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trictFirstAndLastChars="0" embedTrueTypeFonts="1" saveSubsetFonts="1" autoCompressPictures="0">
  <p:sldMasterIdLst>
    <p:sldMasterId id="2147483648" r:id="rId1"/>
  </p:sldMasterIdLst>
  <p:notesMasterIdLst>
    <p:notesMasterId r:id="rId38"/>
  </p:notesMasterIdLst>
  <p:sldIdLst>
    <p:sldId id="256" r:id="rId2"/>
    <p:sldId id="266" r:id="rId3"/>
    <p:sldId id="268" r:id="rId4"/>
    <p:sldId id="269" r:id="rId5"/>
    <p:sldId id="270" r:id="rId6"/>
    <p:sldId id="271" r:id="rId7"/>
    <p:sldId id="272" r:id="rId8"/>
    <p:sldId id="273" r:id="rId9"/>
    <p:sldId id="274" r:id="rId10"/>
    <p:sldId id="275" r:id="rId11"/>
    <p:sldId id="276" r:id="rId12"/>
    <p:sldId id="277" r:id="rId13"/>
    <p:sldId id="278" r:id="rId14"/>
    <p:sldId id="279" r:id="rId15"/>
    <p:sldId id="280" r:id="rId16"/>
    <p:sldId id="281"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 id="294" r:id="rId30"/>
    <p:sldId id="295" r:id="rId31"/>
    <p:sldId id="296" r:id="rId32"/>
    <p:sldId id="297" r:id="rId33"/>
    <p:sldId id="298" r:id="rId34"/>
    <p:sldId id="299" r:id="rId35"/>
    <p:sldId id="300" r:id="rId36"/>
    <p:sldId id="301" r:id="rId37"/>
  </p:sldIdLst>
  <p:sldSz cx="6858000" cy="9906000" type="A4"/>
  <p:notesSz cx="6858000" cy="9144000"/>
  <p:embeddedFontLst>
    <p:embeddedFont>
      <p:font typeface="Calibri" panose="020F0502020204030204" pitchFamily="34" charset="0"/>
      <p:regular r:id="rId39"/>
      <p:bold r:id="rId40"/>
      <p:italic r:id="rId41"/>
      <p:boldItalic r:id="rId42"/>
    </p:embeddedFont>
    <p:embeddedFont>
      <p:font typeface="Open Sans" panose="020B0606030504020204" pitchFamily="34" charset="0"/>
      <p:regular r:id="rId43"/>
      <p:bold r:id="rId44"/>
      <p:italic r:id="rId45"/>
      <p:boldItalic r:id="rId46"/>
    </p:embeddedFont>
    <p:embeddedFont>
      <p:font typeface="Open Sans SemiBold" panose="020B0606030504020204"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21" roundtripDataSignature="AMtx7mj9xaVSw4oMvp1sLJBIoU9iehW1P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2C36"/>
    <a:srgbClr val="232C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horzBarState="maximized">
    <p:restoredLeft sz="0" autoAdjust="0"/>
    <p:restoredTop sz="93792" autoAdjust="0"/>
  </p:normalViewPr>
  <p:slideViewPr>
    <p:cSldViewPr snapToGrid="0">
      <p:cViewPr varScale="1">
        <p:scale>
          <a:sx n="89" d="100"/>
          <a:sy n="89" d="100"/>
        </p:scale>
        <p:origin x="4456" y="16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12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12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121"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124"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5" name="Google Shape;45;p2: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13fa03ffd2f_2_2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34" name="Google Shape;334;g13fa03ffd2f_2_266: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3fa03ffd2f_2_2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49" name="Google Shape;349;g13fa03ffd2f_2_280: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13fa03ffd2f_2_30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70" name="Google Shape;370;g13fa03ffd2f_2_300: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13fa03ffd2f_2_3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93" name="Google Shape;393;g13fa03ffd2f_2_322: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13fa03ffd2f_2_3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12" name="Google Shape;412;g13fa03ffd2f_2_340: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13fa03ffd2f_2_3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31" name="Google Shape;431;g13fa03ffd2f_2_358: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13fa03ffd2f_2_3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55" name="Google Shape;455;g13fa03ffd2f_2_381: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13fa03ffd2f_2_40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75" name="Google Shape;475;g13fa03ffd2f_2_400: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13fa03ffd2f_2_4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31" name="Google Shape;531;g13fa03ffd2f_2_455: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13fa03ffd2f_2_4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66" name="Google Shape;566;g13fa03ffd2f_2_489: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3fa03ffd2f_2_10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6" name="Google Shape;166;g13fa03ffd2f_2_107: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13fa03ffd2f_2_5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86" name="Google Shape;586;g13fa03ffd2f_2_508:notes"/>
          <p:cNvSpPr>
            <a:spLocks noGrp="1" noRot="1" noChangeAspect="1"/>
          </p:cNvSpPr>
          <p:nvPr>
            <p:ph type="sldImg" idx="2"/>
          </p:nvPr>
        </p:nvSpPr>
        <p:spPr>
          <a:xfrm>
            <a:off x="2360613" y="1143000"/>
            <a:ext cx="21369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3fa03ffd2f_2_5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93" name="Google Shape;593;g13fa03ffd2f_2_514: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13fa03ffd2f_2_5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19" name="Google Shape;619;g13fa03ffd2f_2_539:notes"/>
          <p:cNvSpPr>
            <a:spLocks noGrp="1" noRot="1" noChangeAspect="1"/>
          </p:cNvSpPr>
          <p:nvPr>
            <p:ph type="sldImg" idx="2"/>
          </p:nvPr>
        </p:nvSpPr>
        <p:spPr>
          <a:xfrm>
            <a:off x="2360613" y="1143000"/>
            <a:ext cx="21369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13fa03ffd2f_2_5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44" name="Google Shape;644;g13fa03ffd2f_2_563: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13fa03ffd2f_2_6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84" name="Google Shape;684;g13fa03ffd2f_2_602: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13fa03ffd2f_2_6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04" name="Google Shape;704;g13fa03ffd2f_2_621: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13fa03ffd2f_2_6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19" name="Google Shape;719;g13fa03ffd2f_2_635: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13fa03ffd2f_2_6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25" name="Google Shape;725;g13fa03ffd2f_2_640: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13fa03ffd2f_2_6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56" name="Google Shape;756;g13fa03ffd2f_2_670: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13fa03ffd2f_2_6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63" name="Google Shape;763;g13fa03ffd2f_2_676: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3fa03ffd2f_2_1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2" name="Google Shape;202;g13fa03ffd2f_2_141: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13fa03ffd2f_2_7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29" name="Google Shape;829;g13fa03ffd2f_2_741: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13fa03ffd2f_2_7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50" name="Google Shape;850;g13fa03ffd2f_2_761: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13fa03ffd2f_2_79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82" name="Google Shape;882;g13fa03ffd2f_2_792: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13fa03ffd2f_2_8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05" name="Google Shape;905;g13fa03ffd2f_2_814: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13fa03ffd2f_2_8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39" name="Google Shape;939;g13fa03ffd2f_2_847: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13fa03ffd2f_2_8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57" name="Google Shape;957;g13fa03ffd2f_2_864: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13fa03ffd2f_2_8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2" name="Google Shape;982;g13fa03ffd2f_2_888: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3fa03ffd2f_2_1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19" name="Google Shape;219;g13fa03ffd2f_2_157: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3fa03ffd2f_2_1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6" name="Google Shape;226;g13fa03ffd2f_2_163: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3fa03ffd2f_2_1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32" name="Google Shape;232;g13fa03ffd2f_2_168: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3fa03ffd2f_2_1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59" name="Google Shape;259;g13fa03ffd2f_2_194: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3fa03ffd2f_2_2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93" name="Google Shape;293;g13fa03ffd2f_2_227: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3fa03ffd2f_2_2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07" name="Google Shape;307;g13fa03ffd2f_2_240: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3_Titre et contenu">
  <p:cSld name="3_Titre et contenu">
    <p:spTree>
      <p:nvGrpSpPr>
        <p:cNvPr id="1" name="Shape 15"/>
        <p:cNvGrpSpPr/>
        <p:nvPr/>
      </p:nvGrpSpPr>
      <p:grpSpPr>
        <a:xfrm>
          <a:off x="0" y="0"/>
          <a:ext cx="0" cy="0"/>
          <a:chOff x="0" y="0"/>
          <a:chExt cx="0" cy="0"/>
        </a:xfrm>
      </p:grpSpPr>
      <p:pic>
        <p:nvPicPr>
          <p:cNvPr id="16" name="Google Shape;16;p81"/>
          <p:cNvPicPr preferRelativeResize="0"/>
          <p:nvPr/>
        </p:nvPicPr>
        <p:blipFill rotWithShape="1">
          <a:blip r:embed="rId2">
            <a:alphaModFix/>
          </a:blip>
          <a:srcRect/>
          <a:stretch/>
        </p:blipFill>
        <p:spPr>
          <a:xfrm>
            <a:off x="-75203" y="0"/>
            <a:ext cx="7008406" cy="9906000"/>
          </a:xfrm>
          <a:prstGeom prst="rect">
            <a:avLst/>
          </a:prstGeom>
          <a:noFill/>
          <a:ln>
            <a:noFill/>
          </a:ln>
        </p:spPr>
      </p:pic>
      <p:sp>
        <p:nvSpPr>
          <p:cNvPr id="17" name="Google Shape;17;p81"/>
          <p:cNvSpPr txBox="1">
            <a:spLocks noGrp="1"/>
          </p:cNvSpPr>
          <p:nvPr>
            <p:ph type="title"/>
          </p:nvPr>
        </p:nvSpPr>
        <p:spPr>
          <a:xfrm>
            <a:off x="2152650" y="304270"/>
            <a:ext cx="4044950" cy="149550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2"/>
              </a:buClr>
              <a:buSzPts val="2800"/>
              <a:buFont typeface="Open Sans"/>
              <a:buNone/>
              <a:defRPr sz="2800" b="0">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81"/>
          <p:cNvSpPr txBox="1">
            <a:spLocks noGrp="1"/>
          </p:cNvSpPr>
          <p:nvPr>
            <p:ph type="body" idx="1"/>
          </p:nvPr>
        </p:nvSpPr>
        <p:spPr>
          <a:xfrm>
            <a:off x="644527" y="2102349"/>
            <a:ext cx="5553073" cy="6962374"/>
          </a:xfrm>
          <a:prstGeom prst="rect">
            <a:avLst/>
          </a:prstGeom>
          <a:noFill/>
          <a:ln>
            <a:noFill/>
          </a:ln>
        </p:spPr>
        <p:txBody>
          <a:bodyPr spcFirstLastPara="1" wrap="square" lIns="91425" tIns="45700" rIns="91425" bIns="45700" anchor="t" anchorCtr="0">
            <a:normAutofit/>
          </a:bodyPr>
          <a:lstStyle>
            <a:lvl1pPr marL="457200" lvl="0" indent="-361950" algn="l">
              <a:lnSpc>
                <a:spcPct val="90000"/>
              </a:lnSpc>
              <a:spcBef>
                <a:spcPts val="750"/>
              </a:spcBef>
              <a:spcAft>
                <a:spcPts val="0"/>
              </a:spcAft>
              <a:buClr>
                <a:schemeClr val="accent1"/>
              </a:buClr>
              <a:buSzPts val="2100"/>
              <a:buChar char="•"/>
              <a:defRPr b="0" i="0">
                <a:solidFill>
                  <a:schemeClr val="accent1"/>
                </a:solidFill>
                <a:latin typeface="Open Sans"/>
                <a:ea typeface="Open Sans"/>
                <a:cs typeface="Open Sans"/>
                <a:sym typeface="Open Sans"/>
              </a:defRPr>
            </a:lvl1pPr>
            <a:lvl2pPr marL="914400" lvl="1" indent="-342900" algn="l">
              <a:lnSpc>
                <a:spcPct val="90000"/>
              </a:lnSpc>
              <a:spcBef>
                <a:spcPts val="375"/>
              </a:spcBef>
              <a:spcAft>
                <a:spcPts val="0"/>
              </a:spcAft>
              <a:buClr>
                <a:schemeClr val="accent1"/>
              </a:buClr>
              <a:buSzPts val="1800"/>
              <a:buChar char="•"/>
              <a:defRPr b="0" i="0">
                <a:solidFill>
                  <a:schemeClr val="accent1"/>
                </a:solidFill>
                <a:latin typeface="Open Sans"/>
                <a:ea typeface="Open Sans"/>
                <a:cs typeface="Open Sans"/>
                <a:sym typeface="Open Sans"/>
              </a:defRPr>
            </a:lvl2pPr>
            <a:lvl3pPr marL="1371600" lvl="2" indent="-323850" algn="l">
              <a:lnSpc>
                <a:spcPct val="90000"/>
              </a:lnSpc>
              <a:spcBef>
                <a:spcPts val="375"/>
              </a:spcBef>
              <a:spcAft>
                <a:spcPts val="0"/>
              </a:spcAft>
              <a:buClr>
                <a:schemeClr val="accent1"/>
              </a:buClr>
              <a:buSzPts val="1500"/>
              <a:buChar char="•"/>
              <a:defRPr b="0" i="0">
                <a:solidFill>
                  <a:schemeClr val="accent1"/>
                </a:solidFill>
                <a:latin typeface="Open Sans"/>
                <a:ea typeface="Open Sans"/>
                <a:cs typeface="Open Sans"/>
                <a:sym typeface="Open Sans"/>
              </a:defRPr>
            </a:lvl3pPr>
            <a:lvl4pPr marL="1828800" lvl="3" indent="-314325" algn="l">
              <a:lnSpc>
                <a:spcPct val="90000"/>
              </a:lnSpc>
              <a:spcBef>
                <a:spcPts val="375"/>
              </a:spcBef>
              <a:spcAft>
                <a:spcPts val="0"/>
              </a:spcAft>
              <a:buClr>
                <a:schemeClr val="accent1"/>
              </a:buClr>
              <a:buSzPts val="1350"/>
              <a:buChar char="•"/>
              <a:defRPr b="0" i="0">
                <a:solidFill>
                  <a:schemeClr val="accent1"/>
                </a:solidFill>
                <a:latin typeface="Open Sans"/>
                <a:ea typeface="Open Sans"/>
                <a:cs typeface="Open Sans"/>
                <a:sym typeface="Open Sans"/>
              </a:defRPr>
            </a:lvl4pPr>
            <a:lvl5pPr marL="2286000" lvl="4" indent="-314325" algn="l">
              <a:lnSpc>
                <a:spcPct val="90000"/>
              </a:lnSpc>
              <a:spcBef>
                <a:spcPts val="375"/>
              </a:spcBef>
              <a:spcAft>
                <a:spcPts val="0"/>
              </a:spcAft>
              <a:buClr>
                <a:schemeClr val="accent1"/>
              </a:buClr>
              <a:buSzPts val="1350"/>
              <a:buChar char="•"/>
              <a:defRPr b="0" i="0">
                <a:solidFill>
                  <a:schemeClr val="accent1"/>
                </a:solidFill>
                <a:latin typeface="Open Sans"/>
                <a:ea typeface="Open Sans"/>
                <a:cs typeface="Open Sans"/>
                <a:sym typeface="Open Sans"/>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9" name="Google Shape;19;p81" descr="A picture containing drawing&#10;&#10;Description automatically generated"/>
          <p:cNvPicPr preferRelativeResize="0"/>
          <p:nvPr/>
        </p:nvPicPr>
        <p:blipFill rotWithShape="1">
          <a:blip r:embed="rId3">
            <a:alphaModFix/>
          </a:blip>
          <a:srcRect/>
          <a:stretch/>
        </p:blipFill>
        <p:spPr>
          <a:xfrm>
            <a:off x="5725659" y="9517491"/>
            <a:ext cx="1069818" cy="29864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re et sous titre">
  <p:cSld name="2_Titre et sous titre">
    <p:spTree>
      <p:nvGrpSpPr>
        <p:cNvPr id="1" name="Shape 20"/>
        <p:cNvGrpSpPr/>
        <p:nvPr/>
      </p:nvGrpSpPr>
      <p:grpSpPr>
        <a:xfrm>
          <a:off x="0" y="0"/>
          <a:ext cx="0" cy="0"/>
          <a:chOff x="0" y="0"/>
          <a:chExt cx="0" cy="0"/>
        </a:xfrm>
      </p:grpSpPr>
      <p:pic>
        <p:nvPicPr>
          <p:cNvPr id="21" name="Google Shape;21;p80"/>
          <p:cNvPicPr preferRelativeResize="0"/>
          <p:nvPr/>
        </p:nvPicPr>
        <p:blipFill rotWithShape="1">
          <a:blip r:embed="rId2">
            <a:alphaModFix/>
          </a:blip>
          <a:srcRect/>
          <a:stretch/>
        </p:blipFill>
        <p:spPr>
          <a:xfrm>
            <a:off x="-75203" y="0"/>
            <a:ext cx="7008406" cy="9906000"/>
          </a:xfrm>
          <a:prstGeom prst="rect">
            <a:avLst/>
          </a:prstGeom>
          <a:noFill/>
          <a:ln>
            <a:noFill/>
          </a:ln>
        </p:spPr>
      </p:pic>
      <p:sp>
        <p:nvSpPr>
          <p:cNvPr id="22" name="Google Shape;22;p80"/>
          <p:cNvSpPr txBox="1">
            <a:spLocks noGrp="1"/>
          </p:cNvSpPr>
          <p:nvPr>
            <p:ph type="ctrTitle"/>
          </p:nvPr>
        </p:nvSpPr>
        <p:spPr>
          <a:xfrm>
            <a:off x="1320799" y="1132113"/>
            <a:ext cx="5400000" cy="155302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6AB441"/>
              </a:buClr>
              <a:buSzPts val="3800"/>
              <a:buFont typeface="Open Sans"/>
              <a:buNone/>
              <a:defRPr sz="3800" b="1" i="0">
                <a:solidFill>
                  <a:srgbClr val="6AB441"/>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3" name="Google Shape;23;p80" descr="A close up of a sign&#10;&#10;Description automatically generated"/>
          <p:cNvPicPr preferRelativeResize="0"/>
          <p:nvPr/>
        </p:nvPicPr>
        <p:blipFill rotWithShape="1">
          <a:blip r:embed="rId3">
            <a:alphaModFix/>
          </a:blip>
          <a:srcRect/>
          <a:stretch/>
        </p:blipFill>
        <p:spPr>
          <a:xfrm>
            <a:off x="5651599" y="9506763"/>
            <a:ext cx="1069200" cy="297942"/>
          </a:xfrm>
          <a:prstGeom prst="rect">
            <a:avLst/>
          </a:prstGeom>
          <a:noFill/>
          <a:ln>
            <a:noFill/>
          </a:ln>
        </p:spPr>
      </p:pic>
      <p:sp>
        <p:nvSpPr>
          <p:cNvPr id="24" name="Google Shape;24;p80"/>
          <p:cNvSpPr txBox="1">
            <a:spLocks noGrp="1"/>
          </p:cNvSpPr>
          <p:nvPr>
            <p:ph type="subTitle" idx="1"/>
          </p:nvPr>
        </p:nvSpPr>
        <p:spPr>
          <a:xfrm>
            <a:off x="1320799" y="2989374"/>
            <a:ext cx="5400000"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Clr>
                <a:schemeClr val="accent1"/>
              </a:buClr>
              <a:buSzPts val="2400"/>
              <a:buNone/>
              <a:defRPr sz="2400" b="1" i="0">
                <a:solidFill>
                  <a:schemeClr val="accent1"/>
                </a:solidFill>
                <a:latin typeface="Open Sans SemiBold"/>
                <a:ea typeface="Open Sans SemiBold"/>
                <a:cs typeface="Open Sans SemiBold"/>
                <a:sym typeface="Open Sans SemiBold"/>
              </a:defRPr>
            </a:lvl1pPr>
            <a:lvl2pPr lvl="1" algn="ctr">
              <a:lnSpc>
                <a:spcPct val="90000"/>
              </a:lnSpc>
              <a:spcBef>
                <a:spcPts val="375"/>
              </a:spcBef>
              <a:spcAft>
                <a:spcPts val="0"/>
              </a:spcAft>
              <a:buClr>
                <a:schemeClr val="dk1"/>
              </a:buClr>
              <a:buSzPts val="1800"/>
              <a:buNone/>
              <a:defRPr sz="1800"/>
            </a:lvl2pPr>
            <a:lvl3pPr lvl="2" algn="ctr">
              <a:lnSpc>
                <a:spcPct val="90000"/>
              </a:lnSpc>
              <a:spcBef>
                <a:spcPts val="375"/>
              </a:spcBef>
              <a:spcAft>
                <a:spcPts val="0"/>
              </a:spcAft>
              <a:buClr>
                <a:schemeClr val="dk1"/>
              </a:buClr>
              <a:buSzPts val="1620"/>
              <a:buNone/>
              <a:defRPr sz="1620"/>
            </a:lvl3pPr>
            <a:lvl4pPr lvl="3" algn="ctr">
              <a:lnSpc>
                <a:spcPct val="90000"/>
              </a:lnSpc>
              <a:spcBef>
                <a:spcPts val="375"/>
              </a:spcBef>
              <a:spcAft>
                <a:spcPts val="0"/>
              </a:spcAft>
              <a:buClr>
                <a:schemeClr val="dk1"/>
              </a:buClr>
              <a:buSzPts val="1440"/>
              <a:buNone/>
              <a:defRPr sz="1440"/>
            </a:lvl4pPr>
            <a:lvl5pPr lvl="4" algn="ctr">
              <a:lnSpc>
                <a:spcPct val="90000"/>
              </a:lnSpc>
              <a:spcBef>
                <a:spcPts val="375"/>
              </a:spcBef>
              <a:spcAft>
                <a:spcPts val="0"/>
              </a:spcAft>
              <a:buClr>
                <a:schemeClr val="dk1"/>
              </a:buClr>
              <a:buSzPts val="1440"/>
              <a:buNone/>
              <a:defRPr sz="1440"/>
            </a:lvl5pPr>
            <a:lvl6pPr lvl="5" algn="ctr">
              <a:lnSpc>
                <a:spcPct val="90000"/>
              </a:lnSpc>
              <a:spcBef>
                <a:spcPts val="375"/>
              </a:spcBef>
              <a:spcAft>
                <a:spcPts val="0"/>
              </a:spcAft>
              <a:buClr>
                <a:schemeClr val="dk1"/>
              </a:buClr>
              <a:buSzPts val="1440"/>
              <a:buNone/>
              <a:defRPr sz="1440"/>
            </a:lvl6pPr>
            <a:lvl7pPr lvl="6" algn="ctr">
              <a:lnSpc>
                <a:spcPct val="90000"/>
              </a:lnSpc>
              <a:spcBef>
                <a:spcPts val="375"/>
              </a:spcBef>
              <a:spcAft>
                <a:spcPts val="0"/>
              </a:spcAft>
              <a:buClr>
                <a:schemeClr val="dk1"/>
              </a:buClr>
              <a:buSzPts val="1440"/>
              <a:buNone/>
              <a:defRPr sz="1440"/>
            </a:lvl7pPr>
            <a:lvl8pPr lvl="7" algn="ctr">
              <a:lnSpc>
                <a:spcPct val="90000"/>
              </a:lnSpc>
              <a:spcBef>
                <a:spcPts val="375"/>
              </a:spcBef>
              <a:spcAft>
                <a:spcPts val="0"/>
              </a:spcAft>
              <a:buClr>
                <a:schemeClr val="dk1"/>
              </a:buClr>
              <a:buSzPts val="1440"/>
              <a:buNone/>
              <a:defRPr sz="1440"/>
            </a:lvl8pPr>
            <a:lvl9pPr lvl="8" algn="ctr">
              <a:lnSpc>
                <a:spcPct val="90000"/>
              </a:lnSpc>
              <a:spcBef>
                <a:spcPts val="375"/>
              </a:spcBef>
              <a:spcAft>
                <a:spcPts val="0"/>
              </a:spcAft>
              <a:buClr>
                <a:schemeClr val="dk1"/>
              </a:buClr>
              <a:buSzPts val="1440"/>
              <a:buNone/>
              <a:defRPr sz="144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apositive de titre">
  <p:cSld name="Diapositive de titre">
    <p:spTree>
      <p:nvGrpSpPr>
        <p:cNvPr id="1" name="Shape 25"/>
        <p:cNvGrpSpPr/>
        <p:nvPr/>
      </p:nvGrpSpPr>
      <p:grpSpPr>
        <a:xfrm>
          <a:off x="0" y="0"/>
          <a:ext cx="0" cy="0"/>
          <a:chOff x="0" y="0"/>
          <a:chExt cx="0" cy="0"/>
        </a:xfrm>
      </p:grpSpPr>
      <p:pic>
        <p:nvPicPr>
          <p:cNvPr id="26" name="Google Shape;26;p78"/>
          <p:cNvPicPr preferRelativeResize="0"/>
          <p:nvPr/>
        </p:nvPicPr>
        <p:blipFill rotWithShape="1">
          <a:blip r:embed="rId2">
            <a:alphaModFix/>
          </a:blip>
          <a:srcRect/>
          <a:stretch/>
        </p:blipFill>
        <p:spPr>
          <a:xfrm>
            <a:off x="-75203" y="0"/>
            <a:ext cx="7008406" cy="9906000"/>
          </a:xfrm>
          <a:prstGeom prst="rect">
            <a:avLst/>
          </a:prstGeom>
          <a:noFill/>
          <a:ln>
            <a:noFill/>
          </a:ln>
        </p:spPr>
      </p:pic>
      <p:pic>
        <p:nvPicPr>
          <p:cNvPr id="27" name="Google Shape;27;p78" descr="A picture containing drawing&#10;&#10;Description automatically generated"/>
          <p:cNvPicPr preferRelativeResize="0"/>
          <p:nvPr/>
        </p:nvPicPr>
        <p:blipFill rotWithShape="1">
          <a:blip r:embed="rId3">
            <a:alphaModFix/>
          </a:blip>
          <a:srcRect/>
          <a:stretch/>
        </p:blipFill>
        <p:spPr>
          <a:xfrm>
            <a:off x="765628" y="2210412"/>
            <a:ext cx="5326743" cy="148697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re et sous titre">
  <p:cSld name="1_Titre et sous titre">
    <p:spTree>
      <p:nvGrpSpPr>
        <p:cNvPr id="1" name="Shape 28"/>
        <p:cNvGrpSpPr/>
        <p:nvPr/>
      </p:nvGrpSpPr>
      <p:grpSpPr>
        <a:xfrm>
          <a:off x="0" y="0"/>
          <a:ext cx="0" cy="0"/>
          <a:chOff x="0" y="0"/>
          <a:chExt cx="0" cy="0"/>
        </a:xfrm>
      </p:grpSpPr>
      <p:pic>
        <p:nvPicPr>
          <p:cNvPr id="29" name="Google Shape;29;p79" descr="Une image contenant tenant, blanc&#10;&#10;Description générée automatiquement"/>
          <p:cNvPicPr preferRelativeResize="0"/>
          <p:nvPr/>
        </p:nvPicPr>
        <p:blipFill rotWithShape="1">
          <a:blip r:embed="rId2">
            <a:alphaModFix/>
          </a:blip>
          <a:srcRect/>
          <a:stretch/>
        </p:blipFill>
        <p:spPr>
          <a:xfrm>
            <a:off x="0" y="0"/>
            <a:ext cx="7008407" cy="9906000"/>
          </a:xfrm>
          <a:prstGeom prst="rect">
            <a:avLst/>
          </a:prstGeom>
          <a:noFill/>
          <a:ln>
            <a:noFill/>
          </a:ln>
        </p:spPr>
      </p:pic>
      <p:sp>
        <p:nvSpPr>
          <p:cNvPr id="30" name="Google Shape;30;p79"/>
          <p:cNvSpPr txBox="1">
            <a:spLocks noGrp="1"/>
          </p:cNvSpPr>
          <p:nvPr>
            <p:ph type="ctrTitle"/>
          </p:nvPr>
        </p:nvSpPr>
        <p:spPr>
          <a:xfrm>
            <a:off x="1320799" y="1132113"/>
            <a:ext cx="5400000" cy="155302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6AB441"/>
              </a:buClr>
              <a:buSzPts val="3800"/>
              <a:buFont typeface="Open Sans"/>
              <a:buNone/>
              <a:defRPr sz="3800" b="1" i="0">
                <a:solidFill>
                  <a:srgbClr val="6AB441"/>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79"/>
          <p:cNvSpPr txBox="1">
            <a:spLocks noGrp="1"/>
          </p:cNvSpPr>
          <p:nvPr>
            <p:ph type="subTitle" idx="1"/>
          </p:nvPr>
        </p:nvSpPr>
        <p:spPr>
          <a:xfrm>
            <a:off x="1320800" y="2989374"/>
            <a:ext cx="5400000" cy="1655762"/>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750"/>
              </a:spcBef>
              <a:spcAft>
                <a:spcPts val="0"/>
              </a:spcAft>
              <a:buClr>
                <a:schemeClr val="lt1"/>
              </a:buClr>
              <a:buSzPts val="2400"/>
              <a:buFont typeface="Arial"/>
              <a:buNone/>
              <a:defRPr sz="2400" b="1" i="0">
                <a:solidFill>
                  <a:schemeClr val="lt1"/>
                </a:solidFill>
                <a:latin typeface="Open Sans SemiBold"/>
                <a:ea typeface="Open Sans SemiBold"/>
                <a:cs typeface="Open Sans SemiBold"/>
                <a:sym typeface="Open Sans SemiBold"/>
              </a:defRPr>
            </a:lvl1pPr>
            <a:lvl2pPr lvl="1" algn="ctr">
              <a:lnSpc>
                <a:spcPct val="90000"/>
              </a:lnSpc>
              <a:spcBef>
                <a:spcPts val="375"/>
              </a:spcBef>
              <a:spcAft>
                <a:spcPts val="0"/>
              </a:spcAft>
              <a:buClr>
                <a:schemeClr val="dk1"/>
              </a:buClr>
              <a:buSzPts val="1800"/>
              <a:buNone/>
              <a:defRPr sz="1800"/>
            </a:lvl2pPr>
            <a:lvl3pPr lvl="2" algn="ctr">
              <a:lnSpc>
                <a:spcPct val="90000"/>
              </a:lnSpc>
              <a:spcBef>
                <a:spcPts val="375"/>
              </a:spcBef>
              <a:spcAft>
                <a:spcPts val="0"/>
              </a:spcAft>
              <a:buClr>
                <a:schemeClr val="dk1"/>
              </a:buClr>
              <a:buSzPts val="1620"/>
              <a:buNone/>
              <a:defRPr sz="1620"/>
            </a:lvl3pPr>
            <a:lvl4pPr lvl="3" algn="ctr">
              <a:lnSpc>
                <a:spcPct val="90000"/>
              </a:lnSpc>
              <a:spcBef>
                <a:spcPts val="375"/>
              </a:spcBef>
              <a:spcAft>
                <a:spcPts val="0"/>
              </a:spcAft>
              <a:buClr>
                <a:schemeClr val="dk1"/>
              </a:buClr>
              <a:buSzPts val="1440"/>
              <a:buNone/>
              <a:defRPr sz="1440"/>
            </a:lvl4pPr>
            <a:lvl5pPr lvl="4" algn="ctr">
              <a:lnSpc>
                <a:spcPct val="90000"/>
              </a:lnSpc>
              <a:spcBef>
                <a:spcPts val="375"/>
              </a:spcBef>
              <a:spcAft>
                <a:spcPts val="0"/>
              </a:spcAft>
              <a:buClr>
                <a:schemeClr val="dk1"/>
              </a:buClr>
              <a:buSzPts val="1440"/>
              <a:buNone/>
              <a:defRPr sz="1440"/>
            </a:lvl5pPr>
            <a:lvl6pPr lvl="5" algn="ctr">
              <a:lnSpc>
                <a:spcPct val="90000"/>
              </a:lnSpc>
              <a:spcBef>
                <a:spcPts val="375"/>
              </a:spcBef>
              <a:spcAft>
                <a:spcPts val="0"/>
              </a:spcAft>
              <a:buClr>
                <a:schemeClr val="dk1"/>
              </a:buClr>
              <a:buSzPts val="1440"/>
              <a:buNone/>
              <a:defRPr sz="1440"/>
            </a:lvl6pPr>
            <a:lvl7pPr lvl="6" algn="ctr">
              <a:lnSpc>
                <a:spcPct val="90000"/>
              </a:lnSpc>
              <a:spcBef>
                <a:spcPts val="375"/>
              </a:spcBef>
              <a:spcAft>
                <a:spcPts val="0"/>
              </a:spcAft>
              <a:buClr>
                <a:schemeClr val="dk1"/>
              </a:buClr>
              <a:buSzPts val="1440"/>
              <a:buNone/>
              <a:defRPr sz="1440"/>
            </a:lvl7pPr>
            <a:lvl8pPr lvl="7" algn="ctr">
              <a:lnSpc>
                <a:spcPct val="90000"/>
              </a:lnSpc>
              <a:spcBef>
                <a:spcPts val="375"/>
              </a:spcBef>
              <a:spcAft>
                <a:spcPts val="0"/>
              </a:spcAft>
              <a:buClr>
                <a:schemeClr val="dk1"/>
              </a:buClr>
              <a:buSzPts val="1440"/>
              <a:buNone/>
              <a:defRPr sz="1440"/>
            </a:lvl8pPr>
            <a:lvl9pPr lvl="8" algn="ctr">
              <a:lnSpc>
                <a:spcPct val="90000"/>
              </a:lnSpc>
              <a:spcBef>
                <a:spcPts val="375"/>
              </a:spcBef>
              <a:spcAft>
                <a:spcPts val="0"/>
              </a:spcAft>
              <a:buClr>
                <a:schemeClr val="dk1"/>
              </a:buClr>
              <a:buSzPts val="1440"/>
              <a:buNone/>
              <a:defRPr sz="1440"/>
            </a:lvl9pPr>
          </a:lstStyle>
          <a:p>
            <a:endParaRPr/>
          </a:p>
        </p:txBody>
      </p:sp>
      <p:pic>
        <p:nvPicPr>
          <p:cNvPr id="32" name="Google Shape;32;p79" descr="A picture containing drawing&#10;&#10;Description automatically generated"/>
          <p:cNvPicPr preferRelativeResize="0"/>
          <p:nvPr/>
        </p:nvPicPr>
        <p:blipFill rotWithShape="1">
          <a:blip r:embed="rId3">
            <a:alphaModFix/>
          </a:blip>
          <a:srcRect/>
          <a:stretch/>
        </p:blipFill>
        <p:spPr>
          <a:xfrm>
            <a:off x="5698327" y="9513746"/>
            <a:ext cx="1069200" cy="29846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re et contenu">
  <p:cSld name="1_Titre et contenu">
    <p:spTree>
      <p:nvGrpSpPr>
        <p:cNvPr id="1" name="Shape 33"/>
        <p:cNvGrpSpPr/>
        <p:nvPr/>
      </p:nvGrpSpPr>
      <p:grpSpPr>
        <a:xfrm>
          <a:off x="0" y="0"/>
          <a:ext cx="0" cy="0"/>
          <a:chOff x="0" y="0"/>
          <a:chExt cx="0" cy="0"/>
        </a:xfrm>
      </p:grpSpPr>
      <p:pic>
        <p:nvPicPr>
          <p:cNvPr id="34" name="Google Shape;34;p82" descr="Une image contenant tenant, volant, cerf-volant, homme&#10;&#10;Description générée automatiquement"/>
          <p:cNvPicPr preferRelativeResize="0"/>
          <p:nvPr/>
        </p:nvPicPr>
        <p:blipFill rotWithShape="1">
          <a:blip r:embed="rId2">
            <a:alphaModFix/>
          </a:blip>
          <a:srcRect/>
          <a:stretch/>
        </p:blipFill>
        <p:spPr>
          <a:xfrm>
            <a:off x="-99287" y="-34041"/>
            <a:ext cx="7056574" cy="9974082"/>
          </a:xfrm>
          <a:prstGeom prst="rect">
            <a:avLst/>
          </a:prstGeom>
          <a:noFill/>
          <a:ln>
            <a:noFill/>
          </a:ln>
        </p:spPr>
      </p:pic>
      <p:sp>
        <p:nvSpPr>
          <p:cNvPr id="35" name="Google Shape;35;p82"/>
          <p:cNvSpPr txBox="1">
            <a:spLocks noGrp="1"/>
          </p:cNvSpPr>
          <p:nvPr>
            <p:ph type="title"/>
          </p:nvPr>
        </p:nvSpPr>
        <p:spPr>
          <a:xfrm>
            <a:off x="628655" y="304270"/>
            <a:ext cx="5568945" cy="149550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2"/>
              </a:buClr>
              <a:buSzPts val="2800"/>
              <a:buFont typeface="Open Sans"/>
              <a:buNone/>
              <a:defRPr sz="2800" b="0">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82"/>
          <p:cNvSpPr txBox="1">
            <a:spLocks noGrp="1"/>
          </p:cNvSpPr>
          <p:nvPr>
            <p:ph type="body" idx="1"/>
          </p:nvPr>
        </p:nvSpPr>
        <p:spPr>
          <a:xfrm>
            <a:off x="644527" y="2102349"/>
            <a:ext cx="5568945" cy="6962375"/>
          </a:xfrm>
          <a:prstGeom prst="rect">
            <a:avLst/>
          </a:prstGeom>
          <a:noFill/>
          <a:ln>
            <a:noFill/>
          </a:ln>
        </p:spPr>
        <p:txBody>
          <a:bodyPr spcFirstLastPara="1" wrap="square" lIns="91425" tIns="45700" rIns="91425" bIns="45700" anchor="t" anchorCtr="0">
            <a:normAutofit/>
          </a:bodyPr>
          <a:lstStyle>
            <a:lvl1pPr marL="457200" lvl="0" indent="-361950" algn="l">
              <a:lnSpc>
                <a:spcPct val="90000"/>
              </a:lnSpc>
              <a:spcBef>
                <a:spcPts val="750"/>
              </a:spcBef>
              <a:spcAft>
                <a:spcPts val="0"/>
              </a:spcAft>
              <a:buClr>
                <a:schemeClr val="lt2"/>
              </a:buClr>
              <a:buSzPts val="2100"/>
              <a:buChar char="•"/>
              <a:defRPr b="0" i="0">
                <a:solidFill>
                  <a:schemeClr val="lt2"/>
                </a:solidFill>
                <a:latin typeface="Open Sans"/>
                <a:ea typeface="Open Sans"/>
                <a:cs typeface="Open Sans"/>
                <a:sym typeface="Open Sans"/>
              </a:defRPr>
            </a:lvl1pPr>
            <a:lvl2pPr marL="914400" lvl="1" indent="-342900" algn="l">
              <a:lnSpc>
                <a:spcPct val="90000"/>
              </a:lnSpc>
              <a:spcBef>
                <a:spcPts val="375"/>
              </a:spcBef>
              <a:spcAft>
                <a:spcPts val="0"/>
              </a:spcAft>
              <a:buClr>
                <a:schemeClr val="lt2"/>
              </a:buClr>
              <a:buSzPts val="1800"/>
              <a:buChar char="•"/>
              <a:defRPr b="0" i="0">
                <a:solidFill>
                  <a:schemeClr val="lt2"/>
                </a:solidFill>
                <a:latin typeface="Open Sans"/>
                <a:ea typeface="Open Sans"/>
                <a:cs typeface="Open Sans"/>
                <a:sym typeface="Open Sans"/>
              </a:defRPr>
            </a:lvl2pPr>
            <a:lvl3pPr marL="1371600" lvl="2" indent="-323850" algn="l">
              <a:lnSpc>
                <a:spcPct val="90000"/>
              </a:lnSpc>
              <a:spcBef>
                <a:spcPts val="375"/>
              </a:spcBef>
              <a:spcAft>
                <a:spcPts val="0"/>
              </a:spcAft>
              <a:buClr>
                <a:schemeClr val="lt2"/>
              </a:buClr>
              <a:buSzPts val="1500"/>
              <a:buChar char="•"/>
              <a:defRPr b="0" i="0">
                <a:solidFill>
                  <a:schemeClr val="lt2"/>
                </a:solidFill>
                <a:latin typeface="Open Sans"/>
                <a:ea typeface="Open Sans"/>
                <a:cs typeface="Open Sans"/>
                <a:sym typeface="Open Sans"/>
              </a:defRPr>
            </a:lvl3pPr>
            <a:lvl4pPr marL="1828800" lvl="3" indent="-314325" algn="l">
              <a:lnSpc>
                <a:spcPct val="90000"/>
              </a:lnSpc>
              <a:spcBef>
                <a:spcPts val="375"/>
              </a:spcBef>
              <a:spcAft>
                <a:spcPts val="0"/>
              </a:spcAft>
              <a:buClr>
                <a:schemeClr val="lt2"/>
              </a:buClr>
              <a:buSzPts val="1350"/>
              <a:buChar char="•"/>
              <a:defRPr b="0" i="0">
                <a:solidFill>
                  <a:schemeClr val="lt2"/>
                </a:solidFill>
                <a:latin typeface="Open Sans"/>
                <a:ea typeface="Open Sans"/>
                <a:cs typeface="Open Sans"/>
                <a:sym typeface="Open Sans"/>
              </a:defRPr>
            </a:lvl4pPr>
            <a:lvl5pPr marL="2286000" lvl="4" indent="-314325" algn="l">
              <a:lnSpc>
                <a:spcPct val="90000"/>
              </a:lnSpc>
              <a:spcBef>
                <a:spcPts val="375"/>
              </a:spcBef>
              <a:spcAft>
                <a:spcPts val="0"/>
              </a:spcAft>
              <a:buClr>
                <a:schemeClr val="lt2"/>
              </a:buClr>
              <a:buSzPts val="1350"/>
              <a:buChar char="•"/>
              <a:defRPr b="0" i="0">
                <a:solidFill>
                  <a:schemeClr val="lt2"/>
                </a:solidFill>
                <a:latin typeface="Open Sans"/>
                <a:ea typeface="Open Sans"/>
                <a:cs typeface="Open Sans"/>
                <a:sym typeface="Open Sans"/>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37" name="Google Shape;37;p82" descr="A picture containing drawing&#10;&#10;Description automatically generated"/>
          <p:cNvPicPr preferRelativeResize="0"/>
          <p:nvPr/>
        </p:nvPicPr>
        <p:blipFill rotWithShape="1">
          <a:blip r:embed="rId3">
            <a:alphaModFix/>
          </a:blip>
          <a:srcRect/>
          <a:stretch/>
        </p:blipFill>
        <p:spPr>
          <a:xfrm>
            <a:off x="5698327" y="9513746"/>
            <a:ext cx="1069200" cy="29846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Titre et contenu">
  <p:cSld name="2_Titre et contenu">
    <p:spTree>
      <p:nvGrpSpPr>
        <p:cNvPr id="1" name="Shape 38"/>
        <p:cNvGrpSpPr/>
        <p:nvPr/>
      </p:nvGrpSpPr>
      <p:grpSpPr>
        <a:xfrm>
          <a:off x="0" y="0"/>
          <a:ext cx="0" cy="0"/>
          <a:chOff x="0" y="0"/>
          <a:chExt cx="0" cy="0"/>
        </a:xfrm>
      </p:grpSpPr>
      <p:pic>
        <p:nvPicPr>
          <p:cNvPr id="39" name="Google Shape;39;p83"/>
          <p:cNvPicPr preferRelativeResize="0"/>
          <p:nvPr/>
        </p:nvPicPr>
        <p:blipFill rotWithShape="1">
          <a:blip r:embed="rId2">
            <a:alphaModFix/>
          </a:blip>
          <a:srcRect/>
          <a:stretch/>
        </p:blipFill>
        <p:spPr>
          <a:xfrm>
            <a:off x="-75203" y="0"/>
            <a:ext cx="7008406" cy="9906000"/>
          </a:xfrm>
          <a:prstGeom prst="rect">
            <a:avLst/>
          </a:prstGeom>
          <a:noFill/>
          <a:ln>
            <a:noFill/>
          </a:ln>
        </p:spPr>
      </p:pic>
      <p:sp>
        <p:nvSpPr>
          <p:cNvPr id="40" name="Google Shape;40;p83"/>
          <p:cNvSpPr txBox="1">
            <a:spLocks noGrp="1"/>
          </p:cNvSpPr>
          <p:nvPr>
            <p:ph type="title"/>
          </p:nvPr>
        </p:nvSpPr>
        <p:spPr>
          <a:xfrm>
            <a:off x="628655" y="304270"/>
            <a:ext cx="5568945" cy="149550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2"/>
              </a:buClr>
              <a:buSzPts val="2800"/>
              <a:buFont typeface="Open Sans"/>
              <a:buNone/>
              <a:defRPr sz="2800" b="0">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83"/>
          <p:cNvSpPr txBox="1">
            <a:spLocks noGrp="1"/>
          </p:cNvSpPr>
          <p:nvPr>
            <p:ph type="body" idx="1"/>
          </p:nvPr>
        </p:nvSpPr>
        <p:spPr>
          <a:xfrm>
            <a:off x="644527" y="2102349"/>
            <a:ext cx="5553073" cy="6962374"/>
          </a:xfrm>
          <a:prstGeom prst="rect">
            <a:avLst/>
          </a:prstGeom>
          <a:noFill/>
          <a:ln>
            <a:noFill/>
          </a:ln>
        </p:spPr>
        <p:txBody>
          <a:bodyPr spcFirstLastPara="1" wrap="square" lIns="91425" tIns="45700" rIns="91425" bIns="45700" anchor="t" anchorCtr="0">
            <a:normAutofit/>
          </a:bodyPr>
          <a:lstStyle>
            <a:lvl1pPr marL="457200" lvl="0" indent="-361950" algn="l">
              <a:lnSpc>
                <a:spcPct val="90000"/>
              </a:lnSpc>
              <a:spcBef>
                <a:spcPts val="750"/>
              </a:spcBef>
              <a:spcAft>
                <a:spcPts val="0"/>
              </a:spcAft>
              <a:buClr>
                <a:schemeClr val="accent1"/>
              </a:buClr>
              <a:buSzPts val="2100"/>
              <a:buChar char="•"/>
              <a:defRPr b="0" i="0">
                <a:solidFill>
                  <a:schemeClr val="accent1"/>
                </a:solidFill>
                <a:latin typeface="Open Sans"/>
                <a:ea typeface="Open Sans"/>
                <a:cs typeface="Open Sans"/>
                <a:sym typeface="Open Sans"/>
              </a:defRPr>
            </a:lvl1pPr>
            <a:lvl2pPr marL="914400" lvl="1" indent="-342900" algn="l">
              <a:lnSpc>
                <a:spcPct val="90000"/>
              </a:lnSpc>
              <a:spcBef>
                <a:spcPts val="375"/>
              </a:spcBef>
              <a:spcAft>
                <a:spcPts val="0"/>
              </a:spcAft>
              <a:buClr>
                <a:schemeClr val="accent1"/>
              </a:buClr>
              <a:buSzPts val="1800"/>
              <a:buChar char="•"/>
              <a:defRPr b="0" i="0">
                <a:solidFill>
                  <a:schemeClr val="accent1"/>
                </a:solidFill>
                <a:latin typeface="Open Sans"/>
                <a:ea typeface="Open Sans"/>
                <a:cs typeface="Open Sans"/>
                <a:sym typeface="Open Sans"/>
              </a:defRPr>
            </a:lvl2pPr>
            <a:lvl3pPr marL="1371600" lvl="2" indent="-323850" algn="l">
              <a:lnSpc>
                <a:spcPct val="90000"/>
              </a:lnSpc>
              <a:spcBef>
                <a:spcPts val="375"/>
              </a:spcBef>
              <a:spcAft>
                <a:spcPts val="0"/>
              </a:spcAft>
              <a:buClr>
                <a:schemeClr val="accent1"/>
              </a:buClr>
              <a:buSzPts val="1500"/>
              <a:buChar char="•"/>
              <a:defRPr b="0" i="0">
                <a:solidFill>
                  <a:schemeClr val="accent1"/>
                </a:solidFill>
                <a:latin typeface="Open Sans"/>
                <a:ea typeface="Open Sans"/>
                <a:cs typeface="Open Sans"/>
                <a:sym typeface="Open Sans"/>
              </a:defRPr>
            </a:lvl3pPr>
            <a:lvl4pPr marL="1828800" lvl="3" indent="-314325" algn="l">
              <a:lnSpc>
                <a:spcPct val="90000"/>
              </a:lnSpc>
              <a:spcBef>
                <a:spcPts val="375"/>
              </a:spcBef>
              <a:spcAft>
                <a:spcPts val="0"/>
              </a:spcAft>
              <a:buClr>
                <a:schemeClr val="accent1"/>
              </a:buClr>
              <a:buSzPts val="1350"/>
              <a:buChar char="•"/>
              <a:defRPr b="0" i="0">
                <a:solidFill>
                  <a:schemeClr val="accent1"/>
                </a:solidFill>
                <a:latin typeface="Open Sans"/>
                <a:ea typeface="Open Sans"/>
                <a:cs typeface="Open Sans"/>
                <a:sym typeface="Open Sans"/>
              </a:defRPr>
            </a:lvl4pPr>
            <a:lvl5pPr marL="2286000" lvl="4" indent="-314325" algn="l">
              <a:lnSpc>
                <a:spcPct val="90000"/>
              </a:lnSpc>
              <a:spcBef>
                <a:spcPts val="375"/>
              </a:spcBef>
              <a:spcAft>
                <a:spcPts val="0"/>
              </a:spcAft>
              <a:buClr>
                <a:schemeClr val="accent1"/>
              </a:buClr>
              <a:buSzPts val="1350"/>
              <a:buChar char="•"/>
              <a:defRPr b="0" i="0">
                <a:solidFill>
                  <a:schemeClr val="accent1"/>
                </a:solidFill>
                <a:latin typeface="Open Sans"/>
                <a:ea typeface="Open Sans"/>
                <a:cs typeface="Open Sans"/>
                <a:sym typeface="Open Sans"/>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42" name="Google Shape;42;p83" descr="A picture containing drawing&#10;&#10;Description automatically generated"/>
          <p:cNvPicPr preferRelativeResize="0"/>
          <p:nvPr/>
        </p:nvPicPr>
        <p:blipFill rotWithShape="1">
          <a:blip r:embed="rId3">
            <a:alphaModFix/>
          </a:blip>
          <a:srcRect/>
          <a:stretch/>
        </p:blipFill>
        <p:spPr>
          <a:xfrm>
            <a:off x="5725659" y="9517491"/>
            <a:ext cx="1069818" cy="29864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7"/>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Open Sans"/>
              <a:buNone/>
              <a:defRPr sz="3300" b="1" i="0" u="none" strike="noStrike" cap="none">
                <a:solidFill>
                  <a:schemeClr val="dk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77"/>
          <p:cNvSpPr txBox="1">
            <a:spLocks noGrp="1"/>
          </p:cNvSpPr>
          <p:nvPr>
            <p:ph type="body" idx="1"/>
          </p:nvPr>
        </p:nvSpPr>
        <p:spPr>
          <a:xfrm>
            <a:off x="471488" y="2637014"/>
            <a:ext cx="5915025" cy="6285266"/>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77"/>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77"/>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77"/>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0.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17.jp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7.jpg"/><Relationship Id="rId5" Type="http://schemas.openxmlformats.org/officeDocument/2006/relationships/image" Target="../media/image46.png"/><Relationship Id="rId4" Type="http://schemas.openxmlformats.org/officeDocument/2006/relationships/image" Target="../media/image45.gif"/></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17.jp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20.png"/><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80.png"/><Relationship Id="rId12"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79.png"/><Relationship Id="rId11" Type="http://schemas.openxmlformats.org/officeDocument/2006/relationships/image" Target="../media/image82.png"/><Relationship Id="rId5" Type="http://schemas.openxmlformats.org/officeDocument/2006/relationships/image" Target="../media/image78.png"/><Relationship Id="rId15" Type="http://schemas.openxmlformats.org/officeDocument/2006/relationships/image" Target="../media/image85.png"/><Relationship Id="rId10" Type="http://schemas.openxmlformats.org/officeDocument/2006/relationships/image" Target="../media/image72.png"/><Relationship Id="rId4" Type="http://schemas.openxmlformats.org/officeDocument/2006/relationships/image" Target="../media/image77.png"/><Relationship Id="rId9" Type="http://schemas.openxmlformats.org/officeDocument/2006/relationships/image" Target="../media/image71.png"/><Relationship Id="rId14" Type="http://schemas.openxmlformats.org/officeDocument/2006/relationships/image" Target="../media/image76.png"/></Relationships>
</file>

<file path=ppt/slides/_rels/slide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90.png"/><Relationship Id="rId4" Type="http://schemas.openxmlformats.org/officeDocument/2006/relationships/image" Target="../media/image89.png"/></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8.png"/></Relationships>
</file>

<file path=ppt/slides/_rels/slide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1.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jpg"/><Relationship Id="rId7" Type="http://schemas.openxmlformats.org/officeDocument/2006/relationships/image" Target="../media/image109.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32.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33.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17.png"/></Relationships>
</file>

<file path=ppt/slides/_rels/slide3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7.png"/><Relationship Id="rId7" Type="http://schemas.openxmlformats.org/officeDocument/2006/relationships/image" Target="../media/image121.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120.png"/><Relationship Id="rId5" Type="http://schemas.openxmlformats.org/officeDocument/2006/relationships/image" Target="../media/image32.png"/><Relationship Id="rId4" Type="http://schemas.openxmlformats.org/officeDocument/2006/relationships/image" Target="../media/image119.png"/></Relationships>
</file>

<file path=ppt/slides/_rels/slide36.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Google Shape;47;p2"/>
          <p:cNvSpPr txBox="1">
            <a:spLocks noGrp="1"/>
          </p:cNvSpPr>
          <p:nvPr>
            <p:ph type="title"/>
          </p:nvPr>
        </p:nvSpPr>
        <p:spPr>
          <a:xfrm>
            <a:off x="1167038" y="1901374"/>
            <a:ext cx="4707900" cy="14955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6AB441"/>
              </a:buClr>
              <a:buSzPct val="88372"/>
              <a:buFont typeface="Open Sans"/>
              <a:buNone/>
            </a:pPr>
            <a:r>
              <a:rPr lang="en-US" sz="4300" b="1" dirty="0"/>
              <a:t>ECOROCK </a:t>
            </a:r>
            <a:endParaRPr sz="4300" b="1" dirty="0"/>
          </a:p>
          <a:p>
            <a:pPr marL="0" lvl="0" indent="0" algn="ctr" rtl="0">
              <a:lnSpc>
                <a:spcPct val="90000"/>
              </a:lnSpc>
              <a:spcBef>
                <a:spcPts val="0"/>
              </a:spcBef>
              <a:spcAft>
                <a:spcPts val="0"/>
              </a:spcAft>
              <a:buClr>
                <a:srgbClr val="6AB441"/>
              </a:buClr>
              <a:buSzPct val="88372"/>
              <a:buFont typeface="Open Sans"/>
              <a:buNone/>
            </a:pPr>
            <a:r>
              <a:rPr lang="en-US" sz="4300" b="1" dirty="0"/>
              <a:t>Installation Manual</a:t>
            </a:r>
            <a:endParaRPr sz="4300" b="1" dirty="0"/>
          </a:p>
        </p:txBody>
      </p:sp>
      <p:pic>
        <p:nvPicPr>
          <p:cNvPr id="3" name="Picture 2">
            <a:extLst>
              <a:ext uri="{FF2B5EF4-FFF2-40B4-BE49-F238E27FC236}">
                <a16:creationId xmlns:a16="http://schemas.microsoft.com/office/drawing/2014/main" id="{C8BBD881-6D9C-8770-7AB2-8CF8B1307B0A}"/>
              </a:ext>
            </a:extLst>
          </p:cNvPr>
          <p:cNvPicPr>
            <a:picLocks noChangeAspect="1"/>
          </p:cNvPicPr>
          <p:nvPr/>
        </p:nvPicPr>
        <p:blipFill>
          <a:blip r:embed="rId3"/>
          <a:stretch>
            <a:fillRect/>
          </a:stretch>
        </p:blipFill>
        <p:spPr>
          <a:xfrm>
            <a:off x="249865" y="4442637"/>
            <a:ext cx="6358270" cy="381641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g13fa03ffd2f_2_266"/>
          <p:cNvSpPr txBox="1">
            <a:spLocks noGrp="1"/>
          </p:cNvSpPr>
          <p:nvPr>
            <p:ph type="title"/>
          </p:nvPr>
        </p:nvSpPr>
        <p:spPr>
          <a:xfrm>
            <a:off x="2152650" y="304270"/>
            <a:ext cx="4044950" cy="149550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2800"/>
              <a:buFont typeface="Open Sans"/>
              <a:buNone/>
            </a:pPr>
            <a:r>
              <a:rPr lang="en-US" b="1" dirty="0"/>
              <a:t>Excavating the Site</a:t>
            </a:r>
            <a:endParaRPr b="1" dirty="0"/>
          </a:p>
        </p:txBody>
      </p:sp>
      <p:pic>
        <p:nvPicPr>
          <p:cNvPr id="337" name="Google Shape;337;g13fa03ffd2f_2_266" descr="C:\Users\fbelin\Desktop\Charte_qualite_.jpg"/>
          <p:cNvPicPr preferRelativeResize="0"/>
          <p:nvPr/>
        </p:nvPicPr>
        <p:blipFill rotWithShape="1">
          <a:blip r:embed="rId3">
            <a:alphaModFix/>
          </a:blip>
          <a:srcRect/>
          <a:stretch/>
        </p:blipFill>
        <p:spPr>
          <a:xfrm>
            <a:off x="105233" y="8342206"/>
            <a:ext cx="1152596" cy="712514"/>
          </a:xfrm>
          <a:prstGeom prst="rect">
            <a:avLst/>
          </a:prstGeom>
          <a:noFill/>
          <a:ln>
            <a:noFill/>
          </a:ln>
        </p:spPr>
      </p:pic>
      <p:sp>
        <p:nvSpPr>
          <p:cNvPr id="338" name="Google Shape;338;g13fa03ffd2f_2_266"/>
          <p:cNvSpPr txBox="1"/>
          <p:nvPr/>
        </p:nvSpPr>
        <p:spPr>
          <a:xfrm>
            <a:off x="84672" y="8997844"/>
            <a:ext cx="115259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Open Sans"/>
                <a:ea typeface="Open Sans"/>
                <a:cs typeface="Open Sans"/>
                <a:sym typeface="Open Sans"/>
              </a:rPr>
              <a:t>Quality commitment</a:t>
            </a:r>
            <a:endParaRPr sz="1400" b="0" i="0" u="none" strike="noStrike" cap="none" dirty="0">
              <a:solidFill>
                <a:srgbClr val="000000"/>
              </a:solidFill>
              <a:latin typeface="Arial"/>
              <a:ea typeface="Arial"/>
              <a:cs typeface="Arial"/>
              <a:sym typeface="Arial"/>
            </a:endParaRPr>
          </a:p>
        </p:txBody>
      </p:sp>
      <p:sp>
        <p:nvSpPr>
          <p:cNvPr id="339" name="Google Shape;339;g13fa03ffd2f_2_266"/>
          <p:cNvSpPr/>
          <p:nvPr/>
        </p:nvSpPr>
        <p:spPr>
          <a:xfrm>
            <a:off x="1174499" y="8411172"/>
            <a:ext cx="5400900" cy="919800"/>
          </a:xfrm>
          <a:prstGeom prst="rect">
            <a:avLst/>
          </a:prstGeom>
          <a:solidFill>
            <a:schemeClr val="l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171450" marR="0" lvl="0" indent="-171450" algn="l" rtl="0">
              <a:lnSpc>
                <a:spcPct val="100000"/>
              </a:lnSpc>
              <a:spcBef>
                <a:spcPts val="0"/>
              </a:spcBef>
              <a:spcAft>
                <a:spcPts val="0"/>
              </a:spcAft>
              <a:buClr>
                <a:schemeClr val="dk1"/>
              </a:buClr>
              <a:buSzPts val="1100"/>
              <a:buFont typeface="Arial"/>
              <a:buChar char="•"/>
            </a:pPr>
            <a:r>
              <a:rPr lang="en-US" sz="1100" b="0" i="0" u="none" strike="noStrike" cap="none" dirty="0">
                <a:solidFill>
                  <a:schemeClr val="dk1"/>
                </a:solidFill>
                <a:latin typeface="Open Sans"/>
                <a:ea typeface="Open Sans"/>
                <a:cs typeface="Open Sans"/>
                <a:sym typeface="Open Sans"/>
              </a:rPr>
              <a:t>Place the excavated soil on a tarp to minimise the mess on site.</a:t>
            </a:r>
            <a:endParaRPr sz="15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100"/>
              <a:buFont typeface="Arial"/>
              <a:buChar char="•"/>
            </a:pPr>
            <a:r>
              <a:rPr lang="en-US" sz="1100" b="0" i="0" u="none" strike="noStrike" cap="none" dirty="0">
                <a:solidFill>
                  <a:schemeClr val="dk1"/>
                </a:solidFill>
                <a:latin typeface="Open Sans"/>
                <a:ea typeface="Open Sans"/>
                <a:cs typeface="Open Sans"/>
                <a:sym typeface="Open Sans"/>
              </a:rPr>
              <a:t>Try to limit the area where machinery is used.</a:t>
            </a:r>
            <a:endParaRPr sz="15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100"/>
              <a:buFont typeface="Arial"/>
              <a:buChar char="•"/>
            </a:pPr>
            <a:r>
              <a:rPr lang="en-US" sz="1100" b="0" i="0" u="none" strike="noStrike" cap="none" dirty="0">
                <a:solidFill>
                  <a:schemeClr val="dk1"/>
                </a:solidFill>
                <a:latin typeface="Open Sans"/>
                <a:ea typeface="Open Sans"/>
                <a:cs typeface="Open Sans"/>
                <a:sym typeface="Open Sans"/>
              </a:rPr>
              <a:t>Take extra care when  working in a wet area.</a:t>
            </a:r>
            <a:endParaRPr sz="1500" b="0" i="0" u="none" strike="noStrike" cap="none" dirty="0">
              <a:solidFill>
                <a:srgbClr val="000000"/>
              </a:solidFill>
              <a:latin typeface="Arial"/>
              <a:ea typeface="Arial"/>
              <a:cs typeface="Arial"/>
              <a:sym typeface="Arial"/>
            </a:endParaRPr>
          </a:p>
        </p:txBody>
      </p:sp>
      <p:sp>
        <p:nvSpPr>
          <p:cNvPr id="340" name="Google Shape;340;g13fa03ffd2f_2_266"/>
          <p:cNvSpPr/>
          <p:nvPr/>
        </p:nvSpPr>
        <p:spPr>
          <a:xfrm>
            <a:off x="4188202" y="2461558"/>
            <a:ext cx="2304256" cy="2952328"/>
          </a:xfrm>
          <a:prstGeom prst="foldedCorner">
            <a:avLst>
              <a:gd name="adj" fmla="val 16667"/>
            </a:avLst>
          </a:prstGeom>
          <a:solidFill>
            <a:schemeClr val="l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sng" strike="noStrike" cap="none" dirty="0">
                <a:solidFill>
                  <a:schemeClr val="dk1"/>
                </a:solidFill>
                <a:latin typeface="Open Sans"/>
                <a:ea typeface="Open Sans"/>
                <a:cs typeface="Open Sans"/>
                <a:sym typeface="Open Sans"/>
              </a:rPr>
              <a:t>Excavation dimensions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171450" marR="0" lvl="0" indent="-171450" algn="l" rtl="0">
              <a:lnSpc>
                <a:spcPct val="100000"/>
              </a:lnSpc>
              <a:spcBef>
                <a:spcPts val="0"/>
              </a:spcBef>
              <a:spcAft>
                <a:spcPts val="0"/>
              </a:spcAft>
              <a:buClr>
                <a:schemeClr val="dk1"/>
              </a:buClr>
              <a:buSzPts val="1000"/>
              <a:buFont typeface="Noto Sans Symbols"/>
              <a:buChar char="☑"/>
            </a:pPr>
            <a:r>
              <a:rPr lang="en-US" sz="1000" b="0" i="0" u="none" strike="noStrike" cap="none" dirty="0">
                <a:solidFill>
                  <a:schemeClr val="dk1"/>
                </a:solidFill>
                <a:latin typeface="Open Sans"/>
                <a:ea typeface="Open Sans"/>
                <a:cs typeface="Open Sans"/>
                <a:sym typeface="Open Sans"/>
              </a:rPr>
              <a:t>Total length: L of the tanks + 12” between the PT and BIOROCK unit + 12” of backfill on each side.</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000"/>
              <a:buFont typeface="Noto Sans Symbols"/>
              <a:buChar char="☑"/>
            </a:pPr>
            <a:r>
              <a:rPr lang="en-US" sz="1000" b="0" i="0" u="none" strike="noStrike" cap="none" dirty="0">
                <a:solidFill>
                  <a:schemeClr val="dk1"/>
                </a:solidFill>
                <a:latin typeface="Open Sans"/>
                <a:ea typeface="Open Sans"/>
                <a:cs typeface="Open Sans"/>
                <a:sym typeface="Open Sans"/>
              </a:rPr>
              <a:t>Width: </a:t>
            </a:r>
            <a:r>
              <a:rPr lang="en-US" sz="1000" b="0" i="0" u="none" strike="noStrike" cap="none" dirty="0">
                <a:solidFill>
                  <a:srgbClr val="FF0000"/>
                </a:solidFill>
                <a:latin typeface="Open Sans"/>
                <a:ea typeface="Open Sans"/>
                <a:cs typeface="Open Sans"/>
                <a:sym typeface="Open Sans"/>
              </a:rPr>
              <a:t>4.5”</a:t>
            </a:r>
            <a:r>
              <a:rPr lang="en-US" sz="1000" b="0" i="0" u="none" strike="noStrike" cap="none" dirty="0">
                <a:solidFill>
                  <a:schemeClr val="dk1"/>
                </a:solidFill>
                <a:latin typeface="Open Sans"/>
                <a:ea typeface="Open Sans"/>
                <a:cs typeface="Open Sans"/>
                <a:sym typeface="Open Sans"/>
              </a:rPr>
              <a:t> + </a:t>
            </a:r>
            <a:r>
              <a:rPr lang="en-US" sz="1000" b="0" i="0" u="none" strike="noStrike" cap="none" dirty="0">
                <a:solidFill>
                  <a:srgbClr val="000000"/>
                </a:solidFill>
                <a:latin typeface="Open Sans"/>
                <a:ea typeface="Open Sans"/>
                <a:cs typeface="Open Sans"/>
                <a:sym typeface="Open Sans"/>
              </a:rPr>
              <a:t>12”</a:t>
            </a:r>
            <a:r>
              <a:rPr lang="en-US" sz="1000" b="0" i="0" u="none" strike="noStrike" cap="none" dirty="0">
                <a:solidFill>
                  <a:schemeClr val="dk1"/>
                </a:solidFill>
                <a:latin typeface="Open Sans"/>
                <a:ea typeface="Open Sans"/>
                <a:cs typeface="Open Sans"/>
                <a:sym typeface="Open Sans"/>
              </a:rPr>
              <a:t> of backfill on each side</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000"/>
              <a:buFont typeface="Noto Sans Symbols"/>
              <a:buChar char="☑"/>
            </a:pPr>
            <a:r>
              <a:rPr lang="en-US" sz="1000" b="0" i="0" u="none" strike="noStrike" cap="none" dirty="0">
                <a:solidFill>
                  <a:schemeClr val="dk1"/>
                </a:solidFill>
                <a:latin typeface="Open Sans"/>
                <a:ea typeface="Open Sans"/>
                <a:cs typeface="Open Sans"/>
                <a:sym typeface="Open Sans"/>
              </a:rPr>
              <a:t>Total height: will depend on the level of the water inlet.</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000"/>
              <a:buFont typeface="Noto Sans Symbols"/>
              <a:buChar char="☑"/>
            </a:pPr>
            <a:r>
              <a:rPr lang="en-US" sz="1000" b="0" i="0" u="none" strike="noStrike" cap="none" dirty="0">
                <a:solidFill>
                  <a:schemeClr val="dk1"/>
                </a:solidFill>
                <a:latin typeface="Open Sans"/>
                <a:ea typeface="Open Sans"/>
                <a:cs typeface="Open Sans"/>
                <a:sym typeface="Open Sans"/>
              </a:rPr>
              <a:t>The difference between the wastewater inlet and the base of the tank is </a:t>
            </a:r>
            <a:r>
              <a:rPr lang="en-US" sz="1000" b="0" i="0" u="none" strike="noStrike" cap="none" dirty="0">
                <a:solidFill>
                  <a:srgbClr val="FF0000"/>
                </a:solidFill>
                <a:latin typeface="Open Sans"/>
                <a:ea typeface="Open Sans"/>
                <a:cs typeface="Open Sans"/>
                <a:sym typeface="Open Sans"/>
              </a:rPr>
              <a:t>55”.</a:t>
            </a:r>
            <a:r>
              <a:rPr lang="en-US" sz="1000" b="0" i="0" u="none" strike="noStrike" cap="none" dirty="0">
                <a:solidFill>
                  <a:schemeClr val="dk1"/>
                </a:solidFill>
                <a:latin typeface="Open Sans"/>
                <a:ea typeface="Open Sans"/>
                <a:cs typeface="Open Sans"/>
                <a:sym typeface="Open Sans"/>
              </a:rPr>
              <a:t> </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000"/>
              <a:buFont typeface="Noto Sans Symbols"/>
              <a:buChar char="☑"/>
            </a:pPr>
            <a:r>
              <a:rPr lang="en-US" sz="1000" b="0" i="0" u="none" strike="noStrike" cap="none" dirty="0">
                <a:solidFill>
                  <a:schemeClr val="dk1"/>
                </a:solidFill>
                <a:latin typeface="Open Sans"/>
                <a:ea typeface="Open Sans"/>
                <a:cs typeface="Open Sans"/>
                <a:sym typeface="Open Sans"/>
              </a:rPr>
              <a:t>Thickness of the concrete or pea gravel</a:t>
            </a:r>
            <a:r>
              <a:rPr lang="en-US" sz="1000" b="0" i="0" u="none" strike="noStrike" cap="none" dirty="0">
                <a:solidFill>
                  <a:srgbClr val="FF0000"/>
                </a:solidFill>
                <a:latin typeface="Open Sans"/>
                <a:ea typeface="Open Sans"/>
                <a:cs typeface="Open Sans"/>
                <a:sym typeface="Open Sans"/>
              </a:rPr>
              <a:t> </a:t>
            </a:r>
            <a:r>
              <a:rPr lang="en-US" sz="1000" b="0" i="0" u="none" strike="noStrike" cap="none" dirty="0">
                <a:solidFill>
                  <a:schemeClr val="dk1"/>
                </a:solidFill>
                <a:latin typeface="Open Sans"/>
                <a:ea typeface="Open Sans"/>
                <a:cs typeface="Open Sans"/>
                <a:sym typeface="Open Sans"/>
              </a:rPr>
              <a:t>bed under the system: 6”.</a:t>
            </a:r>
            <a:endParaRPr sz="1400" b="0" i="0" u="none" strike="noStrike" cap="none" dirty="0">
              <a:solidFill>
                <a:srgbClr val="000000"/>
              </a:solidFill>
              <a:latin typeface="Arial"/>
              <a:ea typeface="Arial"/>
              <a:cs typeface="Arial"/>
              <a:sym typeface="Arial"/>
            </a:endParaRPr>
          </a:p>
        </p:txBody>
      </p:sp>
      <p:pic>
        <p:nvPicPr>
          <p:cNvPr id="341" name="Google Shape;341;g13fa03ffd2f_2_266"/>
          <p:cNvPicPr preferRelativeResize="0"/>
          <p:nvPr/>
        </p:nvPicPr>
        <p:blipFill rotWithShape="1">
          <a:blip r:embed="rId4">
            <a:alphaModFix/>
          </a:blip>
          <a:srcRect/>
          <a:stretch/>
        </p:blipFill>
        <p:spPr>
          <a:xfrm>
            <a:off x="443784" y="2600525"/>
            <a:ext cx="3646487" cy="2176463"/>
          </a:xfrm>
          <a:prstGeom prst="rect">
            <a:avLst/>
          </a:prstGeom>
          <a:noFill/>
          <a:ln>
            <a:noFill/>
          </a:ln>
        </p:spPr>
      </p:pic>
      <p:sp>
        <p:nvSpPr>
          <p:cNvPr id="342" name="Google Shape;342;g13fa03ffd2f_2_266"/>
          <p:cNvSpPr/>
          <p:nvPr/>
        </p:nvSpPr>
        <p:spPr>
          <a:xfrm>
            <a:off x="1358853" y="9105565"/>
            <a:ext cx="2829349" cy="246221"/>
          </a:xfrm>
          <a:prstGeom prst="rect">
            <a:avLst/>
          </a:prstGeom>
          <a:noFill/>
          <a:ln>
            <a:noFill/>
          </a:ln>
        </p:spPr>
        <p:txBody>
          <a:bodyPr spcFirstLastPara="1" wrap="square" lIns="91425" tIns="45700" rIns="91425" bIns="45700" anchor="t" anchorCtr="0">
            <a:noAutofit/>
          </a:bodyPr>
          <a:lstStyle/>
          <a:p>
            <a:pPr marL="180975" marR="0" lvl="0" indent="0" algn="l" rtl="0">
              <a:lnSpc>
                <a:spcPct val="100000"/>
              </a:lnSpc>
              <a:spcBef>
                <a:spcPts val="0"/>
              </a:spcBef>
              <a:spcAft>
                <a:spcPts val="0"/>
              </a:spcAft>
              <a:buClr>
                <a:srgbClr val="000000"/>
              </a:buClr>
              <a:buSzPts val="1000"/>
              <a:buFont typeface="Arial"/>
              <a:buNone/>
            </a:pPr>
            <a:r>
              <a:rPr lang="en-US" sz="1000" b="0" i="1" u="sng" strike="noStrike" cap="none" dirty="0">
                <a:solidFill>
                  <a:srgbClr val="009EE3"/>
                </a:solidFill>
                <a:latin typeface="Open Sans"/>
                <a:ea typeface="Open Sans"/>
                <a:cs typeface="Open Sans"/>
                <a:sym typeface="Open Sans"/>
              </a:rPr>
              <a:t>Setting up layout</a:t>
            </a:r>
            <a:r>
              <a:rPr lang="en-US" sz="1000" b="0" i="1" u="sng" strike="noStrike" cap="none" dirty="0">
                <a:solidFill>
                  <a:schemeClr val="dk2"/>
                </a:solidFill>
                <a:latin typeface="Open Sans"/>
                <a:ea typeface="Open Sans"/>
                <a:cs typeface="Open Sans"/>
                <a:sym typeface="Open Sans"/>
              </a:rPr>
              <a:t>: specific cases</a:t>
            </a:r>
            <a:endParaRPr sz="1400" b="0" i="0" u="none" strike="noStrike" cap="none" dirty="0">
              <a:solidFill>
                <a:srgbClr val="000000"/>
              </a:solidFill>
              <a:latin typeface="Arial"/>
              <a:ea typeface="Arial"/>
              <a:cs typeface="Arial"/>
              <a:sym typeface="Arial"/>
            </a:endParaRPr>
          </a:p>
        </p:txBody>
      </p:sp>
      <p:pic>
        <p:nvPicPr>
          <p:cNvPr id="343" name="Google Shape;343;g13fa03ffd2f_2_266"/>
          <p:cNvPicPr preferRelativeResize="0"/>
          <p:nvPr/>
        </p:nvPicPr>
        <p:blipFill rotWithShape="1">
          <a:blip r:embed="rId5">
            <a:alphaModFix/>
          </a:blip>
          <a:srcRect/>
          <a:stretch/>
        </p:blipFill>
        <p:spPr>
          <a:xfrm>
            <a:off x="1358853" y="9124376"/>
            <a:ext cx="213405" cy="207219"/>
          </a:xfrm>
          <a:prstGeom prst="rect">
            <a:avLst/>
          </a:prstGeom>
          <a:noFill/>
          <a:ln>
            <a:noFill/>
          </a:ln>
        </p:spPr>
      </p:pic>
      <p:sp>
        <p:nvSpPr>
          <p:cNvPr id="344" name="Google Shape;344;g13fa03ffd2f_2_266"/>
          <p:cNvSpPr/>
          <p:nvPr/>
        </p:nvSpPr>
        <p:spPr>
          <a:xfrm>
            <a:off x="276913" y="1578619"/>
            <a:ext cx="6304173" cy="792088"/>
          </a:xfrm>
          <a:prstGeom prst="roundRect">
            <a:avLst>
              <a:gd name="adj" fmla="val 16667"/>
            </a:avLst>
          </a:prstGeom>
          <a:noFill/>
          <a:ln w="19050" cap="flat" cmpd="sng">
            <a:solidFill>
              <a:srgbClr val="0022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This section explains the stages involved in the construction work and our recommendations for installing a ECOROCK system in dry ground conditions. For installations where a high water table exists or where there are other concerns such as nearby traffic please see the next section: </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6AB441"/>
              </a:buClr>
              <a:buSzPts val="1000"/>
              <a:buFont typeface="Arial"/>
              <a:buChar char="•"/>
            </a:pPr>
            <a:r>
              <a:rPr lang="en-US" sz="1000" b="0" i="1" u="sng" strike="noStrike" cap="none" dirty="0">
                <a:solidFill>
                  <a:srgbClr val="6AB441"/>
                </a:solidFill>
                <a:latin typeface="Open Sans"/>
                <a:ea typeface="Open Sans"/>
                <a:cs typeface="Open Sans"/>
                <a:sym typeface="Open Sans"/>
              </a:rPr>
              <a:t>Taking the environment into account / Setting up layout: specific cases</a:t>
            </a:r>
            <a:endParaRPr sz="1400" b="0" i="0" u="none" strike="noStrike" cap="none" dirty="0">
              <a:solidFill>
                <a:srgbClr val="000000"/>
              </a:solidFill>
              <a:latin typeface="Arial"/>
              <a:ea typeface="Arial"/>
              <a:cs typeface="Arial"/>
              <a:sym typeface="Arial"/>
            </a:endParaRPr>
          </a:p>
        </p:txBody>
      </p:sp>
      <p:pic>
        <p:nvPicPr>
          <p:cNvPr id="345" name="Google Shape;345;g13fa03ffd2f_2_266"/>
          <p:cNvPicPr preferRelativeResize="0"/>
          <p:nvPr/>
        </p:nvPicPr>
        <p:blipFill rotWithShape="1">
          <a:blip r:embed="rId5">
            <a:alphaModFix/>
          </a:blip>
          <a:srcRect/>
          <a:stretch/>
        </p:blipFill>
        <p:spPr>
          <a:xfrm>
            <a:off x="337081" y="2124352"/>
            <a:ext cx="213405" cy="207219"/>
          </a:xfrm>
          <a:prstGeom prst="rect">
            <a:avLst/>
          </a:prstGeom>
          <a:noFill/>
          <a:ln>
            <a:noFill/>
          </a:ln>
        </p:spPr>
      </p:pic>
      <p:pic>
        <p:nvPicPr>
          <p:cNvPr id="346" name="Google Shape;346;g13fa03ffd2f_2_266"/>
          <p:cNvPicPr preferRelativeResize="0"/>
          <p:nvPr/>
        </p:nvPicPr>
        <p:blipFill rotWithShape="1">
          <a:blip r:embed="rId6">
            <a:alphaModFix/>
          </a:blip>
          <a:srcRect/>
          <a:stretch/>
        </p:blipFill>
        <p:spPr>
          <a:xfrm>
            <a:off x="-106711" y="5226210"/>
            <a:ext cx="6773324" cy="337263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g13fa03ffd2f_2_280"/>
          <p:cNvSpPr txBox="1">
            <a:spLocks noGrp="1"/>
          </p:cNvSpPr>
          <p:nvPr>
            <p:ph type="title"/>
          </p:nvPr>
        </p:nvSpPr>
        <p:spPr>
          <a:xfrm>
            <a:off x="2152650" y="304270"/>
            <a:ext cx="4044950" cy="149550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2800"/>
              <a:buFont typeface="Open Sans"/>
              <a:buNone/>
            </a:pPr>
            <a:r>
              <a:rPr lang="en-US" b="1" dirty="0"/>
              <a:t>Excavating the Site</a:t>
            </a:r>
            <a:endParaRPr b="1" dirty="0"/>
          </a:p>
        </p:txBody>
      </p:sp>
      <p:pic>
        <p:nvPicPr>
          <p:cNvPr id="352" name="Google Shape;352;g13fa03ffd2f_2_280"/>
          <p:cNvPicPr preferRelativeResize="0"/>
          <p:nvPr/>
        </p:nvPicPr>
        <p:blipFill rotWithShape="1">
          <a:blip r:embed="rId3">
            <a:alphaModFix/>
          </a:blip>
          <a:srcRect/>
          <a:stretch/>
        </p:blipFill>
        <p:spPr>
          <a:xfrm>
            <a:off x="1895163" y="2543521"/>
            <a:ext cx="3696220" cy="2072447"/>
          </a:xfrm>
          <a:prstGeom prst="rect">
            <a:avLst/>
          </a:prstGeom>
          <a:noFill/>
          <a:ln>
            <a:noFill/>
          </a:ln>
        </p:spPr>
      </p:pic>
      <p:pic>
        <p:nvPicPr>
          <p:cNvPr id="353" name="Google Shape;353;g13fa03ffd2f_2_280" descr="C:\Users\fbelin\Desktop\Charte_qualite_.jpg"/>
          <p:cNvPicPr preferRelativeResize="0"/>
          <p:nvPr/>
        </p:nvPicPr>
        <p:blipFill rotWithShape="1">
          <a:blip r:embed="rId4">
            <a:alphaModFix/>
          </a:blip>
          <a:srcRect/>
          <a:stretch/>
        </p:blipFill>
        <p:spPr>
          <a:xfrm>
            <a:off x="189168" y="8271599"/>
            <a:ext cx="1152596" cy="712514"/>
          </a:xfrm>
          <a:prstGeom prst="rect">
            <a:avLst/>
          </a:prstGeom>
          <a:noFill/>
          <a:ln>
            <a:noFill/>
          </a:ln>
        </p:spPr>
      </p:pic>
      <p:sp>
        <p:nvSpPr>
          <p:cNvPr id="354" name="Google Shape;354;g13fa03ffd2f_2_280"/>
          <p:cNvSpPr txBox="1"/>
          <p:nvPr/>
        </p:nvSpPr>
        <p:spPr>
          <a:xfrm>
            <a:off x="178313" y="8927237"/>
            <a:ext cx="115259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Open Sans"/>
                <a:ea typeface="Open Sans"/>
                <a:cs typeface="Open Sans"/>
                <a:sym typeface="Open Sans"/>
              </a:rPr>
              <a:t>Quality commitment</a:t>
            </a:r>
            <a:endParaRPr sz="1400" b="0" i="0" u="none" strike="noStrike" cap="none" dirty="0">
              <a:solidFill>
                <a:srgbClr val="000000"/>
              </a:solidFill>
              <a:latin typeface="Arial"/>
              <a:ea typeface="Arial"/>
              <a:cs typeface="Arial"/>
              <a:sym typeface="Arial"/>
            </a:endParaRPr>
          </a:p>
        </p:txBody>
      </p:sp>
      <p:sp>
        <p:nvSpPr>
          <p:cNvPr id="355" name="Google Shape;355;g13fa03ffd2f_2_280"/>
          <p:cNvSpPr/>
          <p:nvPr/>
        </p:nvSpPr>
        <p:spPr>
          <a:xfrm>
            <a:off x="1258434" y="8478117"/>
            <a:ext cx="5400898" cy="679952"/>
          </a:xfrm>
          <a:prstGeom prst="rect">
            <a:avLst/>
          </a:prstGeom>
          <a:solidFill>
            <a:schemeClr val="l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Ensure that topsoil is put to one side enabling it to be used when the top of the tanks are made to finish grade.</a:t>
            </a:r>
            <a:endParaRPr sz="1400" b="0" i="0" u="none" strike="noStrike" cap="none" dirty="0">
              <a:solidFill>
                <a:srgbClr val="000000"/>
              </a:solidFill>
              <a:latin typeface="Arial"/>
              <a:ea typeface="Arial"/>
              <a:cs typeface="Arial"/>
              <a:sym typeface="Arial"/>
            </a:endParaRPr>
          </a:p>
        </p:txBody>
      </p:sp>
      <p:sp>
        <p:nvSpPr>
          <p:cNvPr id="356" name="Google Shape;356;g13fa03ffd2f_2_280"/>
          <p:cNvSpPr txBox="1"/>
          <p:nvPr/>
        </p:nvSpPr>
        <p:spPr>
          <a:xfrm>
            <a:off x="469858" y="6399277"/>
            <a:ext cx="5992726" cy="464724"/>
          </a:xfrm>
          <a:prstGeom prst="rect">
            <a:avLst/>
          </a:prstGeom>
          <a:noFill/>
          <a:ln w="19050" cap="flat" cmpd="sng">
            <a:solidFill>
              <a:srgbClr val="6AB44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dirty="0">
                <a:solidFill>
                  <a:schemeClr val="dk1"/>
                </a:solidFill>
                <a:latin typeface="Open Sans"/>
                <a:ea typeface="Open Sans"/>
                <a:cs typeface="Open Sans"/>
                <a:sym typeface="Open Sans"/>
              </a:rPr>
              <a:t>The depth to the base of the excavation must  be enough for the wastewater pipe from the property to the primary tank  to be fitted with </a:t>
            </a:r>
            <a:r>
              <a:rPr lang="en-US" sz="1000" b="1" i="0" u="none" strike="noStrike" cap="none" dirty="0">
                <a:solidFill>
                  <a:schemeClr val="dk1"/>
                </a:solidFill>
                <a:latin typeface="Open Sans"/>
                <a:ea typeface="Open Sans"/>
                <a:cs typeface="Open Sans"/>
                <a:sym typeface="Open Sans"/>
              </a:rPr>
              <a:t>gradient of between 2% and 4% </a:t>
            </a:r>
            <a:r>
              <a:rPr lang="en-US" sz="1000" b="0" i="0" u="none" strike="noStrike" cap="none" dirty="0">
                <a:solidFill>
                  <a:schemeClr val="dk1"/>
                </a:solidFill>
                <a:latin typeface="Open Sans"/>
                <a:ea typeface="Open Sans"/>
                <a:cs typeface="Open Sans"/>
                <a:sym typeface="Open Sans"/>
              </a:rPr>
              <a:t>.</a:t>
            </a:r>
            <a:endParaRPr sz="1000" b="0" i="1" u="none" strike="noStrike" cap="none" dirty="0">
              <a:solidFill>
                <a:schemeClr val="dk1"/>
              </a:solidFill>
              <a:latin typeface="Open Sans"/>
              <a:ea typeface="Open Sans"/>
              <a:cs typeface="Open Sans"/>
              <a:sym typeface="Open Sans"/>
            </a:endParaRPr>
          </a:p>
        </p:txBody>
      </p:sp>
      <p:cxnSp>
        <p:nvCxnSpPr>
          <p:cNvPr id="357" name="Google Shape;357;g13fa03ffd2f_2_280"/>
          <p:cNvCxnSpPr/>
          <p:nvPr/>
        </p:nvCxnSpPr>
        <p:spPr>
          <a:xfrm>
            <a:off x="1796055" y="4382090"/>
            <a:ext cx="0" cy="256440"/>
          </a:xfrm>
          <a:prstGeom prst="straightConnector1">
            <a:avLst/>
          </a:prstGeom>
          <a:noFill/>
          <a:ln w="9525" cap="flat" cmpd="sng">
            <a:solidFill>
              <a:schemeClr val="dk1"/>
            </a:solidFill>
            <a:prstDash val="solid"/>
            <a:miter lim="800000"/>
            <a:headEnd type="stealth" w="med" len="med"/>
            <a:tailEnd type="stealth" w="med" len="med"/>
          </a:ln>
        </p:spPr>
      </p:cxnSp>
      <p:sp>
        <p:nvSpPr>
          <p:cNvPr id="358" name="Google Shape;358;g13fa03ffd2f_2_280"/>
          <p:cNvSpPr/>
          <p:nvPr/>
        </p:nvSpPr>
        <p:spPr>
          <a:xfrm>
            <a:off x="250328" y="1829350"/>
            <a:ext cx="6300000" cy="600574"/>
          </a:xfrm>
          <a:prstGeom prst="roundRect">
            <a:avLst>
              <a:gd name="adj" fmla="val 16667"/>
            </a:avLst>
          </a:prstGeom>
          <a:noFill/>
          <a:ln w="19050" cap="flat" cmpd="sng">
            <a:solidFill>
              <a:srgbClr val="0022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The units must stand on a clean and stable base such as concrete or in very dry ground conditions pea gravel can be used. Mud and other soft materials must be removed from the bottom of the excavation prior to installation.</a:t>
            </a:r>
            <a:endParaRPr sz="1400" b="0" i="0" u="none" strike="noStrike" cap="none" dirty="0">
              <a:solidFill>
                <a:srgbClr val="000000"/>
              </a:solidFill>
              <a:latin typeface="Arial"/>
              <a:ea typeface="Arial"/>
              <a:cs typeface="Arial"/>
              <a:sym typeface="Arial"/>
            </a:endParaRPr>
          </a:p>
        </p:txBody>
      </p:sp>
      <p:sp>
        <p:nvSpPr>
          <p:cNvPr id="359" name="Google Shape;359;g13fa03ffd2f_2_280"/>
          <p:cNvSpPr txBox="1"/>
          <p:nvPr/>
        </p:nvSpPr>
        <p:spPr>
          <a:xfrm>
            <a:off x="469857" y="4822303"/>
            <a:ext cx="2930400" cy="1477500"/>
          </a:xfrm>
          <a:prstGeom prst="rect">
            <a:avLst/>
          </a:prstGeom>
          <a:solidFill>
            <a:srgbClr val="F2F2F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A stable base must be created at the bottom of the excavation. In dry conditions pea gravel with a size of between 3 to 6mm can be used (always use concrete in wet conditions).  The base should have a minimum thickness of 6 inches</a:t>
            </a:r>
            <a:r>
              <a:rPr lang="en-US" sz="1000" b="0" i="0" u="none" strike="noStrike" cap="none" dirty="0">
                <a:solidFill>
                  <a:srgbClr val="FF0000"/>
                </a:solidFill>
                <a:latin typeface="Open Sans"/>
                <a:ea typeface="Open Sans"/>
                <a:cs typeface="Open Sans"/>
                <a:sym typeface="Open Sans"/>
              </a:rPr>
              <a:t>.</a:t>
            </a:r>
            <a:r>
              <a:rPr lang="en-US" sz="1000" b="0" i="0" u="none" strike="noStrike" cap="none" dirty="0">
                <a:solidFill>
                  <a:schemeClr val="dk1"/>
                </a:solidFill>
                <a:latin typeface="Open Sans"/>
                <a:ea typeface="Open Sans"/>
                <a:cs typeface="Open Sans"/>
                <a:sym typeface="Open Sans"/>
              </a:rPr>
              <a:t> </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The  base of the excavation should be perfectly level and compacted to avoid the tanks settling. </a:t>
            </a:r>
            <a:endParaRPr sz="1400" b="0" i="0" u="none" strike="noStrike" cap="none" dirty="0">
              <a:solidFill>
                <a:srgbClr val="000000"/>
              </a:solidFill>
              <a:latin typeface="Arial"/>
              <a:ea typeface="Arial"/>
              <a:cs typeface="Arial"/>
              <a:sym typeface="Arial"/>
            </a:endParaRPr>
          </a:p>
        </p:txBody>
      </p:sp>
      <p:cxnSp>
        <p:nvCxnSpPr>
          <p:cNvPr id="360" name="Google Shape;360;g13fa03ffd2f_2_280"/>
          <p:cNvCxnSpPr/>
          <p:nvPr/>
        </p:nvCxnSpPr>
        <p:spPr>
          <a:xfrm>
            <a:off x="5387166" y="3737346"/>
            <a:ext cx="288032" cy="0"/>
          </a:xfrm>
          <a:prstGeom prst="straightConnector1">
            <a:avLst/>
          </a:prstGeom>
          <a:noFill/>
          <a:ln w="12700" cap="flat" cmpd="sng">
            <a:solidFill>
              <a:schemeClr val="dk1"/>
            </a:solidFill>
            <a:prstDash val="solid"/>
            <a:miter lim="800000"/>
            <a:headEnd type="stealth" w="med" len="med"/>
            <a:tailEnd type="stealth" w="med" len="med"/>
          </a:ln>
        </p:spPr>
      </p:cxnSp>
      <p:cxnSp>
        <p:nvCxnSpPr>
          <p:cNvPr id="361" name="Google Shape;361;g13fa03ffd2f_2_280"/>
          <p:cNvCxnSpPr/>
          <p:nvPr/>
        </p:nvCxnSpPr>
        <p:spPr>
          <a:xfrm>
            <a:off x="1796055" y="3722356"/>
            <a:ext cx="288032" cy="0"/>
          </a:xfrm>
          <a:prstGeom prst="straightConnector1">
            <a:avLst/>
          </a:prstGeom>
          <a:noFill/>
          <a:ln w="12700" cap="flat" cmpd="sng">
            <a:solidFill>
              <a:schemeClr val="dk1"/>
            </a:solidFill>
            <a:prstDash val="solid"/>
            <a:miter lim="800000"/>
            <a:headEnd type="stealth" w="med" len="med"/>
            <a:tailEnd type="stealth" w="med" len="med"/>
          </a:ln>
        </p:spPr>
      </p:cxnSp>
      <p:cxnSp>
        <p:nvCxnSpPr>
          <p:cNvPr id="362" name="Google Shape;362;g13fa03ffd2f_2_280"/>
          <p:cNvCxnSpPr/>
          <p:nvPr/>
        </p:nvCxnSpPr>
        <p:spPr>
          <a:xfrm>
            <a:off x="2334333" y="4510310"/>
            <a:ext cx="0" cy="305284"/>
          </a:xfrm>
          <a:prstGeom prst="straightConnector1">
            <a:avLst/>
          </a:prstGeom>
          <a:noFill/>
          <a:ln w="12700" cap="flat" cmpd="sng">
            <a:solidFill>
              <a:schemeClr val="accent1"/>
            </a:solidFill>
            <a:prstDash val="solid"/>
            <a:miter lim="800000"/>
            <a:headEnd type="none" w="sm" len="sm"/>
            <a:tailEnd type="stealth" w="med" len="med"/>
          </a:ln>
        </p:spPr>
      </p:cxnSp>
      <p:sp>
        <p:nvSpPr>
          <p:cNvPr id="363" name="Google Shape;363;g13fa03ffd2f_2_280"/>
          <p:cNvSpPr txBox="1"/>
          <p:nvPr/>
        </p:nvSpPr>
        <p:spPr>
          <a:xfrm>
            <a:off x="3532113" y="4822303"/>
            <a:ext cx="2930471" cy="400110"/>
          </a:xfrm>
          <a:prstGeom prst="rect">
            <a:avLst/>
          </a:prstGeom>
          <a:solidFill>
            <a:srgbClr val="F2F2F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There must be a distance of at least 12” between the excavation walls and the units.</a:t>
            </a:r>
            <a:endParaRPr sz="1400" b="0" i="0" u="none" strike="noStrike" cap="none" dirty="0">
              <a:solidFill>
                <a:srgbClr val="000000"/>
              </a:solidFill>
              <a:latin typeface="Arial"/>
              <a:ea typeface="Arial"/>
              <a:cs typeface="Arial"/>
              <a:sym typeface="Arial"/>
            </a:endParaRPr>
          </a:p>
        </p:txBody>
      </p:sp>
      <p:cxnSp>
        <p:nvCxnSpPr>
          <p:cNvPr id="364" name="Google Shape;364;g13fa03ffd2f_2_280"/>
          <p:cNvCxnSpPr/>
          <p:nvPr/>
        </p:nvCxnSpPr>
        <p:spPr>
          <a:xfrm rot="10800000">
            <a:off x="1940071" y="3888071"/>
            <a:ext cx="3057278" cy="927281"/>
          </a:xfrm>
          <a:prstGeom prst="straightConnector1">
            <a:avLst/>
          </a:prstGeom>
          <a:noFill/>
          <a:ln w="12700" cap="flat" cmpd="sng">
            <a:solidFill>
              <a:schemeClr val="accent1"/>
            </a:solidFill>
            <a:prstDash val="solid"/>
            <a:miter lim="800000"/>
            <a:headEnd type="none" w="sm" len="sm"/>
            <a:tailEnd type="stealth" w="med" len="med"/>
          </a:ln>
        </p:spPr>
      </p:cxnSp>
      <p:cxnSp>
        <p:nvCxnSpPr>
          <p:cNvPr id="365" name="Google Shape;365;g13fa03ffd2f_2_280"/>
          <p:cNvCxnSpPr>
            <a:stCxn id="363" idx="0"/>
          </p:cNvCxnSpPr>
          <p:nvPr/>
        </p:nvCxnSpPr>
        <p:spPr>
          <a:xfrm rot="10800000" flipH="1">
            <a:off x="4997349" y="3888103"/>
            <a:ext cx="533700" cy="934200"/>
          </a:xfrm>
          <a:prstGeom prst="straightConnector1">
            <a:avLst/>
          </a:prstGeom>
          <a:noFill/>
          <a:ln w="12700" cap="flat" cmpd="sng">
            <a:solidFill>
              <a:schemeClr val="accent1"/>
            </a:solidFill>
            <a:prstDash val="solid"/>
            <a:miter lim="800000"/>
            <a:headEnd type="none" w="sm" len="sm"/>
            <a:tailEnd type="stealth" w="med" len="med"/>
          </a:ln>
        </p:spPr>
      </p:cxnSp>
      <p:pic>
        <p:nvPicPr>
          <p:cNvPr id="366" name="Google Shape;366;g13fa03ffd2f_2_280"/>
          <p:cNvPicPr preferRelativeResize="0"/>
          <p:nvPr/>
        </p:nvPicPr>
        <p:blipFill rotWithShape="1">
          <a:blip r:embed="rId5">
            <a:alphaModFix/>
          </a:blip>
          <a:srcRect/>
          <a:stretch/>
        </p:blipFill>
        <p:spPr>
          <a:xfrm>
            <a:off x="2929489" y="6969480"/>
            <a:ext cx="1078441" cy="1284827"/>
          </a:xfrm>
          <a:prstGeom prst="rect">
            <a:avLst/>
          </a:prstGeom>
          <a:noFill/>
          <a:ln>
            <a:noFill/>
          </a:ln>
        </p:spPr>
      </p:pic>
      <p:pic>
        <p:nvPicPr>
          <p:cNvPr id="367" name="Google Shape;367;g13fa03ffd2f_2_280"/>
          <p:cNvPicPr preferRelativeResize="0"/>
          <p:nvPr/>
        </p:nvPicPr>
        <p:blipFill rotWithShape="1">
          <a:blip r:embed="rId6">
            <a:alphaModFix/>
          </a:blip>
          <a:srcRect/>
          <a:stretch/>
        </p:blipFill>
        <p:spPr>
          <a:xfrm>
            <a:off x="1895175" y="2539792"/>
            <a:ext cx="3696201" cy="207992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g13fa03ffd2f_2_300"/>
          <p:cNvSpPr txBox="1">
            <a:spLocks noGrp="1"/>
          </p:cNvSpPr>
          <p:nvPr>
            <p:ph type="title"/>
          </p:nvPr>
        </p:nvSpPr>
        <p:spPr>
          <a:xfrm>
            <a:off x="2152650" y="304270"/>
            <a:ext cx="4044950" cy="149550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2800"/>
              <a:buFont typeface="Open Sans"/>
              <a:buNone/>
            </a:pPr>
            <a:r>
              <a:rPr lang="en-US" b="1" dirty="0"/>
              <a:t>Installing the Pump Shaft Assembly</a:t>
            </a:r>
            <a:endParaRPr b="1" dirty="0"/>
          </a:p>
        </p:txBody>
      </p:sp>
      <p:sp>
        <p:nvSpPr>
          <p:cNvPr id="373" name="Google Shape;373;g13fa03ffd2f_2_300"/>
          <p:cNvSpPr txBox="1"/>
          <p:nvPr/>
        </p:nvSpPr>
        <p:spPr>
          <a:xfrm>
            <a:off x="289963" y="3468610"/>
            <a:ext cx="6291715" cy="3087393"/>
          </a:xfrm>
          <a:prstGeom prst="rect">
            <a:avLst/>
          </a:prstGeom>
          <a:noFill/>
          <a:ln w="19050" cap="flat" cmpd="sng">
            <a:solidFill>
              <a:schemeClr val="l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Open Sans"/>
              <a:ea typeface="Open Sans"/>
              <a:cs typeface="Open Sans"/>
              <a:sym typeface="Open Sans"/>
            </a:endParaRPr>
          </a:p>
        </p:txBody>
      </p:sp>
      <p:pic>
        <p:nvPicPr>
          <p:cNvPr id="374" name="Google Shape;374;g13fa03ffd2f_2_300"/>
          <p:cNvPicPr preferRelativeResize="0"/>
          <p:nvPr/>
        </p:nvPicPr>
        <p:blipFill rotWithShape="1">
          <a:blip r:embed="rId3">
            <a:alphaModFix/>
          </a:blip>
          <a:srcRect/>
          <a:stretch/>
        </p:blipFill>
        <p:spPr>
          <a:xfrm>
            <a:off x="3713897" y="3682732"/>
            <a:ext cx="1582288" cy="2621544"/>
          </a:xfrm>
          <a:prstGeom prst="rect">
            <a:avLst/>
          </a:prstGeom>
          <a:noFill/>
          <a:ln>
            <a:noFill/>
          </a:ln>
        </p:spPr>
      </p:pic>
      <p:sp>
        <p:nvSpPr>
          <p:cNvPr id="375" name="Google Shape;375;g13fa03ffd2f_2_300"/>
          <p:cNvSpPr/>
          <p:nvPr/>
        </p:nvSpPr>
        <p:spPr>
          <a:xfrm>
            <a:off x="360255" y="4403821"/>
            <a:ext cx="3163154" cy="10156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The pump shaft is connected to the ECOROCK unit with a fitting that acts as connector between the two tanks.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This part is pre-assembled.</a:t>
            </a:r>
            <a:endParaRPr sz="1400" b="0" i="0" u="none" strike="noStrike" cap="none" dirty="0">
              <a:solidFill>
                <a:srgbClr val="000000"/>
              </a:solidFill>
              <a:latin typeface="Arial"/>
              <a:ea typeface="Arial"/>
              <a:cs typeface="Arial"/>
              <a:sym typeface="Arial"/>
            </a:endParaRPr>
          </a:p>
        </p:txBody>
      </p:sp>
      <p:pic>
        <p:nvPicPr>
          <p:cNvPr id="376" name="Google Shape;376;g13fa03ffd2f_2_300"/>
          <p:cNvPicPr preferRelativeResize="0"/>
          <p:nvPr/>
        </p:nvPicPr>
        <p:blipFill rotWithShape="1">
          <a:blip r:embed="rId4">
            <a:alphaModFix/>
          </a:blip>
          <a:srcRect/>
          <a:stretch/>
        </p:blipFill>
        <p:spPr>
          <a:xfrm>
            <a:off x="5515038" y="4626315"/>
            <a:ext cx="909992" cy="793169"/>
          </a:xfrm>
          <a:prstGeom prst="rect">
            <a:avLst/>
          </a:prstGeom>
          <a:noFill/>
          <a:ln>
            <a:noFill/>
          </a:ln>
        </p:spPr>
      </p:pic>
      <p:cxnSp>
        <p:nvCxnSpPr>
          <p:cNvPr id="377" name="Google Shape;377;g13fa03ffd2f_2_300"/>
          <p:cNvCxnSpPr>
            <a:stCxn id="376" idx="1"/>
          </p:cNvCxnSpPr>
          <p:nvPr/>
        </p:nvCxnSpPr>
        <p:spPr>
          <a:xfrm rot="10800000">
            <a:off x="4504938" y="4626300"/>
            <a:ext cx="1010100" cy="396600"/>
          </a:xfrm>
          <a:prstGeom prst="straightConnector1">
            <a:avLst/>
          </a:prstGeom>
          <a:noFill/>
          <a:ln w="15875" cap="flat" cmpd="sng">
            <a:solidFill>
              <a:schemeClr val="accent1"/>
            </a:solidFill>
            <a:prstDash val="solid"/>
            <a:miter lim="800000"/>
            <a:headEnd type="none" w="sm" len="sm"/>
            <a:tailEnd type="stealth" w="med" len="med"/>
          </a:ln>
        </p:spPr>
      </p:cxnSp>
      <p:sp>
        <p:nvSpPr>
          <p:cNvPr id="378" name="Google Shape;378;g13fa03ffd2f_2_300"/>
          <p:cNvSpPr txBox="1"/>
          <p:nvPr/>
        </p:nvSpPr>
        <p:spPr>
          <a:xfrm>
            <a:off x="165272" y="9046192"/>
            <a:ext cx="4424484"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dirty="0">
                <a:solidFill>
                  <a:schemeClr val="dk1"/>
                </a:solidFill>
                <a:latin typeface="Open Sans"/>
                <a:ea typeface="Open Sans"/>
                <a:cs typeface="Open Sans"/>
                <a:sym typeface="Open Sans"/>
              </a:rPr>
              <a:t>Non -gravity discharge: Connection of the pump shaft, at 16”</a:t>
            </a:r>
            <a:endParaRPr sz="1400" b="0" i="0" u="none" strike="noStrike" cap="none" dirty="0">
              <a:solidFill>
                <a:srgbClr val="000000"/>
              </a:solidFill>
              <a:latin typeface="Arial"/>
              <a:ea typeface="Arial"/>
              <a:cs typeface="Arial"/>
              <a:sym typeface="Arial"/>
            </a:endParaRPr>
          </a:p>
        </p:txBody>
      </p:sp>
      <p:cxnSp>
        <p:nvCxnSpPr>
          <p:cNvPr id="379" name="Google Shape;379;g13fa03ffd2f_2_300"/>
          <p:cNvCxnSpPr/>
          <p:nvPr/>
        </p:nvCxnSpPr>
        <p:spPr>
          <a:xfrm>
            <a:off x="5515038" y="8699874"/>
            <a:ext cx="454996" cy="0"/>
          </a:xfrm>
          <a:prstGeom prst="straightConnector1">
            <a:avLst/>
          </a:prstGeom>
          <a:noFill/>
          <a:ln w="12700" cap="flat" cmpd="sng">
            <a:solidFill>
              <a:srgbClr val="FF0000"/>
            </a:solidFill>
            <a:prstDash val="dash"/>
            <a:miter lim="800000"/>
            <a:headEnd type="none" w="sm" len="sm"/>
            <a:tailEnd type="none" w="sm" len="sm"/>
          </a:ln>
        </p:spPr>
      </p:cxnSp>
      <p:pic>
        <p:nvPicPr>
          <p:cNvPr id="380" name="Google Shape;380;g13fa03ffd2f_2_300"/>
          <p:cNvPicPr preferRelativeResize="0"/>
          <p:nvPr/>
        </p:nvPicPr>
        <p:blipFill rotWithShape="1">
          <a:blip r:embed="rId5">
            <a:alphaModFix/>
          </a:blip>
          <a:srcRect/>
          <a:stretch/>
        </p:blipFill>
        <p:spPr>
          <a:xfrm rot="-2382183" flipH="1">
            <a:off x="6012578" y="8283835"/>
            <a:ext cx="637163" cy="363234"/>
          </a:xfrm>
          <a:prstGeom prst="rect">
            <a:avLst/>
          </a:prstGeom>
          <a:noFill/>
          <a:ln>
            <a:noFill/>
          </a:ln>
        </p:spPr>
      </p:pic>
      <p:sp>
        <p:nvSpPr>
          <p:cNvPr id="381" name="Google Shape;381;g13fa03ffd2f_2_300"/>
          <p:cNvSpPr txBox="1"/>
          <p:nvPr/>
        </p:nvSpPr>
        <p:spPr>
          <a:xfrm>
            <a:off x="5301713" y="8846137"/>
            <a:ext cx="154559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dirty="0">
                <a:solidFill>
                  <a:schemeClr val="dk1"/>
                </a:solidFill>
                <a:latin typeface="Open Sans"/>
                <a:ea typeface="Open Sans"/>
                <a:cs typeface="Open Sans"/>
                <a:sym typeface="Open Sans"/>
              </a:rPr>
              <a:t>Opening up the water outlets you require:</a:t>
            </a:r>
            <a:endParaRPr sz="1400" b="0" i="0" u="none" strike="noStrike" cap="none" dirty="0">
              <a:solidFill>
                <a:srgbClr val="000000"/>
              </a:solidFill>
              <a:latin typeface="Arial"/>
              <a:ea typeface="Arial"/>
              <a:cs typeface="Arial"/>
              <a:sym typeface="Arial"/>
            </a:endParaRPr>
          </a:p>
        </p:txBody>
      </p:sp>
      <p:pic>
        <p:nvPicPr>
          <p:cNvPr id="382" name="Google Shape;382;g13fa03ffd2f_2_300" descr="C:\Users\fbelin.AD-PROD\Desktop\CSMinsitu.png"/>
          <p:cNvPicPr preferRelativeResize="0"/>
          <p:nvPr/>
        </p:nvPicPr>
        <p:blipFill rotWithShape="1">
          <a:blip r:embed="rId6">
            <a:alphaModFix/>
          </a:blip>
          <a:srcRect/>
          <a:stretch/>
        </p:blipFill>
        <p:spPr>
          <a:xfrm>
            <a:off x="267655" y="6758137"/>
            <a:ext cx="2909318" cy="2088000"/>
          </a:xfrm>
          <a:prstGeom prst="rect">
            <a:avLst/>
          </a:prstGeom>
          <a:noFill/>
          <a:ln>
            <a:noFill/>
          </a:ln>
        </p:spPr>
      </p:pic>
      <p:pic>
        <p:nvPicPr>
          <p:cNvPr id="383" name="Google Shape;383;g13fa03ffd2f_2_300"/>
          <p:cNvPicPr preferRelativeResize="0"/>
          <p:nvPr/>
        </p:nvPicPr>
        <p:blipFill rotWithShape="1">
          <a:blip r:embed="rId7">
            <a:alphaModFix/>
          </a:blip>
          <a:srcRect/>
          <a:stretch/>
        </p:blipFill>
        <p:spPr>
          <a:xfrm>
            <a:off x="3190169" y="6743576"/>
            <a:ext cx="2468224" cy="2102562"/>
          </a:xfrm>
          <a:prstGeom prst="rect">
            <a:avLst/>
          </a:prstGeom>
          <a:noFill/>
          <a:ln w="19050" cap="flat" cmpd="sng">
            <a:solidFill>
              <a:srgbClr val="009EE3"/>
            </a:solidFill>
            <a:prstDash val="solid"/>
            <a:miter lim="800000"/>
            <a:headEnd type="none" w="sm" len="sm"/>
            <a:tailEnd type="none" w="sm" len="sm"/>
          </a:ln>
        </p:spPr>
      </p:pic>
      <p:pic>
        <p:nvPicPr>
          <p:cNvPr id="384" name="Google Shape;384;g13fa03ffd2f_2_300"/>
          <p:cNvPicPr preferRelativeResize="0"/>
          <p:nvPr/>
        </p:nvPicPr>
        <p:blipFill rotWithShape="1">
          <a:blip r:embed="rId8">
            <a:alphaModFix/>
          </a:blip>
          <a:srcRect/>
          <a:stretch/>
        </p:blipFill>
        <p:spPr>
          <a:xfrm>
            <a:off x="4994090" y="6888770"/>
            <a:ext cx="604190" cy="1881228"/>
          </a:xfrm>
          <a:prstGeom prst="rect">
            <a:avLst/>
          </a:prstGeom>
          <a:noFill/>
          <a:ln>
            <a:noFill/>
          </a:ln>
        </p:spPr>
      </p:pic>
      <p:sp>
        <p:nvSpPr>
          <p:cNvPr id="385" name="Google Shape;385;g13fa03ffd2f_2_300"/>
          <p:cNvSpPr/>
          <p:nvPr/>
        </p:nvSpPr>
        <p:spPr>
          <a:xfrm>
            <a:off x="260418" y="1946362"/>
            <a:ext cx="6300000" cy="776848"/>
          </a:xfrm>
          <a:prstGeom prst="roundRect">
            <a:avLst>
              <a:gd name="adj" fmla="val 16667"/>
            </a:avLst>
          </a:prstGeom>
          <a:noFill/>
          <a:ln w="19050" cap="flat" cmpd="sng">
            <a:solidFill>
              <a:srgbClr val="0022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The system has rubber seals and is leak-proof. These  seals are pre-installed on the tanks.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For ease of installation it is recommended that you fix and strap up the pumping well to the treatment unit  before lowering the tank into the excavation.</a:t>
            </a:r>
            <a:endParaRPr sz="1400" b="0" i="0" u="none" strike="noStrike" cap="none" dirty="0">
              <a:solidFill>
                <a:srgbClr val="000000"/>
              </a:solidFill>
              <a:latin typeface="Arial"/>
              <a:ea typeface="Arial"/>
              <a:cs typeface="Arial"/>
              <a:sym typeface="Arial"/>
            </a:endParaRPr>
          </a:p>
        </p:txBody>
      </p:sp>
      <p:sp>
        <p:nvSpPr>
          <p:cNvPr id="386" name="Google Shape;386;g13fa03ffd2f_2_300"/>
          <p:cNvSpPr/>
          <p:nvPr/>
        </p:nvSpPr>
        <p:spPr>
          <a:xfrm>
            <a:off x="289964" y="2931977"/>
            <a:ext cx="576000" cy="360000"/>
          </a:xfrm>
          <a:prstGeom prst="rect">
            <a:avLst/>
          </a:prstGeom>
          <a:solidFill>
            <a:schemeClr val="accen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lt1"/>
                </a:solidFill>
                <a:latin typeface="Open Sans"/>
                <a:ea typeface="Open Sans"/>
                <a:cs typeface="Open Sans"/>
                <a:sym typeface="Open Sans"/>
              </a:rPr>
              <a:t>1+2</a:t>
            </a:r>
            <a:endParaRPr sz="1400" b="0" i="0" u="none" strike="noStrike" cap="none" dirty="0">
              <a:solidFill>
                <a:srgbClr val="000000"/>
              </a:solidFill>
              <a:latin typeface="Arial"/>
              <a:ea typeface="Arial"/>
              <a:cs typeface="Arial"/>
              <a:sym typeface="Arial"/>
            </a:endParaRPr>
          </a:p>
        </p:txBody>
      </p:sp>
      <p:sp>
        <p:nvSpPr>
          <p:cNvPr id="387" name="Google Shape;387;g13fa03ffd2f_2_300"/>
          <p:cNvSpPr/>
          <p:nvPr/>
        </p:nvSpPr>
        <p:spPr>
          <a:xfrm>
            <a:off x="847931" y="2931977"/>
            <a:ext cx="5731930" cy="360000"/>
          </a:xfrm>
          <a:prstGeom prst="rect">
            <a:avLst/>
          </a:prstGeom>
          <a:solidFill>
            <a:srgbClr val="DFDFD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Open Sans"/>
                <a:ea typeface="Open Sans"/>
                <a:cs typeface="Open Sans"/>
                <a:sym typeface="Open Sans"/>
              </a:rPr>
              <a:t>Connect the pump shaft assembly to the tank</a:t>
            </a:r>
            <a:endParaRPr sz="1400" b="0" i="0" u="none" strike="noStrike" cap="none" dirty="0">
              <a:solidFill>
                <a:srgbClr val="000000"/>
              </a:solidFill>
              <a:latin typeface="Arial"/>
              <a:ea typeface="Arial"/>
              <a:cs typeface="Arial"/>
              <a:sym typeface="Arial"/>
            </a:endParaRPr>
          </a:p>
        </p:txBody>
      </p:sp>
      <p:sp>
        <p:nvSpPr>
          <p:cNvPr id="388" name="Google Shape;388;g13fa03ffd2f_2_300"/>
          <p:cNvSpPr txBox="1"/>
          <p:nvPr/>
        </p:nvSpPr>
        <p:spPr>
          <a:xfrm>
            <a:off x="1390650" y="8048625"/>
            <a:ext cx="18288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chemeClr val="lt2"/>
                </a:solidFill>
                <a:latin typeface="Calibri"/>
                <a:ea typeface="Calibri"/>
                <a:cs typeface="Calibri"/>
                <a:sym typeface="Calibri"/>
              </a:rPr>
              <a:t>Discharge to</a:t>
            </a:r>
            <a:endParaRPr sz="800" b="0" i="0" u="none" strike="noStrike" cap="none" dirty="0">
              <a:solidFill>
                <a:schemeClr val="lt2"/>
              </a:solidFill>
              <a:latin typeface="Calibri"/>
              <a:ea typeface="Calibri"/>
              <a:cs typeface="Calibri"/>
              <a:sym typeface="Calibri"/>
            </a:endParaRPr>
          </a:p>
        </p:txBody>
      </p:sp>
      <p:pic>
        <p:nvPicPr>
          <p:cNvPr id="389" name="Google Shape;389;g13fa03ffd2f_2_300"/>
          <p:cNvPicPr preferRelativeResize="0"/>
          <p:nvPr/>
        </p:nvPicPr>
        <p:blipFill rotWithShape="1">
          <a:blip r:embed="rId9">
            <a:alphaModFix/>
          </a:blip>
          <a:srcRect/>
          <a:stretch/>
        </p:blipFill>
        <p:spPr>
          <a:xfrm>
            <a:off x="551351" y="7149750"/>
            <a:ext cx="2439500" cy="1658950"/>
          </a:xfrm>
          <a:prstGeom prst="rect">
            <a:avLst/>
          </a:prstGeom>
          <a:noFill/>
          <a:ln>
            <a:noFill/>
          </a:ln>
        </p:spPr>
      </p:pic>
      <p:sp>
        <p:nvSpPr>
          <p:cNvPr id="390" name="Google Shape;390;g13fa03ffd2f_2_300"/>
          <p:cNvSpPr txBox="1"/>
          <p:nvPr/>
        </p:nvSpPr>
        <p:spPr>
          <a:xfrm>
            <a:off x="1357325" y="8048625"/>
            <a:ext cx="27432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rgbClr val="D8D8D8"/>
                </a:solidFill>
                <a:latin typeface="Calibri"/>
                <a:ea typeface="Calibri"/>
                <a:cs typeface="Calibri"/>
                <a:sym typeface="Calibri"/>
              </a:rPr>
              <a:t>Discharge to approved disposal field</a:t>
            </a:r>
            <a:endParaRPr sz="800" b="0" i="0" u="none" strike="noStrike" cap="none" dirty="0">
              <a:solidFill>
                <a:srgbClr val="D8D8D8"/>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g13fa03ffd2f_2_322"/>
          <p:cNvSpPr txBox="1">
            <a:spLocks noGrp="1"/>
          </p:cNvSpPr>
          <p:nvPr>
            <p:ph type="title"/>
          </p:nvPr>
        </p:nvSpPr>
        <p:spPr>
          <a:xfrm>
            <a:off x="2152650" y="304270"/>
            <a:ext cx="4044950" cy="149550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2800"/>
              <a:buFont typeface="Open Sans"/>
              <a:buNone/>
            </a:pPr>
            <a:r>
              <a:rPr lang="en-US" b="1" dirty="0"/>
              <a:t>Installing the Pump Shaft System</a:t>
            </a:r>
            <a:endParaRPr b="1" dirty="0"/>
          </a:p>
        </p:txBody>
      </p:sp>
      <p:sp>
        <p:nvSpPr>
          <p:cNvPr id="396" name="Google Shape;396;g13fa03ffd2f_2_322"/>
          <p:cNvSpPr/>
          <p:nvPr/>
        </p:nvSpPr>
        <p:spPr>
          <a:xfrm>
            <a:off x="255423" y="1907704"/>
            <a:ext cx="576000" cy="360000"/>
          </a:xfrm>
          <a:prstGeom prst="rect">
            <a:avLst/>
          </a:prstGeom>
          <a:solidFill>
            <a:schemeClr val="accen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lt1"/>
                </a:solidFill>
                <a:latin typeface="Open Sans"/>
                <a:ea typeface="Open Sans"/>
                <a:cs typeface="Open Sans"/>
                <a:sym typeface="Open Sans"/>
              </a:rPr>
              <a:t>3</a:t>
            </a:r>
            <a:endParaRPr sz="1400" b="0" i="0" u="none" strike="noStrike" cap="none" dirty="0">
              <a:solidFill>
                <a:srgbClr val="000000"/>
              </a:solidFill>
              <a:latin typeface="Arial"/>
              <a:ea typeface="Arial"/>
              <a:cs typeface="Arial"/>
              <a:sym typeface="Arial"/>
            </a:endParaRPr>
          </a:p>
        </p:txBody>
      </p:sp>
      <p:sp>
        <p:nvSpPr>
          <p:cNvPr id="397" name="Google Shape;397;g13fa03ffd2f_2_322"/>
          <p:cNvSpPr/>
          <p:nvPr/>
        </p:nvSpPr>
        <p:spPr>
          <a:xfrm>
            <a:off x="813389" y="1907704"/>
            <a:ext cx="5776941" cy="360000"/>
          </a:xfrm>
          <a:prstGeom prst="rect">
            <a:avLst/>
          </a:prstGeom>
          <a:solidFill>
            <a:schemeClr val="l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Open Sans"/>
                <a:ea typeface="Open Sans"/>
                <a:cs typeface="Open Sans"/>
                <a:sym typeface="Open Sans"/>
              </a:rPr>
              <a:t>Secure the pump shaft to the ECOROCK unit</a:t>
            </a:r>
            <a:endParaRPr sz="1400" b="0" i="0" u="none" strike="noStrike" cap="none" dirty="0">
              <a:solidFill>
                <a:srgbClr val="000000"/>
              </a:solidFill>
              <a:latin typeface="Arial"/>
              <a:ea typeface="Arial"/>
              <a:cs typeface="Arial"/>
              <a:sym typeface="Arial"/>
            </a:endParaRPr>
          </a:p>
        </p:txBody>
      </p:sp>
      <p:sp>
        <p:nvSpPr>
          <p:cNvPr id="398" name="Google Shape;398;g13fa03ffd2f_2_322"/>
          <p:cNvSpPr/>
          <p:nvPr/>
        </p:nvSpPr>
        <p:spPr>
          <a:xfrm>
            <a:off x="274972" y="7206867"/>
            <a:ext cx="576000" cy="360000"/>
          </a:xfrm>
          <a:prstGeom prst="rect">
            <a:avLst/>
          </a:prstGeom>
          <a:solidFill>
            <a:schemeClr val="accen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lt1"/>
                </a:solidFill>
                <a:latin typeface="Open Sans"/>
                <a:ea typeface="Open Sans"/>
                <a:cs typeface="Open Sans"/>
                <a:sym typeface="Open Sans"/>
              </a:rPr>
              <a:t>4</a:t>
            </a:r>
            <a:endParaRPr sz="1400" b="0" i="0" u="none" strike="noStrike" cap="none" dirty="0">
              <a:solidFill>
                <a:srgbClr val="000000"/>
              </a:solidFill>
              <a:latin typeface="Arial"/>
              <a:ea typeface="Arial"/>
              <a:cs typeface="Arial"/>
              <a:sym typeface="Arial"/>
            </a:endParaRPr>
          </a:p>
        </p:txBody>
      </p:sp>
      <p:sp>
        <p:nvSpPr>
          <p:cNvPr id="399" name="Google Shape;399;g13fa03ffd2f_2_322"/>
          <p:cNvSpPr/>
          <p:nvPr/>
        </p:nvSpPr>
        <p:spPr>
          <a:xfrm>
            <a:off x="832939" y="7206867"/>
            <a:ext cx="5760000" cy="360000"/>
          </a:xfrm>
          <a:prstGeom prst="rect">
            <a:avLst/>
          </a:prstGeom>
          <a:solidFill>
            <a:schemeClr val="l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Open Sans"/>
                <a:ea typeface="Open Sans"/>
                <a:cs typeface="Open Sans"/>
                <a:sym typeface="Open Sans"/>
              </a:rPr>
              <a:t>Lower the completed ECOROCK system into the excavation and position it carefully.</a:t>
            </a:r>
            <a:endParaRPr sz="1400" b="0" i="0" u="none" strike="noStrike" cap="none" dirty="0">
              <a:solidFill>
                <a:srgbClr val="000000"/>
              </a:solidFill>
              <a:latin typeface="Arial"/>
              <a:ea typeface="Arial"/>
              <a:cs typeface="Arial"/>
              <a:sym typeface="Arial"/>
            </a:endParaRPr>
          </a:p>
        </p:txBody>
      </p:sp>
      <p:sp>
        <p:nvSpPr>
          <p:cNvPr id="400" name="Google Shape;400;g13fa03ffd2f_2_322"/>
          <p:cNvSpPr/>
          <p:nvPr/>
        </p:nvSpPr>
        <p:spPr>
          <a:xfrm>
            <a:off x="776875" y="7784279"/>
            <a:ext cx="3418800" cy="103590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Ensure that the slings are correctly positioned on the tanks using the purpose built rings .These are positioned on the 4 corners on the upper part (ECOROCK 450/600/750). Follow instructions for lowering of the Primary Tank (Septic Tank) provided by manufacturer.</a:t>
            </a:r>
            <a:endParaRPr sz="1400" b="0" i="0" u="none" strike="noStrike" cap="none" dirty="0">
              <a:solidFill>
                <a:srgbClr val="000000"/>
              </a:solidFill>
              <a:latin typeface="Arial"/>
              <a:ea typeface="Arial"/>
              <a:cs typeface="Arial"/>
              <a:sym typeface="Arial"/>
            </a:endParaRPr>
          </a:p>
        </p:txBody>
      </p:sp>
      <p:pic>
        <p:nvPicPr>
          <p:cNvPr id="401" name="Google Shape;401;g13fa03ffd2f_2_322"/>
          <p:cNvPicPr preferRelativeResize="0"/>
          <p:nvPr/>
        </p:nvPicPr>
        <p:blipFill rotWithShape="1">
          <a:blip r:embed="rId3">
            <a:alphaModFix/>
          </a:blip>
          <a:srcRect/>
          <a:stretch/>
        </p:blipFill>
        <p:spPr>
          <a:xfrm>
            <a:off x="4339680" y="7685585"/>
            <a:ext cx="2228143" cy="1682664"/>
          </a:xfrm>
          <a:prstGeom prst="rect">
            <a:avLst/>
          </a:prstGeom>
          <a:noFill/>
          <a:ln w="19050" cap="flat" cmpd="sng">
            <a:solidFill>
              <a:schemeClr val="accent2"/>
            </a:solidFill>
            <a:prstDash val="solid"/>
            <a:miter lim="800000"/>
            <a:headEnd type="none" w="sm" len="sm"/>
            <a:tailEnd type="none" w="sm" len="sm"/>
          </a:ln>
        </p:spPr>
      </p:pic>
      <p:pic>
        <p:nvPicPr>
          <p:cNvPr id="402" name="Google Shape;402;g13fa03ffd2f_2_322"/>
          <p:cNvPicPr preferRelativeResize="0"/>
          <p:nvPr/>
        </p:nvPicPr>
        <p:blipFill rotWithShape="1">
          <a:blip r:embed="rId4">
            <a:alphaModFix/>
          </a:blip>
          <a:srcRect/>
          <a:stretch/>
        </p:blipFill>
        <p:spPr>
          <a:xfrm>
            <a:off x="4989343" y="2699725"/>
            <a:ext cx="1200150" cy="1630391"/>
          </a:xfrm>
          <a:prstGeom prst="rect">
            <a:avLst/>
          </a:prstGeom>
          <a:noFill/>
          <a:ln>
            <a:noFill/>
          </a:ln>
        </p:spPr>
      </p:pic>
      <p:pic>
        <p:nvPicPr>
          <p:cNvPr id="403" name="Google Shape;403;g13fa03ffd2f_2_322" descr="C:\Users\fbelin.AD-PROD\Desktop\fermeturesanglage.PNG"/>
          <p:cNvPicPr preferRelativeResize="0"/>
          <p:nvPr/>
        </p:nvPicPr>
        <p:blipFill rotWithShape="1">
          <a:blip r:embed="rId5">
            <a:alphaModFix/>
          </a:blip>
          <a:srcRect/>
          <a:stretch/>
        </p:blipFill>
        <p:spPr>
          <a:xfrm>
            <a:off x="5519647" y="5063154"/>
            <a:ext cx="990600" cy="1704975"/>
          </a:xfrm>
          <a:prstGeom prst="rect">
            <a:avLst/>
          </a:prstGeom>
          <a:noFill/>
          <a:ln w="22225" cap="flat" cmpd="sng">
            <a:solidFill>
              <a:schemeClr val="accent1"/>
            </a:solidFill>
            <a:prstDash val="solid"/>
            <a:round/>
            <a:headEnd type="none" w="sm" len="sm"/>
            <a:tailEnd type="none" w="sm" len="sm"/>
          </a:ln>
        </p:spPr>
      </p:pic>
      <p:pic>
        <p:nvPicPr>
          <p:cNvPr id="404" name="Google Shape;404;g13fa03ffd2f_2_322"/>
          <p:cNvPicPr preferRelativeResize="0"/>
          <p:nvPr/>
        </p:nvPicPr>
        <p:blipFill rotWithShape="1">
          <a:blip r:embed="rId6">
            <a:alphaModFix/>
          </a:blip>
          <a:srcRect/>
          <a:stretch/>
        </p:blipFill>
        <p:spPr>
          <a:xfrm>
            <a:off x="2881191" y="4679066"/>
            <a:ext cx="2328145" cy="1827270"/>
          </a:xfrm>
          <a:prstGeom prst="rect">
            <a:avLst/>
          </a:prstGeom>
          <a:noFill/>
          <a:ln>
            <a:noFill/>
          </a:ln>
        </p:spPr>
      </p:pic>
      <p:pic>
        <p:nvPicPr>
          <p:cNvPr id="405" name="Google Shape;405;g13fa03ffd2f_2_322"/>
          <p:cNvPicPr preferRelativeResize="0"/>
          <p:nvPr/>
        </p:nvPicPr>
        <p:blipFill rotWithShape="1">
          <a:blip r:embed="rId7">
            <a:alphaModFix/>
          </a:blip>
          <a:srcRect/>
          <a:stretch/>
        </p:blipFill>
        <p:spPr>
          <a:xfrm>
            <a:off x="389533" y="4573498"/>
            <a:ext cx="1821890" cy="2144399"/>
          </a:xfrm>
          <a:prstGeom prst="rect">
            <a:avLst/>
          </a:prstGeom>
          <a:noFill/>
          <a:ln>
            <a:noFill/>
          </a:ln>
        </p:spPr>
      </p:pic>
      <p:sp>
        <p:nvSpPr>
          <p:cNvPr id="406" name="Google Shape;406;g13fa03ffd2f_2_322"/>
          <p:cNvSpPr/>
          <p:nvPr/>
        </p:nvSpPr>
        <p:spPr>
          <a:xfrm>
            <a:off x="331630" y="2771800"/>
            <a:ext cx="4224073" cy="1323439"/>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It is recommended that the pump shaft is assembled and strapped securely to the ECOROCK unit prior to lowering the tank into the excavation.</a:t>
            </a:r>
            <a:endParaRPr sz="1400" b="0" i="0" u="none" strike="noStrike" cap="none" dirty="0">
              <a:solidFill>
                <a:srgbClr val="000000"/>
              </a:solidFill>
              <a:latin typeface="Arial"/>
              <a:ea typeface="Arial"/>
              <a:cs typeface="Arial"/>
              <a:sym typeface="Arial"/>
            </a:endParaRPr>
          </a:p>
          <a:p>
            <a:pPr marL="171450" marR="0" lvl="0" indent="-107950" algn="l" rtl="0">
              <a:lnSpc>
                <a:spcPct val="100000"/>
              </a:lnSpc>
              <a:spcBef>
                <a:spcPts val="0"/>
              </a:spcBef>
              <a:spcAft>
                <a:spcPts val="0"/>
              </a:spcAft>
              <a:buClr>
                <a:schemeClr val="dk1"/>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The strap is included with the system. </a:t>
            </a:r>
            <a:endParaRPr sz="1400" b="0" i="0" u="none" strike="noStrike" cap="none" dirty="0">
              <a:solidFill>
                <a:srgbClr val="000000"/>
              </a:solidFill>
              <a:latin typeface="Arial"/>
              <a:ea typeface="Arial"/>
              <a:cs typeface="Arial"/>
              <a:sym typeface="Arial"/>
            </a:endParaRPr>
          </a:p>
          <a:p>
            <a:pPr marL="171450" marR="0" lvl="0" indent="-107950" algn="l" rtl="0">
              <a:lnSpc>
                <a:spcPct val="100000"/>
              </a:lnSpc>
              <a:spcBef>
                <a:spcPts val="0"/>
              </a:spcBef>
              <a:spcAft>
                <a:spcPts val="0"/>
              </a:spcAft>
              <a:buClr>
                <a:schemeClr val="dk1"/>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The method of strapping the pump shaft to the unit is described within the manual provided with the tanks.</a:t>
            </a:r>
            <a:endParaRPr sz="1400" b="0" i="0" u="none" strike="noStrike" cap="none" dirty="0">
              <a:solidFill>
                <a:srgbClr val="000000"/>
              </a:solidFill>
              <a:latin typeface="Arial"/>
              <a:ea typeface="Arial"/>
              <a:cs typeface="Arial"/>
              <a:sym typeface="Arial"/>
            </a:endParaRPr>
          </a:p>
        </p:txBody>
      </p:sp>
      <p:sp>
        <p:nvSpPr>
          <p:cNvPr id="407" name="Google Shape;407;g13fa03ffd2f_2_322"/>
          <p:cNvSpPr/>
          <p:nvPr/>
        </p:nvSpPr>
        <p:spPr>
          <a:xfrm>
            <a:off x="2455662" y="5478950"/>
            <a:ext cx="273864" cy="288032"/>
          </a:xfrm>
          <a:prstGeom prst="rightArrow">
            <a:avLst>
              <a:gd name="adj1" fmla="val 50000"/>
              <a:gd name="adj2" fmla="val 50000"/>
            </a:avLst>
          </a:prstGeom>
          <a:solidFill>
            <a:srgbClr val="98B91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p:txBody>
      </p:sp>
      <p:sp>
        <p:nvSpPr>
          <p:cNvPr id="408" name="Google Shape;408;g13fa03ffd2f_2_322"/>
          <p:cNvSpPr/>
          <p:nvPr/>
        </p:nvSpPr>
        <p:spPr>
          <a:xfrm>
            <a:off x="4119146" y="5416235"/>
            <a:ext cx="1013236" cy="955965"/>
          </a:xfrm>
          <a:prstGeom prst="ellipse">
            <a:avLst/>
          </a:prstGeom>
          <a:noFill/>
          <a:ln w="1905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p:txBody>
      </p:sp>
      <p:cxnSp>
        <p:nvCxnSpPr>
          <p:cNvPr id="409" name="Google Shape;409;g13fa03ffd2f_2_322"/>
          <p:cNvCxnSpPr>
            <a:stCxn id="408" idx="6"/>
          </p:cNvCxnSpPr>
          <p:nvPr/>
        </p:nvCxnSpPr>
        <p:spPr>
          <a:xfrm>
            <a:off x="5132382" y="5894218"/>
            <a:ext cx="321300" cy="56400"/>
          </a:xfrm>
          <a:prstGeom prst="straightConnector1">
            <a:avLst/>
          </a:prstGeom>
          <a:noFill/>
          <a:ln w="25400" cap="flat" cmpd="sng">
            <a:solidFill>
              <a:schemeClr val="accent1"/>
            </a:solidFill>
            <a:prstDash val="solid"/>
            <a:miter lim="800000"/>
            <a:headEnd type="none" w="sm" len="sm"/>
            <a:tailEnd type="stealth"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g13fa03ffd2f_2_340"/>
          <p:cNvSpPr txBox="1">
            <a:spLocks noGrp="1"/>
          </p:cNvSpPr>
          <p:nvPr>
            <p:ph type="title"/>
          </p:nvPr>
        </p:nvSpPr>
        <p:spPr>
          <a:xfrm>
            <a:off x="2152650" y="304270"/>
            <a:ext cx="4044950" cy="149550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2800"/>
              <a:buFont typeface="Open Sans"/>
              <a:buNone/>
            </a:pPr>
            <a:r>
              <a:rPr lang="en-US" b="1" dirty="0"/>
              <a:t>Installing the ECOROCK System</a:t>
            </a:r>
            <a:endParaRPr b="1" dirty="0"/>
          </a:p>
        </p:txBody>
      </p:sp>
      <p:pic>
        <p:nvPicPr>
          <p:cNvPr id="415" name="Google Shape;415;g13fa03ffd2f_2_340"/>
          <p:cNvPicPr preferRelativeResize="0"/>
          <p:nvPr/>
        </p:nvPicPr>
        <p:blipFill rotWithShape="1">
          <a:blip r:embed="rId3">
            <a:alphaModFix/>
          </a:blip>
          <a:srcRect/>
          <a:stretch/>
        </p:blipFill>
        <p:spPr>
          <a:xfrm>
            <a:off x="243860" y="1932493"/>
            <a:ext cx="3645660" cy="2237919"/>
          </a:xfrm>
          <a:prstGeom prst="rect">
            <a:avLst/>
          </a:prstGeom>
          <a:noFill/>
          <a:ln>
            <a:noFill/>
          </a:ln>
        </p:spPr>
      </p:pic>
      <p:sp>
        <p:nvSpPr>
          <p:cNvPr id="416" name="Google Shape;416;g13fa03ffd2f_2_340"/>
          <p:cNvSpPr/>
          <p:nvPr/>
        </p:nvSpPr>
        <p:spPr>
          <a:xfrm>
            <a:off x="4186220" y="1641330"/>
            <a:ext cx="2304256" cy="2580568"/>
          </a:xfrm>
          <a:prstGeom prst="foldedCorner">
            <a:avLst>
              <a:gd name="adj" fmla="val 16667"/>
            </a:avLst>
          </a:prstGeom>
          <a:solidFill>
            <a:srgbClr val="DFDFD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sng" strike="noStrike" cap="none" dirty="0">
                <a:solidFill>
                  <a:schemeClr val="dk1"/>
                </a:solidFill>
                <a:latin typeface="Open Sans"/>
                <a:ea typeface="Open Sans"/>
                <a:cs typeface="Open Sans"/>
                <a:sym typeface="Open Sans"/>
              </a:rPr>
              <a:t>Positioning information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171450" marR="0" lvl="0" indent="-171450" algn="l" rtl="0">
              <a:lnSpc>
                <a:spcPct val="100000"/>
              </a:lnSpc>
              <a:spcBef>
                <a:spcPts val="0"/>
              </a:spcBef>
              <a:spcAft>
                <a:spcPts val="0"/>
              </a:spcAft>
              <a:buClr>
                <a:schemeClr val="dk1"/>
              </a:buClr>
              <a:buSzPts val="1000"/>
              <a:buFont typeface="Noto Sans Symbols"/>
              <a:buChar char="☑"/>
            </a:pPr>
            <a:r>
              <a:rPr lang="en-US" sz="1000" b="0" i="0" u="none" strike="noStrike" cap="none" dirty="0">
                <a:solidFill>
                  <a:schemeClr val="dk1"/>
                </a:solidFill>
                <a:latin typeface="Open Sans"/>
                <a:ea typeface="Open Sans"/>
                <a:cs typeface="Open Sans"/>
                <a:sym typeface="Open Sans"/>
              </a:rPr>
              <a:t>Weight of the tanks: 450:400 lbs;600:700 lbs; 750: 810 lbs. </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000"/>
              <a:buFont typeface="Noto Sans Symbols"/>
              <a:buChar char="☑"/>
            </a:pPr>
            <a:r>
              <a:rPr lang="en-US" sz="1000" b="0" i="0" u="none" strike="noStrike" cap="none" dirty="0">
                <a:solidFill>
                  <a:schemeClr val="dk1"/>
                </a:solidFill>
                <a:latin typeface="Open Sans"/>
                <a:ea typeface="Open Sans"/>
                <a:cs typeface="Open Sans"/>
                <a:sym typeface="Open Sans"/>
              </a:rPr>
              <a:t>Four lifting eyes are integrated in the upper corner of each tank, enabling the lifting by a crane.</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000"/>
              <a:buFont typeface="Noto Sans Symbols"/>
              <a:buChar char="☑"/>
            </a:pPr>
            <a:r>
              <a:rPr lang="en-US" sz="1000" b="0" i="0" u="none" strike="noStrike" cap="none" dirty="0">
                <a:solidFill>
                  <a:schemeClr val="dk1"/>
                </a:solidFill>
                <a:latin typeface="Open Sans"/>
                <a:ea typeface="Open Sans"/>
                <a:cs typeface="Open Sans"/>
                <a:sym typeface="Open Sans"/>
              </a:rPr>
              <a:t>Secure movement of the tanks to the installation area is possible with a fork lift vehicle using the purpose built grooves under the tanks.</a:t>
            </a:r>
            <a:endParaRPr sz="1400" b="0" i="0" u="none" strike="noStrike" cap="none" dirty="0">
              <a:solidFill>
                <a:srgbClr val="000000"/>
              </a:solidFill>
              <a:latin typeface="Arial"/>
              <a:ea typeface="Arial"/>
              <a:cs typeface="Arial"/>
              <a:sym typeface="Arial"/>
            </a:endParaRPr>
          </a:p>
        </p:txBody>
      </p:sp>
      <p:pic>
        <p:nvPicPr>
          <p:cNvPr id="417" name="Google Shape;417;g13fa03ffd2f_2_340"/>
          <p:cNvPicPr preferRelativeResize="0"/>
          <p:nvPr/>
        </p:nvPicPr>
        <p:blipFill rotWithShape="1">
          <a:blip r:embed="rId4">
            <a:alphaModFix/>
          </a:blip>
          <a:srcRect/>
          <a:stretch/>
        </p:blipFill>
        <p:spPr>
          <a:xfrm>
            <a:off x="3073887" y="3067400"/>
            <a:ext cx="865797" cy="626477"/>
          </a:xfrm>
          <a:prstGeom prst="rect">
            <a:avLst/>
          </a:prstGeom>
          <a:noFill/>
          <a:ln>
            <a:noFill/>
          </a:ln>
        </p:spPr>
      </p:pic>
      <p:pic>
        <p:nvPicPr>
          <p:cNvPr id="418" name="Google Shape;418;g13fa03ffd2f_2_340" descr="C:\Users\fbelin\Desktop\Charte_qualite_.jpg"/>
          <p:cNvPicPr preferRelativeResize="0"/>
          <p:nvPr/>
        </p:nvPicPr>
        <p:blipFill rotWithShape="1">
          <a:blip r:embed="rId5">
            <a:alphaModFix/>
          </a:blip>
          <a:srcRect/>
          <a:stretch/>
        </p:blipFill>
        <p:spPr>
          <a:xfrm>
            <a:off x="148787" y="8293792"/>
            <a:ext cx="1152596" cy="712514"/>
          </a:xfrm>
          <a:prstGeom prst="rect">
            <a:avLst/>
          </a:prstGeom>
          <a:noFill/>
          <a:ln>
            <a:noFill/>
          </a:ln>
        </p:spPr>
      </p:pic>
      <p:sp>
        <p:nvSpPr>
          <p:cNvPr id="419" name="Google Shape;419;g13fa03ffd2f_2_340"/>
          <p:cNvSpPr txBox="1"/>
          <p:nvPr/>
        </p:nvSpPr>
        <p:spPr>
          <a:xfrm>
            <a:off x="38877" y="8963407"/>
            <a:ext cx="128908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Open Sans"/>
                <a:ea typeface="Open Sans"/>
                <a:cs typeface="Open Sans"/>
                <a:sym typeface="Open Sans"/>
              </a:rPr>
              <a:t>Quality commitment</a:t>
            </a:r>
            <a:endParaRPr sz="1400" b="0" i="0" u="none" strike="noStrike" cap="none" dirty="0">
              <a:solidFill>
                <a:srgbClr val="000000"/>
              </a:solidFill>
              <a:latin typeface="Arial"/>
              <a:ea typeface="Arial"/>
              <a:cs typeface="Arial"/>
              <a:sym typeface="Arial"/>
            </a:endParaRPr>
          </a:p>
        </p:txBody>
      </p:sp>
      <p:sp>
        <p:nvSpPr>
          <p:cNvPr id="420" name="Google Shape;420;g13fa03ffd2f_2_340"/>
          <p:cNvSpPr/>
          <p:nvPr/>
        </p:nvSpPr>
        <p:spPr>
          <a:xfrm>
            <a:off x="1218052" y="8293791"/>
            <a:ext cx="5313729" cy="1117303"/>
          </a:xfrm>
          <a:prstGeom prst="rect">
            <a:avLst/>
          </a:prstGeom>
          <a:solidFill>
            <a:schemeClr val="l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Before connecting any piping or ventilation pipes ensure the units are perfectly installed and stable on the excavation base. Ensuring that all levels are correct is crucial to allow the wastewater to flow efficiently through the system.</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Make sure that the lids, alarm and the Primary Tank filter are at ground level for easy access.</a:t>
            </a:r>
            <a:endParaRPr sz="1400" b="0" i="0" u="none" strike="noStrike" cap="none" dirty="0">
              <a:solidFill>
                <a:srgbClr val="000000"/>
              </a:solidFill>
              <a:latin typeface="Arial"/>
              <a:ea typeface="Arial"/>
              <a:cs typeface="Arial"/>
              <a:sym typeface="Arial"/>
            </a:endParaRPr>
          </a:p>
        </p:txBody>
      </p:sp>
      <p:sp>
        <p:nvSpPr>
          <p:cNvPr id="421" name="Google Shape;421;g13fa03ffd2f_2_340"/>
          <p:cNvSpPr txBox="1"/>
          <p:nvPr/>
        </p:nvSpPr>
        <p:spPr>
          <a:xfrm>
            <a:off x="234657" y="4334016"/>
            <a:ext cx="6272663" cy="841092"/>
          </a:xfrm>
          <a:prstGeom prst="rect">
            <a:avLst/>
          </a:prstGeom>
          <a:noFill/>
          <a:ln w="19050" cap="flat" cmpd="sng">
            <a:solidFill>
              <a:srgbClr val="6AB441"/>
            </a:solidFill>
            <a:prstDash val="solid"/>
            <a:round/>
            <a:headEnd type="none" w="sm" len="sm"/>
            <a:tailEnd type="none" w="sm" len="sm"/>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rgbClr val="000000"/>
              </a:buClr>
              <a:buSzPts val="1000"/>
              <a:buFont typeface="Arial"/>
              <a:buChar char="•"/>
            </a:pPr>
            <a:r>
              <a:rPr lang="en-US" sz="1000" b="0" i="0" u="none" strike="noStrike" cap="none" dirty="0">
                <a:solidFill>
                  <a:srgbClr val="000000"/>
                </a:solidFill>
                <a:latin typeface="Open Sans"/>
                <a:ea typeface="Open Sans"/>
                <a:cs typeface="Open Sans"/>
                <a:sym typeface="Open Sans"/>
              </a:rPr>
              <a:t>Once the base of the excavation is stable the installation can begin.</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200"/>
              </a:spcBef>
              <a:spcAft>
                <a:spcPts val="0"/>
              </a:spcAft>
              <a:buClr>
                <a:srgbClr val="000000"/>
              </a:buClr>
              <a:buSzPts val="1000"/>
              <a:buFont typeface="Arial"/>
              <a:buChar char="•"/>
            </a:pPr>
            <a:r>
              <a:rPr lang="en-US" sz="1000" b="0" i="0" u="none" strike="noStrike" cap="none" dirty="0">
                <a:solidFill>
                  <a:srgbClr val="000000"/>
                </a:solidFill>
                <a:latin typeface="Open Sans"/>
                <a:ea typeface="Open Sans"/>
                <a:cs typeface="Open Sans"/>
                <a:sym typeface="Open Sans"/>
              </a:rPr>
              <a:t>Install the ventilation ducts and water pipes. Use standard PVC-pipes, Ø 4”.</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200"/>
              </a:spcBef>
              <a:spcAft>
                <a:spcPts val="0"/>
              </a:spcAft>
              <a:buClr>
                <a:srgbClr val="000000"/>
              </a:buClr>
              <a:buSzPts val="1000"/>
              <a:buFont typeface="Arial"/>
              <a:buChar char="•"/>
            </a:pPr>
            <a:r>
              <a:rPr lang="en-US" sz="1000" b="0" i="0" u="none" strike="noStrike" cap="none" dirty="0">
                <a:solidFill>
                  <a:srgbClr val="000000"/>
                </a:solidFill>
                <a:latin typeface="Open Sans"/>
                <a:ea typeface="Open Sans"/>
                <a:cs typeface="Open Sans"/>
                <a:sym typeface="Open Sans"/>
              </a:rPr>
              <a:t>Check that all connections are correctly positioned . Pay special attention to the seals (interlocking). The seals ensure that the system is watertight.</a:t>
            </a:r>
            <a:endParaRPr sz="1400" b="0" i="0" u="none" strike="noStrike" cap="none" dirty="0">
              <a:solidFill>
                <a:srgbClr val="000000"/>
              </a:solidFill>
              <a:latin typeface="Arial"/>
              <a:ea typeface="Arial"/>
              <a:cs typeface="Arial"/>
              <a:sym typeface="Arial"/>
            </a:endParaRPr>
          </a:p>
        </p:txBody>
      </p:sp>
      <p:pic>
        <p:nvPicPr>
          <p:cNvPr id="422" name="Google Shape;422;g13fa03ffd2f_2_340"/>
          <p:cNvPicPr preferRelativeResize="0"/>
          <p:nvPr/>
        </p:nvPicPr>
        <p:blipFill rotWithShape="1">
          <a:blip r:embed="rId6">
            <a:alphaModFix/>
          </a:blip>
          <a:srcRect/>
          <a:stretch/>
        </p:blipFill>
        <p:spPr>
          <a:xfrm>
            <a:off x="3073888" y="2368615"/>
            <a:ext cx="865796" cy="713719"/>
          </a:xfrm>
          <a:prstGeom prst="rect">
            <a:avLst/>
          </a:prstGeom>
          <a:solidFill>
            <a:schemeClr val="lt1"/>
          </a:solidFill>
          <a:ln>
            <a:noFill/>
          </a:ln>
        </p:spPr>
      </p:pic>
      <p:sp>
        <p:nvSpPr>
          <p:cNvPr id="423" name="Google Shape;423;g13fa03ffd2f_2_340"/>
          <p:cNvSpPr txBox="1"/>
          <p:nvPr/>
        </p:nvSpPr>
        <p:spPr>
          <a:xfrm>
            <a:off x="207321" y="5720393"/>
            <a:ext cx="6300000" cy="2389937"/>
          </a:xfrm>
          <a:prstGeom prst="rect">
            <a:avLst/>
          </a:prstGeom>
          <a:solidFill>
            <a:srgbClr val="F2F2F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dirty="0">
                <a:solidFill>
                  <a:srgbClr val="000000"/>
                </a:solidFill>
                <a:latin typeface="Open Sans"/>
                <a:ea typeface="Open Sans"/>
                <a:cs typeface="Open Sans"/>
                <a:sym typeface="Open Sans"/>
              </a:rPr>
              <a:t>Ventilation of the Primary Tank:</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200"/>
              </a:spcBef>
              <a:spcAft>
                <a:spcPts val="0"/>
              </a:spcAft>
              <a:buClr>
                <a:srgbClr val="000000"/>
              </a:buClr>
              <a:buSzPts val="1000"/>
              <a:buFont typeface="Arial"/>
              <a:buNone/>
            </a:pPr>
            <a:endParaRPr sz="1000" b="0" i="0" u="none" strike="noStrike" cap="none" dirty="0">
              <a:solidFill>
                <a:srgbClr val="000000"/>
              </a:solidFill>
              <a:latin typeface="Open Sans"/>
              <a:ea typeface="Open Sans"/>
              <a:cs typeface="Open Sans"/>
              <a:sym typeface="Open Sans"/>
            </a:endParaRPr>
          </a:p>
          <a:p>
            <a:pPr marL="342900" marR="0" lvl="0" indent="-342900" algn="l" rtl="0">
              <a:lnSpc>
                <a:spcPct val="100000"/>
              </a:lnSpc>
              <a:spcBef>
                <a:spcPts val="200"/>
              </a:spcBef>
              <a:spcAft>
                <a:spcPts val="0"/>
              </a:spcAft>
              <a:buClr>
                <a:srgbClr val="000000"/>
              </a:buClr>
              <a:buSzPts val="1000"/>
              <a:buFont typeface="Arial"/>
              <a:buChar char="•"/>
            </a:pPr>
            <a:r>
              <a:rPr lang="en-US" sz="1000" b="0" i="0" u="none" strike="noStrike" cap="none" dirty="0">
                <a:solidFill>
                  <a:srgbClr val="000000"/>
                </a:solidFill>
                <a:latin typeface="Open Sans"/>
                <a:ea typeface="Open Sans"/>
                <a:cs typeface="Open Sans"/>
                <a:sym typeface="Open Sans"/>
              </a:rPr>
              <a:t>The Primary Tank must have a ventilation system consisting of an air intake and air outlet with a  minimum diameter of 4”. T</a:t>
            </a:r>
            <a:r>
              <a:rPr lang="en-US" sz="1000" b="0" i="0" u="none" strike="noStrike" cap="none" dirty="0">
                <a:solidFill>
                  <a:schemeClr val="dk1"/>
                </a:solidFill>
                <a:latin typeface="Open Sans"/>
                <a:ea typeface="Open Sans"/>
                <a:cs typeface="Open Sans"/>
                <a:sym typeface="Open Sans"/>
              </a:rPr>
              <a:t>he outlet vent must be located above the building. </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200"/>
              </a:spcBef>
              <a:spcAft>
                <a:spcPts val="0"/>
              </a:spcAft>
              <a:buClr>
                <a:srgbClr val="000000"/>
              </a:buClr>
              <a:buSzPts val="1000"/>
              <a:buFont typeface="Arial"/>
              <a:buChar char="•"/>
            </a:pPr>
            <a:r>
              <a:rPr lang="en-US" sz="1000" b="0" i="0" u="none" strike="noStrike" cap="none" dirty="0">
                <a:solidFill>
                  <a:srgbClr val="000000"/>
                </a:solidFill>
                <a:latin typeface="Open Sans"/>
                <a:ea typeface="Open Sans"/>
                <a:cs typeface="Open Sans"/>
                <a:sym typeface="Open Sans"/>
              </a:rPr>
              <a:t>The air must be able to circulate freely in the upper level of the unit, the pre-filter and the Primary Tank through the water pipe.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200"/>
              </a:spcBef>
              <a:spcAft>
                <a:spcPts val="0"/>
              </a:spcAft>
              <a:buClr>
                <a:srgbClr val="000000"/>
              </a:buClr>
              <a:buSzPts val="1000"/>
              <a:buFont typeface="Arial"/>
              <a:buNone/>
            </a:pPr>
            <a:endParaRPr sz="1000" b="0" i="0" u="none" strike="noStrike" cap="none" dirty="0">
              <a:solidFill>
                <a:srgbClr val="000000"/>
              </a:solidFill>
              <a:latin typeface="Open Sans"/>
              <a:ea typeface="Open Sans"/>
              <a:cs typeface="Open Sans"/>
              <a:sym typeface="Open Sans"/>
            </a:endParaRPr>
          </a:p>
          <a:p>
            <a:pPr marL="0" marR="0" lvl="0" indent="0" algn="l" rtl="0">
              <a:lnSpc>
                <a:spcPct val="100000"/>
              </a:lnSpc>
              <a:spcBef>
                <a:spcPts val="200"/>
              </a:spcBef>
              <a:spcAft>
                <a:spcPts val="0"/>
              </a:spcAft>
              <a:buClr>
                <a:srgbClr val="000000"/>
              </a:buClr>
              <a:buSzPts val="1000"/>
              <a:buFont typeface="Arial"/>
              <a:buNone/>
            </a:pPr>
            <a:endParaRPr sz="1000" b="0" i="0" u="none" strike="noStrike" cap="none" dirty="0">
              <a:solidFill>
                <a:srgbClr val="000000"/>
              </a:solidFill>
              <a:latin typeface="Open Sans"/>
              <a:ea typeface="Open Sans"/>
              <a:cs typeface="Open Sans"/>
              <a:sym typeface="Open Sans"/>
            </a:endParaRPr>
          </a:p>
          <a:p>
            <a:pPr marL="0" marR="0" lvl="0" indent="0" algn="l" rtl="0">
              <a:lnSpc>
                <a:spcPct val="100000"/>
              </a:lnSpc>
              <a:spcBef>
                <a:spcPts val="200"/>
              </a:spcBef>
              <a:spcAft>
                <a:spcPts val="0"/>
              </a:spcAft>
              <a:buClr>
                <a:srgbClr val="000000"/>
              </a:buClr>
              <a:buSzPts val="1000"/>
              <a:buFont typeface="Arial"/>
              <a:buNone/>
            </a:pPr>
            <a:r>
              <a:rPr lang="en-US" sz="1000" b="1" i="1" u="none" strike="noStrike" cap="none" dirty="0">
                <a:solidFill>
                  <a:srgbClr val="000000"/>
                </a:solidFill>
                <a:latin typeface="Open Sans"/>
                <a:ea typeface="Open Sans"/>
                <a:cs typeface="Open Sans"/>
                <a:sym typeface="Open Sans"/>
              </a:rPr>
              <a:t>Ventilation of the ECOROCK unit: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200"/>
              </a:spcBef>
              <a:spcAft>
                <a:spcPts val="0"/>
              </a:spcAft>
              <a:buClr>
                <a:srgbClr val="000000"/>
              </a:buClr>
              <a:buSzPts val="1000"/>
              <a:buFont typeface="Arial"/>
              <a:buNone/>
            </a:pPr>
            <a:endParaRPr sz="1000" b="1" i="1" u="none" strike="noStrike" cap="none" dirty="0">
              <a:solidFill>
                <a:srgbClr val="000000"/>
              </a:solidFill>
              <a:latin typeface="Open Sans"/>
              <a:ea typeface="Open Sans"/>
              <a:cs typeface="Open Sans"/>
              <a:sym typeface="Open Sans"/>
            </a:endParaRPr>
          </a:p>
          <a:p>
            <a:pPr marL="0" marR="0" lvl="0" indent="0" algn="l" rtl="0">
              <a:lnSpc>
                <a:spcPct val="100000"/>
              </a:lnSpc>
              <a:spcBef>
                <a:spcPts val="200"/>
              </a:spcBef>
              <a:spcAft>
                <a:spcPts val="0"/>
              </a:spcAft>
              <a:buClr>
                <a:srgbClr val="000000"/>
              </a:buClr>
              <a:buSzPts val="1000"/>
              <a:buFont typeface="Arial"/>
              <a:buNone/>
            </a:pPr>
            <a:r>
              <a:rPr lang="en-US" sz="1000" b="0" i="0" u="none" strike="noStrike" cap="none" dirty="0">
                <a:solidFill>
                  <a:srgbClr val="000000"/>
                </a:solidFill>
                <a:latin typeface="Open Sans"/>
                <a:ea typeface="Open Sans"/>
                <a:cs typeface="Open Sans"/>
                <a:sym typeface="Open Sans"/>
              </a:rPr>
              <a:t>The ECOROCK unit has one single ventilation duct. When installed after a Primary Tank, the ECOROCK Treatment Unit is ventilated </a:t>
            </a:r>
            <a:r>
              <a:rPr lang="en-US" sz="1000" b="1" i="0" u="none" strike="noStrike" cap="none" dirty="0">
                <a:solidFill>
                  <a:srgbClr val="000000"/>
                </a:solidFill>
                <a:latin typeface="Open Sans"/>
                <a:ea typeface="Open Sans"/>
                <a:cs typeface="Open Sans"/>
                <a:sym typeface="Open Sans"/>
              </a:rPr>
              <a:t>together with the Primary Tank</a:t>
            </a:r>
            <a:r>
              <a:rPr lang="en-US" sz="1000" b="0" i="0" u="none" strike="noStrike" cap="none" dirty="0">
                <a:solidFill>
                  <a:srgbClr val="000000"/>
                </a:solidFill>
                <a:latin typeface="Open Sans"/>
                <a:ea typeface="Open Sans"/>
                <a:cs typeface="Open Sans"/>
                <a:sym typeface="Open Sans"/>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200"/>
              </a:spcBef>
              <a:spcAft>
                <a:spcPts val="0"/>
              </a:spcAft>
              <a:buClr>
                <a:srgbClr val="000000"/>
              </a:buClr>
              <a:buSzPts val="1000"/>
              <a:buFont typeface="Arial"/>
              <a:buNone/>
            </a:pPr>
            <a:endParaRPr sz="1000" b="1" i="1" u="none" strike="noStrike" cap="none" dirty="0">
              <a:solidFill>
                <a:srgbClr val="000000"/>
              </a:solidFill>
              <a:latin typeface="Open Sans"/>
              <a:ea typeface="Open Sans"/>
              <a:cs typeface="Open Sans"/>
              <a:sym typeface="Open Sans"/>
            </a:endParaRPr>
          </a:p>
          <a:p>
            <a:pPr marL="0" marR="0" lvl="0" indent="0" algn="l" rtl="0">
              <a:lnSpc>
                <a:spcPct val="100000"/>
              </a:lnSpc>
              <a:spcBef>
                <a:spcPts val="200"/>
              </a:spcBef>
              <a:spcAft>
                <a:spcPts val="0"/>
              </a:spcAft>
              <a:buClr>
                <a:srgbClr val="000000"/>
              </a:buClr>
              <a:buSzPts val="1000"/>
              <a:buFont typeface="Arial"/>
              <a:buNone/>
            </a:pPr>
            <a:endParaRPr sz="1000" b="0" i="0" u="none" strike="noStrike" cap="none" dirty="0">
              <a:solidFill>
                <a:srgbClr val="000000"/>
              </a:solidFill>
              <a:latin typeface="Open Sans"/>
              <a:ea typeface="Open Sans"/>
              <a:cs typeface="Open Sans"/>
              <a:sym typeface="Open Sans"/>
            </a:endParaRPr>
          </a:p>
          <a:p>
            <a:pPr marL="0" marR="0" lvl="0" indent="0" algn="l" rtl="0">
              <a:lnSpc>
                <a:spcPct val="100000"/>
              </a:lnSpc>
              <a:spcBef>
                <a:spcPts val="200"/>
              </a:spcBef>
              <a:spcAft>
                <a:spcPts val="0"/>
              </a:spcAft>
              <a:buClr>
                <a:srgbClr val="000000"/>
              </a:buClr>
              <a:buSzPts val="1000"/>
              <a:buFont typeface="Arial"/>
              <a:buNone/>
            </a:pPr>
            <a:endParaRPr sz="1000" b="0" i="1" u="none" strike="noStrike" cap="none" dirty="0">
              <a:solidFill>
                <a:srgbClr val="000000"/>
              </a:solidFill>
              <a:latin typeface="Open Sans"/>
              <a:ea typeface="Open Sans"/>
              <a:cs typeface="Open Sans"/>
              <a:sym typeface="Open Sans"/>
            </a:endParaRPr>
          </a:p>
        </p:txBody>
      </p:sp>
      <p:sp>
        <p:nvSpPr>
          <p:cNvPr id="424" name="Google Shape;424;g13fa03ffd2f_2_340"/>
          <p:cNvSpPr/>
          <p:nvPr/>
        </p:nvSpPr>
        <p:spPr>
          <a:xfrm>
            <a:off x="208379" y="5304279"/>
            <a:ext cx="6323402" cy="324000"/>
          </a:xfrm>
          <a:prstGeom prst="roundRect">
            <a:avLst>
              <a:gd name="adj" fmla="val 16667"/>
            </a:avLst>
          </a:prstGeom>
          <a:solidFill>
            <a:srgbClr val="6AB441"/>
          </a:solidFill>
          <a:ln>
            <a:noFill/>
          </a:ln>
        </p:spPr>
        <p:txBody>
          <a:bodyPr spcFirstLastPara="1" wrap="square" lIns="91425" tIns="45700" rIns="91425" bIns="45700" anchor="ctr" anchorCtr="0">
            <a:noAutofit/>
          </a:bodyPr>
          <a:lstStyle/>
          <a:p>
            <a:pPr marL="342900" marR="0" lvl="0" indent="-342900" algn="ctr" rtl="0">
              <a:lnSpc>
                <a:spcPct val="100000"/>
              </a:lnSpc>
              <a:spcBef>
                <a:spcPts val="0"/>
              </a:spcBef>
              <a:spcAft>
                <a:spcPts val="0"/>
              </a:spcAft>
              <a:buClr>
                <a:srgbClr val="000000"/>
              </a:buClr>
              <a:buSzPts val="1200"/>
              <a:buFont typeface="Arial"/>
              <a:buNone/>
            </a:pPr>
            <a:r>
              <a:rPr lang="en-US" sz="1200" b="1" i="0" u="none" strike="noStrike" cap="none" dirty="0">
                <a:solidFill>
                  <a:srgbClr val="FFFFFF"/>
                </a:solidFill>
                <a:latin typeface="Open Sans"/>
                <a:ea typeface="Open Sans"/>
                <a:cs typeface="Open Sans"/>
                <a:sym typeface="Open Sans"/>
              </a:rPr>
              <a:t>Ventilation</a:t>
            </a:r>
            <a:endParaRPr sz="1400" b="0" i="0" u="none" strike="noStrike" cap="none" dirty="0">
              <a:solidFill>
                <a:srgbClr val="000000"/>
              </a:solidFill>
              <a:latin typeface="Arial"/>
              <a:ea typeface="Arial"/>
              <a:cs typeface="Arial"/>
              <a:sym typeface="Arial"/>
            </a:endParaRPr>
          </a:p>
        </p:txBody>
      </p:sp>
      <p:sp>
        <p:nvSpPr>
          <p:cNvPr id="425" name="Google Shape;425;g13fa03ffd2f_2_340"/>
          <p:cNvSpPr/>
          <p:nvPr/>
        </p:nvSpPr>
        <p:spPr>
          <a:xfrm>
            <a:off x="234657" y="6753661"/>
            <a:ext cx="3931503" cy="400110"/>
          </a:xfrm>
          <a:prstGeom prst="rect">
            <a:avLst/>
          </a:prstGeom>
          <a:noFill/>
          <a:ln>
            <a:noFill/>
          </a:ln>
        </p:spPr>
        <p:txBody>
          <a:bodyPr spcFirstLastPara="1" wrap="square" lIns="91425" tIns="45700" rIns="91425" bIns="45700" anchor="t" anchorCtr="0">
            <a:noAutofit/>
          </a:bodyPr>
          <a:lstStyle/>
          <a:p>
            <a:pPr marL="180975" marR="0" lvl="0" indent="0" algn="l" rtl="0">
              <a:lnSpc>
                <a:spcPct val="100000"/>
              </a:lnSpc>
              <a:spcBef>
                <a:spcPts val="0"/>
              </a:spcBef>
              <a:spcAft>
                <a:spcPts val="0"/>
              </a:spcAft>
              <a:buClr>
                <a:srgbClr val="000000"/>
              </a:buClr>
              <a:buSzPts val="1000"/>
              <a:buFont typeface="Arial"/>
              <a:buNone/>
            </a:pPr>
            <a:r>
              <a:rPr lang="en-US" sz="1000" b="0" i="1" u="sng" strike="noStrike" cap="none" dirty="0">
                <a:solidFill>
                  <a:schemeClr val="dk2"/>
                </a:solidFill>
                <a:latin typeface="Open Sans"/>
                <a:ea typeface="Open Sans"/>
                <a:cs typeface="Open Sans"/>
                <a:sym typeface="Open Sans"/>
              </a:rPr>
              <a:t>Product Manual</a:t>
            </a:r>
            <a:r>
              <a:rPr lang="en-US" sz="1000" b="0" i="1" u="sng" strike="noStrike" cap="none" dirty="0">
                <a:solidFill>
                  <a:srgbClr val="009EE3"/>
                </a:solidFill>
                <a:latin typeface="Open Sans"/>
                <a:ea typeface="Open Sans"/>
                <a:cs typeface="Open Sans"/>
                <a:sym typeface="Open Sans"/>
              </a:rPr>
              <a:t>/ Composition of the PT:  ventilation</a:t>
            </a:r>
            <a:endParaRPr sz="1400" b="0" i="0" u="none" strike="noStrike" cap="none" dirty="0">
              <a:solidFill>
                <a:srgbClr val="000000"/>
              </a:solidFill>
              <a:latin typeface="Arial"/>
              <a:ea typeface="Arial"/>
              <a:cs typeface="Arial"/>
              <a:sym typeface="Arial"/>
            </a:endParaRPr>
          </a:p>
          <a:p>
            <a:pPr marL="180975" marR="0" lvl="0" indent="0" algn="l" rtl="0">
              <a:lnSpc>
                <a:spcPct val="100000"/>
              </a:lnSpc>
              <a:spcBef>
                <a:spcPts val="0"/>
              </a:spcBef>
              <a:spcAft>
                <a:spcPts val="0"/>
              </a:spcAft>
              <a:buClr>
                <a:srgbClr val="000000"/>
              </a:buClr>
              <a:buSzPts val="1000"/>
              <a:buFont typeface="Arial"/>
              <a:buNone/>
            </a:pPr>
            <a:endParaRPr sz="1000" b="0" i="1" u="sng" strike="noStrike" cap="none" dirty="0">
              <a:solidFill>
                <a:schemeClr val="dk2"/>
              </a:solidFill>
              <a:latin typeface="Open Sans"/>
              <a:ea typeface="Open Sans"/>
              <a:cs typeface="Open Sans"/>
              <a:sym typeface="Open Sans"/>
            </a:endParaRPr>
          </a:p>
        </p:txBody>
      </p:sp>
      <p:pic>
        <p:nvPicPr>
          <p:cNvPr id="426" name="Google Shape;426;g13fa03ffd2f_2_340"/>
          <p:cNvPicPr preferRelativeResize="0"/>
          <p:nvPr/>
        </p:nvPicPr>
        <p:blipFill rotWithShape="1">
          <a:blip r:embed="rId7">
            <a:alphaModFix/>
          </a:blip>
          <a:srcRect/>
          <a:stretch/>
        </p:blipFill>
        <p:spPr>
          <a:xfrm>
            <a:off x="264274" y="6773779"/>
            <a:ext cx="213405" cy="207219"/>
          </a:xfrm>
          <a:prstGeom prst="rect">
            <a:avLst/>
          </a:prstGeom>
          <a:noFill/>
          <a:ln>
            <a:noFill/>
          </a:ln>
        </p:spPr>
      </p:pic>
      <p:sp>
        <p:nvSpPr>
          <p:cNvPr id="427" name="Google Shape;427;g13fa03ffd2f_2_340"/>
          <p:cNvSpPr/>
          <p:nvPr/>
        </p:nvSpPr>
        <p:spPr>
          <a:xfrm>
            <a:off x="243860" y="7844726"/>
            <a:ext cx="5290452" cy="400110"/>
          </a:xfrm>
          <a:prstGeom prst="rect">
            <a:avLst/>
          </a:prstGeom>
          <a:noFill/>
          <a:ln>
            <a:noFill/>
          </a:ln>
        </p:spPr>
        <p:txBody>
          <a:bodyPr spcFirstLastPara="1" wrap="square" lIns="91425" tIns="45700" rIns="91425" bIns="45700" anchor="t" anchorCtr="0">
            <a:noAutofit/>
          </a:bodyPr>
          <a:lstStyle/>
          <a:p>
            <a:pPr marL="180975" marR="0" lvl="0" indent="0" algn="l" rtl="0">
              <a:lnSpc>
                <a:spcPct val="100000"/>
              </a:lnSpc>
              <a:spcBef>
                <a:spcPts val="0"/>
              </a:spcBef>
              <a:spcAft>
                <a:spcPts val="0"/>
              </a:spcAft>
              <a:buClr>
                <a:srgbClr val="000000"/>
              </a:buClr>
              <a:buSzPts val="1000"/>
              <a:buFont typeface="Arial"/>
              <a:buNone/>
            </a:pPr>
            <a:r>
              <a:rPr lang="en-US" sz="1000" b="0" i="1" u="sng" strike="noStrike" cap="none" dirty="0">
                <a:solidFill>
                  <a:schemeClr val="dk2"/>
                </a:solidFill>
                <a:latin typeface="Open Sans"/>
                <a:ea typeface="Open Sans"/>
                <a:cs typeface="Open Sans"/>
                <a:sym typeface="Open Sans"/>
              </a:rPr>
              <a:t>Product Manual / </a:t>
            </a:r>
            <a:r>
              <a:rPr lang="en-US" sz="1000" b="0" i="1" u="sng" strike="noStrike" cap="none" dirty="0">
                <a:solidFill>
                  <a:srgbClr val="009EE3"/>
                </a:solidFill>
                <a:latin typeface="Open Sans"/>
                <a:ea typeface="Open Sans"/>
                <a:cs typeface="Open Sans"/>
                <a:sym typeface="Open Sans"/>
              </a:rPr>
              <a:t>The BIOROCK  system/  Other components/  ventilation</a:t>
            </a:r>
            <a:endParaRPr sz="1400" b="0" i="0" u="none" strike="noStrike" cap="none" dirty="0">
              <a:solidFill>
                <a:srgbClr val="000000"/>
              </a:solidFill>
              <a:latin typeface="Arial"/>
              <a:ea typeface="Arial"/>
              <a:cs typeface="Arial"/>
              <a:sym typeface="Arial"/>
            </a:endParaRPr>
          </a:p>
          <a:p>
            <a:pPr marL="180975" marR="0" lvl="0" indent="0" algn="l" rtl="0">
              <a:lnSpc>
                <a:spcPct val="100000"/>
              </a:lnSpc>
              <a:spcBef>
                <a:spcPts val="0"/>
              </a:spcBef>
              <a:spcAft>
                <a:spcPts val="0"/>
              </a:spcAft>
              <a:buClr>
                <a:srgbClr val="000000"/>
              </a:buClr>
              <a:buSzPts val="1000"/>
              <a:buFont typeface="Arial"/>
              <a:buNone/>
            </a:pPr>
            <a:endParaRPr sz="1000" b="0" i="1" u="sng" strike="noStrike" cap="none" dirty="0">
              <a:solidFill>
                <a:schemeClr val="dk2"/>
              </a:solidFill>
              <a:latin typeface="Open Sans"/>
              <a:ea typeface="Open Sans"/>
              <a:cs typeface="Open Sans"/>
              <a:sym typeface="Open Sans"/>
            </a:endParaRPr>
          </a:p>
        </p:txBody>
      </p:sp>
      <p:pic>
        <p:nvPicPr>
          <p:cNvPr id="428" name="Google Shape;428;g13fa03ffd2f_2_340"/>
          <p:cNvPicPr preferRelativeResize="0"/>
          <p:nvPr/>
        </p:nvPicPr>
        <p:blipFill rotWithShape="1">
          <a:blip r:embed="rId7">
            <a:alphaModFix/>
          </a:blip>
          <a:srcRect/>
          <a:stretch/>
        </p:blipFill>
        <p:spPr>
          <a:xfrm>
            <a:off x="273477" y="7864844"/>
            <a:ext cx="213405" cy="20721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g13fa03ffd2f_2_358"/>
          <p:cNvSpPr txBox="1">
            <a:spLocks noGrp="1"/>
          </p:cNvSpPr>
          <p:nvPr>
            <p:ph type="title"/>
          </p:nvPr>
        </p:nvSpPr>
        <p:spPr>
          <a:xfrm>
            <a:off x="2152650" y="304270"/>
            <a:ext cx="4044950" cy="149550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2800"/>
              <a:buFont typeface="Open Sans"/>
              <a:buNone/>
            </a:pPr>
            <a:r>
              <a:rPr lang="en-US" b="1" dirty="0"/>
              <a:t>Installing the Ventilation System</a:t>
            </a:r>
            <a:endParaRPr b="1" dirty="0"/>
          </a:p>
        </p:txBody>
      </p:sp>
      <p:pic>
        <p:nvPicPr>
          <p:cNvPr id="434" name="Google Shape;434;g13fa03ffd2f_2_358" descr="C:\Users\fbelin\Desktop\Charte_qualite_.jpg"/>
          <p:cNvPicPr preferRelativeResize="0"/>
          <p:nvPr/>
        </p:nvPicPr>
        <p:blipFill rotWithShape="1">
          <a:blip r:embed="rId3">
            <a:alphaModFix/>
          </a:blip>
          <a:srcRect/>
          <a:stretch/>
        </p:blipFill>
        <p:spPr>
          <a:xfrm>
            <a:off x="100036" y="8288807"/>
            <a:ext cx="1152596" cy="712514"/>
          </a:xfrm>
          <a:prstGeom prst="rect">
            <a:avLst/>
          </a:prstGeom>
          <a:noFill/>
          <a:ln>
            <a:noFill/>
          </a:ln>
        </p:spPr>
      </p:pic>
      <p:sp>
        <p:nvSpPr>
          <p:cNvPr id="435" name="Google Shape;435;g13fa03ffd2f_2_358"/>
          <p:cNvSpPr txBox="1"/>
          <p:nvPr/>
        </p:nvSpPr>
        <p:spPr>
          <a:xfrm>
            <a:off x="-69809" y="8972883"/>
            <a:ext cx="1351692"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Open Sans"/>
                <a:ea typeface="Open Sans"/>
                <a:cs typeface="Open Sans"/>
                <a:sym typeface="Open Sans"/>
              </a:rPr>
              <a:t>Quality commitment</a:t>
            </a:r>
            <a:endParaRPr sz="1400" b="0" i="0" u="none" strike="noStrike" cap="none" dirty="0">
              <a:solidFill>
                <a:srgbClr val="000000"/>
              </a:solidFill>
              <a:latin typeface="Arial"/>
              <a:ea typeface="Arial"/>
              <a:cs typeface="Arial"/>
              <a:sym typeface="Arial"/>
            </a:endParaRPr>
          </a:p>
        </p:txBody>
      </p:sp>
      <p:sp>
        <p:nvSpPr>
          <p:cNvPr id="436" name="Google Shape;436;g13fa03ffd2f_2_358"/>
          <p:cNvSpPr/>
          <p:nvPr/>
        </p:nvSpPr>
        <p:spPr>
          <a:xfrm>
            <a:off x="1169303" y="8288806"/>
            <a:ext cx="5368550" cy="1117303"/>
          </a:xfrm>
          <a:prstGeom prst="rect">
            <a:avLst/>
          </a:prstGeom>
          <a:solidFill>
            <a:schemeClr val="l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Make sure that the ventilation works properly.</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Check that the ventilation system for the Primary Tank follows the diagram and that  piping is not obstructed or disconnected at any stage.</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In case of installation after Primary Tank without air inlet and outlet fittings, the ventilation for the ECOROCK unit must be separate from the Primary Tank ventilation.</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Ensure that the cowls are fitted to the air vents / outlets</a:t>
            </a:r>
            <a:endParaRPr sz="1400" b="0" i="0" u="none" strike="noStrike" cap="none" dirty="0">
              <a:solidFill>
                <a:srgbClr val="000000"/>
              </a:solidFill>
              <a:latin typeface="Arial"/>
              <a:ea typeface="Arial"/>
              <a:cs typeface="Arial"/>
              <a:sym typeface="Arial"/>
            </a:endParaRPr>
          </a:p>
        </p:txBody>
      </p:sp>
      <p:sp>
        <p:nvSpPr>
          <p:cNvPr id="437" name="Google Shape;437;g13fa03ffd2f_2_358"/>
          <p:cNvSpPr/>
          <p:nvPr/>
        </p:nvSpPr>
        <p:spPr>
          <a:xfrm>
            <a:off x="987101" y="6956621"/>
            <a:ext cx="5550751" cy="1224135"/>
          </a:xfrm>
          <a:prstGeom prst="rect">
            <a:avLst/>
          </a:prstGeom>
          <a:solidFill>
            <a:schemeClr val="l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chemeClr val="dk1"/>
                </a:solidFill>
                <a:latin typeface="Open Sans"/>
                <a:ea typeface="Open Sans"/>
                <a:cs typeface="Open Sans"/>
                <a:sym typeface="Open Sans"/>
              </a:rPr>
              <a:t>Check list :</a:t>
            </a:r>
            <a:endParaRPr sz="1400" b="0" i="0" u="none" strike="noStrike" cap="none" dirty="0">
              <a:solidFill>
                <a:srgbClr val="000000"/>
              </a:solidFill>
              <a:latin typeface="Arial"/>
              <a:ea typeface="Arial"/>
              <a:cs typeface="Arial"/>
              <a:sym typeface="Arial"/>
            </a:endParaRPr>
          </a:p>
          <a:p>
            <a:pPr marL="171450" marR="0" lvl="0" indent="-107950" algn="l" rtl="0">
              <a:lnSpc>
                <a:spcPct val="100000"/>
              </a:lnSpc>
              <a:spcBef>
                <a:spcPts val="0"/>
              </a:spcBef>
              <a:spcAft>
                <a:spcPts val="0"/>
              </a:spcAft>
              <a:buClr>
                <a:schemeClr val="dk1"/>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Ensure it works…. Perform a smoke test once the ducts are installed and prior to backfilling</a:t>
            </a:r>
            <a:endParaRPr sz="1400" b="0" i="0" u="none" strike="noStrike" cap="none" dirty="0">
              <a:solidFill>
                <a:srgbClr val="000000"/>
              </a:solidFill>
              <a:latin typeface="Arial"/>
              <a:ea typeface="Arial"/>
              <a:cs typeface="Arial"/>
              <a:sym typeface="Arial"/>
            </a:endParaRPr>
          </a:p>
          <a:p>
            <a:pPr marL="171450" marR="0" lvl="0" indent="-107950" algn="l" rtl="0">
              <a:lnSpc>
                <a:spcPct val="100000"/>
              </a:lnSpc>
              <a:spcBef>
                <a:spcPts val="0"/>
              </a:spcBef>
              <a:spcAft>
                <a:spcPts val="0"/>
              </a:spcAft>
              <a:buClr>
                <a:schemeClr val="dk1"/>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Light a small smoke bomb and place it in front of the air intake; The smoke should be drawn into the intake and out of the air outlet. </a:t>
            </a:r>
            <a:endParaRPr sz="1400" b="0" i="0" u="none" strike="noStrike" cap="none" dirty="0">
              <a:solidFill>
                <a:srgbClr val="000000"/>
              </a:solidFill>
              <a:latin typeface="Arial"/>
              <a:ea typeface="Arial"/>
              <a:cs typeface="Arial"/>
              <a:sym typeface="Arial"/>
            </a:endParaRPr>
          </a:p>
        </p:txBody>
      </p:sp>
      <p:pic>
        <p:nvPicPr>
          <p:cNvPr id="438" name="Google Shape;438;g13fa03ffd2f_2_358" descr="C:\Users\Philippe Mellinger\AppData\Local\Microsoft\Windows\Temporary Internet Files\Content.IE5\UDF5B1LG\MM900236531[1].gif"/>
          <p:cNvPicPr preferRelativeResize="0"/>
          <p:nvPr/>
        </p:nvPicPr>
        <p:blipFill rotWithShape="1">
          <a:blip r:embed="rId4">
            <a:alphaModFix/>
          </a:blip>
          <a:srcRect/>
          <a:stretch/>
        </p:blipFill>
        <p:spPr>
          <a:xfrm>
            <a:off x="296981" y="7118946"/>
            <a:ext cx="618112" cy="755470"/>
          </a:xfrm>
          <a:prstGeom prst="rect">
            <a:avLst/>
          </a:prstGeom>
          <a:noFill/>
          <a:ln>
            <a:noFill/>
          </a:ln>
        </p:spPr>
      </p:pic>
      <p:pic>
        <p:nvPicPr>
          <p:cNvPr id="439" name="Google Shape;439;g13fa03ffd2f_2_358"/>
          <p:cNvPicPr preferRelativeResize="0"/>
          <p:nvPr/>
        </p:nvPicPr>
        <p:blipFill rotWithShape="1">
          <a:blip r:embed="rId5">
            <a:alphaModFix/>
          </a:blip>
          <a:srcRect/>
          <a:stretch/>
        </p:blipFill>
        <p:spPr>
          <a:xfrm>
            <a:off x="3787669" y="4604126"/>
            <a:ext cx="2449852" cy="2254046"/>
          </a:xfrm>
          <a:prstGeom prst="rect">
            <a:avLst/>
          </a:prstGeom>
          <a:noFill/>
          <a:ln>
            <a:noFill/>
          </a:ln>
        </p:spPr>
      </p:pic>
      <p:cxnSp>
        <p:nvCxnSpPr>
          <p:cNvPr id="440" name="Google Shape;440;g13fa03ffd2f_2_358"/>
          <p:cNvCxnSpPr/>
          <p:nvPr/>
        </p:nvCxnSpPr>
        <p:spPr>
          <a:xfrm>
            <a:off x="4065995" y="4622454"/>
            <a:ext cx="380231" cy="0"/>
          </a:xfrm>
          <a:prstGeom prst="straightConnector1">
            <a:avLst/>
          </a:prstGeom>
          <a:noFill/>
          <a:ln w="12700" cap="flat" cmpd="sng">
            <a:solidFill>
              <a:srgbClr val="FF0000"/>
            </a:solidFill>
            <a:prstDash val="dash"/>
            <a:miter lim="800000"/>
            <a:headEnd type="none" w="sm" len="sm"/>
            <a:tailEnd type="none" w="sm" len="sm"/>
          </a:ln>
        </p:spPr>
      </p:cxnSp>
      <p:cxnSp>
        <p:nvCxnSpPr>
          <p:cNvPr id="441" name="Google Shape;441;g13fa03ffd2f_2_358"/>
          <p:cNvCxnSpPr/>
          <p:nvPr/>
        </p:nvCxnSpPr>
        <p:spPr>
          <a:xfrm>
            <a:off x="4104125" y="6006454"/>
            <a:ext cx="2056606" cy="0"/>
          </a:xfrm>
          <a:prstGeom prst="straightConnector1">
            <a:avLst/>
          </a:prstGeom>
          <a:noFill/>
          <a:ln w="12700" cap="flat" cmpd="sng">
            <a:solidFill>
              <a:srgbClr val="FF0000"/>
            </a:solidFill>
            <a:prstDash val="dash"/>
            <a:miter lim="800000"/>
            <a:headEnd type="none" w="sm" len="sm"/>
            <a:tailEnd type="none" w="sm" len="sm"/>
          </a:ln>
        </p:spPr>
      </p:cxnSp>
      <p:cxnSp>
        <p:nvCxnSpPr>
          <p:cNvPr id="442" name="Google Shape;442;g13fa03ffd2f_2_358"/>
          <p:cNvCxnSpPr/>
          <p:nvPr/>
        </p:nvCxnSpPr>
        <p:spPr>
          <a:xfrm flipH="1">
            <a:off x="4415846" y="4622454"/>
            <a:ext cx="14202" cy="1323632"/>
          </a:xfrm>
          <a:prstGeom prst="straightConnector1">
            <a:avLst/>
          </a:prstGeom>
          <a:noFill/>
          <a:ln w="9525" cap="flat" cmpd="sng">
            <a:solidFill>
              <a:srgbClr val="FF0000"/>
            </a:solidFill>
            <a:prstDash val="solid"/>
            <a:miter lim="800000"/>
            <a:headEnd type="stealth" w="med" len="med"/>
            <a:tailEnd type="stealth" w="med" len="med"/>
          </a:ln>
        </p:spPr>
      </p:cxnSp>
      <p:sp>
        <p:nvSpPr>
          <p:cNvPr id="443" name="Google Shape;443;g13fa03ffd2f_2_358"/>
          <p:cNvSpPr txBox="1"/>
          <p:nvPr/>
        </p:nvSpPr>
        <p:spPr>
          <a:xfrm rot="-5400000">
            <a:off x="4172612" y="5291508"/>
            <a:ext cx="761094"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Min. </a:t>
            </a:r>
            <a:r>
              <a:rPr lang="en-US" sz="1000" b="0" i="0" u="none" strike="noStrike" cap="none" dirty="0">
                <a:solidFill>
                  <a:srgbClr val="FF0000"/>
                </a:solidFill>
                <a:latin typeface="Open Sans"/>
                <a:ea typeface="Open Sans"/>
                <a:cs typeface="Open Sans"/>
                <a:sym typeface="Open Sans"/>
              </a:rPr>
              <a:t>12 ft</a:t>
            </a:r>
            <a:endParaRPr sz="1400" b="0" i="0" u="none" strike="noStrike" cap="none" dirty="0">
              <a:solidFill>
                <a:srgbClr val="FF0000"/>
              </a:solidFill>
              <a:latin typeface="Arial"/>
              <a:ea typeface="Arial"/>
              <a:cs typeface="Arial"/>
              <a:sym typeface="Arial"/>
            </a:endParaRPr>
          </a:p>
        </p:txBody>
      </p:sp>
      <p:sp>
        <p:nvSpPr>
          <p:cNvPr id="444" name="Google Shape;444;g13fa03ffd2f_2_358"/>
          <p:cNvSpPr txBox="1"/>
          <p:nvPr/>
        </p:nvSpPr>
        <p:spPr>
          <a:xfrm>
            <a:off x="273704" y="4604125"/>
            <a:ext cx="3151200" cy="2093400"/>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The ventilation ducts can be installed anywhere but should not be more than 30 feet from the system. </a:t>
            </a:r>
            <a:endParaRPr sz="1400" b="0" i="0" u="none" strike="noStrike" cap="none" dirty="0">
              <a:solidFill>
                <a:srgbClr val="000000"/>
              </a:solidFill>
              <a:latin typeface="Arial"/>
              <a:ea typeface="Arial"/>
              <a:cs typeface="Arial"/>
              <a:sym typeface="Arial"/>
            </a:endParaRPr>
          </a:p>
          <a:p>
            <a:pPr marL="171450" marR="0" lvl="0" indent="-107950" algn="l" rtl="0">
              <a:lnSpc>
                <a:spcPct val="100000"/>
              </a:lnSpc>
              <a:spcBef>
                <a:spcPts val="0"/>
              </a:spcBef>
              <a:spcAft>
                <a:spcPts val="0"/>
              </a:spcAft>
              <a:buClr>
                <a:schemeClr val="dk1"/>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The difference in height between the air intake and air outlet must be at least </a:t>
            </a:r>
            <a:r>
              <a:rPr lang="en-US" sz="1000" b="0" i="0" u="none" strike="noStrike" cap="none" dirty="0">
                <a:solidFill>
                  <a:srgbClr val="FF0000"/>
                </a:solidFill>
                <a:latin typeface="Open Sans"/>
                <a:ea typeface="Open Sans"/>
                <a:cs typeface="Open Sans"/>
                <a:sym typeface="Open Sans"/>
              </a:rPr>
              <a:t>12 ft </a:t>
            </a:r>
            <a:r>
              <a:rPr lang="en-US" sz="1000" b="0" i="0" u="none" strike="noStrike" cap="none" dirty="0">
                <a:solidFill>
                  <a:schemeClr val="dk1"/>
                </a:solidFill>
                <a:latin typeface="Open Sans"/>
                <a:ea typeface="Open Sans"/>
                <a:cs typeface="Open Sans"/>
                <a:sym typeface="Open Sans"/>
              </a:rPr>
              <a:t>to create effective air circulation in the system.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Fit the wind driven ventilators at the end of the ducts.</a:t>
            </a:r>
            <a:endParaRPr sz="1400" b="0" i="0" u="none" strike="noStrike" cap="none" dirty="0">
              <a:solidFill>
                <a:srgbClr val="000000"/>
              </a:solidFill>
              <a:latin typeface="Arial"/>
              <a:ea typeface="Arial"/>
              <a:cs typeface="Arial"/>
              <a:sym typeface="Arial"/>
            </a:endParaRPr>
          </a:p>
          <a:p>
            <a:pPr marL="171450" marR="0" lvl="0" indent="-107950" algn="l" rtl="0">
              <a:lnSpc>
                <a:spcPct val="100000"/>
              </a:lnSpc>
              <a:spcBef>
                <a:spcPts val="0"/>
              </a:spcBef>
              <a:spcAft>
                <a:spcPts val="0"/>
              </a:spcAft>
              <a:buClr>
                <a:schemeClr val="dk1"/>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Check that the ventilation pipework is level.</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p:txBody>
      </p:sp>
      <p:sp>
        <p:nvSpPr>
          <p:cNvPr id="445" name="Google Shape;445;g13fa03ffd2f_2_358"/>
          <p:cNvSpPr txBox="1"/>
          <p:nvPr/>
        </p:nvSpPr>
        <p:spPr>
          <a:xfrm>
            <a:off x="379662" y="2120023"/>
            <a:ext cx="2946099" cy="2332738"/>
          </a:xfrm>
          <a:prstGeom prst="rect">
            <a:avLst/>
          </a:prstGeom>
          <a:noFill/>
          <a:ln w="19050" cap="flat" cmpd="sng">
            <a:solidFill>
              <a:srgbClr val="6AB441"/>
            </a:solidFill>
            <a:prstDash val="solid"/>
            <a:round/>
            <a:headEnd type="none" w="sm" len="sm"/>
            <a:tailEnd type="none" w="sm" len="sm"/>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p:txBody>
      </p:sp>
      <p:pic>
        <p:nvPicPr>
          <p:cNvPr id="446" name="Google Shape;446;g13fa03ffd2f_2_358"/>
          <p:cNvPicPr preferRelativeResize="0"/>
          <p:nvPr/>
        </p:nvPicPr>
        <p:blipFill rotWithShape="1">
          <a:blip r:embed="rId6">
            <a:alphaModFix/>
          </a:blip>
          <a:srcRect/>
          <a:stretch/>
        </p:blipFill>
        <p:spPr>
          <a:xfrm>
            <a:off x="446222" y="2392804"/>
            <a:ext cx="656200" cy="991487"/>
          </a:xfrm>
          <a:prstGeom prst="rect">
            <a:avLst/>
          </a:prstGeom>
          <a:noFill/>
          <a:ln>
            <a:noFill/>
          </a:ln>
        </p:spPr>
      </p:pic>
      <p:sp>
        <p:nvSpPr>
          <p:cNvPr id="447" name="Google Shape;447;g13fa03ffd2f_2_358"/>
          <p:cNvSpPr/>
          <p:nvPr/>
        </p:nvSpPr>
        <p:spPr>
          <a:xfrm>
            <a:off x="987102" y="2269335"/>
            <a:ext cx="2338660" cy="1938992"/>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The ventilation system, with a minimum diameter of 4”, is fitted with a static or wind driven ventilator which feeds air into the system naturally.</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This ventilator must be :</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000"/>
              <a:buFont typeface="Open Sans"/>
              <a:buChar char="-"/>
            </a:pPr>
            <a:r>
              <a:rPr lang="en-US" sz="1000" b="0" i="0" u="none" strike="noStrike" cap="none" dirty="0">
                <a:solidFill>
                  <a:schemeClr val="dk1"/>
                </a:solidFill>
                <a:latin typeface="Open Sans"/>
                <a:ea typeface="Open Sans"/>
                <a:cs typeface="Open Sans"/>
                <a:sym typeface="Open Sans"/>
              </a:rPr>
              <a:t>located at least 16” above roof level,</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000"/>
              <a:buFont typeface="Open Sans"/>
              <a:buChar char="-"/>
            </a:pPr>
            <a:r>
              <a:rPr lang="en-US" sz="1000" b="0" i="0" u="none" strike="noStrike" cap="none" dirty="0">
                <a:solidFill>
                  <a:schemeClr val="dk1"/>
                </a:solidFill>
                <a:latin typeface="Open Sans"/>
                <a:ea typeface="Open Sans"/>
                <a:cs typeface="Open Sans"/>
                <a:sym typeface="Open Sans"/>
              </a:rPr>
              <a:t>clear of all potential obstacles </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000"/>
              <a:buFont typeface="Open Sans"/>
              <a:buChar char="-"/>
            </a:pPr>
            <a:r>
              <a:rPr lang="en-US" sz="1000" b="0" i="0" u="none" strike="noStrike" cap="none" dirty="0">
                <a:solidFill>
                  <a:schemeClr val="dk1"/>
                </a:solidFill>
                <a:latin typeface="Open Sans"/>
                <a:ea typeface="Open Sans"/>
                <a:cs typeface="Open Sans"/>
                <a:sym typeface="Open Sans"/>
              </a:rPr>
              <a:t>located at least 3 ft away from any windows or skylights.</a:t>
            </a:r>
            <a:endParaRPr sz="1400" b="0" i="0" u="none" strike="noStrike" cap="none" dirty="0">
              <a:solidFill>
                <a:srgbClr val="000000"/>
              </a:solidFill>
              <a:latin typeface="Arial"/>
              <a:ea typeface="Arial"/>
              <a:cs typeface="Arial"/>
              <a:sym typeface="Arial"/>
            </a:endParaRPr>
          </a:p>
        </p:txBody>
      </p:sp>
      <p:sp>
        <p:nvSpPr>
          <p:cNvPr id="448" name="Google Shape;448;g13fa03ffd2f_2_358"/>
          <p:cNvSpPr/>
          <p:nvPr/>
        </p:nvSpPr>
        <p:spPr>
          <a:xfrm>
            <a:off x="379661" y="1778363"/>
            <a:ext cx="2335829" cy="321565"/>
          </a:xfrm>
          <a:prstGeom prst="rect">
            <a:avLst/>
          </a:prstGeom>
          <a:solidFill>
            <a:srgbClr val="6AB441"/>
          </a:solidFill>
          <a:ln w="12700" cap="flat" cmpd="sng">
            <a:solidFill>
              <a:srgbClr val="6AB441"/>
            </a:solidFill>
            <a:prstDash val="solid"/>
            <a:miter lim="800000"/>
            <a:headEnd type="none" w="sm" len="sm"/>
            <a:tailEnd type="none" w="sm" len="sm"/>
          </a:ln>
        </p:spPr>
        <p:txBody>
          <a:bodyPr spcFirstLastPara="1" wrap="square" lIns="91425" tIns="45700" rIns="91425" bIns="45700" anchor="ctr" anchorCtr="0">
            <a:noAutofit/>
          </a:bodyPr>
          <a:lstStyle/>
          <a:p>
            <a:pPr marL="85725"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lt1"/>
                </a:solidFill>
                <a:latin typeface="Open Sans"/>
                <a:ea typeface="Open Sans"/>
                <a:cs typeface="Open Sans"/>
                <a:sym typeface="Open Sans"/>
              </a:rPr>
              <a:t>The wind driven ventilator</a:t>
            </a:r>
            <a:endParaRPr sz="1400" b="0" i="0" u="none" strike="noStrike" cap="none" dirty="0">
              <a:solidFill>
                <a:srgbClr val="000000"/>
              </a:solidFill>
              <a:latin typeface="Arial"/>
              <a:ea typeface="Arial"/>
              <a:cs typeface="Arial"/>
              <a:sym typeface="Arial"/>
            </a:endParaRPr>
          </a:p>
        </p:txBody>
      </p:sp>
      <p:pic>
        <p:nvPicPr>
          <p:cNvPr id="449" name="Google Shape;449;g13fa03ffd2f_2_358"/>
          <p:cNvPicPr preferRelativeResize="0"/>
          <p:nvPr/>
        </p:nvPicPr>
        <p:blipFill rotWithShape="1">
          <a:blip r:embed="rId5">
            <a:alphaModFix/>
          </a:blip>
          <a:srcRect/>
          <a:stretch/>
        </p:blipFill>
        <p:spPr>
          <a:xfrm>
            <a:off x="3424998" y="1885594"/>
            <a:ext cx="2830990" cy="2604721"/>
          </a:xfrm>
          <a:prstGeom prst="rect">
            <a:avLst/>
          </a:prstGeom>
          <a:noFill/>
          <a:ln>
            <a:noFill/>
          </a:ln>
        </p:spPr>
      </p:pic>
      <p:sp>
        <p:nvSpPr>
          <p:cNvPr id="450" name="Google Shape;450;g13fa03ffd2f_2_358"/>
          <p:cNvSpPr txBox="1"/>
          <p:nvPr/>
        </p:nvSpPr>
        <p:spPr>
          <a:xfrm>
            <a:off x="3325762" y="1778363"/>
            <a:ext cx="689838" cy="341660"/>
          </a:xfrm>
          <a:prstGeom prst="rect">
            <a:avLst/>
          </a:prstGeom>
          <a:noFill/>
          <a:ln w="19050" cap="flat" cmpd="sng">
            <a:solidFill>
              <a:srgbClr val="6AB441"/>
            </a:solidFill>
            <a:prstDash val="solid"/>
            <a:round/>
            <a:headEnd type="none" w="sm" len="sm"/>
            <a:tailEnd type="none" w="sm" len="sm"/>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p:txBody>
      </p:sp>
      <p:pic>
        <p:nvPicPr>
          <p:cNvPr id="451" name="Google Shape;451;g13fa03ffd2f_2_358" descr="C:\Users\fbelin.AD-PROD\Desktop\Capture.PNG"/>
          <p:cNvPicPr preferRelativeResize="0"/>
          <p:nvPr/>
        </p:nvPicPr>
        <p:blipFill rotWithShape="1">
          <a:blip r:embed="rId7">
            <a:alphaModFix/>
          </a:blip>
          <a:srcRect/>
          <a:stretch/>
        </p:blipFill>
        <p:spPr>
          <a:xfrm>
            <a:off x="4816834" y="4740793"/>
            <a:ext cx="1699753" cy="798700"/>
          </a:xfrm>
          <a:prstGeom prst="rect">
            <a:avLst/>
          </a:prstGeom>
          <a:noFill/>
          <a:ln w="15875" cap="flat" cmpd="sng">
            <a:solidFill>
              <a:schemeClr val="lt2"/>
            </a:solidFill>
            <a:prstDash val="solid"/>
            <a:round/>
            <a:headEnd type="none" w="sm" len="sm"/>
            <a:tailEnd type="none" w="sm" len="sm"/>
          </a:ln>
        </p:spPr>
      </p:pic>
      <p:sp>
        <p:nvSpPr>
          <p:cNvPr id="452" name="Google Shape;452;g13fa03ffd2f_2_358"/>
          <p:cNvSpPr/>
          <p:nvPr/>
        </p:nvSpPr>
        <p:spPr>
          <a:xfrm>
            <a:off x="5261074" y="5298793"/>
            <a:ext cx="216024" cy="209225"/>
          </a:xfrm>
          <a:prstGeom prst="mathMultiply">
            <a:avLst>
              <a:gd name="adj1" fmla="val 23520"/>
            </a:avLst>
          </a:prstGeom>
          <a:solidFill>
            <a:srgbClr val="FF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g13fa03ffd2f_2_381"/>
          <p:cNvSpPr txBox="1">
            <a:spLocks noGrp="1"/>
          </p:cNvSpPr>
          <p:nvPr>
            <p:ph type="title"/>
          </p:nvPr>
        </p:nvSpPr>
        <p:spPr>
          <a:xfrm>
            <a:off x="2201141" y="118185"/>
            <a:ext cx="4044950" cy="149550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2800"/>
              <a:buFont typeface="Open Sans"/>
              <a:buNone/>
            </a:pPr>
            <a:r>
              <a:rPr lang="en-US" b="1" dirty="0"/>
              <a:t>Backfilling and Balancing the Tanks with Water</a:t>
            </a:r>
            <a:endParaRPr b="1" dirty="0"/>
          </a:p>
        </p:txBody>
      </p:sp>
      <p:sp>
        <p:nvSpPr>
          <p:cNvPr id="458" name="Google Shape;458;g13fa03ffd2f_2_381"/>
          <p:cNvSpPr/>
          <p:nvPr/>
        </p:nvSpPr>
        <p:spPr>
          <a:xfrm>
            <a:off x="4172337" y="1585630"/>
            <a:ext cx="2304256" cy="1552360"/>
          </a:xfrm>
          <a:prstGeom prst="foldedCorner">
            <a:avLst>
              <a:gd name="adj" fmla="val 16667"/>
            </a:avLst>
          </a:prstGeom>
          <a:solidFill>
            <a:schemeClr val="l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sng" strike="noStrike" cap="none" dirty="0">
                <a:solidFill>
                  <a:schemeClr val="dk1"/>
                </a:solidFill>
                <a:latin typeface="Open Sans"/>
                <a:ea typeface="Open Sans"/>
                <a:cs typeface="Open Sans"/>
                <a:sym typeface="Open Sans"/>
              </a:rPr>
              <a:t>Volume of the tanks: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171450" marR="0" lvl="0" indent="-171450" algn="l" rtl="0">
              <a:lnSpc>
                <a:spcPct val="100000"/>
              </a:lnSpc>
              <a:spcBef>
                <a:spcPts val="0"/>
              </a:spcBef>
              <a:spcAft>
                <a:spcPts val="0"/>
              </a:spcAft>
              <a:buClr>
                <a:schemeClr val="dk1"/>
              </a:buClr>
              <a:buSzPts val="1000"/>
              <a:buFont typeface="Noto Sans Symbols"/>
              <a:buChar char="☑"/>
            </a:pPr>
            <a:r>
              <a:rPr lang="en-US" sz="1000" b="0" i="0" u="none" strike="noStrike" cap="none" dirty="0">
                <a:solidFill>
                  <a:schemeClr val="dk1"/>
                </a:solidFill>
                <a:latin typeface="Open Sans"/>
                <a:ea typeface="Open Sans"/>
                <a:cs typeface="Open Sans"/>
                <a:sym typeface="Open Sans"/>
              </a:rPr>
              <a:t>ECOROCK 450: 400 gallons</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000"/>
              <a:buFont typeface="Noto Sans Symbols"/>
              <a:buChar char="☑"/>
            </a:pPr>
            <a:r>
              <a:rPr lang="en-US" sz="1000" b="0" i="0" u="none" strike="noStrike" cap="none" dirty="0">
                <a:solidFill>
                  <a:schemeClr val="dk1"/>
                </a:solidFill>
                <a:latin typeface="Open Sans"/>
                <a:ea typeface="Open Sans"/>
                <a:cs typeface="Open Sans"/>
                <a:sym typeface="Open Sans"/>
              </a:rPr>
              <a:t>ECOROCK 600: 530 gallons</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000"/>
              <a:buFont typeface="Noto Sans Symbols"/>
              <a:buChar char="☑"/>
            </a:pPr>
            <a:r>
              <a:rPr lang="en-US" sz="1000" b="0" i="0" u="none" strike="noStrike" cap="none" dirty="0">
                <a:solidFill>
                  <a:schemeClr val="dk1"/>
                </a:solidFill>
                <a:latin typeface="Open Sans"/>
                <a:ea typeface="Open Sans"/>
                <a:cs typeface="Open Sans"/>
                <a:sym typeface="Open Sans"/>
              </a:rPr>
              <a:t>ECOROCK 750: 660 gallons</a:t>
            </a:r>
            <a:endParaRPr sz="1400" b="0" i="0" u="none" strike="noStrike" cap="none" dirty="0">
              <a:solidFill>
                <a:srgbClr val="000000"/>
              </a:solidFill>
              <a:latin typeface="Arial"/>
              <a:ea typeface="Arial"/>
              <a:cs typeface="Arial"/>
              <a:sym typeface="Arial"/>
            </a:endParaRPr>
          </a:p>
        </p:txBody>
      </p:sp>
      <p:pic>
        <p:nvPicPr>
          <p:cNvPr id="459" name="Google Shape;459;g13fa03ffd2f_2_381" descr="C:\Users\fbelin\Desktop\Charte_qualite_.jpg"/>
          <p:cNvPicPr preferRelativeResize="0"/>
          <p:nvPr/>
        </p:nvPicPr>
        <p:blipFill rotWithShape="1">
          <a:blip r:embed="rId3">
            <a:alphaModFix/>
          </a:blip>
          <a:srcRect/>
          <a:stretch/>
        </p:blipFill>
        <p:spPr>
          <a:xfrm>
            <a:off x="154963" y="8288332"/>
            <a:ext cx="1152596" cy="712514"/>
          </a:xfrm>
          <a:prstGeom prst="rect">
            <a:avLst/>
          </a:prstGeom>
          <a:noFill/>
          <a:ln>
            <a:noFill/>
          </a:ln>
        </p:spPr>
      </p:pic>
      <p:sp>
        <p:nvSpPr>
          <p:cNvPr id="460" name="Google Shape;460;g13fa03ffd2f_2_381"/>
          <p:cNvSpPr txBox="1"/>
          <p:nvPr/>
        </p:nvSpPr>
        <p:spPr>
          <a:xfrm>
            <a:off x="19414" y="8943970"/>
            <a:ext cx="1366037"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Open Sans"/>
                <a:ea typeface="Open Sans"/>
                <a:cs typeface="Open Sans"/>
                <a:sym typeface="Open Sans"/>
              </a:rPr>
              <a:t>Quality commitment</a:t>
            </a:r>
            <a:endParaRPr sz="1400" b="0" i="0" u="none" strike="noStrike" cap="none" dirty="0">
              <a:solidFill>
                <a:srgbClr val="000000"/>
              </a:solidFill>
              <a:latin typeface="Arial"/>
              <a:ea typeface="Arial"/>
              <a:cs typeface="Arial"/>
              <a:sym typeface="Arial"/>
            </a:endParaRPr>
          </a:p>
        </p:txBody>
      </p:sp>
      <p:sp>
        <p:nvSpPr>
          <p:cNvPr id="461" name="Google Shape;461;g13fa03ffd2f_2_381"/>
          <p:cNvSpPr/>
          <p:nvPr/>
        </p:nvSpPr>
        <p:spPr>
          <a:xfrm>
            <a:off x="1224229" y="8248140"/>
            <a:ext cx="5400898" cy="1117304"/>
          </a:xfrm>
          <a:prstGeom prst="rect">
            <a:avLst/>
          </a:prstGeom>
          <a:solidFill>
            <a:schemeClr val="l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Check during the installation that the top of the tanks have not deformed around the cover openings.</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Use quality backfill.</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Write the serial number of the tank on the documen</a:t>
            </a:r>
            <a:r>
              <a:rPr lang="en-US" sz="1000" b="0" i="0" u="none" strike="noStrike" cap="none" dirty="0">
                <a:solidFill>
                  <a:srgbClr val="000000"/>
                </a:solidFill>
                <a:latin typeface="Open Sans"/>
                <a:ea typeface="Open Sans"/>
                <a:cs typeface="Open Sans"/>
                <a:sym typeface="Open Sans"/>
              </a:rPr>
              <a:t>ts handed to the customer</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Once the backfilling is finished and compacted, check the levels of the tanks again</a:t>
            </a:r>
            <a:endParaRPr sz="1400" b="0" i="0" u="none" strike="noStrike" cap="none" dirty="0">
              <a:solidFill>
                <a:srgbClr val="000000"/>
              </a:solidFill>
              <a:latin typeface="Arial"/>
              <a:ea typeface="Arial"/>
              <a:cs typeface="Arial"/>
              <a:sym typeface="Arial"/>
            </a:endParaRPr>
          </a:p>
        </p:txBody>
      </p:sp>
      <p:sp>
        <p:nvSpPr>
          <p:cNvPr id="462" name="Google Shape;462;g13fa03ffd2f_2_381"/>
          <p:cNvSpPr txBox="1"/>
          <p:nvPr/>
        </p:nvSpPr>
        <p:spPr>
          <a:xfrm>
            <a:off x="453806" y="6780255"/>
            <a:ext cx="6048673" cy="1296144"/>
          </a:xfrm>
          <a:prstGeom prst="rect">
            <a:avLst/>
          </a:prstGeom>
          <a:noFill/>
          <a:ln w="19050" cap="flat" cmpd="sng">
            <a:solidFill>
              <a:srgbClr val="6AB44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1" i="0" u="none" strike="noStrike" cap="none" dirty="0">
                <a:solidFill>
                  <a:schemeClr val="dk1"/>
                </a:solidFill>
                <a:latin typeface="Open Sans"/>
                <a:ea typeface="Open Sans"/>
                <a:cs typeface="Open Sans"/>
                <a:sym typeface="Open Sans"/>
              </a:rPr>
              <a:t>Backfilling the tanks:</a:t>
            </a:r>
            <a:endParaRPr sz="1400" b="0" i="0" u="none" strike="noStrike" cap="none" dirty="0">
              <a:solidFill>
                <a:srgbClr val="000000"/>
              </a:solidFill>
              <a:latin typeface="Arial"/>
              <a:ea typeface="Arial"/>
              <a:cs typeface="Arial"/>
              <a:sym typeface="Arial"/>
            </a:endParaRPr>
          </a:p>
          <a:p>
            <a:pPr marL="180975" marR="0" lvl="0" indent="-180975" algn="l" rtl="0">
              <a:lnSpc>
                <a:spcPct val="100000"/>
              </a:lnSpc>
              <a:spcBef>
                <a:spcPts val="200"/>
              </a:spcBef>
              <a:spcAft>
                <a:spcPts val="0"/>
              </a:spcAft>
              <a:buClr>
                <a:srgbClr val="000000"/>
              </a:buClr>
              <a:buSzPts val="1000"/>
              <a:buFont typeface="Arial"/>
              <a:buChar char="•"/>
            </a:pPr>
            <a:r>
              <a:rPr lang="en-US" sz="1000" b="0" i="0" u="none" strike="noStrike" cap="none" dirty="0">
                <a:solidFill>
                  <a:srgbClr val="000000"/>
                </a:solidFill>
                <a:latin typeface="Open Sans"/>
                <a:ea typeface="Open Sans"/>
                <a:cs typeface="Open Sans"/>
                <a:sym typeface="Open Sans"/>
              </a:rPr>
              <a:t>Backfilling material for a dry site should be composed of pea gravel (size from 3 to 6 mm). This should be 12” thick and compacted. </a:t>
            </a:r>
            <a:endParaRPr sz="1400" b="0" i="0" u="none" strike="noStrike" cap="none" dirty="0">
              <a:solidFill>
                <a:srgbClr val="000000"/>
              </a:solidFill>
              <a:latin typeface="Arial"/>
              <a:ea typeface="Arial"/>
              <a:cs typeface="Arial"/>
              <a:sym typeface="Arial"/>
            </a:endParaRPr>
          </a:p>
          <a:p>
            <a:pPr marL="180975" marR="0" lvl="0" indent="-180975" algn="l" rtl="0">
              <a:lnSpc>
                <a:spcPct val="100000"/>
              </a:lnSpc>
              <a:spcBef>
                <a:spcPts val="20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Do not use the soil removed for the excavation for backfilling: roots and stones can result in damage to the tank wall. </a:t>
            </a:r>
            <a:endParaRPr sz="1400" b="0" i="0" u="none" strike="noStrike" cap="none" dirty="0">
              <a:solidFill>
                <a:srgbClr val="000000"/>
              </a:solidFill>
              <a:latin typeface="Arial"/>
              <a:ea typeface="Arial"/>
              <a:cs typeface="Arial"/>
              <a:sym typeface="Arial"/>
            </a:endParaRPr>
          </a:p>
          <a:p>
            <a:pPr marL="180975" marR="0" lvl="0" indent="-180975" algn="l" rtl="0">
              <a:lnSpc>
                <a:spcPct val="100000"/>
              </a:lnSpc>
              <a:spcBef>
                <a:spcPts val="20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Do not compact the backfill material mechanically: compact manually.</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20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These instructions apply to dry sites only:  Not wet sites        </a:t>
            </a:r>
            <a:r>
              <a:rPr lang="en-US" sz="1000" b="0" i="1" u="sng" strike="noStrike" cap="none" dirty="0">
                <a:solidFill>
                  <a:schemeClr val="dk2"/>
                </a:solidFill>
                <a:latin typeface="Open Sans"/>
                <a:ea typeface="Open Sans"/>
                <a:cs typeface="Open Sans"/>
                <a:sym typeface="Open Sans"/>
              </a:rPr>
              <a:t>Installation Layout: specific cases</a:t>
            </a:r>
            <a:endParaRPr sz="1000" b="0" i="0" u="none" strike="noStrike" cap="none" dirty="0">
              <a:solidFill>
                <a:schemeClr val="dk1"/>
              </a:solidFill>
              <a:latin typeface="Open Sans"/>
              <a:ea typeface="Open Sans"/>
              <a:cs typeface="Open Sans"/>
              <a:sym typeface="Open Sans"/>
            </a:endParaRPr>
          </a:p>
        </p:txBody>
      </p:sp>
      <p:pic>
        <p:nvPicPr>
          <p:cNvPr id="463" name="Google Shape;463;g13fa03ffd2f_2_381"/>
          <p:cNvPicPr preferRelativeResize="0"/>
          <p:nvPr/>
        </p:nvPicPr>
        <p:blipFill rotWithShape="1">
          <a:blip r:embed="rId4">
            <a:alphaModFix/>
          </a:blip>
          <a:srcRect/>
          <a:stretch/>
        </p:blipFill>
        <p:spPr>
          <a:xfrm>
            <a:off x="427920" y="1597349"/>
            <a:ext cx="3678733" cy="2182563"/>
          </a:xfrm>
          <a:prstGeom prst="rect">
            <a:avLst/>
          </a:prstGeom>
          <a:noFill/>
          <a:ln>
            <a:noFill/>
          </a:ln>
        </p:spPr>
      </p:pic>
      <p:pic>
        <p:nvPicPr>
          <p:cNvPr id="464" name="Google Shape;464;g13fa03ffd2f_2_381"/>
          <p:cNvPicPr preferRelativeResize="0"/>
          <p:nvPr/>
        </p:nvPicPr>
        <p:blipFill rotWithShape="1">
          <a:blip r:embed="rId5">
            <a:alphaModFix/>
          </a:blip>
          <a:srcRect/>
          <a:stretch/>
        </p:blipFill>
        <p:spPr>
          <a:xfrm>
            <a:off x="430464" y="4522878"/>
            <a:ext cx="3627437" cy="2120900"/>
          </a:xfrm>
          <a:prstGeom prst="rect">
            <a:avLst/>
          </a:prstGeom>
          <a:noFill/>
          <a:ln>
            <a:noFill/>
          </a:ln>
        </p:spPr>
      </p:pic>
      <p:sp>
        <p:nvSpPr>
          <p:cNvPr id="465" name="Google Shape;465;g13fa03ffd2f_2_381"/>
          <p:cNvSpPr txBox="1"/>
          <p:nvPr/>
        </p:nvSpPr>
        <p:spPr>
          <a:xfrm>
            <a:off x="444843" y="3857684"/>
            <a:ext cx="6048673" cy="574778"/>
          </a:xfrm>
          <a:prstGeom prst="rect">
            <a:avLst/>
          </a:prstGeom>
          <a:noFill/>
          <a:ln w="19050" cap="flat" cmpd="sng">
            <a:solidFill>
              <a:srgbClr val="6AB44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rgbClr val="000000"/>
                </a:solidFill>
                <a:latin typeface="Open Sans"/>
                <a:ea typeface="Open Sans"/>
                <a:cs typeface="Open Sans"/>
                <a:sym typeface="Open Sans"/>
              </a:rPr>
              <a:t>Filling up the tanks: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200"/>
              </a:spcBef>
              <a:spcAft>
                <a:spcPts val="0"/>
              </a:spcAft>
              <a:buClr>
                <a:srgbClr val="000000"/>
              </a:buClr>
              <a:buSzPts val="1000"/>
              <a:buFont typeface="Arial"/>
              <a:buNone/>
            </a:pPr>
            <a:r>
              <a:rPr lang="en-US" sz="1000" b="0" i="0" u="none" strike="noStrike" cap="none" dirty="0">
                <a:solidFill>
                  <a:srgbClr val="000000"/>
                </a:solidFill>
                <a:latin typeface="Open Sans"/>
                <a:ea typeface="Open Sans"/>
                <a:cs typeface="Open Sans"/>
                <a:sym typeface="Open Sans"/>
              </a:rPr>
              <a:t>At the same time as backfilling around the  Primary Tank and ECOROCK unit, both tanks should be gradually filled with clear water (increments of 12”)</a:t>
            </a:r>
            <a:endParaRPr sz="1400" b="0" i="0" u="none" strike="noStrike" cap="none" dirty="0">
              <a:solidFill>
                <a:srgbClr val="000000"/>
              </a:solidFill>
              <a:latin typeface="Arial"/>
              <a:ea typeface="Arial"/>
              <a:cs typeface="Arial"/>
              <a:sym typeface="Arial"/>
            </a:endParaRPr>
          </a:p>
        </p:txBody>
      </p:sp>
      <p:sp>
        <p:nvSpPr>
          <p:cNvPr id="466" name="Google Shape;466;g13fa03ffd2f_2_381"/>
          <p:cNvSpPr/>
          <p:nvPr/>
        </p:nvSpPr>
        <p:spPr>
          <a:xfrm>
            <a:off x="4166083" y="4522878"/>
            <a:ext cx="2336396" cy="2120900"/>
          </a:xfrm>
          <a:prstGeom prst="rect">
            <a:avLst/>
          </a:prstGeom>
          <a:solidFill>
            <a:schemeClr val="lt2"/>
          </a:solidFill>
          <a:ln w="12700" cap="flat" cmpd="sng">
            <a:solidFill>
              <a:schemeClr val="dk1"/>
            </a:solidFill>
            <a:prstDash val="solid"/>
            <a:miter lim="800000"/>
            <a:headEnd type="none" w="sm" len="sm"/>
            <a:tailEnd type="none" w="sm" len="sm"/>
          </a:ln>
        </p:spPr>
        <p:txBody>
          <a:bodyPr spcFirstLastPara="1" wrap="square" lIns="36000" tIns="45700" rIns="36000"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Serial numbers are marked on the tank to provide traceability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Copy the serial number onto the documents that are  handed customer.</a:t>
            </a:r>
            <a:endParaRPr sz="1400" b="0" i="0" u="none" strike="noStrike" cap="none" dirty="0">
              <a:solidFill>
                <a:srgbClr val="000000"/>
              </a:solidFill>
              <a:latin typeface="Arial"/>
              <a:ea typeface="Arial"/>
              <a:cs typeface="Arial"/>
              <a:sym typeface="Arial"/>
            </a:endParaRPr>
          </a:p>
        </p:txBody>
      </p:sp>
      <p:pic>
        <p:nvPicPr>
          <p:cNvPr id="467" name="Google Shape;467;g13fa03ffd2f_2_381"/>
          <p:cNvPicPr preferRelativeResize="0"/>
          <p:nvPr/>
        </p:nvPicPr>
        <p:blipFill rotWithShape="1">
          <a:blip r:embed="rId6">
            <a:alphaModFix/>
          </a:blip>
          <a:srcRect/>
          <a:stretch/>
        </p:blipFill>
        <p:spPr>
          <a:xfrm>
            <a:off x="4230037" y="5708318"/>
            <a:ext cx="576063" cy="914078"/>
          </a:xfrm>
          <a:prstGeom prst="rect">
            <a:avLst/>
          </a:prstGeom>
          <a:noFill/>
          <a:ln>
            <a:noFill/>
          </a:ln>
        </p:spPr>
      </p:pic>
      <p:cxnSp>
        <p:nvCxnSpPr>
          <p:cNvPr id="468" name="Google Shape;468;g13fa03ffd2f_2_381"/>
          <p:cNvCxnSpPr/>
          <p:nvPr/>
        </p:nvCxnSpPr>
        <p:spPr>
          <a:xfrm>
            <a:off x="4806100" y="6108071"/>
            <a:ext cx="158324" cy="0"/>
          </a:xfrm>
          <a:prstGeom prst="straightConnector1">
            <a:avLst/>
          </a:prstGeom>
          <a:noFill/>
          <a:ln w="25400" cap="flat" cmpd="sng">
            <a:solidFill>
              <a:schemeClr val="accent1"/>
            </a:solidFill>
            <a:prstDash val="solid"/>
            <a:miter lim="800000"/>
            <a:headEnd type="none" w="sm" len="sm"/>
            <a:tailEnd type="none" w="sm" len="sm"/>
          </a:ln>
        </p:spPr>
      </p:cxnSp>
      <p:cxnSp>
        <p:nvCxnSpPr>
          <p:cNvPr id="469" name="Google Shape;469;g13fa03ffd2f_2_381"/>
          <p:cNvCxnSpPr/>
          <p:nvPr/>
        </p:nvCxnSpPr>
        <p:spPr>
          <a:xfrm>
            <a:off x="4353034" y="6107529"/>
            <a:ext cx="246169" cy="1"/>
          </a:xfrm>
          <a:prstGeom prst="straightConnector1">
            <a:avLst/>
          </a:prstGeom>
          <a:noFill/>
          <a:ln w="25400" cap="flat" cmpd="sng">
            <a:solidFill>
              <a:schemeClr val="accent1"/>
            </a:solidFill>
            <a:prstDash val="solid"/>
            <a:miter lim="800000"/>
            <a:headEnd type="none" w="sm" len="sm"/>
            <a:tailEnd type="none" w="sm" len="sm"/>
          </a:ln>
        </p:spPr>
      </p:cxnSp>
      <p:sp>
        <p:nvSpPr>
          <p:cNvPr id="470" name="Google Shape;470;g13fa03ffd2f_2_381"/>
          <p:cNvSpPr/>
          <p:nvPr/>
        </p:nvSpPr>
        <p:spPr>
          <a:xfrm>
            <a:off x="4604384" y="6050785"/>
            <a:ext cx="201716" cy="114572"/>
          </a:xfrm>
          <a:prstGeom prst="ellipse">
            <a:avLst/>
          </a:prstGeom>
          <a:noFill/>
          <a:ln w="25400" cap="flat" cmpd="sng">
            <a:solidFill>
              <a:srgbClr val="6AB44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p:txBody>
      </p:sp>
      <p:sp>
        <p:nvSpPr>
          <p:cNvPr id="471" name="Google Shape;471;g13fa03ffd2f_2_381"/>
          <p:cNvSpPr/>
          <p:nvPr/>
        </p:nvSpPr>
        <p:spPr>
          <a:xfrm>
            <a:off x="4964424" y="5655152"/>
            <a:ext cx="1538055" cy="988625"/>
          </a:xfrm>
          <a:prstGeom prst="rect">
            <a:avLst/>
          </a:prstGeom>
          <a:solidFill>
            <a:schemeClr val="accent3"/>
          </a:solidFill>
          <a:ln>
            <a:noFill/>
          </a:ln>
        </p:spPr>
        <p:txBody>
          <a:bodyPr spcFirstLastPara="1" wrap="square" lIns="36000" tIns="45700" rIns="36000"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dirty="0">
                <a:solidFill>
                  <a:schemeClr val="dk1"/>
                </a:solidFill>
                <a:latin typeface="Open Sans"/>
                <a:ea typeface="Open Sans"/>
                <a:cs typeface="Open Sans"/>
                <a:sym typeface="Open Sans"/>
              </a:rPr>
              <a:t>With the  logo facing you on the ECOROCK  unit: The serial number is located on the right side, also inside the extension neck on the label</a:t>
            </a:r>
            <a:endParaRPr sz="1400" b="0" i="0" u="none" strike="noStrike" cap="none" dirty="0">
              <a:solidFill>
                <a:srgbClr val="000000"/>
              </a:solidFill>
              <a:latin typeface="Arial"/>
              <a:ea typeface="Arial"/>
              <a:cs typeface="Arial"/>
              <a:sym typeface="Arial"/>
            </a:endParaRPr>
          </a:p>
        </p:txBody>
      </p:sp>
      <p:pic>
        <p:nvPicPr>
          <p:cNvPr id="472" name="Google Shape;472;g13fa03ffd2f_2_381"/>
          <p:cNvPicPr preferRelativeResize="0"/>
          <p:nvPr/>
        </p:nvPicPr>
        <p:blipFill rotWithShape="1">
          <a:blip r:embed="rId7">
            <a:alphaModFix/>
          </a:blip>
          <a:srcRect/>
          <a:stretch/>
        </p:blipFill>
        <p:spPr>
          <a:xfrm>
            <a:off x="4010753" y="7851441"/>
            <a:ext cx="213405" cy="20721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g13fa03ffd2f_2_400"/>
          <p:cNvSpPr txBox="1">
            <a:spLocks noGrp="1"/>
          </p:cNvSpPr>
          <p:nvPr>
            <p:ph type="title"/>
          </p:nvPr>
        </p:nvSpPr>
        <p:spPr>
          <a:xfrm>
            <a:off x="2152650" y="304270"/>
            <a:ext cx="4044950" cy="149550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2800"/>
              <a:buFont typeface="Open Sans"/>
              <a:buNone/>
            </a:pPr>
            <a:r>
              <a:rPr lang="en-US" b="1" dirty="0"/>
              <a:t>Adjusting the Water Distribution System</a:t>
            </a:r>
            <a:endParaRPr b="1" dirty="0"/>
          </a:p>
        </p:txBody>
      </p:sp>
      <p:sp>
        <p:nvSpPr>
          <p:cNvPr id="487" name="Google Shape;487;g13fa03ffd2f_2_400"/>
          <p:cNvSpPr txBox="1"/>
          <p:nvPr/>
        </p:nvSpPr>
        <p:spPr>
          <a:xfrm>
            <a:off x="3058748" y="2112223"/>
            <a:ext cx="3423838" cy="2463525"/>
          </a:xfrm>
          <a:prstGeom prst="rect">
            <a:avLst/>
          </a:prstGeom>
          <a:noFill/>
          <a:ln w="19050" cap="flat" cmpd="sng">
            <a:solidFill>
              <a:schemeClr val="l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b="0" i="0" u="none" strike="noStrike" cap="none" dirty="0">
                <a:solidFill>
                  <a:schemeClr val="dk1"/>
                </a:solidFill>
                <a:latin typeface="Open Sans"/>
                <a:ea typeface="Open Sans"/>
                <a:cs typeface="Open Sans"/>
                <a:sym typeface="Open Sans"/>
              </a:rPr>
              <a:t>Check that the tipping tray is working correctly. Make sure that it’s tipping several times. The pretreated water flushed by the tipping tray should be evenly distributed on all the holes of the distribution plate. No overflow out of the distribution plate should be observed. </a:t>
            </a:r>
          </a:p>
          <a:p>
            <a:pPr marL="0" marR="0" lvl="0" indent="0" algn="l" rtl="0">
              <a:lnSpc>
                <a:spcPct val="100000"/>
              </a:lnSpc>
              <a:spcBef>
                <a:spcPts val="0"/>
              </a:spcBef>
              <a:spcAft>
                <a:spcPts val="0"/>
              </a:spcAft>
              <a:buClr>
                <a:srgbClr val="000000"/>
              </a:buClr>
              <a:buSzPts val="1000"/>
              <a:buFont typeface="Arial"/>
              <a:buNone/>
            </a:pPr>
            <a:endParaRPr lang="en-US" b="0" i="0" u="none" strike="noStrike" cap="none" dirty="0">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000"/>
              <a:buFont typeface="Arial"/>
              <a:buNone/>
            </a:pPr>
            <a:r>
              <a:rPr lang="en-US" b="0" i="0" u="none" strike="noStrike" cap="none" dirty="0">
                <a:solidFill>
                  <a:schemeClr val="dk1"/>
                </a:solidFill>
                <a:latin typeface="Open Sans"/>
                <a:ea typeface="Open Sans"/>
                <a:cs typeface="Open Sans"/>
                <a:sym typeface="Open Sans"/>
              </a:rPr>
              <a:t>Check that the tipping tray is level. If this is not the case, adjust the 2 rods located at the ends of the tipping tray. </a:t>
            </a:r>
          </a:p>
        </p:txBody>
      </p:sp>
      <p:sp>
        <p:nvSpPr>
          <p:cNvPr id="489" name="Google Shape;489;g13fa03ffd2f_2_400"/>
          <p:cNvSpPr/>
          <p:nvPr/>
        </p:nvSpPr>
        <p:spPr>
          <a:xfrm>
            <a:off x="558000" y="1638723"/>
            <a:ext cx="6300000" cy="432048"/>
          </a:xfrm>
          <a:prstGeom prst="rect">
            <a:avLst/>
          </a:prstGeom>
          <a:solidFill>
            <a:srgbClr val="DFDFDF"/>
          </a:solidFill>
          <a:ln w="12700" cap="flat" cmpd="sng">
            <a:solidFill>
              <a:schemeClr val="dk1"/>
            </a:solidFill>
            <a:prstDash val="solid"/>
            <a:miter lim="800000"/>
            <a:headEnd type="none" w="sm" len="sm"/>
            <a:tailEnd type="none" w="sm" len="sm"/>
          </a:ln>
        </p:spPr>
        <p:txBody>
          <a:bodyPr spcFirstLastPara="1" wrap="square" lIns="36000" tIns="45700" rIns="36000"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ECOROCK 450/600/750</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Wastewater is evenly distributed over the filter media using a Tipping Tray and Distribution Plate..</a:t>
            </a:r>
            <a:endParaRPr sz="1400" b="0" i="0" u="none" strike="noStrike" cap="none" dirty="0">
              <a:solidFill>
                <a:srgbClr val="000000"/>
              </a:solidFill>
              <a:latin typeface="Arial"/>
              <a:ea typeface="Arial"/>
              <a:cs typeface="Arial"/>
              <a:sym typeface="Arial"/>
            </a:endParaRPr>
          </a:p>
        </p:txBody>
      </p:sp>
      <p:pic>
        <p:nvPicPr>
          <p:cNvPr id="521" name="Google Shape;521;g13fa03ffd2f_2_400" descr="C:\Users\fbelin\Desktop\Charte_qualite_.jpg"/>
          <p:cNvPicPr preferRelativeResize="0"/>
          <p:nvPr/>
        </p:nvPicPr>
        <p:blipFill rotWithShape="1">
          <a:blip r:embed="rId3">
            <a:alphaModFix/>
          </a:blip>
          <a:srcRect/>
          <a:stretch/>
        </p:blipFill>
        <p:spPr>
          <a:xfrm>
            <a:off x="121494" y="8342740"/>
            <a:ext cx="1152596" cy="712514"/>
          </a:xfrm>
          <a:prstGeom prst="rect">
            <a:avLst/>
          </a:prstGeom>
          <a:noFill/>
          <a:ln>
            <a:noFill/>
          </a:ln>
        </p:spPr>
      </p:pic>
      <p:sp>
        <p:nvSpPr>
          <p:cNvPr id="522" name="Google Shape;522;g13fa03ffd2f_2_400"/>
          <p:cNvSpPr txBox="1"/>
          <p:nvPr/>
        </p:nvSpPr>
        <p:spPr>
          <a:xfrm>
            <a:off x="-27912" y="8998378"/>
            <a:ext cx="1364595"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Open Sans"/>
                <a:ea typeface="Open Sans"/>
                <a:cs typeface="Open Sans"/>
                <a:sym typeface="Open Sans"/>
              </a:rPr>
              <a:t>Quality commitment</a:t>
            </a:r>
            <a:endParaRPr sz="1400" b="0" i="0" u="none" strike="noStrike" cap="none" dirty="0">
              <a:solidFill>
                <a:srgbClr val="000000"/>
              </a:solidFill>
              <a:latin typeface="Arial"/>
              <a:ea typeface="Arial"/>
              <a:cs typeface="Arial"/>
              <a:sym typeface="Arial"/>
            </a:endParaRPr>
          </a:p>
        </p:txBody>
      </p:sp>
      <p:sp>
        <p:nvSpPr>
          <p:cNvPr id="523" name="Google Shape;523;g13fa03ffd2f_2_400"/>
          <p:cNvSpPr/>
          <p:nvPr/>
        </p:nvSpPr>
        <p:spPr>
          <a:xfrm>
            <a:off x="2880319" y="5921810"/>
            <a:ext cx="3780696" cy="1871967"/>
          </a:xfrm>
          <a:prstGeom prst="rect">
            <a:avLst/>
          </a:prstGeom>
          <a:solidFill>
            <a:srgbClr val="DFDFD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The filter media bags must cover 100 % of the surface of the unit.</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The water must be distributed to the Tipping Tray from the effluent inlet pipe before flowing onto the Distribution Plate.</a:t>
            </a:r>
            <a:endParaRPr sz="1000" b="0" i="0" u="none" strike="noStrike" cap="none" dirty="0">
              <a:solidFill>
                <a:schemeClr val="dk1"/>
              </a:solidFill>
              <a:latin typeface="Open Sans"/>
              <a:ea typeface="Open Sans"/>
              <a:cs typeface="Open Sans"/>
              <a:sym typeface="Open Sans"/>
            </a:endParaRPr>
          </a:p>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Flush the toilets several times to check proper that the water distributes properly,</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Check that the treated wastewater flows out of the ECOROCK unit into base of pump shaft.</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75FD06B5-26FD-F3DB-694F-D1793C045A4A}"/>
              </a:ext>
            </a:extLst>
          </p:cNvPr>
          <p:cNvPicPr>
            <a:picLocks noChangeAspect="1"/>
          </p:cNvPicPr>
          <p:nvPr/>
        </p:nvPicPr>
        <p:blipFill>
          <a:blip r:embed="rId4"/>
          <a:stretch>
            <a:fillRect/>
          </a:stretch>
        </p:blipFill>
        <p:spPr>
          <a:xfrm>
            <a:off x="46576" y="2223706"/>
            <a:ext cx="2910309" cy="2352042"/>
          </a:xfrm>
          <a:prstGeom prst="rect">
            <a:avLst/>
          </a:prstGeom>
        </p:spPr>
      </p:pic>
      <p:pic>
        <p:nvPicPr>
          <p:cNvPr id="5" name="Picture 4">
            <a:extLst>
              <a:ext uri="{FF2B5EF4-FFF2-40B4-BE49-F238E27FC236}">
                <a16:creationId xmlns:a16="http://schemas.microsoft.com/office/drawing/2014/main" id="{0EAE0CCB-CE4B-18EB-3457-798C08CC96B0}"/>
              </a:ext>
            </a:extLst>
          </p:cNvPr>
          <p:cNvPicPr>
            <a:picLocks noChangeAspect="1"/>
          </p:cNvPicPr>
          <p:nvPr/>
        </p:nvPicPr>
        <p:blipFill>
          <a:blip r:embed="rId5"/>
          <a:stretch>
            <a:fillRect/>
          </a:stretch>
        </p:blipFill>
        <p:spPr>
          <a:xfrm rot="159596">
            <a:off x="98801" y="5603143"/>
            <a:ext cx="2610612" cy="231130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g13fa03ffd2f_2_455"/>
          <p:cNvSpPr txBox="1">
            <a:spLocks noGrp="1"/>
          </p:cNvSpPr>
          <p:nvPr>
            <p:ph type="title"/>
          </p:nvPr>
        </p:nvSpPr>
        <p:spPr>
          <a:xfrm>
            <a:off x="1912375" y="310795"/>
            <a:ext cx="4044900" cy="1495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2800"/>
              <a:buFont typeface="Open Sans"/>
              <a:buNone/>
            </a:pPr>
            <a:r>
              <a:rPr lang="en-US" b="1" dirty="0"/>
              <a:t>Finishing the Installation</a:t>
            </a:r>
            <a:endParaRPr b="1" dirty="0"/>
          </a:p>
        </p:txBody>
      </p:sp>
      <p:pic>
        <p:nvPicPr>
          <p:cNvPr id="534" name="Google Shape;534;g13fa03ffd2f_2_455" descr="C:\Users\fbelin\Desktop\Charte_qualite_.jpg"/>
          <p:cNvPicPr preferRelativeResize="0"/>
          <p:nvPr/>
        </p:nvPicPr>
        <p:blipFill rotWithShape="1">
          <a:blip r:embed="rId3">
            <a:alphaModFix/>
          </a:blip>
          <a:srcRect/>
          <a:stretch/>
        </p:blipFill>
        <p:spPr>
          <a:xfrm>
            <a:off x="165131" y="8319672"/>
            <a:ext cx="1152596" cy="712514"/>
          </a:xfrm>
          <a:prstGeom prst="rect">
            <a:avLst/>
          </a:prstGeom>
          <a:noFill/>
          <a:ln>
            <a:noFill/>
          </a:ln>
        </p:spPr>
      </p:pic>
      <p:sp>
        <p:nvSpPr>
          <p:cNvPr id="535" name="Google Shape;535;g13fa03ffd2f_2_455"/>
          <p:cNvSpPr txBox="1"/>
          <p:nvPr/>
        </p:nvSpPr>
        <p:spPr>
          <a:xfrm>
            <a:off x="36750" y="8975310"/>
            <a:ext cx="137518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Open Sans"/>
                <a:ea typeface="Open Sans"/>
                <a:cs typeface="Open Sans"/>
                <a:sym typeface="Open Sans"/>
              </a:rPr>
              <a:t>Quality commitment</a:t>
            </a:r>
            <a:endParaRPr sz="1400" b="0" i="0" u="none" strike="noStrike" cap="none" dirty="0">
              <a:solidFill>
                <a:srgbClr val="000000"/>
              </a:solidFill>
              <a:latin typeface="Arial"/>
              <a:ea typeface="Arial"/>
              <a:cs typeface="Arial"/>
              <a:sym typeface="Arial"/>
            </a:endParaRPr>
          </a:p>
        </p:txBody>
      </p:sp>
      <p:sp>
        <p:nvSpPr>
          <p:cNvPr id="536" name="Google Shape;536;g13fa03ffd2f_2_455"/>
          <p:cNvSpPr/>
          <p:nvPr/>
        </p:nvSpPr>
        <p:spPr>
          <a:xfrm>
            <a:off x="1234397" y="8445096"/>
            <a:ext cx="5400898" cy="761046"/>
          </a:xfrm>
          <a:prstGeom prst="rect">
            <a:avLst/>
          </a:prstGeom>
          <a:solidFill>
            <a:srgbClr val="DFDFD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Ensure that the lids are accessible and secured with the screws.</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Ensure that the final backfill reaches the cover level resulting in a tidy finish.</a:t>
            </a:r>
            <a:endParaRPr sz="1000" b="0" i="0" u="none" strike="noStrike" cap="none" dirty="0">
              <a:solidFill>
                <a:schemeClr val="dk1"/>
              </a:solidFill>
              <a:latin typeface="Open Sans"/>
              <a:ea typeface="Open Sans"/>
              <a:cs typeface="Open Sans"/>
              <a:sym typeface="Open Sans"/>
            </a:endParaRPr>
          </a:p>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Seed, sod or replace turf removed. </a:t>
            </a:r>
            <a:endParaRPr sz="1400" b="0" i="0" u="none" strike="noStrike" cap="none" dirty="0">
              <a:solidFill>
                <a:srgbClr val="000000"/>
              </a:solidFill>
              <a:latin typeface="Arial"/>
              <a:ea typeface="Arial"/>
              <a:cs typeface="Arial"/>
              <a:sym typeface="Arial"/>
            </a:endParaRPr>
          </a:p>
        </p:txBody>
      </p:sp>
      <p:sp>
        <p:nvSpPr>
          <p:cNvPr id="537" name="Google Shape;537;g13fa03ffd2f_2_455"/>
          <p:cNvSpPr txBox="1"/>
          <p:nvPr/>
        </p:nvSpPr>
        <p:spPr>
          <a:xfrm>
            <a:off x="254391" y="6963241"/>
            <a:ext cx="6278350" cy="1184689"/>
          </a:xfrm>
          <a:prstGeom prst="rect">
            <a:avLst/>
          </a:prstGeom>
          <a:noFill/>
          <a:ln w="19050" cap="flat" cmpd="sng">
            <a:solidFill>
              <a:srgbClr val="6AB44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dirty="0">
              <a:solidFill>
                <a:schemeClr val="dk1"/>
              </a:solidFill>
              <a:latin typeface="Open Sans"/>
              <a:ea typeface="Open Sans"/>
              <a:cs typeface="Open Sans"/>
              <a:sym typeface="Open Sans"/>
            </a:endParaRPr>
          </a:p>
        </p:txBody>
      </p:sp>
      <p:sp>
        <p:nvSpPr>
          <p:cNvPr id="538" name="Google Shape;538;g13fa03ffd2f_2_455"/>
          <p:cNvSpPr txBox="1"/>
          <p:nvPr/>
        </p:nvSpPr>
        <p:spPr>
          <a:xfrm>
            <a:off x="254391" y="2067426"/>
            <a:ext cx="6287471" cy="4350624"/>
          </a:xfrm>
          <a:prstGeom prst="rect">
            <a:avLst/>
          </a:prstGeom>
          <a:noFill/>
          <a:ln w="19050" cap="flat" cmpd="sng">
            <a:solidFill>
              <a:srgbClr val="6AB44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Open Sans"/>
              <a:ea typeface="Open Sans"/>
              <a:cs typeface="Open Sans"/>
              <a:sym typeface="Open Sans"/>
            </a:endParaRPr>
          </a:p>
        </p:txBody>
      </p:sp>
      <p:sp>
        <p:nvSpPr>
          <p:cNvPr id="539" name="Google Shape;539;g13fa03ffd2f_2_455"/>
          <p:cNvSpPr/>
          <p:nvPr/>
        </p:nvSpPr>
        <p:spPr>
          <a:xfrm>
            <a:off x="233517" y="1654082"/>
            <a:ext cx="6308345" cy="324000"/>
          </a:xfrm>
          <a:prstGeom prst="roundRect">
            <a:avLst>
              <a:gd name="adj" fmla="val 16667"/>
            </a:avLst>
          </a:prstGeom>
          <a:solidFill>
            <a:srgbClr val="6AB441"/>
          </a:solidFill>
          <a:ln>
            <a:noFill/>
          </a:ln>
        </p:spPr>
        <p:txBody>
          <a:bodyPr spcFirstLastPara="1" wrap="square" lIns="91425" tIns="45700" rIns="91425" bIns="45700" anchor="ctr" anchorCtr="0">
            <a:noAutofit/>
          </a:bodyPr>
          <a:lstStyle/>
          <a:p>
            <a:pPr marL="342900" marR="0" lvl="0" indent="-342900" algn="ctr" rtl="0">
              <a:lnSpc>
                <a:spcPct val="100000"/>
              </a:lnSpc>
              <a:spcBef>
                <a:spcPts val="0"/>
              </a:spcBef>
              <a:spcAft>
                <a:spcPts val="0"/>
              </a:spcAft>
              <a:buClr>
                <a:srgbClr val="000000"/>
              </a:buClr>
              <a:buSzPts val="1200"/>
              <a:buFont typeface="Arial"/>
              <a:buNone/>
            </a:pPr>
            <a:r>
              <a:rPr lang="en-US" sz="1200" b="1" i="0" u="none" strike="noStrike" cap="none" dirty="0">
                <a:solidFill>
                  <a:srgbClr val="FFFFFF"/>
                </a:solidFill>
                <a:latin typeface="Open Sans"/>
                <a:ea typeface="Open Sans"/>
                <a:cs typeface="Open Sans"/>
                <a:sym typeface="Open Sans"/>
              </a:rPr>
              <a:t>Fitting the covers</a:t>
            </a:r>
            <a:endParaRPr sz="1400" b="0" i="0" u="none" strike="noStrike" cap="none" dirty="0">
              <a:solidFill>
                <a:srgbClr val="000000"/>
              </a:solidFill>
              <a:latin typeface="Arial"/>
              <a:ea typeface="Arial"/>
              <a:cs typeface="Arial"/>
              <a:sym typeface="Arial"/>
            </a:endParaRPr>
          </a:p>
        </p:txBody>
      </p:sp>
      <p:pic>
        <p:nvPicPr>
          <p:cNvPr id="540" name="Google Shape;540;g13fa03ffd2f_2_455"/>
          <p:cNvPicPr preferRelativeResize="0"/>
          <p:nvPr/>
        </p:nvPicPr>
        <p:blipFill rotWithShape="1">
          <a:blip r:embed="rId4">
            <a:alphaModFix/>
          </a:blip>
          <a:srcRect/>
          <a:stretch/>
        </p:blipFill>
        <p:spPr>
          <a:xfrm>
            <a:off x="563991" y="4697685"/>
            <a:ext cx="965466" cy="505244"/>
          </a:xfrm>
          <a:prstGeom prst="rect">
            <a:avLst/>
          </a:prstGeom>
          <a:noFill/>
          <a:ln>
            <a:noFill/>
          </a:ln>
        </p:spPr>
      </p:pic>
      <p:pic>
        <p:nvPicPr>
          <p:cNvPr id="541" name="Google Shape;541;g13fa03ffd2f_2_455"/>
          <p:cNvPicPr preferRelativeResize="0"/>
          <p:nvPr/>
        </p:nvPicPr>
        <p:blipFill rotWithShape="1">
          <a:blip r:embed="rId5">
            <a:alphaModFix/>
          </a:blip>
          <a:srcRect/>
          <a:stretch/>
        </p:blipFill>
        <p:spPr>
          <a:xfrm>
            <a:off x="771764" y="4473079"/>
            <a:ext cx="551194" cy="206698"/>
          </a:xfrm>
          <a:prstGeom prst="rect">
            <a:avLst/>
          </a:prstGeom>
          <a:noFill/>
          <a:ln>
            <a:noFill/>
          </a:ln>
        </p:spPr>
      </p:pic>
      <p:pic>
        <p:nvPicPr>
          <p:cNvPr id="542" name="Google Shape;542;g13fa03ffd2f_2_455"/>
          <p:cNvPicPr preferRelativeResize="0"/>
          <p:nvPr/>
        </p:nvPicPr>
        <p:blipFill rotWithShape="1">
          <a:blip r:embed="rId6">
            <a:alphaModFix/>
          </a:blip>
          <a:srcRect/>
          <a:stretch/>
        </p:blipFill>
        <p:spPr>
          <a:xfrm>
            <a:off x="281376" y="5686546"/>
            <a:ext cx="1577896" cy="466554"/>
          </a:xfrm>
          <a:prstGeom prst="rect">
            <a:avLst/>
          </a:prstGeom>
          <a:noFill/>
          <a:ln>
            <a:noFill/>
          </a:ln>
        </p:spPr>
      </p:pic>
      <p:pic>
        <p:nvPicPr>
          <p:cNvPr id="543" name="Google Shape;543;g13fa03ffd2f_2_455"/>
          <p:cNvPicPr preferRelativeResize="0"/>
          <p:nvPr/>
        </p:nvPicPr>
        <p:blipFill rotWithShape="1">
          <a:blip r:embed="rId7">
            <a:alphaModFix/>
          </a:blip>
          <a:srcRect/>
          <a:stretch/>
        </p:blipFill>
        <p:spPr>
          <a:xfrm>
            <a:off x="659072" y="5481132"/>
            <a:ext cx="786621" cy="163261"/>
          </a:xfrm>
          <a:prstGeom prst="rect">
            <a:avLst/>
          </a:prstGeom>
          <a:noFill/>
          <a:ln>
            <a:noFill/>
          </a:ln>
        </p:spPr>
      </p:pic>
      <p:pic>
        <p:nvPicPr>
          <p:cNvPr id="544" name="Google Shape;544;g13fa03ffd2f_2_455"/>
          <p:cNvPicPr preferRelativeResize="0"/>
          <p:nvPr/>
        </p:nvPicPr>
        <p:blipFill rotWithShape="1">
          <a:blip r:embed="rId8">
            <a:alphaModFix/>
          </a:blip>
          <a:srcRect/>
          <a:stretch/>
        </p:blipFill>
        <p:spPr>
          <a:xfrm>
            <a:off x="1116165" y="2929544"/>
            <a:ext cx="4580627" cy="949514"/>
          </a:xfrm>
          <a:prstGeom prst="rect">
            <a:avLst/>
          </a:prstGeom>
          <a:noFill/>
          <a:ln>
            <a:noFill/>
          </a:ln>
        </p:spPr>
      </p:pic>
      <p:sp>
        <p:nvSpPr>
          <p:cNvPr id="545" name="Google Shape;545;g13fa03ffd2f_2_455"/>
          <p:cNvSpPr/>
          <p:nvPr/>
        </p:nvSpPr>
        <p:spPr>
          <a:xfrm>
            <a:off x="4543816" y="3188277"/>
            <a:ext cx="903647" cy="216024"/>
          </a:xfrm>
          <a:prstGeom prst="ellipse">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p:txBody>
      </p:sp>
      <p:sp>
        <p:nvSpPr>
          <p:cNvPr id="546" name="Google Shape;546;g13fa03ffd2f_2_455"/>
          <p:cNvSpPr/>
          <p:nvPr/>
        </p:nvSpPr>
        <p:spPr>
          <a:xfrm>
            <a:off x="262897" y="4056042"/>
            <a:ext cx="6186756"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Position the hatches and secure them with the screws positioned on the sides:</a:t>
            </a:r>
            <a:endParaRPr sz="1400" b="0" i="0" u="none" strike="noStrike" cap="none" dirty="0">
              <a:solidFill>
                <a:srgbClr val="000000"/>
              </a:solidFill>
              <a:latin typeface="Arial"/>
              <a:ea typeface="Arial"/>
              <a:cs typeface="Arial"/>
              <a:sym typeface="Arial"/>
            </a:endParaRPr>
          </a:p>
        </p:txBody>
      </p:sp>
      <p:pic>
        <p:nvPicPr>
          <p:cNvPr id="547" name="Google Shape;547;g13fa03ffd2f_2_455"/>
          <p:cNvPicPr preferRelativeResize="0"/>
          <p:nvPr/>
        </p:nvPicPr>
        <p:blipFill rotWithShape="1">
          <a:blip r:embed="rId9">
            <a:alphaModFix/>
          </a:blip>
          <a:srcRect/>
          <a:stretch/>
        </p:blipFill>
        <p:spPr>
          <a:xfrm>
            <a:off x="2304732" y="4437487"/>
            <a:ext cx="2521709" cy="1523343"/>
          </a:xfrm>
          <a:prstGeom prst="rect">
            <a:avLst/>
          </a:prstGeom>
          <a:noFill/>
          <a:ln>
            <a:noFill/>
          </a:ln>
        </p:spPr>
      </p:pic>
      <p:pic>
        <p:nvPicPr>
          <p:cNvPr id="548" name="Google Shape;548;g13fa03ffd2f_2_455"/>
          <p:cNvPicPr preferRelativeResize="0"/>
          <p:nvPr/>
        </p:nvPicPr>
        <p:blipFill rotWithShape="1">
          <a:blip r:embed="rId10">
            <a:alphaModFix/>
          </a:blip>
          <a:srcRect/>
          <a:stretch/>
        </p:blipFill>
        <p:spPr>
          <a:xfrm>
            <a:off x="5582798" y="5080430"/>
            <a:ext cx="866855" cy="1219972"/>
          </a:xfrm>
          <a:prstGeom prst="rect">
            <a:avLst/>
          </a:prstGeom>
          <a:noFill/>
          <a:ln>
            <a:noFill/>
          </a:ln>
        </p:spPr>
      </p:pic>
      <p:pic>
        <p:nvPicPr>
          <p:cNvPr id="549" name="Google Shape;549;g13fa03ffd2f_2_455"/>
          <p:cNvPicPr preferRelativeResize="0"/>
          <p:nvPr/>
        </p:nvPicPr>
        <p:blipFill rotWithShape="1">
          <a:blip r:embed="rId11">
            <a:alphaModFix/>
          </a:blip>
          <a:srcRect/>
          <a:stretch/>
        </p:blipFill>
        <p:spPr>
          <a:xfrm>
            <a:off x="5582798" y="4010066"/>
            <a:ext cx="866855" cy="1020625"/>
          </a:xfrm>
          <a:prstGeom prst="rect">
            <a:avLst/>
          </a:prstGeom>
          <a:noFill/>
          <a:ln>
            <a:noFill/>
          </a:ln>
        </p:spPr>
      </p:pic>
      <p:cxnSp>
        <p:nvCxnSpPr>
          <p:cNvPr id="550" name="Google Shape;550;g13fa03ffd2f_2_455"/>
          <p:cNvCxnSpPr>
            <a:endCxn id="549" idx="1"/>
          </p:cNvCxnSpPr>
          <p:nvPr/>
        </p:nvCxnSpPr>
        <p:spPr>
          <a:xfrm rot="10800000" flipH="1">
            <a:off x="4807298" y="4520379"/>
            <a:ext cx="775500" cy="1043700"/>
          </a:xfrm>
          <a:prstGeom prst="straightConnector1">
            <a:avLst/>
          </a:prstGeom>
          <a:noFill/>
          <a:ln w="19050" cap="flat" cmpd="sng">
            <a:solidFill>
              <a:srgbClr val="98B912"/>
            </a:solidFill>
            <a:prstDash val="solid"/>
            <a:miter lim="800000"/>
            <a:headEnd type="none" w="sm" len="sm"/>
            <a:tailEnd type="stealth" w="med" len="med"/>
          </a:ln>
        </p:spPr>
      </p:cxnSp>
      <p:cxnSp>
        <p:nvCxnSpPr>
          <p:cNvPr id="551" name="Google Shape;551;g13fa03ffd2f_2_455"/>
          <p:cNvCxnSpPr/>
          <p:nvPr/>
        </p:nvCxnSpPr>
        <p:spPr>
          <a:xfrm>
            <a:off x="4807202" y="5564039"/>
            <a:ext cx="775596" cy="0"/>
          </a:xfrm>
          <a:prstGeom prst="straightConnector1">
            <a:avLst/>
          </a:prstGeom>
          <a:noFill/>
          <a:ln w="19050" cap="flat" cmpd="sng">
            <a:solidFill>
              <a:srgbClr val="98B912"/>
            </a:solidFill>
            <a:prstDash val="solid"/>
            <a:miter lim="800000"/>
            <a:headEnd type="none" w="sm" len="sm"/>
            <a:tailEnd type="stealth" w="med" len="med"/>
          </a:ln>
        </p:spPr>
      </p:cxnSp>
      <p:sp>
        <p:nvSpPr>
          <p:cNvPr id="552" name="Google Shape;552;g13fa03ffd2f_2_455"/>
          <p:cNvSpPr/>
          <p:nvPr/>
        </p:nvSpPr>
        <p:spPr>
          <a:xfrm>
            <a:off x="3054099" y="5953045"/>
            <a:ext cx="2173465" cy="40011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000"/>
              <a:buFont typeface="Arial"/>
              <a:buChar char="•"/>
            </a:pPr>
            <a:r>
              <a:rPr lang="en-US" sz="1000" b="0" i="1" u="none" strike="noStrike" cap="none" dirty="0">
                <a:solidFill>
                  <a:schemeClr val="dk1"/>
                </a:solidFill>
                <a:latin typeface="Open Sans"/>
                <a:ea typeface="Open Sans"/>
                <a:cs typeface="Open Sans"/>
                <a:sym typeface="Open Sans"/>
              </a:rPr>
              <a:t>A screwdriver is all that is required</a:t>
            </a:r>
            <a:endParaRPr sz="1400" b="0" i="0" u="none" strike="noStrike" cap="none" dirty="0">
              <a:solidFill>
                <a:srgbClr val="000000"/>
              </a:solidFill>
              <a:latin typeface="Arial"/>
              <a:ea typeface="Arial"/>
              <a:cs typeface="Arial"/>
              <a:sym typeface="Arial"/>
            </a:endParaRPr>
          </a:p>
        </p:txBody>
      </p:sp>
      <p:pic>
        <p:nvPicPr>
          <p:cNvPr id="553" name="Google Shape;553;g13fa03ffd2f_2_455"/>
          <p:cNvPicPr preferRelativeResize="0"/>
          <p:nvPr/>
        </p:nvPicPr>
        <p:blipFill rotWithShape="1">
          <a:blip r:embed="rId12">
            <a:alphaModFix/>
          </a:blip>
          <a:srcRect/>
          <a:stretch/>
        </p:blipFill>
        <p:spPr>
          <a:xfrm>
            <a:off x="1773784" y="2440082"/>
            <a:ext cx="806450" cy="877888"/>
          </a:xfrm>
          <a:prstGeom prst="rect">
            <a:avLst/>
          </a:prstGeom>
          <a:noFill/>
          <a:ln>
            <a:noFill/>
          </a:ln>
        </p:spPr>
      </p:pic>
      <p:sp>
        <p:nvSpPr>
          <p:cNvPr id="554" name="Google Shape;554;g13fa03ffd2f_2_455"/>
          <p:cNvSpPr/>
          <p:nvPr/>
        </p:nvSpPr>
        <p:spPr>
          <a:xfrm>
            <a:off x="2432150" y="3152273"/>
            <a:ext cx="1513889" cy="288032"/>
          </a:xfrm>
          <a:prstGeom prst="ellipse">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p:txBody>
      </p:sp>
      <p:sp>
        <p:nvSpPr>
          <p:cNvPr id="555" name="Google Shape;555;g13fa03ffd2f_2_455"/>
          <p:cNvSpPr txBox="1"/>
          <p:nvPr/>
        </p:nvSpPr>
        <p:spPr>
          <a:xfrm>
            <a:off x="301481" y="2068273"/>
            <a:ext cx="614817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The various lids or access covers for the system are installed just above ground level to provide easy access for maintenance. </a:t>
            </a:r>
            <a:endParaRPr sz="1400" b="0" i="0" u="none" strike="noStrike" cap="none" dirty="0">
              <a:solidFill>
                <a:srgbClr val="000000"/>
              </a:solidFill>
              <a:latin typeface="Arial"/>
              <a:ea typeface="Arial"/>
              <a:cs typeface="Arial"/>
              <a:sym typeface="Arial"/>
            </a:endParaRPr>
          </a:p>
        </p:txBody>
      </p:sp>
      <p:sp>
        <p:nvSpPr>
          <p:cNvPr id="556" name="Google Shape;556;g13fa03ffd2f_2_455"/>
          <p:cNvSpPr/>
          <p:nvPr/>
        </p:nvSpPr>
        <p:spPr>
          <a:xfrm>
            <a:off x="224396" y="6552034"/>
            <a:ext cx="6308345" cy="324000"/>
          </a:xfrm>
          <a:prstGeom prst="roundRect">
            <a:avLst>
              <a:gd name="adj" fmla="val 16667"/>
            </a:avLst>
          </a:prstGeom>
          <a:solidFill>
            <a:srgbClr val="6AB441"/>
          </a:solidFill>
          <a:ln>
            <a:noFill/>
          </a:ln>
        </p:spPr>
        <p:txBody>
          <a:bodyPr spcFirstLastPara="1" wrap="square" lIns="91425" tIns="45700" rIns="91425" bIns="45700" anchor="ctr" anchorCtr="0">
            <a:noAutofit/>
          </a:bodyPr>
          <a:lstStyle/>
          <a:p>
            <a:pPr marL="342900" marR="0" lvl="0" indent="-342900" algn="ctr" rtl="0">
              <a:lnSpc>
                <a:spcPct val="100000"/>
              </a:lnSpc>
              <a:spcBef>
                <a:spcPts val="0"/>
              </a:spcBef>
              <a:spcAft>
                <a:spcPts val="0"/>
              </a:spcAft>
              <a:buClr>
                <a:srgbClr val="000000"/>
              </a:buClr>
              <a:buSzPts val="1200"/>
              <a:buFont typeface="Arial"/>
              <a:buNone/>
            </a:pPr>
            <a:r>
              <a:rPr lang="en-US" sz="1200" b="1" i="0" u="none" strike="noStrike" cap="none" dirty="0">
                <a:solidFill>
                  <a:srgbClr val="FFFFFF"/>
                </a:solidFill>
                <a:latin typeface="Open Sans"/>
                <a:ea typeface="Open Sans"/>
                <a:cs typeface="Open Sans"/>
                <a:sym typeface="Open Sans"/>
              </a:rPr>
              <a:t>Final backfilling to ground level</a:t>
            </a:r>
            <a:endParaRPr sz="1400" b="0" i="0" u="none" strike="noStrike" cap="none" dirty="0">
              <a:solidFill>
                <a:srgbClr val="000000"/>
              </a:solidFill>
              <a:latin typeface="Arial"/>
              <a:ea typeface="Arial"/>
              <a:cs typeface="Arial"/>
              <a:sym typeface="Arial"/>
            </a:endParaRPr>
          </a:p>
        </p:txBody>
      </p:sp>
      <p:sp>
        <p:nvSpPr>
          <p:cNvPr id="557" name="Google Shape;557;g13fa03ffd2f_2_455"/>
          <p:cNvSpPr txBox="1"/>
          <p:nvPr/>
        </p:nvSpPr>
        <p:spPr>
          <a:xfrm>
            <a:off x="307527" y="6977417"/>
            <a:ext cx="4887473"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Backfilling to the surface is completed once all pipework has been connected. With a maximum depth of </a:t>
            </a:r>
            <a:r>
              <a:rPr lang="en-US" sz="1000" b="0" i="0" u="none" strike="noStrike" cap="none" dirty="0">
                <a:solidFill>
                  <a:srgbClr val="FF0000"/>
                </a:solidFill>
                <a:latin typeface="Open Sans"/>
                <a:ea typeface="Open Sans"/>
                <a:cs typeface="Open Sans"/>
                <a:sym typeface="Open Sans"/>
              </a:rPr>
              <a:t>0.75”</a:t>
            </a:r>
            <a:r>
              <a:rPr lang="en-US" sz="1000" b="0" i="0" u="none" strike="noStrike" cap="none" dirty="0">
                <a:solidFill>
                  <a:schemeClr val="dk1"/>
                </a:solidFill>
                <a:latin typeface="Open Sans"/>
                <a:ea typeface="Open Sans"/>
                <a:cs typeface="Open Sans"/>
                <a:sym typeface="Open Sans"/>
              </a:rPr>
              <a:t> the backfill should consist of top soil without any stones or sharp objects.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When building up the final level of backfill around the covers keep in mind </a:t>
            </a:r>
            <a:endParaRPr sz="1000" b="0" i="0" u="none" strike="noStrike" cap="none" dirty="0">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any future settlement of the soil.</a:t>
            </a:r>
            <a:endParaRPr sz="1000" b="1" i="0" u="none" strike="noStrike" cap="none" dirty="0">
              <a:solidFill>
                <a:schemeClr val="dk1"/>
              </a:solidFill>
              <a:latin typeface="Open Sans"/>
              <a:ea typeface="Open Sans"/>
              <a:cs typeface="Open Sans"/>
              <a:sym typeface="Open Sans"/>
            </a:endParaRPr>
          </a:p>
        </p:txBody>
      </p:sp>
      <p:pic>
        <p:nvPicPr>
          <p:cNvPr id="558" name="Google Shape;558;g13fa03ffd2f_2_455"/>
          <p:cNvPicPr preferRelativeResize="0"/>
          <p:nvPr/>
        </p:nvPicPr>
        <p:blipFill rotWithShape="1">
          <a:blip r:embed="rId13">
            <a:alphaModFix/>
          </a:blip>
          <a:srcRect/>
          <a:stretch/>
        </p:blipFill>
        <p:spPr>
          <a:xfrm>
            <a:off x="4964932" y="7318419"/>
            <a:ext cx="1495425" cy="457200"/>
          </a:xfrm>
          <a:prstGeom prst="rect">
            <a:avLst/>
          </a:prstGeom>
          <a:noFill/>
          <a:ln>
            <a:noFill/>
          </a:ln>
        </p:spPr>
      </p:pic>
      <p:cxnSp>
        <p:nvCxnSpPr>
          <p:cNvPr id="559" name="Google Shape;559;g13fa03ffd2f_2_455"/>
          <p:cNvCxnSpPr/>
          <p:nvPr/>
        </p:nvCxnSpPr>
        <p:spPr>
          <a:xfrm>
            <a:off x="4964932" y="7165777"/>
            <a:ext cx="230068" cy="305284"/>
          </a:xfrm>
          <a:prstGeom prst="straightConnector1">
            <a:avLst/>
          </a:prstGeom>
          <a:noFill/>
          <a:ln w="12700" cap="flat" cmpd="sng">
            <a:solidFill>
              <a:schemeClr val="accent1"/>
            </a:solidFill>
            <a:prstDash val="solid"/>
            <a:miter lim="800000"/>
            <a:headEnd type="none" w="sm" len="sm"/>
            <a:tailEnd type="stealth" w="med" len="med"/>
          </a:ln>
        </p:spPr>
      </p:cxnSp>
      <p:cxnSp>
        <p:nvCxnSpPr>
          <p:cNvPr id="560" name="Google Shape;560;g13fa03ffd2f_2_455"/>
          <p:cNvCxnSpPr/>
          <p:nvPr/>
        </p:nvCxnSpPr>
        <p:spPr>
          <a:xfrm flipH="1">
            <a:off x="5942713" y="7165535"/>
            <a:ext cx="184007" cy="305284"/>
          </a:xfrm>
          <a:prstGeom prst="straightConnector1">
            <a:avLst/>
          </a:prstGeom>
          <a:noFill/>
          <a:ln w="12700" cap="flat" cmpd="sng">
            <a:solidFill>
              <a:schemeClr val="accent1"/>
            </a:solidFill>
            <a:prstDash val="solid"/>
            <a:miter lim="800000"/>
            <a:headEnd type="none" w="sm" len="sm"/>
            <a:tailEnd type="stealth" w="med" len="med"/>
          </a:ln>
        </p:spPr>
      </p:cxnSp>
      <p:sp>
        <p:nvSpPr>
          <p:cNvPr id="561" name="Google Shape;561;g13fa03ffd2f_2_455"/>
          <p:cNvSpPr/>
          <p:nvPr/>
        </p:nvSpPr>
        <p:spPr>
          <a:xfrm>
            <a:off x="587571" y="4473079"/>
            <a:ext cx="143003" cy="278755"/>
          </a:xfrm>
          <a:prstGeom prst="curvedRightArrow">
            <a:avLst>
              <a:gd name="adj1" fmla="val 25000"/>
              <a:gd name="adj2" fmla="val 50000"/>
              <a:gd name="adj3" fmla="val 25000"/>
            </a:avLst>
          </a:prstGeom>
          <a:solidFill>
            <a:srgbClr val="009EE3"/>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p:txBody>
      </p:sp>
      <p:sp>
        <p:nvSpPr>
          <p:cNvPr id="562" name="Google Shape;562;g13fa03ffd2f_2_455"/>
          <p:cNvSpPr/>
          <p:nvPr/>
        </p:nvSpPr>
        <p:spPr>
          <a:xfrm>
            <a:off x="395071" y="5515484"/>
            <a:ext cx="143003" cy="278755"/>
          </a:xfrm>
          <a:prstGeom prst="curvedRightArrow">
            <a:avLst>
              <a:gd name="adj1" fmla="val 25000"/>
              <a:gd name="adj2" fmla="val 50000"/>
              <a:gd name="adj3" fmla="val 25000"/>
            </a:avLst>
          </a:prstGeom>
          <a:solidFill>
            <a:srgbClr val="009EE3"/>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p:txBody>
      </p:sp>
      <p:pic>
        <p:nvPicPr>
          <p:cNvPr id="563" name="Google Shape;563;g13fa03ffd2f_2_455"/>
          <p:cNvPicPr preferRelativeResize="0"/>
          <p:nvPr/>
        </p:nvPicPr>
        <p:blipFill rotWithShape="1">
          <a:blip r:embed="rId14">
            <a:alphaModFix/>
          </a:blip>
          <a:srcRect/>
          <a:stretch/>
        </p:blipFill>
        <p:spPr>
          <a:xfrm>
            <a:off x="2128443" y="5875491"/>
            <a:ext cx="1129024" cy="47766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g13fa03ffd2f_2_489"/>
          <p:cNvSpPr txBox="1">
            <a:spLocks noGrp="1"/>
          </p:cNvSpPr>
          <p:nvPr>
            <p:ph type="title"/>
          </p:nvPr>
        </p:nvSpPr>
        <p:spPr>
          <a:xfrm>
            <a:off x="2152650" y="304270"/>
            <a:ext cx="4044950" cy="149550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2800"/>
              <a:buFont typeface="Open Sans"/>
              <a:buNone/>
            </a:pPr>
            <a:r>
              <a:rPr lang="en-US" b="1" dirty="0"/>
              <a:t>Finishing the Project</a:t>
            </a:r>
            <a:endParaRPr b="1" dirty="0"/>
          </a:p>
        </p:txBody>
      </p:sp>
      <p:sp>
        <p:nvSpPr>
          <p:cNvPr id="569" name="Google Shape;569;g13fa03ffd2f_2_489"/>
          <p:cNvSpPr/>
          <p:nvPr/>
        </p:nvSpPr>
        <p:spPr>
          <a:xfrm>
            <a:off x="237443" y="1619771"/>
            <a:ext cx="576000" cy="360000"/>
          </a:xfrm>
          <a:prstGeom prst="rect">
            <a:avLst/>
          </a:prstGeom>
          <a:solidFill>
            <a:schemeClr val="accen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lt1"/>
                </a:solidFill>
                <a:latin typeface="Open Sans"/>
                <a:ea typeface="Open Sans"/>
                <a:cs typeface="Open Sans"/>
                <a:sym typeface="Open Sans"/>
              </a:rPr>
              <a:t>1</a:t>
            </a:r>
            <a:endParaRPr sz="1400" b="0" i="0" u="none" strike="noStrike" cap="none" dirty="0">
              <a:solidFill>
                <a:srgbClr val="000000"/>
              </a:solidFill>
              <a:latin typeface="Arial"/>
              <a:ea typeface="Arial"/>
              <a:cs typeface="Arial"/>
              <a:sym typeface="Arial"/>
            </a:endParaRPr>
          </a:p>
        </p:txBody>
      </p:sp>
      <p:sp>
        <p:nvSpPr>
          <p:cNvPr id="570" name="Google Shape;570;g13fa03ffd2f_2_489"/>
          <p:cNvSpPr/>
          <p:nvPr/>
        </p:nvSpPr>
        <p:spPr>
          <a:xfrm>
            <a:off x="795410" y="1619771"/>
            <a:ext cx="5760000" cy="360000"/>
          </a:xfrm>
          <a:prstGeom prst="rect">
            <a:avLst/>
          </a:prstGeom>
          <a:solidFill>
            <a:srgbClr val="DFDFD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Open Sans"/>
                <a:ea typeface="Open Sans"/>
                <a:cs typeface="Open Sans"/>
                <a:sym typeface="Open Sans"/>
              </a:rPr>
              <a:t>Clear the site</a:t>
            </a:r>
            <a:endParaRPr sz="1400" b="0" i="0" u="none" strike="noStrike" cap="none" dirty="0">
              <a:solidFill>
                <a:srgbClr val="000000"/>
              </a:solidFill>
              <a:latin typeface="Arial"/>
              <a:ea typeface="Arial"/>
              <a:cs typeface="Arial"/>
              <a:sym typeface="Arial"/>
            </a:endParaRPr>
          </a:p>
        </p:txBody>
      </p:sp>
      <p:sp>
        <p:nvSpPr>
          <p:cNvPr id="571" name="Google Shape;571;g13fa03ffd2f_2_489"/>
          <p:cNvSpPr/>
          <p:nvPr/>
        </p:nvSpPr>
        <p:spPr>
          <a:xfrm>
            <a:off x="229041" y="3456827"/>
            <a:ext cx="576000" cy="360000"/>
          </a:xfrm>
          <a:prstGeom prst="rect">
            <a:avLst/>
          </a:prstGeom>
          <a:solidFill>
            <a:schemeClr val="accen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lt1"/>
                </a:solidFill>
                <a:latin typeface="Open Sans"/>
                <a:ea typeface="Open Sans"/>
                <a:cs typeface="Open Sans"/>
                <a:sym typeface="Open Sans"/>
              </a:rPr>
              <a:t>2</a:t>
            </a:r>
            <a:endParaRPr sz="1400" b="0" i="0" u="none" strike="noStrike" cap="none" dirty="0">
              <a:solidFill>
                <a:srgbClr val="000000"/>
              </a:solidFill>
              <a:latin typeface="Arial"/>
              <a:ea typeface="Arial"/>
              <a:cs typeface="Arial"/>
              <a:sym typeface="Arial"/>
            </a:endParaRPr>
          </a:p>
        </p:txBody>
      </p:sp>
      <p:sp>
        <p:nvSpPr>
          <p:cNvPr id="572" name="Google Shape;572;g13fa03ffd2f_2_489"/>
          <p:cNvSpPr/>
          <p:nvPr/>
        </p:nvSpPr>
        <p:spPr>
          <a:xfrm>
            <a:off x="787008" y="3456827"/>
            <a:ext cx="5760000" cy="360000"/>
          </a:xfrm>
          <a:prstGeom prst="rect">
            <a:avLst/>
          </a:prstGeom>
          <a:solidFill>
            <a:srgbClr val="DFDFD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Open Sans"/>
                <a:ea typeface="Open Sans"/>
                <a:cs typeface="Open Sans"/>
                <a:sym typeface="Open Sans"/>
              </a:rPr>
              <a:t>Handing over the finished project to the client</a:t>
            </a:r>
            <a:endParaRPr sz="1400" b="0" i="0" u="none" strike="noStrike" cap="none" dirty="0">
              <a:solidFill>
                <a:srgbClr val="000000"/>
              </a:solidFill>
              <a:latin typeface="Arial"/>
              <a:ea typeface="Arial"/>
              <a:cs typeface="Arial"/>
              <a:sym typeface="Arial"/>
            </a:endParaRPr>
          </a:p>
        </p:txBody>
      </p:sp>
      <p:sp>
        <p:nvSpPr>
          <p:cNvPr id="573" name="Google Shape;573;g13fa03ffd2f_2_489"/>
          <p:cNvSpPr/>
          <p:nvPr/>
        </p:nvSpPr>
        <p:spPr>
          <a:xfrm>
            <a:off x="247778" y="5354107"/>
            <a:ext cx="576000" cy="360000"/>
          </a:xfrm>
          <a:prstGeom prst="rect">
            <a:avLst/>
          </a:prstGeom>
          <a:solidFill>
            <a:schemeClr val="accen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lt1"/>
                </a:solidFill>
                <a:latin typeface="Open Sans"/>
                <a:ea typeface="Open Sans"/>
                <a:cs typeface="Open Sans"/>
                <a:sym typeface="Open Sans"/>
              </a:rPr>
              <a:t>3</a:t>
            </a:r>
            <a:endParaRPr sz="1400" b="0" i="0" u="none" strike="noStrike" cap="none" dirty="0">
              <a:solidFill>
                <a:srgbClr val="000000"/>
              </a:solidFill>
              <a:latin typeface="Arial"/>
              <a:ea typeface="Arial"/>
              <a:cs typeface="Arial"/>
              <a:sym typeface="Arial"/>
            </a:endParaRPr>
          </a:p>
        </p:txBody>
      </p:sp>
      <p:sp>
        <p:nvSpPr>
          <p:cNvPr id="574" name="Google Shape;574;g13fa03ffd2f_2_489"/>
          <p:cNvSpPr/>
          <p:nvPr/>
        </p:nvSpPr>
        <p:spPr>
          <a:xfrm>
            <a:off x="805745" y="5354107"/>
            <a:ext cx="5760000" cy="360000"/>
          </a:xfrm>
          <a:prstGeom prst="rect">
            <a:avLst/>
          </a:prstGeom>
          <a:solidFill>
            <a:srgbClr val="DFDFD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Open Sans"/>
                <a:ea typeface="Open Sans"/>
                <a:cs typeface="Open Sans"/>
                <a:sym typeface="Open Sans"/>
              </a:rPr>
              <a:t>Debrief the ACUANTIA  local agent</a:t>
            </a:r>
            <a:endParaRPr sz="1400" b="0" i="0" u="none" strike="noStrike" cap="none" dirty="0">
              <a:solidFill>
                <a:srgbClr val="000000"/>
              </a:solidFill>
              <a:latin typeface="Arial"/>
              <a:ea typeface="Arial"/>
              <a:cs typeface="Arial"/>
              <a:sym typeface="Arial"/>
            </a:endParaRPr>
          </a:p>
        </p:txBody>
      </p:sp>
      <p:sp>
        <p:nvSpPr>
          <p:cNvPr id="575" name="Google Shape;575;g13fa03ffd2f_2_489"/>
          <p:cNvSpPr/>
          <p:nvPr/>
        </p:nvSpPr>
        <p:spPr>
          <a:xfrm>
            <a:off x="1258524" y="8051939"/>
            <a:ext cx="5307222" cy="1266000"/>
          </a:xfrm>
          <a:prstGeom prst="rect">
            <a:avLst/>
          </a:prstGeom>
          <a:solidFill>
            <a:schemeClr val="l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The site must be returned to its original condition, grass must be sowed on excavated areas.</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Do not leave site without informing the client and ensure that all questions are answered.</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Take pictures of all phases of the installation: site before works, excavation, positioning of the tanks, connections, water filling and backfilling, before and after site photos etc.</a:t>
            </a:r>
            <a:endParaRPr sz="1400" b="0" i="0" u="none" strike="noStrike" cap="none" dirty="0">
              <a:solidFill>
                <a:srgbClr val="000000"/>
              </a:solidFill>
              <a:latin typeface="Arial"/>
              <a:ea typeface="Arial"/>
              <a:cs typeface="Arial"/>
              <a:sym typeface="Arial"/>
            </a:endParaRPr>
          </a:p>
        </p:txBody>
      </p:sp>
      <p:pic>
        <p:nvPicPr>
          <p:cNvPr id="576" name="Google Shape;576;g13fa03ffd2f_2_489" descr="C:\Users\fbelin\Desktop\Charte_qualite_.jpg"/>
          <p:cNvPicPr preferRelativeResize="0"/>
          <p:nvPr/>
        </p:nvPicPr>
        <p:blipFill rotWithShape="1">
          <a:blip r:embed="rId3">
            <a:alphaModFix/>
          </a:blip>
          <a:srcRect/>
          <a:stretch/>
        </p:blipFill>
        <p:spPr>
          <a:xfrm>
            <a:off x="105928" y="8302261"/>
            <a:ext cx="1152596" cy="712514"/>
          </a:xfrm>
          <a:prstGeom prst="rect">
            <a:avLst/>
          </a:prstGeom>
          <a:noFill/>
          <a:ln>
            <a:noFill/>
          </a:ln>
        </p:spPr>
      </p:pic>
      <p:sp>
        <p:nvSpPr>
          <p:cNvPr id="577" name="Google Shape;577;g13fa03ffd2f_2_489"/>
          <p:cNvSpPr txBox="1"/>
          <p:nvPr/>
        </p:nvSpPr>
        <p:spPr>
          <a:xfrm>
            <a:off x="67363" y="8957899"/>
            <a:ext cx="130423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Open Sans"/>
                <a:ea typeface="Open Sans"/>
                <a:cs typeface="Open Sans"/>
                <a:sym typeface="Open Sans"/>
              </a:rPr>
              <a:t>Quality commitment</a:t>
            </a:r>
            <a:endParaRPr sz="1400" b="0" i="0" u="none" strike="noStrike" cap="none" dirty="0">
              <a:solidFill>
                <a:srgbClr val="000000"/>
              </a:solidFill>
              <a:latin typeface="Arial"/>
              <a:ea typeface="Arial"/>
              <a:cs typeface="Arial"/>
              <a:sym typeface="Arial"/>
            </a:endParaRPr>
          </a:p>
        </p:txBody>
      </p:sp>
      <p:pic>
        <p:nvPicPr>
          <p:cNvPr id="578" name="Google Shape;578;g13fa03ffd2f_2_489"/>
          <p:cNvPicPr preferRelativeResize="0"/>
          <p:nvPr/>
        </p:nvPicPr>
        <p:blipFill rotWithShape="1">
          <a:blip r:embed="rId4">
            <a:alphaModFix/>
          </a:blip>
          <a:srcRect/>
          <a:stretch/>
        </p:blipFill>
        <p:spPr>
          <a:xfrm>
            <a:off x="4486548" y="2056315"/>
            <a:ext cx="1791164" cy="1229348"/>
          </a:xfrm>
          <a:prstGeom prst="rect">
            <a:avLst/>
          </a:prstGeom>
          <a:noFill/>
          <a:ln w="9525" cap="flat" cmpd="sng">
            <a:solidFill>
              <a:schemeClr val="accent5"/>
            </a:solidFill>
            <a:prstDash val="solid"/>
            <a:miter lim="800000"/>
            <a:headEnd type="none" w="sm" len="sm"/>
            <a:tailEnd type="none" w="sm" len="sm"/>
          </a:ln>
        </p:spPr>
      </p:pic>
      <p:sp>
        <p:nvSpPr>
          <p:cNvPr id="579" name="Google Shape;579;g13fa03ffd2f_2_489"/>
          <p:cNvSpPr txBox="1"/>
          <p:nvPr/>
        </p:nvSpPr>
        <p:spPr>
          <a:xfrm>
            <a:off x="693211" y="2209958"/>
            <a:ext cx="3784200" cy="1169700"/>
          </a:xfrm>
          <a:prstGeom prst="rect">
            <a:avLst/>
          </a:prstGeom>
          <a:noFill/>
          <a:ln>
            <a:noFill/>
          </a:ln>
        </p:spPr>
        <p:txBody>
          <a:bodyPr spcFirstLastPara="1" wrap="square" lIns="91425" tIns="45700" rIns="91425" bIns="45700" anchor="t" anchorCtr="0">
            <a:spAutoFit/>
          </a:bodyPr>
          <a:lstStyle/>
          <a:p>
            <a:pPr marL="285750" marR="0" lvl="0" indent="-104775"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Remove all spare materials</a:t>
            </a:r>
            <a:endParaRPr sz="1400" b="0" i="0" u="none" strike="noStrike" cap="none" dirty="0">
              <a:solidFill>
                <a:srgbClr val="000000"/>
              </a:solidFill>
              <a:latin typeface="Arial"/>
              <a:ea typeface="Arial"/>
              <a:cs typeface="Arial"/>
              <a:sym typeface="Arial"/>
            </a:endParaRPr>
          </a:p>
          <a:p>
            <a:pPr marL="285750" marR="0" lvl="0" indent="-104775"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Remove the extracted soil on the tarp</a:t>
            </a:r>
            <a:endParaRPr sz="1400" b="0" i="0" u="none" strike="noStrike" cap="none" dirty="0">
              <a:solidFill>
                <a:srgbClr val="000000"/>
              </a:solidFill>
              <a:latin typeface="Arial"/>
              <a:ea typeface="Arial"/>
              <a:cs typeface="Arial"/>
              <a:sym typeface="Arial"/>
            </a:endParaRPr>
          </a:p>
          <a:p>
            <a:pPr marL="285750" marR="0" lvl="0" indent="-104775"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Sow seed, place sod or removed turf grass on the backfilled areas and water the area.</a:t>
            </a:r>
            <a:endParaRPr sz="1400" b="0" i="0" u="none" strike="noStrike" cap="none" dirty="0">
              <a:solidFill>
                <a:srgbClr val="000000"/>
              </a:solidFill>
              <a:latin typeface="Arial"/>
              <a:ea typeface="Arial"/>
              <a:cs typeface="Arial"/>
              <a:sym typeface="Arial"/>
            </a:endParaRPr>
          </a:p>
          <a:p>
            <a:pPr marL="285750" marR="0" lvl="0" indent="-104775"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Present the final installation to the customer</a:t>
            </a:r>
            <a:endParaRPr sz="1400" b="0" i="0" u="none" strike="noStrike" cap="none" dirty="0">
              <a:solidFill>
                <a:srgbClr val="000000"/>
              </a:solidFill>
              <a:latin typeface="Arial"/>
              <a:ea typeface="Arial"/>
              <a:cs typeface="Arial"/>
              <a:sym typeface="Arial"/>
            </a:endParaRPr>
          </a:p>
          <a:p>
            <a:pPr marL="285750" marR="0" lvl="0" indent="-41275" algn="l" rtl="0">
              <a:lnSpc>
                <a:spcPct val="100000"/>
              </a:lnSpc>
              <a:spcBef>
                <a:spcPts val="0"/>
              </a:spcBef>
              <a:spcAft>
                <a:spcPts val="0"/>
              </a:spcAft>
              <a:buClr>
                <a:schemeClr val="dk1"/>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285750" marR="0" lvl="0" indent="-41275" algn="l" rtl="0">
              <a:lnSpc>
                <a:spcPct val="100000"/>
              </a:lnSpc>
              <a:spcBef>
                <a:spcPts val="0"/>
              </a:spcBef>
              <a:spcAft>
                <a:spcPts val="0"/>
              </a:spcAft>
              <a:buClr>
                <a:schemeClr val="dk1"/>
              </a:buClr>
              <a:buSzPts val="1000"/>
              <a:buFont typeface="Arial"/>
              <a:buNone/>
            </a:pPr>
            <a:endParaRPr sz="1000" b="0" i="0" u="none" strike="noStrike" cap="none" dirty="0">
              <a:solidFill>
                <a:schemeClr val="dk1"/>
              </a:solidFill>
              <a:latin typeface="Open Sans"/>
              <a:ea typeface="Open Sans"/>
              <a:cs typeface="Open Sans"/>
              <a:sym typeface="Open Sans"/>
            </a:endParaRPr>
          </a:p>
        </p:txBody>
      </p:sp>
      <p:sp>
        <p:nvSpPr>
          <p:cNvPr id="580" name="Google Shape;580;g13fa03ffd2f_2_489"/>
          <p:cNvSpPr txBox="1"/>
          <p:nvPr/>
        </p:nvSpPr>
        <p:spPr>
          <a:xfrm>
            <a:off x="682226" y="3970635"/>
            <a:ext cx="5872831" cy="861774"/>
          </a:xfrm>
          <a:prstGeom prst="rect">
            <a:avLst/>
          </a:prstGeom>
          <a:noFill/>
          <a:ln>
            <a:noFill/>
          </a:ln>
        </p:spPr>
        <p:txBody>
          <a:bodyPr spcFirstLastPara="1" wrap="square" lIns="91425" tIns="45700" rIns="91425" bIns="45700" anchor="t" anchorCtr="0">
            <a:spAutoFit/>
          </a:bodyPr>
          <a:lstStyle/>
          <a:p>
            <a:pPr marL="285750" marR="0" lvl="0" indent="-104775"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Review how the project went with the client</a:t>
            </a:r>
            <a:endParaRPr sz="1400" b="0" i="0" u="none" strike="noStrike" cap="none" dirty="0">
              <a:solidFill>
                <a:srgbClr val="000000"/>
              </a:solidFill>
              <a:latin typeface="Arial"/>
              <a:ea typeface="Arial"/>
              <a:cs typeface="Arial"/>
              <a:sym typeface="Arial"/>
            </a:endParaRPr>
          </a:p>
          <a:p>
            <a:pPr marL="285750" marR="0" lvl="0" indent="-104775"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Give the user guide to the client</a:t>
            </a:r>
            <a:endParaRPr sz="1400" b="0" i="0" u="none" strike="noStrike" cap="none" dirty="0">
              <a:solidFill>
                <a:srgbClr val="000000"/>
              </a:solidFill>
              <a:latin typeface="Arial"/>
              <a:ea typeface="Arial"/>
              <a:cs typeface="Arial"/>
              <a:sym typeface="Arial"/>
            </a:endParaRPr>
          </a:p>
          <a:p>
            <a:pPr marL="285750" marR="0" lvl="0" indent="-104775"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Explain what regular checks the client needs to carry out</a:t>
            </a:r>
            <a:endParaRPr sz="1400" b="0" i="0" u="none" strike="noStrike" cap="none" dirty="0">
              <a:solidFill>
                <a:srgbClr val="000000"/>
              </a:solidFill>
              <a:latin typeface="Arial"/>
              <a:ea typeface="Arial"/>
              <a:cs typeface="Arial"/>
              <a:sym typeface="Arial"/>
            </a:endParaRPr>
          </a:p>
          <a:p>
            <a:pPr marL="285750" marR="0" lvl="0" indent="-104775"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Explain any potential issues that may require contact with ACUANTIA.</a:t>
            </a:r>
            <a:endParaRPr sz="1400" b="0" i="0" u="none" strike="noStrike" cap="none" dirty="0">
              <a:solidFill>
                <a:srgbClr val="000000"/>
              </a:solidFill>
              <a:latin typeface="Arial"/>
              <a:ea typeface="Arial"/>
              <a:cs typeface="Arial"/>
              <a:sym typeface="Arial"/>
            </a:endParaRPr>
          </a:p>
          <a:p>
            <a:pPr marL="285750" marR="0" lvl="0" indent="-104775"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Ask the customer to sign off the work on the final documents. </a:t>
            </a:r>
            <a:endParaRPr sz="1400" b="0" i="0" u="none" strike="noStrike" cap="none" dirty="0">
              <a:solidFill>
                <a:srgbClr val="000000"/>
              </a:solidFill>
              <a:latin typeface="Arial"/>
              <a:ea typeface="Arial"/>
              <a:cs typeface="Arial"/>
              <a:sym typeface="Arial"/>
            </a:endParaRPr>
          </a:p>
        </p:txBody>
      </p:sp>
      <p:sp>
        <p:nvSpPr>
          <p:cNvPr id="581" name="Google Shape;581;g13fa03ffd2f_2_489"/>
          <p:cNvSpPr txBox="1"/>
          <p:nvPr/>
        </p:nvSpPr>
        <p:spPr>
          <a:xfrm>
            <a:off x="705784" y="5864686"/>
            <a:ext cx="5872831" cy="707886"/>
          </a:xfrm>
          <a:prstGeom prst="rect">
            <a:avLst/>
          </a:prstGeom>
          <a:noFill/>
          <a:ln>
            <a:noFill/>
          </a:ln>
        </p:spPr>
        <p:txBody>
          <a:bodyPr spcFirstLastPara="1" wrap="square" lIns="91425" tIns="45700" rIns="91425" bIns="45700" anchor="t" anchorCtr="0">
            <a:spAutoFit/>
          </a:bodyPr>
          <a:lstStyle/>
          <a:p>
            <a:pPr marL="285750" marR="0" lvl="0" indent="-104775"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Confirm the completion of  the project with ACUANTIA </a:t>
            </a:r>
            <a:endParaRPr sz="1400" b="0" i="0" u="none" strike="noStrike" cap="none" dirty="0">
              <a:solidFill>
                <a:srgbClr val="000000"/>
              </a:solidFill>
              <a:latin typeface="Arial"/>
              <a:ea typeface="Arial"/>
              <a:cs typeface="Arial"/>
              <a:sym typeface="Arial"/>
            </a:endParaRPr>
          </a:p>
          <a:p>
            <a:pPr marL="285750" marR="0" lvl="0" indent="-104775"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Supply ACUANTIA with the “completion of  construction work” document</a:t>
            </a:r>
            <a:endParaRPr sz="1400" b="0" i="0" u="none" strike="noStrike" cap="none" dirty="0">
              <a:solidFill>
                <a:srgbClr val="000000"/>
              </a:solidFill>
              <a:latin typeface="Arial"/>
              <a:ea typeface="Arial"/>
              <a:cs typeface="Arial"/>
              <a:sym typeface="Arial"/>
            </a:endParaRPr>
          </a:p>
          <a:p>
            <a:pPr marL="285750" marR="0" lvl="0" indent="-104775"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Supply ACUANTIA with photographs taken during the installation</a:t>
            </a:r>
            <a:endParaRPr sz="1400" b="0" i="0" u="none" strike="noStrike" cap="none" dirty="0">
              <a:solidFill>
                <a:srgbClr val="000000"/>
              </a:solidFill>
              <a:latin typeface="Arial"/>
              <a:ea typeface="Arial"/>
              <a:cs typeface="Arial"/>
              <a:sym typeface="Arial"/>
            </a:endParaRPr>
          </a:p>
          <a:p>
            <a:pPr marL="285750" marR="0" lvl="0" indent="-104775"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Complete the installation control sheet (section 5 in the user guide) and return it</a:t>
            </a:r>
            <a:r>
              <a:rPr lang="en-US" sz="1000" b="0" i="0" u="none" strike="noStrike" cap="none" dirty="0">
                <a:solidFill>
                  <a:srgbClr val="FF0000"/>
                </a:solidFill>
                <a:latin typeface="Open Sans"/>
                <a:ea typeface="Open Sans"/>
                <a:cs typeface="Open Sans"/>
                <a:sym typeface="Open Sans"/>
              </a:rPr>
              <a:t>.</a:t>
            </a:r>
            <a:endParaRPr sz="1400" b="0" i="0" u="none" strike="noStrike" cap="none" dirty="0">
              <a:solidFill>
                <a:srgbClr val="000000"/>
              </a:solidFill>
              <a:latin typeface="Arial"/>
              <a:ea typeface="Arial"/>
              <a:cs typeface="Arial"/>
              <a:sym typeface="Arial"/>
            </a:endParaRPr>
          </a:p>
        </p:txBody>
      </p:sp>
      <p:sp>
        <p:nvSpPr>
          <p:cNvPr id="582" name="Google Shape;582;g13fa03ffd2f_2_489"/>
          <p:cNvSpPr txBox="1"/>
          <p:nvPr/>
        </p:nvSpPr>
        <p:spPr>
          <a:xfrm>
            <a:off x="529942" y="7267387"/>
            <a:ext cx="6048673" cy="640536"/>
          </a:xfrm>
          <a:prstGeom prst="rect">
            <a:avLst/>
          </a:prstGeom>
          <a:noFill/>
          <a:ln w="19050" cap="flat" cmpd="sng">
            <a:solidFill>
              <a:srgbClr val="00223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rgbClr val="000000"/>
                </a:solidFill>
                <a:latin typeface="Open Sans"/>
                <a:ea typeface="Open Sans"/>
                <a:cs typeface="Open Sans"/>
                <a:sym typeface="Open Sans"/>
              </a:rPr>
              <a:t>During the work on site the installer must take pictures (during all stages of installation)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200"/>
              </a:spcBef>
              <a:spcAft>
                <a:spcPts val="0"/>
              </a:spcAft>
              <a:buClr>
                <a:srgbClr val="000000"/>
              </a:buClr>
              <a:buSzPts val="1000"/>
              <a:buFont typeface="Arial"/>
              <a:buNone/>
            </a:pPr>
            <a:r>
              <a:rPr lang="en-US" sz="1000" b="0" i="0" u="none" strike="noStrike" cap="none" dirty="0">
                <a:solidFill>
                  <a:srgbClr val="000000"/>
                </a:solidFill>
                <a:latin typeface="Open Sans"/>
                <a:ea typeface="Open Sans"/>
                <a:cs typeface="Open Sans"/>
                <a:sym typeface="Open Sans"/>
              </a:rPr>
              <a:t>In the future, these photographs may enable ACUANTIA to establish the cause of a problem and avoid potentially expensive work to rectify a situation.</a:t>
            </a:r>
            <a:endParaRPr sz="1400" b="0" i="0" u="none" strike="noStrike" cap="none" dirty="0">
              <a:solidFill>
                <a:srgbClr val="000000"/>
              </a:solidFill>
              <a:latin typeface="Arial"/>
              <a:ea typeface="Arial"/>
              <a:cs typeface="Arial"/>
              <a:sym typeface="Arial"/>
            </a:endParaRPr>
          </a:p>
        </p:txBody>
      </p:sp>
      <p:sp>
        <p:nvSpPr>
          <p:cNvPr id="583" name="Google Shape;583;g13fa03ffd2f_2_489"/>
          <p:cNvSpPr/>
          <p:nvPr/>
        </p:nvSpPr>
        <p:spPr>
          <a:xfrm>
            <a:off x="535778" y="6949649"/>
            <a:ext cx="2645591" cy="310584"/>
          </a:xfrm>
          <a:prstGeom prst="rect">
            <a:avLst/>
          </a:prstGeom>
          <a:solidFill>
            <a:srgbClr val="00223E"/>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342900" marR="0" lvl="0" indent="-342900" algn="ctr" rtl="0">
              <a:lnSpc>
                <a:spcPct val="100000"/>
              </a:lnSpc>
              <a:spcBef>
                <a:spcPts val="0"/>
              </a:spcBef>
              <a:spcAft>
                <a:spcPts val="0"/>
              </a:spcAft>
              <a:buClr>
                <a:srgbClr val="000000"/>
              </a:buClr>
              <a:buSzPts val="1200"/>
              <a:buFont typeface="Arial"/>
              <a:buNone/>
            </a:pPr>
            <a:r>
              <a:rPr lang="en-US" sz="1200" b="1" i="0" u="none" strike="noStrike" cap="none" dirty="0">
                <a:solidFill>
                  <a:schemeClr val="lt1"/>
                </a:solidFill>
                <a:latin typeface="Open Sans"/>
                <a:ea typeface="Open Sans"/>
                <a:cs typeface="Open Sans"/>
                <a:sym typeface="Open Sans"/>
              </a:rPr>
              <a:t>The importance of photographs</a:t>
            </a:r>
            <a:endParaRPr sz="1200" b="1" i="0" u="none" strike="noStrike" cap="none" dirty="0">
              <a:solidFill>
                <a:srgbClr val="FFFFFF"/>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13fa03ffd2f_2_107"/>
          <p:cNvSpPr txBox="1">
            <a:spLocks noGrp="1"/>
          </p:cNvSpPr>
          <p:nvPr>
            <p:ph type="ctrTitle"/>
          </p:nvPr>
        </p:nvSpPr>
        <p:spPr>
          <a:xfrm>
            <a:off x="1995168" y="2008611"/>
            <a:ext cx="4995093" cy="155302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6AB441"/>
              </a:buClr>
              <a:buSzPts val="3800"/>
              <a:buFont typeface="Open Sans"/>
              <a:buNone/>
            </a:pPr>
            <a:r>
              <a:rPr lang="en-US" dirty="0"/>
              <a:t>Understanding ECOROCK System </a:t>
            </a:r>
            <a:endParaRPr dirty="0"/>
          </a:p>
        </p:txBody>
      </p:sp>
      <p:pic>
        <p:nvPicPr>
          <p:cNvPr id="169" name="Google Shape;169;g13fa03ffd2f_2_107"/>
          <p:cNvPicPr preferRelativeResize="0"/>
          <p:nvPr/>
        </p:nvPicPr>
        <p:blipFill rotWithShape="1">
          <a:blip r:embed="rId3">
            <a:alphaModFix/>
          </a:blip>
          <a:srcRect/>
          <a:stretch/>
        </p:blipFill>
        <p:spPr>
          <a:xfrm>
            <a:off x="3955825" y="3790248"/>
            <a:ext cx="2749775" cy="3334450"/>
          </a:xfrm>
          <a:prstGeom prst="rect">
            <a:avLst/>
          </a:prstGeom>
          <a:noFill/>
          <a:ln>
            <a:noFill/>
          </a:ln>
        </p:spPr>
      </p:pic>
      <p:pic>
        <p:nvPicPr>
          <p:cNvPr id="170" name="Google Shape;170;g13fa03ffd2f_2_107"/>
          <p:cNvPicPr preferRelativeResize="0"/>
          <p:nvPr/>
        </p:nvPicPr>
        <p:blipFill rotWithShape="1">
          <a:blip r:embed="rId4">
            <a:alphaModFix/>
          </a:blip>
          <a:srcRect/>
          <a:stretch/>
        </p:blipFill>
        <p:spPr>
          <a:xfrm>
            <a:off x="1314000" y="3675949"/>
            <a:ext cx="1991175" cy="1238950"/>
          </a:xfrm>
          <a:prstGeom prst="rect">
            <a:avLst/>
          </a:prstGeom>
          <a:noFill/>
          <a:ln>
            <a:noFill/>
          </a:ln>
        </p:spPr>
      </p:pic>
      <p:pic>
        <p:nvPicPr>
          <p:cNvPr id="171" name="Google Shape;171;g13fa03ffd2f_2_107"/>
          <p:cNvPicPr preferRelativeResize="0"/>
          <p:nvPr/>
        </p:nvPicPr>
        <p:blipFill rotWithShape="1">
          <a:blip r:embed="rId5">
            <a:alphaModFix/>
          </a:blip>
          <a:srcRect/>
          <a:stretch/>
        </p:blipFill>
        <p:spPr>
          <a:xfrm>
            <a:off x="902088" y="5029200"/>
            <a:ext cx="2403087" cy="1553050"/>
          </a:xfrm>
          <a:prstGeom prst="rect">
            <a:avLst/>
          </a:prstGeom>
          <a:noFill/>
          <a:ln>
            <a:noFill/>
          </a:ln>
        </p:spPr>
      </p:pic>
      <p:pic>
        <p:nvPicPr>
          <p:cNvPr id="172" name="Google Shape;172;g13fa03ffd2f_2_107"/>
          <p:cNvPicPr preferRelativeResize="0"/>
          <p:nvPr/>
        </p:nvPicPr>
        <p:blipFill rotWithShape="1">
          <a:blip r:embed="rId6">
            <a:alphaModFix/>
          </a:blip>
          <a:srcRect/>
          <a:stretch/>
        </p:blipFill>
        <p:spPr>
          <a:xfrm>
            <a:off x="466725" y="7124700"/>
            <a:ext cx="2838450" cy="2291925"/>
          </a:xfrm>
          <a:prstGeom prst="rect">
            <a:avLst/>
          </a:prstGeom>
          <a:noFill/>
          <a:ln>
            <a:noFill/>
          </a:ln>
        </p:spPr>
      </p:pic>
      <p:sp>
        <p:nvSpPr>
          <p:cNvPr id="173" name="Google Shape;173;g13fa03ffd2f_2_107"/>
          <p:cNvSpPr txBox="1"/>
          <p:nvPr/>
        </p:nvSpPr>
        <p:spPr>
          <a:xfrm>
            <a:off x="3524250" y="7486650"/>
            <a:ext cx="3181500" cy="1877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dirty="0">
                <a:solidFill>
                  <a:srgbClr val="65A812"/>
                </a:solidFill>
                <a:latin typeface="Calibri"/>
                <a:ea typeface="Calibri"/>
                <a:cs typeface="Calibri"/>
                <a:sym typeface="Calibri"/>
              </a:rPr>
              <a:t>ECOROCK units are compatible with any </a:t>
            </a:r>
            <a:r>
              <a:rPr lang="en-US" sz="2200" b="1" i="0" u="sng" strike="noStrike" cap="none" dirty="0">
                <a:solidFill>
                  <a:srgbClr val="65A812"/>
                </a:solidFill>
                <a:latin typeface="Calibri"/>
                <a:ea typeface="Calibri"/>
                <a:cs typeface="Calibri"/>
                <a:sym typeface="Calibri"/>
              </a:rPr>
              <a:t>“APPROVED”</a:t>
            </a:r>
            <a:r>
              <a:rPr lang="en-US" sz="2200" b="1" i="0" u="none" strike="noStrike" cap="none" dirty="0">
                <a:solidFill>
                  <a:srgbClr val="65A812"/>
                </a:solidFill>
                <a:latin typeface="Calibri"/>
                <a:ea typeface="Calibri"/>
                <a:cs typeface="Calibri"/>
                <a:sym typeface="Calibri"/>
              </a:rPr>
              <a:t> and properly vented primary tank.</a:t>
            </a:r>
            <a:endParaRPr sz="2200" b="1" i="0" u="none" strike="noStrike" cap="none" dirty="0">
              <a:solidFill>
                <a:srgbClr val="65A812"/>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g13fa03ffd2f_2_508"/>
          <p:cNvSpPr txBox="1">
            <a:spLocks noGrp="1"/>
          </p:cNvSpPr>
          <p:nvPr>
            <p:ph type="ctrTitle"/>
          </p:nvPr>
        </p:nvSpPr>
        <p:spPr>
          <a:xfrm>
            <a:off x="964374" y="1132088"/>
            <a:ext cx="5400000" cy="15531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6AB441"/>
              </a:buClr>
              <a:buSzPts val="3800"/>
              <a:buFont typeface="Open Sans"/>
              <a:buNone/>
            </a:pPr>
            <a:r>
              <a:rPr lang="en-US" dirty="0"/>
              <a:t>Site conditions</a:t>
            </a:r>
            <a:endParaRPr dirty="0"/>
          </a:p>
        </p:txBody>
      </p:sp>
      <p:sp>
        <p:nvSpPr>
          <p:cNvPr id="589" name="Google Shape;589;g13fa03ffd2f_2_508"/>
          <p:cNvSpPr txBox="1">
            <a:spLocks noGrp="1"/>
          </p:cNvSpPr>
          <p:nvPr>
            <p:ph type="subTitle" idx="1"/>
          </p:nvPr>
        </p:nvSpPr>
        <p:spPr>
          <a:xfrm>
            <a:off x="878261" y="3337262"/>
            <a:ext cx="5400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accent1"/>
              </a:buClr>
              <a:buSzPts val="2400"/>
              <a:buNone/>
            </a:pPr>
            <a:r>
              <a:rPr lang="en-US" dirty="0"/>
              <a:t>Installing an ECOROCK </a:t>
            </a:r>
            <a:endParaRPr dirty="0"/>
          </a:p>
          <a:p>
            <a:pPr marL="0" lvl="0" indent="0" algn="ctr" rtl="0">
              <a:lnSpc>
                <a:spcPct val="90000"/>
              </a:lnSpc>
              <a:spcBef>
                <a:spcPts val="0"/>
              </a:spcBef>
              <a:spcAft>
                <a:spcPts val="0"/>
              </a:spcAft>
              <a:buClr>
                <a:schemeClr val="accent1"/>
              </a:buClr>
              <a:buSzPts val="2400"/>
              <a:buNone/>
            </a:pPr>
            <a:r>
              <a:rPr lang="en-US" dirty="0"/>
              <a:t>to renovate an existing </a:t>
            </a:r>
            <a:endParaRPr dirty="0"/>
          </a:p>
          <a:p>
            <a:pPr marL="0" lvl="0" indent="0" algn="ctr" rtl="0">
              <a:lnSpc>
                <a:spcPct val="90000"/>
              </a:lnSpc>
              <a:spcBef>
                <a:spcPts val="0"/>
              </a:spcBef>
              <a:spcAft>
                <a:spcPts val="0"/>
              </a:spcAft>
              <a:buClr>
                <a:schemeClr val="accent1"/>
              </a:buClr>
              <a:buSzPts val="2400"/>
              <a:buNone/>
            </a:pPr>
            <a:r>
              <a:rPr lang="en-US" dirty="0"/>
              <a:t>Primary Tank</a:t>
            </a:r>
            <a:endParaRPr dirty="0"/>
          </a:p>
        </p:txBody>
      </p:sp>
      <p:pic>
        <p:nvPicPr>
          <p:cNvPr id="590" name="Google Shape;590;g13fa03ffd2f_2_508"/>
          <p:cNvPicPr preferRelativeResize="0"/>
          <p:nvPr/>
        </p:nvPicPr>
        <p:blipFill rotWithShape="1">
          <a:blip r:embed="rId3">
            <a:alphaModFix/>
          </a:blip>
          <a:srcRect/>
          <a:stretch/>
        </p:blipFill>
        <p:spPr>
          <a:xfrm>
            <a:off x="1502253" y="5645004"/>
            <a:ext cx="4152023" cy="1444904"/>
          </a:xfrm>
          <a:prstGeom prst="rect">
            <a:avLst/>
          </a:prstGeom>
          <a:noFill/>
          <a:ln w="9525" cap="flat" cmpd="sng">
            <a:solidFill>
              <a:srgbClr val="262626"/>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g13fa03ffd2f_2_514"/>
          <p:cNvSpPr txBox="1">
            <a:spLocks noGrp="1"/>
          </p:cNvSpPr>
          <p:nvPr>
            <p:ph type="title"/>
          </p:nvPr>
        </p:nvSpPr>
        <p:spPr>
          <a:xfrm>
            <a:off x="2152650" y="304270"/>
            <a:ext cx="4044900" cy="1495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2800"/>
              <a:buFont typeface="Open Sans"/>
              <a:buNone/>
            </a:pPr>
            <a:r>
              <a:rPr lang="en-US" b="1" dirty="0"/>
              <a:t>Connecting to an Existing Primary Tank</a:t>
            </a:r>
            <a:endParaRPr b="1" dirty="0"/>
          </a:p>
        </p:txBody>
      </p:sp>
      <p:pic>
        <p:nvPicPr>
          <p:cNvPr id="596" name="Google Shape;596;g13fa03ffd2f_2_514"/>
          <p:cNvPicPr preferRelativeResize="0"/>
          <p:nvPr/>
        </p:nvPicPr>
        <p:blipFill rotWithShape="1">
          <a:blip r:embed="rId3">
            <a:alphaModFix/>
          </a:blip>
          <a:srcRect/>
          <a:stretch/>
        </p:blipFill>
        <p:spPr>
          <a:xfrm>
            <a:off x="631502" y="3777514"/>
            <a:ext cx="5351439" cy="1862301"/>
          </a:xfrm>
          <a:prstGeom prst="rect">
            <a:avLst/>
          </a:prstGeom>
          <a:noFill/>
          <a:ln>
            <a:noFill/>
          </a:ln>
        </p:spPr>
      </p:pic>
      <p:sp>
        <p:nvSpPr>
          <p:cNvPr id="597" name="Google Shape;597;g13fa03ffd2f_2_514"/>
          <p:cNvSpPr/>
          <p:nvPr/>
        </p:nvSpPr>
        <p:spPr>
          <a:xfrm>
            <a:off x="252068" y="1784607"/>
            <a:ext cx="6300000" cy="576000"/>
          </a:xfrm>
          <a:prstGeom prst="roundRect">
            <a:avLst>
              <a:gd name="adj" fmla="val 16667"/>
            </a:avLst>
          </a:prstGeom>
          <a:noFill/>
          <a:ln w="19050" cap="flat" cmpd="sng">
            <a:solidFill>
              <a:srgbClr val="0022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Calibri"/>
                <a:ea typeface="Calibri"/>
                <a:cs typeface="Calibri"/>
                <a:sym typeface="Calibri"/>
              </a:rPr>
              <a:t>ECOROCK treatment plants can be installed following an existing septic tank. The existing septic tank then acts as a Primary Tank. The existing septic tank must be suitable and approved by ACUANTIA.  </a:t>
            </a:r>
            <a:endParaRPr sz="1400" b="0" i="0" u="none" strike="noStrike" cap="none" dirty="0">
              <a:solidFill>
                <a:srgbClr val="000000"/>
              </a:solidFill>
              <a:latin typeface="Arial"/>
              <a:ea typeface="Arial"/>
              <a:cs typeface="Arial"/>
              <a:sym typeface="Arial"/>
            </a:endParaRPr>
          </a:p>
        </p:txBody>
      </p:sp>
      <p:pic>
        <p:nvPicPr>
          <p:cNvPr id="598" name="Google Shape;598;g13fa03ffd2f_2_514" descr="C:\Users\fbelin\Desktop\Pics\septic tank.PNG"/>
          <p:cNvPicPr preferRelativeResize="0"/>
          <p:nvPr/>
        </p:nvPicPr>
        <p:blipFill rotWithShape="1">
          <a:blip r:embed="rId4">
            <a:alphaModFix/>
          </a:blip>
          <a:srcRect/>
          <a:stretch/>
        </p:blipFill>
        <p:spPr>
          <a:xfrm>
            <a:off x="1343374" y="2623591"/>
            <a:ext cx="3177875" cy="995009"/>
          </a:xfrm>
          <a:prstGeom prst="rect">
            <a:avLst/>
          </a:prstGeom>
          <a:noFill/>
          <a:ln>
            <a:noFill/>
          </a:ln>
        </p:spPr>
      </p:pic>
      <p:pic>
        <p:nvPicPr>
          <p:cNvPr id="599" name="Google Shape;599;g13fa03ffd2f_2_514"/>
          <p:cNvPicPr preferRelativeResize="0"/>
          <p:nvPr/>
        </p:nvPicPr>
        <p:blipFill rotWithShape="1">
          <a:blip r:embed="rId5">
            <a:alphaModFix/>
          </a:blip>
          <a:srcRect/>
          <a:stretch/>
        </p:blipFill>
        <p:spPr>
          <a:xfrm>
            <a:off x="3220797" y="3721942"/>
            <a:ext cx="334963" cy="231775"/>
          </a:xfrm>
          <a:prstGeom prst="rect">
            <a:avLst/>
          </a:prstGeom>
          <a:noFill/>
          <a:ln>
            <a:noFill/>
          </a:ln>
        </p:spPr>
      </p:pic>
      <p:sp>
        <p:nvSpPr>
          <p:cNvPr id="600" name="Google Shape;600;g13fa03ffd2f_2_514"/>
          <p:cNvSpPr/>
          <p:nvPr/>
        </p:nvSpPr>
        <p:spPr>
          <a:xfrm>
            <a:off x="3134619" y="2625939"/>
            <a:ext cx="532800" cy="861600"/>
          </a:xfrm>
          <a:prstGeom prst="rect">
            <a:avLst/>
          </a:prstGeom>
          <a:noFill/>
          <a:ln w="12700" cap="flat" cmpd="sng">
            <a:solidFill>
              <a:srgbClr val="6AB44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cxnSp>
        <p:nvCxnSpPr>
          <p:cNvPr id="601" name="Google Shape;601;g13fa03ffd2f_2_514"/>
          <p:cNvCxnSpPr/>
          <p:nvPr/>
        </p:nvCxnSpPr>
        <p:spPr>
          <a:xfrm rot="10800000">
            <a:off x="3714089" y="3121095"/>
            <a:ext cx="1135800" cy="0"/>
          </a:xfrm>
          <a:prstGeom prst="straightConnector1">
            <a:avLst/>
          </a:prstGeom>
          <a:noFill/>
          <a:ln w="12700" cap="flat" cmpd="sng">
            <a:solidFill>
              <a:srgbClr val="98B912"/>
            </a:solidFill>
            <a:prstDash val="solid"/>
            <a:miter lim="800000"/>
            <a:headEnd type="none" w="sm" len="sm"/>
            <a:tailEnd type="stealth" w="med" len="med"/>
          </a:ln>
        </p:spPr>
      </p:cxnSp>
      <p:pic>
        <p:nvPicPr>
          <p:cNvPr id="602" name="Google Shape;602;g13fa03ffd2f_2_514"/>
          <p:cNvPicPr preferRelativeResize="0"/>
          <p:nvPr/>
        </p:nvPicPr>
        <p:blipFill rotWithShape="1">
          <a:blip r:embed="rId6">
            <a:alphaModFix/>
          </a:blip>
          <a:srcRect/>
          <a:stretch/>
        </p:blipFill>
        <p:spPr>
          <a:xfrm>
            <a:off x="4926126" y="2623591"/>
            <a:ext cx="1147095" cy="1072929"/>
          </a:xfrm>
          <a:prstGeom prst="rect">
            <a:avLst/>
          </a:prstGeom>
          <a:noFill/>
          <a:ln>
            <a:noFill/>
          </a:ln>
        </p:spPr>
      </p:pic>
      <p:sp>
        <p:nvSpPr>
          <p:cNvPr id="603" name="Google Shape;603;g13fa03ffd2f_2_514"/>
          <p:cNvSpPr txBox="1"/>
          <p:nvPr/>
        </p:nvSpPr>
        <p:spPr>
          <a:xfrm>
            <a:off x="1520145" y="3576665"/>
            <a:ext cx="13122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dirty="0">
                <a:solidFill>
                  <a:schemeClr val="dk1"/>
                </a:solidFill>
                <a:latin typeface="Calibri"/>
                <a:ea typeface="Calibri"/>
                <a:cs typeface="Calibri"/>
                <a:sym typeface="Calibri"/>
              </a:rPr>
              <a:t>Existing septic tank</a:t>
            </a:r>
            <a:endParaRPr sz="1400" b="0" i="0" u="none" strike="noStrike" cap="none" dirty="0">
              <a:solidFill>
                <a:srgbClr val="000000"/>
              </a:solidFill>
              <a:latin typeface="Arial"/>
              <a:ea typeface="Arial"/>
              <a:cs typeface="Arial"/>
              <a:sym typeface="Arial"/>
            </a:endParaRPr>
          </a:p>
        </p:txBody>
      </p:sp>
      <p:sp>
        <p:nvSpPr>
          <p:cNvPr id="604" name="Google Shape;604;g13fa03ffd2f_2_514"/>
          <p:cNvSpPr/>
          <p:nvPr/>
        </p:nvSpPr>
        <p:spPr>
          <a:xfrm>
            <a:off x="252068" y="7499764"/>
            <a:ext cx="6292200" cy="1053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Calibri"/>
                <a:ea typeface="Calibri"/>
                <a:cs typeface="Calibri"/>
                <a:sym typeface="Calibri"/>
              </a:rPr>
              <a:t>Volume of the existing septic tank must be correct</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Calibri"/>
                <a:ea typeface="Calibri"/>
                <a:cs typeface="Calibri"/>
                <a:sym typeface="Calibri"/>
              </a:rPr>
              <a:t>Condition of the septic tank (no leaks etc)</a:t>
            </a:r>
            <a:endParaRPr sz="1000" b="1"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Calibri"/>
                <a:ea typeface="Calibri"/>
                <a:cs typeface="Calibri"/>
                <a:sym typeface="Calibri"/>
              </a:rPr>
              <a:t>Ability to install the ECOROCK primary tank pre-filter</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Calibri"/>
                <a:ea typeface="Calibri"/>
                <a:cs typeface="Calibri"/>
                <a:sym typeface="Calibri"/>
              </a:rPr>
              <a:t>Ability to ventilate the existing tank</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Calibri"/>
                <a:ea typeface="Calibri"/>
                <a:cs typeface="Calibri"/>
                <a:sym typeface="Calibri"/>
              </a:rPr>
              <a:t>Suitability of the site (access for construction and available space for the installation)</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Calibri"/>
                <a:ea typeface="Calibri"/>
                <a:cs typeface="Calibri"/>
                <a:sym typeface="Calibri"/>
              </a:rPr>
              <a:t>Consent from the relevant authorities</a:t>
            </a:r>
            <a:endParaRPr sz="1400" b="0" i="0" u="none" strike="noStrike" cap="none" dirty="0">
              <a:solidFill>
                <a:srgbClr val="000000"/>
              </a:solidFill>
              <a:latin typeface="Arial"/>
              <a:ea typeface="Arial"/>
              <a:cs typeface="Arial"/>
              <a:sym typeface="Arial"/>
            </a:endParaRPr>
          </a:p>
        </p:txBody>
      </p:sp>
      <p:sp>
        <p:nvSpPr>
          <p:cNvPr id="605" name="Google Shape;605;g13fa03ffd2f_2_514"/>
          <p:cNvSpPr/>
          <p:nvPr/>
        </p:nvSpPr>
        <p:spPr>
          <a:xfrm>
            <a:off x="252068" y="7189180"/>
            <a:ext cx="1913100" cy="310500"/>
          </a:xfrm>
          <a:prstGeom prst="rect">
            <a:avLst/>
          </a:prstGeom>
          <a:solidFill>
            <a:srgbClr val="00223E"/>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85725"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lt1"/>
                </a:solidFill>
                <a:latin typeface="Calibri"/>
                <a:ea typeface="Calibri"/>
                <a:cs typeface="Calibri"/>
                <a:sym typeface="Calibri"/>
              </a:rPr>
              <a:t>Requirements</a:t>
            </a:r>
            <a:endParaRPr sz="1400" b="0" i="0" u="none" strike="noStrike" cap="none" dirty="0">
              <a:solidFill>
                <a:srgbClr val="000000"/>
              </a:solidFill>
              <a:latin typeface="Arial"/>
              <a:ea typeface="Arial"/>
              <a:cs typeface="Arial"/>
              <a:sym typeface="Arial"/>
            </a:endParaRPr>
          </a:p>
        </p:txBody>
      </p:sp>
      <p:sp>
        <p:nvSpPr>
          <p:cNvPr id="606" name="Google Shape;606;g13fa03ffd2f_2_514"/>
          <p:cNvSpPr/>
          <p:nvPr/>
        </p:nvSpPr>
        <p:spPr>
          <a:xfrm>
            <a:off x="267409" y="8812667"/>
            <a:ext cx="6249900" cy="604800"/>
          </a:xfrm>
          <a:prstGeom prst="roundRect">
            <a:avLst>
              <a:gd name="adj" fmla="val 16667"/>
            </a:avLst>
          </a:prstGeom>
          <a:solidFill>
            <a:schemeClr val="l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Calibri"/>
                <a:ea typeface="Calibri"/>
                <a:cs typeface="Calibri"/>
                <a:sym typeface="Calibri"/>
              </a:rPr>
              <a:t>When an existing septic tank can be used as a Primary Tank the client benefits from a more economical installation.</a:t>
            </a:r>
            <a:endParaRPr sz="1400" b="0" i="0" u="none" strike="noStrike" cap="none" dirty="0">
              <a:solidFill>
                <a:srgbClr val="000000"/>
              </a:solidFill>
              <a:latin typeface="Arial"/>
              <a:ea typeface="Arial"/>
              <a:cs typeface="Arial"/>
              <a:sym typeface="Arial"/>
            </a:endParaRPr>
          </a:p>
        </p:txBody>
      </p:sp>
      <p:pic>
        <p:nvPicPr>
          <p:cNvPr id="607" name="Google Shape;607;g13fa03ffd2f_2_514"/>
          <p:cNvPicPr preferRelativeResize="0"/>
          <p:nvPr/>
        </p:nvPicPr>
        <p:blipFill rotWithShape="1">
          <a:blip r:embed="rId7">
            <a:alphaModFix/>
          </a:blip>
          <a:srcRect/>
          <a:stretch/>
        </p:blipFill>
        <p:spPr>
          <a:xfrm>
            <a:off x="3267703" y="5758710"/>
            <a:ext cx="1675979" cy="1175686"/>
          </a:xfrm>
          <a:prstGeom prst="rect">
            <a:avLst/>
          </a:prstGeom>
          <a:noFill/>
          <a:ln>
            <a:noFill/>
          </a:ln>
        </p:spPr>
      </p:pic>
      <p:pic>
        <p:nvPicPr>
          <p:cNvPr id="608" name="Google Shape;608;g13fa03ffd2f_2_514"/>
          <p:cNvPicPr preferRelativeResize="0"/>
          <p:nvPr/>
        </p:nvPicPr>
        <p:blipFill rotWithShape="1">
          <a:blip r:embed="rId8">
            <a:alphaModFix/>
          </a:blip>
          <a:srcRect/>
          <a:stretch/>
        </p:blipFill>
        <p:spPr>
          <a:xfrm>
            <a:off x="1302884" y="6038822"/>
            <a:ext cx="417852" cy="790076"/>
          </a:xfrm>
          <a:prstGeom prst="rect">
            <a:avLst/>
          </a:prstGeom>
          <a:noFill/>
          <a:ln>
            <a:noFill/>
          </a:ln>
        </p:spPr>
      </p:pic>
      <p:pic>
        <p:nvPicPr>
          <p:cNvPr id="609" name="Google Shape;609;g13fa03ffd2f_2_514"/>
          <p:cNvPicPr preferRelativeResize="0"/>
          <p:nvPr/>
        </p:nvPicPr>
        <p:blipFill rotWithShape="1">
          <a:blip r:embed="rId9">
            <a:alphaModFix/>
          </a:blip>
          <a:srcRect/>
          <a:stretch/>
        </p:blipFill>
        <p:spPr>
          <a:xfrm rot="8896415">
            <a:off x="1971555" y="6350820"/>
            <a:ext cx="1253156" cy="160581"/>
          </a:xfrm>
          <a:prstGeom prst="rect">
            <a:avLst/>
          </a:prstGeom>
          <a:noFill/>
          <a:ln>
            <a:noFill/>
          </a:ln>
        </p:spPr>
      </p:pic>
      <p:sp>
        <p:nvSpPr>
          <p:cNvPr id="610" name="Google Shape;610;g13fa03ffd2f_2_514"/>
          <p:cNvSpPr/>
          <p:nvPr/>
        </p:nvSpPr>
        <p:spPr>
          <a:xfrm>
            <a:off x="4539504" y="6230364"/>
            <a:ext cx="292500" cy="272700"/>
          </a:xfrm>
          <a:prstGeom prst="mathPlus">
            <a:avLst>
              <a:gd name="adj1" fmla="val 23520"/>
            </a:avLst>
          </a:prstGeom>
          <a:solidFill>
            <a:srgbClr val="009EE3"/>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Calibri"/>
              <a:ea typeface="Calibri"/>
              <a:cs typeface="Calibri"/>
              <a:sym typeface="Calibri"/>
            </a:endParaRPr>
          </a:p>
        </p:txBody>
      </p:sp>
      <p:sp>
        <p:nvSpPr>
          <p:cNvPr id="611" name="Google Shape;611;g13fa03ffd2f_2_514"/>
          <p:cNvSpPr/>
          <p:nvPr/>
        </p:nvSpPr>
        <p:spPr>
          <a:xfrm>
            <a:off x="1730503" y="6297575"/>
            <a:ext cx="292500" cy="272700"/>
          </a:xfrm>
          <a:prstGeom prst="mathPlus">
            <a:avLst>
              <a:gd name="adj1" fmla="val 23520"/>
            </a:avLst>
          </a:prstGeom>
          <a:solidFill>
            <a:srgbClr val="009EE3"/>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Calibri"/>
              <a:ea typeface="Calibri"/>
              <a:cs typeface="Calibri"/>
              <a:sym typeface="Calibri"/>
            </a:endParaRPr>
          </a:p>
        </p:txBody>
      </p:sp>
      <p:sp>
        <p:nvSpPr>
          <p:cNvPr id="612" name="Google Shape;612;g13fa03ffd2f_2_514"/>
          <p:cNvSpPr/>
          <p:nvPr/>
        </p:nvSpPr>
        <p:spPr>
          <a:xfrm>
            <a:off x="1179586" y="5888027"/>
            <a:ext cx="1993800" cy="1062300"/>
          </a:xfrm>
          <a:prstGeom prst="rect">
            <a:avLst/>
          </a:prstGeom>
          <a:noFill/>
          <a:ln w="12700" cap="flat" cmpd="sng">
            <a:solidFill>
              <a:srgbClr val="6AB44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613" name="Google Shape;613;g13fa03ffd2f_2_514"/>
          <p:cNvSpPr/>
          <p:nvPr/>
        </p:nvSpPr>
        <p:spPr>
          <a:xfrm>
            <a:off x="3635597" y="5710972"/>
            <a:ext cx="1698000" cy="1243500"/>
          </a:xfrm>
          <a:prstGeom prst="rect">
            <a:avLst/>
          </a:prstGeom>
          <a:noFill/>
          <a:ln w="12700" cap="flat" cmpd="sng">
            <a:solidFill>
              <a:srgbClr val="6AB44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cxnSp>
        <p:nvCxnSpPr>
          <p:cNvPr id="614" name="Google Shape;614;g13fa03ffd2f_2_514"/>
          <p:cNvCxnSpPr/>
          <p:nvPr/>
        </p:nvCxnSpPr>
        <p:spPr>
          <a:xfrm flipH="1">
            <a:off x="2381418" y="4760331"/>
            <a:ext cx="684000" cy="1018500"/>
          </a:xfrm>
          <a:prstGeom prst="straightConnector1">
            <a:avLst/>
          </a:prstGeom>
          <a:noFill/>
          <a:ln w="12700" cap="flat" cmpd="sng">
            <a:solidFill>
              <a:srgbClr val="98B912"/>
            </a:solidFill>
            <a:prstDash val="solid"/>
            <a:miter lim="800000"/>
            <a:headEnd type="none" w="sm" len="sm"/>
            <a:tailEnd type="stealth" w="med" len="med"/>
          </a:ln>
        </p:spPr>
      </p:cxnSp>
      <p:cxnSp>
        <p:nvCxnSpPr>
          <p:cNvPr id="615" name="Google Shape;615;g13fa03ffd2f_2_514"/>
          <p:cNvCxnSpPr/>
          <p:nvPr/>
        </p:nvCxnSpPr>
        <p:spPr>
          <a:xfrm>
            <a:off x="4105692" y="4969921"/>
            <a:ext cx="0" cy="808800"/>
          </a:xfrm>
          <a:prstGeom prst="straightConnector1">
            <a:avLst/>
          </a:prstGeom>
          <a:noFill/>
          <a:ln w="12700" cap="flat" cmpd="sng">
            <a:solidFill>
              <a:srgbClr val="98B912"/>
            </a:solidFill>
            <a:prstDash val="solid"/>
            <a:miter lim="800000"/>
            <a:headEnd type="none" w="sm" len="sm"/>
            <a:tailEnd type="stealth" w="med" len="med"/>
          </a:ln>
        </p:spPr>
      </p:cxnSp>
      <p:pic>
        <p:nvPicPr>
          <p:cNvPr id="616" name="Google Shape;616;g13fa03ffd2f_2_514"/>
          <p:cNvPicPr preferRelativeResize="0"/>
          <p:nvPr/>
        </p:nvPicPr>
        <p:blipFill rotWithShape="1">
          <a:blip r:embed="rId10">
            <a:alphaModFix/>
          </a:blip>
          <a:srcRect/>
          <a:stretch/>
        </p:blipFill>
        <p:spPr>
          <a:xfrm>
            <a:off x="4831964" y="5739820"/>
            <a:ext cx="371298" cy="117393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g13fa03ffd2f_2_539"/>
          <p:cNvSpPr txBox="1">
            <a:spLocks noGrp="1"/>
          </p:cNvSpPr>
          <p:nvPr>
            <p:ph type="title"/>
          </p:nvPr>
        </p:nvSpPr>
        <p:spPr>
          <a:xfrm>
            <a:off x="2152650" y="304270"/>
            <a:ext cx="4044900" cy="1495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2800"/>
              <a:buFont typeface="Open Sans"/>
              <a:buNone/>
            </a:pPr>
            <a:r>
              <a:rPr lang="en-US" b="1" dirty="0"/>
              <a:t>Stages of Retrofit to an Existing Tank</a:t>
            </a:r>
            <a:endParaRPr b="1" dirty="0"/>
          </a:p>
        </p:txBody>
      </p:sp>
      <p:sp>
        <p:nvSpPr>
          <p:cNvPr id="622" name="Google Shape;622;g13fa03ffd2f_2_539"/>
          <p:cNvSpPr/>
          <p:nvPr/>
        </p:nvSpPr>
        <p:spPr>
          <a:xfrm>
            <a:off x="250052" y="1776233"/>
            <a:ext cx="6300000" cy="648000"/>
          </a:xfrm>
          <a:prstGeom prst="roundRect">
            <a:avLst>
              <a:gd name="adj" fmla="val 16667"/>
            </a:avLst>
          </a:prstGeom>
          <a:noFill/>
          <a:ln w="19050" cap="flat" cmpd="sng">
            <a:solidFill>
              <a:srgbClr val="0022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The method of installing a ECOROCK to an existing septic tank is identical to a normal installation. However the suitability of the existing tank must be confirmed from the outset.</a:t>
            </a:r>
            <a:endParaRPr sz="1400" b="0" i="0" u="none" strike="noStrike" cap="none" dirty="0">
              <a:solidFill>
                <a:srgbClr val="000000"/>
              </a:solidFill>
              <a:latin typeface="Arial"/>
              <a:ea typeface="Arial"/>
              <a:cs typeface="Arial"/>
              <a:sym typeface="Arial"/>
            </a:endParaRPr>
          </a:p>
        </p:txBody>
      </p:sp>
      <p:pic>
        <p:nvPicPr>
          <p:cNvPr id="623" name="Google Shape;623;g13fa03ffd2f_2_539" descr="C:\Users\fbelin\Desktop\FTE existante.png"/>
          <p:cNvPicPr preferRelativeResize="0"/>
          <p:nvPr/>
        </p:nvPicPr>
        <p:blipFill rotWithShape="1">
          <a:blip r:embed="rId3">
            <a:alphaModFix/>
          </a:blip>
          <a:srcRect/>
          <a:stretch/>
        </p:blipFill>
        <p:spPr>
          <a:xfrm>
            <a:off x="2247527" y="3318160"/>
            <a:ext cx="2305050" cy="1428750"/>
          </a:xfrm>
          <a:prstGeom prst="rect">
            <a:avLst/>
          </a:prstGeom>
          <a:noFill/>
          <a:ln>
            <a:noFill/>
          </a:ln>
        </p:spPr>
      </p:pic>
      <p:sp>
        <p:nvSpPr>
          <p:cNvPr id="624" name="Google Shape;624;g13fa03ffd2f_2_539"/>
          <p:cNvSpPr/>
          <p:nvPr/>
        </p:nvSpPr>
        <p:spPr>
          <a:xfrm>
            <a:off x="250052" y="2568321"/>
            <a:ext cx="6349200" cy="324000"/>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342900" marR="0" lvl="0" indent="-342900" algn="ctr" rtl="0">
              <a:lnSpc>
                <a:spcPct val="100000"/>
              </a:lnSpc>
              <a:spcBef>
                <a:spcPts val="0"/>
              </a:spcBef>
              <a:spcAft>
                <a:spcPts val="0"/>
              </a:spcAft>
              <a:buClr>
                <a:srgbClr val="000000"/>
              </a:buClr>
              <a:buSzPts val="1200"/>
              <a:buFont typeface="Arial"/>
              <a:buNone/>
            </a:pPr>
            <a:r>
              <a:rPr lang="en-US" sz="1200" b="1" i="0" u="none" strike="noStrike" cap="none" dirty="0">
                <a:solidFill>
                  <a:srgbClr val="FFFFFF"/>
                </a:solidFill>
                <a:latin typeface="Open Sans"/>
                <a:ea typeface="Open Sans"/>
                <a:cs typeface="Open Sans"/>
                <a:sym typeface="Open Sans"/>
              </a:rPr>
              <a:t>Is the tank suitable?</a:t>
            </a:r>
            <a:endParaRPr sz="1400" b="0" i="0" u="none" strike="noStrike" cap="none" dirty="0">
              <a:solidFill>
                <a:srgbClr val="000000"/>
              </a:solidFill>
              <a:latin typeface="Arial"/>
              <a:ea typeface="Arial"/>
              <a:cs typeface="Arial"/>
              <a:sym typeface="Arial"/>
            </a:endParaRPr>
          </a:p>
        </p:txBody>
      </p:sp>
      <p:sp>
        <p:nvSpPr>
          <p:cNvPr id="625" name="Google Shape;625;g13fa03ffd2f_2_539"/>
          <p:cNvSpPr/>
          <p:nvPr/>
        </p:nvSpPr>
        <p:spPr>
          <a:xfrm>
            <a:off x="232725" y="3016876"/>
            <a:ext cx="1930500" cy="708000"/>
          </a:xfrm>
          <a:prstGeom prst="rect">
            <a:avLst/>
          </a:prstGeom>
          <a:solidFill>
            <a:srgbClr val="F2F2F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chemeClr val="dk1"/>
                </a:solidFill>
                <a:latin typeface="Open Sans"/>
                <a:ea typeface="Open Sans"/>
                <a:cs typeface="Open Sans"/>
                <a:sym typeface="Open Sans"/>
              </a:rPr>
              <a:t>The condition of the tank:</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The tank must not leak - no holes, cracks or exposed rebar</a:t>
            </a:r>
            <a:endParaRPr sz="1400" b="0" i="0" u="none" strike="noStrike" cap="none" dirty="0">
              <a:solidFill>
                <a:srgbClr val="000000"/>
              </a:solidFill>
              <a:latin typeface="Arial"/>
              <a:ea typeface="Arial"/>
              <a:cs typeface="Arial"/>
              <a:sym typeface="Arial"/>
            </a:endParaRPr>
          </a:p>
        </p:txBody>
      </p:sp>
      <p:sp>
        <p:nvSpPr>
          <p:cNvPr id="626" name="Google Shape;626;g13fa03ffd2f_2_539"/>
          <p:cNvSpPr/>
          <p:nvPr/>
        </p:nvSpPr>
        <p:spPr>
          <a:xfrm>
            <a:off x="232722" y="3851740"/>
            <a:ext cx="1930500" cy="708000"/>
          </a:xfrm>
          <a:prstGeom prst="rect">
            <a:avLst/>
          </a:prstGeom>
          <a:solidFill>
            <a:srgbClr val="F2F2F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chemeClr val="dk1"/>
                </a:solidFill>
                <a:latin typeface="Open Sans"/>
                <a:ea typeface="Open Sans"/>
                <a:cs typeface="Open Sans"/>
                <a:sym typeface="Open Sans"/>
              </a:rPr>
              <a:t>The shape of the tank:</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The tank must be rectangular in shape: It is not possible to use a spherical tank.</a:t>
            </a:r>
            <a:endParaRPr sz="1400" b="0" i="0" u="none" strike="noStrike" cap="none" dirty="0">
              <a:solidFill>
                <a:srgbClr val="000000"/>
              </a:solidFill>
              <a:latin typeface="Arial"/>
              <a:ea typeface="Arial"/>
              <a:cs typeface="Arial"/>
              <a:sym typeface="Arial"/>
            </a:endParaRPr>
          </a:p>
        </p:txBody>
      </p:sp>
      <p:sp>
        <p:nvSpPr>
          <p:cNvPr id="627" name="Google Shape;627;g13fa03ffd2f_2_539"/>
          <p:cNvSpPr/>
          <p:nvPr/>
        </p:nvSpPr>
        <p:spPr>
          <a:xfrm>
            <a:off x="4683556" y="3016872"/>
            <a:ext cx="1886400" cy="554100"/>
          </a:xfrm>
          <a:prstGeom prst="rect">
            <a:avLst/>
          </a:prstGeom>
          <a:solidFill>
            <a:srgbClr val="F2F2F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chemeClr val="dk1"/>
                </a:solidFill>
                <a:latin typeface="Open Sans"/>
                <a:ea typeface="Open Sans"/>
                <a:cs typeface="Open Sans"/>
                <a:sym typeface="Open Sans"/>
              </a:rPr>
              <a:t>The volume of the tank</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Must be between 940 gallons or larger.</a:t>
            </a:r>
            <a:endParaRPr sz="1400" b="0" i="0" u="none" strike="noStrike" cap="none" dirty="0">
              <a:solidFill>
                <a:srgbClr val="000000"/>
              </a:solidFill>
              <a:latin typeface="Arial"/>
              <a:ea typeface="Arial"/>
              <a:cs typeface="Arial"/>
              <a:sym typeface="Arial"/>
            </a:endParaRPr>
          </a:p>
        </p:txBody>
      </p:sp>
      <p:sp>
        <p:nvSpPr>
          <p:cNvPr id="628" name="Google Shape;628;g13fa03ffd2f_2_539"/>
          <p:cNvSpPr/>
          <p:nvPr/>
        </p:nvSpPr>
        <p:spPr>
          <a:xfrm>
            <a:off x="4683556" y="3723270"/>
            <a:ext cx="1886400" cy="708000"/>
          </a:xfrm>
          <a:prstGeom prst="rect">
            <a:avLst/>
          </a:prstGeom>
          <a:solidFill>
            <a:srgbClr val="F2F2F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chemeClr val="dk1"/>
                </a:solidFill>
                <a:latin typeface="Open Sans"/>
                <a:ea typeface="Open Sans"/>
                <a:cs typeface="Open Sans"/>
                <a:sym typeface="Open Sans"/>
              </a:rPr>
              <a:t>Must be able to accept  the ECOROCK pre-filter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This must fit on the outlet side within the tank.</a:t>
            </a:r>
            <a:endParaRPr sz="1400" b="0" i="0" u="none" strike="noStrike" cap="none" dirty="0">
              <a:solidFill>
                <a:srgbClr val="000000"/>
              </a:solidFill>
              <a:latin typeface="Arial"/>
              <a:ea typeface="Arial"/>
              <a:cs typeface="Arial"/>
              <a:sym typeface="Arial"/>
            </a:endParaRPr>
          </a:p>
        </p:txBody>
      </p:sp>
      <p:sp>
        <p:nvSpPr>
          <p:cNvPr id="629" name="Google Shape;629;g13fa03ffd2f_2_539"/>
          <p:cNvSpPr/>
          <p:nvPr/>
        </p:nvSpPr>
        <p:spPr>
          <a:xfrm>
            <a:off x="232722" y="4868045"/>
            <a:ext cx="6349200" cy="324000"/>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342900" marR="0" lvl="0" indent="-342900" algn="ctr" rtl="0">
              <a:lnSpc>
                <a:spcPct val="100000"/>
              </a:lnSpc>
              <a:spcBef>
                <a:spcPts val="0"/>
              </a:spcBef>
              <a:spcAft>
                <a:spcPts val="0"/>
              </a:spcAft>
              <a:buClr>
                <a:srgbClr val="000000"/>
              </a:buClr>
              <a:buSzPts val="1200"/>
              <a:buFont typeface="Arial"/>
              <a:buNone/>
            </a:pPr>
            <a:r>
              <a:rPr lang="en-US" sz="1200" b="1" i="0" u="none" strike="noStrike" cap="none" dirty="0">
                <a:solidFill>
                  <a:srgbClr val="FFFFFF"/>
                </a:solidFill>
                <a:latin typeface="Open Sans"/>
                <a:ea typeface="Open Sans"/>
                <a:cs typeface="Open Sans"/>
                <a:sym typeface="Open Sans"/>
              </a:rPr>
              <a:t>Stages of installation </a:t>
            </a:r>
            <a:endParaRPr sz="1400" b="0" i="0" u="none" strike="noStrike" cap="none" dirty="0">
              <a:solidFill>
                <a:srgbClr val="000000"/>
              </a:solidFill>
              <a:latin typeface="Arial"/>
              <a:ea typeface="Arial"/>
              <a:cs typeface="Arial"/>
              <a:sym typeface="Arial"/>
            </a:endParaRPr>
          </a:p>
        </p:txBody>
      </p:sp>
      <p:sp>
        <p:nvSpPr>
          <p:cNvPr id="630" name="Google Shape;630;g13fa03ffd2f_2_539"/>
          <p:cNvSpPr/>
          <p:nvPr/>
        </p:nvSpPr>
        <p:spPr>
          <a:xfrm>
            <a:off x="228712" y="5284665"/>
            <a:ext cx="6341100" cy="1028100"/>
          </a:xfrm>
          <a:prstGeom prst="roundRect">
            <a:avLst>
              <a:gd name="adj" fmla="val 16667"/>
            </a:avLst>
          </a:prstGeom>
          <a:noFill/>
          <a:ln w="19050" cap="flat" cmpd="sng">
            <a:solidFill>
              <a:srgbClr val="0022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Once these various points have been confirmed, the installation stages are similar to a standard system installation, except for the adaptation of the existing Septic Tank into a Primary Tank, this is the initial stage of the installation.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chemeClr val="dk1"/>
                </a:solidFill>
                <a:latin typeface="Open Sans"/>
                <a:ea typeface="Open Sans"/>
                <a:cs typeface="Open Sans"/>
                <a:sym typeface="Open Sans"/>
              </a:rPr>
              <a:t>Before work begins to update the existing tank  it must be  properly emptied</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chemeClr val="dk1"/>
                </a:solidFill>
                <a:latin typeface="Open Sans"/>
                <a:ea typeface="Open Sans"/>
                <a:cs typeface="Open Sans"/>
                <a:sym typeface="Open Sans"/>
              </a:rPr>
              <a:t>by a specialist contractor</a:t>
            </a:r>
            <a:endParaRPr sz="1400" b="0" i="0" u="none" strike="noStrike" cap="none" dirty="0">
              <a:solidFill>
                <a:srgbClr val="000000"/>
              </a:solidFill>
              <a:latin typeface="Arial"/>
              <a:ea typeface="Arial"/>
              <a:cs typeface="Arial"/>
              <a:sym typeface="Arial"/>
            </a:endParaRPr>
          </a:p>
        </p:txBody>
      </p:sp>
      <p:sp>
        <p:nvSpPr>
          <p:cNvPr id="631" name="Google Shape;631;g13fa03ffd2f_2_539"/>
          <p:cNvSpPr/>
          <p:nvPr/>
        </p:nvSpPr>
        <p:spPr>
          <a:xfrm>
            <a:off x="253282" y="6456753"/>
            <a:ext cx="6349200" cy="324000"/>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342900" marR="0" lvl="0" indent="-342900" algn="ctr" rtl="0">
              <a:lnSpc>
                <a:spcPct val="100000"/>
              </a:lnSpc>
              <a:spcBef>
                <a:spcPts val="0"/>
              </a:spcBef>
              <a:spcAft>
                <a:spcPts val="0"/>
              </a:spcAft>
              <a:buClr>
                <a:srgbClr val="000000"/>
              </a:buClr>
              <a:buSzPts val="1200"/>
              <a:buFont typeface="Arial"/>
              <a:buNone/>
            </a:pPr>
            <a:r>
              <a:rPr lang="en-US" sz="1200" b="1" i="0" u="none" strike="noStrike" cap="none" dirty="0">
                <a:solidFill>
                  <a:srgbClr val="FFFFFF"/>
                </a:solidFill>
                <a:latin typeface="Open Sans"/>
                <a:ea typeface="Open Sans"/>
                <a:cs typeface="Open Sans"/>
                <a:sym typeface="Open Sans"/>
              </a:rPr>
              <a:t>Adapting the existing Primary Tank</a:t>
            </a:r>
            <a:endParaRPr sz="1400" b="0" i="0" u="none" strike="noStrike" cap="none" dirty="0">
              <a:solidFill>
                <a:srgbClr val="000000"/>
              </a:solidFill>
              <a:latin typeface="Arial"/>
              <a:ea typeface="Arial"/>
              <a:cs typeface="Arial"/>
              <a:sym typeface="Arial"/>
            </a:endParaRPr>
          </a:p>
        </p:txBody>
      </p:sp>
      <p:sp>
        <p:nvSpPr>
          <p:cNvPr id="632" name="Google Shape;632;g13fa03ffd2f_2_539"/>
          <p:cNvSpPr/>
          <p:nvPr/>
        </p:nvSpPr>
        <p:spPr>
          <a:xfrm>
            <a:off x="253282" y="6960809"/>
            <a:ext cx="63492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dirty="0">
                <a:solidFill>
                  <a:schemeClr val="dk1"/>
                </a:solidFill>
                <a:latin typeface="Open Sans"/>
                <a:ea typeface="Open Sans"/>
                <a:cs typeface="Open Sans"/>
                <a:sym typeface="Open Sans"/>
              </a:rPr>
              <a:t>Upgrading an existing Septic Tank into a Primary Tank upstream from a ECOROCK  Unit is a two stage process: </a:t>
            </a:r>
            <a:endParaRPr sz="1400" b="0" i="0" u="none" strike="noStrike" cap="none" dirty="0">
              <a:solidFill>
                <a:srgbClr val="000000"/>
              </a:solidFill>
              <a:latin typeface="Arial"/>
              <a:ea typeface="Arial"/>
              <a:cs typeface="Arial"/>
              <a:sym typeface="Arial"/>
            </a:endParaRPr>
          </a:p>
        </p:txBody>
      </p:sp>
      <p:sp>
        <p:nvSpPr>
          <p:cNvPr id="633" name="Google Shape;633;g13fa03ffd2f_2_539"/>
          <p:cNvSpPr txBox="1"/>
          <p:nvPr/>
        </p:nvSpPr>
        <p:spPr>
          <a:xfrm>
            <a:off x="258487" y="7655777"/>
            <a:ext cx="3060000" cy="289200"/>
          </a:xfrm>
          <a:prstGeom prst="rect">
            <a:avLst/>
          </a:prstGeom>
          <a:solidFill>
            <a:schemeClr val="accent2"/>
          </a:solidFill>
          <a:ln>
            <a:noFill/>
          </a:ln>
        </p:spPr>
        <p:txBody>
          <a:bodyPr spcFirstLastPara="1" wrap="square" lIns="0" tIns="45700" rIns="0" bIns="45700" anchor="ctr" anchorCtr="0">
            <a:noAutofit/>
          </a:bodyPr>
          <a:lstStyle/>
          <a:p>
            <a:pPr marL="342900" marR="0" lvl="0" indent="-342900" algn="ctr" rtl="0">
              <a:lnSpc>
                <a:spcPct val="100000"/>
              </a:lnSpc>
              <a:spcBef>
                <a:spcPts val="0"/>
              </a:spcBef>
              <a:spcAft>
                <a:spcPts val="0"/>
              </a:spcAft>
              <a:buClr>
                <a:srgbClr val="FFFFFF"/>
              </a:buClr>
              <a:buSzPts val="1200"/>
              <a:buFont typeface="Open Sans"/>
              <a:buNone/>
            </a:pPr>
            <a:r>
              <a:rPr lang="en-US" sz="1200" b="1" i="0" u="none" strike="noStrike" cap="none" dirty="0">
                <a:solidFill>
                  <a:srgbClr val="FFFFFF"/>
                </a:solidFill>
                <a:latin typeface="Open Sans"/>
                <a:ea typeface="Open Sans"/>
                <a:cs typeface="Open Sans"/>
                <a:sym typeface="Open Sans"/>
              </a:rPr>
              <a:t>Fit ventilation</a:t>
            </a:r>
            <a:endParaRPr sz="1400" b="0" i="0" u="none" strike="noStrike" cap="none" dirty="0">
              <a:solidFill>
                <a:srgbClr val="000000"/>
              </a:solidFill>
              <a:latin typeface="Arial"/>
              <a:ea typeface="Arial"/>
              <a:cs typeface="Arial"/>
              <a:sym typeface="Arial"/>
            </a:endParaRPr>
          </a:p>
        </p:txBody>
      </p:sp>
      <p:sp>
        <p:nvSpPr>
          <p:cNvPr id="634" name="Google Shape;634;g13fa03ffd2f_2_539"/>
          <p:cNvSpPr txBox="1"/>
          <p:nvPr/>
        </p:nvSpPr>
        <p:spPr>
          <a:xfrm>
            <a:off x="3443087" y="7656414"/>
            <a:ext cx="3060000" cy="288000"/>
          </a:xfrm>
          <a:prstGeom prst="rect">
            <a:avLst/>
          </a:prstGeom>
          <a:solidFill>
            <a:schemeClr val="accent2"/>
          </a:solidFill>
          <a:ln>
            <a:noFill/>
          </a:ln>
        </p:spPr>
        <p:txBody>
          <a:bodyPr spcFirstLastPara="1" wrap="square" lIns="0" tIns="45700" rIns="0" bIns="45700" anchor="ctr" anchorCtr="0">
            <a:noAutofit/>
          </a:bodyPr>
          <a:lstStyle/>
          <a:p>
            <a:pPr marL="342900" marR="0" lvl="0" indent="-342900" algn="ctr" rtl="0">
              <a:lnSpc>
                <a:spcPct val="100000"/>
              </a:lnSpc>
              <a:spcBef>
                <a:spcPts val="0"/>
              </a:spcBef>
              <a:spcAft>
                <a:spcPts val="0"/>
              </a:spcAft>
              <a:buClr>
                <a:srgbClr val="FFFFFF"/>
              </a:buClr>
              <a:buSzPts val="1200"/>
              <a:buFont typeface="Open Sans"/>
              <a:buNone/>
            </a:pPr>
            <a:r>
              <a:rPr lang="en-US" sz="1200" b="1" i="0" u="none" strike="noStrike" cap="none" dirty="0">
                <a:solidFill>
                  <a:srgbClr val="FFFFFF"/>
                </a:solidFill>
                <a:latin typeface="Open Sans"/>
                <a:ea typeface="Open Sans"/>
                <a:cs typeface="Open Sans"/>
                <a:sym typeface="Open Sans"/>
              </a:rPr>
              <a:t>Install the prefilter</a:t>
            </a:r>
            <a:endParaRPr sz="1200" b="1" i="0" u="none" strike="noStrike" cap="none" dirty="0">
              <a:solidFill>
                <a:srgbClr val="FFFFFF"/>
              </a:solidFill>
              <a:latin typeface="Open Sans"/>
              <a:ea typeface="Open Sans"/>
              <a:cs typeface="Open Sans"/>
              <a:sym typeface="Open Sans"/>
            </a:endParaRPr>
          </a:p>
        </p:txBody>
      </p:sp>
      <p:sp>
        <p:nvSpPr>
          <p:cNvPr id="635" name="Google Shape;635;g13fa03ffd2f_2_539"/>
          <p:cNvSpPr/>
          <p:nvPr/>
        </p:nvSpPr>
        <p:spPr>
          <a:xfrm>
            <a:off x="246707" y="8023764"/>
            <a:ext cx="3071700" cy="1326300"/>
          </a:xfrm>
          <a:prstGeom prst="rect">
            <a:avLst/>
          </a:prstGeom>
          <a:solidFill>
            <a:schemeClr val="lt2"/>
          </a:solidFill>
          <a:ln w="12700" cap="flat" cmpd="sng">
            <a:solidFill>
              <a:schemeClr val="dk1"/>
            </a:solidFill>
            <a:prstDash val="solid"/>
            <a:miter lim="800000"/>
            <a:headEnd type="none" w="sm" len="sm"/>
            <a:tailEnd type="none" w="sm" len="sm"/>
          </a:ln>
        </p:spPr>
        <p:txBody>
          <a:bodyPr spcFirstLastPara="1" wrap="square" lIns="36000" tIns="45700" rIns="36000"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The installation of PVC connections (diameter 4”) is required for proper ventilation of the existing tank and for the efficient operation of the ECOROCK system in general.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       </a:t>
            </a:r>
            <a:r>
              <a:rPr lang="en-US" sz="1000" b="0" i="1" u="sng" strike="noStrike" cap="none" dirty="0">
                <a:solidFill>
                  <a:srgbClr val="6AB441"/>
                </a:solidFill>
                <a:latin typeface="Open Sans"/>
                <a:ea typeface="Open Sans"/>
                <a:cs typeface="Open Sans"/>
                <a:sym typeface="Open Sans"/>
              </a:rPr>
              <a:t>The construction stages: The installation and control of the ventilation</a:t>
            </a:r>
            <a:endParaRPr sz="1400" b="0" i="0" u="none" strike="noStrike" cap="none" dirty="0">
              <a:solidFill>
                <a:srgbClr val="000000"/>
              </a:solidFill>
              <a:latin typeface="Arial"/>
              <a:ea typeface="Arial"/>
              <a:cs typeface="Arial"/>
              <a:sym typeface="Arial"/>
            </a:endParaRPr>
          </a:p>
        </p:txBody>
      </p:sp>
      <p:sp>
        <p:nvSpPr>
          <p:cNvPr id="636" name="Google Shape;636;g13fa03ffd2f_2_539"/>
          <p:cNvSpPr/>
          <p:nvPr/>
        </p:nvSpPr>
        <p:spPr>
          <a:xfrm>
            <a:off x="3443087" y="8028840"/>
            <a:ext cx="3060000" cy="1321200"/>
          </a:xfrm>
          <a:prstGeom prst="rect">
            <a:avLst/>
          </a:prstGeom>
          <a:solidFill>
            <a:schemeClr val="lt2"/>
          </a:solidFill>
          <a:ln w="12700" cap="flat" cmpd="sng">
            <a:solidFill>
              <a:schemeClr val="dk1"/>
            </a:solidFill>
            <a:prstDash val="solid"/>
            <a:miter lim="800000"/>
            <a:headEnd type="none" w="sm" len="sm"/>
            <a:tailEnd type="none" w="sm" len="sm"/>
          </a:ln>
        </p:spPr>
        <p:txBody>
          <a:bodyPr spcFirstLastPara="1" wrap="square" lIns="36000" tIns="45700" rIns="36000" bIns="45700" anchor="t" anchorCtr="0">
            <a:noAutofit/>
          </a:bodyPr>
          <a:lstStyle/>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The primary tank should be fitted with a pre-filter that resembles a “stiff plastic brush”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This traps remaining suspended solids and fats, etc. resulting in a better quality of pre-treatment .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p:txBody>
      </p:sp>
      <p:pic>
        <p:nvPicPr>
          <p:cNvPr id="637" name="Google Shape;637;g13fa03ffd2f_2_539"/>
          <p:cNvPicPr preferRelativeResize="0"/>
          <p:nvPr/>
        </p:nvPicPr>
        <p:blipFill rotWithShape="1">
          <a:blip r:embed="rId4">
            <a:alphaModFix/>
          </a:blip>
          <a:srcRect/>
          <a:stretch/>
        </p:blipFill>
        <p:spPr>
          <a:xfrm rot="-5400000" flipH="1">
            <a:off x="4815987" y="7972057"/>
            <a:ext cx="314201" cy="2441996"/>
          </a:xfrm>
          <a:prstGeom prst="rect">
            <a:avLst/>
          </a:prstGeom>
          <a:noFill/>
          <a:ln>
            <a:noFill/>
          </a:ln>
        </p:spPr>
      </p:pic>
      <p:cxnSp>
        <p:nvCxnSpPr>
          <p:cNvPr id="638" name="Google Shape;638;g13fa03ffd2f_2_539"/>
          <p:cNvCxnSpPr/>
          <p:nvPr/>
        </p:nvCxnSpPr>
        <p:spPr>
          <a:xfrm flipH="1">
            <a:off x="1929206" y="7256474"/>
            <a:ext cx="1446600" cy="369600"/>
          </a:xfrm>
          <a:prstGeom prst="straightConnector1">
            <a:avLst/>
          </a:prstGeom>
          <a:noFill/>
          <a:ln w="19050" cap="flat" cmpd="sng">
            <a:solidFill>
              <a:srgbClr val="98B912"/>
            </a:solidFill>
            <a:prstDash val="solid"/>
            <a:miter lim="800000"/>
            <a:headEnd type="none" w="sm" len="sm"/>
            <a:tailEnd type="stealth" w="med" len="med"/>
          </a:ln>
        </p:spPr>
      </p:cxnSp>
      <p:cxnSp>
        <p:nvCxnSpPr>
          <p:cNvPr id="639" name="Google Shape;639;g13fa03ffd2f_2_539"/>
          <p:cNvCxnSpPr/>
          <p:nvPr/>
        </p:nvCxnSpPr>
        <p:spPr>
          <a:xfrm>
            <a:off x="3375806" y="7256474"/>
            <a:ext cx="1438800" cy="369600"/>
          </a:xfrm>
          <a:prstGeom prst="straightConnector1">
            <a:avLst/>
          </a:prstGeom>
          <a:noFill/>
          <a:ln w="19050" cap="flat" cmpd="sng">
            <a:solidFill>
              <a:srgbClr val="98B912"/>
            </a:solidFill>
            <a:prstDash val="solid"/>
            <a:miter lim="800000"/>
            <a:headEnd type="none" w="sm" len="sm"/>
            <a:tailEnd type="stealth" w="med" len="med"/>
          </a:ln>
        </p:spPr>
      </p:cxnSp>
      <p:pic>
        <p:nvPicPr>
          <p:cNvPr id="640" name="Google Shape;640;g13fa03ffd2f_2_539"/>
          <p:cNvPicPr preferRelativeResize="0"/>
          <p:nvPr/>
        </p:nvPicPr>
        <p:blipFill rotWithShape="1">
          <a:blip r:embed="rId5">
            <a:alphaModFix/>
          </a:blip>
          <a:srcRect/>
          <a:stretch/>
        </p:blipFill>
        <p:spPr>
          <a:xfrm>
            <a:off x="282237" y="8793110"/>
            <a:ext cx="213405" cy="207219"/>
          </a:xfrm>
          <a:prstGeom prst="rect">
            <a:avLst/>
          </a:prstGeom>
          <a:noFill/>
          <a:ln>
            <a:noFill/>
          </a:ln>
        </p:spPr>
      </p:pic>
      <p:pic>
        <p:nvPicPr>
          <p:cNvPr id="641" name="Google Shape;641;g13fa03ffd2f_2_539"/>
          <p:cNvPicPr preferRelativeResize="0"/>
          <p:nvPr/>
        </p:nvPicPr>
        <p:blipFill rotWithShape="1">
          <a:blip r:embed="rId6">
            <a:alphaModFix/>
          </a:blip>
          <a:srcRect/>
          <a:stretch/>
        </p:blipFill>
        <p:spPr>
          <a:xfrm>
            <a:off x="5766104" y="5880593"/>
            <a:ext cx="442341" cy="384644"/>
          </a:xfrm>
          <a:prstGeom prst="rect">
            <a:avLst/>
          </a:prstGeom>
          <a:noFill/>
          <a:ln w="19050" cap="flat" cmpd="sng">
            <a:solidFill>
              <a:srgbClr val="FF0000"/>
            </a:solidFill>
            <a:prstDash val="solid"/>
            <a:miter lim="800000"/>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g13fa03ffd2f_2_563"/>
          <p:cNvSpPr txBox="1">
            <a:spLocks noGrp="1"/>
          </p:cNvSpPr>
          <p:nvPr>
            <p:ph type="title"/>
          </p:nvPr>
        </p:nvSpPr>
        <p:spPr>
          <a:xfrm>
            <a:off x="2152650" y="304270"/>
            <a:ext cx="4044900" cy="1495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2800"/>
              <a:buFont typeface="Open Sans"/>
              <a:buNone/>
            </a:pPr>
            <a:r>
              <a:rPr lang="en-US" b="1" dirty="0"/>
              <a:t>Stages of Adapting an Existing Tank</a:t>
            </a:r>
            <a:endParaRPr b="1" dirty="0"/>
          </a:p>
        </p:txBody>
      </p:sp>
      <p:pic>
        <p:nvPicPr>
          <p:cNvPr id="647" name="Google Shape;647;g13fa03ffd2f_2_563" descr="C:\Users\fbelin\Desktop\FTE existante.png"/>
          <p:cNvPicPr preferRelativeResize="0"/>
          <p:nvPr/>
        </p:nvPicPr>
        <p:blipFill rotWithShape="1">
          <a:blip r:embed="rId3">
            <a:alphaModFix/>
          </a:blip>
          <a:srcRect/>
          <a:stretch/>
        </p:blipFill>
        <p:spPr>
          <a:xfrm>
            <a:off x="4497752" y="2804852"/>
            <a:ext cx="2034700" cy="1261178"/>
          </a:xfrm>
          <a:prstGeom prst="rect">
            <a:avLst/>
          </a:prstGeom>
          <a:noFill/>
          <a:ln>
            <a:noFill/>
          </a:ln>
        </p:spPr>
      </p:pic>
      <p:sp>
        <p:nvSpPr>
          <p:cNvPr id="648" name="Google Shape;648;g13fa03ffd2f_2_563"/>
          <p:cNvSpPr/>
          <p:nvPr/>
        </p:nvSpPr>
        <p:spPr>
          <a:xfrm>
            <a:off x="166993" y="1585049"/>
            <a:ext cx="6349200" cy="324000"/>
          </a:xfrm>
          <a:prstGeom prst="roundRect">
            <a:avLst>
              <a:gd name="adj" fmla="val 16667"/>
            </a:avLst>
          </a:prstGeom>
          <a:solidFill>
            <a:srgbClr val="6AB441"/>
          </a:solidFill>
          <a:ln>
            <a:noFill/>
          </a:ln>
        </p:spPr>
        <p:txBody>
          <a:bodyPr spcFirstLastPara="1" wrap="square" lIns="91425" tIns="45700" rIns="91425" bIns="45700" anchor="ctr" anchorCtr="0">
            <a:noAutofit/>
          </a:bodyPr>
          <a:lstStyle/>
          <a:p>
            <a:pPr marL="342900" marR="0" lvl="0" indent="-342900" algn="ctr" rtl="0">
              <a:lnSpc>
                <a:spcPct val="100000"/>
              </a:lnSpc>
              <a:spcBef>
                <a:spcPts val="0"/>
              </a:spcBef>
              <a:spcAft>
                <a:spcPts val="0"/>
              </a:spcAft>
              <a:buClr>
                <a:srgbClr val="000000"/>
              </a:buClr>
              <a:buSzPts val="1200"/>
              <a:buFont typeface="Arial"/>
              <a:buNone/>
            </a:pPr>
            <a:r>
              <a:rPr lang="en-US" sz="1200" b="1" i="0" u="none" strike="noStrike" cap="none" dirty="0">
                <a:solidFill>
                  <a:srgbClr val="FFFFFF"/>
                </a:solidFill>
                <a:latin typeface="Open Sans"/>
                <a:ea typeface="Open Sans"/>
                <a:cs typeface="Open Sans"/>
                <a:sym typeface="Open Sans"/>
              </a:rPr>
              <a:t>Ventilation</a:t>
            </a:r>
            <a:endParaRPr sz="1400" b="0" i="0" u="none" strike="noStrike" cap="none" dirty="0">
              <a:solidFill>
                <a:srgbClr val="000000"/>
              </a:solidFill>
              <a:latin typeface="Arial"/>
              <a:ea typeface="Arial"/>
              <a:cs typeface="Arial"/>
              <a:sym typeface="Arial"/>
            </a:endParaRPr>
          </a:p>
        </p:txBody>
      </p:sp>
      <p:sp>
        <p:nvSpPr>
          <p:cNvPr id="649" name="Google Shape;649;g13fa03ffd2f_2_563"/>
          <p:cNvSpPr/>
          <p:nvPr/>
        </p:nvSpPr>
        <p:spPr>
          <a:xfrm>
            <a:off x="213345" y="5221372"/>
            <a:ext cx="6349200" cy="324000"/>
          </a:xfrm>
          <a:prstGeom prst="roundRect">
            <a:avLst>
              <a:gd name="adj" fmla="val 16667"/>
            </a:avLst>
          </a:prstGeom>
          <a:solidFill>
            <a:srgbClr val="6AB441"/>
          </a:solidFill>
          <a:ln>
            <a:noFill/>
          </a:ln>
        </p:spPr>
        <p:txBody>
          <a:bodyPr spcFirstLastPara="1" wrap="square" lIns="91425" tIns="45700" rIns="91425" bIns="45700" anchor="ctr" anchorCtr="0">
            <a:noAutofit/>
          </a:bodyPr>
          <a:lstStyle/>
          <a:p>
            <a:pPr marL="342900" marR="0" lvl="0" indent="-342900" algn="ctr" rtl="0">
              <a:lnSpc>
                <a:spcPct val="100000"/>
              </a:lnSpc>
              <a:spcBef>
                <a:spcPts val="0"/>
              </a:spcBef>
              <a:spcAft>
                <a:spcPts val="0"/>
              </a:spcAft>
              <a:buClr>
                <a:srgbClr val="000000"/>
              </a:buClr>
              <a:buSzPts val="1200"/>
              <a:buFont typeface="Arial"/>
              <a:buNone/>
            </a:pPr>
            <a:r>
              <a:rPr lang="en-US" sz="1200" b="1" i="0" u="none" strike="noStrike" cap="none" dirty="0">
                <a:solidFill>
                  <a:srgbClr val="FFFFFF"/>
                </a:solidFill>
                <a:latin typeface="Open Sans"/>
                <a:ea typeface="Open Sans"/>
                <a:cs typeface="Open Sans"/>
                <a:sym typeface="Open Sans"/>
              </a:rPr>
              <a:t>Installing the pre-filter</a:t>
            </a:r>
            <a:endParaRPr sz="1400" b="0" i="0" u="none" strike="noStrike" cap="none" dirty="0">
              <a:solidFill>
                <a:srgbClr val="000000"/>
              </a:solidFill>
              <a:latin typeface="Arial"/>
              <a:ea typeface="Arial"/>
              <a:cs typeface="Arial"/>
              <a:sym typeface="Arial"/>
            </a:endParaRPr>
          </a:p>
        </p:txBody>
      </p:sp>
      <p:pic>
        <p:nvPicPr>
          <p:cNvPr id="650" name="Google Shape;650;g13fa03ffd2f_2_563"/>
          <p:cNvPicPr preferRelativeResize="0"/>
          <p:nvPr/>
        </p:nvPicPr>
        <p:blipFill rotWithShape="1">
          <a:blip r:embed="rId4">
            <a:alphaModFix/>
          </a:blip>
          <a:srcRect/>
          <a:stretch/>
        </p:blipFill>
        <p:spPr>
          <a:xfrm>
            <a:off x="4114277" y="2666776"/>
            <a:ext cx="542925" cy="552450"/>
          </a:xfrm>
          <a:prstGeom prst="rect">
            <a:avLst/>
          </a:prstGeom>
          <a:noFill/>
          <a:ln>
            <a:noFill/>
          </a:ln>
        </p:spPr>
      </p:pic>
      <p:grpSp>
        <p:nvGrpSpPr>
          <p:cNvPr id="651" name="Google Shape;651;g13fa03ffd2f_2_563"/>
          <p:cNvGrpSpPr/>
          <p:nvPr/>
        </p:nvGrpSpPr>
        <p:grpSpPr>
          <a:xfrm>
            <a:off x="4570544" y="2099146"/>
            <a:ext cx="371486" cy="908005"/>
            <a:chOff x="4496475" y="1950392"/>
            <a:chExt cx="410210" cy="1088344"/>
          </a:xfrm>
        </p:grpSpPr>
        <p:pic>
          <p:nvPicPr>
            <p:cNvPr id="652" name="Google Shape;652;g13fa03ffd2f_2_563"/>
            <p:cNvPicPr preferRelativeResize="0"/>
            <p:nvPr/>
          </p:nvPicPr>
          <p:blipFill rotWithShape="1">
            <a:blip r:embed="rId5">
              <a:alphaModFix/>
            </a:blip>
            <a:srcRect/>
            <a:stretch/>
          </p:blipFill>
          <p:spPr>
            <a:xfrm>
              <a:off x="4496475" y="2457711"/>
              <a:ext cx="371475" cy="581025"/>
            </a:xfrm>
            <a:prstGeom prst="rect">
              <a:avLst/>
            </a:prstGeom>
            <a:noFill/>
            <a:ln>
              <a:noFill/>
            </a:ln>
          </p:spPr>
        </p:pic>
        <p:pic>
          <p:nvPicPr>
            <p:cNvPr id="653" name="Google Shape;653;g13fa03ffd2f_2_563"/>
            <p:cNvPicPr preferRelativeResize="0"/>
            <p:nvPr/>
          </p:nvPicPr>
          <p:blipFill rotWithShape="1">
            <a:blip r:embed="rId5">
              <a:alphaModFix/>
            </a:blip>
            <a:srcRect/>
            <a:stretch/>
          </p:blipFill>
          <p:spPr>
            <a:xfrm>
              <a:off x="4496475" y="2238161"/>
              <a:ext cx="371475" cy="382686"/>
            </a:xfrm>
            <a:prstGeom prst="rect">
              <a:avLst/>
            </a:prstGeom>
            <a:noFill/>
            <a:ln>
              <a:noFill/>
            </a:ln>
          </p:spPr>
        </p:pic>
        <p:pic>
          <p:nvPicPr>
            <p:cNvPr id="654" name="Google Shape;654;g13fa03ffd2f_2_563"/>
            <p:cNvPicPr preferRelativeResize="0"/>
            <p:nvPr/>
          </p:nvPicPr>
          <p:blipFill rotWithShape="1">
            <a:blip r:embed="rId6">
              <a:alphaModFix/>
            </a:blip>
            <a:srcRect/>
            <a:stretch/>
          </p:blipFill>
          <p:spPr>
            <a:xfrm>
              <a:off x="4642020" y="1950392"/>
              <a:ext cx="264665" cy="396677"/>
            </a:xfrm>
            <a:prstGeom prst="rect">
              <a:avLst/>
            </a:prstGeom>
            <a:noFill/>
            <a:ln>
              <a:noFill/>
            </a:ln>
          </p:spPr>
        </p:pic>
      </p:grpSp>
      <p:pic>
        <p:nvPicPr>
          <p:cNvPr id="655" name="Google Shape;655;g13fa03ffd2f_2_563"/>
          <p:cNvPicPr preferRelativeResize="0"/>
          <p:nvPr/>
        </p:nvPicPr>
        <p:blipFill rotWithShape="1">
          <a:blip r:embed="rId7">
            <a:alphaModFix/>
          </a:blip>
          <a:srcRect/>
          <a:stretch/>
        </p:blipFill>
        <p:spPr>
          <a:xfrm>
            <a:off x="6028118" y="2604863"/>
            <a:ext cx="219075" cy="352425"/>
          </a:xfrm>
          <a:prstGeom prst="rect">
            <a:avLst/>
          </a:prstGeom>
          <a:noFill/>
          <a:ln>
            <a:noFill/>
          </a:ln>
        </p:spPr>
      </p:pic>
      <p:sp>
        <p:nvSpPr>
          <p:cNvPr id="656" name="Google Shape;656;g13fa03ffd2f_2_563"/>
          <p:cNvSpPr/>
          <p:nvPr/>
        </p:nvSpPr>
        <p:spPr>
          <a:xfrm rot="5400000">
            <a:off x="5921885" y="2672150"/>
            <a:ext cx="517200" cy="315600"/>
          </a:xfrm>
          <a:prstGeom prst="ellipse">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p:txBody>
      </p:sp>
      <p:sp>
        <p:nvSpPr>
          <p:cNvPr id="657" name="Google Shape;657;g13fa03ffd2f_2_563"/>
          <p:cNvSpPr/>
          <p:nvPr/>
        </p:nvSpPr>
        <p:spPr>
          <a:xfrm rot="5400000">
            <a:off x="4293386" y="2236102"/>
            <a:ext cx="1057200" cy="631500"/>
          </a:xfrm>
          <a:prstGeom prst="ellipse">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p:txBody>
      </p:sp>
      <p:sp>
        <p:nvSpPr>
          <p:cNvPr id="658" name="Google Shape;658;g13fa03ffd2f_2_563"/>
          <p:cNvSpPr/>
          <p:nvPr/>
        </p:nvSpPr>
        <p:spPr>
          <a:xfrm>
            <a:off x="234450" y="5654621"/>
            <a:ext cx="3995400" cy="1785000"/>
          </a:xfrm>
          <a:prstGeom prst="rect">
            <a:avLst/>
          </a:prstGeom>
          <a:solidFill>
            <a:srgbClr val="F2F2F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The filter is installed in the T-pipe. This is a rotationally moulded component and is positioned inside the Primary Tank at the effluent outlet.</a:t>
            </a:r>
            <a:endParaRPr sz="1400" b="0" i="0" u="none" strike="noStrike" cap="none" dirty="0">
              <a:solidFill>
                <a:srgbClr val="000000"/>
              </a:solidFill>
              <a:latin typeface="Arial"/>
              <a:ea typeface="Arial"/>
              <a:cs typeface="Arial"/>
              <a:sym typeface="Arial"/>
            </a:endParaRPr>
          </a:p>
          <a:p>
            <a:pPr marL="171450" marR="0" lvl="0" indent="-107950" algn="l" rtl="0">
              <a:lnSpc>
                <a:spcPct val="100000"/>
              </a:lnSpc>
              <a:spcBef>
                <a:spcPts val="0"/>
              </a:spcBef>
              <a:spcAft>
                <a:spcPts val="0"/>
              </a:spcAft>
              <a:buClr>
                <a:schemeClr val="dk1"/>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171450" marR="0" lvl="0" indent="-107950" algn="l" rtl="0">
              <a:lnSpc>
                <a:spcPct val="100000"/>
              </a:lnSpc>
              <a:spcBef>
                <a:spcPts val="0"/>
              </a:spcBef>
              <a:spcAft>
                <a:spcPts val="0"/>
              </a:spcAft>
              <a:buClr>
                <a:schemeClr val="dk1"/>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171450" marR="0" lvl="0" indent="-107950" algn="l" rtl="0">
              <a:lnSpc>
                <a:spcPct val="100000"/>
              </a:lnSpc>
              <a:spcBef>
                <a:spcPts val="0"/>
              </a:spcBef>
              <a:spcAft>
                <a:spcPts val="0"/>
              </a:spcAft>
              <a:buClr>
                <a:schemeClr val="dk1"/>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171450" marR="0" lvl="0" indent="-107950" algn="l" rtl="0">
              <a:lnSpc>
                <a:spcPct val="100000"/>
              </a:lnSpc>
              <a:spcBef>
                <a:spcPts val="0"/>
              </a:spcBef>
              <a:spcAft>
                <a:spcPts val="0"/>
              </a:spcAft>
              <a:buClr>
                <a:schemeClr val="dk1"/>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171450" marR="0" lvl="0" indent="-107950" algn="l" rtl="0">
              <a:lnSpc>
                <a:spcPct val="100000"/>
              </a:lnSpc>
              <a:spcBef>
                <a:spcPts val="0"/>
              </a:spcBef>
              <a:spcAft>
                <a:spcPts val="0"/>
              </a:spcAft>
              <a:buClr>
                <a:schemeClr val="dk1"/>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171450" marR="0" lvl="0" indent="-107950" algn="l" rtl="0">
              <a:lnSpc>
                <a:spcPct val="100000"/>
              </a:lnSpc>
              <a:spcBef>
                <a:spcPts val="0"/>
              </a:spcBef>
              <a:spcAft>
                <a:spcPts val="0"/>
              </a:spcAft>
              <a:buClr>
                <a:schemeClr val="dk1"/>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171450" marR="0" lvl="0" indent="-107950" algn="l" rtl="0">
              <a:lnSpc>
                <a:spcPct val="100000"/>
              </a:lnSpc>
              <a:spcBef>
                <a:spcPts val="0"/>
              </a:spcBef>
              <a:spcAft>
                <a:spcPts val="0"/>
              </a:spcAft>
              <a:buClr>
                <a:schemeClr val="dk1"/>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171450" marR="0" lvl="0" indent="-107950" algn="l" rtl="0">
              <a:lnSpc>
                <a:spcPct val="100000"/>
              </a:lnSpc>
              <a:spcBef>
                <a:spcPts val="0"/>
              </a:spcBef>
              <a:spcAft>
                <a:spcPts val="0"/>
              </a:spcAft>
              <a:buClr>
                <a:schemeClr val="dk1"/>
              </a:buClr>
              <a:buSzPts val="1000"/>
              <a:buFont typeface="Arial"/>
              <a:buNone/>
            </a:pPr>
            <a:endParaRPr sz="1000" b="0" i="0" u="none" strike="noStrike" cap="none" dirty="0">
              <a:solidFill>
                <a:schemeClr val="dk1"/>
              </a:solidFill>
              <a:latin typeface="Open Sans"/>
              <a:ea typeface="Open Sans"/>
              <a:cs typeface="Open Sans"/>
              <a:sym typeface="Open Sans"/>
            </a:endParaRPr>
          </a:p>
        </p:txBody>
      </p:sp>
      <p:sp>
        <p:nvSpPr>
          <p:cNvPr id="659" name="Google Shape;659;g13fa03ffd2f_2_563"/>
          <p:cNvSpPr/>
          <p:nvPr/>
        </p:nvSpPr>
        <p:spPr>
          <a:xfrm>
            <a:off x="167000" y="1964800"/>
            <a:ext cx="3974400" cy="1503600"/>
          </a:xfrm>
          <a:prstGeom prst="rect">
            <a:avLst/>
          </a:prstGeom>
          <a:solidFill>
            <a:srgbClr val="F2F2F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Efficient air extraction must be installed to remove the gas produced in the Primary Tank. Ventilation should be created using :</a:t>
            </a:r>
            <a:endParaRPr sz="1400" b="0" i="0" u="none" strike="noStrike" cap="none" dirty="0">
              <a:solidFill>
                <a:srgbClr val="000000"/>
              </a:solidFill>
              <a:latin typeface="Arial"/>
              <a:ea typeface="Arial"/>
              <a:cs typeface="Arial"/>
              <a:sym typeface="Arial"/>
            </a:endParaRPr>
          </a:p>
          <a:p>
            <a:pPr marL="171450" marR="0" lvl="0" indent="-80961" algn="l" rtl="0">
              <a:lnSpc>
                <a:spcPct val="100000"/>
              </a:lnSpc>
              <a:spcBef>
                <a:spcPts val="600"/>
              </a:spcBef>
              <a:spcAft>
                <a:spcPts val="0"/>
              </a:spcAft>
              <a:buClr>
                <a:schemeClr val="dk1"/>
              </a:buClr>
              <a:buSzPts val="1000"/>
              <a:buFont typeface="Arial"/>
              <a:buChar char="•"/>
            </a:pPr>
            <a:r>
              <a:rPr lang="en-US" sz="1000" b="0" i="0" u="none" strike="noStrike" cap="none" dirty="0">
                <a:solidFill>
                  <a:srgbClr val="FF0000"/>
                </a:solidFill>
                <a:latin typeface="Open Sans"/>
                <a:ea typeface="Open Sans"/>
                <a:cs typeface="Open Sans"/>
                <a:sym typeface="Open Sans"/>
              </a:rPr>
              <a:t>Connect the ECOROCK ventilation outlet to an available “knock-out” on the PT. The</a:t>
            </a:r>
            <a:r>
              <a:rPr lang="en-US" sz="1000" b="0" i="0" u="none" strike="noStrike" cap="none" dirty="0">
                <a:solidFill>
                  <a:schemeClr val="dk1"/>
                </a:solidFill>
                <a:latin typeface="Open Sans"/>
                <a:ea typeface="Open Sans"/>
                <a:cs typeface="Open Sans"/>
                <a:sym typeface="Open Sans"/>
              </a:rPr>
              <a:t> </a:t>
            </a:r>
            <a:r>
              <a:rPr lang="en-US" sz="1000" b="0" i="0" u="none" strike="noStrike" cap="none" dirty="0">
                <a:solidFill>
                  <a:srgbClr val="FF0000"/>
                </a:solidFill>
                <a:latin typeface="Open Sans"/>
                <a:ea typeface="Open Sans"/>
                <a:cs typeface="Open Sans"/>
                <a:sym typeface="Open Sans"/>
              </a:rPr>
              <a:t>PT connection to structure vent stack serves as system air outlet, or</a:t>
            </a:r>
            <a:endParaRPr sz="140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171450" marR="0" lvl="0" indent="-80961" algn="l" rtl="0">
              <a:lnSpc>
                <a:spcPct val="100000"/>
              </a:lnSpc>
              <a:spcBef>
                <a:spcPts val="0"/>
              </a:spcBef>
              <a:spcAft>
                <a:spcPts val="0"/>
              </a:spcAft>
              <a:buClr>
                <a:srgbClr val="FF0000"/>
              </a:buClr>
              <a:buSzPts val="1000"/>
              <a:buFont typeface="Arial"/>
              <a:buChar char="•"/>
            </a:pPr>
            <a:r>
              <a:rPr lang="en-US" sz="1000" b="0" i="0" u="none" strike="noStrike" cap="none" dirty="0">
                <a:solidFill>
                  <a:srgbClr val="FF0000"/>
                </a:solidFill>
                <a:latin typeface="Open Sans"/>
                <a:ea typeface="Open Sans"/>
                <a:cs typeface="Open Sans"/>
                <a:sym typeface="Open Sans"/>
              </a:rPr>
              <a:t>Install a ”tee” at the PT wastewater inlet and install a 4” pipe from ECOROCK air outlet. Airflow to vent stack is air outlet. </a:t>
            </a:r>
            <a:endParaRPr sz="1400" b="0" i="0" u="none" strike="noStrike" cap="none" dirty="0">
              <a:solidFill>
                <a:srgbClr val="FF0000"/>
              </a:solidFill>
              <a:latin typeface="Arial"/>
              <a:ea typeface="Arial"/>
              <a:cs typeface="Arial"/>
              <a:sym typeface="Arial"/>
            </a:endParaRPr>
          </a:p>
        </p:txBody>
      </p:sp>
      <p:pic>
        <p:nvPicPr>
          <p:cNvPr id="660" name="Google Shape;660;g13fa03ffd2f_2_563"/>
          <p:cNvPicPr preferRelativeResize="0"/>
          <p:nvPr/>
        </p:nvPicPr>
        <p:blipFill rotWithShape="1">
          <a:blip r:embed="rId8">
            <a:alphaModFix/>
          </a:blip>
          <a:srcRect/>
          <a:stretch/>
        </p:blipFill>
        <p:spPr>
          <a:xfrm>
            <a:off x="143292" y="3580027"/>
            <a:ext cx="2276783" cy="1461405"/>
          </a:xfrm>
          <a:prstGeom prst="rect">
            <a:avLst/>
          </a:prstGeom>
          <a:noFill/>
          <a:ln>
            <a:noFill/>
          </a:ln>
        </p:spPr>
      </p:pic>
      <p:sp>
        <p:nvSpPr>
          <p:cNvPr id="661" name="Google Shape;661;g13fa03ffd2f_2_563"/>
          <p:cNvSpPr txBox="1"/>
          <p:nvPr/>
        </p:nvSpPr>
        <p:spPr>
          <a:xfrm>
            <a:off x="1822360" y="4070264"/>
            <a:ext cx="4662300" cy="400200"/>
          </a:xfrm>
          <a:prstGeom prst="rect">
            <a:avLst/>
          </a:prstGeom>
          <a:solidFill>
            <a:srgbClr val="DFDFDF"/>
          </a:solidFill>
          <a:ln w="9525" cap="flat" cmpd="sng">
            <a:solidFill>
              <a:schemeClr val="dk1"/>
            </a:solidFill>
            <a:prstDash val="solid"/>
            <a:round/>
            <a:headEnd type="none" w="sm" len="sm"/>
            <a:tailEnd type="none" w="sm" len="sm"/>
          </a:ln>
        </p:spPr>
        <p:txBody>
          <a:bodyPr spcFirstLastPara="1" wrap="square" lIns="36000" tIns="45700" rIns="36000"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The gas extraction vent must not be located less than 16” above the roof  level and at least 3 ft away from any ventilation of windows .</a:t>
            </a:r>
            <a:endParaRPr sz="1400" b="0" i="0" u="none" strike="noStrike" cap="none" dirty="0">
              <a:solidFill>
                <a:srgbClr val="000000"/>
              </a:solidFill>
              <a:latin typeface="Arial"/>
              <a:ea typeface="Arial"/>
              <a:cs typeface="Arial"/>
              <a:sym typeface="Arial"/>
            </a:endParaRPr>
          </a:p>
        </p:txBody>
      </p:sp>
      <p:sp>
        <p:nvSpPr>
          <p:cNvPr id="662" name="Google Shape;662;g13fa03ffd2f_2_563"/>
          <p:cNvSpPr/>
          <p:nvPr/>
        </p:nvSpPr>
        <p:spPr>
          <a:xfrm rot="5400000">
            <a:off x="570608" y="3664014"/>
            <a:ext cx="431100" cy="163500"/>
          </a:xfrm>
          <a:prstGeom prst="ellipse">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p:txBody>
      </p:sp>
      <p:pic>
        <p:nvPicPr>
          <p:cNvPr id="663" name="Google Shape;663;g13fa03ffd2f_2_563" descr="C:\Users\fbelin\Desktop\FTE existante.png"/>
          <p:cNvPicPr preferRelativeResize="0"/>
          <p:nvPr/>
        </p:nvPicPr>
        <p:blipFill rotWithShape="1">
          <a:blip r:embed="rId3">
            <a:alphaModFix/>
          </a:blip>
          <a:srcRect/>
          <a:stretch/>
        </p:blipFill>
        <p:spPr>
          <a:xfrm>
            <a:off x="385820" y="6148124"/>
            <a:ext cx="1732167" cy="1073657"/>
          </a:xfrm>
          <a:prstGeom prst="rect">
            <a:avLst/>
          </a:prstGeom>
          <a:noFill/>
          <a:ln>
            <a:noFill/>
          </a:ln>
        </p:spPr>
      </p:pic>
      <p:pic>
        <p:nvPicPr>
          <p:cNvPr id="664" name="Google Shape;664;g13fa03ffd2f_2_563"/>
          <p:cNvPicPr preferRelativeResize="0"/>
          <p:nvPr/>
        </p:nvPicPr>
        <p:blipFill rotWithShape="1">
          <a:blip r:embed="rId9">
            <a:alphaModFix/>
          </a:blip>
          <a:srcRect/>
          <a:stretch/>
        </p:blipFill>
        <p:spPr>
          <a:xfrm flipH="1">
            <a:off x="2536341" y="6390647"/>
            <a:ext cx="444282" cy="790076"/>
          </a:xfrm>
          <a:prstGeom prst="rect">
            <a:avLst/>
          </a:prstGeom>
          <a:noFill/>
          <a:ln>
            <a:noFill/>
          </a:ln>
        </p:spPr>
      </p:pic>
      <p:pic>
        <p:nvPicPr>
          <p:cNvPr id="665" name="Google Shape;665;g13fa03ffd2f_2_563"/>
          <p:cNvPicPr preferRelativeResize="0"/>
          <p:nvPr/>
        </p:nvPicPr>
        <p:blipFill rotWithShape="1">
          <a:blip r:embed="rId10">
            <a:alphaModFix/>
          </a:blip>
          <a:srcRect/>
          <a:stretch/>
        </p:blipFill>
        <p:spPr>
          <a:xfrm rot="7651930">
            <a:off x="2868035" y="6644306"/>
            <a:ext cx="1253156" cy="160581"/>
          </a:xfrm>
          <a:prstGeom prst="rect">
            <a:avLst/>
          </a:prstGeom>
          <a:noFill/>
          <a:ln>
            <a:noFill/>
          </a:ln>
        </p:spPr>
      </p:pic>
      <p:sp>
        <p:nvSpPr>
          <p:cNvPr id="666" name="Google Shape;666;g13fa03ffd2f_2_563"/>
          <p:cNvSpPr/>
          <p:nvPr/>
        </p:nvSpPr>
        <p:spPr>
          <a:xfrm>
            <a:off x="2857769" y="6615413"/>
            <a:ext cx="292500" cy="272700"/>
          </a:xfrm>
          <a:prstGeom prst="mathPlus">
            <a:avLst>
              <a:gd name="adj1" fmla="val 23520"/>
            </a:avLst>
          </a:prstGeom>
          <a:solidFill>
            <a:srgbClr val="009EE3"/>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p:txBody>
      </p:sp>
      <p:cxnSp>
        <p:nvCxnSpPr>
          <p:cNvPr id="667" name="Google Shape;667;g13fa03ffd2f_2_563"/>
          <p:cNvCxnSpPr/>
          <p:nvPr/>
        </p:nvCxnSpPr>
        <p:spPr>
          <a:xfrm>
            <a:off x="2025643" y="6784947"/>
            <a:ext cx="412800" cy="0"/>
          </a:xfrm>
          <a:prstGeom prst="straightConnector1">
            <a:avLst/>
          </a:prstGeom>
          <a:noFill/>
          <a:ln w="19050" cap="flat" cmpd="sng">
            <a:solidFill>
              <a:schemeClr val="accent1"/>
            </a:solidFill>
            <a:prstDash val="solid"/>
            <a:miter lim="800000"/>
            <a:headEnd type="none" w="sm" len="sm"/>
            <a:tailEnd type="stealth" w="med" len="med"/>
          </a:ln>
        </p:spPr>
      </p:cxnSp>
      <p:pic>
        <p:nvPicPr>
          <p:cNvPr id="668" name="Google Shape;668;g13fa03ffd2f_2_563"/>
          <p:cNvPicPr preferRelativeResize="0"/>
          <p:nvPr/>
        </p:nvPicPr>
        <p:blipFill rotWithShape="1">
          <a:blip r:embed="rId11">
            <a:alphaModFix/>
          </a:blip>
          <a:srcRect/>
          <a:stretch/>
        </p:blipFill>
        <p:spPr>
          <a:xfrm flipH="1">
            <a:off x="1670784" y="6518908"/>
            <a:ext cx="303151" cy="542187"/>
          </a:xfrm>
          <a:prstGeom prst="rect">
            <a:avLst/>
          </a:prstGeom>
          <a:noFill/>
          <a:ln>
            <a:noFill/>
          </a:ln>
        </p:spPr>
      </p:pic>
      <p:sp>
        <p:nvSpPr>
          <p:cNvPr id="669" name="Google Shape;669;g13fa03ffd2f_2_563"/>
          <p:cNvSpPr txBox="1"/>
          <p:nvPr/>
        </p:nvSpPr>
        <p:spPr>
          <a:xfrm>
            <a:off x="234450" y="7858207"/>
            <a:ext cx="6328200" cy="1503600"/>
          </a:xfrm>
          <a:prstGeom prst="rect">
            <a:avLst/>
          </a:prstGeom>
          <a:noFill/>
          <a:ln w="19050" cap="flat" cmpd="sng">
            <a:solidFill>
              <a:schemeClr val="l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Open Sans"/>
              <a:ea typeface="Open Sans"/>
              <a:cs typeface="Open Sans"/>
              <a:sym typeface="Open Sans"/>
            </a:endParaRPr>
          </a:p>
        </p:txBody>
      </p:sp>
      <p:sp>
        <p:nvSpPr>
          <p:cNvPr id="670" name="Google Shape;670;g13fa03ffd2f_2_563"/>
          <p:cNvSpPr/>
          <p:nvPr/>
        </p:nvSpPr>
        <p:spPr>
          <a:xfrm>
            <a:off x="234450" y="7547623"/>
            <a:ext cx="1582200" cy="310500"/>
          </a:xfrm>
          <a:prstGeom prst="rect">
            <a:avLst/>
          </a:prstGeom>
          <a:solidFill>
            <a:srgbClr val="00223E"/>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342900" marR="0" lvl="0" indent="-342900" algn="ctr" rtl="0">
              <a:lnSpc>
                <a:spcPct val="100000"/>
              </a:lnSpc>
              <a:spcBef>
                <a:spcPts val="0"/>
              </a:spcBef>
              <a:spcAft>
                <a:spcPts val="0"/>
              </a:spcAft>
              <a:buClr>
                <a:srgbClr val="000000"/>
              </a:buClr>
              <a:buSzPts val="1200"/>
              <a:buFont typeface="Arial"/>
              <a:buNone/>
            </a:pPr>
            <a:r>
              <a:rPr lang="en-US" sz="1200" b="1" i="0" u="none" strike="noStrike" cap="none" dirty="0">
                <a:solidFill>
                  <a:schemeClr val="lt1"/>
                </a:solidFill>
                <a:latin typeface="Open Sans"/>
                <a:ea typeface="Open Sans"/>
                <a:cs typeface="Open Sans"/>
                <a:sym typeface="Open Sans"/>
              </a:rPr>
              <a:t>Detailed stages</a:t>
            </a:r>
            <a:endParaRPr sz="1200" b="1" i="0" u="none" strike="noStrike" cap="none" dirty="0">
              <a:solidFill>
                <a:srgbClr val="FFFFFF"/>
              </a:solidFill>
              <a:latin typeface="Open Sans"/>
              <a:ea typeface="Open Sans"/>
              <a:cs typeface="Open Sans"/>
              <a:sym typeface="Open Sans"/>
            </a:endParaRPr>
          </a:p>
        </p:txBody>
      </p:sp>
      <p:pic>
        <p:nvPicPr>
          <p:cNvPr id="671" name="Google Shape;671;g13fa03ffd2f_2_563"/>
          <p:cNvPicPr preferRelativeResize="0"/>
          <p:nvPr/>
        </p:nvPicPr>
        <p:blipFill rotWithShape="1">
          <a:blip r:embed="rId12">
            <a:alphaModFix/>
          </a:blip>
          <a:srcRect/>
          <a:stretch/>
        </p:blipFill>
        <p:spPr>
          <a:xfrm>
            <a:off x="266139" y="7899447"/>
            <a:ext cx="4231613" cy="1436659"/>
          </a:xfrm>
          <a:prstGeom prst="rect">
            <a:avLst/>
          </a:prstGeom>
          <a:noFill/>
          <a:ln>
            <a:noFill/>
          </a:ln>
        </p:spPr>
      </p:pic>
      <p:pic>
        <p:nvPicPr>
          <p:cNvPr id="672" name="Google Shape;672;g13fa03ffd2f_2_563" descr="C:\Users\fbelin.AD-PROD\Desktop\filtrepositionné.PNG"/>
          <p:cNvPicPr preferRelativeResize="0"/>
          <p:nvPr/>
        </p:nvPicPr>
        <p:blipFill rotWithShape="1">
          <a:blip r:embed="rId13">
            <a:alphaModFix/>
          </a:blip>
          <a:srcRect/>
          <a:stretch/>
        </p:blipFill>
        <p:spPr>
          <a:xfrm>
            <a:off x="4558027" y="5764118"/>
            <a:ext cx="1403917" cy="1364948"/>
          </a:xfrm>
          <a:prstGeom prst="rect">
            <a:avLst/>
          </a:prstGeom>
          <a:noFill/>
          <a:ln>
            <a:noFill/>
          </a:ln>
        </p:spPr>
      </p:pic>
      <p:pic>
        <p:nvPicPr>
          <p:cNvPr id="673" name="Google Shape;673;g13fa03ffd2f_2_563"/>
          <p:cNvPicPr preferRelativeResize="0"/>
          <p:nvPr/>
        </p:nvPicPr>
        <p:blipFill rotWithShape="1">
          <a:blip r:embed="rId14">
            <a:alphaModFix/>
          </a:blip>
          <a:srcRect/>
          <a:stretch/>
        </p:blipFill>
        <p:spPr>
          <a:xfrm>
            <a:off x="5962958" y="6294124"/>
            <a:ext cx="442341" cy="384644"/>
          </a:xfrm>
          <a:prstGeom prst="rect">
            <a:avLst/>
          </a:prstGeom>
          <a:noFill/>
          <a:ln w="19050" cap="flat" cmpd="sng">
            <a:solidFill>
              <a:srgbClr val="FF0000"/>
            </a:solidFill>
            <a:prstDash val="solid"/>
            <a:miter lim="800000"/>
            <a:headEnd type="none" w="sm" len="sm"/>
            <a:tailEnd type="none" w="sm" len="sm"/>
          </a:ln>
        </p:spPr>
      </p:pic>
      <p:sp>
        <p:nvSpPr>
          <p:cNvPr id="674" name="Google Shape;674;g13fa03ffd2f_2_563"/>
          <p:cNvSpPr/>
          <p:nvPr/>
        </p:nvSpPr>
        <p:spPr>
          <a:xfrm>
            <a:off x="4385739" y="5654621"/>
            <a:ext cx="2176800" cy="2048400"/>
          </a:xfrm>
          <a:prstGeom prst="rect">
            <a:avLst/>
          </a:prstGeom>
          <a:noFill/>
          <a:ln w="254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p:txBody>
      </p:sp>
      <p:sp>
        <p:nvSpPr>
          <p:cNvPr id="675" name="Google Shape;675;g13fa03ffd2f_2_563"/>
          <p:cNvSpPr/>
          <p:nvPr/>
        </p:nvSpPr>
        <p:spPr>
          <a:xfrm>
            <a:off x="4512085" y="7131879"/>
            <a:ext cx="20043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dirty="0">
                <a:solidFill>
                  <a:schemeClr val="dk1"/>
                </a:solidFill>
                <a:latin typeface="Open Sans"/>
                <a:ea typeface="Open Sans"/>
                <a:cs typeface="Open Sans"/>
                <a:sym typeface="Open Sans"/>
              </a:rPr>
              <a:t>Shows the position the filter, allowing the air to flow above it.</a:t>
            </a:r>
            <a:endParaRPr sz="1400" b="0" i="0" u="none" strike="noStrike" cap="none" dirty="0">
              <a:solidFill>
                <a:srgbClr val="000000"/>
              </a:solidFill>
              <a:latin typeface="Arial"/>
              <a:ea typeface="Arial"/>
              <a:cs typeface="Arial"/>
              <a:sym typeface="Arial"/>
            </a:endParaRPr>
          </a:p>
        </p:txBody>
      </p:sp>
      <p:sp>
        <p:nvSpPr>
          <p:cNvPr id="676" name="Google Shape;676;g13fa03ffd2f_2_563"/>
          <p:cNvSpPr/>
          <p:nvPr/>
        </p:nvSpPr>
        <p:spPr>
          <a:xfrm>
            <a:off x="245638" y="7899447"/>
            <a:ext cx="216000" cy="216000"/>
          </a:xfrm>
          <a:prstGeom prst="ellipse">
            <a:avLst/>
          </a:prstGeom>
          <a:solidFill>
            <a:schemeClr val="lt1"/>
          </a:solidFill>
          <a:ln w="12700" cap="flat" cmpd="sng">
            <a:solidFill>
              <a:srgbClr val="98B9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dirty="0">
                <a:solidFill>
                  <a:schemeClr val="dk1"/>
                </a:solidFill>
                <a:latin typeface="Open Sans"/>
                <a:ea typeface="Open Sans"/>
                <a:cs typeface="Open Sans"/>
                <a:sym typeface="Open Sans"/>
              </a:rPr>
              <a:t>1</a:t>
            </a:r>
            <a:endParaRPr sz="1400" b="0" i="0" u="none" strike="noStrike" cap="none" dirty="0">
              <a:solidFill>
                <a:srgbClr val="000000"/>
              </a:solidFill>
              <a:latin typeface="Arial"/>
              <a:ea typeface="Arial"/>
              <a:cs typeface="Arial"/>
              <a:sym typeface="Arial"/>
            </a:endParaRPr>
          </a:p>
        </p:txBody>
      </p:sp>
      <p:sp>
        <p:nvSpPr>
          <p:cNvPr id="677" name="Google Shape;677;g13fa03ffd2f_2_563"/>
          <p:cNvSpPr/>
          <p:nvPr/>
        </p:nvSpPr>
        <p:spPr>
          <a:xfrm>
            <a:off x="1295217" y="7897391"/>
            <a:ext cx="216000" cy="216000"/>
          </a:xfrm>
          <a:prstGeom prst="ellipse">
            <a:avLst/>
          </a:prstGeom>
          <a:solidFill>
            <a:schemeClr val="lt1"/>
          </a:solidFill>
          <a:ln w="12700" cap="flat" cmpd="sng">
            <a:solidFill>
              <a:srgbClr val="98B9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dirty="0">
                <a:solidFill>
                  <a:schemeClr val="dk1"/>
                </a:solidFill>
                <a:latin typeface="Open Sans"/>
                <a:ea typeface="Open Sans"/>
                <a:cs typeface="Open Sans"/>
                <a:sym typeface="Open Sans"/>
              </a:rPr>
              <a:t>2</a:t>
            </a:r>
            <a:endParaRPr sz="1400" b="0" i="0" u="none" strike="noStrike" cap="none" dirty="0">
              <a:solidFill>
                <a:srgbClr val="000000"/>
              </a:solidFill>
              <a:latin typeface="Arial"/>
              <a:ea typeface="Arial"/>
              <a:cs typeface="Arial"/>
              <a:sym typeface="Arial"/>
            </a:endParaRPr>
          </a:p>
        </p:txBody>
      </p:sp>
      <p:sp>
        <p:nvSpPr>
          <p:cNvPr id="678" name="Google Shape;678;g13fa03ffd2f_2_563"/>
          <p:cNvSpPr/>
          <p:nvPr/>
        </p:nvSpPr>
        <p:spPr>
          <a:xfrm>
            <a:off x="2452042" y="7900311"/>
            <a:ext cx="216000" cy="216000"/>
          </a:xfrm>
          <a:prstGeom prst="ellipse">
            <a:avLst/>
          </a:prstGeom>
          <a:solidFill>
            <a:schemeClr val="lt1"/>
          </a:solidFill>
          <a:ln w="12700" cap="flat" cmpd="sng">
            <a:solidFill>
              <a:srgbClr val="98B9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dirty="0">
                <a:solidFill>
                  <a:schemeClr val="dk1"/>
                </a:solidFill>
                <a:latin typeface="Open Sans"/>
                <a:ea typeface="Open Sans"/>
                <a:cs typeface="Open Sans"/>
                <a:sym typeface="Open Sans"/>
              </a:rPr>
              <a:t>3</a:t>
            </a:r>
            <a:endParaRPr sz="1400" b="0" i="0" u="none" strike="noStrike" cap="none" dirty="0">
              <a:solidFill>
                <a:srgbClr val="000000"/>
              </a:solidFill>
              <a:latin typeface="Arial"/>
              <a:ea typeface="Arial"/>
              <a:cs typeface="Arial"/>
              <a:sym typeface="Arial"/>
            </a:endParaRPr>
          </a:p>
        </p:txBody>
      </p:sp>
      <p:sp>
        <p:nvSpPr>
          <p:cNvPr id="679" name="Google Shape;679;g13fa03ffd2f_2_563"/>
          <p:cNvSpPr/>
          <p:nvPr/>
        </p:nvSpPr>
        <p:spPr>
          <a:xfrm>
            <a:off x="3386613" y="7900191"/>
            <a:ext cx="216000" cy="216000"/>
          </a:xfrm>
          <a:prstGeom prst="ellipse">
            <a:avLst/>
          </a:prstGeom>
          <a:solidFill>
            <a:schemeClr val="lt1"/>
          </a:solidFill>
          <a:ln w="12700" cap="flat" cmpd="sng">
            <a:solidFill>
              <a:srgbClr val="98B9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dirty="0">
                <a:solidFill>
                  <a:schemeClr val="dk1"/>
                </a:solidFill>
                <a:latin typeface="Open Sans"/>
                <a:ea typeface="Open Sans"/>
                <a:cs typeface="Open Sans"/>
                <a:sym typeface="Open Sans"/>
              </a:rPr>
              <a:t>4</a:t>
            </a:r>
            <a:endParaRPr sz="1400" b="0" i="0" u="none" strike="noStrike" cap="none" dirty="0">
              <a:solidFill>
                <a:srgbClr val="000000"/>
              </a:solidFill>
              <a:latin typeface="Arial"/>
              <a:ea typeface="Arial"/>
              <a:cs typeface="Arial"/>
              <a:sym typeface="Arial"/>
            </a:endParaRPr>
          </a:p>
        </p:txBody>
      </p:sp>
      <p:pic>
        <p:nvPicPr>
          <p:cNvPr id="680" name="Google Shape;680;g13fa03ffd2f_2_563"/>
          <p:cNvPicPr preferRelativeResize="0"/>
          <p:nvPr/>
        </p:nvPicPr>
        <p:blipFill rotWithShape="1">
          <a:blip r:embed="rId15">
            <a:alphaModFix/>
          </a:blip>
          <a:srcRect/>
          <a:stretch/>
        </p:blipFill>
        <p:spPr>
          <a:xfrm>
            <a:off x="4856671" y="7910223"/>
            <a:ext cx="1403213" cy="991459"/>
          </a:xfrm>
          <a:prstGeom prst="rect">
            <a:avLst/>
          </a:prstGeom>
          <a:noFill/>
          <a:ln w="9525" cap="flat" cmpd="sng">
            <a:solidFill>
              <a:schemeClr val="lt2"/>
            </a:solidFill>
            <a:prstDash val="solid"/>
            <a:miter lim="800000"/>
            <a:headEnd type="none" w="sm" len="sm"/>
            <a:tailEnd type="none" w="sm" len="sm"/>
          </a:ln>
        </p:spPr>
      </p:pic>
      <p:sp>
        <p:nvSpPr>
          <p:cNvPr id="681" name="Google Shape;681;g13fa03ffd2f_2_563"/>
          <p:cNvSpPr/>
          <p:nvPr/>
        </p:nvSpPr>
        <p:spPr>
          <a:xfrm>
            <a:off x="4733926" y="8925425"/>
            <a:ext cx="18213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dirty="0">
                <a:solidFill>
                  <a:schemeClr val="dk1"/>
                </a:solidFill>
                <a:latin typeface="Open Sans"/>
                <a:ea typeface="Open Sans"/>
                <a:cs typeface="Open Sans"/>
                <a:sym typeface="Open Sans"/>
              </a:rPr>
              <a:t>The T-pipe can be PVC  ø4”</a:t>
            </a:r>
            <a:endParaRPr sz="1000" b="0" i="0" u="none" strike="noStrike" cap="none" dirty="0">
              <a:solidFill>
                <a:schemeClr val="dk1"/>
              </a:solidFill>
              <a:latin typeface="Open Sans"/>
              <a:ea typeface="Open Sans"/>
              <a:cs typeface="Open Sans"/>
              <a:sym typeface="Open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g13fa03ffd2f_2_602"/>
          <p:cNvSpPr txBox="1">
            <a:spLocks noGrp="1"/>
          </p:cNvSpPr>
          <p:nvPr>
            <p:ph type="title"/>
          </p:nvPr>
        </p:nvSpPr>
        <p:spPr>
          <a:xfrm>
            <a:off x="2273281" y="184402"/>
            <a:ext cx="4044900" cy="1495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2800"/>
              <a:buFont typeface="Open Sans"/>
              <a:buNone/>
            </a:pPr>
            <a:r>
              <a:rPr lang="en-US" b="1" dirty="0"/>
              <a:t>Venting the Retrofitted ECOROCK Treatment Unit</a:t>
            </a:r>
            <a:endParaRPr dirty="0"/>
          </a:p>
        </p:txBody>
      </p:sp>
      <p:sp>
        <p:nvSpPr>
          <p:cNvPr id="687" name="Google Shape;687;g13fa03ffd2f_2_602"/>
          <p:cNvSpPr txBox="1"/>
          <p:nvPr/>
        </p:nvSpPr>
        <p:spPr>
          <a:xfrm>
            <a:off x="243411" y="3731129"/>
            <a:ext cx="6267300" cy="3048300"/>
          </a:xfrm>
          <a:prstGeom prst="rect">
            <a:avLst/>
          </a:prstGeom>
          <a:noFill/>
          <a:ln w="19050" cap="flat" cmpd="sng">
            <a:solidFill>
              <a:srgbClr val="00223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Open Sans"/>
              <a:ea typeface="Open Sans"/>
              <a:cs typeface="Open Sans"/>
              <a:sym typeface="Open Sans"/>
            </a:endParaRPr>
          </a:p>
        </p:txBody>
      </p:sp>
      <p:sp>
        <p:nvSpPr>
          <p:cNvPr id="688" name="Google Shape;688;g13fa03ffd2f_2_602"/>
          <p:cNvSpPr txBox="1"/>
          <p:nvPr/>
        </p:nvSpPr>
        <p:spPr>
          <a:xfrm>
            <a:off x="255261" y="7226851"/>
            <a:ext cx="6255300" cy="2145000"/>
          </a:xfrm>
          <a:prstGeom prst="rect">
            <a:avLst/>
          </a:prstGeom>
          <a:noFill/>
          <a:ln w="19050" cap="flat" cmpd="sng">
            <a:solidFill>
              <a:srgbClr val="00223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Open Sans"/>
              <a:ea typeface="Open Sans"/>
              <a:cs typeface="Open Sans"/>
              <a:sym typeface="Open Sans"/>
            </a:endParaRPr>
          </a:p>
        </p:txBody>
      </p:sp>
      <p:sp>
        <p:nvSpPr>
          <p:cNvPr id="689" name="Google Shape;689;g13fa03ffd2f_2_602"/>
          <p:cNvSpPr/>
          <p:nvPr/>
        </p:nvSpPr>
        <p:spPr>
          <a:xfrm>
            <a:off x="222306" y="1679903"/>
            <a:ext cx="6349200" cy="324000"/>
          </a:xfrm>
          <a:prstGeom prst="roundRect">
            <a:avLst>
              <a:gd name="adj" fmla="val 16667"/>
            </a:avLst>
          </a:prstGeom>
          <a:solidFill>
            <a:srgbClr val="6AB441"/>
          </a:solidFill>
          <a:ln>
            <a:noFill/>
          </a:ln>
        </p:spPr>
        <p:txBody>
          <a:bodyPr spcFirstLastPara="1" wrap="square" lIns="91425" tIns="45700" rIns="91425" bIns="45700" anchor="ctr" anchorCtr="0">
            <a:noAutofit/>
          </a:bodyPr>
          <a:lstStyle/>
          <a:p>
            <a:pPr marL="342900" marR="0" lvl="0" indent="-342900" algn="ctr" rtl="0">
              <a:lnSpc>
                <a:spcPct val="100000"/>
              </a:lnSpc>
              <a:spcBef>
                <a:spcPts val="0"/>
              </a:spcBef>
              <a:spcAft>
                <a:spcPts val="0"/>
              </a:spcAft>
              <a:buClr>
                <a:srgbClr val="000000"/>
              </a:buClr>
              <a:buSzPts val="1200"/>
              <a:buFont typeface="Arial"/>
              <a:buNone/>
            </a:pPr>
            <a:r>
              <a:rPr lang="en-US" sz="1200" b="1" i="0" u="none" strike="noStrike" cap="none" dirty="0">
                <a:solidFill>
                  <a:srgbClr val="FFFFFF"/>
                </a:solidFill>
                <a:latin typeface="Open Sans"/>
                <a:ea typeface="Open Sans"/>
                <a:cs typeface="Open Sans"/>
                <a:sym typeface="Open Sans"/>
              </a:rPr>
              <a:t>Ventilation of the ECOROCK Treatment Unit: principle (example ECOROCK 450)</a:t>
            </a:r>
            <a:endParaRPr sz="1400" b="0" i="0" u="none" strike="noStrike" cap="none" dirty="0">
              <a:solidFill>
                <a:srgbClr val="000000"/>
              </a:solidFill>
              <a:latin typeface="Arial"/>
              <a:ea typeface="Arial"/>
              <a:cs typeface="Arial"/>
              <a:sym typeface="Arial"/>
            </a:endParaRPr>
          </a:p>
        </p:txBody>
      </p:sp>
      <p:sp>
        <p:nvSpPr>
          <p:cNvPr id="690" name="Google Shape;690;g13fa03ffd2f_2_602"/>
          <p:cNvSpPr/>
          <p:nvPr/>
        </p:nvSpPr>
        <p:spPr>
          <a:xfrm>
            <a:off x="243410" y="2027653"/>
            <a:ext cx="6267300" cy="1246500"/>
          </a:xfrm>
          <a:prstGeom prst="rect">
            <a:avLst/>
          </a:prstGeom>
          <a:solidFill>
            <a:srgbClr val="F2F2F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rgbClr val="000000"/>
                </a:solidFill>
                <a:latin typeface="Open Sans"/>
                <a:ea typeface="Open Sans"/>
                <a:cs typeface="Open Sans"/>
                <a:sym typeface="Open Sans"/>
              </a:rPr>
              <a:t>The venting of the Primary Tank and Treatment Unit are separated.</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600"/>
              </a:spcBef>
              <a:spcAft>
                <a:spcPts val="0"/>
              </a:spcAft>
              <a:buClr>
                <a:srgbClr val="000000"/>
              </a:buClr>
              <a:buSzPts val="1000"/>
              <a:buFont typeface="Arial"/>
              <a:buChar char="•"/>
            </a:pPr>
            <a:r>
              <a:rPr lang="en-US" sz="1000" b="0" i="0" u="none" strike="noStrike" cap="none" dirty="0">
                <a:solidFill>
                  <a:srgbClr val="000000"/>
                </a:solidFill>
                <a:latin typeface="Open Sans"/>
                <a:ea typeface="Open Sans"/>
                <a:cs typeface="Open Sans"/>
                <a:sym typeface="Open Sans"/>
              </a:rPr>
              <a:t>The primary tank has its dedicated air in and air out pipes.</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600"/>
              </a:spcBef>
              <a:spcAft>
                <a:spcPts val="0"/>
              </a:spcAft>
              <a:buClr>
                <a:srgbClr val="000000"/>
              </a:buClr>
              <a:buSzPts val="1000"/>
              <a:buFont typeface="Arial"/>
              <a:buChar char="•"/>
            </a:pPr>
            <a:r>
              <a:rPr lang="en-US" sz="1000" b="0" i="0" u="none" strike="noStrike" cap="none" dirty="0">
                <a:solidFill>
                  <a:srgbClr val="000000"/>
                </a:solidFill>
                <a:latin typeface="Open Sans"/>
                <a:ea typeface="Open Sans"/>
                <a:cs typeface="Open Sans"/>
                <a:sym typeface="Open Sans"/>
              </a:rPr>
              <a:t>The ECOROCK unit has its dedicated air in and air out pipe. A </a:t>
            </a:r>
            <a:r>
              <a:rPr lang="en-US" sz="1000" dirty="0">
                <a:latin typeface="Open Sans"/>
                <a:ea typeface="Open Sans"/>
                <a:cs typeface="Open Sans"/>
                <a:sym typeface="Open Sans"/>
              </a:rPr>
              <a:t>4”</a:t>
            </a:r>
            <a:r>
              <a:rPr lang="en-US" sz="1000" b="0" i="0" u="none" strike="noStrike" cap="none" dirty="0">
                <a:solidFill>
                  <a:srgbClr val="000000"/>
                </a:solidFill>
                <a:latin typeface="Open Sans"/>
                <a:ea typeface="Open Sans"/>
                <a:cs typeface="Open Sans"/>
                <a:sym typeface="Open Sans"/>
              </a:rPr>
              <a:t> PVC pipe is added on top of the ECOROCK unit.</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600"/>
              </a:spcBef>
              <a:spcAft>
                <a:spcPts val="0"/>
              </a:spcAft>
              <a:buClr>
                <a:srgbClr val="000000"/>
              </a:buClr>
              <a:buSzPts val="1000"/>
              <a:buFont typeface="Arial"/>
              <a:buChar char="•"/>
            </a:pPr>
            <a:r>
              <a:rPr lang="en-US" sz="1000" b="0" i="0" u="none" strike="noStrike" cap="none" dirty="0">
                <a:solidFill>
                  <a:srgbClr val="000000"/>
                </a:solidFill>
                <a:latin typeface="Open Sans"/>
                <a:ea typeface="Open Sans"/>
                <a:cs typeface="Open Sans"/>
                <a:sym typeface="Open Sans"/>
              </a:rPr>
              <a:t>The pipes between the PT ant treatment unit should be air tight to avoid air flow disruption in the ECOROCK unit (air tight « T pipe » - cap on effluent filter - or siphon in the pipe)</a:t>
            </a:r>
            <a:endParaRPr sz="1400" b="0" i="0" u="none" strike="noStrike" cap="none" dirty="0">
              <a:solidFill>
                <a:srgbClr val="000000"/>
              </a:solidFill>
              <a:latin typeface="Arial"/>
              <a:ea typeface="Arial"/>
              <a:cs typeface="Arial"/>
              <a:sym typeface="Arial"/>
            </a:endParaRPr>
          </a:p>
        </p:txBody>
      </p:sp>
      <p:pic>
        <p:nvPicPr>
          <p:cNvPr id="691" name="Google Shape;691;g13fa03ffd2f_2_602"/>
          <p:cNvPicPr preferRelativeResize="0"/>
          <p:nvPr/>
        </p:nvPicPr>
        <p:blipFill rotWithShape="1">
          <a:blip r:embed="rId3">
            <a:alphaModFix/>
          </a:blip>
          <a:srcRect/>
          <a:stretch/>
        </p:blipFill>
        <p:spPr>
          <a:xfrm>
            <a:off x="1225753" y="7301014"/>
            <a:ext cx="4302498" cy="2059264"/>
          </a:xfrm>
          <a:prstGeom prst="rect">
            <a:avLst/>
          </a:prstGeom>
          <a:noFill/>
          <a:ln>
            <a:noFill/>
          </a:ln>
        </p:spPr>
      </p:pic>
      <p:sp>
        <p:nvSpPr>
          <p:cNvPr id="692" name="Google Shape;692;g13fa03ffd2f_2_602"/>
          <p:cNvSpPr/>
          <p:nvPr/>
        </p:nvSpPr>
        <p:spPr>
          <a:xfrm>
            <a:off x="243411" y="3420545"/>
            <a:ext cx="1566900" cy="310500"/>
          </a:xfrm>
          <a:prstGeom prst="rect">
            <a:avLst/>
          </a:prstGeom>
          <a:solidFill>
            <a:srgbClr val="00223E"/>
          </a:solidFill>
          <a:ln w="12700" cap="flat" cmpd="sng">
            <a:solidFill>
              <a:srgbClr val="00223E"/>
            </a:solidFill>
            <a:prstDash val="solid"/>
            <a:miter lim="800000"/>
            <a:headEnd type="none" w="sm" len="sm"/>
            <a:tailEnd type="none" w="sm" len="sm"/>
          </a:ln>
        </p:spPr>
        <p:txBody>
          <a:bodyPr spcFirstLastPara="1" wrap="square" lIns="91425" tIns="45700" rIns="91425" bIns="45700" anchor="ctr" anchorCtr="0">
            <a:noAutofit/>
          </a:bodyPr>
          <a:lstStyle/>
          <a:p>
            <a:pPr marL="342900" marR="0" lvl="0" indent="-342900" algn="ctr" rtl="0">
              <a:lnSpc>
                <a:spcPct val="100000"/>
              </a:lnSpc>
              <a:spcBef>
                <a:spcPts val="0"/>
              </a:spcBef>
              <a:spcAft>
                <a:spcPts val="0"/>
              </a:spcAft>
              <a:buClr>
                <a:srgbClr val="000000"/>
              </a:buClr>
              <a:buSzPts val="1200"/>
              <a:buFont typeface="Arial"/>
              <a:buNone/>
            </a:pPr>
            <a:r>
              <a:rPr lang="en-US" sz="1200" b="1" i="0" u="none" strike="noStrike" cap="none" dirty="0">
                <a:solidFill>
                  <a:srgbClr val="FFFFFF"/>
                </a:solidFill>
                <a:latin typeface="Open Sans"/>
                <a:ea typeface="Open Sans"/>
                <a:cs typeface="Open Sans"/>
                <a:sym typeface="Open Sans"/>
              </a:rPr>
              <a:t>Side views</a:t>
            </a:r>
            <a:endParaRPr sz="1200" b="1" i="0" u="none" strike="noStrike" cap="none" dirty="0">
              <a:solidFill>
                <a:srgbClr val="FFFFFF"/>
              </a:solidFill>
              <a:latin typeface="Open Sans"/>
              <a:ea typeface="Open Sans"/>
              <a:cs typeface="Open Sans"/>
              <a:sym typeface="Open Sans"/>
            </a:endParaRPr>
          </a:p>
        </p:txBody>
      </p:sp>
      <p:sp>
        <p:nvSpPr>
          <p:cNvPr id="693" name="Google Shape;693;g13fa03ffd2f_2_602"/>
          <p:cNvSpPr/>
          <p:nvPr/>
        </p:nvSpPr>
        <p:spPr>
          <a:xfrm>
            <a:off x="255261" y="6916267"/>
            <a:ext cx="1582200" cy="310500"/>
          </a:xfrm>
          <a:prstGeom prst="rect">
            <a:avLst/>
          </a:prstGeom>
          <a:solidFill>
            <a:srgbClr val="00223E"/>
          </a:solidFill>
          <a:ln w="12700" cap="flat" cmpd="sng">
            <a:solidFill>
              <a:srgbClr val="00223E"/>
            </a:solidFill>
            <a:prstDash val="solid"/>
            <a:miter lim="800000"/>
            <a:headEnd type="none" w="sm" len="sm"/>
            <a:tailEnd type="none" w="sm" len="sm"/>
          </a:ln>
        </p:spPr>
        <p:txBody>
          <a:bodyPr spcFirstLastPara="1" wrap="square" lIns="91425" tIns="45700" rIns="91425" bIns="45700" anchor="ctr" anchorCtr="0">
            <a:noAutofit/>
          </a:bodyPr>
          <a:lstStyle/>
          <a:p>
            <a:pPr marL="342900" marR="0" lvl="0" indent="-342900" algn="ctr" rtl="0">
              <a:lnSpc>
                <a:spcPct val="100000"/>
              </a:lnSpc>
              <a:spcBef>
                <a:spcPts val="0"/>
              </a:spcBef>
              <a:spcAft>
                <a:spcPts val="0"/>
              </a:spcAft>
              <a:buClr>
                <a:srgbClr val="000000"/>
              </a:buClr>
              <a:buSzPts val="1200"/>
              <a:buFont typeface="Arial"/>
              <a:buNone/>
            </a:pPr>
            <a:r>
              <a:rPr lang="en-US" sz="1200" b="1" i="0" u="none" strike="noStrike" cap="none" dirty="0">
                <a:solidFill>
                  <a:srgbClr val="FFFFFF"/>
                </a:solidFill>
                <a:latin typeface="Open Sans"/>
                <a:ea typeface="Open Sans"/>
                <a:cs typeface="Open Sans"/>
                <a:sym typeface="Open Sans"/>
              </a:rPr>
              <a:t>Top view</a:t>
            </a:r>
            <a:endParaRPr sz="1200" b="1" i="0" u="none" strike="noStrike" cap="none" dirty="0">
              <a:solidFill>
                <a:srgbClr val="FFFFFF"/>
              </a:solidFill>
              <a:latin typeface="Open Sans"/>
              <a:ea typeface="Open Sans"/>
              <a:cs typeface="Open Sans"/>
              <a:sym typeface="Open Sans"/>
            </a:endParaRPr>
          </a:p>
        </p:txBody>
      </p:sp>
      <p:pic>
        <p:nvPicPr>
          <p:cNvPr id="695" name="Google Shape;695;g13fa03ffd2f_2_602"/>
          <p:cNvPicPr preferRelativeResize="0"/>
          <p:nvPr/>
        </p:nvPicPr>
        <p:blipFill rotWithShape="1">
          <a:blip r:embed="rId4">
            <a:alphaModFix/>
          </a:blip>
          <a:srcRect/>
          <a:stretch/>
        </p:blipFill>
        <p:spPr>
          <a:xfrm>
            <a:off x="2640149" y="4236785"/>
            <a:ext cx="1728192" cy="2223776"/>
          </a:xfrm>
          <a:prstGeom prst="rect">
            <a:avLst/>
          </a:prstGeom>
          <a:noFill/>
          <a:ln>
            <a:noFill/>
          </a:ln>
        </p:spPr>
      </p:pic>
      <p:sp>
        <p:nvSpPr>
          <p:cNvPr id="696" name="Google Shape;696;g13fa03ffd2f_2_602"/>
          <p:cNvSpPr txBox="1"/>
          <p:nvPr/>
        </p:nvSpPr>
        <p:spPr>
          <a:xfrm>
            <a:off x="1648120" y="3664821"/>
            <a:ext cx="12474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Open Sans"/>
                <a:ea typeface="Open Sans"/>
                <a:cs typeface="Open Sans"/>
                <a:sym typeface="Open Sans"/>
              </a:rPr>
              <a:t>Max. 2x 90°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Open Sans"/>
                <a:ea typeface="Open Sans"/>
                <a:cs typeface="Open Sans"/>
                <a:sym typeface="Open Sans"/>
              </a:rPr>
              <a:t>90° = 2x45° </a:t>
            </a:r>
            <a:endParaRPr sz="1400" b="0" i="0" u="none" strike="noStrike" cap="none" dirty="0">
              <a:solidFill>
                <a:srgbClr val="000000"/>
              </a:solidFill>
              <a:latin typeface="Arial"/>
              <a:ea typeface="Arial"/>
              <a:cs typeface="Arial"/>
              <a:sym typeface="Arial"/>
            </a:endParaRPr>
          </a:p>
        </p:txBody>
      </p:sp>
      <p:cxnSp>
        <p:nvCxnSpPr>
          <p:cNvPr id="697" name="Google Shape;697;g13fa03ffd2f_2_602"/>
          <p:cNvCxnSpPr>
            <a:stCxn id="696" idx="2"/>
          </p:cNvCxnSpPr>
          <p:nvPr/>
        </p:nvCxnSpPr>
        <p:spPr>
          <a:xfrm>
            <a:off x="2271820" y="4188021"/>
            <a:ext cx="577200" cy="624900"/>
          </a:xfrm>
          <a:prstGeom prst="straightConnector1">
            <a:avLst/>
          </a:prstGeom>
          <a:noFill/>
          <a:ln w="22225" cap="flat" cmpd="sng">
            <a:solidFill>
              <a:schemeClr val="accent1"/>
            </a:solidFill>
            <a:prstDash val="solid"/>
            <a:miter lim="800000"/>
            <a:headEnd type="none" w="sm" len="sm"/>
            <a:tailEnd type="none" w="sm" len="sm"/>
          </a:ln>
        </p:spPr>
      </p:cxnSp>
      <p:cxnSp>
        <p:nvCxnSpPr>
          <p:cNvPr id="698" name="Google Shape;698;g13fa03ffd2f_2_602"/>
          <p:cNvCxnSpPr>
            <a:cxnSpLocks/>
          </p:cNvCxnSpPr>
          <p:nvPr/>
        </p:nvCxnSpPr>
        <p:spPr>
          <a:xfrm>
            <a:off x="2770632" y="4114800"/>
            <a:ext cx="1238350" cy="578877"/>
          </a:xfrm>
          <a:prstGeom prst="straightConnector1">
            <a:avLst/>
          </a:prstGeom>
          <a:noFill/>
          <a:ln w="22225" cap="flat" cmpd="sng">
            <a:solidFill>
              <a:schemeClr val="accent1"/>
            </a:solidFill>
            <a:prstDash val="solid"/>
            <a:miter lim="800000"/>
            <a:headEnd type="none" w="sm" len="sm"/>
            <a:tailEnd type="none" w="sm" len="sm"/>
          </a:ln>
        </p:spPr>
      </p:cxnSp>
      <p:cxnSp>
        <p:nvCxnSpPr>
          <p:cNvPr id="700" name="Google Shape;700;g13fa03ffd2f_2_602"/>
          <p:cNvCxnSpPr>
            <a:cxnSpLocks/>
          </p:cNvCxnSpPr>
          <p:nvPr/>
        </p:nvCxnSpPr>
        <p:spPr>
          <a:xfrm>
            <a:off x="2380339" y="5171595"/>
            <a:ext cx="216600" cy="671722"/>
          </a:xfrm>
          <a:prstGeom prst="straightConnector1">
            <a:avLst/>
          </a:prstGeom>
          <a:noFill/>
          <a:ln w="9525" cap="flat" cmpd="sng">
            <a:solidFill>
              <a:srgbClr val="FF0000"/>
            </a:solidFill>
            <a:prstDash val="solid"/>
            <a:miter lim="800000"/>
            <a:headEnd type="none" w="sm" len="sm"/>
            <a:tailEnd type="stealth" w="med" len="med"/>
          </a:ln>
        </p:spPr>
      </p:cxnSp>
      <p:sp>
        <p:nvSpPr>
          <p:cNvPr id="701" name="Google Shape;701;g13fa03ffd2f_2_602"/>
          <p:cNvSpPr txBox="1"/>
          <p:nvPr/>
        </p:nvSpPr>
        <p:spPr>
          <a:xfrm>
            <a:off x="2228850" y="123825"/>
            <a:ext cx="3872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FF000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g13fa03ffd2f_2_621"/>
          <p:cNvSpPr txBox="1">
            <a:spLocks noGrp="1"/>
          </p:cNvSpPr>
          <p:nvPr>
            <p:ph type="title"/>
          </p:nvPr>
        </p:nvSpPr>
        <p:spPr>
          <a:xfrm>
            <a:off x="2152650" y="304270"/>
            <a:ext cx="4044900" cy="1495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2800"/>
              <a:buFont typeface="Open Sans"/>
              <a:buNone/>
            </a:pPr>
            <a:r>
              <a:rPr lang="en-US" b="1" dirty="0"/>
              <a:t>Venting the ECOROCK Treatment Unit: Distances</a:t>
            </a:r>
            <a:endParaRPr dirty="0"/>
          </a:p>
        </p:txBody>
      </p:sp>
      <p:sp>
        <p:nvSpPr>
          <p:cNvPr id="707" name="Google Shape;707;g13fa03ffd2f_2_621"/>
          <p:cNvSpPr/>
          <p:nvPr/>
        </p:nvSpPr>
        <p:spPr>
          <a:xfrm>
            <a:off x="182562" y="1854899"/>
            <a:ext cx="6349200" cy="324000"/>
          </a:xfrm>
          <a:prstGeom prst="roundRect">
            <a:avLst>
              <a:gd name="adj" fmla="val 16667"/>
            </a:avLst>
          </a:prstGeom>
          <a:solidFill>
            <a:srgbClr val="6AB441"/>
          </a:solidFill>
          <a:ln>
            <a:noFill/>
          </a:ln>
        </p:spPr>
        <p:txBody>
          <a:bodyPr spcFirstLastPara="1" wrap="square" lIns="91425" tIns="45700" rIns="91425" bIns="45700" anchor="ctr" anchorCtr="0">
            <a:noAutofit/>
          </a:bodyPr>
          <a:lstStyle/>
          <a:p>
            <a:pPr marL="342900" marR="0" lvl="0" indent="-342900" algn="ctr" rtl="0">
              <a:lnSpc>
                <a:spcPct val="100000"/>
              </a:lnSpc>
              <a:spcBef>
                <a:spcPts val="0"/>
              </a:spcBef>
              <a:spcAft>
                <a:spcPts val="0"/>
              </a:spcAft>
              <a:buClr>
                <a:srgbClr val="000000"/>
              </a:buClr>
              <a:buSzPts val="1200"/>
              <a:buFont typeface="Arial"/>
              <a:buNone/>
            </a:pPr>
            <a:r>
              <a:rPr lang="en-US" sz="1200" b="1" i="0" u="none" strike="noStrike" cap="none" dirty="0">
                <a:solidFill>
                  <a:srgbClr val="FFFFFF"/>
                </a:solidFill>
                <a:latin typeface="Open Sans"/>
                <a:ea typeface="Open Sans"/>
                <a:cs typeface="Open Sans"/>
                <a:sym typeface="Open Sans"/>
              </a:rPr>
              <a:t>Ventilation of the ECOROCK Treatment Unit: Distances</a:t>
            </a:r>
            <a:endParaRPr sz="1400" b="0" i="0" u="none" strike="noStrike" cap="none" dirty="0">
              <a:solidFill>
                <a:srgbClr val="000000"/>
              </a:solidFill>
              <a:latin typeface="Arial"/>
              <a:ea typeface="Arial"/>
              <a:cs typeface="Arial"/>
              <a:sym typeface="Arial"/>
            </a:endParaRPr>
          </a:p>
        </p:txBody>
      </p:sp>
      <p:pic>
        <p:nvPicPr>
          <p:cNvPr id="708" name="Google Shape;708;g13fa03ffd2f_2_621"/>
          <p:cNvPicPr preferRelativeResize="0"/>
          <p:nvPr/>
        </p:nvPicPr>
        <p:blipFill rotWithShape="1">
          <a:blip r:embed="rId3">
            <a:alphaModFix/>
          </a:blip>
          <a:srcRect/>
          <a:stretch/>
        </p:blipFill>
        <p:spPr>
          <a:xfrm>
            <a:off x="3357127" y="2426719"/>
            <a:ext cx="3174635" cy="1612586"/>
          </a:xfrm>
          <a:prstGeom prst="rect">
            <a:avLst/>
          </a:prstGeom>
          <a:noFill/>
          <a:ln>
            <a:noFill/>
          </a:ln>
        </p:spPr>
      </p:pic>
      <p:pic>
        <p:nvPicPr>
          <p:cNvPr id="709" name="Google Shape;709;g13fa03ffd2f_2_621"/>
          <p:cNvPicPr preferRelativeResize="0"/>
          <p:nvPr/>
        </p:nvPicPr>
        <p:blipFill rotWithShape="1">
          <a:blip r:embed="rId4">
            <a:alphaModFix/>
          </a:blip>
          <a:srcRect/>
          <a:stretch/>
        </p:blipFill>
        <p:spPr>
          <a:xfrm>
            <a:off x="3776532" y="4652971"/>
            <a:ext cx="2755230" cy="1660886"/>
          </a:xfrm>
          <a:prstGeom prst="rect">
            <a:avLst/>
          </a:prstGeom>
          <a:noFill/>
          <a:ln>
            <a:noFill/>
          </a:ln>
        </p:spPr>
      </p:pic>
      <p:pic>
        <p:nvPicPr>
          <p:cNvPr id="710" name="Google Shape;710;g13fa03ffd2f_2_621"/>
          <p:cNvPicPr preferRelativeResize="0"/>
          <p:nvPr/>
        </p:nvPicPr>
        <p:blipFill rotWithShape="1">
          <a:blip r:embed="rId5">
            <a:alphaModFix/>
          </a:blip>
          <a:srcRect/>
          <a:stretch/>
        </p:blipFill>
        <p:spPr>
          <a:xfrm>
            <a:off x="3336484" y="6927523"/>
            <a:ext cx="3262158" cy="1582679"/>
          </a:xfrm>
          <a:prstGeom prst="rect">
            <a:avLst/>
          </a:prstGeom>
          <a:noFill/>
          <a:ln>
            <a:noFill/>
          </a:ln>
        </p:spPr>
      </p:pic>
      <p:sp>
        <p:nvSpPr>
          <p:cNvPr id="712" name="Google Shape;712;g13fa03ffd2f_2_621"/>
          <p:cNvSpPr txBox="1"/>
          <p:nvPr/>
        </p:nvSpPr>
        <p:spPr>
          <a:xfrm>
            <a:off x="259358" y="2773559"/>
            <a:ext cx="2423100" cy="831000"/>
          </a:xfrm>
          <a:prstGeom prst="rect">
            <a:avLst/>
          </a:prstGeom>
          <a:solidFill>
            <a:srgbClr val="D8D8D8"/>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Open Sans"/>
                <a:ea typeface="Open Sans"/>
                <a:cs typeface="Open Sans"/>
                <a:sym typeface="Open Sans"/>
              </a:rPr>
              <a:t>ECOROCK 450: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Open Sans"/>
                <a:ea typeface="Open Sans"/>
                <a:cs typeface="Open Sans"/>
                <a:sym typeface="Open Sans"/>
              </a:rPr>
              <a:t>Max distance air-in / air-out is 50 feet.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Open Sans"/>
                <a:ea typeface="Open Sans"/>
                <a:cs typeface="Open Sans"/>
                <a:sym typeface="Open Sans"/>
              </a:rPr>
              <a:t>Max 2x 90° elbows (90°= 2x45°)</a:t>
            </a:r>
            <a:endParaRPr sz="1400" b="0" i="0" u="none" strike="noStrike" cap="none" dirty="0">
              <a:solidFill>
                <a:srgbClr val="000000"/>
              </a:solidFill>
              <a:latin typeface="Arial"/>
              <a:ea typeface="Arial"/>
              <a:cs typeface="Arial"/>
              <a:sym typeface="Arial"/>
            </a:endParaRPr>
          </a:p>
        </p:txBody>
      </p:sp>
      <p:sp>
        <p:nvSpPr>
          <p:cNvPr id="713" name="Google Shape;713;g13fa03ffd2f_2_621"/>
          <p:cNvSpPr txBox="1"/>
          <p:nvPr/>
        </p:nvSpPr>
        <p:spPr>
          <a:xfrm>
            <a:off x="259358" y="4875582"/>
            <a:ext cx="2409300" cy="1015800"/>
          </a:xfrm>
          <a:prstGeom prst="rect">
            <a:avLst/>
          </a:prstGeom>
          <a:solidFill>
            <a:srgbClr val="D8D8D8"/>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Open Sans"/>
                <a:ea typeface="Open Sans"/>
                <a:cs typeface="Open Sans"/>
                <a:sym typeface="Open Sans"/>
              </a:rPr>
              <a:t>ECOROCK 600: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Open Sans"/>
                <a:ea typeface="Open Sans"/>
                <a:cs typeface="Open Sans"/>
                <a:sym typeface="Open Sans"/>
              </a:rPr>
              <a:t>Max distance air-in / air-out is 50 feet.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Open Sans"/>
                <a:ea typeface="Open Sans"/>
                <a:cs typeface="Open Sans"/>
                <a:sym typeface="Open Sans"/>
              </a:rPr>
              <a:t>Max 2x 90° elbows (90°= 2x45°)</a:t>
            </a:r>
            <a:endParaRPr sz="1400" b="0" i="0" u="none" strike="noStrike" cap="none" dirty="0">
              <a:solidFill>
                <a:srgbClr val="000000"/>
              </a:solidFill>
              <a:latin typeface="Arial"/>
              <a:ea typeface="Arial"/>
              <a:cs typeface="Arial"/>
              <a:sym typeface="Arial"/>
            </a:endParaRPr>
          </a:p>
        </p:txBody>
      </p:sp>
      <p:sp>
        <p:nvSpPr>
          <p:cNvPr id="714" name="Google Shape;714;g13fa03ffd2f_2_621"/>
          <p:cNvSpPr txBox="1"/>
          <p:nvPr/>
        </p:nvSpPr>
        <p:spPr>
          <a:xfrm>
            <a:off x="259358" y="7210963"/>
            <a:ext cx="2409300" cy="1015800"/>
          </a:xfrm>
          <a:prstGeom prst="rect">
            <a:avLst/>
          </a:prstGeom>
          <a:solidFill>
            <a:srgbClr val="D8D8D8"/>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Open Sans"/>
                <a:ea typeface="Open Sans"/>
                <a:cs typeface="Open Sans"/>
                <a:sym typeface="Open Sans"/>
              </a:rPr>
              <a:t>ECOROCK 750: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Open Sans"/>
                <a:ea typeface="Open Sans"/>
                <a:cs typeface="Open Sans"/>
                <a:sym typeface="Open Sans"/>
              </a:rPr>
              <a:t>Max distance air-in / air-out is 35 feet.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Open Sans"/>
                <a:ea typeface="Open Sans"/>
                <a:cs typeface="Open Sans"/>
                <a:sym typeface="Open Sans"/>
              </a:rPr>
              <a:t>Max 2x 90° elbows (90°= 2x45°)</a:t>
            </a:r>
            <a:endParaRPr sz="1400" b="0" i="0"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D0287BE3-6B5D-8E97-B040-77853BF35CFE}"/>
              </a:ext>
            </a:extLst>
          </p:cNvPr>
          <p:cNvSpPr txBox="1"/>
          <p:nvPr/>
        </p:nvSpPr>
        <p:spPr>
          <a:xfrm>
            <a:off x="3776604" y="7835657"/>
            <a:ext cx="322524" cy="215444"/>
          </a:xfrm>
          <a:prstGeom prst="rect">
            <a:avLst/>
          </a:prstGeom>
          <a:noFill/>
        </p:spPr>
        <p:txBody>
          <a:bodyPr wrap="none" rtlCol="0">
            <a:spAutoFit/>
          </a:bodyPr>
          <a:lstStyle/>
          <a:p>
            <a:r>
              <a:rPr lang="en-US" sz="800" dirty="0"/>
              <a:t>30’</a:t>
            </a:r>
          </a:p>
        </p:txBody>
      </p:sp>
      <p:sp>
        <p:nvSpPr>
          <p:cNvPr id="3" name="TextBox 2">
            <a:extLst>
              <a:ext uri="{FF2B5EF4-FFF2-40B4-BE49-F238E27FC236}">
                <a16:creationId xmlns:a16="http://schemas.microsoft.com/office/drawing/2014/main" id="{02A16899-A91F-85B0-BC31-B43143E6F93F}"/>
              </a:ext>
            </a:extLst>
          </p:cNvPr>
          <p:cNvSpPr txBox="1"/>
          <p:nvPr/>
        </p:nvSpPr>
        <p:spPr>
          <a:xfrm>
            <a:off x="4175100" y="5645161"/>
            <a:ext cx="354584" cy="246221"/>
          </a:xfrm>
          <a:prstGeom prst="rect">
            <a:avLst/>
          </a:prstGeom>
          <a:noFill/>
        </p:spPr>
        <p:txBody>
          <a:bodyPr wrap="none" rtlCol="0">
            <a:spAutoFit/>
          </a:bodyPr>
          <a:lstStyle/>
          <a:p>
            <a:r>
              <a:rPr lang="en-US" sz="1000" dirty="0"/>
              <a:t>50’</a:t>
            </a:r>
          </a:p>
        </p:txBody>
      </p:sp>
      <p:sp>
        <p:nvSpPr>
          <p:cNvPr id="5" name="TextBox 4">
            <a:extLst>
              <a:ext uri="{FF2B5EF4-FFF2-40B4-BE49-F238E27FC236}">
                <a16:creationId xmlns:a16="http://schemas.microsoft.com/office/drawing/2014/main" id="{5BA7F019-CF29-A752-3B49-C20A97E51DD8}"/>
              </a:ext>
            </a:extLst>
          </p:cNvPr>
          <p:cNvSpPr txBox="1"/>
          <p:nvPr/>
        </p:nvSpPr>
        <p:spPr>
          <a:xfrm>
            <a:off x="4252318" y="3404130"/>
            <a:ext cx="354584" cy="246221"/>
          </a:xfrm>
          <a:prstGeom prst="rect">
            <a:avLst/>
          </a:prstGeom>
          <a:noFill/>
        </p:spPr>
        <p:txBody>
          <a:bodyPr wrap="none" rtlCol="0">
            <a:spAutoFit/>
          </a:bodyPr>
          <a:lstStyle/>
          <a:p>
            <a:r>
              <a:rPr lang="en-US" sz="1000" dirty="0"/>
              <a:t>50’</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g13fa03ffd2f_2_635"/>
          <p:cNvSpPr txBox="1">
            <a:spLocks noGrp="1"/>
          </p:cNvSpPr>
          <p:nvPr>
            <p:ph type="ctrTitle"/>
          </p:nvPr>
        </p:nvSpPr>
        <p:spPr>
          <a:xfrm>
            <a:off x="1760218" y="2713461"/>
            <a:ext cx="4995093" cy="155302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6AB441"/>
              </a:buClr>
              <a:buSzPts val="3800"/>
              <a:buFont typeface="Open Sans"/>
              <a:buNone/>
            </a:pPr>
            <a:r>
              <a:rPr lang="en-US" dirty="0"/>
              <a:t>Site Conditions</a:t>
            </a:r>
            <a:endParaRPr dirty="0"/>
          </a:p>
        </p:txBody>
      </p:sp>
      <p:pic>
        <p:nvPicPr>
          <p:cNvPr id="3" name="Picture 2">
            <a:extLst>
              <a:ext uri="{FF2B5EF4-FFF2-40B4-BE49-F238E27FC236}">
                <a16:creationId xmlns:a16="http://schemas.microsoft.com/office/drawing/2014/main" id="{5AB68BDE-327C-1D59-E36D-227274BAE98D}"/>
              </a:ext>
            </a:extLst>
          </p:cNvPr>
          <p:cNvPicPr>
            <a:picLocks noChangeAspect="1"/>
          </p:cNvPicPr>
          <p:nvPr/>
        </p:nvPicPr>
        <p:blipFill>
          <a:blip r:embed="rId3"/>
          <a:stretch>
            <a:fillRect/>
          </a:stretch>
        </p:blipFill>
        <p:spPr>
          <a:xfrm>
            <a:off x="1030287" y="5251450"/>
            <a:ext cx="5551488" cy="31369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g13fa03ffd2f_2_640"/>
          <p:cNvSpPr txBox="1">
            <a:spLocks noGrp="1"/>
          </p:cNvSpPr>
          <p:nvPr>
            <p:ph type="title"/>
          </p:nvPr>
        </p:nvSpPr>
        <p:spPr>
          <a:xfrm>
            <a:off x="2152650" y="304270"/>
            <a:ext cx="4044950" cy="149550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2800"/>
              <a:buFont typeface="Open Sans"/>
              <a:buNone/>
            </a:pPr>
            <a:r>
              <a:rPr lang="en-US" b="1" dirty="0"/>
              <a:t>“Traditional” layout</a:t>
            </a:r>
            <a:endParaRPr b="1" dirty="0"/>
          </a:p>
        </p:txBody>
      </p:sp>
      <p:sp>
        <p:nvSpPr>
          <p:cNvPr id="731" name="Google Shape;731;g13fa03ffd2f_2_640"/>
          <p:cNvSpPr/>
          <p:nvPr/>
        </p:nvSpPr>
        <p:spPr>
          <a:xfrm>
            <a:off x="3428976" y="7139608"/>
            <a:ext cx="3063052" cy="2092881"/>
          </a:xfrm>
          <a:prstGeom prst="rect">
            <a:avLst/>
          </a:prstGeom>
          <a:solidFill>
            <a:srgbClr val="F2F2F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All effluent connections must be watertight when assembled. Use a watertight seal provided with the ECOROCK (to be installed at the final effluent discharge point if necessary</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p:txBody>
      </p:sp>
      <p:sp>
        <p:nvSpPr>
          <p:cNvPr id="732" name="Google Shape;732;g13fa03ffd2f_2_640"/>
          <p:cNvSpPr/>
          <p:nvPr/>
        </p:nvSpPr>
        <p:spPr>
          <a:xfrm>
            <a:off x="1795890" y="3243841"/>
            <a:ext cx="1319280" cy="576064"/>
          </a:xfrm>
          <a:prstGeom prst="rect">
            <a:avLst/>
          </a:prstGeom>
          <a:solidFill>
            <a:srgbClr val="DFDFD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Primary Tank</a:t>
            </a:r>
            <a:endParaRPr sz="1400" b="0" i="0" u="none" strike="noStrike" cap="none" dirty="0">
              <a:solidFill>
                <a:srgbClr val="000000"/>
              </a:solidFill>
              <a:latin typeface="Arial"/>
              <a:ea typeface="Arial"/>
              <a:cs typeface="Arial"/>
              <a:sym typeface="Arial"/>
            </a:endParaRPr>
          </a:p>
        </p:txBody>
      </p:sp>
      <p:sp>
        <p:nvSpPr>
          <p:cNvPr id="733" name="Google Shape;733;g13fa03ffd2f_2_640"/>
          <p:cNvSpPr/>
          <p:nvPr/>
        </p:nvSpPr>
        <p:spPr>
          <a:xfrm>
            <a:off x="3512514" y="3243841"/>
            <a:ext cx="803656" cy="576064"/>
          </a:xfrm>
          <a:prstGeom prst="rect">
            <a:avLst/>
          </a:prstGeom>
          <a:solidFill>
            <a:srgbClr val="DFDFD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BIOROCK unit</a:t>
            </a:r>
            <a:endParaRPr sz="1400" b="0" i="0" u="none" strike="noStrike" cap="none" dirty="0">
              <a:solidFill>
                <a:srgbClr val="000000"/>
              </a:solidFill>
              <a:latin typeface="Arial"/>
              <a:ea typeface="Arial"/>
              <a:cs typeface="Arial"/>
              <a:sym typeface="Arial"/>
            </a:endParaRPr>
          </a:p>
        </p:txBody>
      </p:sp>
      <p:sp>
        <p:nvSpPr>
          <p:cNvPr id="734" name="Google Shape;734;g13fa03ffd2f_2_640"/>
          <p:cNvSpPr/>
          <p:nvPr/>
        </p:nvSpPr>
        <p:spPr>
          <a:xfrm>
            <a:off x="4541499" y="3171833"/>
            <a:ext cx="1087516" cy="720080"/>
          </a:xfrm>
          <a:prstGeom prst="ellipse">
            <a:avLst/>
          </a:prstGeom>
          <a:solidFill>
            <a:srgbClr val="DFDFD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pump shaft</a:t>
            </a:r>
            <a:endParaRPr sz="1400" b="0" i="0" u="none" strike="noStrike" cap="none" dirty="0">
              <a:solidFill>
                <a:srgbClr val="000000"/>
              </a:solidFill>
              <a:latin typeface="Arial"/>
              <a:ea typeface="Arial"/>
              <a:cs typeface="Arial"/>
              <a:sym typeface="Arial"/>
            </a:endParaRPr>
          </a:p>
        </p:txBody>
      </p:sp>
      <p:sp>
        <p:nvSpPr>
          <p:cNvPr id="735" name="Google Shape;735;g13fa03ffd2f_2_640"/>
          <p:cNvSpPr/>
          <p:nvPr/>
        </p:nvSpPr>
        <p:spPr>
          <a:xfrm>
            <a:off x="5742498" y="3171833"/>
            <a:ext cx="859049" cy="720080"/>
          </a:xfrm>
          <a:prstGeom prst="roundRect">
            <a:avLst>
              <a:gd name="adj" fmla="val 16667"/>
            </a:avLst>
          </a:prstGeom>
          <a:solidFill>
            <a:srgbClr val="DFDFD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Discharge</a:t>
            </a:r>
            <a:endParaRPr sz="1400" b="0" i="0" u="none" strike="noStrike" cap="none" dirty="0">
              <a:solidFill>
                <a:srgbClr val="000000"/>
              </a:solidFill>
              <a:latin typeface="Arial"/>
              <a:ea typeface="Arial"/>
              <a:cs typeface="Arial"/>
              <a:sym typeface="Arial"/>
            </a:endParaRPr>
          </a:p>
        </p:txBody>
      </p:sp>
      <p:cxnSp>
        <p:nvCxnSpPr>
          <p:cNvPr id="736" name="Google Shape;736;g13fa03ffd2f_2_640"/>
          <p:cNvCxnSpPr>
            <a:stCxn id="732" idx="3"/>
            <a:endCxn id="733" idx="1"/>
          </p:cNvCxnSpPr>
          <p:nvPr/>
        </p:nvCxnSpPr>
        <p:spPr>
          <a:xfrm>
            <a:off x="3115170" y="3531873"/>
            <a:ext cx="397200" cy="0"/>
          </a:xfrm>
          <a:prstGeom prst="straightConnector1">
            <a:avLst/>
          </a:prstGeom>
          <a:noFill/>
          <a:ln w="9525" cap="flat" cmpd="sng">
            <a:solidFill>
              <a:schemeClr val="accent1"/>
            </a:solidFill>
            <a:prstDash val="solid"/>
            <a:miter lim="800000"/>
            <a:headEnd type="none" w="sm" len="sm"/>
            <a:tailEnd type="none" w="sm" len="sm"/>
          </a:ln>
        </p:spPr>
      </p:cxnSp>
      <p:cxnSp>
        <p:nvCxnSpPr>
          <p:cNvPr id="737" name="Google Shape;737;g13fa03ffd2f_2_640"/>
          <p:cNvCxnSpPr>
            <a:stCxn id="733" idx="3"/>
            <a:endCxn id="734" idx="2"/>
          </p:cNvCxnSpPr>
          <p:nvPr/>
        </p:nvCxnSpPr>
        <p:spPr>
          <a:xfrm>
            <a:off x="4316170" y="3531873"/>
            <a:ext cx="225300" cy="0"/>
          </a:xfrm>
          <a:prstGeom prst="straightConnector1">
            <a:avLst/>
          </a:prstGeom>
          <a:noFill/>
          <a:ln w="9525" cap="flat" cmpd="sng">
            <a:solidFill>
              <a:schemeClr val="accent1"/>
            </a:solidFill>
            <a:prstDash val="solid"/>
            <a:miter lim="800000"/>
            <a:headEnd type="none" w="sm" len="sm"/>
            <a:tailEnd type="none" w="sm" len="sm"/>
          </a:ln>
        </p:spPr>
      </p:cxnSp>
      <p:cxnSp>
        <p:nvCxnSpPr>
          <p:cNvPr id="738" name="Google Shape;738;g13fa03ffd2f_2_640"/>
          <p:cNvCxnSpPr>
            <a:stCxn id="734" idx="6"/>
            <a:endCxn id="735" idx="1"/>
          </p:cNvCxnSpPr>
          <p:nvPr/>
        </p:nvCxnSpPr>
        <p:spPr>
          <a:xfrm>
            <a:off x="5629015" y="3531873"/>
            <a:ext cx="113400" cy="0"/>
          </a:xfrm>
          <a:prstGeom prst="straightConnector1">
            <a:avLst/>
          </a:prstGeom>
          <a:noFill/>
          <a:ln w="9525" cap="flat" cmpd="sng">
            <a:solidFill>
              <a:schemeClr val="accent1"/>
            </a:solidFill>
            <a:prstDash val="solid"/>
            <a:miter lim="800000"/>
            <a:headEnd type="none" w="sm" len="sm"/>
            <a:tailEnd type="stealth" w="med" len="med"/>
          </a:ln>
        </p:spPr>
      </p:cxnSp>
      <p:sp>
        <p:nvSpPr>
          <p:cNvPr id="739" name="Google Shape;739;g13fa03ffd2f_2_640"/>
          <p:cNvSpPr txBox="1"/>
          <p:nvPr/>
        </p:nvSpPr>
        <p:spPr>
          <a:xfrm>
            <a:off x="298700" y="3301040"/>
            <a:ext cx="1316309"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Open Sans"/>
                <a:ea typeface="Open Sans"/>
                <a:cs typeface="Open Sans"/>
                <a:sym typeface="Open Sans"/>
              </a:rPr>
              <a:t>Layout:</a:t>
            </a:r>
            <a:endParaRPr sz="1400" b="0" i="0" u="none" strike="noStrike" cap="none" dirty="0">
              <a:solidFill>
                <a:srgbClr val="000000"/>
              </a:solidFill>
              <a:latin typeface="Arial"/>
              <a:ea typeface="Arial"/>
              <a:cs typeface="Arial"/>
              <a:sym typeface="Arial"/>
            </a:endParaRPr>
          </a:p>
        </p:txBody>
      </p:sp>
      <p:sp>
        <p:nvSpPr>
          <p:cNvPr id="740" name="Google Shape;740;g13fa03ffd2f_2_640"/>
          <p:cNvSpPr/>
          <p:nvPr/>
        </p:nvSpPr>
        <p:spPr>
          <a:xfrm>
            <a:off x="274804" y="6142193"/>
            <a:ext cx="6308345" cy="324000"/>
          </a:xfrm>
          <a:prstGeom prst="roundRect">
            <a:avLst>
              <a:gd name="adj" fmla="val 16667"/>
            </a:avLst>
          </a:prstGeom>
          <a:solidFill>
            <a:srgbClr val="6AB441"/>
          </a:solidFill>
          <a:ln>
            <a:noFill/>
          </a:ln>
        </p:spPr>
        <p:txBody>
          <a:bodyPr spcFirstLastPara="1" wrap="square" lIns="91425" tIns="45700" rIns="91425" bIns="45700" anchor="ctr" anchorCtr="0">
            <a:noAutofit/>
          </a:bodyPr>
          <a:lstStyle/>
          <a:p>
            <a:pPr marL="342900" marR="0" lvl="0" indent="-342900" algn="ctr" rtl="0">
              <a:lnSpc>
                <a:spcPct val="100000"/>
              </a:lnSpc>
              <a:spcBef>
                <a:spcPts val="0"/>
              </a:spcBef>
              <a:spcAft>
                <a:spcPts val="0"/>
              </a:spcAft>
              <a:buClr>
                <a:srgbClr val="000000"/>
              </a:buClr>
              <a:buSzPts val="1200"/>
              <a:buFont typeface="Arial"/>
              <a:buNone/>
            </a:pPr>
            <a:r>
              <a:rPr lang="en-US" sz="1200" b="1" i="0" u="none" strike="noStrike" cap="none" dirty="0">
                <a:solidFill>
                  <a:srgbClr val="FFFFFF"/>
                </a:solidFill>
                <a:latin typeface="Open Sans"/>
                <a:ea typeface="Open Sans"/>
                <a:cs typeface="Open Sans"/>
                <a:sym typeface="Open Sans"/>
              </a:rPr>
              <a:t>The discharge system</a:t>
            </a:r>
            <a:endParaRPr sz="1400" b="0" i="0" u="none" strike="noStrike" cap="none" dirty="0">
              <a:solidFill>
                <a:srgbClr val="000000"/>
              </a:solidFill>
              <a:latin typeface="Arial"/>
              <a:ea typeface="Arial"/>
              <a:cs typeface="Arial"/>
              <a:sym typeface="Arial"/>
            </a:endParaRPr>
          </a:p>
        </p:txBody>
      </p:sp>
      <p:sp>
        <p:nvSpPr>
          <p:cNvPr id="741" name="Google Shape;741;g13fa03ffd2f_2_640"/>
          <p:cNvSpPr/>
          <p:nvPr/>
        </p:nvSpPr>
        <p:spPr>
          <a:xfrm>
            <a:off x="283149" y="1885569"/>
            <a:ext cx="6300000" cy="1164383"/>
          </a:xfrm>
          <a:prstGeom prst="roundRect">
            <a:avLst>
              <a:gd name="adj" fmla="val 16667"/>
            </a:avLst>
          </a:prstGeom>
          <a:noFill/>
          <a:ln w="19050" cap="flat" cmpd="sng">
            <a:solidFill>
              <a:srgbClr val="0022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A traditional layout refers to an installation in optimal site conditions:</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Dry ground, no high water table</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Sufficient gradient on the site</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Final effluent able to be discharged into a standard disposal system.</a:t>
            </a:r>
            <a:endParaRPr sz="1400" b="0" i="0" u="none" strike="noStrike" cap="none" dirty="0">
              <a:solidFill>
                <a:srgbClr val="000000"/>
              </a:solidFill>
              <a:latin typeface="Arial"/>
              <a:ea typeface="Arial"/>
              <a:cs typeface="Arial"/>
              <a:sym typeface="Arial"/>
            </a:endParaRPr>
          </a:p>
        </p:txBody>
      </p:sp>
      <p:sp>
        <p:nvSpPr>
          <p:cNvPr id="742" name="Google Shape;742;g13fa03ffd2f_2_640"/>
          <p:cNvSpPr/>
          <p:nvPr/>
        </p:nvSpPr>
        <p:spPr>
          <a:xfrm>
            <a:off x="293202" y="4043515"/>
            <a:ext cx="6308345" cy="324000"/>
          </a:xfrm>
          <a:prstGeom prst="roundRect">
            <a:avLst>
              <a:gd name="adj" fmla="val 16667"/>
            </a:avLst>
          </a:prstGeom>
          <a:solidFill>
            <a:srgbClr val="6AB441"/>
          </a:solidFill>
          <a:ln>
            <a:noFill/>
          </a:ln>
        </p:spPr>
        <p:txBody>
          <a:bodyPr spcFirstLastPara="1" wrap="square" lIns="91425" tIns="45700" rIns="91425" bIns="45700" anchor="ctr" anchorCtr="0">
            <a:noAutofit/>
          </a:bodyPr>
          <a:lstStyle/>
          <a:p>
            <a:pPr marL="342900" marR="0" lvl="0" indent="-342900" algn="ctr" rtl="0">
              <a:lnSpc>
                <a:spcPct val="100000"/>
              </a:lnSpc>
              <a:spcBef>
                <a:spcPts val="0"/>
              </a:spcBef>
              <a:spcAft>
                <a:spcPts val="0"/>
              </a:spcAft>
              <a:buClr>
                <a:srgbClr val="000000"/>
              </a:buClr>
              <a:buSzPts val="1200"/>
              <a:buFont typeface="Arial"/>
              <a:buNone/>
            </a:pPr>
            <a:r>
              <a:rPr lang="en-US" sz="1200" b="1" i="0" u="none" strike="noStrike" cap="none" dirty="0">
                <a:solidFill>
                  <a:srgbClr val="FFFFFF"/>
                </a:solidFill>
                <a:latin typeface="Open Sans"/>
                <a:ea typeface="Open Sans"/>
                <a:cs typeface="Open Sans"/>
                <a:sym typeface="Open Sans"/>
              </a:rPr>
              <a:t>Excavation, the base and backfill material</a:t>
            </a:r>
            <a:endParaRPr sz="1400" b="0" i="0" u="none" strike="noStrike" cap="none" dirty="0">
              <a:solidFill>
                <a:srgbClr val="000000"/>
              </a:solidFill>
              <a:latin typeface="Arial"/>
              <a:ea typeface="Arial"/>
              <a:cs typeface="Arial"/>
              <a:sym typeface="Arial"/>
            </a:endParaRPr>
          </a:p>
        </p:txBody>
      </p:sp>
      <p:sp>
        <p:nvSpPr>
          <p:cNvPr id="743" name="Google Shape;743;g13fa03ffd2f_2_640"/>
          <p:cNvSpPr/>
          <p:nvPr/>
        </p:nvSpPr>
        <p:spPr>
          <a:xfrm>
            <a:off x="298700" y="6583978"/>
            <a:ext cx="6300000" cy="432048"/>
          </a:xfrm>
          <a:prstGeom prst="roundRect">
            <a:avLst>
              <a:gd name="adj" fmla="val 16667"/>
            </a:avLst>
          </a:prstGeom>
          <a:noFill/>
          <a:ln w="19050" cap="flat" cmpd="sng">
            <a:solidFill>
              <a:srgbClr val="0022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The treated water will be discharged by pump into an approved disposal system</a:t>
            </a:r>
            <a:endParaRPr sz="1400" b="0" i="0" u="none" strike="noStrike" cap="none" dirty="0">
              <a:solidFill>
                <a:srgbClr val="000000"/>
              </a:solidFill>
              <a:latin typeface="Arial"/>
              <a:ea typeface="Arial"/>
              <a:cs typeface="Arial"/>
              <a:sym typeface="Arial"/>
            </a:endParaRPr>
          </a:p>
        </p:txBody>
      </p:sp>
      <p:sp>
        <p:nvSpPr>
          <p:cNvPr id="744" name="Google Shape;744;g13fa03ffd2f_2_640"/>
          <p:cNvSpPr/>
          <p:nvPr/>
        </p:nvSpPr>
        <p:spPr>
          <a:xfrm>
            <a:off x="284164" y="4471746"/>
            <a:ext cx="6300762" cy="1452366"/>
          </a:xfrm>
          <a:prstGeom prst="rect">
            <a:avLst/>
          </a:prstGeom>
          <a:solidFill>
            <a:srgbClr val="DFDFD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p:txBody>
      </p:sp>
      <p:sp>
        <p:nvSpPr>
          <p:cNvPr id="745" name="Google Shape;745;g13fa03ffd2f_2_640"/>
          <p:cNvSpPr txBox="1"/>
          <p:nvPr/>
        </p:nvSpPr>
        <p:spPr>
          <a:xfrm>
            <a:off x="293202" y="4536209"/>
            <a:ext cx="3370219"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The standard precautions specified in the installation manual are usually  sufficient for a traditional layout.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Excavation base: The tanks should be placed on a pea gravel base with a grain size between 3 and 6 mm. </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The backfill should be composed of the same type of material</a:t>
            </a:r>
            <a:endParaRPr sz="1800" b="0" i="0" u="none" strike="noStrike" cap="none" dirty="0">
              <a:solidFill>
                <a:schemeClr val="dk1"/>
              </a:solidFill>
              <a:latin typeface="Open Sans"/>
              <a:ea typeface="Open Sans"/>
              <a:cs typeface="Open Sans"/>
              <a:sym typeface="Open Sans"/>
            </a:endParaRPr>
          </a:p>
        </p:txBody>
      </p:sp>
      <p:pic>
        <p:nvPicPr>
          <p:cNvPr id="746" name="Google Shape;746;g13fa03ffd2f_2_640"/>
          <p:cNvPicPr preferRelativeResize="0"/>
          <p:nvPr/>
        </p:nvPicPr>
        <p:blipFill rotWithShape="1">
          <a:blip r:embed="rId3">
            <a:alphaModFix/>
          </a:blip>
          <a:srcRect/>
          <a:stretch/>
        </p:blipFill>
        <p:spPr>
          <a:xfrm>
            <a:off x="3710499" y="4645478"/>
            <a:ext cx="1657350" cy="1104900"/>
          </a:xfrm>
          <a:prstGeom prst="rect">
            <a:avLst/>
          </a:prstGeom>
          <a:noFill/>
          <a:ln>
            <a:noFill/>
          </a:ln>
        </p:spPr>
      </p:pic>
      <p:pic>
        <p:nvPicPr>
          <p:cNvPr id="747" name="Google Shape;747;g13fa03ffd2f_2_640"/>
          <p:cNvPicPr preferRelativeResize="0"/>
          <p:nvPr/>
        </p:nvPicPr>
        <p:blipFill rotWithShape="1">
          <a:blip r:embed="rId4">
            <a:alphaModFix/>
          </a:blip>
          <a:srcRect/>
          <a:stretch/>
        </p:blipFill>
        <p:spPr>
          <a:xfrm>
            <a:off x="5172630" y="4536209"/>
            <a:ext cx="685800" cy="752475"/>
          </a:xfrm>
          <a:prstGeom prst="rect">
            <a:avLst/>
          </a:prstGeom>
          <a:noFill/>
          <a:ln>
            <a:noFill/>
          </a:ln>
        </p:spPr>
      </p:pic>
      <p:pic>
        <p:nvPicPr>
          <p:cNvPr id="748" name="Google Shape;748;g13fa03ffd2f_2_640"/>
          <p:cNvPicPr preferRelativeResize="0"/>
          <p:nvPr/>
        </p:nvPicPr>
        <p:blipFill rotWithShape="1">
          <a:blip r:embed="rId5">
            <a:alphaModFix/>
          </a:blip>
          <a:srcRect/>
          <a:stretch/>
        </p:blipFill>
        <p:spPr>
          <a:xfrm>
            <a:off x="5506005" y="4816928"/>
            <a:ext cx="704850" cy="762000"/>
          </a:xfrm>
          <a:prstGeom prst="rect">
            <a:avLst/>
          </a:prstGeom>
          <a:noFill/>
          <a:ln>
            <a:noFill/>
          </a:ln>
        </p:spPr>
      </p:pic>
      <p:pic>
        <p:nvPicPr>
          <p:cNvPr id="749" name="Google Shape;749;g13fa03ffd2f_2_640"/>
          <p:cNvPicPr preferRelativeResize="0"/>
          <p:nvPr/>
        </p:nvPicPr>
        <p:blipFill rotWithShape="1">
          <a:blip r:embed="rId6">
            <a:alphaModFix/>
          </a:blip>
          <a:srcRect/>
          <a:stretch/>
        </p:blipFill>
        <p:spPr>
          <a:xfrm>
            <a:off x="5845071" y="5107173"/>
            <a:ext cx="685800" cy="752475"/>
          </a:xfrm>
          <a:prstGeom prst="rect">
            <a:avLst/>
          </a:prstGeom>
          <a:noFill/>
          <a:ln>
            <a:noFill/>
          </a:ln>
        </p:spPr>
      </p:pic>
      <p:pic>
        <p:nvPicPr>
          <p:cNvPr id="750" name="Google Shape;750;g13fa03ffd2f_2_640"/>
          <p:cNvPicPr preferRelativeResize="0"/>
          <p:nvPr/>
        </p:nvPicPr>
        <p:blipFill rotWithShape="1">
          <a:blip r:embed="rId7">
            <a:alphaModFix/>
          </a:blip>
          <a:srcRect/>
          <a:stretch/>
        </p:blipFill>
        <p:spPr>
          <a:xfrm>
            <a:off x="5128856" y="7833554"/>
            <a:ext cx="1072296" cy="1338385"/>
          </a:xfrm>
          <a:prstGeom prst="rect">
            <a:avLst/>
          </a:prstGeom>
          <a:noFill/>
          <a:ln w="9525" cap="flat" cmpd="sng">
            <a:solidFill>
              <a:schemeClr val="dk2"/>
            </a:solidFill>
            <a:prstDash val="solid"/>
            <a:miter lim="800000"/>
            <a:headEnd type="none" w="sm" len="sm"/>
            <a:tailEnd type="none" w="sm" len="sm"/>
          </a:ln>
        </p:spPr>
      </p:pic>
      <p:pic>
        <p:nvPicPr>
          <p:cNvPr id="751" name="Google Shape;751;g13fa03ffd2f_2_640"/>
          <p:cNvPicPr preferRelativeResize="0"/>
          <p:nvPr/>
        </p:nvPicPr>
        <p:blipFill rotWithShape="1">
          <a:blip r:embed="rId8">
            <a:alphaModFix/>
          </a:blip>
          <a:srcRect/>
          <a:stretch/>
        </p:blipFill>
        <p:spPr>
          <a:xfrm>
            <a:off x="4232955" y="8553870"/>
            <a:ext cx="454462" cy="541365"/>
          </a:xfrm>
          <a:prstGeom prst="rect">
            <a:avLst/>
          </a:prstGeom>
          <a:noFill/>
          <a:ln>
            <a:noFill/>
          </a:ln>
        </p:spPr>
      </p:pic>
      <p:cxnSp>
        <p:nvCxnSpPr>
          <p:cNvPr id="752" name="Google Shape;752;g13fa03ffd2f_2_640"/>
          <p:cNvCxnSpPr/>
          <p:nvPr/>
        </p:nvCxnSpPr>
        <p:spPr>
          <a:xfrm>
            <a:off x="4670190" y="8824552"/>
            <a:ext cx="943428" cy="0"/>
          </a:xfrm>
          <a:prstGeom prst="straightConnector1">
            <a:avLst/>
          </a:prstGeom>
          <a:noFill/>
          <a:ln w="15875" cap="flat" cmpd="sng">
            <a:solidFill>
              <a:schemeClr val="accent1"/>
            </a:solidFill>
            <a:prstDash val="solid"/>
            <a:miter lim="800000"/>
            <a:headEnd type="none" w="sm" len="sm"/>
            <a:tailEnd type="stealth" w="med" len="med"/>
          </a:ln>
        </p:spPr>
      </p:cxnSp>
      <p:sp>
        <p:nvSpPr>
          <p:cNvPr id="753" name="Google Shape;753;g13fa03ffd2f_2_640"/>
          <p:cNvSpPr txBox="1"/>
          <p:nvPr/>
        </p:nvSpPr>
        <p:spPr>
          <a:xfrm>
            <a:off x="1828800" y="1371600"/>
            <a:ext cx="41244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FF0000"/>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0393CF68-64A3-A8B5-26C2-5CE1848740B8}"/>
              </a:ext>
            </a:extLst>
          </p:cNvPr>
          <p:cNvPicPr>
            <a:picLocks noChangeAspect="1"/>
          </p:cNvPicPr>
          <p:nvPr/>
        </p:nvPicPr>
        <p:blipFill>
          <a:blip r:embed="rId9"/>
          <a:stretch>
            <a:fillRect/>
          </a:stretch>
        </p:blipFill>
        <p:spPr>
          <a:xfrm>
            <a:off x="496106" y="7184268"/>
            <a:ext cx="2075643" cy="2190196"/>
          </a:xfrm>
          <a:prstGeom prst="rect">
            <a:avLst/>
          </a:prstGeom>
        </p:spPr>
      </p:pic>
      <p:sp>
        <p:nvSpPr>
          <p:cNvPr id="4" name="TextBox 3">
            <a:extLst>
              <a:ext uri="{FF2B5EF4-FFF2-40B4-BE49-F238E27FC236}">
                <a16:creationId xmlns:a16="http://schemas.microsoft.com/office/drawing/2014/main" id="{6196B64B-9437-42EC-07F5-4EE20DDB01E4}"/>
              </a:ext>
            </a:extLst>
          </p:cNvPr>
          <p:cNvSpPr txBox="1"/>
          <p:nvPr/>
        </p:nvSpPr>
        <p:spPr>
          <a:xfrm>
            <a:off x="333432" y="9108599"/>
            <a:ext cx="2172390" cy="215444"/>
          </a:xfrm>
          <a:prstGeom prst="rect">
            <a:avLst/>
          </a:prstGeom>
          <a:noFill/>
        </p:spPr>
        <p:txBody>
          <a:bodyPr wrap="none" rtlCol="0">
            <a:spAutoFit/>
          </a:bodyPr>
          <a:lstStyle/>
          <a:p>
            <a:r>
              <a:rPr lang="en-US" sz="800" dirty="0">
                <a:solidFill>
                  <a:schemeClr val="bg1"/>
                </a:solidFill>
              </a:rPr>
              <a:t>Discharge to an approved drainage method</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g13fa03ffd2f_2_670"/>
          <p:cNvSpPr txBox="1">
            <a:spLocks noGrp="1"/>
          </p:cNvSpPr>
          <p:nvPr>
            <p:ph type="ctrTitle"/>
          </p:nvPr>
        </p:nvSpPr>
        <p:spPr>
          <a:xfrm>
            <a:off x="1320799" y="1132113"/>
            <a:ext cx="5400000" cy="155302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6AB441"/>
              </a:buClr>
              <a:buSzPts val="3800"/>
              <a:buFont typeface="Open Sans"/>
              <a:buNone/>
            </a:pPr>
            <a:r>
              <a:rPr lang="en-US" dirty="0"/>
              <a:t>Site conditions</a:t>
            </a:r>
            <a:endParaRPr dirty="0"/>
          </a:p>
        </p:txBody>
      </p:sp>
      <p:sp>
        <p:nvSpPr>
          <p:cNvPr id="759" name="Google Shape;759;g13fa03ffd2f_2_670"/>
          <p:cNvSpPr txBox="1">
            <a:spLocks noGrp="1"/>
          </p:cNvSpPr>
          <p:nvPr>
            <p:ph type="subTitle" idx="1"/>
          </p:nvPr>
        </p:nvSpPr>
        <p:spPr>
          <a:xfrm>
            <a:off x="1320799" y="2989374"/>
            <a:ext cx="5400000" cy="165576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2400"/>
              <a:buNone/>
            </a:pPr>
            <a:r>
              <a:rPr lang="en-US" dirty="0"/>
              <a:t>Complex installations</a:t>
            </a:r>
            <a:endParaRPr dirty="0"/>
          </a:p>
        </p:txBody>
      </p:sp>
      <p:pic>
        <p:nvPicPr>
          <p:cNvPr id="760" name="Google Shape;760;g13fa03ffd2f_2_670"/>
          <p:cNvPicPr preferRelativeResize="0"/>
          <p:nvPr/>
        </p:nvPicPr>
        <p:blipFill rotWithShape="1">
          <a:blip r:embed="rId3">
            <a:alphaModFix/>
          </a:blip>
          <a:srcRect/>
          <a:stretch/>
        </p:blipFill>
        <p:spPr>
          <a:xfrm>
            <a:off x="1752946" y="4949368"/>
            <a:ext cx="2448272" cy="218912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g13fa03ffd2f_2_676"/>
          <p:cNvSpPr txBox="1">
            <a:spLocks noGrp="1"/>
          </p:cNvSpPr>
          <p:nvPr>
            <p:ph type="title"/>
          </p:nvPr>
        </p:nvSpPr>
        <p:spPr>
          <a:xfrm>
            <a:off x="2152650" y="304270"/>
            <a:ext cx="4044950" cy="149550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2800"/>
              <a:buFont typeface="Open Sans"/>
              <a:buNone/>
            </a:pPr>
            <a:r>
              <a:rPr lang="en-US" b="1" dirty="0"/>
              <a:t>Specific Situations</a:t>
            </a:r>
            <a:endParaRPr b="1" dirty="0"/>
          </a:p>
        </p:txBody>
      </p:sp>
      <p:sp>
        <p:nvSpPr>
          <p:cNvPr id="766" name="Google Shape;766;g13fa03ffd2f_2_676"/>
          <p:cNvSpPr/>
          <p:nvPr/>
        </p:nvSpPr>
        <p:spPr>
          <a:xfrm>
            <a:off x="498131" y="2107886"/>
            <a:ext cx="1643074" cy="428628"/>
          </a:xfrm>
          <a:prstGeom prst="rect">
            <a:avLst/>
          </a:prstGeom>
          <a:solidFill>
            <a:srgbClr val="0022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solidFill>
                  <a:srgbClr val="FFFFFF"/>
                </a:solidFill>
                <a:latin typeface="Open Sans"/>
                <a:ea typeface="Open Sans"/>
                <a:cs typeface="Open Sans"/>
                <a:sym typeface="Open Sans"/>
              </a:rPr>
              <a:t>Type of ground</a:t>
            </a:r>
            <a:endParaRPr sz="1400" b="0" i="0" u="none" strike="noStrike" cap="none" dirty="0">
              <a:solidFill>
                <a:srgbClr val="000000"/>
              </a:solidFill>
              <a:latin typeface="Arial"/>
              <a:ea typeface="Arial"/>
              <a:cs typeface="Arial"/>
              <a:sym typeface="Arial"/>
            </a:endParaRPr>
          </a:p>
        </p:txBody>
      </p:sp>
      <p:cxnSp>
        <p:nvCxnSpPr>
          <p:cNvPr id="767" name="Google Shape;767;g13fa03ffd2f_2_676"/>
          <p:cNvCxnSpPr>
            <a:stCxn id="766" idx="2"/>
            <a:endCxn id="768" idx="0"/>
          </p:cNvCxnSpPr>
          <p:nvPr/>
        </p:nvCxnSpPr>
        <p:spPr>
          <a:xfrm flipH="1">
            <a:off x="628468" y="2536514"/>
            <a:ext cx="691200" cy="428700"/>
          </a:xfrm>
          <a:prstGeom prst="straightConnector1">
            <a:avLst/>
          </a:prstGeom>
          <a:noFill/>
          <a:ln w="9525" cap="flat" cmpd="sng">
            <a:solidFill>
              <a:schemeClr val="accent1"/>
            </a:solidFill>
            <a:prstDash val="solid"/>
            <a:miter lim="800000"/>
            <a:headEnd type="none" w="sm" len="sm"/>
            <a:tailEnd type="stealth" w="med" len="med"/>
          </a:ln>
        </p:spPr>
      </p:cxnSp>
      <p:cxnSp>
        <p:nvCxnSpPr>
          <p:cNvPr id="769" name="Google Shape;769;g13fa03ffd2f_2_676"/>
          <p:cNvCxnSpPr>
            <a:stCxn id="766" idx="2"/>
            <a:endCxn id="770" idx="0"/>
          </p:cNvCxnSpPr>
          <p:nvPr/>
        </p:nvCxnSpPr>
        <p:spPr>
          <a:xfrm>
            <a:off x="1319668" y="2536514"/>
            <a:ext cx="582000" cy="428700"/>
          </a:xfrm>
          <a:prstGeom prst="straightConnector1">
            <a:avLst/>
          </a:prstGeom>
          <a:noFill/>
          <a:ln w="9525" cap="flat" cmpd="sng">
            <a:solidFill>
              <a:schemeClr val="accent1"/>
            </a:solidFill>
            <a:prstDash val="solid"/>
            <a:miter lim="800000"/>
            <a:headEnd type="none" w="sm" len="sm"/>
            <a:tailEnd type="stealth" w="med" len="med"/>
          </a:ln>
        </p:spPr>
      </p:cxnSp>
      <p:sp>
        <p:nvSpPr>
          <p:cNvPr id="771" name="Google Shape;771;g13fa03ffd2f_2_676"/>
          <p:cNvSpPr/>
          <p:nvPr/>
        </p:nvSpPr>
        <p:spPr>
          <a:xfrm>
            <a:off x="2931670" y="2107886"/>
            <a:ext cx="1643074" cy="428628"/>
          </a:xfrm>
          <a:prstGeom prst="rect">
            <a:avLst/>
          </a:prstGeom>
          <a:solidFill>
            <a:srgbClr val="0022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solidFill>
                  <a:srgbClr val="FFFFFF"/>
                </a:solidFill>
                <a:latin typeface="Open Sans"/>
                <a:ea typeface="Open Sans"/>
                <a:cs typeface="Open Sans"/>
                <a:sym typeface="Open Sans"/>
              </a:rPr>
              <a:t>Gradient of the site</a:t>
            </a:r>
            <a:endParaRPr sz="1400" b="0" i="0" u="none" strike="noStrike" cap="none" dirty="0">
              <a:solidFill>
                <a:srgbClr val="000000"/>
              </a:solidFill>
              <a:latin typeface="Arial"/>
              <a:ea typeface="Arial"/>
              <a:cs typeface="Arial"/>
              <a:sym typeface="Arial"/>
            </a:endParaRPr>
          </a:p>
        </p:txBody>
      </p:sp>
      <p:sp>
        <p:nvSpPr>
          <p:cNvPr id="772" name="Google Shape;772;g13fa03ffd2f_2_676"/>
          <p:cNvSpPr/>
          <p:nvPr/>
        </p:nvSpPr>
        <p:spPr>
          <a:xfrm>
            <a:off x="4855849" y="2107886"/>
            <a:ext cx="1643074" cy="428628"/>
          </a:xfrm>
          <a:prstGeom prst="rect">
            <a:avLst/>
          </a:prstGeom>
          <a:solidFill>
            <a:srgbClr val="0022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solidFill>
                  <a:srgbClr val="FFFFFF"/>
                </a:solidFill>
                <a:latin typeface="Open Sans"/>
                <a:ea typeface="Open Sans"/>
                <a:cs typeface="Open Sans"/>
                <a:sym typeface="Open Sans"/>
              </a:rPr>
              <a:t>Other issues</a:t>
            </a:r>
            <a:endParaRPr sz="1400" b="0" i="0" u="none" strike="noStrike" cap="none" dirty="0">
              <a:solidFill>
                <a:srgbClr val="000000"/>
              </a:solidFill>
              <a:latin typeface="Arial"/>
              <a:ea typeface="Arial"/>
              <a:cs typeface="Arial"/>
              <a:sym typeface="Arial"/>
            </a:endParaRPr>
          </a:p>
        </p:txBody>
      </p:sp>
      <p:sp>
        <p:nvSpPr>
          <p:cNvPr id="768" name="Google Shape;768;g13fa03ffd2f_2_676"/>
          <p:cNvSpPr/>
          <p:nvPr/>
        </p:nvSpPr>
        <p:spPr>
          <a:xfrm>
            <a:off x="187001" y="2965142"/>
            <a:ext cx="882634" cy="42862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dirty="0">
                <a:solidFill>
                  <a:srgbClr val="FFFFFF"/>
                </a:solidFill>
                <a:latin typeface="Open Sans"/>
                <a:ea typeface="Open Sans"/>
                <a:cs typeface="Open Sans"/>
                <a:sym typeface="Open Sans"/>
              </a:rPr>
              <a:t>Wet ground</a:t>
            </a:r>
            <a:endParaRPr sz="1400" b="0" i="0" u="none" strike="noStrike" cap="none" dirty="0">
              <a:solidFill>
                <a:srgbClr val="000000"/>
              </a:solidFill>
              <a:latin typeface="Arial"/>
              <a:ea typeface="Arial"/>
              <a:cs typeface="Arial"/>
              <a:sym typeface="Arial"/>
            </a:endParaRPr>
          </a:p>
        </p:txBody>
      </p:sp>
      <p:sp>
        <p:nvSpPr>
          <p:cNvPr id="770" name="Google Shape;770;g13fa03ffd2f_2_676"/>
          <p:cNvSpPr/>
          <p:nvPr/>
        </p:nvSpPr>
        <p:spPr>
          <a:xfrm>
            <a:off x="1141073" y="2965142"/>
            <a:ext cx="1521466" cy="428628"/>
          </a:xfrm>
          <a:prstGeom prst="rect">
            <a:avLst/>
          </a:prstGeom>
          <a:solidFill>
            <a:schemeClr val="accent2"/>
          </a:solidFill>
          <a:ln>
            <a:noFill/>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dirty="0">
                <a:solidFill>
                  <a:srgbClr val="FFFFFF"/>
                </a:solidFill>
                <a:latin typeface="Open Sans"/>
                <a:ea typeface="Open Sans"/>
                <a:cs typeface="Open Sans"/>
                <a:sym typeface="Open Sans"/>
              </a:rPr>
              <a:t>High water table</a:t>
            </a:r>
            <a:endParaRPr sz="1400" b="0" i="0" u="none" strike="noStrike" cap="none" dirty="0">
              <a:solidFill>
                <a:srgbClr val="000000"/>
              </a:solidFill>
              <a:latin typeface="Arial"/>
              <a:ea typeface="Arial"/>
              <a:cs typeface="Arial"/>
              <a:sym typeface="Arial"/>
            </a:endParaRPr>
          </a:p>
        </p:txBody>
      </p:sp>
      <p:cxnSp>
        <p:nvCxnSpPr>
          <p:cNvPr id="773" name="Google Shape;773;g13fa03ffd2f_2_676"/>
          <p:cNvCxnSpPr>
            <a:stCxn id="771" idx="2"/>
            <a:endCxn id="774" idx="0"/>
          </p:cNvCxnSpPr>
          <p:nvPr/>
        </p:nvCxnSpPr>
        <p:spPr>
          <a:xfrm flipH="1">
            <a:off x="3294807" y="2536514"/>
            <a:ext cx="458400" cy="428700"/>
          </a:xfrm>
          <a:prstGeom prst="straightConnector1">
            <a:avLst/>
          </a:prstGeom>
          <a:noFill/>
          <a:ln w="9525" cap="flat" cmpd="sng">
            <a:solidFill>
              <a:schemeClr val="accent1"/>
            </a:solidFill>
            <a:prstDash val="solid"/>
            <a:miter lim="800000"/>
            <a:headEnd type="none" w="sm" len="sm"/>
            <a:tailEnd type="stealth" w="med" len="med"/>
          </a:ln>
        </p:spPr>
      </p:cxnSp>
      <p:cxnSp>
        <p:nvCxnSpPr>
          <p:cNvPr id="775" name="Google Shape;775;g13fa03ffd2f_2_676"/>
          <p:cNvCxnSpPr>
            <a:stCxn id="771" idx="2"/>
          </p:cNvCxnSpPr>
          <p:nvPr/>
        </p:nvCxnSpPr>
        <p:spPr>
          <a:xfrm>
            <a:off x="3753207" y="2536514"/>
            <a:ext cx="464400" cy="428700"/>
          </a:xfrm>
          <a:prstGeom prst="straightConnector1">
            <a:avLst/>
          </a:prstGeom>
          <a:noFill/>
          <a:ln w="9525" cap="flat" cmpd="sng">
            <a:solidFill>
              <a:schemeClr val="accent1"/>
            </a:solidFill>
            <a:prstDash val="solid"/>
            <a:miter lim="800000"/>
            <a:headEnd type="none" w="sm" len="sm"/>
            <a:tailEnd type="stealth" w="med" len="med"/>
          </a:ln>
        </p:spPr>
      </p:cxnSp>
      <p:sp>
        <p:nvSpPr>
          <p:cNvPr id="774" name="Google Shape;774;g13fa03ffd2f_2_676"/>
          <p:cNvSpPr/>
          <p:nvPr/>
        </p:nvSpPr>
        <p:spPr>
          <a:xfrm>
            <a:off x="2812606" y="2965142"/>
            <a:ext cx="964413" cy="42862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dirty="0">
                <a:solidFill>
                  <a:schemeClr val="lt1"/>
                </a:solidFill>
                <a:latin typeface="Open Sans"/>
                <a:ea typeface="Open Sans"/>
                <a:cs typeface="Open Sans"/>
                <a:sym typeface="Open Sans"/>
              </a:rPr>
              <a:t>Typical gradient</a:t>
            </a:r>
            <a:endParaRPr sz="1400" b="0" i="0" u="none" strike="noStrike" cap="none" dirty="0">
              <a:solidFill>
                <a:srgbClr val="000000"/>
              </a:solidFill>
              <a:latin typeface="Arial"/>
              <a:ea typeface="Arial"/>
              <a:cs typeface="Arial"/>
              <a:sym typeface="Arial"/>
            </a:endParaRPr>
          </a:p>
        </p:txBody>
      </p:sp>
      <p:sp>
        <p:nvSpPr>
          <p:cNvPr id="776" name="Google Shape;776;g13fa03ffd2f_2_676"/>
          <p:cNvSpPr/>
          <p:nvPr/>
        </p:nvSpPr>
        <p:spPr>
          <a:xfrm>
            <a:off x="3842917" y="2965142"/>
            <a:ext cx="946141" cy="42862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dirty="0">
                <a:solidFill>
                  <a:srgbClr val="FFFFFF"/>
                </a:solidFill>
                <a:latin typeface="Open Sans"/>
                <a:ea typeface="Open Sans"/>
                <a:cs typeface="Open Sans"/>
                <a:sym typeface="Open Sans"/>
              </a:rPr>
              <a:t>Steep gradient</a:t>
            </a:r>
            <a:endParaRPr sz="1400" b="0" i="0" u="none" strike="noStrike" cap="none" dirty="0">
              <a:solidFill>
                <a:srgbClr val="000000"/>
              </a:solidFill>
              <a:latin typeface="Arial"/>
              <a:ea typeface="Arial"/>
              <a:cs typeface="Arial"/>
              <a:sym typeface="Arial"/>
            </a:endParaRPr>
          </a:p>
        </p:txBody>
      </p:sp>
      <p:cxnSp>
        <p:nvCxnSpPr>
          <p:cNvPr id="777" name="Google Shape;777;g13fa03ffd2f_2_676"/>
          <p:cNvCxnSpPr>
            <a:stCxn id="772" idx="2"/>
            <a:endCxn id="778" idx="0"/>
          </p:cNvCxnSpPr>
          <p:nvPr/>
        </p:nvCxnSpPr>
        <p:spPr>
          <a:xfrm flipH="1">
            <a:off x="5218686" y="2536514"/>
            <a:ext cx="458700" cy="428700"/>
          </a:xfrm>
          <a:prstGeom prst="straightConnector1">
            <a:avLst/>
          </a:prstGeom>
          <a:noFill/>
          <a:ln w="9525" cap="flat" cmpd="sng">
            <a:solidFill>
              <a:schemeClr val="accent1"/>
            </a:solidFill>
            <a:prstDash val="solid"/>
            <a:miter lim="800000"/>
            <a:headEnd type="none" w="sm" len="sm"/>
            <a:tailEnd type="stealth" w="med" len="med"/>
          </a:ln>
        </p:spPr>
      </p:cxnSp>
      <p:cxnSp>
        <p:nvCxnSpPr>
          <p:cNvPr id="779" name="Google Shape;779;g13fa03ffd2f_2_676"/>
          <p:cNvCxnSpPr>
            <a:stCxn id="772" idx="2"/>
            <a:endCxn id="780" idx="0"/>
          </p:cNvCxnSpPr>
          <p:nvPr/>
        </p:nvCxnSpPr>
        <p:spPr>
          <a:xfrm>
            <a:off x="5677386" y="2536514"/>
            <a:ext cx="385500" cy="428700"/>
          </a:xfrm>
          <a:prstGeom prst="straightConnector1">
            <a:avLst/>
          </a:prstGeom>
          <a:noFill/>
          <a:ln w="9525" cap="flat" cmpd="sng">
            <a:solidFill>
              <a:schemeClr val="accent1"/>
            </a:solidFill>
            <a:prstDash val="solid"/>
            <a:miter lim="800000"/>
            <a:headEnd type="none" w="sm" len="sm"/>
            <a:tailEnd type="stealth" w="med" len="med"/>
          </a:ln>
        </p:spPr>
      </p:cxnSp>
      <p:sp>
        <p:nvSpPr>
          <p:cNvPr id="778" name="Google Shape;778;g13fa03ffd2f_2_676"/>
          <p:cNvSpPr/>
          <p:nvPr/>
        </p:nvSpPr>
        <p:spPr>
          <a:xfrm>
            <a:off x="4906847" y="2965142"/>
            <a:ext cx="623843" cy="42862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dirty="0">
                <a:solidFill>
                  <a:srgbClr val="FFFFFF"/>
                </a:solidFill>
                <a:latin typeface="Open Sans"/>
                <a:ea typeface="Open Sans"/>
                <a:cs typeface="Open Sans"/>
                <a:sym typeface="Open Sans"/>
              </a:rPr>
              <a:t>road</a:t>
            </a:r>
            <a:endParaRPr sz="1400" b="0" i="0" u="none" strike="noStrike" cap="none" dirty="0">
              <a:solidFill>
                <a:srgbClr val="000000"/>
              </a:solidFill>
              <a:latin typeface="Arial"/>
              <a:ea typeface="Arial"/>
              <a:cs typeface="Arial"/>
              <a:sym typeface="Arial"/>
            </a:endParaRPr>
          </a:p>
        </p:txBody>
      </p:sp>
      <p:sp>
        <p:nvSpPr>
          <p:cNvPr id="780" name="Google Shape;780;g13fa03ffd2f_2_676"/>
          <p:cNvSpPr/>
          <p:nvPr/>
        </p:nvSpPr>
        <p:spPr>
          <a:xfrm>
            <a:off x="5594822" y="2965142"/>
            <a:ext cx="936000" cy="42862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dirty="0">
                <a:solidFill>
                  <a:srgbClr val="FFFFFF"/>
                </a:solidFill>
                <a:latin typeface="Open Sans"/>
                <a:ea typeface="Open Sans"/>
                <a:cs typeface="Open Sans"/>
                <a:sym typeface="Open Sans"/>
              </a:rPr>
              <a:t>Deep installation</a:t>
            </a:r>
            <a:endParaRPr sz="1400" b="0" i="0" u="none" strike="noStrike" cap="none" dirty="0">
              <a:solidFill>
                <a:srgbClr val="000000"/>
              </a:solidFill>
              <a:latin typeface="Arial"/>
              <a:ea typeface="Arial"/>
              <a:cs typeface="Arial"/>
              <a:sym typeface="Arial"/>
            </a:endParaRPr>
          </a:p>
        </p:txBody>
      </p:sp>
      <p:sp>
        <p:nvSpPr>
          <p:cNvPr id="781" name="Google Shape;781;g13fa03ffd2f_2_676"/>
          <p:cNvSpPr/>
          <p:nvPr/>
        </p:nvSpPr>
        <p:spPr>
          <a:xfrm>
            <a:off x="165735" y="3664702"/>
            <a:ext cx="6362678" cy="259379"/>
          </a:xfrm>
          <a:prstGeom prst="rect">
            <a:avLst/>
          </a:prstGeom>
          <a:solidFill>
            <a:srgbClr val="0022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solidFill>
                  <a:srgbClr val="FFFFFF"/>
                </a:solidFill>
                <a:latin typeface="Open Sans"/>
                <a:ea typeface="Open Sans"/>
                <a:cs typeface="Open Sans"/>
                <a:sym typeface="Open Sans"/>
              </a:rPr>
              <a:t>Stage involved</a:t>
            </a:r>
            <a:endParaRPr sz="1400" b="0" i="0" u="none" strike="noStrike" cap="none" dirty="0">
              <a:solidFill>
                <a:srgbClr val="000000"/>
              </a:solidFill>
              <a:latin typeface="Arial"/>
              <a:ea typeface="Arial"/>
              <a:cs typeface="Arial"/>
              <a:sym typeface="Arial"/>
            </a:endParaRPr>
          </a:p>
        </p:txBody>
      </p:sp>
      <p:sp>
        <p:nvSpPr>
          <p:cNvPr id="782" name="Google Shape;782;g13fa03ffd2f_2_676"/>
          <p:cNvSpPr/>
          <p:nvPr/>
        </p:nvSpPr>
        <p:spPr>
          <a:xfrm>
            <a:off x="482852" y="3995519"/>
            <a:ext cx="285752" cy="214314"/>
          </a:xfrm>
          <a:prstGeom prst="downArrow">
            <a:avLst>
              <a:gd name="adj1" fmla="val 50000"/>
              <a:gd name="adj2"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1" i="0" u="none" strike="noStrike" cap="none" dirty="0">
              <a:solidFill>
                <a:srgbClr val="FFFFFF"/>
              </a:solidFill>
              <a:latin typeface="Open Sans"/>
              <a:ea typeface="Open Sans"/>
              <a:cs typeface="Open Sans"/>
              <a:sym typeface="Open Sans"/>
            </a:endParaRPr>
          </a:p>
        </p:txBody>
      </p:sp>
      <p:sp>
        <p:nvSpPr>
          <p:cNvPr id="783" name="Google Shape;783;g13fa03ffd2f_2_676"/>
          <p:cNvSpPr/>
          <p:nvPr/>
        </p:nvSpPr>
        <p:spPr>
          <a:xfrm>
            <a:off x="218900" y="4281271"/>
            <a:ext cx="729952" cy="288000"/>
          </a:xfrm>
          <a:prstGeom prst="rect">
            <a:avLst/>
          </a:prstGeom>
          <a:solidFill>
            <a:schemeClr val="lt2"/>
          </a:solidFill>
          <a:ln w="12700" cap="flat" cmpd="sng">
            <a:solidFill>
              <a:schemeClr val="dk1"/>
            </a:solidFill>
            <a:prstDash val="solid"/>
            <a:miter lim="800000"/>
            <a:headEnd type="none" w="sm" len="sm"/>
            <a:tailEnd type="none" w="sm" len="sm"/>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Excavation</a:t>
            </a:r>
            <a:endParaRPr sz="1400" b="0" i="0" u="none" strike="noStrike" cap="none" dirty="0">
              <a:solidFill>
                <a:srgbClr val="000000"/>
              </a:solidFill>
              <a:latin typeface="Arial"/>
              <a:ea typeface="Arial"/>
              <a:cs typeface="Arial"/>
              <a:sym typeface="Arial"/>
            </a:endParaRPr>
          </a:p>
        </p:txBody>
      </p:sp>
      <p:sp>
        <p:nvSpPr>
          <p:cNvPr id="784" name="Google Shape;784;g13fa03ffd2f_2_676"/>
          <p:cNvSpPr/>
          <p:nvPr/>
        </p:nvSpPr>
        <p:spPr>
          <a:xfrm>
            <a:off x="212379" y="6328998"/>
            <a:ext cx="6337300" cy="277513"/>
          </a:xfrm>
          <a:prstGeom prst="rect">
            <a:avLst/>
          </a:prstGeom>
          <a:solidFill>
            <a:srgbClr val="0022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solidFill>
                  <a:srgbClr val="FFFFFF"/>
                </a:solidFill>
                <a:latin typeface="Open Sans"/>
                <a:ea typeface="Open Sans"/>
                <a:cs typeface="Open Sans"/>
                <a:sym typeface="Open Sans"/>
              </a:rPr>
              <a:t>Solutions</a:t>
            </a:r>
            <a:endParaRPr sz="1400" b="0" i="0" u="none" strike="noStrike" cap="none" dirty="0">
              <a:solidFill>
                <a:srgbClr val="000000"/>
              </a:solidFill>
              <a:latin typeface="Arial"/>
              <a:ea typeface="Arial"/>
              <a:cs typeface="Arial"/>
              <a:sym typeface="Arial"/>
            </a:endParaRPr>
          </a:p>
        </p:txBody>
      </p:sp>
      <p:sp>
        <p:nvSpPr>
          <p:cNvPr id="785" name="Google Shape;785;g13fa03ffd2f_2_676"/>
          <p:cNvSpPr/>
          <p:nvPr/>
        </p:nvSpPr>
        <p:spPr>
          <a:xfrm>
            <a:off x="441000" y="6677949"/>
            <a:ext cx="285752" cy="214314"/>
          </a:xfrm>
          <a:prstGeom prst="downArrow">
            <a:avLst>
              <a:gd name="adj1" fmla="val 50000"/>
              <a:gd name="adj2"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1" i="0" u="none" strike="noStrike" cap="none" dirty="0">
              <a:solidFill>
                <a:srgbClr val="FFFFFF"/>
              </a:solidFill>
              <a:latin typeface="Open Sans"/>
              <a:ea typeface="Open Sans"/>
              <a:cs typeface="Open Sans"/>
              <a:sym typeface="Open Sans"/>
            </a:endParaRPr>
          </a:p>
        </p:txBody>
      </p:sp>
      <p:sp>
        <p:nvSpPr>
          <p:cNvPr id="786" name="Google Shape;786;g13fa03ffd2f_2_676"/>
          <p:cNvSpPr/>
          <p:nvPr/>
        </p:nvSpPr>
        <p:spPr>
          <a:xfrm>
            <a:off x="165735" y="6963700"/>
            <a:ext cx="882634" cy="714381"/>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De-watering the bottom of the excavation</a:t>
            </a:r>
            <a:endParaRPr sz="1400" b="0" i="0" u="none" strike="noStrike" cap="none" dirty="0">
              <a:solidFill>
                <a:srgbClr val="000000"/>
              </a:solidFill>
              <a:latin typeface="Arial"/>
              <a:ea typeface="Arial"/>
              <a:cs typeface="Arial"/>
              <a:sym typeface="Arial"/>
            </a:endParaRPr>
          </a:p>
        </p:txBody>
      </p:sp>
      <p:sp>
        <p:nvSpPr>
          <p:cNvPr id="787" name="Google Shape;787;g13fa03ffd2f_2_676"/>
          <p:cNvSpPr/>
          <p:nvPr/>
        </p:nvSpPr>
        <p:spPr>
          <a:xfrm>
            <a:off x="203912" y="4888838"/>
            <a:ext cx="6337300" cy="269301"/>
          </a:xfrm>
          <a:prstGeom prst="rect">
            <a:avLst/>
          </a:prstGeom>
          <a:solidFill>
            <a:srgbClr val="0022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solidFill>
                  <a:srgbClr val="FFFFFF"/>
                </a:solidFill>
                <a:latin typeface="Open Sans"/>
                <a:ea typeface="Open Sans"/>
                <a:cs typeface="Open Sans"/>
                <a:sym typeface="Open Sans"/>
              </a:rPr>
              <a:t>Risk</a:t>
            </a:r>
            <a:endParaRPr sz="1400" b="0" i="0" u="none" strike="noStrike" cap="none" dirty="0">
              <a:solidFill>
                <a:srgbClr val="000000"/>
              </a:solidFill>
              <a:latin typeface="Arial"/>
              <a:ea typeface="Arial"/>
              <a:cs typeface="Arial"/>
              <a:sym typeface="Arial"/>
            </a:endParaRPr>
          </a:p>
        </p:txBody>
      </p:sp>
      <p:sp>
        <p:nvSpPr>
          <p:cNvPr id="788" name="Google Shape;788;g13fa03ffd2f_2_676"/>
          <p:cNvSpPr/>
          <p:nvPr/>
        </p:nvSpPr>
        <p:spPr>
          <a:xfrm>
            <a:off x="472898" y="5229577"/>
            <a:ext cx="285752" cy="214314"/>
          </a:xfrm>
          <a:prstGeom prst="downArrow">
            <a:avLst>
              <a:gd name="adj1" fmla="val 50000"/>
              <a:gd name="adj2"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1" i="0" u="none" strike="noStrike" cap="none" dirty="0">
              <a:solidFill>
                <a:srgbClr val="FFFFFF"/>
              </a:solidFill>
              <a:latin typeface="Open Sans"/>
              <a:ea typeface="Open Sans"/>
              <a:cs typeface="Open Sans"/>
              <a:sym typeface="Open Sans"/>
            </a:endParaRPr>
          </a:p>
        </p:txBody>
      </p:sp>
      <p:sp>
        <p:nvSpPr>
          <p:cNvPr id="789" name="Google Shape;789;g13fa03ffd2f_2_676"/>
          <p:cNvSpPr/>
          <p:nvPr/>
        </p:nvSpPr>
        <p:spPr>
          <a:xfrm>
            <a:off x="208267" y="5515329"/>
            <a:ext cx="815015" cy="597644"/>
          </a:xfrm>
          <a:prstGeom prst="rect">
            <a:avLst/>
          </a:prstGeom>
          <a:solidFill>
            <a:schemeClr val="lt2"/>
          </a:solidFill>
          <a:ln w="12700" cap="flat" cmpd="sng">
            <a:solidFill>
              <a:schemeClr val="dk1"/>
            </a:solidFill>
            <a:prstDash val="solid"/>
            <a:miter lim="800000"/>
            <a:headEnd type="none" w="sm" len="sm"/>
            <a:tailEnd type="none" w="sm" len="sm"/>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Excavation filling with ground water</a:t>
            </a:r>
            <a:endParaRPr sz="1400" b="0" i="0" u="none" strike="noStrike" cap="none" dirty="0">
              <a:solidFill>
                <a:srgbClr val="000000"/>
              </a:solidFill>
              <a:latin typeface="Arial"/>
              <a:ea typeface="Arial"/>
              <a:cs typeface="Arial"/>
              <a:sym typeface="Arial"/>
            </a:endParaRPr>
          </a:p>
        </p:txBody>
      </p:sp>
      <p:sp>
        <p:nvSpPr>
          <p:cNvPr id="790" name="Google Shape;790;g13fa03ffd2f_2_676"/>
          <p:cNvSpPr/>
          <p:nvPr/>
        </p:nvSpPr>
        <p:spPr>
          <a:xfrm>
            <a:off x="1351569" y="3995519"/>
            <a:ext cx="285752" cy="214314"/>
          </a:xfrm>
          <a:prstGeom prst="downArrow">
            <a:avLst>
              <a:gd name="adj1" fmla="val 50000"/>
              <a:gd name="adj2"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1" i="0" u="none" strike="noStrike" cap="none" dirty="0">
              <a:solidFill>
                <a:srgbClr val="FFFFFF"/>
              </a:solidFill>
              <a:latin typeface="Open Sans"/>
              <a:ea typeface="Open Sans"/>
              <a:cs typeface="Open Sans"/>
              <a:sym typeface="Open Sans"/>
            </a:endParaRPr>
          </a:p>
        </p:txBody>
      </p:sp>
      <p:sp>
        <p:nvSpPr>
          <p:cNvPr id="791" name="Google Shape;791;g13fa03ffd2f_2_676"/>
          <p:cNvSpPr/>
          <p:nvPr/>
        </p:nvSpPr>
        <p:spPr>
          <a:xfrm>
            <a:off x="1048369" y="4281271"/>
            <a:ext cx="811731" cy="285752"/>
          </a:xfrm>
          <a:prstGeom prst="rect">
            <a:avLst/>
          </a:prstGeom>
          <a:solidFill>
            <a:schemeClr val="lt2"/>
          </a:solidFill>
          <a:ln w="12700" cap="flat" cmpd="sng">
            <a:solidFill>
              <a:schemeClr val="dk1"/>
            </a:solidFill>
            <a:prstDash val="solid"/>
            <a:miter lim="800000"/>
            <a:headEnd type="none" w="sm" len="sm"/>
            <a:tailEnd type="none" w="sm" len="sm"/>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Excavation</a:t>
            </a:r>
            <a:endParaRPr sz="1400" b="0" i="0" u="none" strike="noStrike" cap="none" dirty="0">
              <a:solidFill>
                <a:srgbClr val="000000"/>
              </a:solidFill>
              <a:latin typeface="Arial"/>
              <a:ea typeface="Arial"/>
              <a:cs typeface="Arial"/>
              <a:sym typeface="Arial"/>
            </a:endParaRPr>
          </a:p>
        </p:txBody>
      </p:sp>
      <p:sp>
        <p:nvSpPr>
          <p:cNvPr id="792" name="Google Shape;792;g13fa03ffd2f_2_676"/>
          <p:cNvSpPr/>
          <p:nvPr/>
        </p:nvSpPr>
        <p:spPr>
          <a:xfrm>
            <a:off x="1421095" y="6677949"/>
            <a:ext cx="285752" cy="214314"/>
          </a:xfrm>
          <a:prstGeom prst="downArrow">
            <a:avLst>
              <a:gd name="adj1" fmla="val 50000"/>
              <a:gd name="adj2"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1" i="0" u="none" strike="noStrike" cap="none" dirty="0">
              <a:solidFill>
                <a:srgbClr val="FFFFFF"/>
              </a:solidFill>
              <a:latin typeface="Open Sans"/>
              <a:ea typeface="Open Sans"/>
              <a:cs typeface="Open Sans"/>
              <a:sym typeface="Open Sans"/>
            </a:endParaRPr>
          </a:p>
        </p:txBody>
      </p:sp>
      <p:sp>
        <p:nvSpPr>
          <p:cNvPr id="793" name="Google Shape;793;g13fa03ffd2f_2_676"/>
          <p:cNvSpPr/>
          <p:nvPr/>
        </p:nvSpPr>
        <p:spPr>
          <a:xfrm>
            <a:off x="1108348" y="6963701"/>
            <a:ext cx="911247" cy="71438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dirty="0">
                <a:solidFill>
                  <a:schemeClr val="dk1"/>
                </a:solidFill>
                <a:latin typeface="Open Sans"/>
                <a:ea typeface="Open Sans"/>
                <a:cs typeface="Open Sans"/>
                <a:sym typeface="Open Sans"/>
              </a:rPr>
              <a:t>Use sheet piling to support excavation &amp; de-watering</a:t>
            </a:r>
            <a:endParaRPr sz="1400" b="0" i="0" u="none" strike="noStrike" cap="none" dirty="0">
              <a:solidFill>
                <a:srgbClr val="000000"/>
              </a:solidFill>
              <a:latin typeface="Arial"/>
              <a:ea typeface="Arial"/>
              <a:cs typeface="Arial"/>
              <a:sym typeface="Arial"/>
            </a:endParaRPr>
          </a:p>
        </p:txBody>
      </p:sp>
      <p:sp>
        <p:nvSpPr>
          <p:cNvPr id="794" name="Google Shape;794;g13fa03ffd2f_2_676"/>
          <p:cNvSpPr/>
          <p:nvPr/>
        </p:nvSpPr>
        <p:spPr>
          <a:xfrm>
            <a:off x="1409542" y="5229577"/>
            <a:ext cx="285752" cy="214314"/>
          </a:xfrm>
          <a:prstGeom prst="downArrow">
            <a:avLst>
              <a:gd name="adj1" fmla="val 50000"/>
              <a:gd name="adj2"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1" i="0" u="none" strike="noStrike" cap="none" dirty="0">
              <a:solidFill>
                <a:srgbClr val="FFFFFF"/>
              </a:solidFill>
              <a:latin typeface="Open Sans"/>
              <a:ea typeface="Open Sans"/>
              <a:cs typeface="Open Sans"/>
              <a:sym typeface="Open Sans"/>
            </a:endParaRPr>
          </a:p>
        </p:txBody>
      </p:sp>
      <p:sp>
        <p:nvSpPr>
          <p:cNvPr id="795" name="Google Shape;795;g13fa03ffd2f_2_676"/>
          <p:cNvSpPr/>
          <p:nvPr/>
        </p:nvSpPr>
        <p:spPr>
          <a:xfrm>
            <a:off x="1093361" y="5515329"/>
            <a:ext cx="809271" cy="597644"/>
          </a:xfrm>
          <a:prstGeom prst="rect">
            <a:avLst/>
          </a:prstGeom>
          <a:solidFill>
            <a:schemeClr val="lt2"/>
          </a:solidFill>
          <a:ln w="12700" cap="flat" cmpd="sng">
            <a:solidFill>
              <a:schemeClr val="dk1"/>
            </a:solidFill>
            <a:prstDash val="solid"/>
            <a:miter lim="800000"/>
            <a:headEnd type="none" w="sm" len="sm"/>
            <a:tailEnd type="none" w="sm" len="sm"/>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Leaching of backfill</a:t>
            </a:r>
            <a:endParaRPr sz="1400" b="0" i="0" u="none" strike="noStrike" cap="none" dirty="0">
              <a:solidFill>
                <a:srgbClr val="000000"/>
              </a:solidFill>
              <a:latin typeface="Arial"/>
              <a:ea typeface="Arial"/>
              <a:cs typeface="Arial"/>
              <a:sym typeface="Arial"/>
            </a:endParaRPr>
          </a:p>
        </p:txBody>
      </p:sp>
      <p:sp>
        <p:nvSpPr>
          <p:cNvPr id="796" name="Google Shape;796;g13fa03ffd2f_2_676"/>
          <p:cNvSpPr/>
          <p:nvPr/>
        </p:nvSpPr>
        <p:spPr>
          <a:xfrm>
            <a:off x="2217292" y="3995519"/>
            <a:ext cx="285752" cy="214314"/>
          </a:xfrm>
          <a:prstGeom prst="downArrow">
            <a:avLst>
              <a:gd name="adj1" fmla="val 50000"/>
              <a:gd name="adj2"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1" i="0" u="none" strike="noStrike" cap="none" dirty="0">
              <a:solidFill>
                <a:srgbClr val="FFFFFF"/>
              </a:solidFill>
              <a:latin typeface="Open Sans"/>
              <a:ea typeface="Open Sans"/>
              <a:cs typeface="Open Sans"/>
              <a:sym typeface="Open Sans"/>
            </a:endParaRPr>
          </a:p>
        </p:txBody>
      </p:sp>
      <p:sp>
        <p:nvSpPr>
          <p:cNvPr id="797" name="Google Shape;797;g13fa03ffd2f_2_676"/>
          <p:cNvSpPr/>
          <p:nvPr/>
        </p:nvSpPr>
        <p:spPr>
          <a:xfrm>
            <a:off x="1941138" y="4281271"/>
            <a:ext cx="864000" cy="288000"/>
          </a:xfrm>
          <a:prstGeom prst="rect">
            <a:avLst/>
          </a:prstGeom>
          <a:solidFill>
            <a:schemeClr val="lt2"/>
          </a:solidFill>
          <a:ln w="12700" cap="flat" cmpd="sng">
            <a:solidFill>
              <a:schemeClr val="dk1"/>
            </a:solidFill>
            <a:prstDash val="solid"/>
            <a:miter lim="800000"/>
            <a:headEnd type="none" w="sm" len="sm"/>
            <a:tailEnd type="none" w="sm" len="sm"/>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Location</a:t>
            </a:r>
            <a:endParaRPr sz="1400" b="0" i="0" u="none" strike="noStrike" cap="none" dirty="0">
              <a:solidFill>
                <a:srgbClr val="000000"/>
              </a:solidFill>
              <a:latin typeface="Arial"/>
              <a:ea typeface="Arial"/>
              <a:cs typeface="Arial"/>
              <a:sym typeface="Arial"/>
            </a:endParaRPr>
          </a:p>
        </p:txBody>
      </p:sp>
      <p:sp>
        <p:nvSpPr>
          <p:cNvPr id="798" name="Google Shape;798;g13fa03ffd2f_2_676"/>
          <p:cNvSpPr/>
          <p:nvPr/>
        </p:nvSpPr>
        <p:spPr>
          <a:xfrm>
            <a:off x="2376787" y="6677949"/>
            <a:ext cx="285752" cy="214314"/>
          </a:xfrm>
          <a:prstGeom prst="downArrow">
            <a:avLst>
              <a:gd name="adj1" fmla="val 50000"/>
              <a:gd name="adj2"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1" i="0" u="none" strike="noStrike" cap="none" dirty="0">
              <a:solidFill>
                <a:srgbClr val="FFFFFF"/>
              </a:solidFill>
              <a:latin typeface="Open Sans"/>
              <a:ea typeface="Open Sans"/>
              <a:cs typeface="Open Sans"/>
              <a:sym typeface="Open Sans"/>
            </a:endParaRPr>
          </a:p>
        </p:txBody>
      </p:sp>
      <p:sp>
        <p:nvSpPr>
          <p:cNvPr id="799" name="Google Shape;799;g13fa03ffd2f_2_676"/>
          <p:cNvSpPr/>
          <p:nvPr/>
        </p:nvSpPr>
        <p:spPr>
          <a:xfrm>
            <a:off x="2069768" y="6963701"/>
            <a:ext cx="911247" cy="71438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Anchoring the tanks to the base</a:t>
            </a:r>
            <a:endParaRPr sz="1400" b="0" i="0" u="none" strike="noStrike" cap="none" dirty="0">
              <a:solidFill>
                <a:srgbClr val="000000"/>
              </a:solidFill>
              <a:latin typeface="Arial"/>
              <a:ea typeface="Arial"/>
              <a:cs typeface="Arial"/>
              <a:sym typeface="Arial"/>
            </a:endParaRPr>
          </a:p>
        </p:txBody>
      </p:sp>
      <p:sp>
        <p:nvSpPr>
          <p:cNvPr id="800" name="Google Shape;800;g13fa03ffd2f_2_676"/>
          <p:cNvSpPr/>
          <p:nvPr/>
        </p:nvSpPr>
        <p:spPr>
          <a:xfrm>
            <a:off x="2253842" y="5229577"/>
            <a:ext cx="285752" cy="214314"/>
          </a:xfrm>
          <a:prstGeom prst="downArrow">
            <a:avLst>
              <a:gd name="adj1" fmla="val 50000"/>
              <a:gd name="adj2"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1" i="0" u="none" strike="noStrike" cap="none" dirty="0">
              <a:solidFill>
                <a:srgbClr val="FFFFFF"/>
              </a:solidFill>
              <a:latin typeface="Open Sans"/>
              <a:ea typeface="Open Sans"/>
              <a:cs typeface="Open Sans"/>
              <a:sym typeface="Open Sans"/>
            </a:endParaRPr>
          </a:p>
        </p:txBody>
      </p:sp>
      <p:sp>
        <p:nvSpPr>
          <p:cNvPr id="801" name="Google Shape;801;g13fa03ffd2f_2_676"/>
          <p:cNvSpPr/>
          <p:nvPr/>
        </p:nvSpPr>
        <p:spPr>
          <a:xfrm>
            <a:off x="1983671" y="5515328"/>
            <a:ext cx="864000" cy="597645"/>
          </a:xfrm>
          <a:prstGeom prst="rect">
            <a:avLst/>
          </a:prstGeom>
          <a:solidFill>
            <a:schemeClr val="lt2"/>
          </a:solidFill>
          <a:ln w="12700" cap="flat" cmpd="sng">
            <a:solidFill>
              <a:schemeClr val="dk1"/>
            </a:solidFill>
            <a:prstDash val="solid"/>
            <a:miter lim="800000"/>
            <a:headEnd type="none" w="sm" len="sm"/>
            <a:tailEnd type="none" w="sm" len="sm"/>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Upwards movement tanks - water pressure</a:t>
            </a:r>
            <a:endParaRPr sz="1400" b="0" i="0" u="none" strike="noStrike" cap="none" dirty="0">
              <a:solidFill>
                <a:srgbClr val="000000"/>
              </a:solidFill>
              <a:latin typeface="Arial"/>
              <a:ea typeface="Arial"/>
              <a:cs typeface="Arial"/>
              <a:sym typeface="Arial"/>
            </a:endParaRPr>
          </a:p>
        </p:txBody>
      </p:sp>
      <p:sp>
        <p:nvSpPr>
          <p:cNvPr id="802" name="Google Shape;802;g13fa03ffd2f_2_676"/>
          <p:cNvSpPr/>
          <p:nvPr/>
        </p:nvSpPr>
        <p:spPr>
          <a:xfrm>
            <a:off x="3324514" y="6677949"/>
            <a:ext cx="285752" cy="214314"/>
          </a:xfrm>
          <a:prstGeom prst="downArrow">
            <a:avLst>
              <a:gd name="adj1" fmla="val 50000"/>
              <a:gd name="adj2"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1" i="0" u="none" strike="noStrike" cap="none" dirty="0">
              <a:solidFill>
                <a:srgbClr val="FFFFFF"/>
              </a:solidFill>
              <a:latin typeface="Open Sans"/>
              <a:ea typeface="Open Sans"/>
              <a:cs typeface="Open Sans"/>
              <a:sym typeface="Open Sans"/>
            </a:endParaRPr>
          </a:p>
        </p:txBody>
      </p:sp>
      <p:sp>
        <p:nvSpPr>
          <p:cNvPr id="803" name="Google Shape;803;g13fa03ffd2f_2_676"/>
          <p:cNvSpPr/>
          <p:nvPr/>
        </p:nvSpPr>
        <p:spPr>
          <a:xfrm>
            <a:off x="3038000" y="6963701"/>
            <a:ext cx="911247" cy="71438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Unfavorable soil requires drip/dosing</a:t>
            </a:r>
            <a:endParaRPr sz="1400" b="0" i="0" u="none" strike="noStrike" cap="none" dirty="0">
              <a:solidFill>
                <a:srgbClr val="000000"/>
              </a:solidFill>
              <a:latin typeface="Arial"/>
              <a:ea typeface="Arial"/>
              <a:cs typeface="Arial"/>
              <a:sym typeface="Arial"/>
            </a:endParaRPr>
          </a:p>
        </p:txBody>
      </p:sp>
      <p:sp>
        <p:nvSpPr>
          <p:cNvPr id="804" name="Google Shape;804;g13fa03ffd2f_2_676"/>
          <p:cNvSpPr/>
          <p:nvPr/>
        </p:nvSpPr>
        <p:spPr>
          <a:xfrm>
            <a:off x="4340246" y="6677949"/>
            <a:ext cx="285752" cy="214314"/>
          </a:xfrm>
          <a:prstGeom prst="downArrow">
            <a:avLst>
              <a:gd name="adj1" fmla="val 50000"/>
              <a:gd name="adj2"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1" i="0" u="none" strike="noStrike" cap="none" dirty="0">
              <a:solidFill>
                <a:srgbClr val="FFFFFF"/>
              </a:solidFill>
              <a:latin typeface="Open Sans"/>
              <a:ea typeface="Open Sans"/>
              <a:cs typeface="Open Sans"/>
              <a:sym typeface="Open Sans"/>
            </a:endParaRPr>
          </a:p>
        </p:txBody>
      </p:sp>
      <p:sp>
        <p:nvSpPr>
          <p:cNvPr id="805" name="Google Shape;805;g13fa03ffd2f_2_676"/>
          <p:cNvSpPr/>
          <p:nvPr/>
        </p:nvSpPr>
        <p:spPr>
          <a:xfrm>
            <a:off x="4027499" y="6963701"/>
            <a:ext cx="911247" cy="71438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supporting excavation walls</a:t>
            </a:r>
            <a:endParaRPr sz="1400" b="0" i="0" u="none" strike="noStrike" cap="none" dirty="0">
              <a:solidFill>
                <a:srgbClr val="000000"/>
              </a:solidFill>
              <a:latin typeface="Arial"/>
              <a:ea typeface="Arial"/>
              <a:cs typeface="Arial"/>
              <a:sym typeface="Arial"/>
            </a:endParaRPr>
          </a:p>
        </p:txBody>
      </p:sp>
      <p:sp>
        <p:nvSpPr>
          <p:cNvPr id="806" name="Google Shape;806;g13fa03ffd2f_2_676"/>
          <p:cNvSpPr/>
          <p:nvPr/>
        </p:nvSpPr>
        <p:spPr>
          <a:xfrm>
            <a:off x="5228832" y="6677949"/>
            <a:ext cx="285752" cy="214314"/>
          </a:xfrm>
          <a:prstGeom prst="downArrow">
            <a:avLst>
              <a:gd name="adj1" fmla="val 50000"/>
              <a:gd name="adj2"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1" i="0" u="none" strike="noStrike" cap="none" dirty="0">
              <a:solidFill>
                <a:srgbClr val="FFFFFF"/>
              </a:solidFill>
              <a:latin typeface="Open Sans"/>
              <a:ea typeface="Open Sans"/>
              <a:cs typeface="Open Sans"/>
              <a:sym typeface="Open Sans"/>
            </a:endParaRPr>
          </a:p>
        </p:txBody>
      </p:sp>
      <p:sp>
        <p:nvSpPr>
          <p:cNvPr id="807" name="Google Shape;807;g13fa03ffd2f_2_676"/>
          <p:cNvSpPr/>
          <p:nvPr/>
        </p:nvSpPr>
        <p:spPr>
          <a:xfrm>
            <a:off x="5010186" y="6963701"/>
            <a:ext cx="742955" cy="71438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Creating  load stability</a:t>
            </a:r>
            <a:endParaRPr sz="1400" b="0" i="0" u="none" strike="noStrike" cap="none" dirty="0">
              <a:solidFill>
                <a:srgbClr val="000000"/>
              </a:solidFill>
              <a:latin typeface="Arial"/>
              <a:ea typeface="Arial"/>
              <a:cs typeface="Arial"/>
              <a:sym typeface="Arial"/>
            </a:endParaRPr>
          </a:p>
        </p:txBody>
      </p:sp>
      <p:sp>
        <p:nvSpPr>
          <p:cNvPr id="808" name="Google Shape;808;g13fa03ffd2f_2_676"/>
          <p:cNvSpPr/>
          <p:nvPr/>
        </p:nvSpPr>
        <p:spPr>
          <a:xfrm>
            <a:off x="6062822" y="6677949"/>
            <a:ext cx="285752" cy="214314"/>
          </a:xfrm>
          <a:prstGeom prst="downArrow">
            <a:avLst>
              <a:gd name="adj1" fmla="val 50000"/>
              <a:gd name="adj2"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1" i="0" u="none" strike="noStrike" cap="none" dirty="0">
              <a:solidFill>
                <a:srgbClr val="FFFFFF"/>
              </a:solidFill>
              <a:latin typeface="Open Sans"/>
              <a:ea typeface="Open Sans"/>
              <a:cs typeface="Open Sans"/>
              <a:sym typeface="Open Sans"/>
            </a:endParaRPr>
          </a:p>
        </p:txBody>
      </p:sp>
      <p:sp>
        <p:nvSpPr>
          <p:cNvPr id="809" name="Google Shape;809;g13fa03ffd2f_2_676"/>
          <p:cNvSpPr/>
          <p:nvPr/>
        </p:nvSpPr>
        <p:spPr>
          <a:xfrm>
            <a:off x="5816940" y="6963701"/>
            <a:ext cx="754248" cy="71438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Using neck extensions</a:t>
            </a:r>
            <a:endParaRPr sz="1400" b="0" i="0" u="none" strike="noStrike" cap="none" dirty="0">
              <a:solidFill>
                <a:srgbClr val="000000"/>
              </a:solidFill>
              <a:latin typeface="Arial"/>
              <a:ea typeface="Arial"/>
              <a:cs typeface="Arial"/>
              <a:sym typeface="Arial"/>
            </a:endParaRPr>
          </a:p>
        </p:txBody>
      </p:sp>
      <p:sp>
        <p:nvSpPr>
          <p:cNvPr id="810" name="Google Shape;810;g13fa03ffd2f_2_676"/>
          <p:cNvSpPr/>
          <p:nvPr/>
        </p:nvSpPr>
        <p:spPr>
          <a:xfrm>
            <a:off x="3214197" y="3995519"/>
            <a:ext cx="285752" cy="214314"/>
          </a:xfrm>
          <a:prstGeom prst="downArrow">
            <a:avLst>
              <a:gd name="adj1" fmla="val 50000"/>
              <a:gd name="adj2"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1" i="0" u="none" strike="noStrike" cap="none" dirty="0">
              <a:solidFill>
                <a:srgbClr val="FFFFFF"/>
              </a:solidFill>
              <a:latin typeface="Open Sans"/>
              <a:ea typeface="Open Sans"/>
              <a:cs typeface="Open Sans"/>
              <a:sym typeface="Open Sans"/>
            </a:endParaRPr>
          </a:p>
        </p:txBody>
      </p:sp>
      <p:sp>
        <p:nvSpPr>
          <p:cNvPr id="811" name="Google Shape;811;g13fa03ffd2f_2_676"/>
          <p:cNvSpPr/>
          <p:nvPr/>
        </p:nvSpPr>
        <p:spPr>
          <a:xfrm>
            <a:off x="2917218" y="4281271"/>
            <a:ext cx="879710" cy="285752"/>
          </a:xfrm>
          <a:prstGeom prst="rect">
            <a:avLst/>
          </a:prstGeom>
          <a:solidFill>
            <a:schemeClr val="lt2"/>
          </a:solidFill>
          <a:ln w="12700" cap="flat" cmpd="sng">
            <a:solidFill>
              <a:schemeClr val="dk1"/>
            </a:solidFill>
            <a:prstDash val="solid"/>
            <a:miter lim="800000"/>
            <a:headEnd type="none" w="sm" len="sm"/>
            <a:tailEnd type="none" w="sm" len="sm"/>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Discharge</a:t>
            </a:r>
            <a:endParaRPr sz="1400" b="0" i="0" u="none" strike="noStrike" cap="none" dirty="0">
              <a:solidFill>
                <a:srgbClr val="000000"/>
              </a:solidFill>
              <a:latin typeface="Arial"/>
              <a:ea typeface="Arial"/>
              <a:cs typeface="Arial"/>
              <a:sym typeface="Arial"/>
            </a:endParaRPr>
          </a:p>
        </p:txBody>
      </p:sp>
      <p:sp>
        <p:nvSpPr>
          <p:cNvPr id="812" name="Google Shape;812;g13fa03ffd2f_2_676"/>
          <p:cNvSpPr/>
          <p:nvPr/>
        </p:nvSpPr>
        <p:spPr>
          <a:xfrm>
            <a:off x="4171094" y="3998977"/>
            <a:ext cx="285752" cy="214314"/>
          </a:xfrm>
          <a:prstGeom prst="downArrow">
            <a:avLst>
              <a:gd name="adj1" fmla="val 50000"/>
              <a:gd name="adj2"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1" i="0" u="none" strike="noStrike" cap="none" dirty="0">
              <a:solidFill>
                <a:srgbClr val="FFFFFF"/>
              </a:solidFill>
              <a:latin typeface="Open Sans"/>
              <a:ea typeface="Open Sans"/>
              <a:cs typeface="Open Sans"/>
              <a:sym typeface="Open Sans"/>
            </a:endParaRPr>
          </a:p>
        </p:txBody>
      </p:sp>
      <p:sp>
        <p:nvSpPr>
          <p:cNvPr id="813" name="Google Shape;813;g13fa03ffd2f_2_676"/>
          <p:cNvSpPr/>
          <p:nvPr/>
        </p:nvSpPr>
        <p:spPr>
          <a:xfrm>
            <a:off x="3899796" y="4284729"/>
            <a:ext cx="864000" cy="285752"/>
          </a:xfrm>
          <a:prstGeom prst="rect">
            <a:avLst/>
          </a:prstGeom>
          <a:solidFill>
            <a:schemeClr val="lt2"/>
          </a:solidFill>
          <a:ln w="12700" cap="flat" cmpd="sng">
            <a:solidFill>
              <a:schemeClr val="dk1"/>
            </a:solidFill>
            <a:prstDash val="solid"/>
            <a:miter lim="800000"/>
            <a:headEnd type="none" w="sm" len="sm"/>
            <a:tailEnd type="none" w="sm" len="sm"/>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Excavation</a:t>
            </a:r>
            <a:endParaRPr sz="1400" b="0" i="0" u="none" strike="noStrike" cap="none" dirty="0">
              <a:solidFill>
                <a:srgbClr val="000000"/>
              </a:solidFill>
              <a:latin typeface="Arial"/>
              <a:ea typeface="Arial"/>
              <a:cs typeface="Arial"/>
              <a:sym typeface="Arial"/>
            </a:endParaRPr>
          </a:p>
        </p:txBody>
      </p:sp>
      <p:sp>
        <p:nvSpPr>
          <p:cNvPr id="814" name="Google Shape;814;g13fa03ffd2f_2_676"/>
          <p:cNvSpPr/>
          <p:nvPr/>
        </p:nvSpPr>
        <p:spPr>
          <a:xfrm>
            <a:off x="3256729" y="5229577"/>
            <a:ext cx="285752" cy="214314"/>
          </a:xfrm>
          <a:prstGeom prst="downArrow">
            <a:avLst>
              <a:gd name="adj1" fmla="val 50000"/>
              <a:gd name="adj2"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1" i="0" u="none" strike="noStrike" cap="none" dirty="0">
              <a:solidFill>
                <a:srgbClr val="FFFFFF"/>
              </a:solidFill>
              <a:latin typeface="Open Sans"/>
              <a:ea typeface="Open Sans"/>
              <a:cs typeface="Open Sans"/>
              <a:sym typeface="Open Sans"/>
            </a:endParaRPr>
          </a:p>
        </p:txBody>
      </p:sp>
      <p:sp>
        <p:nvSpPr>
          <p:cNvPr id="815" name="Google Shape;815;g13fa03ffd2f_2_676"/>
          <p:cNvSpPr/>
          <p:nvPr/>
        </p:nvSpPr>
        <p:spPr>
          <a:xfrm>
            <a:off x="2974202" y="5515329"/>
            <a:ext cx="865258" cy="597644"/>
          </a:xfrm>
          <a:prstGeom prst="rect">
            <a:avLst/>
          </a:prstGeom>
          <a:solidFill>
            <a:schemeClr val="lt2"/>
          </a:solidFill>
          <a:ln w="12700" cap="flat" cmpd="sng">
            <a:solidFill>
              <a:schemeClr val="dk1"/>
            </a:solidFill>
            <a:prstDash val="solid"/>
            <a:miter lim="800000"/>
            <a:headEnd type="none" w="sm" len="sm"/>
            <a:tailEnd type="none" w="sm" len="sm"/>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Discharge by pump to disposal field</a:t>
            </a:r>
            <a:endParaRPr sz="1400" b="0" i="0" u="none" strike="noStrike" cap="none" dirty="0">
              <a:solidFill>
                <a:srgbClr val="000000"/>
              </a:solidFill>
              <a:latin typeface="Arial"/>
              <a:ea typeface="Arial"/>
              <a:cs typeface="Arial"/>
              <a:sym typeface="Arial"/>
            </a:endParaRPr>
          </a:p>
        </p:txBody>
      </p:sp>
      <p:sp>
        <p:nvSpPr>
          <p:cNvPr id="816" name="Google Shape;816;g13fa03ffd2f_2_676"/>
          <p:cNvSpPr/>
          <p:nvPr/>
        </p:nvSpPr>
        <p:spPr>
          <a:xfrm>
            <a:off x="4215643" y="5229577"/>
            <a:ext cx="285752" cy="214314"/>
          </a:xfrm>
          <a:prstGeom prst="downArrow">
            <a:avLst>
              <a:gd name="adj1" fmla="val 50000"/>
              <a:gd name="adj2"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1" i="0" u="none" strike="noStrike" cap="none" dirty="0">
              <a:solidFill>
                <a:srgbClr val="FFFFFF"/>
              </a:solidFill>
              <a:latin typeface="Open Sans"/>
              <a:ea typeface="Open Sans"/>
              <a:cs typeface="Open Sans"/>
              <a:sym typeface="Open Sans"/>
            </a:endParaRPr>
          </a:p>
        </p:txBody>
      </p:sp>
      <p:sp>
        <p:nvSpPr>
          <p:cNvPr id="817" name="Google Shape;817;g13fa03ffd2f_2_676"/>
          <p:cNvSpPr/>
          <p:nvPr/>
        </p:nvSpPr>
        <p:spPr>
          <a:xfrm>
            <a:off x="3935128" y="5515329"/>
            <a:ext cx="885830" cy="597644"/>
          </a:xfrm>
          <a:prstGeom prst="rect">
            <a:avLst/>
          </a:prstGeom>
          <a:solidFill>
            <a:schemeClr val="lt2"/>
          </a:solidFill>
          <a:ln w="12700" cap="flat" cmpd="sng">
            <a:solidFill>
              <a:schemeClr val="dk1"/>
            </a:solidFill>
            <a:prstDash val="solid"/>
            <a:miter lim="800000"/>
            <a:headEnd type="none" w="sm" len="sm"/>
            <a:tailEnd type="none" w="sm" len="sm"/>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Backfill break down</a:t>
            </a:r>
            <a:endParaRPr sz="1400" b="0" i="0" u="none" strike="noStrike" cap="none" dirty="0">
              <a:solidFill>
                <a:srgbClr val="000000"/>
              </a:solidFill>
              <a:latin typeface="Arial"/>
              <a:ea typeface="Arial"/>
              <a:cs typeface="Arial"/>
              <a:sym typeface="Arial"/>
            </a:endParaRPr>
          </a:p>
        </p:txBody>
      </p:sp>
      <p:sp>
        <p:nvSpPr>
          <p:cNvPr id="818" name="Google Shape;818;g13fa03ffd2f_2_676"/>
          <p:cNvSpPr/>
          <p:nvPr/>
        </p:nvSpPr>
        <p:spPr>
          <a:xfrm>
            <a:off x="5139121" y="5224648"/>
            <a:ext cx="285752" cy="214314"/>
          </a:xfrm>
          <a:prstGeom prst="downArrow">
            <a:avLst>
              <a:gd name="adj1" fmla="val 50000"/>
              <a:gd name="adj2"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1" i="0" u="none" strike="noStrike" cap="none" dirty="0">
              <a:solidFill>
                <a:srgbClr val="FFFFFF"/>
              </a:solidFill>
              <a:latin typeface="Open Sans"/>
              <a:ea typeface="Open Sans"/>
              <a:cs typeface="Open Sans"/>
              <a:sym typeface="Open Sans"/>
            </a:endParaRPr>
          </a:p>
        </p:txBody>
      </p:sp>
      <p:sp>
        <p:nvSpPr>
          <p:cNvPr id="819" name="Google Shape;819;g13fa03ffd2f_2_676"/>
          <p:cNvSpPr/>
          <p:nvPr/>
        </p:nvSpPr>
        <p:spPr>
          <a:xfrm>
            <a:off x="4898381" y="5510399"/>
            <a:ext cx="780329" cy="602573"/>
          </a:xfrm>
          <a:prstGeom prst="rect">
            <a:avLst/>
          </a:prstGeom>
          <a:solidFill>
            <a:schemeClr val="lt2"/>
          </a:solidFill>
          <a:ln w="12700" cap="flat" cmpd="sng">
            <a:solidFill>
              <a:schemeClr val="dk1"/>
            </a:solidFill>
            <a:prstDash val="solid"/>
            <a:miter lim="800000"/>
            <a:headEnd type="none" w="sm" len="sm"/>
            <a:tailEnd type="none" w="sm" len="sm"/>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Impact on the tanks</a:t>
            </a:r>
            <a:endParaRPr sz="1400" b="0" i="0" u="none" strike="noStrike" cap="none" dirty="0">
              <a:solidFill>
                <a:srgbClr val="000000"/>
              </a:solidFill>
              <a:latin typeface="Arial"/>
              <a:ea typeface="Arial"/>
              <a:cs typeface="Arial"/>
              <a:sym typeface="Arial"/>
            </a:endParaRPr>
          </a:p>
        </p:txBody>
      </p:sp>
      <p:sp>
        <p:nvSpPr>
          <p:cNvPr id="820" name="Google Shape;820;g13fa03ffd2f_2_676"/>
          <p:cNvSpPr/>
          <p:nvPr/>
        </p:nvSpPr>
        <p:spPr>
          <a:xfrm>
            <a:off x="5085956" y="3988344"/>
            <a:ext cx="285752" cy="214314"/>
          </a:xfrm>
          <a:prstGeom prst="downArrow">
            <a:avLst>
              <a:gd name="adj1" fmla="val 50000"/>
              <a:gd name="adj2"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1" i="0" u="none" strike="noStrike" cap="none" dirty="0">
              <a:solidFill>
                <a:srgbClr val="FFFFFF"/>
              </a:solidFill>
              <a:latin typeface="Open Sans"/>
              <a:ea typeface="Open Sans"/>
              <a:cs typeface="Open Sans"/>
              <a:sym typeface="Open Sans"/>
            </a:endParaRPr>
          </a:p>
        </p:txBody>
      </p:sp>
      <p:sp>
        <p:nvSpPr>
          <p:cNvPr id="821" name="Google Shape;821;g13fa03ffd2f_2_676"/>
          <p:cNvSpPr/>
          <p:nvPr/>
        </p:nvSpPr>
        <p:spPr>
          <a:xfrm>
            <a:off x="4849598" y="4284728"/>
            <a:ext cx="786580" cy="285753"/>
          </a:xfrm>
          <a:prstGeom prst="rect">
            <a:avLst/>
          </a:prstGeom>
          <a:solidFill>
            <a:schemeClr val="lt2"/>
          </a:solidFill>
          <a:ln w="12700" cap="flat" cmpd="sng">
            <a:solidFill>
              <a:schemeClr val="dk1"/>
            </a:solidFill>
            <a:prstDash val="solid"/>
            <a:miter lim="800000"/>
            <a:headEnd type="none" w="sm" len="sm"/>
            <a:tailEnd type="none" w="sm" len="sm"/>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Finishing</a:t>
            </a:r>
            <a:endParaRPr sz="1400" b="0" i="0" u="none" strike="noStrike" cap="none" dirty="0">
              <a:solidFill>
                <a:srgbClr val="000000"/>
              </a:solidFill>
              <a:latin typeface="Arial"/>
              <a:ea typeface="Arial"/>
              <a:cs typeface="Arial"/>
              <a:sym typeface="Arial"/>
            </a:endParaRPr>
          </a:p>
        </p:txBody>
      </p:sp>
      <p:sp>
        <p:nvSpPr>
          <p:cNvPr id="822" name="Google Shape;822;g13fa03ffd2f_2_676"/>
          <p:cNvSpPr/>
          <p:nvPr/>
        </p:nvSpPr>
        <p:spPr>
          <a:xfrm>
            <a:off x="5909596" y="3988344"/>
            <a:ext cx="285752" cy="214314"/>
          </a:xfrm>
          <a:prstGeom prst="downArrow">
            <a:avLst>
              <a:gd name="adj1" fmla="val 50000"/>
              <a:gd name="adj2"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1" i="0" u="none" strike="noStrike" cap="none" dirty="0">
              <a:solidFill>
                <a:srgbClr val="FFFFFF"/>
              </a:solidFill>
              <a:latin typeface="Open Sans"/>
              <a:ea typeface="Open Sans"/>
              <a:cs typeface="Open Sans"/>
              <a:sym typeface="Open Sans"/>
            </a:endParaRPr>
          </a:p>
        </p:txBody>
      </p:sp>
      <p:sp>
        <p:nvSpPr>
          <p:cNvPr id="823" name="Google Shape;823;g13fa03ffd2f_2_676"/>
          <p:cNvSpPr/>
          <p:nvPr/>
        </p:nvSpPr>
        <p:spPr>
          <a:xfrm>
            <a:off x="5704127" y="4277553"/>
            <a:ext cx="835162" cy="292927"/>
          </a:xfrm>
          <a:prstGeom prst="rect">
            <a:avLst/>
          </a:prstGeom>
          <a:solidFill>
            <a:schemeClr val="lt2"/>
          </a:solidFill>
          <a:ln w="12700" cap="flat" cmpd="sng">
            <a:solidFill>
              <a:schemeClr val="dk1"/>
            </a:solidFill>
            <a:prstDash val="solid"/>
            <a:miter lim="800000"/>
            <a:headEnd type="none" w="sm" len="sm"/>
            <a:tailEnd type="none" w="sm" len="sm"/>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Excavation</a:t>
            </a:r>
            <a:endParaRPr sz="1400" b="0" i="0" u="none" strike="noStrike" cap="none" dirty="0">
              <a:solidFill>
                <a:srgbClr val="000000"/>
              </a:solidFill>
              <a:latin typeface="Arial"/>
              <a:ea typeface="Arial"/>
              <a:cs typeface="Arial"/>
              <a:sym typeface="Arial"/>
            </a:endParaRPr>
          </a:p>
        </p:txBody>
      </p:sp>
      <p:sp>
        <p:nvSpPr>
          <p:cNvPr id="824" name="Google Shape;824;g13fa03ffd2f_2_676"/>
          <p:cNvSpPr/>
          <p:nvPr/>
        </p:nvSpPr>
        <p:spPr>
          <a:xfrm>
            <a:off x="5746659" y="5515328"/>
            <a:ext cx="780329" cy="597643"/>
          </a:xfrm>
          <a:prstGeom prst="rect">
            <a:avLst/>
          </a:prstGeom>
          <a:solidFill>
            <a:schemeClr val="lt2"/>
          </a:solidFill>
          <a:ln w="12700" cap="flat" cmpd="sng">
            <a:solidFill>
              <a:schemeClr val="dk1"/>
            </a:solidFill>
            <a:prstDash val="solid"/>
            <a:miter lim="800000"/>
            <a:headEnd type="none" w="sm" len="sm"/>
            <a:tailEnd type="none" w="sm" len="sm"/>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Limited access to covers</a:t>
            </a:r>
            <a:endParaRPr sz="1400" b="0" i="0" u="none" strike="noStrike" cap="none" dirty="0">
              <a:solidFill>
                <a:srgbClr val="000000"/>
              </a:solidFill>
              <a:latin typeface="Arial"/>
              <a:ea typeface="Arial"/>
              <a:cs typeface="Arial"/>
              <a:sym typeface="Arial"/>
            </a:endParaRPr>
          </a:p>
        </p:txBody>
      </p:sp>
      <p:sp>
        <p:nvSpPr>
          <p:cNvPr id="825" name="Google Shape;825;g13fa03ffd2f_2_676"/>
          <p:cNvSpPr/>
          <p:nvPr/>
        </p:nvSpPr>
        <p:spPr>
          <a:xfrm>
            <a:off x="5941292" y="5222373"/>
            <a:ext cx="285752" cy="214314"/>
          </a:xfrm>
          <a:prstGeom prst="downArrow">
            <a:avLst>
              <a:gd name="adj1" fmla="val 50000"/>
              <a:gd name="adj2"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1" i="0" u="none" strike="noStrike" cap="none" dirty="0">
              <a:solidFill>
                <a:srgbClr val="FFFFFF"/>
              </a:solidFill>
              <a:latin typeface="Open Sans"/>
              <a:ea typeface="Open Sans"/>
              <a:cs typeface="Open Sans"/>
              <a:sym typeface="Open Sans"/>
            </a:endParaRPr>
          </a:p>
        </p:txBody>
      </p:sp>
      <p:pic>
        <p:nvPicPr>
          <p:cNvPr id="826" name="Google Shape;826;g13fa03ffd2f_2_676"/>
          <p:cNvPicPr preferRelativeResize="0"/>
          <p:nvPr/>
        </p:nvPicPr>
        <p:blipFill rotWithShape="1">
          <a:blip r:embed="rId3">
            <a:alphaModFix/>
          </a:blip>
          <a:srcRect/>
          <a:stretch/>
        </p:blipFill>
        <p:spPr>
          <a:xfrm>
            <a:off x="1391444" y="7988837"/>
            <a:ext cx="4016321" cy="125263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g13fa03ffd2f_2_141"/>
          <p:cNvSpPr txBox="1">
            <a:spLocks noGrp="1"/>
          </p:cNvSpPr>
          <p:nvPr>
            <p:ph type="title"/>
          </p:nvPr>
        </p:nvSpPr>
        <p:spPr>
          <a:xfrm>
            <a:off x="2278516" y="329409"/>
            <a:ext cx="4526280" cy="53700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2800"/>
              <a:buFont typeface="Open Sans"/>
              <a:buNone/>
            </a:pPr>
            <a:r>
              <a:rPr lang="en-US" b="1" dirty="0"/>
              <a:t>The ECOROCK  system</a:t>
            </a:r>
            <a:endParaRPr dirty="0"/>
          </a:p>
        </p:txBody>
      </p:sp>
      <p:sp>
        <p:nvSpPr>
          <p:cNvPr id="205" name="Google Shape;205;g13fa03ffd2f_2_141"/>
          <p:cNvSpPr/>
          <p:nvPr/>
        </p:nvSpPr>
        <p:spPr>
          <a:xfrm>
            <a:off x="1676775" y="969177"/>
            <a:ext cx="4892355" cy="576064"/>
          </a:xfrm>
          <a:prstGeom prst="roundRect">
            <a:avLst>
              <a:gd name="adj" fmla="val 16667"/>
            </a:avLst>
          </a:prstGeom>
          <a:noFill/>
          <a:ln w="19050" cap="flat" cmpd="sng">
            <a:solidFill>
              <a:srgbClr val="0022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223E"/>
                </a:solidFill>
                <a:latin typeface="Open Sans"/>
                <a:ea typeface="Open Sans"/>
                <a:cs typeface="Open Sans"/>
                <a:sym typeface="Open Sans"/>
              </a:rPr>
              <a:t>The ECOROCK system is a  compact wastewater treatment system .  Domestic wastewater  is treated  using the “fixed media” filter bed principle.</a:t>
            </a:r>
            <a:endParaRPr sz="1600" b="0" i="0" u="none" strike="noStrike" cap="none" dirty="0">
              <a:solidFill>
                <a:srgbClr val="000000"/>
              </a:solidFill>
              <a:latin typeface="Arial"/>
              <a:ea typeface="Arial"/>
              <a:cs typeface="Arial"/>
              <a:sym typeface="Arial"/>
            </a:endParaRPr>
          </a:p>
        </p:txBody>
      </p:sp>
      <p:sp>
        <p:nvSpPr>
          <p:cNvPr id="206" name="Google Shape;206;g13fa03ffd2f_2_141"/>
          <p:cNvSpPr/>
          <p:nvPr/>
        </p:nvSpPr>
        <p:spPr>
          <a:xfrm>
            <a:off x="809529" y="5333931"/>
            <a:ext cx="5799915" cy="553998"/>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rgbClr val="00223E"/>
              </a:buClr>
              <a:buSzPts val="1000"/>
              <a:buFont typeface="Arial"/>
              <a:buChar char="•"/>
            </a:pPr>
            <a:r>
              <a:rPr lang="en-US" sz="1000" b="0" i="0" u="none" strike="noStrike" cap="none" dirty="0">
                <a:solidFill>
                  <a:srgbClr val="00223E"/>
                </a:solidFill>
                <a:latin typeface="Open Sans"/>
                <a:ea typeface="Open Sans"/>
                <a:cs typeface="Open Sans"/>
                <a:sym typeface="Open Sans"/>
              </a:rPr>
              <a:t>Wastewater  is initially collected in a</a:t>
            </a:r>
            <a:r>
              <a:rPr lang="en-US" sz="1000" b="0" i="0" u="none" strike="noStrike" cap="none" dirty="0">
                <a:solidFill>
                  <a:srgbClr val="262626"/>
                </a:solidFill>
                <a:latin typeface="Open Sans"/>
                <a:ea typeface="Open Sans"/>
                <a:cs typeface="Open Sans"/>
                <a:sym typeface="Open Sans"/>
              </a:rPr>
              <a:t> settling </a:t>
            </a:r>
            <a:r>
              <a:rPr lang="en-US" sz="1000" b="0" i="0" u="none" strike="noStrike" cap="none" dirty="0">
                <a:solidFill>
                  <a:srgbClr val="00223E"/>
                </a:solidFill>
                <a:latin typeface="Open Sans"/>
                <a:ea typeface="Open Sans"/>
                <a:cs typeface="Open Sans"/>
                <a:sym typeface="Open Sans"/>
              </a:rPr>
              <a:t>tank where separation takes place (larger  solids and other floating particles)</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223E"/>
              </a:buClr>
              <a:buSzPts val="1000"/>
              <a:buFont typeface="Arial"/>
              <a:buChar char="•"/>
            </a:pPr>
            <a:r>
              <a:rPr lang="en-US" sz="1000" b="0" i="0" u="none" strike="noStrike" cap="none" dirty="0">
                <a:solidFill>
                  <a:srgbClr val="00223E"/>
                </a:solidFill>
                <a:latin typeface="Open Sans"/>
                <a:ea typeface="Open Sans"/>
                <a:cs typeface="Open Sans"/>
                <a:sym typeface="Open Sans"/>
              </a:rPr>
              <a:t>The pre-treatment stage takes place in the Primary Tank</a:t>
            </a:r>
            <a:endParaRPr sz="1400" b="0" i="0" u="none" strike="noStrike" cap="none" dirty="0">
              <a:solidFill>
                <a:srgbClr val="000000"/>
              </a:solidFill>
              <a:latin typeface="Arial"/>
              <a:ea typeface="Arial"/>
              <a:cs typeface="Arial"/>
              <a:sym typeface="Arial"/>
            </a:endParaRPr>
          </a:p>
        </p:txBody>
      </p:sp>
      <p:sp>
        <p:nvSpPr>
          <p:cNvPr id="207" name="Google Shape;207;g13fa03ffd2f_2_141"/>
          <p:cNvSpPr/>
          <p:nvPr/>
        </p:nvSpPr>
        <p:spPr>
          <a:xfrm>
            <a:off x="269050" y="4932120"/>
            <a:ext cx="576000" cy="360000"/>
          </a:xfrm>
          <a:prstGeom prst="rect">
            <a:avLst/>
          </a:prstGeom>
          <a:solidFill>
            <a:schemeClr val="accen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lt1"/>
                </a:solidFill>
                <a:latin typeface="Open Sans"/>
                <a:ea typeface="Open Sans"/>
                <a:cs typeface="Open Sans"/>
                <a:sym typeface="Open Sans"/>
              </a:rPr>
              <a:t>1</a:t>
            </a:r>
            <a:endParaRPr sz="1400" b="0" i="0" u="none" strike="noStrike" cap="none" dirty="0">
              <a:solidFill>
                <a:srgbClr val="000000"/>
              </a:solidFill>
              <a:latin typeface="Arial"/>
              <a:ea typeface="Arial"/>
              <a:cs typeface="Arial"/>
              <a:sym typeface="Arial"/>
            </a:endParaRPr>
          </a:p>
        </p:txBody>
      </p:sp>
      <p:sp>
        <p:nvSpPr>
          <p:cNvPr id="208" name="Google Shape;208;g13fa03ffd2f_2_141"/>
          <p:cNvSpPr/>
          <p:nvPr/>
        </p:nvSpPr>
        <p:spPr>
          <a:xfrm>
            <a:off x="827017" y="4932120"/>
            <a:ext cx="5760000" cy="360000"/>
          </a:xfrm>
          <a:prstGeom prst="rect">
            <a:avLst/>
          </a:prstGeom>
          <a:solidFill>
            <a:srgbClr val="DFDFD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223E"/>
                </a:solidFill>
                <a:latin typeface="Open Sans"/>
                <a:ea typeface="Open Sans"/>
                <a:cs typeface="Open Sans"/>
                <a:sym typeface="Open Sans"/>
              </a:rPr>
              <a:t>The Primary Tank</a:t>
            </a:r>
            <a:endParaRPr sz="1400" b="0" i="0" u="none" strike="noStrike" cap="none" dirty="0">
              <a:solidFill>
                <a:srgbClr val="000000"/>
              </a:solidFill>
              <a:latin typeface="Arial"/>
              <a:ea typeface="Arial"/>
              <a:cs typeface="Arial"/>
              <a:sym typeface="Arial"/>
            </a:endParaRPr>
          </a:p>
        </p:txBody>
      </p:sp>
      <p:sp>
        <p:nvSpPr>
          <p:cNvPr id="209" name="Google Shape;209;g13fa03ffd2f_2_141"/>
          <p:cNvSpPr/>
          <p:nvPr/>
        </p:nvSpPr>
        <p:spPr>
          <a:xfrm>
            <a:off x="801125" y="6366503"/>
            <a:ext cx="5799900" cy="55410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rgbClr val="00223E"/>
              </a:buClr>
              <a:buSzPts val="1000"/>
              <a:buFont typeface="Arial"/>
              <a:buChar char="•"/>
            </a:pPr>
            <a:r>
              <a:rPr lang="en-US" sz="1000" b="0" i="0" u="none" strike="noStrike" cap="none" dirty="0">
                <a:solidFill>
                  <a:srgbClr val="00223E"/>
                </a:solidFill>
                <a:latin typeface="Open Sans"/>
                <a:ea typeface="Open Sans"/>
                <a:cs typeface="Open Sans"/>
                <a:sym typeface="Open Sans"/>
              </a:rPr>
              <a:t>This is th</a:t>
            </a:r>
            <a:r>
              <a:rPr lang="en-US" sz="1000" b="0" i="0" u="none" strike="noStrike" cap="none" dirty="0">
                <a:solidFill>
                  <a:srgbClr val="000000"/>
                </a:solidFill>
                <a:latin typeface="Open Sans"/>
                <a:ea typeface="Open Sans"/>
                <a:cs typeface="Open Sans"/>
                <a:sym typeface="Open Sans"/>
              </a:rPr>
              <a:t>e fixed film biofilter system used for the secondary treatment sta</a:t>
            </a:r>
            <a:r>
              <a:rPr lang="en-US" sz="1000" b="0" i="0" u="none" strike="noStrike" cap="none" dirty="0">
                <a:solidFill>
                  <a:srgbClr val="00223E"/>
                </a:solidFill>
                <a:latin typeface="Open Sans"/>
                <a:ea typeface="Open Sans"/>
                <a:cs typeface="Open Sans"/>
                <a:sym typeface="Open Sans"/>
              </a:rPr>
              <a:t>ge</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223E"/>
              </a:buClr>
              <a:buSzPts val="1000"/>
              <a:buFont typeface="Arial"/>
              <a:buChar char="•"/>
            </a:pPr>
            <a:r>
              <a:rPr lang="en-US" sz="1000" b="0" i="0" u="none" strike="noStrike" cap="none" dirty="0">
                <a:solidFill>
                  <a:srgbClr val="00223E"/>
                </a:solidFill>
                <a:latin typeface="Open Sans"/>
                <a:ea typeface="Open Sans"/>
                <a:cs typeface="Open Sans"/>
                <a:sym typeface="Open Sans"/>
              </a:rPr>
              <a:t>The ECOROCK unit contains the unique BIOROCK filter media </a:t>
            </a:r>
            <a:r>
              <a:rPr lang="en-US" sz="1000" b="0" i="0" u="none" strike="noStrike" cap="none" dirty="0">
                <a:solidFill>
                  <a:srgbClr val="000000"/>
                </a:solidFill>
                <a:latin typeface="Open Sans"/>
                <a:ea typeface="Open Sans"/>
                <a:cs typeface="Open Sans"/>
                <a:sym typeface="Open Sans"/>
              </a:rPr>
              <a:t>with live bacteria colonies - </a:t>
            </a:r>
            <a:r>
              <a:rPr lang="en-US" sz="1000" b="0" i="0" u="none" strike="noStrike" cap="none" dirty="0">
                <a:solidFill>
                  <a:srgbClr val="00223E"/>
                </a:solidFill>
                <a:latin typeface="Open Sans"/>
                <a:ea typeface="Open Sans"/>
                <a:cs typeface="Open Sans"/>
                <a:sym typeface="Open Sans"/>
              </a:rPr>
              <a:t>actively cleaning wastewater </a:t>
            </a:r>
            <a:endParaRPr sz="1400" b="0" i="0" u="none" strike="noStrike" cap="none" dirty="0">
              <a:solidFill>
                <a:srgbClr val="000000"/>
              </a:solidFill>
              <a:latin typeface="Arial"/>
              <a:ea typeface="Arial"/>
              <a:cs typeface="Arial"/>
              <a:sym typeface="Arial"/>
            </a:endParaRPr>
          </a:p>
        </p:txBody>
      </p:sp>
      <p:sp>
        <p:nvSpPr>
          <p:cNvPr id="210" name="Google Shape;210;g13fa03ffd2f_2_141"/>
          <p:cNvSpPr/>
          <p:nvPr/>
        </p:nvSpPr>
        <p:spPr>
          <a:xfrm>
            <a:off x="260648" y="5964681"/>
            <a:ext cx="576000" cy="360000"/>
          </a:xfrm>
          <a:prstGeom prst="rect">
            <a:avLst/>
          </a:prstGeom>
          <a:solidFill>
            <a:schemeClr val="accen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lt1"/>
                </a:solidFill>
                <a:latin typeface="Open Sans"/>
                <a:ea typeface="Open Sans"/>
                <a:cs typeface="Open Sans"/>
                <a:sym typeface="Open Sans"/>
              </a:rPr>
              <a:t>2</a:t>
            </a:r>
            <a:endParaRPr sz="1400" b="0" i="0" u="none" strike="noStrike" cap="none" dirty="0">
              <a:solidFill>
                <a:srgbClr val="000000"/>
              </a:solidFill>
              <a:latin typeface="Arial"/>
              <a:ea typeface="Arial"/>
              <a:cs typeface="Arial"/>
              <a:sym typeface="Arial"/>
            </a:endParaRPr>
          </a:p>
        </p:txBody>
      </p:sp>
      <p:sp>
        <p:nvSpPr>
          <p:cNvPr id="211" name="Google Shape;211;g13fa03ffd2f_2_141"/>
          <p:cNvSpPr/>
          <p:nvPr/>
        </p:nvSpPr>
        <p:spPr>
          <a:xfrm>
            <a:off x="818615" y="5964681"/>
            <a:ext cx="5760000" cy="360000"/>
          </a:xfrm>
          <a:prstGeom prst="rect">
            <a:avLst/>
          </a:prstGeom>
          <a:solidFill>
            <a:srgbClr val="DFDFD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223E"/>
                </a:solidFill>
                <a:latin typeface="Open Sans"/>
                <a:ea typeface="Open Sans"/>
                <a:cs typeface="Open Sans"/>
                <a:sym typeface="Open Sans"/>
              </a:rPr>
              <a:t>The ECOROCK  unit</a:t>
            </a:r>
            <a:endParaRPr sz="1400" b="0" i="0" u="none" strike="noStrike" cap="none" dirty="0">
              <a:solidFill>
                <a:srgbClr val="000000"/>
              </a:solidFill>
              <a:latin typeface="Arial"/>
              <a:ea typeface="Arial"/>
              <a:cs typeface="Arial"/>
              <a:sym typeface="Arial"/>
            </a:endParaRPr>
          </a:p>
        </p:txBody>
      </p:sp>
      <p:sp>
        <p:nvSpPr>
          <p:cNvPr id="212" name="Google Shape;212;g13fa03ffd2f_2_141"/>
          <p:cNvSpPr/>
          <p:nvPr/>
        </p:nvSpPr>
        <p:spPr>
          <a:xfrm>
            <a:off x="801127" y="7384437"/>
            <a:ext cx="5799915" cy="40011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rgbClr val="00223E"/>
              </a:buClr>
              <a:buSzPts val="1000"/>
              <a:buFont typeface="Arial"/>
              <a:buChar char="•"/>
            </a:pPr>
            <a:r>
              <a:rPr lang="en-US" sz="1000" b="0" i="0" u="none" strike="noStrike" cap="none" dirty="0">
                <a:solidFill>
                  <a:srgbClr val="00223E"/>
                </a:solidFill>
                <a:latin typeface="Open Sans"/>
                <a:ea typeface="Open Sans"/>
                <a:cs typeface="Open Sans"/>
                <a:sym typeface="Open Sans"/>
              </a:rPr>
              <a:t>Either by gravi</a:t>
            </a:r>
            <a:r>
              <a:rPr lang="en-US" sz="1000" b="0" i="0" u="none" strike="noStrike" cap="none" dirty="0">
                <a:solidFill>
                  <a:srgbClr val="000000"/>
                </a:solidFill>
                <a:latin typeface="Open Sans"/>
                <a:ea typeface="Open Sans"/>
                <a:cs typeface="Open Sans"/>
                <a:sym typeface="Open Sans"/>
              </a:rPr>
              <a:t>ty where terrain permits or via a simple pump which lifts the final effluent to a discharge point to an appropriate disposal system.</a:t>
            </a:r>
            <a:endParaRPr sz="1400" b="0" i="0" u="none" strike="noStrike" cap="none" dirty="0">
              <a:solidFill>
                <a:srgbClr val="000000"/>
              </a:solidFill>
              <a:latin typeface="Arial"/>
              <a:ea typeface="Arial"/>
              <a:cs typeface="Arial"/>
              <a:sym typeface="Arial"/>
            </a:endParaRPr>
          </a:p>
        </p:txBody>
      </p:sp>
      <p:sp>
        <p:nvSpPr>
          <p:cNvPr id="213" name="Google Shape;213;g13fa03ffd2f_2_141"/>
          <p:cNvSpPr/>
          <p:nvPr/>
        </p:nvSpPr>
        <p:spPr>
          <a:xfrm>
            <a:off x="260648" y="6982626"/>
            <a:ext cx="576000" cy="360000"/>
          </a:xfrm>
          <a:prstGeom prst="rect">
            <a:avLst/>
          </a:prstGeom>
          <a:solidFill>
            <a:schemeClr val="accen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lt1"/>
                </a:solidFill>
                <a:latin typeface="Open Sans"/>
                <a:ea typeface="Open Sans"/>
                <a:cs typeface="Open Sans"/>
                <a:sym typeface="Open Sans"/>
              </a:rPr>
              <a:t>3</a:t>
            </a:r>
            <a:endParaRPr sz="1400" b="0" i="0" u="none" strike="noStrike" cap="none" dirty="0">
              <a:solidFill>
                <a:srgbClr val="000000"/>
              </a:solidFill>
              <a:latin typeface="Arial"/>
              <a:ea typeface="Arial"/>
              <a:cs typeface="Arial"/>
              <a:sym typeface="Arial"/>
            </a:endParaRPr>
          </a:p>
        </p:txBody>
      </p:sp>
      <p:sp>
        <p:nvSpPr>
          <p:cNvPr id="214" name="Google Shape;214;g13fa03ffd2f_2_141"/>
          <p:cNvSpPr/>
          <p:nvPr/>
        </p:nvSpPr>
        <p:spPr>
          <a:xfrm>
            <a:off x="818615" y="6982626"/>
            <a:ext cx="5760000" cy="360000"/>
          </a:xfrm>
          <a:prstGeom prst="rect">
            <a:avLst/>
          </a:prstGeom>
          <a:solidFill>
            <a:srgbClr val="DFDFD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223E"/>
                </a:solidFill>
                <a:latin typeface="Open Sans"/>
                <a:ea typeface="Open Sans"/>
                <a:cs typeface="Open Sans"/>
                <a:sym typeface="Open Sans"/>
              </a:rPr>
              <a:t>The discharge system</a:t>
            </a:r>
            <a:endParaRPr sz="1400" b="0" i="0" u="none" strike="noStrike" cap="none" dirty="0">
              <a:solidFill>
                <a:srgbClr val="000000"/>
              </a:solidFill>
              <a:latin typeface="Arial"/>
              <a:ea typeface="Arial"/>
              <a:cs typeface="Arial"/>
              <a:sym typeface="Arial"/>
            </a:endParaRPr>
          </a:p>
        </p:txBody>
      </p:sp>
      <p:sp>
        <p:nvSpPr>
          <p:cNvPr id="215" name="Google Shape;215;g13fa03ffd2f_2_141"/>
          <p:cNvSpPr/>
          <p:nvPr/>
        </p:nvSpPr>
        <p:spPr>
          <a:xfrm>
            <a:off x="293825" y="8066901"/>
            <a:ext cx="6300000" cy="724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rgbClr val="00223E"/>
                </a:solidFill>
                <a:latin typeface="Open Sans"/>
                <a:ea typeface="Open Sans"/>
                <a:cs typeface="Open Sans"/>
                <a:sym typeface="Open Sans"/>
              </a:rPr>
              <a:t>The treatment principle of the ECOROCK system is a combination of two biological phenomena : </a:t>
            </a:r>
            <a:endParaRPr sz="1400" b="0" i="0" u="none" strike="noStrike" cap="none" dirty="0">
              <a:solidFill>
                <a:srgbClr val="000000"/>
              </a:solidFill>
              <a:latin typeface="Arial"/>
              <a:ea typeface="Arial"/>
              <a:cs typeface="Arial"/>
              <a:sym typeface="Arial"/>
            </a:endParaRPr>
          </a:p>
          <a:p>
            <a:pPr marL="266700" marR="0" lvl="0" indent="-85725" algn="l" rtl="0">
              <a:lnSpc>
                <a:spcPct val="100000"/>
              </a:lnSpc>
              <a:spcBef>
                <a:spcPts val="0"/>
              </a:spcBef>
              <a:spcAft>
                <a:spcPts val="0"/>
              </a:spcAft>
              <a:buClr>
                <a:srgbClr val="00223E"/>
              </a:buClr>
              <a:buSzPts val="1000"/>
              <a:buFont typeface="Arial"/>
              <a:buChar char="•"/>
            </a:pPr>
            <a:r>
              <a:rPr lang="en-US" sz="1000" b="0" i="0" u="none" strike="noStrike" cap="none" dirty="0">
                <a:solidFill>
                  <a:srgbClr val="00223E"/>
                </a:solidFill>
                <a:latin typeface="Open Sans"/>
                <a:ea typeface="Open Sans"/>
                <a:cs typeface="Open Sans"/>
                <a:sym typeface="Open Sans"/>
              </a:rPr>
              <a:t> Anaerobic digestion in the Primary Tan</a:t>
            </a:r>
            <a:r>
              <a:rPr lang="en-US" sz="1000" b="0" i="0" u="none" strike="noStrike" cap="none" dirty="0">
                <a:solidFill>
                  <a:srgbClr val="000000"/>
                </a:solidFill>
                <a:latin typeface="Open Sans"/>
                <a:ea typeface="Open Sans"/>
                <a:cs typeface="Open Sans"/>
                <a:sym typeface="Open Sans"/>
              </a:rPr>
              <a:t>k (primary treatment)</a:t>
            </a:r>
            <a:endParaRPr sz="1400" b="0" i="0" u="none" strike="noStrike" cap="none" dirty="0">
              <a:solidFill>
                <a:srgbClr val="000000"/>
              </a:solidFill>
              <a:latin typeface="Arial"/>
              <a:ea typeface="Arial"/>
              <a:cs typeface="Arial"/>
              <a:sym typeface="Arial"/>
            </a:endParaRPr>
          </a:p>
          <a:p>
            <a:pPr marL="266700" marR="0" lvl="0" indent="-85725" algn="l" rtl="0">
              <a:lnSpc>
                <a:spcPct val="100000"/>
              </a:lnSpc>
              <a:spcBef>
                <a:spcPts val="0"/>
              </a:spcBef>
              <a:spcAft>
                <a:spcPts val="0"/>
              </a:spcAft>
              <a:buClr>
                <a:srgbClr val="000000"/>
              </a:buClr>
              <a:buSzPts val="1000"/>
              <a:buFont typeface="Arial"/>
              <a:buChar char="•"/>
            </a:pPr>
            <a:r>
              <a:rPr lang="en-US" sz="1000" b="0" i="0" u="none" strike="noStrike" cap="none" dirty="0">
                <a:solidFill>
                  <a:srgbClr val="000000"/>
                </a:solidFill>
                <a:latin typeface="Open Sans"/>
                <a:ea typeface="Open Sans"/>
                <a:cs typeface="Open Sans"/>
                <a:sym typeface="Open Sans"/>
              </a:rPr>
              <a:t> Aerobic digestion by a fixed film of bacteria on the BIOROCK media within the ECOROCK unit. (secondary treatment)</a:t>
            </a:r>
            <a:endParaRPr sz="1400" b="0" i="0" u="none" strike="noStrike" cap="none" dirty="0">
              <a:solidFill>
                <a:srgbClr val="000000"/>
              </a:solidFill>
              <a:latin typeface="Arial"/>
              <a:ea typeface="Arial"/>
              <a:cs typeface="Arial"/>
              <a:sym typeface="Arial"/>
            </a:endParaRPr>
          </a:p>
        </p:txBody>
      </p:sp>
      <p:pic>
        <p:nvPicPr>
          <p:cNvPr id="216" name="Google Shape;216;g13fa03ffd2f_2_141"/>
          <p:cNvPicPr preferRelativeResize="0"/>
          <p:nvPr/>
        </p:nvPicPr>
        <p:blipFill rotWithShape="1">
          <a:blip r:embed="rId3">
            <a:alphaModFix/>
          </a:blip>
          <a:srcRect/>
          <a:stretch/>
        </p:blipFill>
        <p:spPr>
          <a:xfrm>
            <a:off x="1872912" y="1697641"/>
            <a:ext cx="4366729" cy="308208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g13fa03ffd2f_2_741"/>
          <p:cNvSpPr txBox="1">
            <a:spLocks noGrp="1"/>
          </p:cNvSpPr>
          <p:nvPr>
            <p:ph type="title"/>
          </p:nvPr>
        </p:nvSpPr>
        <p:spPr>
          <a:xfrm>
            <a:off x="2152650" y="304270"/>
            <a:ext cx="4044950" cy="149550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2800"/>
              <a:buFont typeface="Open Sans"/>
              <a:buNone/>
            </a:pPr>
            <a:r>
              <a:rPr lang="en-US" b="1" dirty="0"/>
              <a:t>Difficult Ground Conditions</a:t>
            </a:r>
            <a:endParaRPr b="1" dirty="0"/>
          </a:p>
        </p:txBody>
      </p:sp>
      <p:sp>
        <p:nvSpPr>
          <p:cNvPr id="832" name="Google Shape;832;g13fa03ffd2f_2_741"/>
          <p:cNvSpPr/>
          <p:nvPr/>
        </p:nvSpPr>
        <p:spPr>
          <a:xfrm>
            <a:off x="336637" y="1637771"/>
            <a:ext cx="6308345" cy="324000"/>
          </a:xfrm>
          <a:prstGeom prst="roundRect">
            <a:avLst>
              <a:gd name="adj" fmla="val 16667"/>
            </a:avLst>
          </a:prstGeom>
          <a:solidFill>
            <a:srgbClr val="6AB441"/>
          </a:solidFill>
          <a:ln>
            <a:noFill/>
          </a:ln>
        </p:spPr>
        <p:txBody>
          <a:bodyPr spcFirstLastPara="1" wrap="square" lIns="91425" tIns="45700" rIns="91425" bIns="45700" anchor="ctr" anchorCtr="0">
            <a:noAutofit/>
          </a:bodyPr>
          <a:lstStyle/>
          <a:p>
            <a:pPr marL="342900" marR="0" lvl="0" indent="-342900" algn="ctr" rtl="0">
              <a:lnSpc>
                <a:spcPct val="100000"/>
              </a:lnSpc>
              <a:spcBef>
                <a:spcPts val="0"/>
              </a:spcBef>
              <a:spcAft>
                <a:spcPts val="0"/>
              </a:spcAft>
              <a:buClr>
                <a:srgbClr val="000000"/>
              </a:buClr>
              <a:buSzPts val="1200"/>
              <a:buFont typeface="Arial"/>
              <a:buNone/>
            </a:pPr>
            <a:r>
              <a:rPr lang="en-US" sz="1200" b="1" i="0" u="none" strike="noStrike" cap="none" dirty="0">
                <a:solidFill>
                  <a:srgbClr val="FFFFFF"/>
                </a:solidFill>
                <a:latin typeface="Open Sans"/>
                <a:ea typeface="Open Sans"/>
                <a:cs typeface="Open Sans"/>
                <a:sym typeface="Open Sans"/>
              </a:rPr>
              <a:t>Wet soil : Draining the bottom of the excavation</a:t>
            </a:r>
            <a:endParaRPr sz="1400" b="0" i="0" u="none" strike="noStrike" cap="none" dirty="0">
              <a:solidFill>
                <a:srgbClr val="000000"/>
              </a:solidFill>
              <a:latin typeface="Arial"/>
              <a:ea typeface="Arial"/>
              <a:cs typeface="Arial"/>
              <a:sym typeface="Arial"/>
            </a:endParaRPr>
          </a:p>
        </p:txBody>
      </p:sp>
      <p:sp>
        <p:nvSpPr>
          <p:cNvPr id="833" name="Google Shape;833;g13fa03ffd2f_2_741"/>
          <p:cNvSpPr/>
          <p:nvPr/>
        </p:nvSpPr>
        <p:spPr>
          <a:xfrm>
            <a:off x="327599" y="2043933"/>
            <a:ext cx="6300762" cy="1800200"/>
          </a:xfrm>
          <a:prstGeom prst="rect">
            <a:avLst/>
          </a:prstGeom>
          <a:solidFill>
            <a:schemeClr val="l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p:txBody>
      </p:sp>
      <p:sp>
        <p:nvSpPr>
          <p:cNvPr id="834" name="Google Shape;834;g13fa03ffd2f_2_741"/>
          <p:cNvSpPr txBox="1"/>
          <p:nvPr/>
        </p:nvSpPr>
        <p:spPr>
          <a:xfrm>
            <a:off x="414059" y="2228292"/>
            <a:ext cx="3720600" cy="1477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In wet ground conditions, digging a large hole is often made difficult by the progressive flow of water into the bottom of the excavation.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The bottom of the excavation has to be drained or ‘de-watered’ using a pump prior to laying the base and should be continuously drained throughout the installation, if required. Solutions such as sheet piling should be used to secure the sides of the excavation in wet conditions. </a:t>
            </a:r>
            <a:endParaRPr sz="1400" b="0" i="0" u="none" strike="noStrike" cap="none" dirty="0">
              <a:solidFill>
                <a:srgbClr val="000000"/>
              </a:solidFill>
              <a:latin typeface="Arial"/>
              <a:ea typeface="Arial"/>
              <a:cs typeface="Arial"/>
              <a:sym typeface="Arial"/>
            </a:endParaRPr>
          </a:p>
        </p:txBody>
      </p:sp>
      <p:pic>
        <p:nvPicPr>
          <p:cNvPr id="835" name="Google Shape;835;g13fa03ffd2f_2_741"/>
          <p:cNvPicPr preferRelativeResize="0"/>
          <p:nvPr/>
        </p:nvPicPr>
        <p:blipFill rotWithShape="1">
          <a:blip r:embed="rId3">
            <a:alphaModFix/>
          </a:blip>
          <a:srcRect/>
          <a:stretch/>
        </p:blipFill>
        <p:spPr>
          <a:xfrm>
            <a:off x="4101997" y="2227064"/>
            <a:ext cx="2383633" cy="1490336"/>
          </a:xfrm>
          <a:prstGeom prst="rect">
            <a:avLst/>
          </a:prstGeom>
          <a:noFill/>
          <a:ln w="9525" cap="flat" cmpd="sng">
            <a:solidFill>
              <a:srgbClr val="A5ED4C"/>
            </a:solidFill>
            <a:prstDash val="solid"/>
            <a:miter lim="800000"/>
            <a:headEnd type="none" w="sm" len="sm"/>
            <a:tailEnd type="none" w="sm" len="sm"/>
          </a:ln>
        </p:spPr>
      </p:pic>
      <p:sp>
        <p:nvSpPr>
          <p:cNvPr id="836" name="Google Shape;836;g13fa03ffd2f_2_741"/>
          <p:cNvSpPr/>
          <p:nvPr/>
        </p:nvSpPr>
        <p:spPr>
          <a:xfrm>
            <a:off x="308203" y="3995440"/>
            <a:ext cx="6308345" cy="324000"/>
          </a:xfrm>
          <a:prstGeom prst="roundRect">
            <a:avLst>
              <a:gd name="adj" fmla="val 16667"/>
            </a:avLst>
          </a:prstGeom>
          <a:solidFill>
            <a:srgbClr val="6AB441"/>
          </a:solidFill>
          <a:ln>
            <a:noFill/>
          </a:ln>
        </p:spPr>
        <p:txBody>
          <a:bodyPr spcFirstLastPara="1" wrap="square" lIns="91425" tIns="45700" rIns="91425" bIns="45700" anchor="ctr" anchorCtr="0">
            <a:noAutofit/>
          </a:bodyPr>
          <a:lstStyle/>
          <a:p>
            <a:pPr marL="342900" marR="0" lvl="0" indent="-342900" algn="ctr" rtl="0">
              <a:lnSpc>
                <a:spcPct val="100000"/>
              </a:lnSpc>
              <a:spcBef>
                <a:spcPts val="0"/>
              </a:spcBef>
              <a:spcAft>
                <a:spcPts val="0"/>
              </a:spcAft>
              <a:buClr>
                <a:srgbClr val="000000"/>
              </a:buClr>
              <a:buSzPts val="1200"/>
              <a:buFont typeface="Arial"/>
              <a:buNone/>
            </a:pPr>
            <a:r>
              <a:rPr lang="en-US" sz="1200" b="1" i="0" u="none" strike="noStrike" cap="none" dirty="0">
                <a:solidFill>
                  <a:srgbClr val="FFFFFF"/>
                </a:solidFill>
                <a:latin typeface="Open Sans"/>
                <a:ea typeface="Open Sans"/>
                <a:cs typeface="Open Sans"/>
                <a:sym typeface="Open Sans"/>
              </a:rPr>
              <a:t>High ground water table : installation of a support structure</a:t>
            </a:r>
            <a:endParaRPr sz="1400" b="0" i="0" u="none" strike="noStrike" cap="none" dirty="0">
              <a:solidFill>
                <a:srgbClr val="000000"/>
              </a:solidFill>
              <a:latin typeface="Arial"/>
              <a:ea typeface="Arial"/>
              <a:cs typeface="Arial"/>
              <a:sym typeface="Arial"/>
            </a:endParaRPr>
          </a:p>
        </p:txBody>
      </p:sp>
      <p:sp>
        <p:nvSpPr>
          <p:cNvPr id="837" name="Google Shape;837;g13fa03ffd2f_2_741"/>
          <p:cNvSpPr/>
          <p:nvPr/>
        </p:nvSpPr>
        <p:spPr>
          <a:xfrm>
            <a:off x="298843" y="6023556"/>
            <a:ext cx="6324266" cy="3318502"/>
          </a:xfrm>
          <a:prstGeom prst="rect">
            <a:avLst/>
          </a:prstGeom>
          <a:solidFill>
            <a:schemeClr val="l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p:txBody>
      </p:sp>
      <p:sp>
        <p:nvSpPr>
          <p:cNvPr id="838" name="Google Shape;838;g13fa03ffd2f_2_741"/>
          <p:cNvSpPr txBox="1"/>
          <p:nvPr/>
        </p:nvSpPr>
        <p:spPr>
          <a:xfrm>
            <a:off x="337619" y="6157360"/>
            <a:ext cx="3883435" cy="70788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If not installed properly a tank in wet ground conditions can be subject to external pressure from the water table. This might lead to the tank being crushed, collapsing or being forced upwards out of the ground.  </a:t>
            </a:r>
            <a:endParaRPr sz="1400" b="0" i="0" u="none" strike="noStrike" cap="none" dirty="0">
              <a:solidFill>
                <a:srgbClr val="000000"/>
              </a:solidFill>
              <a:latin typeface="Arial"/>
              <a:ea typeface="Arial"/>
              <a:cs typeface="Arial"/>
              <a:sym typeface="Arial"/>
            </a:endParaRPr>
          </a:p>
        </p:txBody>
      </p:sp>
      <p:pic>
        <p:nvPicPr>
          <p:cNvPr id="839" name="Google Shape;839;g13fa03ffd2f_2_741"/>
          <p:cNvPicPr preferRelativeResize="0"/>
          <p:nvPr/>
        </p:nvPicPr>
        <p:blipFill rotWithShape="1">
          <a:blip r:embed="rId4">
            <a:alphaModFix/>
          </a:blip>
          <a:srcRect/>
          <a:stretch/>
        </p:blipFill>
        <p:spPr>
          <a:xfrm>
            <a:off x="4205288" y="6109444"/>
            <a:ext cx="2297305" cy="939150"/>
          </a:xfrm>
          <a:prstGeom prst="rect">
            <a:avLst/>
          </a:prstGeom>
          <a:noFill/>
          <a:ln w="9525" cap="flat" cmpd="sng">
            <a:solidFill>
              <a:schemeClr val="accent5"/>
            </a:solidFill>
            <a:prstDash val="solid"/>
            <a:miter lim="800000"/>
            <a:headEnd type="none" w="sm" len="sm"/>
            <a:tailEnd type="none" w="sm" len="sm"/>
          </a:ln>
        </p:spPr>
      </p:pic>
      <p:sp>
        <p:nvSpPr>
          <p:cNvPr id="840" name="Google Shape;840;g13fa03ffd2f_2_741"/>
          <p:cNvSpPr txBox="1"/>
          <p:nvPr/>
        </p:nvSpPr>
        <p:spPr>
          <a:xfrm>
            <a:off x="1778822" y="7129563"/>
            <a:ext cx="4816500" cy="1446900"/>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In all wet ground conditions backfilling should be carried out to a level of  </a:t>
            </a:r>
            <a:r>
              <a:rPr lang="en-US" sz="1000" b="0" i="0" u="none" strike="noStrike" cap="none" dirty="0">
                <a:solidFill>
                  <a:srgbClr val="FF0000"/>
                </a:solidFill>
                <a:latin typeface="Open Sans"/>
                <a:ea typeface="Open Sans"/>
                <a:cs typeface="Open Sans"/>
                <a:sym typeface="Open Sans"/>
              </a:rPr>
              <a:t>8’</a:t>
            </a:r>
            <a:r>
              <a:rPr lang="en-US" sz="1000" b="0" i="0" u="none" strike="noStrike" cap="none" dirty="0">
                <a:solidFill>
                  <a:schemeClr val="dk1"/>
                </a:solidFill>
                <a:latin typeface="Open Sans"/>
                <a:ea typeface="Open Sans"/>
                <a:cs typeface="Open Sans"/>
                <a:sym typeface="Open Sans"/>
              </a:rPr>
              <a:t> below the tank covers. Lean mix concrete should be used, compacted and applied in layers of 12”.</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171450" marR="0" lvl="0" indent="-171450" algn="just"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In all wet ground conditions the base of the excavation should be constructed from lean mix concrete with a minimum depth of 12”.      </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     -    </a:t>
            </a:r>
            <a:r>
              <a:rPr lang="en-US" sz="1000" b="0" i="1" u="sng" strike="noStrike" cap="none" dirty="0">
                <a:solidFill>
                  <a:srgbClr val="FF0000"/>
                </a:solidFill>
                <a:latin typeface="Open Sans"/>
                <a:ea typeface="Open Sans"/>
                <a:cs typeface="Open Sans"/>
                <a:sym typeface="Open Sans"/>
              </a:rPr>
              <a:t>High water table:  Anchoring of the units to the footing</a:t>
            </a:r>
            <a:endParaRPr sz="1400" b="0" i="0" u="none" strike="noStrike" cap="none" dirty="0">
              <a:solidFill>
                <a:srgbClr val="000000"/>
              </a:solidFill>
              <a:latin typeface="Arial"/>
              <a:ea typeface="Arial"/>
              <a:cs typeface="Arial"/>
              <a:sym typeface="Arial"/>
            </a:endParaRPr>
          </a:p>
          <a:p>
            <a:pPr marL="171450" marR="0" lvl="0" indent="-57150" algn="just" rtl="0">
              <a:lnSpc>
                <a:spcPct val="100000"/>
              </a:lnSpc>
              <a:spcBef>
                <a:spcPts val="0"/>
              </a:spcBef>
              <a:spcAft>
                <a:spcPts val="0"/>
              </a:spcAft>
              <a:buClr>
                <a:schemeClr val="dk1"/>
              </a:buClr>
              <a:buSzPts val="1800"/>
              <a:buFont typeface="Arial"/>
              <a:buNone/>
            </a:pPr>
            <a:endParaRPr sz="1800" b="0" i="0" u="none" strike="noStrike" cap="none" dirty="0">
              <a:solidFill>
                <a:schemeClr val="dk1"/>
              </a:solidFill>
              <a:latin typeface="Open Sans"/>
              <a:ea typeface="Open Sans"/>
              <a:cs typeface="Open Sans"/>
              <a:sym typeface="Open Sans"/>
            </a:endParaRPr>
          </a:p>
        </p:txBody>
      </p:sp>
      <p:pic>
        <p:nvPicPr>
          <p:cNvPr id="841" name="Google Shape;841;g13fa03ffd2f_2_741"/>
          <p:cNvPicPr preferRelativeResize="0"/>
          <p:nvPr/>
        </p:nvPicPr>
        <p:blipFill rotWithShape="1">
          <a:blip r:embed="rId5">
            <a:alphaModFix/>
          </a:blip>
          <a:srcRect/>
          <a:stretch/>
        </p:blipFill>
        <p:spPr>
          <a:xfrm>
            <a:off x="359926" y="7112002"/>
            <a:ext cx="1440161" cy="1282703"/>
          </a:xfrm>
          <a:prstGeom prst="rect">
            <a:avLst/>
          </a:prstGeom>
          <a:noFill/>
          <a:ln>
            <a:noFill/>
          </a:ln>
        </p:spPr>
      </p:pic>
      <p:sp>
        <p:nvSpPr>
          <p:cNvPr id="842" name="Google Shape;842;g13fa03ffd2f_2_741"/>
          <p:cNvSpPr txBox="1"/>
          <p:nvPr/>
        </p:nvSpPr>
        <p:spPr>
          <a:xfrm>
            <a:off x="429336" y="8702618"/>
            <a:ext cx="4924604" cy="40011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When making good the top soil level of the installation, avoid using heavy clay soil. If the top soil to be used is predominantly clay then mix it with sand.</a:t>
            </a:r>
            <a:endParaRPr sz="1400" b="0" i="0" u="none" strike="noStrike" cap="none" dirty="0">
              <a:solidFill>
                <a:srgbClr val="000000"/>
              </a:solidFill>
              <a:latin typeface="Arial"/>
              <a:ea typeface="Arial"/>
              <a:cs typeface="Arial"/>
              <a:sym typeface="Arial"/>
            </a:endParaRPr>
          </a:p>
        </p:txBody>
      </p:sp>
      <p:pic>
        <p:nvPicPr>
          <p:cNvPr id="843" name="Google Shape;843;g13fa03ffd2f_2_741" descr="C:\Users\fbelin\Desktop\remblai.PNG"/>
          <p:cNvPicPr preferRelativeResize="0"/>
          <p:nvPr/>
        </p:nvPicPr>
        <p:blipFill rotWithShape="1">
          <a:blip r:embed="rId6">
            <a:alphaModFix/>
          </a:blip>
          <a:srcRect/>
          <a:stretch/>
        </p:blipFill>
        <p:spPr>
          <a:xfrm>
            <a:off x="5566028" y="8514330"/>
            <a:ext cx="856262" cy="737202"/>
          </a:xfrm>
          <a:prstGeom prst="rect">
            <a:avLst/>
          </a:prstGeom>
          <a:noFill/>
          <a:ln w="9525" cap="flat" cmpd="sng">
            <a:solidFill>
              <a:schemeClr val="accent5"/>
            </a:solidFill>
            <a:prstDash val="solid"/>
            <a:round/>
            <a:headEnd type="none" w="sm" len="sm"/>
            <a:tailEnd type="none" w="sm" len="sm"/>
          </a:ln>
        </p:spPr>
      </p:pic>
      <p:sp>
        <p:nvSpPr>
          <p:cNvPr id="844" name="Google Shape;844;g13fa03ffd2f_2_741"/>
          <p:cNvSpPr/>
          <p:nvPr/>
        </p:nvSpPr>
        <p:spPr>
          <a:xfrm>
            <a:off x="291290" y="5411258"/>
            <a:ext cx="6331819" cy="519922"/>
          </a:xfrm>
          <a:prstGeom prst="roundRect">
            <a:avLst>
              <a:gd name="adj" fmla="val 16667"/>
            </a:avLst>
          </a:prstGeom>
          <a:noFill/>
          <a:ln w="19050" cap="flat" cmpd="sng">
            <a:solidFill>
              <a:srgbClr val="0022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A support structure such as sheet piling might be necessary around the tanks to limit the risk of water ingress and collapse of the installation.  A qualified civil engineer should be consulted.</a:t>
            </a:r>
            <a:endParaRPr sz="1400" b="0" i="0" u="none" strike="noStrike" cap="none" dirty="0">
              <a:solidFill>
                <a:srgbClr val="000000"/>
              </a:solidFill>
              <a:latin typeface="Arial"/>
              <a:ea typeface="Arial"/>
              <a:cs typeface="Arial"/>
              <a:sym typeface="Arial"/>
            </a:endParaRPr>
          </a:p>
        </p:txBody>
      </p:sp>
      <p:sp>
        <p:nvSpPr>
          <p:cNvPr id="845" name="Google Shape;845;g13fa03ffd2f_2_741"/>
          <p:cNvSpPr txBox="1"/>
          <p:nvPr/>
        </p:nvSpPr>
        <p:spPr>
          <a:xfrm>
            <a:off x="1720022" y="4377975"/>
            <a:ext cx="4896526" cy="936104"/>
          </a:xfrm>
          <a:prstGeom prst="rect">
            <a:avLst/>
          </a:prstGeom>
          <a:solidFill>
            <a:schemeClr val="lt2"/>
          </a:solidFill>
          <a:ln w="25400" cap="flat" cmpd="sng">
            <a:solidFill>
              <a:srgbClr val="FFFFFF"/>
            </a:solidFill>
            <a:prstDash val="solid"/>
            <a:round/>
            <a:headEnd type="none" w="sm" len="sm"/>
            <a:tailEnd type="none" w="sm" len="sm"/>
          </a:ln>
        </p:spPr>
        <p:txBody>
          <a:bodyPr spcFirstLastPara="1" wrap="square" lIns="36000" tIns="45700" rIns="36000" bIns="45700" anchor="t" anchorCtr="0">
            <a:normAutofit/>
          </a:bodyPr>
          <a:lstStyle/>
          <a:p>
            <a:pPr marL="257175"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A “high” groundwater table will lead to water in the excavation.</a:t>
            </a:r>
            <a:endParaRPr sz="1400" b="0" i="0" u="none" strike="noStrike" cap="none" dirty="0">
              <a:solidFill>
                <a:srgbClr val="000000"/>
              </a:solidFill>
              <a:latin typeface="Arial"/>
              <a:ea typeface="Arial"/>
              <a:cs typeface="Arial"/>
              <a:sym typeface="Arial"/>
            </a:endParaRPr>
          </a:p>
          <a:p>
            <a:pPr marL="266700" marR="0" lvl="0" indent="-180975" algn="l" rtl="0">
              <a:lnSpc>
                <a:spcPct val="100000"/>
              </a:lnSpc>
              <a:spcBef>
                <a:spcPts val="200"/>
              </a:spcBef>
              <a:spcAft>
                <a:spcPts val="0"/>
              </a:spcAft>
              <a:buClr>
                <a:srgbClr val="000000"/>
              </a:buClr>
              <a:buSzPts val="1000"/>
              <a:buFont typeface="Arial"/>
              <a:buChar char="•"/>
            </a:pPr>
            <a:r>
              <a:rPr lang="en-US" sz="1000" b="0" i="0" u="none" strike="noStrike" cap="none" dirty="0">
                <a:solidFill>
                  <a:srgbClr val="000000"/>
                </a:solidFill>
                <a:latin typeface="Open Sans"/>
                <a:ea typeface="Open Sans"/>
                <a:cs typeface="Open Sans"/>
                <a:sym typeface="Open Sans"/>
              </a:rPr>
              <a:t>The level of water table must never exceed the level of liquid inside the Primary Tank. Extremely high water tables signify a flood risk which could cause water ingress or collapsed tanks. </a:t>
            </a:r>
            <a:endParaRPr sz="1000" b="0" i="0" u="none" strike="noStrike" cap="none" dirty="0">
              <a:solidFill>
                <a:srgbClr val="000000"/>
              </a:solidFill>
              <a:latin typeface="Open Sans"/>
              <a:ea typeface="Open Sans"/>
              <a:cs typeface="Open Sans"/>
              <a:sym typeface="Open Sans"/>
            </a:endParaRPr>
          </a:p>
        </p:txBody>
      </p:sp>
      <p:sp>
        <p:nvSpPr>
          <p:cNvPr id="846" name="Google Shape;846;g13fa03ffd2f_2_741"/>
          <p:cNvSpPr txBox="1"/>
          <p:nvPr/>
        </p:nvSpPr>
        <p:spPr>
          <a:xfrm>
            <a:off x="275786" y="4377975"/>
            <a:ext cx="1450823" cy="936104"/>
          </a:xfrm>
          <a:prstGeom prst="rect">
            <a:avLst/>
          </a:prstGeom>
          <a:solidFill>
            <a:srgbClr val="00223E"/>
          </a:solidFill>
          <a:ln w="25400" cap="flat" cmpd="sng">
            <a:solidFill>
              <a:srgbClr val="FFFFFF"/>
            </a:solidFill>
            <a:prstDash val="solid"/>
            <a:round/>
            <a:headEnd type="none" w="sm" len="sm"/>
            <a:tailEnd type="none" w="sm" len="sm"/>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FFFFFF"/>
              </a:buClr>
              <a:buSzPts val="1000"/>
              <a:buFont typeface="Open Sans"/>
              <a:buNone/>
            </a:pPr>
            <a:r>
              <a:rPr lang="en-US" sz="1000" b="1" i="0" u="none" strike="noStrike" cap="none" dirty="0">
                <a:solidFill>
                  <a:srgbClr val="FFFFFF"/>
                </a:solidFill>
                <a:latin typeface="Open Sans"/>
                <a:ea typeface="Open Sans"/>
                <a:cs typeface="Open Sans"/>
                <a:sym typeface="Open Sans"/>
              </a:rPr>
              <a:t>“High” ground water table</a:t>
            </a:r>
            <a:endParaRPr sz="1000" b="1" i="0" u="none" strike="noStrike" cap="none" dirty="0">
              <a:solidFill>
                <a:srgbClr val="FFFFFF"/>
              </a:solidFill>
              <a:latin typeface="Open Sans"/>
              <a:ea typeface="Open Sans"/>
              <a:cs typeface="Open Sans"/>
              <a:sym typeface="Open Sans"/>
            </a:endParaRPr>
          </a:p>
        </p:txBody>
      </p:sp>
      <p:pic>
        <p:nvPicPr>
          <p:cNvPr id="847" name="Google Shape;847;g13fa03ffd2f_2_741"/>
          <p:cNvPicPr preferRelativeResize="0"/>
          <p:nvPr/>
        </p:nvPicPr>
        <p:blipFill rotWithShape="1">
          <a:blip r:embed="rId7">
            <a:alphaModFix/>
          </a:blip>
          <a:srcRect/>
          <a:stretch/>
        </p:blipFill>
        <p:spPr>
          <a:xfrm>
            <a:off x="1978665" y="8104983"/>
            <a:ext cx="213405" cy="20721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g13fa03ffd2f_2_761"/>
          <p:cNvSpPr txBox="1">
            <a:spLocks noGrp="1"/>
          </p:cNvSpPr>
          <p:nvPr>
            <p:ph type="title"/>
          </p:nvPr>
        </p:nvSpPr>
        <p:spPr>
          <a:xfrm>
            <a:off x="2152650" y="304270"/>
            <a:ext cx="4044950" cy="149550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2800"/>
              <a:buFont typeface="Open Sans"/>
              <a:buNone/>
            </a:pPr>
            <a:r>
              <a:rPr lang="en-US" b="1" dirty="0"/>
              <a:t>Layout: Specific Cases</a:t>
            </a:r>
            <a:endParaRPr b="1" dirty="0"/>
          </a:p>
        </p:txBody>
      </p:sp>
      <p:sp>
        <p:nvSpPr>
          <p:cNvPr id="853" name="Google Shape;853;g13fa03ffd2f_2_761"/>
          <p:cNvSpPr/>
          <p:nvPr/>
        </p:nvSpPr>
        <p:spPr>
          <a:xfrm>
            <a:off x="1290130" y="8161755"/>
            <a:ext cx="5317567" cy="1266000"/>
          </a:xfrm>
          <a:prstGeom prst="rect">
            <a:avLst/>
          </a:prstGeom>
          <a:solidFill>
            <a:srgbClr val="DFDFD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171450" marR="0" lvl="0" indent="-171450" algn="just"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A detailed assessment must be carried out for all installations in difficult ground conditions.</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171450" marR="0" lvl="0" indent="-171450" algn="just"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The depth to the bottom of the excavation and the concrete base for the Primary Tank must allow an incline of between 2% minimum and 4% maximum for the wastewater inlet pipe from the property to the Primary Tank.</a:t>
            </a:r>
            <a:endParaRPr sz="1400" b="0" i="0" u="none" strike="noStrike" cap="none" dirty="0">
              <a:solidFill>
                <a:srgbClr val="000000"/>
              </a:solidFill>
              <a:latin typeface="Arial"/>
              <a:ea typeface="Arial"/>
              <a:cs typeface="Arial"/>
              <a:sym typeface="Arial"/>
            </a:endParaRPr>
          </a:p>
        </p:txBody>
      </p:sp>
      <p:pic>
        <p:nvPicPr>
          <p:cNvPr id="854" name="Google Shape;854;g13fa03ffd2f_2_761" descr="C:\Users\fbelin\Desktop\Charte_qualite_.jpg"/>
          <p:cNvPicPr preferRelativeResize="0"/>
          <p:nvPr/>
        </p:nvPicPr>
        <p:blipFill rotWithShape="1">
          <a:blip r:embed="rId3">
            <a:alphaModFix/>
          </a:blip>
          <a:srcRect/>
          <a:stretch/>
        </p:blipFill>
        <p:spPr>
          <a:xfrm>
            <a:off x="161916" y="8298987"/>
            <a:ext cx="1064980" cy="658351"/>
          </a:xfrm>
          <a:prstGeom prst="rect">
            <a:avLst/>
          </a:prstGeom>
          <a:noFill/>
          <a:ln>
            <a:noFill/>
          </a:ln>
        </p:spPr>
      </p:pic>
      <p:sp>
        <p:nvSpPr>
          <p:cNvPr id="855" name="Google Shape;855;g13fa03ffd2f_2_761"/>
          <p:cNvSpPr txBox="1"/>
          <p:nvPr/>
        </p:nvSpPr>
        <p:spPr>
          <a:xfrm>
            <a:off x="85115" y="8894590"/>
            <a:ext cx="128648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Open Sans"/>
                <a:ea typeface="Open Sans"/>
                <a:cs typeface="Open Sans"/>
                <a:sym typeface="Open Sans"/>
              </a:rPr>
              <a:t>Quality commitment</a:t>
            </a:r>
            <a:endParaRPr sz="1400" b="0" i="0" u="none" strike="noStrike" cap="none" dirty="0">
              <a:solidFill>
                <a:srgbClr val="000000"/>
              </a:solidFill>
              <a:latin typeface="Arial"/>
              <a:ea typeface="Arial"/>
              <a:cs typeface="Arial"/>
              <a:sym typeface="Arial"/>
            </a:endParaRPr>
          </a:p>
        </p:txBody>
      </p:sp>
      <p:pic>
        <p:nvPicPr>
          <p:cNvPr id="856" name="Google Shape;856;g13fa03ffd2f_2_761"/>
          <p:cNvPicPr preferRelativeResize="0"/>
          <p:nvPr/>
        </p:nvPicPr>
        <p:blipFill rotWithShape="1">
          <a:blip r:embed="rId4">
            <a:alphaModFix/>
          </a:blip>
          <a:srcRect/>
          <a:stretch/>
        </p:blipFill>
        <p:spPr>
          <a:xfrm>
            <a:off x="265767" y="4290233"/>
            <a:ext cx="3746039" cy="1557847"/>
          </a:xfrm>
          <a:prstGeom prst="rect">
            <a:avLst/>
          </a:prstGeom>
          <a:noFill/>
          <a:ln>
            <a:noFill/>
          </a:ln>
        </p:spPr>
      </p:pic>
      <p:sp>
        <p:nvSpPr>
          <p:cNvPr id="857" name="Google Shape;857;g13fa03ffd2f_2_761"/>
          <p:cNvSpPr/>
          <p:nvPr/>
        </p:nvSpPr>
        <p:spPr>
          <a:xfrm>
            <a:off x="4237801" y="4453977"/>
            <a:ext cx="2327965" cy="2161487"/>
          </a:xfrm>
          <a:prstGeom prst="rect">
            <a:avLst/>
          </a:prstGeom>
          <a:solidFill>
            <a:srgbClr val="DFDFD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A  concrete base is recommended  for all tanks involved in the installation. The base should be a minimum of 12” deep.</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chemeClr val="dk1"/>
                </a:solidFill>
                <a:latin typeface="Open Sans"/>
                <a:ea typeface="Open Sans"/>
                <a:cs typeface="Open Sans"/>
                <a:sym typeface="Open Sans"/>
              </a:rPr>
              <a:t>The weight of the base should be at least equivalent to the weight of the tanks when filled with water.</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dirty="0">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rgbClr val="FF0000"/>
                </a:solidFill>
                <a:latin typeface="Open Sans"/>
                <a:ea typeface="Open Sans"/>
                <a:cs typeface="Open Sans"/>
                <a:sym typeface="Open Sans"/>
              </a:rPr>
              <a:t>Example: for a system ECOROCK 450 + PT, total weight 3600 +8000=11,600 lb, the slab will have a minimum weight of 6 tons.</a:t>
            </a:r>
            <a:endParaRPr sz="1400" b="0" i="0" u="none" strike="noStrike" cap="none" dirty="0">
              <a:solidFill>
                <a:srgbClr val="000000"/>
              </a:solidFill>
              <a:latin typeface="Arial"/>
              <a:ea typeface="Arial"/>
              <a:cs typeface="Arial"/>
              <a:sym typeface="Arial"/>
            </a:endParaRPr>
          </a:p>
        </p:txBody>
      </p:sp>
      <p:sp>
        <p:nvSpPr>
          <p:cNvPr id="858" name="Google Shape;858;g13fa03ffd2f_2_761"/>
          <p:cNvSpPr/>
          <p:nvPr/>
        </p:nvSpPr>
        <p:spPr>
          <a:xfrm>
            <a:off x="298361" y="3085826"/>
            <a:ext cx="2561143" cy="707886"/>
          </a:xfrm>
          <a:prstGeom prst="rect">
            <a:avLst/>
          </a:prstGeom>
          <a:solidFill>
            <a:srgbClr val="F2F2F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The tanks should be secured with non-perishable material via the stainless attachment points and anchored to the concrete base. </a:t>
            </a:r>
            <a:endParaRPr sz="1400" b="0" i="0" u="none" strike="noStrike" cap="none" dirty="0">
              <a:solidFill>
                <a:srgbClr val="000000"/>
              </a:solidFill>
              <a:latin typeface="Arial"/>
              <a:ea typeface="Arial"/>
              <a:cs typeface="Arial"/>
              <a:sym typeface="Arial"/>
            </a:endParaRPr>
          </a:p>
        </p:txBody>
      </p:sp>
      <p:sp>
        <p:nvSpPr>
          <p:cNvPr id="859" name="Google Shape;859;g13fa03ffd2f_2_761"/>
          <p:cNvSpPr/>
          <p:nvPr/>
        </p:nvSpPr>
        <p:spPr>
          <a:xfrm>
            <a:off x="3212976" y="3008882"/>
            <a:ext cx="2448272"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dirty="0">
                <a:solidFill>
                  <a:schemeClr val="dk1"/>
                </a:solidFill>
                <a:latin typeface="Open Sans"/>
                <a:ea typeface="Open Sans"/>
                <a:cs typeface="Open Sans"/>
                <a:sym typeface="Open Sans"/>
              </a:rPr>
              <a:t>Careful attention should be paid to the size of the straps, attachments and anchoring points ensuring that the tanks are fully secured .</a:t>
            </a:r>
            <a:endParaRPr sz="1400" b="0" i="0" u="none" strike="noStrike" cap="none" dirty="0">
              <a:solidFill>
                <a:srgbClr val="000000"/>
              </a:solidFill>
              <a:latin typeface="Arial"/>
              <a:ea typeface="Arial"/>
              <a:cs typeface="Arial"/>
              <a:sym typeface="Arial"/>
            </a:endParaRPr>
          </a:p>
        </p:txBody>
      </p:sp>
      <p:cxnSp>
        <p:nvCxnSpPr>
          <p:cNvPr id="860" name="Google Shape;860;g13fa03ffd2f_2_761"/>
          <p:cNvCxnSpPr/>
          <p:nvPr/>
        </p:nvCxnSpPr>
        <p:spPr>
          <a:xfrm flipH="1">
            <a:off x="1290130" y="3793712"/>
            <a:ext cx="288802" cy="660266"/>
          </a:xfrm>
          <a:prstGeom prst="straightConnector1">
            <a:avLst/>
          </a:prstGeom>
          <a:noFill/>
          <a:ln w="9525" cap="flat" cmpd="sng">
            <a:solidFill>
              <a:schemeClr val="accent1"/>
            </a:solidFill>
            <a:prstDash val="solid"/>
            <a:miter lim="800000"/>
            <a:headEnd type="none" w="sm" len="sm"/>
            <a:tailEnd type="stealth" w="med" len="med"/>
          </a:ln>
        </p:spPr>
      </p:cxnSp>
      <p:sp>
        <p:nvSpPr>
          <p:cNvPr id="861" name="Google Shape;861;g13fa03ffd2f_2_761"/>
          <p:cNvSpPr/>
          <p:nvPr/>
        </p:nvSpPr>
        <p:spPr>
          <a:xfrm>
            <a:off x="2924944" y="3301850"/>
            <a:ext cx="288032" cy="288032"/>
          </a:xfrm>
          <a:prstGeom prst="rightArrow">
            <a:avLst>
              <a:gd name="adj1" fmla="val 50000"/>
              <a:gd name="adj2" fmla="val 50000"/>
            </a:avLst>
          </a:prstGeom>
          <a:solidFill>
            <a:srgbClr val="92D05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p:txBody>
      </p:sp>
      <p:cxnSp>
        <p:nvCxnSpPr>
          <p:cNvPr id="862" name="Google Shape;862;g13fa03ffd2f_2_761"/>
          <p:cNvCxnSpPr/>
          <p:nvPr/>
        </p:nvCxnSpPr>
        <p:spPr>
          <a:xfrm flipH="1">
            <a:off x="1098519" y="4794135"/>
            <a:ext cx="174161" cy="999341"/>
          </a:xfrm>
          <a:prstGeom prst="straightConnector1">
            <a:avLst/>
          </a:prstGeom>
          <a:noFill/>
          <a:ln w="22225" cap="flat" cmpd="sng">
            <a:solidFill>
              <a:schemeClr val="dk1"/>
            </a:solidFill>
            <a:prstDash val="solid"/>
            <a:miter lim="800000"/>
            <a:headEnd type="none" w="sm" len="sm"/>
            <a:tailEnd type="none" w="sm" len="sm"/>
          </a:ln>
        </p:spPr>
      </p:cxnSp>
      <p:cxnSp>
        <p:nvCxnSpPr>
          <p:cNvPr id="863" name="Google Shape;863;g13fa03ffd2f_2_761"/>
          <p:cNvCxnSpPr/>
          <p:nvPr/>
        </p:nvCxnSpPr>
        <p:spPr>
          <a:xfrm>
            <a:off x="2648553" y="4791401"/>
            <a:ext cx="210950" cy="999341"/>
          </a:xfrm>
          <a:prstGeom prst="straightConnector1">
            <a:avLst/>
          </a:prstGeom>
          <a:noFill/>
          <a:ln w="22225" cap="flat" cmpd="sng">
            <a:solidFill>
              <a:schemeClr val="dk1"/>
            </a:solidFill>
            <a:prstDash val="solid"/>
            <a:miter lim="800000"/>
            <a:headEnd type="none" w="sm" len="sm"/>
            <a:tailEnd type="none" w="sm" len="sm"/>
          </a:ln>
        </p:spPr>
      </p:cxnSp>
      <p:cxnSp>
        <p:nvCxnSpPr>
          <p:cNvPr id="864" name="Google Shape;864;g13fa03ffd2f_2_761"/>
          <p:cNvCxnSpPr/>
          <p:nvPr/>
        </p:nvCxnSpPr>
        <p:spPr>
          <a:xfrm flipH="1">
            <a:off x="2936187" y="4791400"/>
            <a:ext cx="209456" cy="999341"/>
          </a:xfrm>
          <a:prstGeom prst="straightConnector1">
            <a:avLst/>
          </a:prstGeom>
          <a:noFill/>
          <a:ln w="22225" cap="flat" cmpd="sng">
            <a:solidFill>
              <a:schemeClr val="dk1"/>
            </a:solidFill>
            <a:prstDash val="solid"/>
            <a:miter lim="800000"/>
            <a:headEnd type="none" w="sm" len="sm"/>
            <a:tailEnd type="none" w="sm" len="sm"/>
          </a:ln>
        </p:spPr>
      </p:cxnSp>
      <p:cxnSp>
        <p:nvCxnSpPr>
          <p:cNvPr id="865" name="Google Shape;865;g13fa03ffd2f_2_761"/>
          <p:cNvCxnSpPr/>
          <p:nvPr/>
        </p:nvCxnSpPr>
        <p:spPr>
          <a:xfrm>
            <a:off x="3875862" y="4690628"/>
            <a:ext cx="216024" cy="1019437"/>
          </a:xfrm>
          <a:prstGeom prst="straightConnector1">
            <a:avLst/>
          </a:prstGeom>
          <a:noFill/>
          <a:ln w="22225" cap="flat" cmpd="sng">
            <a:solidFill>
              <a:schemeClr val="dk1"/>
            </a:solidFill>
            <a:prstDash val="solid"/>
            <a:miter lim="800000"/>
            <a:headEnd type="none" w="sm" len="sm"/>
            <a:tailEnd type="none" w="sm" len="sm"/>
          </a:ln>
        </p:spPr>
      </p:cxnSp>
      <p:pic>
        <p:nvPicPr>
          <p:cNvPr id="866" name="Google Shape;866;g13fa03ffd2f_2_761" descr="C:\Users\fbelin\Desktop\sangles.PNG"/>
          <p:cNvPicPr preferRelativeResize="0"/>
          <p:nvPr/>
        </p:nvPicPr>
        <p:blipFill rotWithShape="1">
          <a:blip r:embed="rId5">
            <a:alphaModFix/>
          </a:blip>
          <a:srcRect/>
          <a:stretch/>
        </p:blipFill>
        <p:spPr>
          <a:xfrm>
            <a:off x="5661247" y="2783156"/>
            <a:ext cx="895491" cy="1571659"/>
          </a:xfrm>
          <a:prstGeom prst="rect">
            <a:avLst/>
          </a:prstGeom>
          <a:noFill/>
          <a:ln w="9525" cap="flat" cmpd="sng">
            <a:solidFill>
              <a:srgbClr val="7F7F7F"/>
            </a:solidFill>
            <a:prstDash val="solid"/>
            <a:round/>
            <a:headEnd type="none" w="sm" len="sm"/>
            <a:tailEnd type="none" w="sm" len="sm"/>
          </a:ln>
        </p:spPr>
      </p:pic>
      <p:sp>
        <p:nvSpPr>
          <p:cNvPr id="867" name="Google Shape;867;g13fa03ffd2f_2_761"/>
          <p:cNvSpPr txBox="1"/>
          <p:nvPr/>
        </p:nvSpPr>
        <p:spPr>
          <a:xfrm>
            <a:off x="258169" y="2761112"/>
            <a:ext cx="2626583"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chemeClr val="dk1"/>
                </a:solidFill>
                <a:latin typeface="Open Sans"/>
                <a:ea typeface="Open Sans"/>
                <a:cs typeface="Open Sans"/>
                <a:sym typeface="Open Sans"/>
              </a:rPr>
              <a:t>Strapping tanks to the concrete base:</a:t>
            </a:r>
            <a:endParaRPr sz="1400" b="0" i="0" u="none" strike="noStrike" cap="none" dirty="0">
              <a:solidFill>
                <a:srgbClr val="000000"/>
              </a:solidFill>
              <a:latin typeface="Arial"/>
              <a:ea typeface="Arial"/>
              <a:cs typeface="Arial"/>
              <a:sym typeface="Arial"/>
            </a:endParaRPr>
          </a:p>
        </p:txBody>
      </p:sp>
      <p:sp>
        <p:nvSpPr>
          <p:cNvPr id="868" name="Google Shape;868;g13fa03ffd2f_2_761"/>
          <p:cNvSpPr/>
          <p:nvPr/>
        </p:nvSpPr>
        <p:spPr>
          <a:xfrm>
            <a:off x="248394" y="1703167"/>
            <a:ext cx="6308345" cy="324000"/>
          </a:xfrm>
          <a:prstGeom prst="roundRect">
            <a:avLst>
              <a:gd name="adj" fmla="val 16667"/>
            </a:avLst>
          </a:prstGeom>
          <a:solidFill>
            <a:srgbClr val="6AB441"/>
          </a:solidFill>
          <a:ln>
            <a:noFill/>
          </a:ln>
        </p:spPr>
        <p:txBody>
          <a:bodyPr spcFirstLastPara="1" wrap="square" lIns="91425" tIns="45700" rIns="91425" bIns="45700" anchor="ctr" anchorCtr="0">
            <a:noAutofit/>
          </a:bodyPr>
          <a:lstStyle/>
          <a:p>
            <a:pPr marL="342900" marR="0" lvl="0" indent="-342900" algn="ctr" rtl="0">
              <a:lnSpc>
                <a:spcPct val="100000"/>
              </a:lnSpc>
              <a:spcBef>
                <a:spcPts val="0"/>
              </a:spcBef>
              <a:spcAft>
                <a:spcPts val="0"/>
              </a:spcAft>
              <a:buClr>
                <a:srgbClr val="000000"/>
              </a:buClr>
              <a:buSzPts val="1200"/>
              <a:buFont typeface="Arial"/>
              <a:buNone/>
            </a:pPr>
            <a:r>
              <a:rPr lang="en-US" sz="1200" b="1" i="0" u="none" strike="noStrike" cap="none" dirty="0">
                <a:solidFill>
                  <a:srgbClr val="FFFFFF"/>
                </a:solidFill>
                <a:latin typeface="Open Sans"/>
                <a:ea typeface="Open Sans"/>
                <a:cs typeface="Open Sans"/>
                <a:sym typeface="Open Sans"/>
              </a:rPr>
              <a:t>High water table: Anchoring  the tanks to the concrete slab</a:t>
            </a:r>
            <a:endParaRPr sz="1400" b="0" i="0" u="none" strike="noStrike" cap="none" dirty="0">
              <a:solidFill>
                <a:srgbClr val="000000"/>
              </a:solidFill>
              <a:latin typeface="Arial"/>
              <a:ea typeface="Arial"/>
              <a:cs typeface="Arial"/>
              <a:sym typeface="Arial"/>
            </a:endParaRPr>
          </a:p>
        </p:txBody>
      </p:sp>
      <p:sp>
        <p:nvSpPr>
          <p:cNvPr id="869" name="Google Shape;869;g13fa03ffd2f_2_761"/>
          <p:cNvSpPr/>
          <p:nvPr/>
        </p:nvSpPr>
        <p:spPr>
          <a:xfrm>
            <a:off x="265766" y="2115641"/>
            <a:ext cx="6300000" cy="504056"/>
          </a:xfrm>
          <a:prstGeom prst="roundRect">
            <a:avLst>
              <a:gd name="adj" fmla="val 16667"/>
            </a:avLst>
          </a:prstGeom>
          <a:noFill/>
          <a:ln w="19050" cap="flat" cmpd="sng">
            <a:solidFill>
              <a:srgbClr val="0022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To avoid the upwards movement of the tank due to ground water pressure the tanks should be anchored to a concrete base. (</a:t>
            </a:r>
            <a:r>
              <a:rPr lang="en-US" sz="1000" b="1" i="0" u="none" strike="noStrike" cap="none" dirty="0">
                <a:solidFill>
                  <a:schemeClr val="dk1"/>
                </a:solidFill>
                <a:latin typeface="Open Sans"/>
                <a:ea typeface="Open Sans"/>
                <a:cs typeface="Open Sans"/>
                <a:sym typeface="Open Sans"/>
              </a:rPr>
              <a:t>A high water table level should not exceed the effluent level in the Primary tank)</a:t>
            </a:r>
            <a:endParaRPr sz="1400" b="0" i="0" u="none" strike="noStrike" cap="none" dirty="0">
              <a:solidFill>
                <a:srgbClr val="000000"/>
              </a:solidFill>
              <a:latin typeface="Arial"/>
              <a:ea typeface="Arial"/>
              <a:cs typeface="Arial"/>
              <a:sym typeface="Arial"/>
            </a:endParaRPr>
          </a:p>
        </p:txBody>
      </p:sp>
      <p:sp>
        <p:nvSpPr>
          <p:cNvPr id="870" name="Google Shape;870;g13fa03ffd2f_2_761"/>
          <p:cNvSpPr txBox="1"/>
          <p:nvPr/>
        </p:nvSpPr>
        <p:spPr>
          <a:xfrm>
            <a:off x="258168" y="6532842"/>
            <a:ext cx="2626583"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chemeClr val="dk1"/>
                </a:solidFill>
                <a:latin typeface="Open Sans"/>
                <a:ea typeface="Open Sans"/>
                <a:cs typeface="Open Sans"/>
                <a:sym typeface="Open Sans"/>
              </a:rPr>
              <a:t>Anchoring the tanks to the base:</a:t>
            </a:r>
            <a:endParaRPr sz="1400" b="0" i="0" u="none" strike="noStrike" cap="none" dirty="0">
              <a:solidFill>
                <a:srgbClr val="000000"/>
              </a:solidFill>
              <a:latin typeface="Arial"/>
              <a:ea typeface="Arial"/>
              <a:cs typeface="Arial"/>
              <a:sym typeface="Arial"/>
            </a:endParaRPr>
          </a:p>
        </p:txBody>
      </p:sp>
      <p:pic>
        <p:nvPicPr>
          <p:cNvPr id="871" name="Google Shape;871;g13fa03ffd2f_2_761"/>
          <p:cNvPicPr preferRelativeResize="0"/>
          <p:nvPr/>
        </p:nvPicPr>
        <p:blipFill rotWithShape="1">
          <a:blip r:embed="rId6">
            <a:alphaModFix/>
          </a:blip>
          <a:srcRect/>
          <a:stretch/>
        </p:blipFill>
        <p:spPr>
          <a:xfrm>
            <a:off x="1198503" y="7058519"/>
            <a:ext cx="2676898" cy="986542"/>
          </a:xfrm>
          <a:prstGeom prst="rect">
            <a:avLst/>
          </a:prstGeom>
          <a:noFill/>
          <a:ln w="15875" cap="flat" cmpd="sng">
            <a:solidFill>
              <a:schemeClr val="accent2"/>
            </a:solidFill>
            <a:prstDash val="solid"/>
            <a:miter lim="800000"/>
            <a:headEnd type="none" w="sm" len="sm"/>
            <a:tailEnd type="none" w="sm" len="sm"/>
          </a:ln>
        </p:spPr>
      </p:pic>
      <p:pic>
        <p:nvPicPr>
          <p:cNvPr id="872" name="Google Shape;872;g13fa03ffd2f_2_761"/>
          <p:cNvPicPr preferRelativeResize="0"/>
          <p:nvPr/>
        </p:nvPicPr>
        <p:blipFill rotWithShape="1">
          <a:blip r:embed="rId7">
            <a:alphaModFix/>
          </a:blip>
          <a:srcRect/>
          <a:stretch/>
        </p:blipFill>
        <p:spPr>
          <a:xfrm>
            <a:off x="312544" y="7118533"/>
            <a:ext cx="1752553" cy="934180"/>
          </a:xfrm>
          <a:prstGeom prst="rect">
            <a:avLst/>
          </a:prstGeom>
          <a:noFill/>
          <a:ln w="19050" cap="flat" cmpd="sng">
            <a:solidFill>
              <a:schemeClr val="lt1"/>
            </a:solidFill>
            <a:prstDash val="solid"/>
            <a:miter lim="800000"/>
            <a:headEnd type="none" w="sm" len="sm"/>
            <a:tailEnd type="none" w="sm" len="sm"/>
          </a:ln>
        </p:spPr>
      </p:pic>
      <p:sp>
        <p:nvSpPr>
          <p:cNvPr id="873" name="Google Shape;873;g13fa03ffd2f_2_761"/>
          <p:cNvSpPr/>
          <p:nvPr/>
        </p:nvSpPr>
        <p:spPr>
          <a:xfrm>
            <a:off x="2685441" y="7771422"/>
            <a:ext cx="199311" cy="212461"/>
          </a:xfrm>
          <a:prstGeom prst="ellipse">
            <a:avLst/>
          </a:prstGeom>
          <a:noFill/>
          <a:ln w="158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p:txBody>
      </p:sp>
      <p:sp>
        <p:nvSpPr>
          <p:cNvPr id="874" name="Google Shape;874;g13fa03ffd2f_2_761"/>
          <p:cNvSpPr/>
          <p:nvPr/>
        </p:nvSpPr>
        <p:spPr>
          <a:xfrm>
            <a:off x="3438890" y="7877653"/>
            <a:ext cx="199311" cy="212461"/>
          </a:xfrm>
          <a:prstGeom prst="ellipse">
            <a:avLst/>
          </a:prstGeom>
          <a:noFill/>
          <a:ln w="158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p:txBody>
      </p:sp>
      <p:sp>
        <p:nvSpPr>
          <p:cNvPr id="875" name="Google Shape;875;g13fa03ffd2f_2_761"/>
          <p:cNvSpPr/>
          <p:nvPr/>
        </p:nvSpPr>
        <p:spPr>
          <a:xfrm>
            <a:off x="2316258" y="7824527"/>
            <a:ext cx="199311" cy="212461"/>
          </a:xfrm>
          <a:prstGeom prst="ellipse">
            <a:avLst/>
          </a:prstGeom>
          <a:noFill/>
          <a:ln w="158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p:txBody>
      </p:sp>
      <p:sp>
        <p:nvSpPr>
          <p:cNvPr id="876" name="Google Shape;876;g13fa03ffd2f_2_761"/>
          <p:cNvSpPr/>
          <p:nvPr/>
        </p:nvSpPr>
        <p:spPr>
          <a:xfrm>
            <a:off x="2759848" y="7855393"/>
            <a:ext cx="199311" cy="212461"/>
          </a:xfrm>
          <a:prstGeom prst="ellipse">
            <a:avLst/>
          </a:prstGeom>
          <a:noFill/>
          <a:ln w="158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p:txBody>
      </p:sp>
      <p:sp>
        <p:nvSpPr>
          <p:cNvPr id="877" name="Google Shape;877;g13fa03ffd2f_2_761"/>
          <p:cNvSpPr/>
          <p:nvPr/>
        </p:nvSpPr>
        <p:spPr>
          <a:xfrm>
            <a:off x="3960217" y="6657029"/>
            <a:ext cx="2605549" cy="1421524"/>
          </a:xfrm>
          <a:prstGeom prst="rect">
            <a:avLst/>
          </a:prstGeom>
          <a:solidFill>
            <a:srgbClr val="DFDFD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Anchoring the tanks to the base is achieved with a system using the  anchoring points, these are positioned on the lower corners of the tanks.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This system uses anchors screwed directly into the concrete slab.</a:t>
            </a:r>
            <a:endParaRPr sz="1400" b="0" i="0" u="none" strike="noStrike" cap="none" dirty="0">
              <a:solidFill>
                <a:srgbClr val="000000"/>
              </a:solidFill>
              <a:latin typeface="Arial"/>
              <a:ea typeface="Arial"/>
              <a:cs typeface="Arial"/>
              <a:sym typeface="Arial"/>
            </a:endParaRPr>
          </a:p>
        </p:txBody>
      </p:sp>
      <p:pic>
        <p:nvPicPr>
          <p:cNvPr id="878" name="Google Shape;878;g13fa03ffd2f_2_761"/>
          <p:cNvPicPr preferRelativeResize="0"/>
          <p:nvPr/>
        </p:nvPicPr>
        <p:blipFill rotWithShape="1">
          <a:blip r:embed="rId8">
            <a:alphaModFix/>
          </a:blip>
          <a:srcRect/>
          <a:stretch/>
        </p:blipFill>
        <p:spPr>
          <a:xfrm>
            <a:off x="3638201" y="5681678"/>
            <a:ext cx="547612" cy="476184"/>
          </a:xfrm>
          <a:prstGeom prst="rect">
            <a:avLst/>
          </a:prstGeom>
          <a:noFill/>
          <a:ln w="19050" cap="flat" cmpd="sng">
            <a:solidFill>
              <a:srgbClr val="FF0000"/>
            </a:solidFill>
            <a:prstDash val="solid"/>
            <a:miter lim="800000"/>
            <a:headEnd type="none" w="sm" len="sm"/>
            <a:tailEnd type="none" w="sm" len="sm"/>
          </a:ln>
        </p:spPr>
      </p:pic>
      <p:sp>
        <p:nvSpPr>
          <p:cNvPr id="879" name="Google Shape;879;g13fa03ffd2f_2_761"/>
          <p:cNvSpPr/>
          <p:nvPr/>
        </p:nvSpPr>
        <p:spPr>
          <a:xfrm>
            <a:off x="3465475" y="5751009"/>
            <a:ext cx="146139" cy="400661"/>
          </a:xfrm>
          <a:prstGeom prst="rightBrace">
            <a:avLst>
              <a:gd name="adj1" fmla="val 8333"/>
              <a:gd name="adj2" fmla="val 50000"/>
            </a:avLst>
          </a:prstGeom>
          <a:noFill/>
          <a:ln w="349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Open Sans"/>
              <a:ea typeface="Open Sans"/>
              <a:cs typeface="Open Sans"/>
              <a:sym typeface="Open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g13fa03ffd2f_2_792"/>
          <p:cNvSpPr txBox="1">
            <a:spLocks noGrp="1"/>
          </p:cNvSpPr>
          <p:nvPr>
            <p:ph type="title"/>
          </p:nvPr>
        </p:nvSpPr>
        <p:spPr>
          <a:xfrm>
            <a:off x="2152650" y="304270"/>
            <a:ext cx="4044950" cy="149550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2800"/>
              <a:buFont typeface="Open Sans"/>
              <a:buNone/>
            </a:pPr>
            <a:r>
              <a:rPr lang="en-US" b="1" dirty="0"/>
              <a:t>Deep Installations: Using Extension Rings</a:t>
            </a:r>
            <a:endParaRPr b="1" dirty="0"/>
          </a:p>
        </p:txBody>
      </p:sp>
      <p:pic>
        <p:nvPicPr>
          <p:cNvPr id="885" name="Google Shape;885;g13fa03ffd2f_2_792"/>
          <p:cNvPicPr preferRelativeResize="0"/>
          <p:nvPr/>
        </p:nvPicPr>
        <p:blipFill rotWithShape="1">
          <a:blip r:embed="rId3">
            <a:alphaModFix/>
          </a:blip>
          <a:srcRect/>
          <a:stretch/>
        </p:blipFill>
        <p:spPr>
          <a:xfrm>
            <a:off x="252030" y="3152713"/>
            <a:ext cx="3947488" cy="1693521"/>
          </a:xfrm>
          <a:prstGeom prst="rect">
            <a:avLst/>
          </a:prstGeom>
          <a:noFill/>
          <a:ln>
            <a:noFill/>
          </a:ln>
        </p:spPr>
      </p:pic>
      <p:sp>
        <p:nvSpPr>
          <p:cNvPr id="886" name="Google Shape;886;g13fa03ffd2f_2_792"/>
          <p:cNvSpPr/>
          <p:nvPr/>
        </p:nvSpPr>
        <p:spPr>
          <a:xfrm>
            <a:off x="257428" y="1784597"/>
            <a:ext cx="6331819" cy="790751"/>
          </a:xfrm>
          <a:prstGeom prst="roundRect">
            <a:avLst>
              <a:gd name="adj" fmla="val 16667"/>
            </a:avLst>
          </a:prstGeom>
          <a:noFill/>
          <a:ln w="19050" cap="flat" cmpd="sng">
            <a:solidFill>
              <a:srgbClr val="0022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In some cases,  ECOROCK systems need to be installed deeper than the standard depth allows. This is usually due to on-site levels. When working with a deep installation extension rings for the Primary Tank and ECOROCK may be required ensuring that access to the tanks is possible for maintenance purposes.</a:t>
            </a:r>
            <a:endParaRPr sz="1400" b="0" i="0" u="none" strike="noStrike" cap="none" dirty="0">
              <a:solidFill>
                <a:srgbClr val="000000"/>
              </a:solidFill>
              <a:latin typeface="Arial"/>
              <a:ea typeface="Arial"/>
              <a:cs typeface="Arial"/>
              <a:sym typeface="Arial"/>
            </a:endParaRPr>
          </a:p>
        </p:txBody>
      </p:sp>
      <p:sp>
        <p:nvSpPr>
          <p:cNvPr id="887" name="Google Shape;887;g13fa03ffd2f_2_792"/>
          <p:cNvSpPr txBox="1"/>
          <p:nvPr/>
        </p:nvSpPr>
        <p:spPr>
          <a:xfrm>
            <a:off x="252009" y="2723047"/>
            <a:ext cx="3483056"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dirty="0">
                <a:solidFill>
                  <a:schemeClr val="dk1"/>
                </a:solidFill>
                <a:latin typeface="Open Sans"/>
                <a:ea typeface="Open Sans"/>
                <a:cs typeface="Open Sans"/>
                <a:sym typeface="Open Sans"/>
              </a:rPr>
              <a:t>Typical installation with extensions :</a:t>
            </a:r>
            <a:endParaRPr sz="1400" b="0" i="0" u="none" strike="noStrike" cap="none" dirty="0">
              <a:solidFill>
                <a:srgbClr val="000000"/>
              </a:solidFill>
              <a:latin typeface="Arial"/>
              <a:ea typeface="Arial"/>
              <a:cs typeface="Arial"/>
              <a:sym typeface="Arial"/>
            </a:endParaRPr>
          </a:p>
        </p:txBody>
      </p:sp>
      <p:cxnSp>
        <p:nvCxnSpPr>
          <p:cNvPr id="888" name="Google Shape;888;g13fa03ffd2f_2_792"/>
          <p:cNvCxnSpPr/>
          <p:nvPr/>
        </p:nvCxnSpPr>
        <p:spPr>
          <a:xfrm rot="10800000" flipH="1">
            <a:off x="1182268" y="3749324"/>
            <a:ext cx="3105253" cy="8288"/>
          </a:xfrm>
          <a:prstGeom prst="straightConnector1">
            <a:avLst/>
          </a:prstGeom>
          <a:noFill/>
          <a:ln w="12700" cap="flat" cmpd="sng">
            <a:solidFill>
              <a:srgbClr val="FF0000"/>
            </a:solidFill>
            <a:prstDash val="dash"/>
            <a:miter lim="800000"/>
            <a:headEnd type="none" w="sm" len="sm"/>
            <a:tailEnd type="none" w="sm" len="sm"/>
          </a:ln>
        </p:spPr>
      </p:cxnSp>
      <p:cxnSp>
        <p:nvCxnSpPr>
          <p:cNvPr id="889" name="Google Shape;889;g13fa03ffd2f_2_792"/>
          <p:cNvCxnSpPr/>
          <p:nvPr/>
        </p:nvCxnSpPr>
        <p:spPr>
          <a:xfrm>
            <a:off x="1393982" y="4043271"/>
            <a:ext cx="2893539" cy="12176"/>
          </a:xfrm>
          <a:prstGeom prst="straightConnector1">
            <a:avLst/>
          </a:prstGeom>
          <a:noFill/>
          <a:ln w="12700" cap="flat" cmpd="sng">
            <a:solidFill>
              <a:srgbClr val="FF0000"/>
            </a:solidFill>
            <a:prstDash val="dash"/>
            <a:miter lim="800000"/>
            <a:headEnd type="none" w="sm" len="sm"/>
            <a:tailEnd type="none" w="sm" len="sm"/>
          </a:ln>
        </p:spPr>
      </p:cxnSp>
      <p:cxnSp>
        <p:nvCxnSpPr>
          <p:cNvPr id="890" name="Google Shape;890;g13fa03ffd2f_2_792"/>
          <p:cNvCxnSpPr/>
          <p:nvPr/>
        </p:nvCxnSpPr>
        <p:spPr>
          <a:xfrm flipH="1">
            <a:off x="4323600" y="3746979"/>
            <a:ext cx="1722" cy="308468"/>
          </a:xfrm>
          <a:prstGeom prst="straightConnector1">
            <a:avLst/>
          </a:prstGeom>
          <a:noFill/>
          <a:ln w="9525" cap="flat" cmpd="sng">
            <a:solidFill>
              <a:srgbClr val="FF0000"/>
            </a:solidFill>
            <a:prstDash val="solid"/>
            <a:miter lim="800000"/>
            <a:headEnd type="stealth" w="med" len="med"/>
            <a:tailEnd type="stealth" w="med" len="med"/>
          </a:ln>
        </p:spPr>
      </p:cxnSp>
      <p:sp>
        <p:nvSpPr>
          <p:cNvPr id="891" name="Google Shape;891;g13fa03ffd2f_2_792"/>
          <p:cNvSpPr txBox="1"/>
          <p:nvPr/>
        </p:nvSpPr>
        <p:spPr>
          <a:xfrm>
            <a:off x="4391826" y="3788735"/>
            <a:ext cx="1441780"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1" u="none" strike="noStrike" cap="none" dirty="0">
                <a:solidFill>
                  <a:schemeClr val="dk1"/>
                </a:solidFill>
                <a:latin typeface="Open Sans"/>
                <a:ea typeface="Open Sans"/>
                <a:cs typeface="Open Sans"/>
                <a:sym typeface="Open Sans"/>
              </a:rPr>
              <a:t>Level differential</a:t>
            </a:r>
            <a:endParaRPr sz="1400" b="0" i="0" u="none" strike="noStrike" cap="none" dirty="0">
              <a:solidFill>
                <a:srgbClr val="000000"/>
              </a:solidFill>
              <a:latin typeface="Arial"/>
              <a:ea typeface="Arial"/>
              <a:cs typeface="Arial"/>
              <a:sym typeface="Arial"/>
            </a:endParaRPr>
          </a:p>
        </p:txBody>
      </p:sp>
      <p:sp>
        <p:nvSpPr>
          <p:cNvPr id="892" name="Google Shape;892;g13fa03ffd2f_2_792"/>
          <p:cNvSpPr/>
          <p:nvPr/>
        </p:nvSpPr>
        <p:spPr>
          <a:xfrm>
            <a:off x="254018" y="5137823"/>
            <a:ext cx="576000" cy="360000"/>
          </a:xfrm>
          <a:prstGeom prst="rect">
            <a:avLst/>
          </a:prstGeom>
          <a:solidFill>
            <a:schemeClr val="accen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lt1"/>
                </a:solidFill>
                <a:latin typeface="Open Sans"/>
                <a:ea typeface="Open Sans"/>
                <a:cs typeface="Open Sans"/>
                <a:sym typeface="Open Sans"/>
              </a:rPr>
              <a:t>1</a:t>
            </a:r>
            <a:endParaRPr sz="1400" b="0" i="0" u="none" strike="noStrike" cap="none" dirty="0">
              <a:solidFill>
                <a:srgbClr val="000000"/>
              </a:solidFill>
              <a:latin typeface="Arial"/>
              <a:ea typeface="Arial"/>
              <a:cs typeface="Arial"/>
              <a:sym typeface="Arial"/>
            </a:endParaRPr>
          </a:p>
        </p:txBody>
      </p:sp>
      <p:sp>
        <p:nvSpPr>
          <p:cNvPr id="893" name="Google Shape;893;g13fa03ffd2f_2_792"/>
          <p:cNvSpPr/>
          <p:nvPr/>
        </p:nvSpPr>
        <p:spPr>
          <a:xfrm>
            <a:off x="811985" y="5137823"/>
            <a:ext cx="5760000" cy="360000"/>
          </a:xfrm>
          <a:prstGeom prst="rect">
            <a:avLst/>
          </a:prstGeom>
          <a:solidFill>
            <a:srgbClr val="DFDFD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Open Sans"/>
                <a:ea typeface="Open Sans"/>
                <a:cs typeface="Open Sans"/>
                <a:sym typeface="Open Sans"/>
              </a:rPr>
              <a:t>Position the extension in the right direction</a:t>
            </a:r>
            <a:endParaRPr sz="1400" b="0" i="0" u="none" strike="noStrike" cap="none" dirty="0">
              <a:solidFill>
                <a:srgbClr val="000000"/>
              </a:solidFill>
              <a:latin typeface="Arial"/>
              <a:ea typeface="Arial"/>
              <a:cs typeface="Arial"/>
              <a:sym typeface="Arial"/>
            </a:endParaRPr>
          </a:p>
        </p:txBody>
      </p:sp>
      <p:sp>
        <p:nvSpPr>
          <p:cNvPr id="894" name="Google Shape;894;g13fa03ffd2f_2_792"/>
          <p:cNvSpPr/>
          <p:nvPr/>
        </p:nvSpPr>
        <p:spPr>
          <a:xfrm>
            <a:off x="288696" y="7112347"/>
            <a:ext cx="576000" cy="360000"/>
          </a:xfrm>
          <a:prstGeom prst="rect">
            <a:avLst/>
          </a:prstGeom>
          <a:solidFill>
            <a:schemeClr val="accen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lt1"/>
                </a:solidFill>
                <a:latin typeface="Open Sans"/>
                <a:ea typeface="Open Sans"/>
                <a:cs typeface="Open Sans"/>
                <a:sym typeface="Open Sans"/>
              </a:rPr>
              <a:t>2</a:t>
            </a:r>
            <a:endParaRPr sz="1400" b="0" i="0" u="none" strike="noStrike" cap="none" dirty="0">
              <a:solidFill>
                <a:srgbClr val="000000"/>
              </a:solidFill>
              <a:latin typeface="Arial"/>
              <a:ea typeface="Arial"/>
              <a:cs typeface="Arial"/>
              <a:sym typeface="Arial"/>
            </a:endParaRPr>
          </a:p>
        </p:txBody>
      </p:sp>
      <p:sp>
        <p:nvSpPr>
          <p:cNvPr id="895" name="Google Shape;895;g13fa03ffd2f_2_792"/>
          <p:cNvSpPr/>
          <p:nvPr/>
        </p:nvSpPr>
        <p:spPr>
          <a:xfrm>
            <a:off x="846663" y="7112347"/>
            <a:ext cx="5760000" cy="360000"/>
          </a:xfrm>
          <a:prstGeom prst="rect">
            <a:avLst/>
          </a:prstGeom>
          <a:solidFill>
            <a:srgbClr val="DFDFD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Open Sans"/>
                <a:ea typeface="Open Sans"/>
                <a:cs typeface="Open Sans"/>
                <a:sym typeface="Open Sans"/>
              </a:rPr>
              <a:t>Position the double-sided tape at the tank/extension connection </a:t>
            </a:r>
            <a:endParaRPr sz="1400" b="0" i="0" u="none" strike="noStrike" cap="none" dirty="0">
              <a:solidFill>
                <a:srgbClr val="000000"/>
              </a:solidFill>
              <a:latin typeface="Arial"/>
              <a:ea typeface="Arial"/>
              <a:cs typeface="Arial"/>
              <a:sym typeface="Arial"/>
            </a:endParaRPr>
          </a:p>
        </p:txBody>
      </p:sp>
      <p:pic>
        <p:nvPicPr>
          <p:cNvPr id="896" name="Google Shape;896;g13fa03ffd2f_2_792" descr="C:\Users\fbelin\Desktop\Poserehausse.PNG"/>
          <p:cNvPicPr preferRelativeResize="0"/>
          <p:nvPr/>
        </p:nvPicPr>
        <p:blipFill rotWithShape="1">
          <a:blip r:embed="rId4">
            <a:alphaModFix/>
          </a:blip>
          <a:srcRect/>
          <a:stretch/>
        </p:blipFill>
        <p:spPr>
          <a:xfrm>
            <a:off x="422079" y="5747383"/>
            <a:ext cx="2566235" cy="1016368"/>
          </a:xfrm>
          <a:prstGeom prst="rect">
            <a:avLst/>
          </a:prstGeom>
          <a:noFill/>
          <a:ln>
            <a:noFill/>
          </a:ln>
        </p:spPr>
      </p:pic>
      <p:pic>
        <p:nvPicPr>
          <p:cNvPr id="897" name="Google Shape;897;g13fa03ffd2f_2_792"/>
          <p:cNvPicPr preferRelativeResize="0"/>
          <p:nvPr/>
        </p:nvPicPr>
        <p:blipFill rotWithShape="1">
          <a:blip r:embed="rId5">
            <a:alphaModFix/>
          </a:blip>
          <a:srcRect/>
          <a:stretch/>
        </p:blipFill>
        <p:spPr>
          <a:xfrm>
            <a:off x="3498156" y="5875953"/>
            <a:ext cx="1449131" cy="854787"/>
          </a:xfrm>
          <a:prstGeom prst="rect">
            <a:avLst/>
          </a:prstGeom>
          <a:noFill/>
          <a:ln>
            <a:noFill/>
          </a:ln>
        </p:spPr>
      </p:pic>
      <p:pic>
        <p:nvPicPr>
          <p:cNvPr id="898" name="Google Shape;898;g13fa03ffd2f_2_792" descr="C:\Users\fbelin\Desktop\poserehausseB15.PNG"/>
          <p:cNvPicPr preferRelativeResize="0"/>
          <p:nvPr/>
        </p:nvPicPr>
        <p:blipFill rotWithShape="1">
          <a:blip r:embed="rId6">
            <a:alphaModFix/>
          </a:blip>
          <a:srcRect/>
          <a:stretch/>
        </p:blipFill>
        <p:spPr>
          <a:xfrm>
            <a:off x="5102600" y="5915898"/>
            <a:ext cx="1462013" cy="866252"/>
          </a:xfrm>
          <a:prstGeom prst="rect">
            <a:avLst/>
          </a:prstGeom>
          <a:noFill/>
          <a:ln>
            <a:noFill/>
          </a:ln>
        </p:spPr>
      </p:pic>
      <p:pic>
        <p:nvPicPr>
          <p:cNvPr id="899" name="Google Shape;899;g13fa03ffd2f_2_792"/>
          <p:cNvPicPr preferRelativeResize="0"/>
          <p:nvPr/>
        </p:nvPicPr>
        <p:blipFill rotWithShape="1">
          <a:blip r:embed="rId7">
            <a:alphaModFix/>
          </a:blip>
          <a:srcRect/>
          <a:stretch/>
        </p:blipFill>
        <p:spPr>
          <a:xfrm>
            <a:off x="3831086" y="7976133"/>
            <a:ext cx="1336334" cy="1008112"/>
          </a:xfrm>
          <a:prstGeom prst="rect">
            <a:avLst/>
          </a:prstGeom>
          <a:noFill/>
          <a:ln w="19050" cap="flat" cmpd="sng">
            <a:solidFill>
              <a:schemeClr val="accent2"/>
            </a:solidFill>
            <a:prstDash val="solid"/>
            <a:miter lim="800000"/>
            <a:headEnd type="none" w="sm" len="sm"/>
            <a:tailEnd type="none" w="sm" len="sm"/>
          </a:ln>
        </p:spPr>
      </p:pic>
      <p:pic>
        <p:nvPicPr>
          <p:cNvPr id="900" name="Google Shape;900;g13fa03ffd2f_2_792" descr="C:\Users\fbelin\Desktop\rubber.PNG"/>
          <p:cNvPicPr preferRelativeResize="0"/>
          <p:nvPr/>
        </p:nvPicPr>
        <p:blipFill rotWithShape="1">
          <a:blip r:embed="rId8">
            <a:alphaModFix/>
          </a:blip>
          <a:srcRect/>
          <a:stretch/>
        </p:blipFill>
        <p:spPr>
          <a:xfrm>
            <a:off x="1810246" y="7598648"/>
            <a:ext cx="1279494" cy="1649468"/>
          </a:xfrm>
          <a:prstGeom prst="rect">
            <a:avLst/>
          </a:prstGeom>
          <a:noFill/>
          <a:ln>
            <a:noFill/>
          </a:ln>
        </p:spPr>
      </p:pic>
      <p:cxnSp>
        <p:nvCxnSpPr>
          <p:cNvPr id="901" name="Google Shape;901;g13fa03ffd2f_2_792"/>
          <p:cNvCxnSpPr>
            <a:stCxn id="899" idx="1"/>
          </p:cNvCxnSpPr>
          <p:nvPr/>
        </p:nvCxnSpPr>
        <p:spPr>
          <a:xfrm flipH="1">
            <a:off x="2967086" y="8480189"/>
            <a:ext cx="864000" cy="504000"/>
          </a:xfrm>
          <a:prstGeom prst="straightConnector1">
            <a:avLst/>
          </a:prstGeom>
          <a:noFill/>
          <a:ln w="19050" cap="flat" cmpd="sng">
            <a:solidFill>
              <a:schemeClr val="accent1"/>
            </a:solidFill>
            <a:prstDash val="solid"/>
            <a:miter lim="800000"/>
            <a:headEnd type="none" w="sm" len="sm"/>
            <a:tailEnd type="stealth" w="med" len="med"/>
          </a:ln>
        </p:spPr>
      </p:cxnSp>
      <p:sp>
        <p:nvSpPr>
          <p:cNvPr id="902" name="Google Shape;902;g13fa03ffd2f_2_792"/>
          <p:cNvSpPr txBox="1"/>
          <p:nvPr/>
        </p:nvSpPr>
        <p:spPr>
          <a:xfrm>
            <a:off x="3691985" y="9042247"/>
            <a:ext cx="239327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The tape is provided with the extension</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g13fa03ffd2f_2_814"/>
          <p:cNvSpPr txBox="1">
            <a:spLocks noGrp="1"/>
          </p:cNvSpPr>
          <p:nvPr>
            <p:ph type="title"/>
          </p:nvPr>
        </p:nvSpPr>
        <p:spPr>
          <a:xfrm>
            <a:off x="2152650" y="304270"/>
            <a:ext cx="4044950" cy="149550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2800"/>
              <a:buFont typeface="Open Sans"/>
              <a:buNone/>
            </a:pPr>
            <a:r>
              <a:rPr lang="en-US" b="1" dirty="0"/>
              <a:t>Deep Installations: Installing an Extension</a:t>
            </a:r>
            <a:endParaRPr b="1" dirty="0"/>
          </a:p>
        </p:txBody>
      </p:sp>
      <p:sp>
        <p:nvSpPr>
          <p:cNvPr id="933" name="Google Shape;933;g13fa03ffd2f_2_814"/>
          <p:cNvSpPr/>
          <p:nvPr/>
        </p:nvSpPr>
        <p:spPr>
          <a:xfrm>
            <a:off x="1276394" y="8433451"/>
            <a:ext cx="5317567" cy="977968"/>
          </a:xfrm>
          <a:prstGeom prst="rect">
            <a:avLst/>
          </a:prstGeom>
          <a:solidFill>
            <a:srgbClr val="DFDFD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171450" marR="0" lvl="0" indent="-171450" algn="just"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Do not install more than one 24” extension. Any more and access to the tanks will be an issue. </a:t>
            </a:r>
            <a:endParaRPr sz="1400" b="0" i="0" u="none" strike="noStrike" cap="none" dirty="0">
              <a:solidFill>
                <a:srgbClr val="000000"/>
              </a:solidFill>
              <a:latin typeface="Arial"/>
              <a:ea typeface="Arial"/>
              <a:cs typeface="Arial"/>
              <a:sym typeface="Arial"/>
            </a:endParaRPr>
          </a:p>
          <a:p>
            <a:pPr marL="171450" marR="0" lvl="0" indent="-171450" algn="just"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Ensure that the extensions are tightly screwed and correctly positioned, and that the lid is properly adjusted and screwed on. </a:t>
            </a:r>
            <a:endParaRPr sz="1400" b="0" i="0" u="none" strike="noStrike" cap="none" dirty="0">
              <a:solidFill>
                <a:srgbClr val="000000"/>
              </a:solidFill>
              <a:latin typeface="Arial"/>
              <a:ea typeface="Arial"/>
              <a:cs typeface="Arial"/>
              <a:sym typeface="Arial"/>
            </a:endParaRPr>
          </a:p>
        </p:txBody>
      </p:sp>
      <p:pic>
        <p:nvPicPr>
          <p:cNvPr id="934" name="Google Shape;934;g13fa03ffd2f_2_814" descr="C:\Users\fbelin\Desktop\Charte_qualite_.jpg"/>
          <p:cNvPicPr preferRelativeResize="0"/>
          <p:nvPr/>
        </p:nvPicPr>
        <p:blipFill rotWithShape="1">
          <a:blip r:embed="rId3">
            <a:alphaModFix/>
          </a:blip>
          <a:srcRect/>
          <a:stretch/>
        </p:blipFill>
        <p:spPr>
          <a:xfrm>
            <a:off x="148180" y="8373083"/>
            <a:ext cx="1064980" cy="658351"/>
          </a:xfrm>
          <a:prstGeom prst="rect">
            <a:avLst/>
          </a:prstGeom>
          <a:noFill/>
          <a:ln>
            <a:noFill/>
          </a:ln>
        </p:spPr>
      </p:pic>
      <p:sp>
        <p:nvSpPr>
          <p:cNvPr id="935" name="Google Shape;935;g13fa03ffd2f_2_814"/>
          <p:cNvSpPr txBox="1"/>
          <p:nvPr/>
        </p:nvSpPr>
        <p:spPr>
          <a:xfrm>
            <a:off x="18025" y="8940695"/>
            <a:ext cx="1286365"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Open Sans"/>
                <a:ea typeface="Open Sans"/>
                <a:cs typeface="Open Sans"/>
                <a:sym typeface="Open Sans"/>
              </a:rPr>
              <a:t>Quality commitment</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EBE1569B-B8F6-99DE-013D-900BC43F3C2F}"/>
              </a:ext>
            </a:extLst>
          </p:cNvPr>
          <p:cNvPicPr>
            <a:picLocks noChangeAspect="1"/>
          </p:cNvPicPr>
          <p:nvPr/>
        </p:nvPicPr>
        <p:blipFill>
          <a:blip r:embed="rId4"/>
          <a:stretch>
            <a:fillRect/>
          </a:stretch>
        </p:blipFill>
        <p:spPr>
          <a:xfrm>
            <a:off x="2808826" y="2257362"/>
            <a:ext cx="2391824" cy="4601899"/>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g13fa03ffd2f_2_847"/>
          <p:cNvSpPr txBox="1">
            <a:spLocks noGrp="1"/>
          </p:cNvSpPr>
          <p:nvPr>
            <p:ph type="title"/>
          </p:nvPr>
        </p:nvSpPr>
        <p:spPr>
          <a:xfrm>
            <a:off x="2152650" y="304270"/>
            <a:ext cx="4044950" cy="149550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2800"/>
              <a:buFont typeface="Open Sans"/>
              <a:buNone/>
            </a:pPr>
            <a:r>
              <a:rPr lang="en-US" b="1" dirty="0"/>
              <a:t>Issues Related to </a:t>
            </a:r>
            <a:endParaRPr b="1" dirty="0"/>
          </a:p>
          <a:p>
            <a:pPr marL="0" lvl="0" indent="0" algn="ctr" rtl="0">
              <a:lnSpc>
                <a:spcPct val="90000"/>
              </a:lnSpc>
              <a:spcBef>
                <a:spcPts val="0"/>
              </a:spcBef>
              <a:spcAft>
                <a:spcPts val="0"/>
              </a:spcAft>
              <a:buClr>
                <a:schemeClr val="accent2"/>
              </a:buClr>
              <a:buSzPts val="2800"/>
              <a:buFont typeface="Open Sans"/>
              <a:buNone/>
            </a:pPr>
            <a:r>
              <a:rPr lang="en-US" b="1" dirty="0"/>
              <a:t>Site Gradient </a:t>
            </a:r>
            <a:endParaRPr b="1" dirty="0"/>
          </a:p>
        </p:txBody>
      </p:sp>
      <p:sp>
        <p:nvSpPr>
          <p:cNvPr id="942" name="Google Shape;942;g13fa03ffd2f_2_847"/>
          <p:cNvSpPr/>
          <p:nvPr/>
        </p:nvSpPr>
        <p:spPr>
          <a:xfrm>
            <a:off x="3522799" y="4062821"/>
            <a:ext cx="3001937" cy="1440160"/>
          </a:xfrm>
          <a:prstGeom prst="rect">
            <a:avLst/>
          </a:prstGeom>
          <a:solidFill>
            <a:schemeClr val="l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chemeClr val="dk1"/>
                </a:solidFill>
                <a:latin typeface="Open Sans"/>
                <a:ea typeface="Open Sans"/>
                <a:cs typeface="Open Sans"/>
                <a:sym typeface="Open Sans"/>
              </a:rPr>
              <a:t>Conditions: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Steep gradient</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Depending upon site conditions, direct discharge of final effluent to an approved disposal system is an option.</a:t>
            </a:r>
            <a:endParaRPr sz="1400" b="0" i="0" u="none" strike="noStrike" cap="none" dirty="0">
              <a:solidFill>
                <a:srgbClr val="000000"/>
              </a:solidFill>
              <a:latin typeface="Arial"/>
              <a:ea typeface="Arial"/>
              <a:cs typeface="Arial"/>
              <a:sym typeface="Arial"/>
            </a:endParaRPr>
          </a:p>
        </p:txBody>
      </p:sp>
      <p:sp>
        <p:nvSpPr>
          <p:cNvPr id="943" name="Google Shape;943;g13fa03ffd2f_2_847"/>
          <p:cNvSpPr/>
          <p:nvPr/>
        </p:nvSpPr>
        <p:spPr>
          <a:xfrm>
            <a:off x="247125" y="2219488"/>
            <a:ext cx="6300000" cy="675000"/>
          </a:xfrm>
          <a:prstGeom prst="roundRect">
            <a:avLst>
              <a:gd name="adj" fmla="val 16667"/>
            </a:avLst>
          </a:prstGeom>
          <a:noFill/>
          <a:ln w="19050" cap="flat" cmpd="sng">
            <a:solidFill>
              <a:srgbClr val="0022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When discharging final effluent to a site with steep gradient, gravity discharge may be an option.   </a:t>
            </a:r>
            <a:endParaRPr sz="1400" b="0" i="0" u="none" strike="noStrike" cap="none" dirty="0">
              <a:solidFill>
                <a:srgbClr val="000000"/>
              </a:solidFill>
              <a:latin typeface="Arial"/>
              <a:ea typeface="Arial"/>
              <a:cs typeface="Arial"/>
              <a:sym typeface="Arial"/>
            </a:endParaRPr>
          </a:p>
        </p:txBody>
      </p:sp>
      <p:sp>
        <p:nvSpPr>
          <p:cNvPr id="944" name="Google Shape;944;g13fa03ffd2f_2_847"/>
          <p:cNvSpPr/>
          <p:nvPr/>
        </p:nvSpPr>
        <p:spPr>
          <a:xfrm>
            <a:off x="593926" y="6900194"/>
            <a:ext cx="1319400" cy="576000"/>
          </a:xfrm>
          <a:prstGeom prst="rect">
            <a:avLst/>
          </a:prstGeom>
          <a:solidFill>
            <a:schemeClr val="l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Primary Tank</a:t>
            </a:r>
            <a:endParaRPr sz="1400" b="0" i="0" u="none" strike="noStrike" cap="none" dirty="0">
              <a:solidFill>
                <a:srgbClr val="000000"/>
              </a:solidFill>
              <a:latin typeface="Arial"/>
              <a:ea typeface="Arial"/>
              <a:cs typeface="Arial"/>
              <a:sym typeface="Arial"/>
            </a:endParaRPr>
          </a:p>
        </p:txBody>
      </p:sp>
      <p:sp>
        <p:nvSpPr>
          <p:cNvPr id="945" name="Google Shape;945;g13fa03ffd2f_2_847"/>
          <p:cNvSpPr/>
          <p:nvPr/>
        </p:nvSpPr>
        <p:spPr>
          <a:xfrm>
            <a:off x="2533325" y="6900169"/>
            <a:ext cx="870900" cy="576000"/>
          </a:xfrm>
          <a:prstGeom prst="rect">
            <a:avLst/>
          </a:prstGeom>
          <a:solidFill>
            <a:schemeClr val="l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ECOROCK unit</a:t>
            </a:r>
            <a:endParaRPr sz="1400" b="0" i="0" u="none" strike="noStrike" cap="none" dirty="0">
              <a:solidFill>
                <a:srgbClr val="000000"/>
              </a:solidFill>
              <a:latin typeface="Arial"/>
              <a:ea typeface="Arial"/>
              <a:cs typeface="Arial"/>
              <a:sym typeface="Arial"/>
            </a:endParaRPr>
          </a:p>
        </p:txBody>
      </p:sp>
      <p:sp>
        <p:nvSpPr>
          <p:cNvPr id="946" name="Google Shape;946;g13fa03ffd2f_2_847"/>
          <p:cNvSpPr/>
          <p:nvPr/>
        </p:nvSpPr>
        <p:spPr>
          <a:xfrm>
            <a:off x="3803238" y="6828161"/>
            <a:ext cx="965100" cy="720000"/>
          </a:xfrm>
          <a:prstGeom prst="ellipse">
            <a:avLst/>
          </a:prstGeom>
          <a:solidFill>
            <a:schemeClr val="l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a:solidFill>
                  <a:srgbClr val="000000"/>
                </a:solidFill>
                <a:latin typeface="Open Sans"/>
                <a:ea typeface="Open Sans"/>
                <a:cs typeface="Open Sans"/>
                <a:sym typeface="Open Sans"/>
              </a:rPr>
              <a:t>Ø </a:t>
            </a:r>
            <a:r>
              <a:rPr lang="en-US" sz="1000" dirty="0">
                <a:solidFill>
                  <a:schemeClr val="dk1"/>
                </a:solidFill>
                <a:latin typeface="Open Sans"/>
                <a:ea typeface="Open Sans"/>
                <a:cs typeface="Open Sans"/>
                <a:sym typeface="Open Sans"/>
              </a:rPr>
              <a:t>6”</a:t>
            </a:r>
            <a:r>
              <a:rPr lang="en-US" sz="800" b="0" i="0" u="none" strike="noStrike" cap="none" dirty="0">
                <a:solidFill>
                  <a:srgbClr val="000000"/>
                </a:solidFill>
                <a:latin typeface="Open Sans"/>
                <a:ea typeface="Open Sans"/>
                <a:cs typeface="Open Sans"/>
                <a:sym typeface="Open Sans"/>
              </a:rPr>
              <a:t> sampling pipe</a:t>
            </a:r>
            <a:endParaRPr sz="1000" b="0" i="0" u="none" strike="noStrike" cap="none" dirty="0">
              <a:solidFill>
                <a:schemeClr val="dk1"/>
              </a:solidFill>
              <a:latin typeface="Open Sans"/>
              <a:ea typeface="Open Sans"/>
              <a:cs typeface="Open Sans"/>
              <a:sym typeface="Open Sans"/>
            </a:endParaRPr>
          </a:p>
        </p:txBody>
      </p:sp>
      <p:sp>
        <p:nvSpPr>
          <p:cNvPr id="947" name="Google Shape;947;g13fa03ffd2f_2_847"/>
          <p:cNvSpPr/>
          <p:nvPr/>
        </p:nvSpPr>
        <p:spPr>
          <a:xfrm>
            <a:off x="5294134" y="6828111"/>
            <a:ext cx="869100" cy="720000"/>
          </a:xfrm>
          <a:prstGeom prst="roundRect">
            <a:avLst>
              <a:gd name="adj" fmla="val 16667"/>
            </a:avLst>
          </a:prstGeom>
          <a:solidFill>
            <a:schemeClr val="l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Discharge</a:t>
            </a:r>
            <a:endParaRPr sz="1400" b="0" i="0" u="none" strike="noStrike" cap="none" dirty="0">
              <a:solidFill>
                <a:srgbClr val="000000"/>
              </a:solidFill>
              <a:latin typeface="Arial"/>
              <a:ea typeface="Arial"/>
              <a:cs typeface="Arial"/>
              <a:sym typeface="Arial"/>
            </a:endParaRPr>
          </a:p>
        </p:txBody>
      </p:sp>
      <p:cxnSp>
        <p:nvCxnSpPr>
          <p:cNvPr id="948" name="Google Shape;948;g13fa03ffd2f_2_847"/>
          <p:cNvCxnSpPr>
            <a:stCxn id="944" idx="3"/>
            <a:endCxn id="945" idx="1"/>
          </p:cNvCxnSpPr>
          <p:nvPr/>
        </p:nvCxnSpPr>
        <p:spPr>
          <a:xfrm>
            <a:off x="1913326" y="7188194"/>
            <a:ext cx="620100" cy="0"/>
          </a:xfrm>
          <a:prstGeom prst="straightConnector1">
            <a:avLst/>
          </a:prstGeom>
          <a:noFill/>
          <a:ln w="9525" cap="flat" cmpd="sng">
            <a:solidFill>
              <a:schemeClr val="accent1"/>
            </a:solidFill>
            <a:prstDash val="solid"/>
            <a:miter lim="800000"/>
            <a:headEnd type="none" w="sm" len="sm"/>
            <a:tailEnd type="none" w="sm" len="sm"/>
          </a:ln>
        </p:spPr>
      </p:cxnSp>
      <p:cxnSp>
        <p:nvCxnSpPr>
          <p:cNvPr id="949" name="Google Shape;949;g13fa03ffd2f_2_847"/>
          <p:cNvCxnSpPr>
            <a:stCxn id="945" idx="3"/>
            <a:endCxn id="946" idx="2"/>
          </p:cNvCxnSpPr>
          <p:nvPr/>
        </p:nvCxnSpPr>
        <p:spPr>
          <a:xfrm>
            <a:off x="3404225" y="7188169"/>
            <a:ext cx="399000" cy="0"/>
          </a:xfrm>
          <a:prstGeom prst="straightConnector1">
            <a:avLst/>
          </a:prstGeom>
          <a:noFill/>
          <a:ln w="9525" cap="flat" cmpd="sng">
            <a:solidFill>
              <a:schemeClr val="accent1"/>
            </a:solidFill>
            <a:prstDash val="solid"/>
            <a:miter lim="800000"/>
            <a:headEnd type="none" w="sm" len="sm"/>
            <a:tailEnd type="none" w="sm" len="sm"/>
          </a:ln>
        </p:spPr>
      </p:cxnSp>
      <p:cxnSp>
        <p:nvCxnSpPr>
          <p:cNvPr id="950" name="Google Shape;950;g13fa03ffd2f_2_847"/>
          <p:cNvCxnSpPr>
            <a:stCxn id="946" idx="6"/>
            <a:endCxn id="947" idx="1"/>
          </p:cNvCxnSpPr>
          <p:nvPr/>
        </p:nvCxnSpPr>
        <p:spPr>
          <a:xfrm>
            <a:off x="4768338" y="7188161"/>
            <a:ext cx="525900" cy="0"/>
          </a:xfrm>
          <a:prstGeom prst="straightConnector1">
            <a:avLst/>
          </a:prstGeom>
          <a:noFill/>
          <a:ln w="9525" cap="flat" cmpd="sng">
            <a:solidFill>
              <a:schemeClr val="accent1"/>
            </a:solidFill>
            <a:prstDash val="solid"/>
            <a:miter lim="800000"/>
            <a:headEnd type="none" w="sm" len="sm"/>
            <a:tailEnd type="stealth" w="med" len="med"/>
          </a:ln>
        </p:spPr>
      </p:cxnSp>
      <p:sp>
        <p:nvSpPr>
          <p:cNvPr id="952" name="Google Shape;952;g13fa03ffd2f_2_847"/>
          <p:cNvSpPr/>
          <p:nvPr/>
        </p:nvSpPr>
        <p:spPr>
          <a:xfrm>
            <a:off x="223253" y="1799005"/>
            <a:ext cx="6308345" cy="324000"/>
          </a:xfrm>
          <a:prstGeom prst="roundRect">
            <a:avLst>
              <a:gd name="adj" fmla="val 16667"/>
            </a:avLst>
          </a:prstGeom>
          <a:solidFill>
            <a:srgbClr val="6AB441"/>
          </a:solidFill>
          <a:ln>
            <a:noFill/>
          </a:ln>
        </p:spPr>
        <p:txBody>
          <a:bodyPr spcFirstLastPara="1" wrap="square" lIns="91425" tIns="45700" rIns="91425" bIns="45700" anchor="ctr" anchorCtr="0">
            <a:noAutofit/>
          </a:bodyPr>
          <a:lstStyle/>
          <a:p>
            <a:pPr marL="342900" marR="0" lvl="0" indent="-342900" algn="ctr" rtl="0">
              <a:lnSpc>
                <a:spcPct val="100000"/>
              </a:lnSpc>
              <a:spcBef>
                <a:spcPts val="0"/>
              </a:spcBef>
              <a:spcAft>
                <a:spcPts val="0"/>
              </a:spcAft>
              <a:buClr>
                <a:srgbClr val="000000"/>
              </a:buClr>
              <a:buSzPts val="1200"/>
              <a:buFont typeface="Arial"/>
              <a:buNone/>
            </a:pPr>
            <a:r>
              <a:rPr lang="en-US" sz="1200" b="1" i="0" u="none" strike="noStrike" cap="none" dirty="0">
                <a:solidFill>
                  <a:srgbClr val="FFFFFF"/>
                </a:solidFill>
                <a:latin typeface="Open Sans"/>
                <a:ea typeface="Open Sans"/>
                <a:cs typeface="Open Sans"/>
                <a:sym typeface="Open Sans"/>
              </a:rPr>
              <a:t>Steep Gradient: Installing a sampling pipe </a:t>
            </a:r>
            <a:endParaRPr sz="1400" b="0" i="0" u="none" strike="noStrike" cap="none" dirty="0">
              <a:solidFill>
                <a:srgbClr val="000000"/>
              </a:solidFill>
              <a:latin typeface="Arial"/>
              <a:ea typeface="Arial"/>
              <a:cs typeface="Arial"/>
              <a:sym typeface="Arial"/>
            </a:endParaRPr>
          </a:p>
        </p:txBody>
      </p:sp>
      <p:sp>
        <p:nvSpPr>
          <p:cNvPr id="954" name="Google Shape;954;g13fa03ffd2f_2_847"/>
          <p:cNvSpPr txBox="1"/>
          <p:nvPr/>
        </p:nvSpPr>
        <p:spPr>
          <a:xfrm>
            <a:off x="1381125" y="3114675"/>
            <a:ext cx="1690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F6C82B63-3D09-9B3B-3AB5-3EEEFAB5DE80}"/>
              </a:ext>
            </a:extLst>
          </p:cNvPr>
          <p:cNvPicPr>
            <a:picLocks noChangeAspect="1"/>
          </p:cNvPicPr>
          <p:nvPr/>
        </p:nvPicPr>
        <p:blipFill>
          <a:blip r:embed="rId3"/>
          <a:stretch>
            <a:fillRect/>
          </a:stretch>
        </p:blipFill>
        <p:spPr>
          <a:xfrm>
            <a:off x="562447" y="3221533"/>
            <a:ext cx="2509178" cy="312273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g13fa03ffd2f_2_864"/>
          <p:cNvSpPr txBox="1">
            <a:spLocks noGrp="1"/>
          </p:cNvSpPr>
          <p:nvPr>
            <p:ph type="title"/>
          </p:nvPr>
        </p:nvSpPr>
        <p:spPr>
          <a:xfrm>
            <a:off x="2152650" y="304270"/>
            <a:ext cx="4044900" cy="1495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2800"/>
              <a:buFont typeface="Open Sans"/>
              <a:buNone/>
            </a:pPr>
            <a:r>
              <a:rPr lang="en-US" b="1" dirty="0"/>
              <a:t>Option: Installing the sampling pipe</a:t>
            </a:r>
            <a:endParaRPr b="1" dirty="0"/>
          </a:p>
        </p:txBody>
      </p:sp>
      <p:sp>
        <p:nvSpPr>
          <p:cNvPr id="960" name="Google Shape;960;g13fa03ffd2f_2_864"/>
          <p:cNvSpPr txBox="1"/>
          <p:nvPr/>
        </p:nvSpPr>
        <p:spPr>
          <a:xfrm>
            <a:off x="281217" y="3512967"/>
            <a:ext cx="6289800" cy="2232300"/>
          </a:xfrm>
          <a:prstGeom prst="rect">
            <a:avLst/>
          </a:prstGeom>
          <a:noFill/>
          <a:ln w="19050" cap="flat" cmpd="sng">
            <a:solidFill>
              <a:srgbClr val="6AB44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Open Sans"/>
              <a:ea typeface="Open Sans"/>
              <a:cs typeface="Open Sans"/>
              <a:sym typeface="Open Sans"/>
            </a:endParaRPr>
          </a:p>
        </p:txBody>
      </p:sp>
      <p:sp>
        <p:nvSpPr>
          <p:cNvPr id="961" name="Google Shape;961;g13fa03ffd2f_2_864"/>
          <p:cNvSpPr/>
          <p:nvPr/>
        </p:nvSpPr>
        <p:spPr>
          <a:xfrm>
            <a:off x="271115" y="1944031"/>
            <a:ext cx="6300000" cy="776700"/>
          </a:xfrm>
          <a:prstGeom prst="roundRect">
            <a:avLst>
              <a:gd name="adj" fmla="val 16667"/>
            </a:avLst>
          </a:prstGeom>
          <a:noFill/>
          <a:ln w="19050" cap="flat" cmpd="sng">
            <a:solidFill>
              <a:srgbClr val="0022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The system has plastic joints and is leak-proof. These  joints are pre-installed on the tanks.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For ease of installation it is recommended that you fix and strap up the sampling pipe to the treatment unit  before lowering the tank into the excavation.</a:t>
            </a:r>
            <a:endParaRPr sz="1400" b="0" i="0" u="none" strike="noStrike" cap="none" dirty="0">
              <a:solidFill>
                <a:srgbClr val="000000"/>
              </a:solidFill>
              <a:latin typeface="Arial"/>
              <a:ea typeface="Arial"/>
              <a:cs typeface="Arial"/>
              <a:sym typeface="Arial"/>
            </a:endParaRPr>
          </a:p>
        </p:txBody>
      </p:sp>
      <p:sp>
        <p:nvSpPr>
          <p:cNvPr id="962" name="Google Shape;962;g13fa03ffd2f_2_864"/>
          <p:cNvSpPr/>
          <p:nvPr/>
        </p:nvSpPr>
        <p:spPr>
          <a:xfrm>
            <a:off x="339442" y="4015662"/>
            <a:ext cx="3575700" cy="1015800"/>
          </a:xfrm>
          <a:prstGeom prst="rect">
            <a:avLst/>
          </a:prstGeom>
          <a:noFill/>
          <a:ln>
            <a:noFill/>
          </a:ln>
        </p:spPr>
        <p:txBody>
          <a:bodyPr spcFirstLastPara="1" wrap="square" lIns="91425" tIns="45700" rIns="91425" bIns="45700" anchor="t" anchorCtr="0">
            <a:noAutofit/>
          </a:bodyPr>
          <a:lstStyle/>
          <a:p>
            <a:pPr marL="171450" marR="0" lvl="0" indent="-107950" algn="l" rtl="0">
              <a:lnSpc>
                <a:spcPct val="100000"/>
              </a:lnSpc>
              <a:spcBef>
                <a:spcPts val="0"/>
              </a:spcBef>
              <a:spcAft>
                <a:spcPts val="0"/>
              </a:spcAft>
              <a:buClr>
                <a:schemeClr val="dk1"/>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An extra seal is provided with the ECOROCK unit and must be clipped  on during assembly (outlet for treated wastewater)</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This seal is bagged up  inside the tank.</a:t>
            </a:r>
            <a:endParaRPr sz="1400" b="0" i="0" u="none" strike="noStrike" cap="none" dirty="0">
              <a:solidFill>
                <a:srgbClr val="000000"/>
              </a:solidFill>
              <a:latin typeface="Arial"/>
              <a:ea typeface="Arial"/>
              <a:cs typeface="Arial"/>
              <a:sym typeface="Arial"/>
            </a:endParaRPr>
          </a:p>
        </p:txBody>
      </p:sp>
      <p:pic>
        <p:nvPicPr>
          <p:cNvPr id="963" name="Google Shape;963;g13fa03ffd2f_2_864"/>
          <p:cNvPicPr preferRelativeResize="0"/>
          <p:nvPr/>
        </p:nvPicPr>
        <p:blipFill rotWithShape="1">
          <a:blip r:embed="rId3">
            <a:alphaModFix/>
          </a:blip>
          <a:srcRect/>
          <a:stretch/>
        </p:blipFill>
        <p:spPr>
          <a:xfrm>
            <a:off x="5923048" y="3982129"/>
            <a:ext cx="454462" cy="541365"/>
          </a:xfrm>
          <a:prstGeom prst="rect">
            <a:avLst/>
          </a:prstGeom>
          <a:noFill/>
          <a:ln>
            <a:noFill/>
          </a:ln>
        </p:spPr>
      </p:pic>
      <p:cxnSp>
        <p:nvCxnSpPr>
          <p:cNvPr id="964" name="Google Shape;964;g13fa03ffd2f_2_864"/>
          <p:cNvCxnSpPr/>
          <p:nvPr/>
        </p:nvCxnSpPr>
        <p:spPr>
          <a:xfrm flipH="1">
            <a:off x="5623479" y="4523494"/>
            <a:ext cx="526800" cy="366900"/>
          </a:xfrm>
          <a:prstGeom prst="straightConnector1">
            <a:avLst/>
          </a:prstGeom>
          <a:noFill/>
          <a:ln w="15875" cap="flat" cmpd="sng">
            <a:solidFill>
              <a:schemeClr val="accent1"/>
            </a:solidFill>
            <a:prstDash val="solid"/>
            <a:miter lim="800000"/>
            <a:headEnd type="none" w="sm" len="sm"/>
            <a:tailEnd type="stealth" w="med" len="med"/>
          </a:ln>
        </p:spPr>
      </p:cxnSp>
      <p:pic>
        <p:nvPicPr>
          <p:cNvPr id="966" name="Google Shape;966;g13fa03ffd2f_2_864"/>
          <p:cNvPicPr preferRelativeResize="0"/>
          <p:nvPr/>
        </p:nvPicPr>
        <p:blipFill rotWithShape="1">
          <a:blip r:embed="rId4">
            <a:alphaModFix/>
          </a:blip>
          <a:srcRect/>
          <a:stretch/>
        </p:blipFill>
        <p:spPr>
          <a:xfrm>
            <a:off x="3167999" y="6608014"/>
            <a:ext cx="2169638" cy="2112291"/>
          </a:xfrm>
          <a:prstGeom prst="rect">
            <a:avLst/>
          </a:prstGeom>
          <a:noFill/>
          <a:ln w="19050" cap="flat" cmpd="sng">
            <a:solidFill>
              <a:srgbClr val="009EE3"/>
            </a:solidFill>
            <a:prstDash val="solid"/>
            <a:miter lim="800000"/>
            <a:headEnd type="none" w="sm" len="sm"/>
            <a:tailEnd type="none" w="sm" len="sm"/>
          </a:ln>
        </p:spPr>
      </p:pic>
      <p:sp>
        <p:nvSpPr>
          <p:cNvPr id="967" name="Google Shape;967;g13fa03ffd2f_2_864"/>
          <p:cNvSpPr txBox="1"/>
          <p:nvPr/>
        </p:nvSpPr>
        <p:spPr>
          <a:xfrm>
            <a:off x="240603" y="8867630"/>
            <a:ext cx="50970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dirty="0">
                <a:solidFill>
                  <a:schemeClr val="dk1"/>
                </a:solidFill>
                <a:latin typeface="Open Sans"/>
                <a:ea typeface="Open Sans"/>
                <a:cs typeface="Open Sans"/>
                <a:sym typeface="Open Sans"/>
              </a:rPr>
              <a:t>Gravity discharge with sampling pipe: Connection of the sampling pipe, ø160</a:t>
            </a:r>
            <a:endParaRPr sz="1400" b="0" i="0" u="none" strike="noStrike" cap="none" dirty="0">
              <a:solidFill>
                <a:srgbClr val="000000"/>
              </a:solidFill>
              <a:latin typeface="Arial"/>
              <a:ea typeface="Arial"/>
              <a:cs typeface="Arial"/>
              <a:sym typeface="Arial"/>
            </a:endParaRPr>
          </a:p>
        </p:txBody>
      </p:sp>
      <p:cxnSp>
        <p:nvCxnSpPr>
          <p:cNvPr id="968" name="Google Shape;968;g13fa03ffd2f_2_864"/>
          <p:cNvCxnSpPr/>
          <p:nvPr/>
        </p:nvCxnSpPr>
        <p:spPr>
          <a:xfrm>
            <a:off x="5209433" y="8553527"/>
            <a:ext cx="414000" cy="0"/>
          </a:xfrm>
          <a:prstGeom prst="straightConnector1">
            <a:avLst/>
          </a:prstGeom>
          <a:noFill/>
          <a:ln w="12700" cap="flat" cmpd="sng">
            <a:solidFill>
              <a:srgbClr val="FF0000"/>
            </a:solidFill>
            <a:prstDash val="dash"/>
            <a:miter lim="800000"/>
            <a:headEnd type="none" w="sm" len="sm"/>
            <a:tailEnd type="none" w="sm" len="sm"/>
          </a:ln>
        </p:spPr>
      </p:cxnSp>
      <p:pic>
        <p:nvPicPr>
          <p:cNvPr id="969" name="Google Shape;969;g13fa03ffd2f_2_864"/>
          <p:cNvPicPr preferRelativeResize="0"/>
          <p:nvPr/>
        </p:nvPicPr>
        <p:blipFill rotWithShape="1">
          <a:blip r:embed="rId5">
            <a:alphaModFix/>
          </a:blip>
          <a:srcRect/>
          <a:stretch/>
        </p:blipFill>
        <p:spPr>
          <a:xfrm rot="-2382182" flipH="1">
            <a:off x="5697805" y="8182563"/>
            <a:ext cx="637163" cy="363234"/>
          </a:xfrm>
          <a:prstGeom prst="rect">
            <a:avLst/>
          </a:prstGeom>
          <a:noFill/>
          <a:ln>
            <a:noFill/>
          </a:ln>
        </p:spPr>
      </p:pic>
      <p:sp>
        <p:nvSpPr>
          <p:cNvPr id="970" name="Google Shape;970;g13fa03ffd2f_2_864"/>
          <p:cNvSpPr txBox="1"/>
          <p:nvPr/>
        </p:nvSpPr>
        <p:spPr>
          <a:xfrm>
            <a:off x="5312293" y="8590630"/>
            <a:ext cx="16761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dirty="0">
                <a:solidFill>
                  <a:schemeClr val="dk1"/>
                </a:solidFill>
                <a:latin typeface="Open Sans"/>
                <a:ea typeface="Open Sans"/>
                <a:cs typeface="Open Sans"/>
                <a:sym typeface="Open Sans"/>
              </a:rPr>
              <a:t>Opening up the water outlets you require:</a:t>
            </a:r>
            <a:endParaRPr sz="1400" b="0" i="0" u="none" strike="noStrike" cap="none" dirty="0">
              <a:solidFill>
                <a:srgbClr val="000000"/>
              </a:solidFill>
              <a:latin typeface="Arial"/>
              <a:ea typeface="Arial"/>
              <a:cs typeface="Arial"/>
              <a:sym typeface="Arial"/>
            </a:endParaRPr>
          </a:p>
        </p:txBody>
      </p:sp>
      <p:sp>
        <p:nvSpPr>
          <p:cNvPr id="971" name="Google Shape;971;g13fa03ffd2f_2_864"/>
          <p:cNvSpPr/>
          <p:nvPr/>
        </p:nvSpPr>
        <p:spPr>
          <a:xfrm>
            <a:off x="300661" y="2929646"/>
            <a:ext cx="576000" cy="360000"/>
          </a:xfrm>
          <a:prstGeom prst="rect">
            <a:avLst/>
          </a:prstGeom>
          <a:solidFill>
            <a:schemeClr val="accen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lt1"/>
                </a:solidFill>
                <a:latin typeface="Open Sans"/>
                <a:ea typeface="Open Sans"/>
                <a:cs typeface="Open Sans"/>
                <a:sym typeface="Open Sans"/>
              </a:rPr>
              <a:t>1</a:t>
            </a:r>
            <a:endParaRPr sz="1400" b="0" i="0" u="none" strike="noStrike" cap="none" dirty="0">
              <a:solidFill>
                <a:srgbClr val="000000"/>
              </a:solidFill>
              <a:latin typeface="Arial"/>
              <a:ea typeface="Arial"/>
              <a:cs typeface="Arial"/>
              <a:sym typeface="Arial"/>
            </a:endParaRPr>
          </a:p>
        </p:txBody>
      </p:sp>
      <p:sp>
        <p:nvSpPr>
          <p:cNvPr id="972" name="Google Shape;972;g13fa03ffd2f_2_864"/>
          <p:cNvSpPr/>
          <p:nvPr/>
        </p:nvSpPr>
        <p:spPr>
          <a:xfrm>
            <a:off x="858628" y="2929646"/>
            <a:ext cx="5731800" cy="360000"/>
          </a:xfrm>
          <a:prstGeom prst="rect">
            <a:avLst/>
          </a:prstGeom>
          <a:solidFill>
            <a:schemeClr val="l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Open Sans"/>
                <a:ea typeface="Open Sans"/>
                <a:cs typeface="Open Sans"/>
                <a:sym typeface="Open Sans"/>
              </a:rPr>
              <a:t>Position the seal provided with the tank</a:t>
            </a:r>
            <a:endParaRPr sz="1400" b="0" i="0" u="none" strike="noStrike" cap="none" dirty="0">
              <a:solidFill>
                <a:srgbClr val="000000"/>
              </a:solidFill>
              <a:latin typeface="Arial"/>
              <a:ea typeface="Arial"/>
              <a:cs typeface="Arial"/>
              <a:sym typeface="Arial"/>
            </a:endParaRPr>
          </a:p>
        </p:txBody>
      </p:sp>
      <p:sp>
        <p:nvSpPr>
          <p:cNvPr id="973" name="Google Shape;973;g13fa03ffd2f_2_864"/>
          <p:cNvSpPr/>
          <p:nvPr/>
        </p:nvSpPr>
        <p:spPr>
          <a:xfrm>
            <a:off x="282831" y="6015998"/>
            <a:ext cx="576000" cy="360000"/>
          </a:xfrm>
          <a:prstGeom prst="rect">
            <a:avLst/>
          </a:prstGeom>
          <a:solidFill>
            <a:schemeClr val="accen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lt1"/>
                </a:solidFill>
                <a:latin typeface="Open Sans"/>
                <a:ea typeface="Open Sans"/>
                <a:cs typeface="Open Sans"/>
                <a:sym typeface="Open Sans"/>
              </a:rPr>
              <a:t>2</a:t>
            </a:r>
            <a:endParaRPr sz="1400" b="0" i="0" u="none" strike="noStrike" cap="none" dirty="0">
              <a:solidFill>
                <a:srgbClr val="000000"/>
              </a:solidFill>
              <a:latin typeface="Arial"/>
              <a:ea typeface="Arial"/>
              <a:cs typeface="Arial"/>
              <a:sym typeface="Arial"/>
            </a:endParaRPr>
          </a:p>
        </p:txBody>
      </p:sp>
      <p:sp>
        <p:nvSpPr>
          <p:cNvPr id="974" name="Google Shape;974;g13fa03ffd2f_2_864"/>
          <p:cNvSpPr/>
          <p:nvPr/>
        </p:nvSpPr>
        <p:spPr>
          <a:xfrm>
            <a:off x="840798" y="6015998"/>
            <a:ext cx="5760000" cy="360000"/>
          </a:xfrm>
          <a:prstGeom prst="rect">
            <a:avLst/>
          </a:prstGeom>
          <a:solidFill>
            <a:srgbClr val="DFDFD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Open Sans"/>
                <a:ea typeface="Open Sans"/>
                <a:cs typeface="Open Sans"/>
                <a:sym typeface="Open Sans"/>
              </a:rPr>
              <a:t>Connect the sampling pipe to the tank</a:t>
            </a:r>
            <a:endParaRPr sz="1400" b="0" i="0" u="none" strike="noStrike" cap="none" dirty="0">
              <a:solidFill>
                <a:srgbClr val="000000"/>
              </a:solidFill>
              <a:latin typeface="Arial"/>
              <a:ea typeface="Arial"/>
              <a:cs typeface="Arial"/>
              <a:sym typeface="Arial"/>
            </a:endParaRPr>
          </a:p>
        </p:txBody>
      </p:sp>
      <p:pic>
        <p:nvPicPr>
          <p:cNvPr id="975" name="Google Shape;975;g13fa03ffd2f_2_864"/>
          <p:cNvPicPr preferRelativeResize="0"/>
          <p:nvPr/>
        </p:nvPicPr>
        <p:blipFill rotWithShape="1">
          <a:blip r:embed="rId6">
            <a:alphaModFix/>
          </a:blip>
          <a:srcRect/>
          <a:stretch/>
        </p:blipFill>
        <p:spPr>
          <a:xfrm>
            <a:off x="4730700" y="6703223"/>
            <a:ext cx="544789" cy="1940674"/>
          </a:xfrm>
          <a:prstGeom prst="rect">
            <a:avLst/>
          </a:prstGeom>
          <a:noFill/>
          <a:ln>
            <a:noFill/>
          </a:ln>
        </p:spPr>
      </p:pic>
      <p:pic>
        <p:nvPicPr>
          <p:cNvPr id="976" name="Google Shape;976;g13fa03ffd2f_2_864"/>
          <p:cNvPicPr preferRelativeResize="0"/>
          <p:nvPr/>
        </p:nvPicPr>
        <p:blipFill rotWithShape="1">
          <a:blip r:embed="rId7">
            <a:alphaModFix/>
          </a:blip>
          <a:srcRect/>
          <a:stretch/>
        </p:blipFill>
        <p:spPr>
          <a:xfrm>
            <a:off x="3973305" y="3571185"/>
            <a:ext cx="1650109" cy="2056289"/>
          </a:xfrm>
          <a:prstGeom prst="rect">
            <a:avLst/>
          </a:prstGeom>
          <a:noFill/>
          <a:ln>
            <a:noFill/>
          </a:ln>
        </p:spPr>
      </p:pic>
      <p:sp>
        <p:nvSpPr>
          <p:cNvPr id="977" name="Google Shape;977;g13fa03ffd2f_2_864"/>
          <p:cNvSpPr/>
          <p:nvPr/>
        </p:nvSpPr>
        <p:spPr>
          <a:xfrm>
            <a:off x="4639816" y="7657718"/>
            <a:ext cx="229200" cy="178500"/>
          </a:xfrm>
          <a:prstGeom prst="leftArrow">
            <a:avLst>
              <a:gd name="adj1" fmla="val 50000"/>
              <a:gd name="adj2" fmla="val 50000"/>
            </a:avLst>
          </a:prstGeom>
          <a:solidFill>
            <a:srgbClr val="92D05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p:txBody>
      </p:sp>
      <p:pic>
        <p:nvPicPr>
          <p:cNvPr id="23" name="Picture 22">
            <a:extLst>
              <a:ext uri="{FF2B5EF4-FFF2-40B4-BE49-F238E27FC236}">
                <a16:creationId xmlns:a16="http://schemas.microsoft.com/office/drawing/2014/main" id="{A5201BC7-88C7-52FC-5E01-8C4040A10B60}"/>
              </a:ext>
            </a:extLst>
          </p:cNvPr>
          <p:cNvPicPr>
            <a:picLocks noChangeAspect="1"/>
          </p:cNvPicPr>
          <p:nvPr/>
        </p:nvPicPr>
        <p:blipFill>
          <a:blip r:embed="rId8"/>
          <a:stretch>
            <a:fillRect/>
          </a:stretch>
        </p:blipFill>
        <p:spPr>
          <a:xfrm>
            <a:off x="385427" y="6517226"/>
            <a:ext cx="2169638" cy="2289379"/>
          </a:xfrm>
          <a:prstGeom prst="rect">
            <a:avLst/>
          </a:prstGeom>
        </p:spPr>
      </p:pic>
      <p:sp>
        <p:nvSpPr>
          <p:cNvPr id="2" name="TextBox 1">
            <a:extLst>
              <a:ext uri="{FF2B5EF4-FFF2-40B4-BE49-F238E27FC236}">
                <a16:creationId xmlns:a16="http://schemas.microsoft.com/office/drawing/2014/main" id="{61BB63FA-2B3A-8D12-A141-373F9268A00B}"/>
              </a:ext>
            </a:extLst>
          </p:cNvPr>
          <p:cNvSpPr txBox="1"/>
          <p:nvPr/>
        </p:nvSpPr>
        <p:spPr>
          <a:xfrm>
            <a:off x="990929" y="8591161"/>
            <a:ext cx="1596912" cy="215444"/>
          </a:xfrm>
          <a:prstGeom prst="rect">
            <a:avLst/>
          </a:prstGeom>
          <a:noFill/>
        </p:spPr>
        <p:txBody>
          <a:bodyPr wrap="none" rtlCol="0">
            <a:spAutoFit/>
          </a:bodyPr>
          <a:lstStyle/>
          <a:p>
            <a:r>
              <a:rPr lang="en-US" sz="800" dirty="0">
                <a:solidFill>
                  <a:schemeClr val="bg1"/>
                </a:solidFill>
              </a:rPr>
              <a:t>Discharge to approved method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Google Shape;984;g13fa03ffd2f_2_888"/>
          <p:cNvSpPr txBox="1">
            <a:spLocks noGrp="1"/>
          </p:cNvSpPr>
          <p:nvPr>
            <p:ph type="title"/>
          </p:nvPr>
        </p:nvSpPr>
        <p:spPr>
          <a:xfrm>
            <a:off x="2152650" y="304270"/>
            <a:ext cx="4044950" cy="149550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2800"/>
              <a:buFont typeface="Open Sans"/>
              <a:buNone/>
            </a:pPr>
            <a:r>
              <a:rPr lang="en-US" b="1" dirty="0"/>
              <a:t>Other Potential Requirements</a:t>
            </a:r>
            <a:endParaRPr b="1" dirty="0"/>
          </a:p>
        </p:txBody>
      </p:sp>
      <p:sp>
        <p:nvSpPr>
          <p:cNvPr id="985" name="Google Shape;985;g13fa03ffd2f_2_888"/>
          <p:cNvSpPr/>
          <p:nvPr/>
        </p:nvSpPr>
        <p:spPr>
          <a:xfrm>
            <a:off x="1298857" y="4291139"/>
            <a:ext cx="5317567" cy="977968"/>
          </a:xfrm>
          <a:prstGeom prst="rect">
            <a:avLst/>
          </a:prstGeom>
          <a:solidFill>
            <a:srgbClr val="DFDFD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171450" marR="0" lvl="0" indent="-171450" algn="just"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The foundations and thickness and weight of the slab, the creation of an access hatch to the Primary Tank, ECOROCK unit, sampling pipe (</a:t>
            </a:r>
            <a:r>
              <a:rPr lang="en-US" sz="1000" b="0" i="0" u="none" strike="noStrike" cap="none" dirty="0">
                <a:solidFill>
                  <a:srgbClr val="000000"/>
                </a:solidFill>
                <a:latin typeface="Open Sans"/>
                <a:ea typeface="Open Sans"/>
                <a:cs typeface="Open Sans"/>
                <a:sym typeface="Open Sans"/>
              </a:rPr>
              <a:t>Ø 160 shaft) along with the design of a retaining wall and associated </a:t>
            </a:r>
            <a:r>
              <a:rPr lang="en-US" sz="1000" b="0" i="0" u="none" strike="noStrike" cap="none" dirty="0">
                <a:solidFill>
                  <a:schemeClr val="dk1"/>
                </a:solidFill>
                <a:latin typeface="Open Sans"/>
                <a:ea typeface="Open Sans"/>
                <a:cs typeface="Open Sans"/>
                <a:sym typeface="Open Sans"/>
              </a:rPr>
              <a:t>backfilling should all be specified by a qualified civil engineer. </a:t>
            </a:r>
            <a:endParaRPr sz="1400" b="0" i="0" u="none" strike="noStrike" cap="none" dirty="0">
              <a:solidFill>
                <a:srgbClr val="000000"/>
              </a:solidFill>
              <a:latin typeface="Arial"/>
              <a:ea typeface="Arial"/>
              <a:cs typeface="Arial"/>
              <a:sym typeface="Arial"/>
            </a:endParaRPr>
          </a:p>
        </p:txBody>
      </p:sp>
      <p:pic>
        <p:nvPicPr>
          <p:cNvPr id="986" name="Google Shape;986;g13fa03ffd2f_2_888" descr="C:\Users\fbelin\Desktop\Charte_qualite_.jpg"/>
          <p:cNvPicPr preferRelativeResize="0"/>
          <p:nvPr/>
        </p:nvPicPr>
        <p:blipFill rotWithShape="1">
          <a:blip r:embed="rId3">
            <a:alphaModFix/>
          </a:blip>
          <a:srcRect/>
          <a:stretch/>
        </p:blipFill>
        <p:spPr>
          <a:xfrm>
            <a:off x="210679" y="4317672"/>
            <a:ext cx="984906" cy="608850"/>
          </a:xfrm>
          <a:prstGeom prst="rect">
            <a:avLst/>
          </a:prstGeom>
          <a:noFill/>
          <a:ln>
            <a:noFill/>
          </a:ln>
        </p:spPr>
      </p:pic>
      <p:sp>
        <p:nvSpPr>
          <p:cNvPr id="987" name="Google Shape;987;g13fa03ffd2f_2_888"/>
          <p:cNvSpPr txBox="1"/>
          <p:nvPr/>
        </p:nvSpPr>
        <p:spPr>
          <a:xfrm>
            <a:off x="-11946" y="4915489"/>
            <a:ext cx="1430157"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Open Sans"/>
                <a:ea typeface="Open Sans"/>
                <a:cs typeface="Open Sans"/>
                <a:sym typeface="Open Sans"/>
              </a:rPr>
              <a:t>Quality commitment</a:t>
            </a:r>
            <a:endParaRPr sz="1400" b="0" i="0" u="none" strike="noStrike" cap="none" dirty="0">
              <a:solidFill>
                <a:srgbClr val="000000"/>
              </a:solidFill>
              <a:latin typeface="Arial"/>
              <a:ea typeface="Arial"/>
              <a:cs typeface="Arial"/>
              <a:sym typeface="Arial"/>
            </a:endParaRPr>
          </a:p>
        </p:txBody>
      </p:sp>
      <p:sp>
        <p:nvSpPr>
          <p:cNvPr id="988" name="Google Shape;988;g13fa03ffd2f_2_888"/>
          <p:cNvSpPr/>
          <p:nvPr/>
        </p:nvSpPr>
        <p:spPr>
          <a:xfrm>
            <a:off x="282604" y="1799771"/>
            <a:ext cx="6349272" cy="324000"/>
          </a:xfrm>
          <a:prstGeom prst="roundRect">
            <a:avLst>
              <a:gd name="adj" fmla="val 16667"/>
            </a:avLst>
          </a:prstGeom>
          <a:solidFill>
            <a:srgbClr val="6AB441"/>
          </a:solidFill>
          <a:ln>
            <a:noFill/>
          </a:ln>
        </p:spPr>
        <p:txBody>
          <a:bodyPr spcFirstLastPara="1" wrap="square" lIns="91425" tIns="45700" rIns="91425" bIns="45700" anchor="ctr" anchorCtr="0">
            <a:noAutofit/>
          </a:bodyPr>
          <a:lstStyle/>
          <a:p>
            <a:pPr marL="342900" marR="0" lvl="0" indent="-342900" algn="ctr" rtl="0">
              <a:lnSpc>
                <a:spcPct val="100000"/>
              </a:lnSpc>
              <a:spcBef>
                <a:spcPts val="0"/>
              </a:spcBef>
              <a:spcAft>
                <a:spcPts val="0"/>
              </a:spcAft>
              <a:buClr>
                <a:srgbClr val="000000"/>
              </a:buClr>
              <a:buSzPts val="1200"/>
              <a:buFont typeface="Arial"/>
              <a:buNone/>
            </a:pPr>
            <a:r>
              <a:rPr lang="en-US" sz="1200" b="1" i="0" u="none" strike="noStrike" cap="none" dirty="0">
                <a:solidFill>
                  <a:srgbClr val="FFFFFF"/>
                </a:solidFill>
                <a:latin typeface="Open Sans"/>
                <a:ea typeface="Open Sans"/>
                <a:cs typeface="Open Sans"/>
                <a:sym typeface="Open Sans"/>
              </a:rPr>
              <a:t>Incline too steep : Creation of a of a retaining wall</a:t>
            </a:r>
            <a:endParaRPr sz="1400" b="0" i="0" u="none" strike="noStrike" cap="none" dirty="0">
              <a:solidFill>
                <a:srgbClr val="000000"/>
              </a:solidFill>
              <a:latin typeface="Arial"/>
              <a:ea typeface="Arial"/>
              <a:cs typeface="Arial"/>
              <a:sym typeface="Arial"/>
            </a:endParaRPr>
          </a:p>
        </p:txBody>
      </p:sp>
      <p:sp>
        <p:nvSpPr>
          <p:cNvPr id="989" name="Google Shape;989;g13fa03ffd2f_2_888"/>
          <p:cNvSpPr/>
          <p:nvPr/>
        </p:nvSpPr>
        <p:spPr>
          <a:xfrm>
            <a:off x="291331" y="2147281"/>
            <a:ext cx="3302557" cy="2092881"/>
          </a:xfrm>
          <a:prstGeom prst="rect">
            <a:avLst/>
          </a:prstGeom>
          <a:solidFill>
            <a:srgbClr val="F2F2F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171450" marR="0" lvl="0" indent="-107950" algn="l" rtl="0">
              <a:lnSpc>
                <a:spcPct val="100000"/>
              </a:lnSpc>
              <a:spcBef>
                <a:spcPts val="0"/>
              </a:spcBef>
              <a:spcAft>
                <a:spcPts val="0"/>
              </a:spcAft>
              <a:buClr>
                <a:schemeClr val="dk1"/>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A retaining wall  may be necessary to ensure that the backfill does not move in a difficult installation. The thickness and structure of any retaining wall should be specified by a qualified engineer along with the method of construction and backfilling procedure.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Generally the backfill material must be compacted pea gravel or lean mix concrete applied in layers of 12”. (depending on ground conditions)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p:txBody>
      </p:sp>
      <p:pic>
        <p:nvPicPr>
          <p:cNvPr id="990" name="Google Shape;990;g13fa03ffd2f_2_888"/>
          <p:cNvPicPr preferRelativeResize="0"/>
          <p:nvPr/>
        </p:nvPicPr>
        <p:blipFill rotWithShape="1">
          <a:blip r:embed="rId4">
            <a:alphaModFix/>
          </a:blip>
          <a:srcRect/>
          <a:stretch/>
        </p:blipFill>
        <p:spPr>
          <a:xfrm>
            <a:off x="5076831" y="2222693"/>
            <a:ext cx="1224453" cy="1988091"/>
          </a:xfrm>
          <a:prstGeom prst="rect">
            <a:avLst/>
          </a:prstGeom>
          <a:noFill/>
          <a:ln>
            <a:noFill/>
          </a:ln>
        </p:spPr>
      </p:pic>
      <p:sp>
        <p:nvSpPr>
          <p:cNvPr id="991" name="Google Shape;991;g13fa03ffd2f_2_888"/>
          <p:cNvSpPr txBox="1"/>
          <p:nvPr/>
        </p:nvSpPr>
        <p:spPr>
          <a:xfrm>
            <a:off x="3858815" y="2916568"/>
            <a:ext cx="1019072"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Cast concrete</a:t>
            </a:r>
            <a:endParaRPr sz="1000" b="1" i="0" u="none" strike="noStrike" cap="none" dirty="0">
              <a:solidFill>
                <a:schemeClr val="dk1"/>
              </a:solidFill>
              <a:latin typeface="Open Sans"/>
              <a:ea typeface="Open Sans"/>
              <a:cs typeface="Open Sans"/>
              <a:sym typeface="Open Sans"/>
            </a:endParaRPr>
          </a:p>
        </p:txBody>
      </p:sp>
      <p:sp>
        <p:nvSpPr>
          <p:cNvPr id="992" name="Google Shape;992;g13fa03ffd2f_2_888"/>
          <p:cNvSpPr txBox="1"/>
          <p:nvPr/>
        </p:nvSpPr>
        <p:spPr>
          <a:xfrm>
            <a:off x="3884800" y="2429435"/>
            <a:ext cx="848784"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Backfill</a:t>
            </a:r>
            <a:endParaRPr sz="1000" b="1" i="0" u="none" strike="noStrike" cap="none" dirty="0">
              <a:solidFill>
                <a:schemeClr val="dk1"/>
              </a:solidFill>
              <a:latin typeface="Open Sans"/>
              <a:ea typeface="Open Sans"/>
              <a:cs typeface="Open Sans"/>
              <a:sym typeface="Open Sans"/>
            </a:endParaRPr>
          </a:p>
        </p:txBody>
      </p:sp>
      <p:sp>
        <p:nvSpPr>
          <p:cNvPr id="993" name="Google Shape;993;g13fa03ffd2f_2_888"/>
          <p:cNvSpPr txBox="1"/>
          <p:nvPr/>
        </p:nvSpPr>
        <p:spPr>
          <a:xfrm>
            <a:off x="3935015" y="3818160"/>
            <a:ext cx="696384"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Drain</a:t>
            </a:r>
            <a:endParaRPr sz="1000" b="1" i="0" u="none" strike="noStrike" cap="none" dirty="0">
              <a:solidFill>
                <a:schemeClr val="dk1"/>
              </a:solidFill>
              <a:latin typeface="Open Sans"/>
              <a:ea typeface="Open Sans"/>
              <a:cs typeface="Open Sans"/>
              <a:sym typeface="Open Sans"/>
            </a:endParaRPr>
          </a:p>
        </p:txBody>
      </p:sp>
      <p:cxnSp>
        <p:nvCxnSpPr>
          <p:cNvPr id="994" name="Google Shape;994;g13fa03ffd2f_2_888"/>
          <p:cNvCxnSpPr/>
          <p:nvPr/>
        </p:nvCxnSpPr>
        <p:spPr>
          <a:xfrm>
            <a:off x="4445839" y="2552545"/>
            <a:ext cx="1512168" cy="123111"/>
          </a:xfrm>
          <a:prstGeom prst="straightConnector1">
            <a:avLst/>
          </a:prstGeom>
          <a:noFill/>
          <a:ln w="9525" cap="flat" cmpd="sng">
            <a:solidFill>
              <a:schemeClr val="accent1"/>
            </a:solidFill>
            <a:prstDash val="solid"/>
            <a:miter lim="800000"/>
            <a:headEnd type="none" w="sm" len="sm"/>
            <a:tailEnd type="stealth" w="med" len="med"/>
          </a:ln>
        </p:spPr>
      </p:cxnSp>
      <p:cxnSp>
        <p:nvCxnSpPr>
          <p:cNvPr id="995" name="Google Shape;995;g13fa03ffd2f_2_888"/>
          <p:cNvCxnSpPr>
            <a:stCxn id="991" idx="3"/>
          </p:cNvCxnSpPr>
          <p:nvPr/>
        </p:nvCxnSpPr>
        <p:spPr>
          <a:xfrm>
            <a:off x="4877887" y="3039679"/>
            <a:ext cx="720000" cy="0"/>
          </a:xfrm>
          <a:prstGeom prst="straightConnector1">
            <a:avLst/>
          </a:prstGeom>
          <a:noFill/>
          <a:ln w="9525" cap="flat" cmpd="sng">
            <a:solidFill>
              <a:schemeClr val="accent1"/>
            </a:solidFill>
            <a:prstDash val="solid"/>
            <a:miter lim="800000"/>
            <a:headEnd type="none" w="sm" len="sm"/>
            <a:tailEnd type="stealth" w="med" len="med"/>
          </a:ln>
        </p:spPr>
      </p:cxnSp>
      <p:cxnSp>
        <p:nvCxnSpPr>
          <p:cNvPr id="996" name="Google Shape;996;g13fa03ffd2f_2_888"/>
          <p:cNvCxnSpPr/>
          <p:nvPr/>
        </p:nvCxnSpPr>
        <p:spPr>
          <a:xfrm rot="10800000" flipH="1">
            <a:off x="4358997" y="3578891"/>
            <a:ext cx="1454994" cy="362380"/>
          </a:xfrm>
          <a:prstGeom prst="straightConnector1">
            <a:avLst/>
          </a:prstGeom>
          <a:noFill/>
          <a:ln w="9525" cap="flat" cmpd="sng">
            <a:solidFill>
              <a:schemeClr val="accent1"/>
            </a:solidFill>
            <a:prstDash val="solid"/>
            <a:miter lim="800000"/>
            <a:headEnd type="none" w="sm" len="sm"/>
            <a:tailEnd type="stealth" w="med" len="med"/>
          </a:ln>
        </p:spPr>
      </p:cxnSp>
      <p:sp>
        <p:nvSpPr>
          <p:cNvPr id="997" name="Google Shape;997;g13fa03ffd2f_2_888"/>
          <p:cNvSpPr/>
          <p:nvPr/>
        </p:nvSpPr>
        <p:spPr>
          <a:xfrm>
            <a:off x="282605" y="5454664"/>
            <a:ext cx="6349272" cy="324000"/>
          </a:xfrm>
          <a:prstGeom prst="roundRect">
            <a:avLst>
              <a:gd name="adj" fmla="val 16667"/>
            </a:avLst>
          </a:prstGeom>
          <a:solidFill>
            <a:srgbClr val="6AB441"/>
          </a:solidFill>
          <a:ln>
            <a:noFill/>
          </a:ln>
        </p:spPr>
        <p:txBody>
          <a:bodyPr spcFirstLastPara="1" wrap="square" lIns="91425" tIns="45700" rIns="91425" bIns="45700" anchor="ctr" anchorCtr="0">
            <a:noAutofit/>
          </a:bodyPr>
          <a:lstStyle/>
          <a:p>
            <a:pPr marL="342900" marR="0" lvl="0" indent="-342900" algn="ctr" rtl="0">
              <a:lnSpc>
                <a:spcPct val="100000"/>
              </a:lnSpc>
              <a:spcBef>
                <a:spcPts val="0"/>
              </a:spcBef>
              <a:spcAft>
                <a:spcPts val="0"/>
              </a:spcAft>
              <a:buClr>
                <a:srgbClr val="000000"/>
              </a:buClr>
              <a:buSzPts val="1200"/>
              <a:buFont typeface="Arial"/>
              <a:buNone/>
            </a:pPr>
            <a:r>
              <a:rPr lang="en-US" sz="1200" b="1" i="0" u="none" strike="noStrike" cap="none" dirty="0">
                <a:solidFill>
                  <a:srgbClr val="FFFFFF"/>
                </a:solidFill>
                <a:latin typeface="Open Sans"/>
                <a:ea typeface="Open Sans"/>
                <a:cs typeface="Open Sans"/>
                <a:sym typeface="Open Sans"/>
              </a:rPr>
              <a:t>Roads, courtyards or storage areas: Installing </a:t>
            </a:r>
            <a:r>
              <a:rPr lang="en-US" sz="1200" b="1" i="0" u="none" strike="noStrike" cap="none" dirty="0">
                <a:solidFill>
                  <a:schemeClr val="lt1"/>
                </a:solidFill>
                <a:latin typeface="Open Sans"/>
                <a:ea typeface="Open Sans"/>
                <a:cs typeface="Open Sans"/>
                <a:sym typeface="Open Sans"/>
              </a:rPr>
              <a:t>a weight distribution slab</a:t>
            </a:r>
            <a:endParaRPr sz="1400" b="0" i="0" u="none" strike="noStrike" cap="none" dirty="0">
              <a:solidFill>
                <a:srgbClr val="000000"/>
              </a:solidFill>
              <a:latin typeface="Arial"/>
              <a:ea typeface="Arial"/>
              <a:cs typeface="Arial"/>
              <a:sym typeface="Arial"/>
            </a:endParaRPr>
          </a:p>
        </p:txBody>
      </p:sp>
      <p:sp>
        <p:nvSpPr>
          <p:cNvPr id="998" name="Google Shape;998;g13fa03ffd2f_2_888"/>
          <p:cNvSpPr/>
          <p:nvPr/>
        </p:nvSpPr>
        <p:spPr>
          <a:xfrm>
            <a:off x="291331" y="5886711"/>
            <a:ext cx="6331819" cy="924931"/>
          </a:xfrm>
          <a:prstGeom prst="roundRect">
            <a:avLst>
              <a:gd name="adj" fmla="val 16667"/>
            </a:avLst>
          </a:prstGeom>
          <a:noFill/>
          <a:ln w="19050" cap="flat" cmpd="sng">
            <a:solidFill>
              <a:srgbClr val="0022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For an installation under roads, courtyards or storage areas, a distribution slab of reinforced concrete should be constructed  and placed above the tanks.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This slab must be constructed in such a way that it does not rest on the tanks. The edges of the slab must rest on the surrounding ground, the ground must be stable. </a:t>
            </a:r>
            <a:r>
              <a:rPr lang="en-US" sz="1000" b="1" i="0" u="none" strike="noStrike" cap="none" dirty="0">
                <a:solidFill>
                  <a:schemeClr val="dk1"/>
                </a:solidFill>
                <a:latin typeface="Open Sans"/>
                <a:ea typeface="Open Sans"/>
                <a:cs typeface="Open Sans"/>
                <a:sym typeface="Open Sans"/>
              </a:rPr>
              <a:t>The slab must extend to a minimum</a:t>
            </a:r>
            <a:r>
              <a:rPr lang="en-US" sz="1000" b="0" i="0" u="none" strike="noStrike" cap="none" dirty="0">
                <a:solidFill>
                  <a:schemeClr val="dk1"/>
                </a:solidFill>
                <a:latin typeface="Open Sans"/>
                <a:ea typeface="Open Sans"/>
                <a:cs typeface="Open Sans"/>
                <a:sym typeface="Open Sans"/>
              </a:rPr>
              <a:t> </a:t>
            </a:r>
            <a:r>
              <a:rPr lang="en-US" sz="1000" b="1" i="0" u="none" strike="noStrike" cap="none" dirty="0">
                <a:solidFill>
                  <a:schemeClr val="dk1"/>
                </a:solidFill>
                <a:latin typeface="Open Sans"/>
                <a:ea typeface="Open Sans"/>
                <a:cs typeface="Open Sans"/>
                <a:sym typeface="Open Sans"/>
              </a:rPr>
              <a:t>distance of 2 ft beyond the edge of the excavation on all sides.</a:t>
            </a:r>
            <a:r>
              <a:rPr lang="en-US" sz="1000" b="0" i="0" u="none" strike="noStrike" cap="none" dirty="0">
                <a:solidFill>
                  <a:schemeClr val="dk1"/>
                </a:solidFill>
                <a:latin typeface="Open Sans"/>
                <a:ea typeface="Open Sans"/>
                <a:cs typeface="Open Sans"/>
                <a:sym typeface="Open Sans"/>
              </a:rPr>
              <a:t>.</a:t>
            </a:r>
            <a:endParaRPr sz="1400" b="0" i="0" u="none" strike="noStrike" cap="none" dirty="0">
              <a:solidFill>
                <a:srgbClr val="000000"/>
              </a:solidFill>
              <a:latin typeface="Arial"/>
              <a:ea typeface="Arial"/>
              <a:cs typeface="Arial"/>
              <a:sym typeface="Arial"/>
            </a:endParaRPr>
          </a:p>
        </p:txBody>
      </p:sp>
      <p:pic>
        <p:nvPicPr>
          <p:cNvPr id="999" name="Google Shape;999;g13fa03ffd2f_2_888"/>
          <p:cNvPicPr preferRelativeResize="0"/>
          <p:nvPr/>
        </p:nvPicPr>
        <p:blipFill rotWithShape="1">
          <a:blip r:embed="rId5">
            <a:alphaModFix/>
          </a:blip>
          <a:srcRect/>
          <a:stretch/>
        </p:blipFill>
        <p:spPr>
          <a:xfrm>
            <a:off x="3761508" y="6924014"/>
            <a:ext cx="2857351" cy="1547336"/>
          </a:xfrm>
          <a:prstGeom prst="rect">
            <a:avLst/>
          </a:prstGeom>
          <a:noFill/>
          <a:ln w="9525" cap="flat" cmpd="sng">
            <a:solidFill>
              <a:srgbClr val="7F7F7F"/>
            </a:solidFill>
            <a:prstDash val="solid"/>
            <a:miter lim="800000"/>
            <a:headEnd type="none" w="sm" len="sm"/>
            <a:tailEnd type="none" w="sm" len="sm"/>
          </a:ln>
        </p:spPr>
      </p:pic>
      <p:pic>
        <p:nvPicPr>
          <p:cNvPr id="1000" name="Google Shape;1000;g13fa03ffd2f_2_888"/>
          <p:cNvPicPr preferRelativeResize="0"/>
          <p:nvPr/>
        </p:nvPicPr>
        <p:blipFill rotWithShape="1">
          <a:blip r:embed="rId6">
            <a:alphaModFix/>
          </a:blip>
          <a:srcRect/>
          <a:stretch/>
        </p:blipFill>
        <p:spPr>
          <a:xfrm>
            <a:off x="291331" y="6924014"/>
            <a:ext cx="2869518" cy="1547336"/>
          </a:xfrm>
          <a:prstGeom prst="rect">
            <a:avLst/>
          </a:prstGeom>
          <a:noFill/>
          <a:ln w="9525" cap="flat" cmpd="sng">
            <a:solidFill>
              <a:srgbClr val="7F7F7F"/>
            </a:solidFill>
            <a:prstDash val="solid"/>
            <a:miter lim="800000"/>
            <a:headEnd type="none" w="sm" len="sm"/>
            <a:tailEnd type="none" w="sm" len="sm"/>
          </a:ln>
        </p:spPr>
      </p:pic>
      <p:sp>
        <p:nvSpPr>
          <p:cNvPr id="1001" name="Google Shape;1001;g13fa03ffd2f_2_888"/>
          <p:cNvSpPr/>
          <p:nvPr/>
        </p:nvSpPr>
        <p:spPr>
          <a:xfrm>
            <a:off x="3740615" y="8658507"/>
            <a:ext cx="2878244" cy="553998"/>
          </a:xfrm>
          <a:prstGeom prst="rect">
            <a:avLst/>
          </a:prstGeom>
          <a:solidFill>
            <a:srgbClr val="F2F2F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The slab must be anchored into the ground surrounding the tanks. These anchors or foundations must rest on stable ground.</a:t>
            </a:r>
            <a:endParaRPr sz="1400" b="0" i="0" u="none" strike="noStrike" cap="none" dirty="0">
              <a:solidFill>
                <a:srgbClr val="000000"/>
              </a:solidFill>
              <a:latin typeface="Arial"/>
              <a:ea typeface="Arial"/>
              <a:cs typeface="Arial"/>
              <a:sym typeface="Arial"/>
            </a:endParaRPr>
          </a:p>
        </p:txBody>
      </p:sp>
      <p:sp>
        <p:nvSpPr>
          <p:cNvPr id="1002" name="Google Shape;1002;g13fa03ffd2f_2_888"/>
          <p:cNvSpPr/>
          <p:nvPr/>
        </p:nvSpPr>
        <p:spPr>
          <a:xfrm>
            <a:off x="282604" y="8591568"/>
            <a:ext cx="2878244" cy="707886"/>
          </a:xfrm>
          <a:prstGeom prst="rect">
            <a:avLst/>
          </a:prstGeom>
          <a:solidFill>
            <a:srgbClr val="F2F2F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The air inlet vent (ECOROCK) should preferably be installed outside the concrete slab area, if  this is impossible then be anchored in the slab.</a:t>
            </a:r>
            <a:endParaRPr sz="1400" b="0" i="0" u="none" strike="noStrike" cap="none" dirty="0">
              <a:solidFill>
                <a:srgbClr val="000000"/>
              </a:solidFill>
              <a:latin typeface="Arial"/>
              <a:ea typeface="Arial"/>
              <a:cs typeface="Arial"/>
              <a:sym typeface="Arial"/>
            </a:endParaRPr>
          </a:p>
        </p:txBody>
      </p:sp>
      <p:cxnSp>
        <p:nvCxnSpPr>
          <p:cNvPr id="1003" name="Google Shape;1003;g13fa03ffd2f_2_888"/>
          <p:cNvCxnSpPr>
            <a:stCxn id="1002" idx="0"/>
          </p:cNvCxnSpPr>
          <p:nvPr/>
        </p:nvCxnSpPr>
        <p:spPr>
          <a:xfrm rot="10800000" flipH="1">
            <a:off x="1721726" y="7315668"/>
            <a:ext cx="1068000" cy="1275900"/>
          </a:xfrm>
          <a:prstGeom prst="straightConnector1">
            <a:avLst/>
          </a:prstGeom>
          <a:noFill/>
          <a:ln w="9525" cap="flat" cmpd="sng">
            <a:solidFill>
              <a:schemeClr val="accent1"/>
            </a:solidFill>
            <a:prstDash val="solid"/>
            <a:miter lim="800000"/>
            <a:headEnd type="none" w="sm" len="sm"/>
            <a:tailEnd type="stealth" w="med" len="med"/>
          </a:ln>
        </p:spPr>
      </p:cxnSp>
      <p:sp>
        <p:nvSpPr>
          <p:cNvPr id="1004" name="Google Shape;1004;g13fa03ffd2f_2_888"/>
          <p:cNvSpPr/>
          <p:nvPr/>
        </p:nvSpPr>
        <p:spPr>
          <a:xfrm>
            <a:off x="4527579" y="7099675"/>
            <a:ext cx="1250408" cy="1166696"/>
          </a:xfrm>
          <a:prstGeom prst="mathMultiply">
            <a:avLst>
              <a:gd name="adj1" fmla="val 23520"/>
            </a:avLst>
          </a:prstGeom>
          <a:solidFill>
            <a:srgbClr val="FF00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p:txBody>
      </p:sp>
      <p:cxnSp>
        <p:nvCxnSpPr>
          <p:cNvPr id="1005" name="Google Shape;1005;g13fa03ffd2f_2_888"/>
          <p:cNvCxnSpPr/>
          <p:nvPr/>
        </p:nvCxnSpPr>
        <p:spPr>
          <a:xfrm flipH="1">
            <a:off x="3585162" y="7603731"/>
            <a:ext cx="372478" cy="93951"/>
          </a:xfrm>
          <a:prstGeom prst="straightConnector1">
            <a:avLst/>
          </a:prstGeom>
          <a:noFill/>
          <a:ln w="25400" cap="flat" cmpd="sng">
            <a:solidFill>
              <a:srgbClr val="FF0000"/>
            </a:solidFill>
            <a:prstDash val="solid"/>
            <a:miter lim="800000"/>
            <a:headEnd type="none" w="sm" len="sm"/>
            <a:tailEnd type="stealth" w="med" len="med"/>
          </a:ln>
        </p:spPr>
      </p:cxnSp>
      <p:cxnSp>
        <p:nvCxnSpPr>
          <p:cNvPr id="1006" name="Google Shape;1006;g13fa03ffd2f_2_888"/>
          <p:cNvCxnSpPr/>
          <p:nvPr/>
        </p:nvCxnSpPr>
        <p:spPr>
          <a:xfrm flipH="1">
            <a:off x="5201923" y="8266371"/>
            <a:ext cx="557031" cy="325197"/>
          </a:xfrm>
          <a:prstGeom prst="straightConnector1">
            <a:avLst/>
          </a:prstGeom>
          <a:noFill/>
          <a:ln w="25400" cap="flat" cmpd="sng">
            <a:solidFill>
              <a:srgbClr val="FF0000"/>
            </a:solidFill>
            <a:prstDash val="solid"/>
            <a:miter lim="800000"/>
            <a:headEnd type="none" w="sm" len="sm"/>
            <a:tailEnd type="stealth" w="med" len="med"/>
          </a:ln>
        </p:spPr>
      </p:cxnSp>
      <p:cxnSp>
        <p:nvCxnSpPr>
          <p:cNvPr id="1007" name="Google Shape;1007;g13fa03ffd2f_2_888"/>
          <p:cNvCxnSpPr/>
          <p:nvPr/>
        </p:nvCxnSpPr>
        <p:spPr>
          <a:xfrm>
            <a:off x="5758954" y="8266371"/>
            <a:ext cx="542330" cy="325197"/>
          </a:xfrm>
          <a:prstGeom prst="straightConnector1">
            <a:avLst/>
          </a:prstGeom>
          <a:noFill/>
          <a:ln w="25400" cap="flat" cmpd="sng">
            <a:solidFill>
              <a:srgbClr val="FF0000"/>
            </a:solidFill>
            <a:prstDash val="solid"/>
            <a:miter lim="800000"/>
            <a:headEnd type="none" w="sm" len="sm"/>
            <a:tailEnd type="stealth" w="med" len="med"/>
          </a:ln>
        </p:spPr>
      </p:cxnSp>
      <p:cxnSp>
        <p:nvCxnSpPr>
          <p:cNvPr id="1008" name="Google Shape;1008;g13fa03ffd2f_2_888"/>
          <p:cNvCxnSpPr/>
          <p:nvPr/>
        </p:nvCxnSpPr>
        <p:spPr>
          <a:xfrm rot="10800000">
            <a:off x="3457241" y="7459715"/>
            <a:ext cx="500399" cy="144016"/>
          </a:xfrm>
          <a:prstGeom prst="straightConnector1">
            <a:avLst/>
          </a:prstGeom>
          <a:noFill/>
          <a:ln w="25400" cap="flat" cmpd="sng">
            <a:solidFill>
              <a:srgbClr val="FF0000"/>
            </a:solidFill>
            <a:prstDash val="solid"/>
            <a:miter lim="800000"/>
            <a:headEnd type="none" w="sm" len="sm"/>
            <a:tailEnd type="stealth"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g13fa03ffd2f_2_157"/>
          <p:cNvSpPr txBox="1">
            <a:spLocks noGrp="1"/>
          </p:cNvSpPr>
          <p:nvPr>
            <p:ph type="title"/>
          </p:nvPr>
        </p:nvSpPr>
        <p:spPr>
          <a:xfrm>
            <a:off x="1603150" y="1180495"/>
            <a:ext cx="4044900" cy="14955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6AB441"/>
              </a:buClr>
              <a:buSzPct val="95000"/>
              <a:buFont typeface="Open Sans"/>
              <a:buNone/>
            </a:pPr>
            <a:r>
              <a:rPr lang="en-US" sz="4000" b="1" dirty="0"/>
              <a:t>Installation of the ECOROCK  System</a:t>
            </a:r>
            <a:endParaRPr sz="4000" b="1" dirty="0"/>
          </a:p>
        </p:txBody>
      </p:sp>
      <p:pic>
        <p:nvPicPr>
          <p:cNvPr id="222" name="Google Shape;222;g13fa03ffd2f_2_157"/>
          <p:cNvPicPr preferRelativeResize="0"/>
          <p:nvPr/>
        </p:nvPicPr>
        <p:blipFill rotWithShape="1">
          <a:blip r:embed="rId3">
            <a:alphaModFix/>
          </a:blip>
          <a:srcRect/>
          <a:stretch/>
        </p:blipFill>
        <p:spPr>
          <a:xfrm>
            <a:off x="1787314" y="4333101"/>
            <a:ext cx="3009900" cy="1943100"/>
          </a:xfrm>
          <a:prstGeom prst="rect">
            <a:avLst/>
          </a:prstGeom>
          <a:noFill/>
          <a:ln>
            <a:noFill/>
          </a:ln>
        </p:spPr>
      </p:pic>
      <p:sp>
        <p:nvSpPr>
          <p:cNvPr id="223" name="Google Shape;223;g13fa03ffd2f_2_157"/>
          <p:cNvSpPr txBox="1">
            <a:spLocks noGrp="1"/>
          </p:cNvSpPr>
          <p:nvPr>
            <p:ph type="body" idx="1"/>
          </p:nvPr>
        </p:nvSpPr>
        <p:spPr>
          <a:xfrm>
            <a:off x="644525" y="3594075"/>
            <a:ext cx="5553000" cy="5470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750"/>
              </a:spcBef>
              <a:spcAft>
                <a:spcPts val="0"/>
              </a:spcAft>
              <a:buSzPts val="2100"/>
              <a:buNone/>
            </a:pPr>
            <a:endParaRPr lang="en-US" dirty="0"/>
          </a:p>
          <a:p>
            <a:pPr marL="0" lvl="0" indent="0" algn="l" rtl="0">
              <a:lnSpc>
                <a:spcPct val="90000"/>
              </a:lnSpc>
              <a:spcBef>
                <a:spcPts val="750"/>
              </a:spcBef>
              <a:spcAft>
                <a:spcPts val="0"/>
              </a:spcAft>
              <a:buSzPts val="2100"/>
              <a:buNone/>
            </a:pPr>
            <a:endParaRPr lang="en-US" dirty="0"/>
          </a:p>
          <a:p>
            <a:pPr marL="0" lvl="0" indent="0" algn="l" rtl="0">
              <a:lnSpc>
                <a:spcPct val="90000"/>
              </a:lnSpc>
              <a:spcBef>
                <a:spcPts val="750"/>
              </a:spcBef>
              <a:spcAft>
                <a:spcPts val="0"/>
              </a:spcAft>
              <a:buSzPts val="2100"/>
              <a:buNone/>
            </a:pPr>
            <a:endParaRPr lang="en-US" dirty="0"/>
          </a:p>
          <a:p>
            <a:pPr marL="0" lvl="0" indent="0" algn="l" rtl="0">
              <a:lnSpc>
                <a:spcPct val="90000"/>
              </a:lnSpc>
              <a:spcBef>
                <a:spcPts val="750"/>
              </a:spcBef>
              <a:spcAft>
                <a:spcPts val="0"/>
              </a:spcAft>
              <a:buSzPts val="2100"/>
              <a:buNone/>
            </a:pPr>
            <a:endParaRPr lang="en-US" dirty="0"/>
          </a:p>
          <a:p>
            <a:pPr marL="0" lvl="0" indent="0" algn="l" rtl="0">
              <a:lnSpc>
                <a:spcPct val="90000"/>
              </a:lnSpc>
              <a:spcBef>
                <a:spcPts val="750"/>
              </a:spcBef>
              <a:spcAft>
                <a:spcPts val="0"/>
              </a:spcAft>
              <a:buSzPts val="2100"/>
              <a:buNone/>
            </a:pPr>
            <a:endParaRPr lang="en-US" dirty="0"/>
          </a:p>
          <a:p>
            <a:pPr marL="0" lvl="0" indent="0" algn="l" rtl="0">
              <a:lnSpc>
                <a:spcPct val="90000"/>
              </a:lnSpc>
              <a:spcBef>
                <a:spcPts val="750"/>
              </a:spcBef>
              <a:spcAft>
                <a:spcPts val="0"/>
              </a:spcAft>
              <a:buSzPts val="2100"/>
              <a:buNone/>
            </a:pPr>
            <a:endParaRPr lang="en-US" dirty="0"/>
          </a:p>
          <a:p>
            <a:pPr marL="0" lvl="0" indent="0" algn="l" rtl="0">
              <a:lnSpc>
                <a:spcPct val="90000"/>
              </a:lnSpc>
              <a:spcBef>
                <a:spcPts val="750"/>
              </a:spcBef>
              <a:spcAft>
                <a:spcPts val="0"/>
              </a:spcAft>
              <a:buSzPts val="2100"/>
              <a:buNone/>
            </a:pPr>
            <a:endParaRPr lang="en-US" dirty="0"/>
          </a:p>
          <a:p>
            <a:pPr marL="0" lvl="0" indent="0" algn="l" rtl="0">
              <a:lnSpc>
                <a:spcPct val="90000"/>
              </a:lnSpc>
              <a:spcBef>
                <a:spcPts val="750"/>
              </a:spcBef>
              <a:spcAft>
                <a:spcPts val="0"/>
              </a:spcAft>
              <a:buSzPts val="2100"/>
              <a:buNone/>
            </a:pPr>
            <a:endParaRPr lang="en-US" dirty="0"/>
          </a:p>
          <a:p>
            <a:pPr marL="0" lvl="0" indent="0" algn="l" rtl="0">
              <a:lnSpc>
                <a:spcPct val="90000"/>
              </a:lnSpc>
              <a:spcBef>
                <a:spcPts val="750"/>
              </a:spcBef>
              <a:spcAft>
                <a:spcPts val="0"/>
              </a:spcAft>
              <a:buSzPts val="2100"/>
              <a:buNone/>
            </a:pPr>
            <a:endParaRPr lang="en-US" dirty="0"/>
          </a:p>
          <a:p>
            <a:pPr marL="0" lvl="0" indent="0" algn="l" rtl="0">
              <a:lnSpc>
                <a:spcPct val="90000"/>
              </a:lnSpc>
              <a:spcBef>
                <a:spcPts val="750"/>
              </a:spcBef>
              <a:spcAft>
                <a:spcPts val="0"/>
              </a:spcAft>
              <a:buSzPts val="2100"/>
              <a:buNone/>
            </a:pPr>
            <a:endParaRPr lang="en-US" dirty="0"/>
          </a:p>
          <a:p>
            <a:pPr marL="0" lvl="0" indent="0" algn="l" rtl="0">
              <a:lnSpc>
                <a:spcPct val="90000"/>
              </a:lnSpc>
              <a:spcBef>
                <a:spcPts val="750"/>
              </a:spcBef>
              <a:spcAft>
                <a:spcPts val="0"/>
              </a:spcAft>
              <a:buSzPts val="2100"/>
              <a:buNone/>
            </a:pPr>
            <a:endParaRPr lang="en-US" dirty="0"/>
          </a:p>
          <a:p>
            <a:pPr marL="0" lvl="0" indent="0" algn="l" rtl="0">
              <a:lnSpc>
                <a:spcPct val="90000"/>
              </a:lnSpc>
              <a:spcBef>
                <a:spcPts val="750"/>
              </a:spcBef>
              <a:spcAft>
                <a:spcPts val="0"/>
              </a:spcAft>
              <a:buSzPts val="2100"/>
              <a:buNone/>
            </a:pPr>
            <a:endParaRPr lang="en-US" dirty="0"/>
          </a:p>
          <a:p>
            <a:pPr marL="0" lvl="0" indent="0" algn="l" rtl="0">
              <a:lnSpc>
                <a:spcPct val="90000"/>
              </a:lnSpc>
              <a:spcBef>
                <a:spcPts val="750"/>
              </a:spcBef>
              <a:spcAft>
                <a:spcPts val="0"/>
              </a:spcAft>
              <a:buSzPts val="2100"/>
              <a:buNone/>
            </a:pPr>
            <a:endParaRPr lang="en-US" dirty="0"/>
          </a:p>
          <a:p>
            <a:pPr marL="0" lvl="0" indent="0" algn="l" rtl="0">
              <a:lnSpc>
                <a:spcPct val="90000"/>
              </a:lnSpc>
              <a:spcBef>
                <a:spcPts val="750"/>
              </a:spcBef>
              <a:spcAft>
                <a:spcPts val="0"/>
              </a:spcAft>
              <a:buSzPts val="2100"/>
              <a:buNone/>
            </a:pP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13fa03ffd2f_2_163"/>
          <p:cNvSpPr txBox="1">
            <a:spLocks noGrp="1"/>
          </p:cNvSpPr>
          <p:nvPr>
            <p:ph type="ctrTitle"/>
          </p:nvPr>
        </p:nvSpPr>
        <p:spPr>
          <a:xfrm>
            <a:off x="1995168" y="2008611"/>
            <a:ext cx="4995093" cy="155302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6AB441"/>
              </a:buClr>
              <a:buSzPts val="3800"/>
              <a:buFont typeface="Open Sans"/>
              <a:buNone/>
            </a:pPr>
            <a:r>
              <a:rPr lang="en-US" dirty="0"/>
              <a:t>The stages of installation </a:t>
            </a:r>
            <a:endParaRPr dirty="0"/>
          </a:p>
        </p:txBody>
      </p:sp>
      <p:pic>
        <p:nvPicPr>
          <p:cNvPr id="229" name="Google Shape;229;g13fa03ffd2f_2_163"/>
          <p:cNvPicPr preferRelativeResize="0"/>
          <p:nvPr/>
        </p:nvPicPr>
        <p:blipFill rotWithShape="1">
          <a:blip r:embed="rId3">
            <a:alphaModFix/>
          </a:blip>
          <a:srcRect/>
          <a:stretch/>
        </p:blipFill>
        <p:spPr>
          <a:xfrm>
            <a:off x="1477928" y="4042715"/>
            <a:ext cx="4138445" cy="309983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13fa03ffd2f_2_168"/>
          <p:cNvSpPr txBox="1">
            <a:spLocks noGrp="1"/>
          </p:cNvSpPr>
          <p:nvPr>
            <p:ph type="title"/>
          </p:nvPr>
        </p:nvSpPr>
        <p:spPr>
          <a:xfrm>
            <a:off x="2124144" y="719009"/>
            <a:ext cx="4920892" cy="53700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2800"/>
              <a:buFont typeface="Open Sans"/>
              <a:buNone/>
            </a:pPr>
            <a:r>
              <a:rPr lang="en-US" b="1" dirty="0"/>
              <a:t>The stages of installation</a:t>
            </a:r>
            <a:endParaRPr dirty="0"/>
          </a:p>
        </p:txBody>
      </p:sp>
      <p:sp>
        <p:nvSpPr>
          <p:cNvPr id="235" name="Google Shape;235;g13fa03ffd2f_2_168"/>
          <p:cNvSpPr/>
          <p:nvPr/>
        </p:nvSpPr>
        <p:spPr>
          <a:xfrm>
            <a:off x="258385" y="2386157"/>
            <a:ext cx="576000" cy="360000"/>
          </a:xfrm>
          <a:prstGeom prst="rect">
            <a:avLst/>
          </a:prstGeom>
          <a:solidFill>
            <a:schemeClr val="accen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lt1"/>
                </a:solidFill>
                <a:latin typeface="Open Sans"/>
                <a:ea typeface="Open Sans"/>
                <a:cs typeface="Open Sans"/>
                <a:sym typeface="Open Sans"/>
              </a:rPr>
              <a:t>1</a:t>
            </a:r>
            <a:endParaRPr sz="1400" b="0" i="0" u="none" strike="noStrike" cap="none" dirty="0">
              <a:solidFill>
                <a:srgbClr val="000000"/>
              </a:solidFill>
              <a:latin typeface="Arial"/>
              <a:ea typeface="Arial"/>
              <a:cs typeface="Arial"/>
              <a:sym typeface="Arial"/>
            </a:endParaRPr>
          </a:p>
        </p:txBody>
      </p:sp>
      <p:sp>
        <p:nvSpPr>
          <p:cNvPr id="236" name="Google Shape;236;g13fa03ffd2f_2_168"/>
          <p:cNvSpPr/>
          <p:nvPr/>
        </p:nvSpPr>
        <p:spPr>
          <a:xfrm>
            <a:off x="816352" y="2386157"/>
            <a:ext cx="5760000" cy="360000"/>
          </a:xfrm>
          <a:prstGeom prst="rect">
            <a:avLst/>
          </a:prstGeom>
          <a:solidFill>
            <a:srgbClr val="DFDFD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Open Sans"/>
                <a:ea typeface="Open Sans"/>
                <a:cs typeface="Open Sans"/>
                <a:sym typeface="Open Sans"/>
              </a:rPr>
              <a:t>Site preparation</a:t>
            </a:r>
            <a:endParaRPr sz="1400" b="0" i="0" u="none" strike="noStrike" cap="none" dirty="0">
              <a:solidFill>
                <a:srgbClr val="000000"/>
              </a:solidFill>
              <a:latin typeface="Arial"/>
              <a:ea typeface="Arial"/>
              <a:cs typeface="Arial"/>
              <a:sym typeface="Arial"/>
            </a:endParaRPr>
          </a:p>
        </p:txBody>
      </p:sp>
      <p:sp>
        <p:nvSpPr>
          <p:cNvPr id="237" name="Google Shape;237;g13fa03ffd2f_2_168"/>
          <p:cNvSpPr/>
          <p:nvPr/>
        </p:nvSpPr>
        <p:spPr>
          <a:xfrm>
            <a:off x="249983" y="1684099"/>
            <a:ext cx="6300000" cy="600574"/>
          </a:xfrm>
          <a:prstGeom prst="roundRect">
            <a:avLst>
              <a:gd name="adj" fmla="val 16667"/>
            </a:avLst>
          </a:prstGeom>
          <a:noFill/>
          <a:ln w="19050" cap="flat" cmpd="sng">
            <a:solidFill>
              <a:srgbClr val="0022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T</a:t>
            </a:r>
            <a:r>
              <a:rPr lang="en-US" sz="1200" b="0" i="0" u="none" strike="noStrike" cap="none" dirty="0">
                <a:solidFill>
                  <a:schemeClr val="dk1"/>
                </a:solidFill>
                <a:latin typeface="Open Sans"/>
                <a:ea typeface="Open Sans"/>
                <a:cs typeface="Open Sans"/>
                <a:sym typeface="Open Sans"/>
              </a:rPr>
              <a:t>he work of the EcOROCK  installer must be conducted according to the criteria set out by ECOROCK.</a:t>
            </a:r>
            <a:endParaRPr sz="1600" b="0" i="0" u="none" strike="noStrike" cap="none" dirty="0">
              <a:solidFill>
                <a:srgbClr val="000000"/>
              </a:solidFill>
              <a:latin typeface="Arial"/>
              <a:ea typeface="Arial"/>
              <a:cs typeface="Arial"/>
              <a:sym typeface="Arial"/>
            </a:endParaRPr>
          </a:p>
        </p:txBody>
      </p:sp>
      <p:sp>
        <p:nvSpPr>
          <p:cNvPr id="238" name="Google Shape;238;g13fa03ffd2f_2_168"/>
          <p:cNvSpPr/>
          <p:nvPr/>
        </p:nvSpPr>
        <p:spPr>
          <a:xfrm>
            <a:off x="258384" y="3474487"/>
            <a:ext cx="586291" cy="360000"/>
          </a:xfrm>
          <a:prstGeom prst="rect">
            <a:avLst/>
          </a:prstGeom>
          <a:solidFill>
            <a:schemeClr val="accen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lt1"/>
                </a:solidFill>
                <a:latin typeface="Open Sans"/>
                <a:ea typeface="Open Sans"/>
                <a:cs typeface="Open Sans"/>
                <a:sym typeface="Open Sans"/>
              </a:rPr>
              <a:t>2</a:t>
            </a:r>
            <a:endParaRPr sz="1400" b="0" i="0" u="none" strike="noStrike" cap="none" dirty="0">
              <a:solidFill>
                <a:srgbClr val="000000"/>
              </a:solidFill>
              <a:latin typeface="Arial"/>
              <a:ea typeface="Arial"/>
              <a:cs typeface="Arial"/>
              <a:sym typeface="Arial"/>
            </a:endParaRPr>
          </a:p>
        </p:txBody>
      </p:sp>
      <p:sp>
        <p:nvSpPr>
          <p:cNvPr id="239" name="Google Shape;239;g13fa03ffd2f_2_168"/>
          <p:cNvSpPr/>
          <p:nvPr/>
        </p:nvSpPr>
        <p:spPr>
          <a:xfrm>
            <a:off x="807950" y="3474487"/>
            <a:ext cx="5760000" cy="360000"/>
          </a:xfrm>
          <a:prstGeom prst="rect">
            <a:avLst/>
          </a:prstGeom>
          <a:solidFill>
            <a:srgbClr val="DFDFD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Open Sans"/>
                <a:ea typeface="Open Sans"/>
                <a:cs typeface="Open Sans"/>
                <a:sym typeface="Open Sans"/>
              </a:rPr>
              <a:t>Installing the discharge system if necessary</a:t>
            </a:r>
            <a:endParaRPr sz="1400" b="0" i="0" u="none" strike="noStrike" cap="none" dirty="0">
              <a:solidFill>
                <a:srgbClr val="000000"/>
              </a:solidFill>
              <a:latin typeface="Arial"/>
              <a:ea typeface="Arial"/>
              <a:cs typeface="Arial"/>
              <a:sym typeface="Arial"/>
            </a:endParaRPr>
          </a:p>
        </p:txBody>
      </p:sp>
      <p:sp>
        <p:nvSpPr>
          <p:cNvPr id="240" name="Google Shape;240;g13fa03ffd2f_2_168"/>
          <p:cNvSpPr/>
          <p:nvPr/>
        </p:nvSpPr>
        <p:spPr>
          <a:xfrm>
            <a:off x="255333" y="6266186"/>
            <a:ext cx="576000" cy="360000"/>
          </a:xfrm>
          <a:prstGeom prst="rect">
            <a:avLst/>
          </a:prstGeom>
          <a:solidFill>
            <a:schemeClr val="accen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lt1"/>
                </a:solidFill>
                <a:latin typeface="Open Sans"/>
                <a:ea typeface="Open Sans"/>
                <a:cs typeface="Open Sans"/>
                <a:sym typeface="Open Sans"/>
              </a:rPr>
              <a:t>5</a:t>
            </a:r>
            <a:endParaRPr sz="1400" b="0" i="0" u="none" strike="noStrike" cap="none" dirty="0">
              <a:solidFill>
                <a:srgbClr val="000000"/>
              </a:solidFill>
              <a:latin typeface="Arial"/>
              <a:ea typeface="Arial"/>
              <a:cs typeface="Arial"/>
              <a:sym typeface="Arial"/>
            </a:endParaRPr>
          </a:p>
        </p:txBody>
      </p:sp>
      <p:sp>
        <p:nvSpPr>
          <p:cNvPr id="241" name="Google Shape;241;g13fa03ffd2f_2_168"/>
          <p:cNvSpPr/>
          <p:nvPr/>
        </p:nvSpPr>
        <p:spPr>
          <a:xfrm>
            <a:off x="813300" y="6266186"/>
            <a:ext cx="5760000" cy="360000"/>
          </a:xfrm>
          <a:prstGeom prst="rect">
            <a:avLst/>
          </a:prstGeom>
          <a:solidFill>
            <a:srgbClr val="DFDFD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Open Sans"/>
                <a:ea typeface="Open Sans"/>
                <a:cs typeface="Open Sans"/>
                <a:sym typeface="Open Sans"/>
              </a:rPr>
              <a:t>Filling the units with water and backfilling around the tanks</a:t>
            </a:r>
            <a:endParaRPr sz="1400" b="0" i="0" u="none" strike="noStrike" cap="none" dirty="0">
              <a:solidFill>
                <a:srgbClr val="000000"/>
              </a:solidFill>
              <a:latin typeface="Arial"/>
              <a:ea typeface="Arial"/>
              <a:cs typeface="Arial"/>
              <a:sym typeface="Arial"/>
            </a:endParaRPr>
          </a:p>
        </p:txBody>
      </p:sp>
      <p:sp>
        <p:nvSpPr>
          <p:cNvPr id="242" name="Google Shape;242;g13fa03ffd2f_2_168"/>
          <p:cNvSpPr/>
          <p:nvPr/>
        </p:nvSpPr>
        <p:spPr>
          <a:xfrm>
            <a:off x="258385" y="5245792"/>
            <a:ext cx="576000" cy="360000"/>
          </a:xfrm>
          <a:prstGeom prst="rect">
            <a:avLst/>
          </a:prstGeom>
          <a:solidFill>
            <a:schemeClr val="accen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lt1"/>
                </a:solidFill>
                <a:latin typeface="Open Sans"/>
                <a:ea typeface="Open Sans"/>
                <a:cs typeface="Open Sans"/>
                <a:sym typeface="Open Sans"/>
              </a:rPr>
              <a:t>4</a:t>
            </a:r>
            <a:endParaRPr sz="1400" b="0" i="0" u="none" strike="noStrike" cap="none" dirty="0">
              <a:solidFill>
                <a:srgbClr val="000000"/>
              </a:solidFill>
              <a:latin typeface="Arial"/>
              <a:ea typeface="Arial"/>
              <a:cs typeface="Arial"/>
              <a:sym typeface="Arial"/>
            </a:endParaRPr>
          </a:p>
        </p:txBody>
      </p:sp>
      <p:sp>
        <p:nvSpPr>
          <p:cNvPr id="243" name="Google Shape;243;g13fa03ffd2f_2_168"/>
          <p:cNvSpPr/>
          <p:nvPr/>
        </p:nvSpPr>
        <p:spPr>
          <a:xfrm>
            <a:off x="816352" y="5245792"/>
            <a:ext cx="5760000" cy="360000"/>
          </a:xfrm>
          <a:prstGeom prst="rect">
            <a:avLst/>
          </a:prstGeom>
          <a:solidFill>
            <a:srgbClr val="DFDFD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Open Sans"/>
                <a:ea typeface="Open Sans"/>
                <a:cs typeface="Open Sans"/>
                <a:sym typeface="Open Sans"/>
              </a:rPr>
              <a:t>Installing the system – Ventilation control</a:t>
            </a:r>
            <a:endParaRPr sz="1400" b="0" i="0" u="none" strike="noStrike" cap="none" dirty="0">
              <a:solidFill>
                <a:srgbClr val="000000"/>
              </a:solidFill>
              <a:latin typeface="Arial"/>
              <a:ea typeface="Arial"/>
              <a:cs typeface="Arial"/>
              <a:sym typeface="Arial"/>
            </a:endParaRPr>
          </a:p>
        </p:txBody>
      </p:sp>
      <p:sp>
        <p:nvSpPr>
          <p:cNvPr id="244" name="Google Shape;244;g13fa03ffd2f_2_168"/>
          <p:cNvSpPr txBox="1"/>
          <p:nvPr/>
        </p:nvSpPr>
        <p:spPr>
          <a:xfrm>
            <a:off x="786515" y="2780584"/>
            <a:ext cx="5761002" cy="553998"/>
          </a:xfrm>
          <a:prstGeom prst="rect">
            <a:avLst/>
          </a:prstGeom>
          <a:noFill/>
          <a:ln>
            <a:noFill/>
          </a:ln>
        </p:spPr>
        <p:txBody>
          <a:bodyPr spcFirstLastPara="1" wrap="square" lIns="91425" tIns="45700" rIns="91425" bIns="45700" anchor="t" anchorCtr="0">
            <a:spAutoFit/>
          </a:bodyPr>
          <a:lstStyle/>
          <a:p>
            <a:pPr marL="285750" marR="0" lvl="0" indent="-104775"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Prepare for the installation with the ACUANTIA local agent.</a:t>
            </a:r>
            <a:endParaRPr sz="1400" b="0" i="0" u="none" strike="noStrike" cap="none" dirty="0">
              <a:solidFill>
                <a:srgbClr val="000000"/>
              </a:solidFill>
              <a:latin typeface="Arial"/>
              <a:ea typeface="Arial"/>
              <a:cs typeface="Arial"/>
              <a:sym typeface="Arial"/>
            </a:endParaRPr>
          </a:p>
          <a:p>
            <a:pPr marL="285750" marR="0" lvl="0" indent="-104775"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Prepare and check all materials required</a:t>
            </a:r>
            <a:endParaRPr sz="1400" b="0" i="0" u="none" strike="noStrike" cap="none" dirty="0">
              <a:solidFill>
                <a:srgbClr val="000000"/>
              </a:solidFill>
              <a:latin typeface="Arial"/>
              <a:ea typeface="Arial"/>
              <a:cs typeface="Arial"/>
              <a:sym typeface="Arial"/>
            </a:endParaRPr>
          </a:p>
          <a:p>
            <a:pPr marL="285750" marR="0" lvl="0" indent="-104775"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Check the installation area thoroughly</a:t>
            </a:r>
            <a:endParaRPr sz="1400" b="0" i="0" u="none" strike="noStrike" cap="none" dirty="0">
              <a:solidFill>
                <a:srgbClr val="000000"/>
              </a:solidFill>
              <a:latin typeface="Arial"/>
              <a:ea typeface="Arial"/>
              <a:cs typeface="Arial"/>
              <a:sym typeface="Arial"/>
            </a:endParaRPr>
          </a:p>
        </p:txBody>
      </p:sp>
      <p:sp>
        <p:nvSpPr>
          <p:cNvPr id="245" name="Google Shape;245;g13fa03ffd2f_2_168"/>
          <p:cNvSpPr/>
          <p:nvPr/>
        </p:nvSpPr>
        <p:spPr>
          <a:xfrm>
            <a:off x="258385" y="7357049"/>
            <a:ext cx="587804" cy="360000"/>
          </a:xfrm>
          <a:prstGeom prst="rect">
            <a:avLst/>
          </a:prstGeom>
          <a:solidFill>
            <a:schemeClr val="accen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lt1"/>
                </a:solidFill>
                <a:latin typeface="Open Sans"/>
                <a:ea typeface="Open Sans"/>
                <a:cs typeface="Open Sans"/>
                <a:sym typeface="Open Sans"/>
              </a:rPr>
              <a:t>6</a:t>
            </a:r>
            <a:endParaRPr sz="1400" b="0" i="0" u="none" strike="noStrike" cap="none" dirty="0">
              <a:solidFill>
                <a:srgbClr val="000000"/>
              </a:solidFill>
              <a:latin typeface="Arial"/>
              <a:ea typeface="Arial"/>
              <a:cs typeface="Arial"/>
              <a:sym typeface="Arial"/>
            </a:endParaRPr>
          </a:p>
        </p:txBody>
      </p:sp>
      <p:sp>
        <p:nvSpPr>
          <p:cNvPr id="246" name="Google Shape;246;g13fa03ffd2f_2_168"/>
          <p:cNvSpPr/>
          <p:nvPr/>
        </p:nvSpPr>
        <p:spPr>
          <a:xfrm>
            <a:off x="806249" y="7357049"/>
            <a:ext cx="5800469" cy="360000"/>
          </a:xfrm>
          <a:prstGeom prst="rect">
            <a:avLst/>
          </a:prstGeom>
          <a:solidFill>
            <a:srgbClr val="DFDFD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Open Sans"/>
                <a:ea typeface="Open Sans"/>
                <a:cs typeface="Open Sans"/>
                <a:sym typeface="Open Sans"/>
              </a:rPr>
              <a:t>Finish the job </a:t>
            </a:r>
            <a:endParaRPr sz="1400" b="0" i="0" u="none" strike="noStrike" cap="none" dirty="0">
              <a:solidFill>
                <a:srgbClr val="000000"/>
              </a:solidFill>
              <a:latin typeface="Arial"/>
              <a:ea typeface="Arial"/>
              <a:cs typeface="Arial"/>
              <a:sym typeface="Arial"/>
            </a:endParaRPr>
          </a:p>
        </p:txBody>
      </p:sp>
      <p:sp>
        <p:nvSpPr>
          <p:cNvPr id="247" name="Google Shape;247;g13fa03ffd2f_2_168"/>
          <p:cNvSpPr txBox="1"/>
          <p:nvPr/>
        </p:nvSpPr>
        <p:spPr>
          <a:xfrm>
            <a:off x="786516" y="3872965"/>
            <a:ext cx="5760900" cy="400200"/>
          </a:xfrm>
          <a:prstGeom prst="rect">
            <a:avLst/>
          </a:prstGeom>
          <a:noFill/>
          <a:ln>
            <a:noFill/>
          </a:ln>
        </p:spPr>
        <p:txBody>
          <a:bodyPr spcFirstLastPara="1" wrap="square" lIns="91425" tIns="45700" rIns="91425" bIns="45700" anchor="t" anchorCtr="0">
            <a:spAutoFit/>
          </a:bodyPr>
          <a:lstStyle/>
          <a:p>
            <a:pPr marL="285750" marR="0" lvl="0" indent="-104775"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Install a pump shaft according to discharge method for site. If site grade permits gravity discharge, install sampling pipe .</a:t>
            </a:r>
            <a:endParaRPr sz="1400" b="0" i="0" u="none" strike="noStrike" cap="none" dirty="0">
              <a:solidFill>
                <a:srgbClr val="000000"/>
              </a:solidFill>
              <a:latin typeface="Arial"/>
              <a:ea typeface="Arial"/>
              <a:cs typeface="Arial"/>
              <a:sym typeface="Arial"/>
            </a:endParaRPr>
          </a:p>
        </p:txBody>
      </p:sp>
      <p:sp>
        <p:nvSpPr>
          <p:cNvPr id="248" name="Google Shape;248;g13fa03ffd2f_2_168"/>
          <p:cNvSpPr txBox="1"/>
          <p:nvPr/>
        </p:nvSpPr>
        <p:spPr>
          <a:xfrm>
            <a:off x="825983" y="5651688"/>
            <a:ext cx="5761002" cy="553998"/>
          </a:xfrm>
          <a:prstGeom prst="rect">
            <a:avLst/>
          </a:prstGeom>
          <a:noFill/>
          <a:ln>
            <a:noFill/>
          </a:ln>
        </p:spPr>
        <p:txBody>
          <a:bodyPr spcFirstLastPara="1" wrap="square" lIns="91425" tIns="45700" rIns="91425" bIns="45700" anchor="t" anchorCtr="0">
            <a:spAutoFit/>
          </a:bodyPr>
          <a:lstStyle/>
          <a:p>
            <a:pPr marL="285750" marR="0" lvl="0" indent="-104775"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Make sure that the water flows correctly by gravity</a:t>
            </a:r>
            <a:endParaRPr sz="1400" b="0" i="0" u="none" strike="noStrike" cap="none" dirty="0">
              <a:solidFill>
                <a:srgbClr val="000000"/>
              </a:solidFill>
              <a:latin typeface="Arial"/>
              <a:ea typeface="Arial"/>
              <a:cs typeface="Arial"/>
              <a:sym typeface="Arial"/>
            </a:endParaRPr>
          </a:p>
          <a:p>
            <a:pPr marL="285750" marR="0" lvl="0" indent="-104775"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Check that the ventilation is correct and functioning</a:t>
            </a:r>
            <a:endParaRPr sz="1400" b="0" i="0" u="none" strike="noStrike" cap="none" dirty="0">
              <a:solidFill>
                <a:srgbClr val="000000"/>
              </a:solidFill>
              <a:latin typeface="Arial"/>
              <a:ea typeface="Arial"/>
              <a:cs typeface="Arial"/>
              <a:sym typeface="Arial"/>
            </a:endParaRPr>
          </a:p>
          <a:p>
            <a:pPr marL="285750" marR="0" lvl="0" indent="-104775"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Follow the recommendations set out by ACUANTIA when installing on a difficult site </a:t>
            </a:r>
            <a:endParaRPr sz="1400" b="0" i="0" u="none" strike="noStrike" cap="none" dirty="0">
              <a:solidFill>
                <a:srgbClr val="000000"/>
              </a:solidFill>
              <a:latin typeface="Arial"/>
              <a:ea typeface="Arial"/>
              <a:cs typeface="Arial"/>
              <a:sym typeface="Arial"/>
            </a:endParaRPr>
          </a:p>
        </p:txBody>
      </p:sp>
      <p:sp>
        <p:nvSpPr>
          <p:cNvPr id="249" name="Google Shape;249;g13fa03ffd2f_2_168"/>
          <p:cNvSpPr txBox="1"/>
          <p:nvPr/>
        </p:nvSpPr>
        <p:spPr>
          <a:xfrm>
            <a:off x="841623" y="6690217"/>
            <a:ext cx="5761002" cy="553998"/>
          </a:xfrm>
          <a:prstGeom prst="rect">
            <a:avLst/>
          </a:prstGeom>
          <a:noFill/>
          <a:ln>
            <a:noFill/>
          </a:ln>
        </p:spPr>
        <p:txBody>
          <a:bodyPr spcFirstLastPara="1" wrap="square" lIns="91425" tIns="45700" rIns="91425" bIns="45700" anchor="t" anchorCtr="0">
            <a:spAutoFit/>
          </a:bodyPr>
          <a:lstStyle/>
          <a:p>
            <a:pPr marL="285750" marR="0" lvl="0" indent="-104775"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Filling the tanks with water must take place as you backfill the tanks</a:t>
            </a:r>
            <a:endParaRPr sz="1400" b="0" i="0" u="none" strike="noStrike" cap="none" dirty="0">
              <a:solidFill>
                <a:srgbClr val="000000"/>
              </a:solidFill>
              <a:latin typeface="Arial"/>
              <a:ea typeface="Arial"/>
              <a:cs typeface="Arial"/>
              <a:sym typeface="Arial"/>
            </a:endParaRPr>
          </a:p>
          <a:p>
            <a:pPr marL="285750" marR="0" lvl="0" indent="-104775"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Position the wastewater discharge system</a:t>
            </a:r>
            <a:endParaRPr sz="1400" b="0" i="0" u="none" strike="noStrike" cap="none" dirty="0">
              <a:solidFill>
                <a:srgbClr val="000000"/>
              </a:solidFill>
              <a:latin typeface="Arial"/>
              <a:ea typeface="Arial"/>
              <a:cs typeface="Arial"/>
              <a:sym typeface="Arial"/>
            </a:endParaRPr>
          </a:p>
          <a:p>
            <a:pPr marL="285750" marR="0" lvl="0" indent="-104775"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Put in place and screw down the lids</a:t>
            </a:r>
            <a:endParaRPr sz="1400" b="0" i="0" u="none" strike="noStrike" cap="none" dirty="0">
              <a:solidFill>
                <a:srgbClr val="000000"/>
              </a:solidFill>
              <a:latin typeface="Arial"/>
              <a:ea typeface="Arial"/>
              <a:cs typeface="Arial"/>
              <a:sym typeface="Arial"/>
            </a:endParaRPr>
          </a:p>
        </p:txBody>
      </p:sp>
      <p:sp>
        <p:nvSpPr>
          <p:cNvPr id="250" name="Google Shape;250;g13fa03ffd2f_2_168"/>
          <p:cNvSpPr txBox="1"/>
          <p:nvPr/>
        </p:nvSpPr>
        <p:spPr>
          <a:xfrm>
            <a:off x="786515" y="7770337"/>
            <a:ext cx="5761002" cy="400110"/>
          </a:xfrm>
          <a:prstGeom prst="rect">
            <a:avLst/>
          </a:prstGeom>
          <a:noFill/>
          <a:ln>
            <a:noFill/>
          </a:ln>
        </p:spPr>
        <p:txBody>
          <a:bodyPr spcFirstLastPara="1" wrap="square" lIns="91425" tIns="45700" rIns="91425" bIns="45700" anchor="t" anchorCtr="0">
            <a:spAutoFit/>
          </a:bodyPr>
          <a:lstStyle/>
          <a:p>
            <a:pPr marL="285750" marR="0" lvl="0" indent="-104775"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Leave a finished, clean and neat site.</a:t>
            </a:r>
            <a:endParaRPr sz="1400" b="0" i="0" u="none" strike="noStrike" cap="none" dirty="0">
              <a:solidFill>
                <a:srgbClr val="000000"/>
              </a:solidFill>
              <a:latin typeface="Arial"/>
              <a:ea typeface="Arial"/>
              <a:cs typeface="Arial"/>
              <a:sym typeface="Arial"/>
            </a:endParaRPr>
          </a:p>
          <a:p>
            <a:pPr marL="285750" marR="0" lvl="0" indent="-104775"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Get the job signed off by the client</a:t>
            </a:r>
            <a:endParaRPr sz="1400" b="0" i="0" u="none" strike="noStrike" cap="none" dirty="0">
              <a:solidFill>
                <a:srgbClr val="000000"/>
              </a:solidFill>
              <a:latin typeface="Arial"/>
              <a:ea typeface="Arial"/>
              <a:cs typeface="Arial"/>
              <a:sym typeface="Arial"/>
            </a:endParaRPr>
          </a:p>
        </p:txBody>
      </p:sp>
      <p:sp>
        <p:nvSpPr>
          <p:cNvPr id="251" name="Google Shape;251;g13fa03ffd2f_2_168"/>
          <p:cNvSpPr/>
          <p:nvPr/>
        </p:nvSpPr>
        <p:spPr>
          <a:xfrm>
            <a:off x="1269417" y="8223732"/>
            <a:ext cx="5317500" cy="1117200"/>
          </a:xfrm>
          <a:prstGeom prst="rect">
            <a:avLst/>
          </a:prstGeom>
          <a:solidFill>
            <a:srgbClr val="DFDFD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chemeClr val="dk1"/>
                </a:solidFill>
                <a:latin typeface="Open Sans"/>
                <a:ea typeface="Open Sans"/>
                <a:cs typeface="Open Sans"/>
                <a:sym typeface="Open Sans"/>
              </a:rPr>
              <a:t>On the site:</a:t>
            </a:r>
            <a:endParaRPr sz="1400" b="0" i="0" u="none" strike="noStrike" cap="none" dirty="0">
              <a:solidFill>
                <a:srgbClr val="000000"/>
              </a:solidFill>
              <a:latin typeface="Arial"/>
              <a:ea typeface="Arial"/>
              <a:cs typeface="Arial"/>
              <a:sym typeface="Arial"/>
            </a:endParaRPr>
          </a:p>
          <a:p>
            <a:pPr marL="171450" marR="0" lvl="0" indent="-107950" algn="l" rtl="0">
              <a:lnSpc>
                <a:spcPct val="100000"/>
              </a:lnSpc>
              <a:spcBef>
                <a:spcPts val="0"/>
              </a:spcBef>
              <a:spcAft>
                <a:spcPts val="0"/>
              </a:spcAft>
              <a:buClr>
                <a:schemeClr val="dk1"/>
              </a:buClr>
              <a:buSzPts val="1000"/>
              <a:buFont typeface="Arial"/>
              <a:buNone/>
            </a:pPr>
            <a:endParaRPr sz="1000" b="0" i="0" u="none" strike="noStrike" cap="none" dirty="0">
              <a:solidFill>
                <a:schemeClr val="dk1"/>
              </a:solidFill>
              <a:latin typeface="Open Sans"/>
              <a:ea typeface="Open Sans"/>
              <a:cs typeface="Open Sans"/>
              <a:sym typeface="Open Sans"/>
            </a:endParaRPr>
          </a:p>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Never smoke in the vicinity of construction during operations described in this manual</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Never enter the tanks if you have not taken all the necessary measures regarding ventilation and air monitoring in accordance with the current statutory provisions.</a:t>
            </a:r>
            <a:endParaRPr sz="1400" b="0" i="0" u="none" strike="noStrike" cap="none" dirty="0">
              <a:solidFill>
                <a:srgbClr val="000000"/>
              </a:solidFill>
              <a:latin typeface="Arial"/>
              <a:ea typeface="Arial"/>
              <a:cs typeface="Arial"/>
              <a:sym typeface="Arial"/>
            </a:endParaRPr>
          </a:p>
        </p:txBody>
      </p:sp>
      <p:pic>
        <p:nvPicPr>
          <p:cNvPr id="252" name="Google Shape;252;g13fa03ffd2f_2_168" descr="C:\Users\fbelin\Desktop\Charte_qualite_.jpg"/>
          <p:cNvPicPr preferRelativeResize="0"/>
          <p:nvPr/>
        </p:nvPicPr>
        <p:blipFill rotWithShape="1">
          <a:blip r:embed="rId3">
            <a:alphaModFix/>
          </a:blip>
          <a:srcRect/>
          <a:stretch/>
        </p:blipFill>
        <p:spPr>
          <a:xfrm>
            <a:off x="116822" y="8322083"/>
            <a:ext cx="1152596" cy="712514"/>
          </a:xfrm>
          <a:prstGeom prst="rect">
            <a:avLst/>
          </a:prstGeom>
          <a:noFill/>
          <a:ln>
            <a:noFill/>
          </a:ln>
        </p:spPr>
      </p:pic>
      <p:sp>
        <p:nvSpPr>
          <p:cNvPr id="253" name="Google Shape;253;g13fa03ffd2f_2_168"/>
          <p:cNvSpPr txBox="1"/>
          <p:nvPr/>
        </p:nvSpPr>
        <p:spPr>
          <a:xfrm>
            <a:off x="32594" y="8977721"/>
            <a:ext cx="132105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Open Sans"/>
                <a:ea typeface="Open Sans"/>
                <a:cs typeface="Open Sans"/>
                <a:sym typeface="Open Sans"/>
              </a:rPr>
              <a:t>Quality commitment</a:t>
            </a:r>
            <a:endParaRPr sz="1400" b="0" i="0" u="none" strike="noStrike" cap="none" dirty="0">
              <a:solidFill>
                <a:srgbClr val="000000"/>
              </a:solidFill>
              <a:latin typeface="Arial"/>
              <a:ea typeface="Arial"/>
              <a:cs typeface="Arial"/>
              <a:sym typeface="Arial"/>
            </a:endParaRPr>
          </a:p>
        </p:txBody>
      </p:sp>
      <p:sp>
        <p:nvSpPr>
          <p:cNvPr id="254" name="Google Shape;254;g13fa03ffd2f_2_168"/>
          <p:cNvSpPr/>
          <p:nvPr/>
        </p:nvSpPr>
        <p:spPr>
          <a:xfrm>
            <a:off x="276584" y="4329261"/>
            <a:ext cx="586291" cy="360000"/>
          </a:xfrm>
          <a:prstGeom prst="rect">
            <a:avLst/>
          </a:prstGeom>
          <a:solidFill>
            <a:schemeClr val="accen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lt1"/>
                </a:solidFill>
                <a:latin typeface="Open Sans"/>
                <a:ea typeface="Open Sans"/>
                <a:cs typeface="Open Sans"/>
                <a:sym typeface="Open Sans"/>
              </a:rPr>
              <a:t>3</a:t>
            </a:r>
            <a:endParaRPr sz="1400" b="0" i="0" u="none" strike="noStrike" cap="none" dirty="0">
              <a:solidFill>
                <a:srgbClr val="000000"/>
              </a:solidFill>
              <a:latin typeface="Arial"/>
              <a:ea typeface="Arial"/>
              <a:cs typeface="Arial"/>
              <a:sym typeface="Arial"/>
            </a:endParaRPr>
          </a:p>
        </p:txBody>
      </p:sp>
      <p:sp>
        <p:nvSpPr>
          <p:cNvPr id="255" name="Google Shape;255;g13fa03ffd2f_2_168"/>
          <p:cNvSpPr/>
          <p:nvPr/>
        </p:nvSpPr>
        <p:spPr>
          <a:xfrm>
            <a:off x="850824" y="4329261"/>
            <a:ext cx="5760000" cy="360000"/>
          </a:xfrm>
          <a:prstGeom prst="rect">
            <a:avLst/>
          </a:prstGeom>
          <a:solidFill>
            <a:srgbClr val="DFDFD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Open Sans"/>
                <a:ea typeface="Open Sans"/>
                <a:cs typeface="Open Sans"/>
                <a:sym typeface="Open Sans"/>
              </a:rPr>
              <a:t>Excavating the site</a:t>
            </a:r>
            <a:endParaRPr sz="1400" b="0" i="0" u="none" strike="noStrike" cap="none" dirty="0">
              <a:solidFill>
                <a:srgbClr val="000000"/>
              </a:solidFill>
              <a:latin typeface="Arial"/>
              <a:ea typeface="Arial"/>
              <a:cs typeface="Arial"/>
              <a:sym typeface="Arial"/>
            </a:endParaRPr>
          </a:p>
        </p:txBody>
      </p:sp>
      <p:sp>
        <p:nvSpPr>
          <p:cNvPr id="256" name="Google Shape;256;g13fa03ffd2f_2_168"/>
          <p:cNvSpPr txBox="1"/>
          <p:nvPr/>
        </p:nvSpPr>
        <p:spPr>
          <a:xfrm>
            <a:off x="804716" y="4727739"/>
            <a:ext cx="5761002" cy="553998"/>
          </a:xfrm>
          <a:prstGeom prst="rect">
            <a:avLst/>
          </a:prstGeom>
          <a:noFill/>
          <a:ln>
            <a:noFill/>
          </a:ln>
        </p:spPr>
        <p:txBody>
          <a:bodyPr spcFirstLastPara="1" wrap="square" lIns="91425" tIns="45700" rIns="91425" bIns="45700" anchor="t" anchorCtr="0">
            <a:spAutoFit/>
          </a:bodyPr>
          <a:lstStyle/>
          <a:p>
            <a:pPr marL="285750" marR="0" lvl="0" indent="-104775"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Dig the hole in accordance with the instructions set out by ACUNATIA and the client.</a:t>
            </a:r>
            <a:endParaRPr sz="1400" b="0" i="0" u="none" strike="noStrike" cap="none" dirty="0">
              <a:solidFill>
                <a:srgbClr val="000000"/>
              </a:solidFill>
              <a:latin typeface="Arial"/>
              <a:ea typeface="Arial"/>
              <a:cs typeface="Arial"/>
              <a:sym typeface="Arial"/>
            </a:endParaRPr>
          </a:p>
          <a:p>
            <a:pPr marL="285750" marR="0" lvl="0" indent="-104775"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Carry out proper and safe excavation work enabling the installation of all system components.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g13fa03ffd2f_2_194"/>
          <p:cNvSpPr txBox="1">
            <a:spLocks noGrp="1"/>
          </p:cNvSpPr>
          <p:nvPr>
            <p:ph type="title"/>
          </p:nvPr>
        </p:nvSpPr>
        <p:spPr>
          <a:xfrm>
            <a:off x="2214199" y="719009"/>
            <a:ext cx="4526280" cy="53700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2800"/>
              <a:buFont typeface="Open Sans"/>
              <a:buNone/>
            </a:pPr>
            <a:r>
              <a:rPr lang="en-US" sz="3000" b="1" dirty="0"/>
              <a:t>Site Preparation</a:t>
            </a:r>
            <a:endParaRPr sz="3000" b="1" dirty="0"/>
          </a:p>
        </p:txBody>
      </p:sp>
      <p:sp>
        <p:nvSpPr>
          <p:cNvPr id="262" name="Google Shape;262;g13fa03ffd2f_2_194"/>
          <p:cNvSpPr/>
          <p:nvPr/>
        </p:nvSpPr>
        <p:spPr>
          <a:xfrm>
            <a:off x="223026" y="2531266"/>
            <a:ext cx="597597" cy="360000"/>
          </a:xfrm>
          <a:prstGeom prst="rect">
            <a:avLst/>
          </a:prstGeom>
          <a:solidFill>
            <a:schemeClr val="accen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lt1"/>
                </a:solidFill>
                <a:latin typeface="Open Sans"/>
                <a:ea typeface="Open Sans"/>
                <a:cs typeface="Open Sans"/>
                <a:sym typeface="Open Sans"/>
              </a:rPr>
              <a:t>1</a:t>
            </a:r>
            <a:endParaRPr sz="1400" b="0" i="0" u="none" strike="noStrike" cap="none" dirty="0">
              <a:solidFill>
                <a:srgbClr val="000000"/>
              </a:solidFill>
              <a:latin typeface="Arial"/>
              <a:ea typeface="Arial"/>
              <a:cs typeface="Arial"/>
              <a:sym typeface="Arial"/>
            </a:endParaRPr>
          </a:p>
        </p:txBody>
      </p:sp>
      <p:sp>
        <p:nvSpPr>
          <p:cNvPr id="263" name="Google Shape;263;g13fa03ffd2f_2_194"/>
          <p:cNvSpPr/>
          <p:nvPr/>
        </p:nvSpPr>
        <p:spPr>
          <a:xfrm>
            <a:off x="586617" y="2531266"/>
            <a:ext cx="5975973" cy="360000"/>
          </a:xfrm>
          <a:prstGeom prst="rect">
            <a:avLst/>
          </a:prstGeom>
          <a:solidFill>
            <a:schemeClr val="l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Open Sans"/>
                <a:ea typeface="Open Sans"/>
                <a:cs typeface="Open Sans"/>
                <a:sym typeface="Open Sans"/>
              </a:rPr>
              <a:t>Prepare the site with the ACUANTIA  local agent</a:t>
            </a:r>
            <a:endParaRPr sz="1200" b="1" i="0" u="none" strike="noStrike" cap="none" dirty="0">
              <a:solidFill>
                <a:srgbClr val="FF0000"/>
              </a:solidFill>
              <a:latin typeface="Open Sans"/>
              <a:ea typeface="Open Sans"/>
              <a:cs typeface="Open Sans"/>
              <a:sym typeface="Open Sans"/>
            </a:endParaRPr>
          </a:p>
        </p:txBody>
      </p:sp>
      <p:sp>
        <p:nvSpPr>
          <p:cNvPr id="264" name="Google Shape;264;g13fa03ffd2f_2_194"/>
          <p:cNvSpPr txBox="1"/>
          <p:nvPr/>
        </p:nvSpPr>
        <p:spPr>
          <a:xfrm>
            <a:off x="620636" y="3539378"/>
            <a:ext cx="5977013" cy="1169551"/>
          </a:xfrm>
          <a:prstGeom prst="rect">
            <a:avLst/>
          </a:prstGeom>
          <a:noFill/>
          <a:ln>
            <a:noFill/>
          </a:ln>
        </p:spPr>
        <p:txBody>
          <a:bodyPr spcFirstLastPara="1" wrap="square" lIns="91425" tIns="45700" rIns="91425" bIns="45700" anchor="t" anchorCtr="0">
            <a:spAutoFit/>
          </a:bodyPr>
          <a:lstStyle/>
          <a:p>
            <a:pPr marL="285750" marR="0" lvl="0" indent="-104775"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Discuss with the ACUANTIA local agent the specifics of the project : type of soil, existing system if applicable, site access etc…</a:t>
            </a:r>
            <a:endParaRPr sz="1400" b="0" i="0" u="none" strike="noStrike" cap="none" dirty="0">
              <a:solidFill>
                <a:srgbClr val="000000"/>
              </a:solidFill>
              <a:latin typeface="Arial"/>
              <a:ea typeface="Arial"/>
              <a:cs typeface="Arial"/>
              <a:sym typeface="Arial"/>
            </a:endParaRPr>
          </a:p>
          <a:p>
            <a:pPr marL="285750" marR="0" lvl="0" indent="-104775"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Confirm the project dates and arrival times</a:t>
            </a:r>
            <a:endParaRPr sz="1400" b="0" i="0" u="none" strike="noStrike" cap="none" dirty="0">
              <a:solidFill>
                <a:srgbClr val="000000"/>
              </a:solidFill>
              <a:latin typeface="Arial"/>
              <a:ea typeface="Arial"/>
              <a:cs typeface="Arial"/>
              <a:sym typeface="Arial"/>
            </a:endParaRPr>
          </a:p>
          <a:p>
            <a:pPr marL="285750" marR="0" lvl="0" indent="-104775"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Confirm the delivery dates for the tanks </a:t>
            </a:r>
            <a:endParaRPr sz="1400" b="0" i="0" u="none" strike="noStrike" cap="none" dirty="0">
              <a:solidFill>
                <a:srgbClr val="000000"/>
              </a:solidFill>
              <a:latin typeface="Arial"/>
              <a:ea typeface="Arial"/>
              <a:cs typeface="Arial"/>
              <a:sym typeface="Arial"/>
            </a:endParaRPr>
          </a:p>
          <a:p>
            <a:pPr marL="285750" marR="0" lvl="0" indent="-104775"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The local agent provides you with : </a:t>
            </a:r>
            <a:endParaRPr sz="1400" b="0" i="0" u="none" strike="noStrike" cap="none" dirty="0">
              <a:solidFill>
                <a:srgbClr val="000000"/>
              </a:solidFill>
              <a:latin typeface="Arial"/>
              <a:ea typeface="Arial"/>
              <a:cs typeface="Arial"/>
              <a:sym typeface="Arial"/>
            </a:endParaRPr>
          </a:p>
          <a:p>
            <a:pPr marL="809625" marR="0" lvl="1" indent="-171450" algn="l" rtl="0">
              <a:lnSpc>
                <a:spcPct val="100000"/>
              </a:lnSpc>
              <a:spcBef>
                <a:spcPts val="0"/>
              </a:spcBef>
              <a:spcAft>
                <a:spcPts val="0"/>
              </a:spcAft>
              <a:buClr>
                <a:schemeClr val="dk1"/>
              </a:buClr>
              <a:buSzPts val="1000"/>
              <a:buFont typeface="Noto Sans Symbols"/>
              <a:buChar char="✔"/>
            </a:pPr>
            <a:r>
              <a:rPr lang="en-US" sz="1000" b="0" i="0" u="none" strike="noStrike" cap="none" dirty="0">
                <a:solidFill>
                  <a:schemeClr val="dk1"/>
                </a:solidFill>
                <a:latin typeface="Open Sans"/>
                <a:ea typeface="Open Sans"/>
                <a:cs typeface="Open Sans"/>
                <a:sym typeface="Open Sans"/>
              </a:rPr>
              <a:t>The customer installation folder </a:t>
            </a:r>
            <a:endParaRPr sz="1400" b="0" i="0" u="none" strike="noStrike" cap="none" dirty="0">
              <a:solidFill>
                <a:srgbClr val="000000"/>
              </a:solidFill>
              <a:latin typeface="Arial"/>
              <a:ea typeface="Arial"/>
              <a:cs typeface="Arial"/>
              <a:sym typeface="Arial"/>
            </a:endParaRPr>
          </a:p>
          <a:p>
            <a:pPr marL="809625" marR="0" lvl="1" indent="-171450" algn="l" rtl="0">
              <a:lnSpc>
                <a:spcPct val="100000"/>
              </a:lnSpc>
              <a:spcBef>
                <a:spcPts val="0"/>
              </a:spcBef>
              <a:spcAft>
                <a:spcPts val="0"/>
              </a:spcAft>
              <a:buClr>
                <a:schemeClr val="dk1"/>
              </a:buClr>
              <a:buSzPts val="1000"/>
              <a:buFont typeface="Noto Sans Symbols"/>
              <a:buChar char="✔"/>
            </a:pPr>
            <a:r>
              <a:rPr lang="en-US" sz="1000" b="0" i="0" u="none" strike="noStrike" cap="none" dirty="0">
                <a:solidFill>
                  <a:schemeClr val="dk1"/>
                </a:solidFill>
                <a:latin typeface="Open Sans"/>
                <a:ea typeface="Open Sans"/>
                <a:cs typeface="Open Sans"/>
                <a:sym typeface="Open Sans"/>
              </a:rPr>
              <a:t>The customer’s contact information</a:t>
            </a:r>
            <a:endParaRPr sz="1400" b="0" i="0" u="none" strike="noStrike" cap="none" dirty="0">
              <a:solidFill>
                <a:srgbClr val="000000"/>
              </a:solidFill>
              <a:latin typeface="Arial"/>
              <a:ea typeface="Arial"/>
              <a:cs typeface="Arial"/>
              <a:sym typeface="Arial"/>
            </a:endParaRPr>
          </a:p>
        </p:txBody>
      </p:sp>
      <p:pic>
        <p:nvPicPr>
          <p:cNvPr id="265" name="Google Shape;265;g13fa03ffd2f_2_194" descr="C:\Users\Davina\AppData\Local\Microsoft\Windows\Temporary Internet Files\Content.IE5\RNVR56VY\MC900323565[1].wmf"/>
          <p:cNvPicPr preferRelativeResize="0"/>
          <p:nvPr/>
        </p:nvPicPr>
        <p:blipFill rotWithShape="1">
          <a:blip r:embed="rId3">
            <a:alphaModFix/>
          </a:blip>
          <a:srcRect/>
          <a:stretch/>
        </p:blipFill>
        <p:spPr>
          <a:xfrm>
            <a:off x="5517083" y="2572664"/>
            <a:ext cx="487059" cy="487696"/>
          </a:xfrm>
          <a:prstGeom prst="rect">
            <a:avLst/>
          </a:prstGeom>
          <a:noFill/>
          <a:ln>
            <a:noFill/>
          </a:ln>
        </p:spPr>
      </p:pic>
      <p:sp>
        <p:nvSpPr>
          <p:cNvPr id="266" name="Google Shape;266;g13fa03ffd2f_2_194"/>
          <p:cNvSpPr txBox="1"/>
          <p:nvPr/>
        </p:nvSpPr>
        <p:spPr>
          <a:xfrm>
            <a:off x="5064086" y="3020167"/>
            <a:ext cx="134474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15 days before the work begins</a:t>
            </a:r>
            <a:endParaRPr sz="1400" b="0" i="0" u="none" strike="noStrike" cap="none" dirty="0">
              <a:solidFill>
                <a:srgbClr val="000000"/>
              </a:solidFill>
              <a:latin typeface="Arial"/>
              <a:ea typeface="Arial"/>
              <a:cs typeface="Arial"/>
              <a:sym typeface="Arial"/>
            </a:endParaRPr>
          </a:p>
        </p:txBody>
      </p:sp>
      <p:sp>
        <p:nvSpPr>
          <p:cNvPr id="267" name="Google Shape;267;g13fa03ffd2f_2_194"/>
          <p:cNvSpPr/>
          <p:nvPr/>
        </p:nvSpPr>
        <p:spPr>
          <a:xfrm>
            <a:off x="873657" y="3035322"/>
            <a:ext cx="261449" cy="252000"/>
          </a:xfrm>
          <a:prstGeom prst="rightArrow">
            <a:avLst>
              <a:gd name="adj1" fmla="val 50000"/>
              <a:gd name="adj2" fmla="val 50000"/>
            </a:avLst>
          </a:prstGeom>
          <a:solidFill>
            <a:srgbClr val="98B912"/>
          </a:solidFill>
          <a:ln w="12700" cap="flat" cmpd="sng">
            <a:solidFill>
              <a:srgbClr val="98B9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p:txBody>
      </p:sp>
      <p:sp>
        <p:nvSpPr>
          <p:cNvPr id="268" name="Google Shape;268;g13fa03ffd2f_2_194"/>
          <p:cNvSpPr txBox="1"/>
          <p:nvPr/>
        </p:nvSpPr>
        <p:spPr>
          <a:xfrm>
            <a:off x="631066" y="3251346"/>
            <a:ext cx="765855"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chemeClr val="dk1"/>
                </a:solidFill>
                <a:latin typeface="Open Sans"/>
                <a:ea typeface="Open Sans"/>
                <a:cs typeface="Open Sans"/>
                <a:sym typeface="Open Sans"/>
              </a:rPr>
              <a:t>Aim</a:t>
            </a:r>
            <a:endParaRPr sz="1400" b="0" i="0" u="none" strike="noStrike" cap="none" dirty="0">
              <a:solidFill>
                <a:srgbClr val="000000"/>
              </a:solidFill>
              <a:latin typeface="Arial"/>
              <a:ea typeface="Arial"/>
              <a:cs typeface="Arial"/>
              <a:sym typeface="Arial"/>
            </a:endParaRPr>
          </a:p>
        </p:txBody>
      </p:sp>
      <p:sp>
        <p:nvSpPr>
          <p:cNvPr id="269" name="Google Shape;269;g13fa03ffd2f_2_194"/>
          <p:cNvSpPr txBox="1"/>
          <p:nvPr/>
        </p:nvSpPr>
        <p:spPr>
          <a:xfrm>
            <a:off x="1109335" y="3097111"/>
            <a:ext cx="3735398"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Ensure that you are well briefed on the details of the project</a:t>
            </a:r>
            <a:endParaRPr sz="1400" b="0" i="0" u="none" strike="noStrike" cap="none" dirty="0">
              <a:solidFill>
                <a:srgbClr val="000000"/>
              </a:solidFill>
              <a:latin typeface="Arial"/>
              <a:ea typeface="Arial"/>
              <a:cs typeface="Arial"/>
              <a:sym typeface="Arial"/>
            </a:endParaRPr>
          </a:p>
        </p:txBody>
      </p:sp>
      <p:sp>
        <p:nvSpPr>
          <p:cNvPr id="270" name="Google Shape;270;g13fa03ffd2f_2_194"/>
          <p:cNvSpPr/>
          <p:nvPr/>
        </p:nvSpPr>
        <p:spPr>
          <a:xfrm>
            <a:off x="160889" y="1870152"/>
            <a:ext cx="6536221" cy="481068"/>
          </a:xfrm>
          <a:prstGeom prst="roundRect">
            <a:avLst>
              <a:gd name="adj" fmla="val 16667"/>
            </a:avLst>
          </a:prstGeom>
          <a:noFill/>
          <a:ln w="19050" cap="flat" cmpd="sng">
            <a:solidFill>
              <a:srgbClr val="0022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Open Sans"/>
                <a:ea typeface="Open Sans"/>
                <a:cs typeface="Open Sans"/>
                <a:sym typeface="Open Sans"/>
              </a:rPr>
              <a:t>Preparation is the key to an efficient installation  </a:t>
            </a:r>
            <a:endParaRPr sz="1600" b="0" i="0" u="none" strike="noStrike" cap="none" dirty="0">
              <a:solidFill>
                <a:srgbClr val="000000"/>
              </a:solidFill>
              <a:latin typeface="Arial"/>
              <a:ea typeface="Arial"/>
              <a:cs typeface="Arial"/>
              <a:sym typeface="Arial"/>
            </a:endParaRPr>
          </a:p>
        </p:txBody>
      </p:sp>
      <p:sp>
        <p:nvSpPr>
          <p:cNvPr id="271" name="Google Shape;271;g13fa03ffd2f_2_194"/>
          <p:cNvSpPr/>
          <p:nvPr/>
        </p:nvSpPr>
        <p:spPr>
          <a:xfrm>
            <a:off x="214624" y="4994618"/>
            <a:ext cx="597597" cy="360000"/>
          </a:xfrm>
          <a:prstGeom prst="rect">
            <a:avLst/>
          </a:prstGeom>
          <a:solidFill>
            <a:schemeClr val="accen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lt1"/>
                </a:solidFill>
                <a:latin typeface="Open Sans"/>
                <a:ea typeface="Open Sans"/>
                <a:cs typeface="Open Sans"/>
                <a:sym typeface="Open Sans"/>
              </a:rPr>
              <a:t>2</a:t>
            </a:r>
            <a:endParaRPr sz="1400" b="0" i="0" u="none" strike="noStrike" cap="none" dirty="0">
              <a:solidFill>
                <a:srgbClr val="000000"/>
              </a:solidFill>
              <a:latin typeface="Arial"/>
              <a:ea typeface="Arial"/>
              <a:cs typeface="Arial"/>
              <a:sym typeface="Arial"/>
            </a:endParaRPr>
          </a:p>
        </p:txBody>
      </p:sp>
      <p:sp>
        <p:nvSpPr>
          <p:cNvPr id="272" name="Google Shape;272;g13fa03ffd2f_2_194"/>
          <p:cNvSpPr/>
          <p:nvPr/>
        </p:nvSpPr>
        <p:spPr>
          <a:xfrm>
            <a:off x="578215" y="4994618"/>
            <a:ext cx="5975973" cy="360000"/>
          </a:xfrm>
          <a:prstGeom prst="rect">
            <a:avLst/>
          </a:prstGeom>
          <a:solidFill>
            <a:schemeClr val="l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Open Sans"/>
                <a:ea typeface="Open Sans"/>
                <a:cs typeface="Open Sans"/>
                <a:sym typeface="Open Sans"/>
              </a:rPr>
              <a:t>Customer contact</a:t>
            </a:r>
            <a:endParaRPr sz="1400" b="0" i="0" u="none" strike="noStrike" cap="none" dirty="0">
              <a:solidFill>
                <a:srgbClr val="000000"/>
              </a:solidFill>
              <a:latin typeface="Arial"/>
              <a:ea typeface="Arial"/>
              <a:cs typeface="Arial"/>
              <a:sym typeface="Arial"/>
            </a:endParaRPr>
          </a:p>
        </p:txBody>
      </p:sp>
      <p:pic>
        <p:nvPicPr>
          <p:cNvPr id="273" name="Google Shape;273;g13fa03ffd2f_2_194" descr="C:\Users\Davina\AppData\Local\Microsoft\Windows\Temporary Internet Files\Content.IE5\RNVR56VY\MC900323565[1].wmf"/>
          <p:cNvPicPr preferRelativeResize="0"/>
          <p:nvPr/>
        </p:nvPicPr>
        <p:blipFill rotWithShape="1">
          <a:blip r:embed="rId3">
            <a:alphaModFix/>
          </a:blip>
          <a:srcRect/>
          <a:stretch/>
        </p:blipFill>
        <p:spPr>
          <a:xfrm>
            <a:off x="5528777" y="5036016"/>
            <a:ext cx="487059" cy="487696"/>
          </a:xfrm>
          <a:prstGeom prst="rect">
            <a:avLst/>
          </a:prstGeom>
          <a:noFill/>
          <a:ln>
            <a:noFill/>
          </a:ln>
        </p:spPr>
      </p:pic>
      <p:sp>
        <p:nvSpPr>
          <p:cNvPr id="274" name="Google Shape;274;g13fa03ffd2f_2_194"/>
          <p:cNvSpPr txBox="1"/>
          <p:nvPr/>
        </p:nvSpPr>
        <p:spPr>
          <a:xfrm>
            <a:off x="5075780" y="5483519"/>
            <a:ext cx="134474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7 days before the work begins</a:t>
            </a:r>
            <a:endParaRPr sz="1400" b="0" i="0" u="none" strike="noStrike" cap="none" dirty="0">
              <a:solidFill>
                <a:srgbClr val="000000"/>
              </a:solidFill>
              <a:latin typeface="Arial"/>
              <a:ea typeface="Arial"/>
              <a:cs typeface="Arial"/>
              <a:sym typeface="Arial"/>
            </a:endParaRPr>
          </a:p>
        </p:txBody>
      </p:sp>
      <p:sp>
        <p:nvSpPr>
          <p:cNvPr id="275" name="Google Shape;275;g13fa03ffd2f_2_194"/>
          <p:cNvSpPr/>
          <p:nvPr/>
        </p:nvSpPr>
        <p:spPr>
          <a:xfrm>
            <a:off x="865255" y="5498674"/>
            <a:ext cx="261449" cy="252000"/>
          </a:xfrm>
          <a:prstGeom prst="rightArrow">
            <a:avLst>
              <a:gd name="adj1" fmla="val 50000"/>
              <a:gd name="adj2" fmla="val 50000"/>
            </a:avLst>
          </a:prstGeom>
          <a:solidFill>
            <a:srgbClr val="98B912"/>
          </a:solidFill>
          <a:ln w="12700" cap="flat" cmpd="sng">
            <a:solidFill>
              <a:srgbClr val="98B9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p:txBody>
      </p:sp>
      <p:sp>
        <p:nvSpPr>
          <p:cNvPr id="276" name="Google Shape;276;g13fa03ffd2f_2_194"/>
          <p:cNvSpPr txBox="1"/>
          <p:nvPr/>
        </p:nvSpPr>
        <p:spPr>
          <a:xfrm>
            <a:off x="622664" y="5714698"/>
            <a:ext cx="765855"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chemeClr val="dk1"/>
                </a:solidFill>
                <a:latin typeface="Open Sans"/>
                <a:ea typeface="Open Sans"/>
                <a:cs typeface="Open Sans"/>
                <a:sym typeface="Open Sans"/>
              </a:rPr>
              <a:t>Aim</a:t>
            </a:r>
            <a:endParaRPr sz="1400" b="0" i="0" u="none" strike="noStrike" cap="none" dirty="0">
              <a:solidFill>
                <a:srgbClr val="000000"/>
              </a:solidFill>
              <a:latin typeface="Arial"/>
              <a:ea typeface="Arial"/>
              <a:cs typeface="Arial"/>
              <a:sym typeface="Arial"/>
            </a:endParaRPr>
          </a:p>
        </p:txBody>
      </p:sp>
      <p:sp>
        <p:nvSpPr>
          <p:cNvPr id="277" name="Google Shape;277;g13fa03ffd2f_2_194"/>
          <p:cNvSpPr txBox="1"/>
          <p:nvPr/>
        </p:nvSpPr>
        <p:spPr>
          <a:xfrm>
            <a:off x="1122715" y="5488626"/>
            <a:ext cx="4244778" cy="553998"/>
          </a:xfrm>
          <a:prstGeom prst="rect">
            <a:avLst/>
          </a:prstGeom>
          <a:noFill/>
          <a:ln>
            <a:noFill/>
          </a:ln>
        </p:spPr>
        <p:txBody>
          <a:bodyPr spcFirstLastPara="1" wrap="square" lIns="91425" tIns="45700" rIns="91425" bIns="45700" anchor="t" anchorCtr="0">
            <a:spAutoFit/>
          </a:bodyPr>
          <a:lstStyle/>
          <a:p>
            <a:pPr marL="90488" marR="0" lvl="0" indent="-90488"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Confirm the day and time of arrival</a:t>
            </a:r>
            <a:endParaRPr sz="1400" b="0" i="0" u="none" strike="noStrike" cap="none" dirty="0">
              <a:solidFill>
                <a:srgbClr val="000000"/>
              </a:solidFill>
              <a:latin typeface="Arial"/>
              <a:ea typeface="Arial"/>
              <a:cs typeface="Arial"/>
              <a:sym typeface="Arial"/>
            </a:endParaRPr>
          </a:p>
          <a:p>
            <a:pPr marL="90488" marR="0" lvl="0" indent="-90488"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Establish a good contact with the client</a:t>
            </a:r>
            <a:endParaRPr sz="1400" b="0" i="0" u="none" strike="noStrike" cap="none" dirty="0">
              <a:solidFill>
                <a:srgbClr val="000000"/>
              </a:solidFill>
              <a:latin typeface="Arial"/>
              <a:ea typeface="Arial"/>
              <a:cs typeface="Arial"/>
              <a:sym typeface="Arial"/>
            </a:endParaRPr>
          </a:p>
          <a:p>
            <a:pPr marL="90488" marR="0" lvl="0" indent="-90488"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Ensure that the client understands the project timelines</a:t>
            </a:r>
            <a:endParaRPr sz="1400" b="0" i="0" u="none" strike="noStrike" cap="none" dirty="0">
              <a:solidFill>
                <a:srgbClr val="000000"/>
              </a:solidFill>
              <a:latin typeface="Arial"/>
              <a:ea typeface="Arial"/>
              <a:cs typeface="Arial"/>
              <a:sym typeface="Arial"/>
            </a:endParaRPr>
          </a:p>
        </p:txBody>
      </p:sp>
      <p:sp>
        <p:nvSpPr>
          <p:cNvPr id="278" name="Google Shape;278;g13fa03ffd2f_2_194"/>
          <p:cNvSpPr/>
          <p:nvPr/>
        </p:nvSpPr>
        <p:spPr>
          <a:xfrm>
            <a:off x="1244801" y="8419170"/>
            <a:ext cx="5516951" cy="936104"/>
          </a:xfrm>
          <a:prstGeom prst="rect">
            <a:avLst/>
          </a:prstGeom>
          <a:solidFill>
            <a:schemeClr val="l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If you are unable to attend site or need to change times, please inform the customer and the ACUANTIA local agent</a:t>
            </a:r>
            <a:endParaRPr sz="1000" b="0" i="0" u="none" strike="noStrike" cap="none" dirty="0">
              <a:solidFill>
                <a:srgbClr val="FF0000"/>
              </a:solidFill>
              <a:latin typeface="Open Sans"/>
              <a:ea typeface="Open Sans"/>
              <a:cs typeface="Open Sans"/>
              <a:sym typeface="Open Sans"/>
            </a:endParaRPr>
          </a:p>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Make sure that you have all the necessary equipment on site. </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Check details - access to a water for backfilling / where you are going to place excavated soil, etc</a:t>
            </a:r>
            <a:endParaRPr sz="1000" b="0" i="0" u="none" strike="noStrike" cap="none" dirty="0">
              <a:solidFill>
                <a:schemeClr val="dk1"/>
              </a:solidFill>
              <a:latin typeface="Open Sans"/>
              <a:ea typeface="Open Sans"/>
              <a:cs typeface="Open Sans"/>
              <a:sym typeface="Open Sans"/>
            </a:endParaRPr>
          </a:p>
        </p:txBody>
      </p:sp>
      <p:pic>
        <p:nvPicPr>
          <p:cNvPr id="279" name="Google Shape;279;g13fa03ffd2f_2_194" descr="C:\Users\fbelin\Desktop\Charte_qualite_.jpg"/>
          <p:cNvPicPr preferRelativeResize="0"/>
          <p:nvPr/>
        </p:nvPicPr>
        <p:blipFill rotWithShape="1">
          <a:blip r:embed="rId4">
            <a:alphaModFix/>
          </a:blip>
          <a:srcRect/>
          <a:stretch/>
        </p:blipFill>
        <p:spPr>
          <a:xfrm>
            <a:off x="226231" y="8477210"/>
            <a:ext cx="787653" cy="486913"/>
          </a:xfrm>
          <a:prstGeom prst="rect">
            <a:avLst/>
          </a:prstGeom>
          <a:noFill/>
          <a:ln>
            <a:noFill/>
          </a:ln>
        </p:spPr>
      </p:pic>
      <p:sp>
        <p:nvSpPr>
          <p:cNvPr id="280" name="Google Shape;280;g13fa03ffd2f_2_194"/>
          <p:cNvSpPr txBox="1"/>
          <p:nvPr/>
        </p:nvSpPr>
        <p:spPr>
          <a:xfrm>
            <a:off x="33159" y="8930912"/>
            <a:ext cx="1195813"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Open Sans"/>
                <a:ea typeface="Open Sans"/>
                <a:cs typeface="Open Sans"/>
                <a:sym typeface="Open Sans"/>
              </a:rPr>
              <a:t>Quality commitment</a:t>
            </a:r>
            <a:endParaRPr sz="1400" b="0" i="0" u="none" strike="noStrike" cap="none" dirty="0">
              <a:solidFill>
                <a:srgbClr val="000000"/>
              </a:solidFill>
              <a:latin typeface="Arial"/>
              <a:ea typeface="Arial"/>
              <a:cs typeface="Arial"/>
              <a:sym typeface="Arial"/>
            </a:endParaRPr>
          </a:p>
        </p:txBody>
      </p:sp>
      <p:sp>
        <p:nvSpPr>
          <p:cNvPr id="281" name="Google Shape;281;g13fa03ffd2f_2_194"/>
          <p:cNvSpPr/>
          <p:nvPr/>
        </p:nvSpPr>
        <p:spPr>
          <a:xfrm>
            <a:off x="108876" y="6072240"/>
            <a:ext cx="6350177" cy="596969"/>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45700" rIns="91425" bIns="45700" anchor="t" anchorCtr="0">
            <a:noAutofit/>
          </a:bodyPr>
          <a:lstStyle/>
          <a:p>
            <a:pPr marL="180975" marR="0" lvl="0" indent="0" algn="just" rtl="0">
              <a:lnSpc>
                <a:spcPct val="100000"/>
              </a:lnSpc>
              <a:spcBef>
                <a:spcPts val="0"/>
              </a:spcBef>
              <a:spcAft>
                <a:spcPts val="0"/>
              </a:spcAft>
              <a:buClr>
                <a:srgbClr val="000000"/>
              </a:buClr>
              <a:buSzPts val="1000"/>
              <a:buFont typeface="Arial"/>
              <a:buNone/>
            </a:pPr>
            <a:r>
              <a:rPr lang="en-US" sz="1000" b="0" i="1" u="none" strike="noStrike" cap="none" dirty="0">
                <a:solidFill>
                  <a:schemeClr val="dk1"/>
                </a:solidFill>
                <a:latin typeface="Open Sans"/>
                <a:ea typeface="Open Sans"/>
                <a:cs typeface="Open Sans"/>
                <a:sym typeface="Open Sans"/>
              </a:rPr>
              <a:t>“ Hello, I am …, in charge of the installation of your ECOROCK  STP system”</a:t>
            </a:r>
            <a:endParaRPr sz="1400" b="0" i="0" u="none" strike="noStrike" cap="none" dirty="0">
              <a:solidFill>
                <a:srgbClr val="000000"/>
              </a:solidFill>
              <a:latin typeface="Arial"/>
              <a:ea typeface="Arial"/>
              <a:cs typeface="Arial"/>
              <a:sym typeface="Arial"/>
            </a:endParaRPr>
          </a:p>
          <a:p>
            <a:pPr marL="180975" marR="0" lvl="0" indent="0" algn="just" rtl="0">
              <a:lnSpc>
                <a:spcPct val="100000"/>
              </a:lnSpc>
              <a:spcBef>
                <a:spcPts val="0"/>
              </a:spcBef>
              <a:spcAft>
                <a:spcPts val="0"/>
              </a:spcAft>
              <a:buClr>
                <a:srgbClr val="000000"/>
              </a:buClr>
              <a:buSzPts val="1000"/>
              <a:buFont typeface="Arial"/>
              <a:buNone/>
            </a:pPr>
            <a:r>
              <a:rPr lang="en-US" sz="1000" b="0" i="1" u="none" strike="noStrike" cap="none" dirty="0">
                <a:solidFill>
                  <a:schemeClr val="dk1"/>
                </a:solidFill>
                <a:latin typeface="Open Sans"/>
                <a:ea typeface="Open Sans"/>
                <a:cs typeface="Open Sans"/>
                <a:sym typeface="Open Sans"/>
              </a:rPr>
              <a:t>“I will start work as planned on ….day at ……time. will someone be on site ? Will I have clear access to the site?”</a:t>
            </a:r>
            <a:endParaRPr sz="1400" b="0" i="0" u="none" strike="noStrike" cap="none" dirty="0">
              <a:solidFill>
                <a:srgbClr val="000000"/>
              </a:solidFill>
              <a:latin typeface="Arial"/>
              <a:ea typeface="Arial"/>
              <a:cs typeface="Arial"/>
              <a:sym typeface="Arial"/>
            </a:endParaRPr>
          </a:p>
        </p:txBody>
      </p:sp>
      <p:pic>
        <p:nvPicPr>
          <p:cNvPr id="282" name="Google Shape;282;g13fa03ffd2f_2_194" descr="C:\Users\Philippe Mellinger\AppData\Local\Microsoft\Windows\Temporary Internet Files\Content.IE5\O21U1CXB\MC900434782[1].png"/>
          <p:cNvPicPr preferRelativeResize="0"/>
          <p:nvPr/>
        </p:nvPicPr>
        <p:blipFill rotWithShape="1">
          <a:blip r:embed="rId5">
            <a:alphaModFix/>
          </a:blip>
          <a:srcRect/>
          <a:stretch/>
        </p:blipFill>
        <p:spPr>
          <a:xfrm>
            <a:off x="206183" y="6074079"/>
            <a:ext cx="227171" cy="227171"/>
          </a:xfrm>
          <a:prstGeom prst="rect">
            <a:avLst/>
          </a:prstGeom>
          <a:noFill/>
          <a:ln>
            <a:noFill/>
          </a:ln>
        </p:spPr>
      </p:pic>
      <p:sp>
        <p:nvSpPr>
          <p:cNvPr id="283" name="Google Shape;283;g13fa03ffd2f_2_194"/>
          <p:cNvSpPr/>
          <p:nvPr/>
        </p:nvSpPr>
        <p:spPr>
          <a:xfrm>
            <a:off x="214624" y="6882700"/>
            <a:ext cx="597597" cy="360000"/>
          </a:xfrm>
          <a:prstGeom prst="rect">
            <a:avLst/>
          </a:prstGeom>
          <a:solidFill>
            <a:schemeClr val="accen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lt1"/>
                </a:solidFill>
                <a:latin typeface="Open Sans"/>
                <a:ea typeface="Open Sans"/>
                <a:cs typeface="Open Sans"/>
                <a:sym typeface="Open Sans"/>
              </a:rPr>
              <a:t>3</a:t>
            </a:r>
            <a:endParaRPr sz="1400" b="0" i="0" u="none" strike="noStrike" cap="none" dirty="0">
              <a:solidFill>
                <a:srgbClr val="000000"/>
              </a:solidFill>
              <a:latin typeface="Arial"/>
              <a:ea typeface="Arial"/>
              <a:cs typeface="Arial"/>
              <a:sym typeface="Arial"/>
            </a:endParaRPr>
          </a:p>
        </p:txBody>
      </p:sp>
      <p:sp>
        <p:nvSpPr>
          <p:cNvPr id="284" name="Google Shape;284;g13fa03ffd2f_2_194"/>
          <p:cNvSpPr/>
          <p:nvPr/>
        </p:nvSpPr>
        <p:spPr>
          <a:xfrm>
            <a:off x="578215" y="6882700"/>
            <a:ext cx="5975973" cy="360000"/>
          </a:xfrm>
          <a:prstGeom prst="rect">
            <a:avLst/>
          </a:prstGeom>
          <a:solidFill>
            <a:schemeClr val="l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Open Sans"/>
                <a:ea typeface="Open Sans"/>
                <a:cs typeface="Open Sans"/>
                <a:sym typeface="Open Sans"/>
              </a:rPr>
              <a:t>Materials - preparation</a:t>
            </a:r>
            <a:endParaRPr sz="1400" b="0" i="0" u="none" strike="noStrike" cap="none" dirty="0">
              <a:solidFill>
                <a:srgbClr val="000000"/>
              </a:solidFill>
              <a:latin typeface="Arial"/>
              <a:ea typeface="Arial"/>
              <a:cs typeface="Arial"/>
              <a:sym typeface="Arial"/>
            </a:endParaRPr>
          </a:p>
        </p:txBody>
      </p:sp>
      <p:pic>
        <p:nvPicPr>
          <p:cNvPr id="285" name="Google Shape;285;g13fa03ffd2f_2_194" descr="C:\Users\Davina\AppData\Local\Microsoft\Windows\Temporary Internet Files\Content.IE5\RNVR56VY\MC900323565[1].wmf"/>
          <p:cNvPicPr preferRelativeResize="0"/>
          <p:nvPr/>
        </p:nvPicPr>
        <p:blipFill rotWithShape="1">
          <a:blip r:embed="rId3">
            <a:alphaModFix/>
          </a:blip>
          <a:srcRect/>
          <a:stretch/>
        </p:blipFill>
        <p:spPr>
          <a:xfrm>
            <a:off x="5538825" y="6924098"/>
            <a:ext cx="487059" cy="487696"/>
          </a:xfrm>
          <a:prstGeom prst="rect">
            <a:avLst/>
          </a:prstGeom>
          <a:noFill/>
          <a:ln>
            <a:noFill/>
          </a:ln>
        </p:spPr>
      </p:pic>
      <p:sp>
        <p:nvSpPr>
          <p:cNvPr id="286" name="Google Shape;286;g13fa03ffd2f_2_194"/>
          <p:cNvSpPr txBox="1"/>
          <p:nvPr/>
        </p:nvSpPr>
        <p:spPr>
          <a:xfrm>
            <a:off x="5085828" y="7371601"/>
            <a:ext cx="134474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2 days before the work begins</a:t>
            </a:r>
            <a:endParaRPr sz="1400" b="0" i="0" u="none" strike="noStrike" cap="none" dirty="0">
              <a:solidFill>
                <a:srgbClr val="000000"/>
              </a:solidFill>
              <a:latin typeface="Arial"/>
              <a:ea typeface="Arial"/>
              <a:cs typeface="Arial"/>
              <a:sym typeface="Arial"/>
            </a:endParaRPr>
          </a:p>
        </p:txBody>
      </p:sp>
      <p:sp>
        <p:nvSpPr>
          <p:cNvPr id="287" name="Google Shape;287;g13fa03ffd2f_2_194"/>
          <p:cNvSpPr/>
          <p:nvPr/>
        </p:nvSpPr>
        <p:spPr>
          <a:xfrm>
            <a:off x="865255" y="7386756"/>
            <a:ext cx="261449" cy="252000"/>
          </a:xfrm>
          <a:prstGeom prst="rightArrow">
            <a:avLst>
              <a:gd name="adj1" fmla="val 50000"/>
              <a:gd name="adj2" fmla="val 50000"/>
            </a:avLst>
          </a:prstGeom>
          <a:solidFill>
            <a:srgbClr val="98B912"/>
          </a:solidFill>
          <a:ln w="12700" cap="flat" cmpd="sng">
            <a:solidFill>
              <a:srgbClr val="98B9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p:txBody>
      </p:sp>
      <p:sp>
        <p:nvSpPr>
          <p:cNvPr id="288" name="Google Shape;288;g13fa03ffd2f_2_194"/>
          <p:cNvSpPr txBox="1"/>
          <p:nvPr/>
        </p:nvSpPr>
        <p:spPr>
          <a:xfrm>
            <a:off x="622664" y="7602780"/>
            <a:ext cx="765855"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chemeClr val="dk1"/>
                </a:solidFill>
                <a:latin typeface="Open Sans"/>
                <a:ea typeface="Open Sans"/>
                <a:cs typeface="Open Sans"/>
                <a:sym typeface="Open Sans"/>
              </a:rPr>
              <a:t>Aim</a:t>
            </a:r>
            <a:endParaRPr sz="1400" b="0" i="0" u="none" strike="noStrike" cap="none" dirty="0">
              <a:solidFill>
                <a:srgbClr val="000000"/>
              </a:solidFill>
              <a:latin typeface="Arial"/>
              <a:ea typeface="Arial"/>
              <a:cs typeface="Arial"/>
              <a:sym typeface="Arial"/>
            </a:endParaRPr>
          </a:p>
        </p:txBody>
      </p:sp>
      <p:sp>
        <p:nvSpPr>
          <p:cNvPr id="289" name="Google Shape;289;g13fa03ffd2f_2_194"/>
          <p:cNvSpPr txBox="1"/>
          <p:nvPr/>
        </p:nvSpPr>
        <p:spPr>
          <a:xfrm>
            <a:off x="1141125" y="7376708"/>
            <a:ext cx="3735398" cy="553998"/>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Open Sans"/>
                <a:ea typeface="Open Sans"/>
                <a:cs typeface="Open Sans"/>
                <a:sym typeface="Open Sans"/>
              </a:rPr>
              <a:t>Be totally prepared on the day of installation</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6AB441"/>
              </a:buClr>
              <a:buSzPts val="1000"/>
              <a:buFont typeface="Arial"/>
              <a:buChar char="•"/>
            </a:pPr>
            <a:r>
              <a:rPr lang="en-US" sz="1000" b="0" i="0" u="sng" strike="noStrike" cap="none" dirty="0">
                <a:solidFill>
                  <a:srgbClr val="6AB441"/>
                </a:solidFill>
                <a:latin typeface="Open Sans"/>
                <a:ea typeface="Open Sans"/>
                <a:cs typeface="Open Sans"/>
                <a:sym typeface="Open Sans"/>
              </a:rPr>
              <a:t>checklist </a:t>
            </a:r>
            <a:endParaRPr sz="1400" b="0" i="0" u="none" strike="noStrike" cap="none" dirty="0">
              <a:solidFill>
                <a:srgbClr val="000000"/>
              </a:solidFill>
              <a:latin typeface="Arial"/>
              <a:ea typeface="Arial"/>
              <a:cs typeface="Arial"/>
              <a:sym typeface="Arial"/>
            </a:endParaRPr>
          </a:p>
          <a:p>
            <a:pPr marL="171450" marR="0" lvl="0" indent="-107950" algn="l" rtl="0">
              <a:lnSpc>
                <a:spcPct val="100000"/>
              </a:lnSpc>
              <a:spcBef>
                <a:spcPts val="0"/>
              </a:spcBef>
              <a:spcAft>
                <a:spcPts val="0"/>
              </a:spcAft>
              <a:buClr>
                <a:schemeClr val="dk1"/>
              </a:buClr>
              <a:buSzPts val="1000"/>
              <a:buFont typeface="Arial"/>
              <a:buNone/>
            </a:pPr>
            <a:endParaRPr sz="1000" b="0" i="0" u="none" strike="noStrike" cap="none" dirty="0">
              <a:solidFill>
                <a:schemeClr val="dk1"/>
              </a:solidFill>
              <a:latin typeface="Open Sans"/>
              <a:ea typeface="Open Sans"/>
              <a:cs typeface="Open Sans"/>
              <a:sym typeface="Open Sans"/>
            </a:endParaRPr>
          </a:p>
        </p:txBody>
      </p:sp>
      <p:pic>
        <p:nvPicPr>
          <p:cNvPr id="290" name="Google Shape;290;g13fa03ffd2f_2_194"/>
          <p:cNvPicPr preferRelativeResize="0"/>
          <p:nvPr/>
        </p:nvPicPr>
        <p:blipFill rotWithShape="1">
          <a:blip r:embed="rId6">
            <a:alphaModFix/>
          </a:blip>
          <a:srcRect/>
          <a:stretch/>
        </p:blipFill>
        <p:spPr>
          <a:xfrm>
            <a:off x="2117631" y="7566664"/>
            <a:ext cx="227289" cy="2207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g13fa03ffd2f_2_227"/>
          <p:cNvSpPr txBox="1">
            <a:spLocks noGrp="1"/>
          </p:cNvSpPr>
          <p:nvPr>
            <p:ph type="title"/>
          </p:nvPr>
        </p:nvSpPr>
        <p:spPr>
          <a:xfrm>
            <a:off x="2214199" y="719009"/>
            <a:ext cx="4526280" cy="53700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2800"/>
              <a:buFont typeface="Open Sans"/>
              <a:buNone/>
            </a:pPr>
            <a:r>
              <a:rPr lang="en-US" b="1" dirty="0"/>
              <a:t>Site Planning</a:t>
            </a:r>
            <a:endParaRPr dirty="0"/>
          </a:p>
        </p:txBody>
      </p:sp>
      <p:sp>
        <p:nvSpPr>
          <p:cNvPr id="296" name="Google Shape;296;g13fa03ffd2f_2_227"/>
          <p:cNvSpPr/>
          <p:nvPr/>
        </p:nvSpPr>
        <p:spPr>
          <a:xfrm>
            <a:off x="260650" y="1529700"/>
            <a:ext cx="6300000" cy="1266900"/>
          </a:xfrm>
          <a:prstGeom prst="roundRect">
            <a:avLst>
              <a:gd name="adj" fmla="val 16667"/>
            </a:avLst>
          </a:prstGeom>
          <a:noFill/>
          <a:ln w="19050" cap="flat" cmpd="sng">
            <a:solidFill>
              <a:srgbClr val="0022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Open Sans"/>
                <a:ea typeface="Open Sans"/>
                <a:cs typeface="Open Sans"/>
                <a:sym typeface="Open Sans"/>
              </a:rPr>
              <a:t>The installation of the ECOROCK system will be affected by various things: </a:t>
            </a:r>
            <a:endParaRPr sz="16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Open Sans"/>
                <a:ea typeface="Open Sans"/>
                <a:cs typeface="Open Sans"/>
                <a:sym typeface="Open Sans"/>
              </a:rPr>
              <a:t>The available space on site, </a:t>
            </a:r>
            <a:endParaRPr sz="16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Open Sans"/>
                <a:ea typeface="Open Sans"/>
                <a:cs typeface="Open Sans"/>
                <a:sym typeface="Open Sans"/>
              </a:rPr>
              <a:t>The gradient of the site, </a:t>
            </a:r>
            <a:endParaRPr sz="16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Open Sans"/>
                <a:ea typeface="Open Sans"/>
                <a:cs typeface="Open Sans"/>
                <a:sym typeface="Open Sans"/>
              </a:rPr>
              <a:t>The size of the project, </a:t>
            </a:r>
            <a:endParaRPr sz="16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Open Sans"/>
                <a:ea typeface="Open Sans"/>
                <a:cs typeface="Open Sans"/>
                <a:sym typeface="Open Sans"/>
              </a:rPr>
              <a:t>The type of discharge at the end of the system </a:t>
            </a:r>
            <a:endParaRPr sz="16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Open Sans"/>
                <a:ea typeface="Open Sans"/>
                <a:cs typeface="Open Sans"/>
                <a:sym typeface="Open Sans"/>
              </a:rPr>
              <a:t>The type of soil / ground conditions</a:t>
            </a:r>
            <a:endParaRPr sz="1600" b="0" i="0" u="none" strike="noStrike" cap="none" dirty="0">
              <a:solidFill>
                <a:srgbClr val="000000"/>
              </a:solidFill>
              <a:latin typeface="Arial"/>
              <a:ea typeface="Arial"/>
              <a:cs typeface="Arial"/>
              <a:sym typeface="Arial"/>
            </a:endParaRPr>
          </a:p>
        </p:txBody>
      </p:sp>
      <p:sp>
        <p:nvSpPr>
          <p:cNvPr id="297" name="Google Shape;297;g13fa03ffd2f_2_227"/>
          <p:cNvSpPr/>
          <p:nvPr/>
        </p:nvSpPr>
        <p:spPr>
          <a:xfrm>
            <a:off x="260648" y="2917151"/>
            <a:ext cx="6308345" cy="324000"/>
          </a:xfrm>
          <a:prstGeom prst="roundRect">
            <a:avLst>
              <a:gd name="adj" fmla="val 16667"/>
            </a:avLst>
          </a:prstGeom>
          <a:solidFill>
            <a:srgbClr val="6AB441"/>
          </a:solidFill>
          <a:ln>
            <a:noFill/>
          </a:ln>
        </p:spPr>
        <p:txBody>
          <a:bodyPr spcFirstLastPara="1" wrap="square" lIns="91425" tIns="45700" rIns="91425" bIns="45700" anchor="ctr" anchorCtr="0">
            <a:noAutofit/>
          </a:bodyPr>
          <a:lstStyle/>
          <a:p>
            <a:pPr marL="342900" marR="0" lvl="0" indent="-342900" algn="ctr" rtl="0">
              <a:lnSpc>
                <a:spcPct val="100000"/>
              </a:lnSpc>
              <a:spcBef>
                <a:spcPts val="0"/>
              </a:spcBef>
              <a:spcAft>
                <a:spcPts val="0"/>
              </a:spcAft>
              <a:buClr>
                <a:srgbClr val="000000"/>
              </a:buClr>
              <a:buSzPts val="1200"/>
              <a:buFont typeface="Arial"/>
              <a:buNone/>
            </a:pPr>
            <a:r>
              <a:rPr lang="en-US" sz="1200" b="1" i="0" u="none" strike="noStrike" cap="none" dirty="0">
                <a:solidFill>
                  <a:srgbClr val="FFFFFF"/>
                </a:solidFill>
                <a:latin typeface="Open Sans"/>
                <a:ea typeface="Open Sans"/>
                <a:cs typeface="Open Sans"/>
                <a:sym typeface="Open Sans"/>
              </a:rPr>
              <a:t>The available area</a:t>
            </a:r>
            <a:endParaRPr sz="1400" b="0" i="0" u="none" strike="noStrike" cap="none" dirty="0">
              <a:solidFill>
                <a:srgbClr val="000000"/>
              </a:solidFill>
              <a:latin typeface="Arial"/>
              <a:ea typeface="Arial"/>
              <a:cs typeface="Arial"/>
              <a:sym typeface="Arial"/>
            </a:endParaRPr>
          </a:p>
        </p:txBody>
      </p:sp>
      <p:sp>
        <p:nvSpPr>
          <p:cNvPr id="298" name="Google Shape;298;g13fa03ffd2f_2_227"/>
          <p:cNvSpPr/>
          <p:nvPr/>
        </p:nvSpPr>
        <p:spPr>
          <a:xfrm>
            <a:off x="268231" y="3343185"/>
            <a:ext cx="6300762" cy="2880320"/>
          </a:xfrm>
          <a:prstGeom prst="rect">
            <a:avLst/>
          </a:prstGeom>
          <a:solidFill>
            <a:srgbClr val="DFDFD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dirty="0">
                <a:solidFill>
                  <a:schemeClr val="dk1"/>
                </a:solidFill>
                <a:latin typeface="Open Sans"/>
                <a:ea typeface="Open Sans"/>
                <a:cs typeface="Open Sans"/>
                <a:sym typeface="Open Sans"/>
              </a:rPr>
              <a:t>The basic installation rules:</a:t>
            </a:r>
            <a:endParaRPr sz="15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dirty="0">
              <a:solidFill>
                <a:schemeClr val="dk1"/>
              </a:solidFill>
              <a:latin typeface="Open Sans"/>
              <a:ea typeface="Open Sans"/>
              <a:cs typeface="Open Sans"/>
              <a:sym typeface="Open Sans"/>
            </a:endParaRPr>
          </a:p>
          <a:p>
            <a:pPr marL="171450" marR="0" lvl="0" indent="-171450" algn="l" rtl="0">
              <a:lnSpc>
                <a:spcPct val="100000"/>
              </a:lnSpc>
              <a:spcBef>
                <a:spcPts val="0"/>
              </a:spcBef>
              <a:spcAft>
                <a:spcPts val="0"/>
              </a:spcAft>
              <a:buClr>
                <a:schemeClr val="dk1"/>
              </a:buClr>
              <a:buSzPts val="1100"/>
              <a:buFont typeface="Arial"/>
              <a:buChar char="•"/>
            </a:pPr>
            <a:r>
              <a:rPr lang="en-US" sz="1100" b="0" i="0" u="none" strike="noStrike" cap="none" dirty="0">
                <a:solidFill>
                  <a:schemeClr val="dk1"/>
                </a:solidFill>
                <a:latin typeface="Open Sans"/>
                <a:ea typeface="Open Sans"/>
                <a:cs typeface="Open Sans"/>
                <a:sym typeface="Open Sans"/>
              </a:rPr>
              <a:t>Ensure a minimum distance of about 10 ft from the house and 10 ft from any neighboring fences and trees or plants that develop extensive root systems.</a:t>
            </a:r>
            <a:endParaRPr sz="15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1"/>
              </a:solidFill>
              <a:latin typeface="Open Sans"/>
              <a:ea typeface="Open Sans"/>
              <a:cs typeface="Open Sans"/>
              <a:sym typeface="Open Sans"/>
            </a:endParaRPr>
          </a:p>
          <a:p>
            <a:pPr marL="171450" marR="0" lvl="0" indent="-171450" algn="l" rtl="0">
              <a:lnSpc>
                <a:spcPct val="100000"/>
              </a:lnSpc>
              <a:spcBef>
                <a:spcPts val="0"/>
              </a:spcBef>
              <a:spcAft>
                <a:spcPts val="0"/>
              </a:spcAft>
              <a:buClr>
                <a:schemeClr val="dk1"/>
              </a:buClr>
              <a:buSzPts val="1100"/>
              <a:buFont typeface="Arial"/>
              <a:buChar char="•"/>
            </a:pPr>
            <a:r>
              <a:rPr lang="en-US" sz="1100" b="0" i="0" u="none" strike="noStrike" cap="none" dirty="0">
                <a:solidFill>
                  <a:schemeClr val="dk1"/>
                </a:solidFill>
                <a:latin typeface="Open Sans"/>
                <a:ea typeface="Open Sans"/>
                <a:cs typeface="Open Sans"/>
                <a:sym typeface="Open Sans"/>
              </a:rPr>
              <a:t>The units must be located away from traffic and parking areas, not in agricultural fields, landscaping or storage areas. Installation in a wet area (high water table) is possible (consult your local agent).</a:t>
            </a:r>
            <a:endParaRPr sz="1100" b="0" i="0" u="none" strike="noStrike" cap="none" dirty="0">
              <a:solidFill>
                <a:schemeClr val="dk1"/>
              </a:solidFill>
              <a:latin typeface="Open Sans"/>
              <a:ea typeface="Open Sans"/>
              <a:cs typeface="Open Sans"/>
              <a:sym typeface="Open Sans"/>
            </a:endParaRPr>
          </a:p>
          <a:p>
            <a:pPr marL="45720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1"/>
              </a:solidFill>
              <a:latin typeface="Open Sans"/>
              <a:ea typeface="Open Sans"/>
              <a:cs typeface="Open Sans"/>
              <a:sym typeface="Open Sans"/>
            </a:endParaRPr>
          </a:p>
          <a:p>
            <a:pPr marL="171450" marR="0" lvl="0" indent="-171450" algn="l" rtl="0">
              <a:lnSpc>
                <a:spcPct val="100000"/>
              </a:lnSpc>
              <a:spcBef>
                <a:spcPts val="0"/>
              </a:spcBef>
              <a:spcAft>
                <a:spcPts val="0"/>
              </a:spcAft>
              <a:buClr>
                <a:schemeClr val="dk1"/>
              </a:buClr>
              <a:buSzPts val="1100"/>
              <a:buFont typeface="Arial"/>
              <a:buChar char="•"/>
            </a:pPr>
            <a:r>
              <a:rPr lang="en-US" sz="1100" b="0" i="0" u="none" strike="noStrike" cap="none" dirty="0">
                <a:solidFill>
                  <a:schemeClr val="dk1"/>
                </a:solidFill>
                <a:latin typeface="Open Sans"/>
                <a:ea typeface="Open Sans"/>
                <a:cs typeface="Open Sans"/>
                <a:sym typeface="Open Sans"/>
              </a:rPr>
              <a:t>System lids must not be buried and must be accessible for maintenance.</a:t>
            </a:r>
            <a:endParaRPr sz="1500" b="0" i="0" u="none" strike="noStrike" cap="none" dirty="0">
              <a:solidFill>
                <a:srgbClr val="000000"/>
              </a:solidFill>
              <a:latin typeface="Arial"/>
              <a:ea typeface="Arial"/>
              <a:cs typeface="Arial"/>
              <a:sym typeface="Arial"/>
            </a:endParaRPr>
          </a:p>
          <a:p>
            <a:pPr marL="171450" marR="0" lvl="0" indent="-107950" algn="l" rtl="0">
              <a:lnSpc>
                <a:spcPct val="100000"/>
              </a:lnSpc>
              <a:spcBef>
                <a:spcPts val="0"/>
              </a:spcBef>
              <a:spcAft>
                <a:spcPts val="0"/>
              </a:spcAft>
              <a:buClr>
                <a:schemeClr val="dk1"/>
              </a:buClr>
              <a:buSzPts val="1000"/>
              <a:buFont typeface="Arial"/>
              <a:buNone/>
            </a:pPr>
            <a:endParaRPr sz="1100" b="0" i="0" u="none" strike="noStrike" cap="none" dirty="0">
              <a:solidFill>
                <a:schemeClr val="dk1"/>
              </a:solidFill>
              <a:latin typeface="Open Sans"/>
              <a:ea typeface="Open Sans"/>
              <a:cs typeface="Open Sans"/>
              <a:sym typeface="Open Sans"/>
            </a:endParaRPr>
          </a:p>
          <a:p>
            <a:pPr marL="171450" marR="0" lvl="0" indent="-171450" algn="l" rtl="0">
              <a:lnSpc>
                <a:spcPct val="100000"/>
              </a:lnSpc>
              <a:spcBef>
                <a:spcPts val="0"/>
              </a:spcBef>
              <a:spcAft>
                <a:spcPts val="0"/>
              </a:spcAft>
              <a:buClr>
                <a:schemeClr val="dk1"/>
              </a:buClr>
              <a:buSzPts val="1100"/>
              <a:buFont typeface="Arial"/>
              <a:buChar char="•"/>
            </a:pPr>
            <a:r>
              <a:rPr lang="en-US" sz="1100" b="0" i="0" u="none" strike="noStrike" cap="none" dirty="0">
                <a:solidFill>
                  <a:schemeClr val="dk1"/>
                </a:solidFill>
                <a:latin typeface="Open Sans"/>
                <a:ea typeface="Open Sans"/>
                <a:cs typeface="Open Sans"/>
                <a:sym typeface="Open Sans"/>
              </a:rPr>
              <a:t>The minimum distance between the Primary Tank and the BIOROCK must be 1 ft.</a:t>
            </a:r>
            <a:endParaRPr sz="1500" b="0" i="0" u="none" strike="noStrike" cap="none" dirty="0">
              <a:solidFill>
                <a:srgbClr val="000000"/>
              </a:solidFill>
              <a:latin typeface="Arial"/>
              <a:ea typeface="Arial"/>
              <a:cs typeface="Arial"/>
              <a:sym typeface="Arial"/>
            </a:endParaRPr>
          </a:p>
          <a:p>
            <a:pPr marL="171450" marR="0" lvl="0" indent="-107950" algn="l" rtl="0">
              <a:lnSpc>
                <a:spcPct val="100000"/>
              </a:lnSpc>
              <a:spcBef>
                <a:spcPts val="0"/>
              </a:spcBef>
              <a:spcAft>
                <a:spcPts val="0"/>
              </a:spcAft>
              <a:buClr>
                <a:schemeClr val="dk1"/>
              </a:buClr>
              <a:buSzPts val="1000"/>
              <a:buFont typeface="Arial"/>
              <a:buNone/>
            </a:pPr>
            <a:endParaRPr sz="1100" b="0" i="0" u="none" strike="noStrike" cap="none" dirty="0">
              <a:solidFill>
                <a:srgbClr val="FF0000"/>
              </a:solidFill>
              <a:latin typeface="Open Sans"/>
              <a:ea typeface="Open Sans"/>
              <a:cs typeface="Open Sans"/>
              <a:sym typeface="Open Sans"/>
            </a:endParaRPr>
          </a:p>
          <a:p>
            <a:pPr marL="171450" marR="0" lvl="0" indent="-171450" algn="l" rtl="0">
              <a:lnSpc>
                <a:spcPct val="100000"/>
              </a:lnSpc>
              <a:spcBef>
                <a:spcPts val="0"/>
              </a:spcBef>
              <a:spcAft>
                <a:spcPts val="0"/>
              </a:spcAft>
              <a:buClr>
                <a:schemeClr val="dk1"/>
              </a:buClr>
              <a:buSzPts val="1100"/>
              <a:buFont typeface="Arial"/>
              <a:buChar char="•"/>
            </a:pPr>
            <a:r>
              <a:rPr lang="en-US" sz="1100" b="0" i="0" u="none" strike="noStrike" cap="none" dirty="0">
                <a:solidFill>
                  <a:schemeClr val="dk1"/>
                </a:solidFill>
                <a:latin typeface="Open Sans"/>
                <a:ea typeface="Open Sans"/>
                <a:cs typeface="Open Sans"/>
                <a:sym typeface="Open Sans"/>
              </a:rPr>
              <a:t>The distance between the walls of the installation and the tanks must be a minimum of 1 ft.</a:t>
            </a:r>
            <a:endParaRPr sz="1100" b="1" i="0" u="none" strike="noStrike" cap="none" dirty="0">
              <a:solidFill>
                <a:schemeClr val="dk1"/>
              </a:solidFill>
              <a:latin typeface="Open Sans"/>
              <a:ea typeface="Open Sans"/>
              <a:cs typeface="Open Sans"/>
              <a:sym typeface="Open Sans"/>
            </a:endParaRPr>
          </a:p>
        </p:txBody>
      </p:sp>
      <p:pic>
        <p:nvPicPr>
          <p:cNvPr id="299" name="Google Shape;299;g13fa03ffd2f_2_227" descr="C:\Users\fbelin\Desktop\implantation distances.png"/>
          <p:cNvPicPr preferRelativeResize="0"/>
          <p:nvPr/>
        </p:nvPicPr>
        <p:blipFill rotWithShape="1">
          <a:blip r:embed="rId3">
            <a:alphaModFix/>
          </a:blip>
          <a:srcRect/>
          <a:stretch/>
        </p:blipFill>
        <p:spPr>
          <a:xfrm>
            <a:off x="1793120" y="6385471"/>
            <a:ext cx="3235056" cy="2963854"/>
          </a:xfrm>
          <a:prstGeom prst="rect">
            <a:avLst/>
          </a:prstGeom>
          <a:noFill/>
          <a:ln>
            <a:noFill/>
          </a:ln>
        </p:spPr>
      </p:pic>
      <p:sp>
        <p:nvSpPr>
          <p:cNvPr id="300" name="Google Shape;300;g13fa03ffd2f_2_227"/>
          <p:cNvSpPr txBox="1"/>
          <p:nvPr/>
        </p:nvSpPr>
        <p:spPr>
          <a:xfrm>
            <a:off x="4272092" y="7301411"/>
            <a:ext cx="504056" cy="246221"/>
          </a:xfrm>
          <a:prstGeom prst="rect">
            <a:avLst/>
          </a:prstGeom>
          <a:solidFill>
            <a:srgbClr val="F2F2F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dirty="0">
                <a:solidFill>
                  <a:schemeClr val="dk1"/>
                </a:solidFill>
                <a:latin typeface="Open Sans"/>
                <a:ea typeface="Open Sans"/>
                <a:cs typeface="Open Sans"/>
                <a:sym typeface="Open Sans"/>
              </a:rPr>
              <a:t>&gt;10ft</a:t>
            </a:r>
            <a:endParaRPr sz="1400" b="0" i="0" u="none" strike="noStrike" cap="none" dirty="0">
              <a:solidFill>
                <a:srgbClr val="000000"/>
              </a:solidFill>
              <a:latin typeface="Arial"/>
              <a:ea typeface="Arial"/>
              <a:cs typeface="Arial"/>
              <a:sym typeface="Arial"/>
            </a:endParaRPr>
          </a:p>
        </p:txBody>
      </p:sp>
      <p:sp>
        <p:nvSpPr>
          <p:cNvPr id="301" name="Google Shape;301;g13fa03ffd2f_2_227"/>
          <p:cNvSpPr txBox="1"/>
          <p:nvPr/>
        </p:nvSpPr>
        <p:spPr>
          <a:xfrm>
            <a:off x="2906592" y="8813579"/>
            <a:ext cx="504000" cy="246300"/>
          </a:xfrm>
          <a:prstGeom prst="rect">
            <a:avLst/>
          </a:prstGeom>
          <a:solidFill>
            <a:srgbClr val="F2F2F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dirty="0">
                <a:solidFill>
                  <a:schemeClr val="dk1"/>
                </a:solidFill>
                <a:latin typeface="Open Sans"/>
                <a:ea typeface="Open Sans"/>
                <a:cs typeface="Open Sans"/>
                <a:sym typeface="Open Sans"/>
              </a:rPr>
              <a:t>&gt;50ft</a:t>
            </a:r>
            <a:endParaRPr sz="1400" b="0" i="0" u="none" strike="noStrike" cap="none" dirty="0">
              <a:solidFill>
                <a:srgbClr val="000000"/>
              </a:solidFill>
              <a:latin typeface="Arial"/>
              <a:ea typeface="Arial"/>
              <a:cs typeface="Arial"/>
              <a:sym typeface="Arial"/>
            </a:endParaRPr>
          </a:p>
        </p:txBody>
      </p:sp>
      <p:sp>
        <p:nvSpPr>
          <p:cNvPr id="302" name="Google Shape;302;g13fa03ffd2f_2_227"/>
          <p:cNvSpPr txBox="1"/>
          <p:nvPr/>
        </p:nvSpPr>
        <p:spPr>
          <a:xfrm>
            <a:off x="2564904" y="8309523"/>
            <a:ext cx="504056" cy="246221"/>
          </a:xfrm>
          <a:prstGeom prst="rect">
            <a:avLst/>
          </a:prstGeom>
          <a:solidFill>
            <a:srgbClr val="F2F2F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dirty="0">
                <a:solidFill>
                  <a:schemeClr val="dk1"/>
                </a:solidFill>
                <a:latin typeface="Open Sans"/>
                <a:ea typeface="Open Sans"/>
                <a:cs typeface="Open Sans"/>
                <a:sym typeface="Open Sans"/>
              </a:rPr>
              <a:t>&gt;10ft</a:t>
            </a:r>
            <a:endParaRPr sz="1400" b="0" i="0" u="none" strike="noStrike" cap="none" dirty="0">
              <a:solidFill>
                <a:srgbClr val="000000"/>
              </a:solidFill>
              <a:latin typeface="Arial"/>
              <a:ea typeface="Arial"/>
              <a:cs typeface="Arial"/>
              <a:sym typeface="Arial"/>
            </a:endParaRPr>
          </a:p>
        </p:txBody>
      </p:sp>
      <p:sp>
        <p:nvSpPr>
          <p:cNvPr id="303" name="Google Shape;303;g13fa03ffd2f_2_227"/>
          <p:cNvSpPr txBox="1"/>
          <p:nvPr/>
        </p:nvSpPr>
        <p:spPr>
          <a:xfrm>
            <a:off x="3166584" y="7178300"/>
            <a:ext cx="504000" cy="246300"/>
          </a:xfrm>
          <a:prstGeom prst="rect">
            <a:avLst/>
          </a:prstGeom>
          <a:solidFill>
            <a:srgbClr val="F2F2F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dirty="0">
                <a:solidFill>
                  <a:schemeClr val="dk1"/>
                </a:solidFill>
                <a:latin typeface="Open Sans"/>
                <a:ea typeface="Open Sans"/>
                <a:cs typeface="Open Sans"/>
                <a:sym typeface="Open Sans"/>
              </a:rPr>
              <a:t>&gt;10ft</a:t>
            </a:r>
            <a:endParaRPr sz="1400" b="0" i="0" u="none" strike="noStrike" cap="none" dirty="0">
              <a:solidFill>
                <a:srgbClr val="000000"/>
              </a:solidFill>
              <a:latin typeface="Arial"/>
              <a:ea typeface="Arial"/>
              <a:cs typeface="Arial"/>
              <a:sym typeface="Arial"/>
            </a:endParaRPr>
          </a:p>
        </p:txBody>
      </p:sp>
      <p:pic>
        <p:nvPicPr>
          <p:cNvPr id="304" name="Google Shape;304;g13fa03ffd2f_2_227"/>
          <p:cNvPicPr preferRelativeResize="0"/>
          <p:nvPr/>
        </p:nvPicPr>
        <p:blipFill rotWithShape="1">
          <a:blip r:embed="rId4">
            <a:alphaModFix/>
          </a:blip>
          <a:srcRect/>
          <a:stretch/>
        </p:blipFill>
        <p:spPr>
          <a:xfrm>
            <a:off x="268225" y="4580048"/>
            <a:ext cx="213405" cy="20721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13fa03ffd2f_2_240"/>
          <p:cNvSpPr txBox="1">
            <a:spLocks noGrp="1"/>
          </p:cNvSpPr>
          <p:nvPr>
            <p:ph type="title"/>
          </p:nvPr>
        </p:nvSpPr>
        <p:spPr>
          <a:xfrm>
            <a:off x="1826725" y="206900"/>
            <a:ext cx="4602600" cy="1495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2800"/>
              <a:buFont typeface="Open Sans"/>
              <a:buNone/>
            </a:pPr>
            <a:r>
              <a:rPr lang="en-US" b="1" dirty="0"/>
              <a:t>Setting up: general points prior to excavating</a:t>
            </a:r>
            <a:endParaRPr b="1" dirty="0"/>
          </a:p>
        </p:txBody>
      </p:sp>
      <p:pic>
        <p:nvPicPr>
          <p:cNvPr id="310" name="Google Shape;310;g13fa03ffd2f_2_240" descr="C:\Users\fbelin\Desktop\implantation distances.png"/>
          <p:cNvPicPr preferRelativeResize="0"/>
          <p:nvPr/>
        </p:nvPicPr>
        <p:blipFill rotWithShape="1">
          <a:blip r:embed="rId3">
            <a:alphaModFix/>
          </a:blip>
          <a:srcRect/>
          <a:stretch/>
        </p:blipFill>
        <p:spPr>
          <a:xfrm>
            <a:off x="384524" y="3007091"/>
            <a:ext cx="2781486" cy="2548307"/>
          </a:xfrm>
          <a:prstGeom prst="rect">
            <a:avLst/>
          </a:prstGeom>
          <a:noFill/>
          <a:ln>
            <a:noFill/>
          </a:ln>
        </p:spPr>
      </p:pic>
      <p:sp>
        <p:nvSpPr>
          <p:cNvPr id="311" name="Google Shape;311;g13fa03ffd2f_2_240"/>
          <p:cNvSpPr/>
          <p:nvPr/>
        </p:nvSpPr>
        <p:spPr>
          <a:xfrm>
            <a:off x="332634" y="1637771"/>
            <a:ext cx="6308345" cy="324000"/>
          </a:xfrm>
          <a:prstGeom prst="roundRect">
            <a:avLst>
              <a:gd name="adj" fmla="val 16667"/>
            </a:avLst>
          </a:prstGeom>
          <a:solidFill>
            <a:srgbClr val="6AB441"/>
          </a:solidFill>
          <a:ln>
            <a:noFill/>
          </a:ln>
        </p:spPr>
        <p:txBody>
          <a:bodyPr spcFirstLastPara="1" wrap="square" lIns="91425" tIns="45700" rIns="91425" bIns="45700" anchor="ctr" anchorCtr="0">
            <a:noAutofit/>
          </a:bodyPr>
          <a:lstStyle/>
          <a:p>
            <a:pPr marL="342900" marR="0" lvl="0" indent="-342900" algn="ctr" rtl="0">
              <a:lnSpc>
                <a:spcPct val="100000"/>
              </a:lnSpc>
              <a:spcBef>
                <a:spcPts val="0"/>
              </a:spcBef>
              <a:spcAft>
                <a:spcPts val="0"/>
              </a:spcAft>
              <a:buClr>
                <a:srgbClr val="000000"/>
              </a:buClr>
              <a:buSzPts val="1200"/>
              <a:buFont typeface="Arial"/>
              <a:buNone/>
            </a:pPr>
            <a:r>
              <a:rPr lang="en-US" sz="1200" b="1" i="0" u="none" strike="noStrike" cap="none" dirty="0">
                <a:solidFill>
                  <a:srgbClr val="FFFFFF"/>
                </a:solidFill>
                <a:latin typeface="Open Sans"/>
                <a:ea typeface="Open Sans"/>
                <a:cs typeface="Open Sans"/>
                <a:sym typeface="Open Sans"/>
              </a:rPr>
              <a:t>Installing the Primary Tank</a:t>
            </a:r>
            <a:endParaRPr sz="1400" b="0" i="0" u="none" strike="noStrike" cap="none" dirty="0">
              <a:solidFill>
                <a:srgbClr val="000000"/>
              </a:solidFill>
              <a:latin typeface="Arial"/>
              <a:ea typeface="Arial"/>
              <a:cs typeface="Arial"/>
              <a:sym typeface="Arial"/>
            </a:endParaRPr>
          </a:p>
        </p:txBody>
      </p:sp>
      <p:sp>
        <p:nvSpPr>
          <p:cNvPr id="312" name="Google Shape;312;g13fa03ffd2f_2_240"/>
          <p:cNvSpPr/>
          <p:nvPr/>
        </p:nvSpPr>
        <p:spPr>
          <a:xfrm>
            <a:off x="336805" y="2021908"/>
            <a:ext cx="6304173" cy="882520"/>
          </a:xfrm>
          <a:prstGeom prst="roundRect">
            <a:avLst>
              <a:gd name="adj" fmla="val 16667"/>
            </a:avLst>
          </a:prstGeom>
          <a:noFill/>
          <a:ln w="19050" cap="flat" cmpd="sng">
            <a:solidFill>
              <a:srgbClr val="0022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dk1"/>
                </a:solidFill>
                <a:latin typeface="Open Sans"/>
                <a:ea typeface="Open Sans"/>
                <a:cs typeface="Open Sans"/>
                <a:sym typeface="Open Sans"/>
              </a:rPr>
              <a:t>The Primary Tank must be installed as close as possible (less than </a:t>
            </a:r>
            <a:r>
              <a:rPr lang="en-US" sz="1100" b="0" i="0" u="none" strike="noStrike" cap="none" dirty="0">
                <a:solidFill>
                  <a:srgbClr val="FF0000"/>
                </a:solidFill>
                <a:latin typeface="Open Sans"/>
                <a:ea typeface="Open Sans"/>
                <a:cs typeface="Open Sans"/>
                <a:sym typeface="Open Sans"/>
              </a:rPr>
              <a:t>30 feet</a:t>
            </a:r>
            <a:r>
              <a:rPr lang="en-US" sz="1100" b="0" i="0" u="none" strike="noStrike" cap="none" dirty="0">
                <a:solidFill>
                  <a:schemeClr val="dk1"/>
                </a:solidFill>
                <a:latin typeface="Open Sans"/>
                <a:ea typeface="Open Sans"/>
                <a:cs typeface="Open Sans"/>
                <a:sym typeface="Open Sans"/>
              </a:rPr>
              <a:t>) to the wastewater discharge point at the property, this avoids fats clogging in the inlet pipe. With a longer pipe from the property to the primary tank the installation of a grease trap may be necessary. The 4” diameter inlet pipe should  have a minimum gradient of 2 % and a maximum of 4%.</a:t>
            </a:r>
            <a:endParaRPr sz="1500" b="0" i="0" u="none" strike="noStrike" cap="none" dirty="0">
              <a:solidFill>
                <a:srgbClr val="000000"/>
              </a:solidFill>
              <a:latin typeface="Arial"/>
              <a:ea typeface="Arial"/>
              <a:cs typeface="Arial"/>
              <a:sym typeface="Arial"/>
            </a:endParaRPr>
          </a:p>
        </p:txBody>
      </p:sp>
      <p:sp>
        <p:nvSpPr>
          <p:cNvPr id="313" name="Google Shape;313;g13fa03ffd2f_2_240"/>
          <p:cNvSpPr/>
          <p:nvPr/>
        </p:nvSpPr>
        <p:spPr>
          <a:xfrm rot="1869104">
            <a:off x="1379345" y="4237617"/>
            <a:ext cx="864096" cy="288032"/>
          </a:xfrm>
          <a:prstGeom prst="flowChartInputOutput">
            <a:avLst/>
          </a:prstGeom>
          <a:solidFill>
            <a:schemeClr val="accent3"/>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p:txBody>
      </p:sp>
      <p:cxnSp>
        <p:nvCxnSpPr>
          <p:cNvPr id="314" name="Google Shape;314;g13fa03ffd2f_2_240"/>
          <p:cNvCxnSpPr/>
          <p:nvPr/>
        </p:nvCxnSpPr>
        <p:spPr>
          <a:xfrm flipH="1">
            <a:off x="841191" y="4591267"/>
            <a:ext cx="663603" cy="656896"/>
          </a:xfrm>
          <a:prstGeom prst="straightConnector1">
            <a:avLst/>
          </a:prstGeom>
          <a:noFill/>
          <a:ln w="9525" cap="flat" cmpd="sng">
            <a:solidFill>
              <a:schemeClr val="dk1"/>
            </a:solidFill>
            <a:prstDash val="solid"/>
            <a:miter lim="800000"/>
            <a:headEnd type="stealth" w="med" len="med"/>
            <a:tailEnd type="stealth" w="med" len="med"/>
          </a:ln>
        </p:spPr>
      </p:cxnSp>
      <p:cxnSp>
        <p:nvCxnSpPr>
          <p:cNvPr id="315" name="Google Shape;315;g13fa03ffd2f_2_240"/>
          <p:cNvCxnSpPr/>
          <p:nvPr/>
        </p:nvCxnSpPr>
        <p:spPr>
          <a:xfrm rot="10800000">
            <a:off x="1389572" y="3788361"/>
            <a:ext cx="259238" cy="204304"/>
          </a:xfrm>
          <a:prstGeom prst="straightConnector1">
            <a:avLst/>
          </a:prstGeom>
          <a:noFill/>
          <a:ln w="9525" cap="flat" cmpd="sng">
            <a:solidFill>
              <a:schemeClr val="dk1"/>
            </a:solidFill>
            <a:prstDash val="solid"/>
            <a:miter lim="800000"/>
            <a:headEnd type="stealth" w="med" len="med"/>
            <a:tailEnd type="stealth" w="med" len="med"/>
          </a:ln>
        </p:spPr>
      </p:cxnSp>
      <p:sp>
        <p:nvSpPr>
          <p:cNvPr id="316" name="Google Shape;316;g13fa03ffd2f_2_240"/>
          <p:cNvSpPr txBox="1"/>
          <p:nvPr/>
        </p:nvSpPr>
        <p:spPr>
          <a:xfrm>
            <a:off x="1641614" y="3488579"/>
            <a:ext cx="553752" cy="400110"/>
          </a:xfrm>
          <a:prstGeom prst="rect">
            <a:avLst/>
          </a:prstGeom>
          <a:solidFill>
            <a:srgbClr val="F2F2F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dirty="0">
                <a:solidFill>
                  <a:schemeClr val="dk1"/>
                </a:solidFill>
                <a:latin typeface="Open Sans"/>
                <a:ea typeface="Open Sans"/>
                <a:cs typeface="Open Sans"/>
                <a:sym typeface="Open Sans"/>
              </a:rPr>
              <a:t>&gt; 10 ft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1" u="none" strike="noStrike" cap="none" dirty="0">
                <a:solidFill>
                  <a:schemeClr val="dk1"/>
                </a:solidFill>
                <a:latin typeface="Open Sans"/>
                <a:ea typeface="Open Sans"/>
                <a:cs typeface="Open Sans"/>
                <a:sym typeface="Open Sans"/>
              </a:rPr>
              <a:t>&lt; 30 ft</a:t>
            </a:r>
            <a:endParaRPr sz="1400" b="0" i="0" u="none" strike="noStrike" cap="none" dirty="0">
              <a:solidFill>
                <a:srgbClr val="000000"/>
              </a:solidFill>
              <a:latin typeface="Arial"/>
              <a:ea typeface="Arial"/>
              <a:cs typeface="Arial"/>
              <a:sym typeface="Arial"/>
            </a:endParaRPr>
          </a:p>
        </p:txBody>
      </p:sp>
      <p:sp>
        <p:nvSpPr>
          <p:cNvPr id="317" name="Google Shape;317;g13fa03ffd2f_2_240"/>
          <p:cNvSpPr txBox="1"/>
          <p:nvPr/>
        </p:nvSpPr>
        <p:spPr>
          <a:xfrm>
            <a:off x="1482324" y="4860332"/>
            <a:ext cx="2214589" cy="553998"/>
          </a:xfrm>
          <a:prstGeom prst="rect">
            <a:avLst/>
          </a:prstGeom>
          <a:solidFill>
            <a:srgbClr val="F2F2F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dirty="0">
                <a:solidFill>
                  <a:schemeClr val="dk1"/>
                </a:solidFill>
                <a:latin typeface="Open Sans"/>
                <a:ea typeface="Open Sans"/>
                <a:cs typeface="Open Sans"/>
                <a:sym typeface="Open Sans"/>
              </a:rPr>
              <a:t>The Primary Tank must be installed </a:t>
            </a:r>
            <a:r>
              <a:rPr lang="en-US" sz="1000" b="0" i="1" u="none" strike="noStrike" cap="none" dirty="0">
                <a:solidFill>
                  <a:srgbClr val="FF0000"/>
                </a:solidFill>
                <a:latin typeface="Open Sans"/>
                <a:ea typeface="Open Sans"/>
                <a:cs typeface="Open Sans"/>
                <a:sym typeface="Open Sans"/>
              </a:rPr>
              <a:t>50 feet</a:t>
            </a:r>
            <a:r>
              <a:rPr lang="en-US" sz="1000" b="0" i="1" u="none" strike="noStrike" cap="none" dirty="0">
                <a:solidFill>
                  <a:schemeClr val="dk1"/>
                </a:solidFill>
                <a:latin typeface="Open Sans"/>
                <a:ea typeface="Open Sans"/>
                <a:cs typeface="Open Sans"/>
                <a:sym typeface="Open Sans"/>
              </a:rPr>
              <a:t> from any potable water point such as a borehole.</a:t>
            </a:r>
            <a:endParaRPr sz="1400" b="0" i="0" u="none" strike="noStrike" cap="none" dirty="0">
              <a:solidFill>
                <a:srgbClr val="000000"/>
              </a:solidFill>
              <a:latin typeface="Arial"/>
              <a:ea typeface="Arial"/>
              <a:cs typeface="Arial"/>
              <a:sym typeface="Arial"/>
            </a:endParaRPr>
          </a:p>
        </p:txBody>
      </p:sp>
      <p:sp>
        <p:nvSpPr>
          <p:cNvPr id="318" name="Google Shape;318;g13fa03ffd2f_2_240"/>
          <p:cNvSpPr/>
          <p:nvPr/>
        </p:nvSpPr>
        <p:spPr>
          <a:xfrm>
            <a:off x="334718" y="5691467"/>
            <a:ext cx="6308345" cy="324000"/>
          </a:xfrm>
          <a:prstGeom prst="roundRect">
            <a:avLst>
              <a:gd name="adj" fmla="val 16667"/>
            </a:avLst>
          </a:prstGeom>
          <a:solidFill>
            <a:srgbClr val="6AB441"/>
          </a:solidFill>
          <a:ln>
            <a:noFill/>
          </a:ln>
        </p:spPr>
        <p:txBody>
          <a:bodyPr spcFirstLastPara="1" wrap="square" lIns="91425" tIns="45700" rIns="91425" bIns="45700" anchor="ctr" anchorCtr="0">
            <a:noAutofit/>
          </a:bodyPr>
          <a:lstStyle/>
          <a:p>
            <a:pPr marL="342900" marR="0" lvl="0" indent="-342900" algn="ctr" rtl="0">
              <a:lnSpc>
                <a:spcPct val="100000"/>
              </a:lnSpc>
              <a:spcBef>
                <a:spcPts val="0"/>
              </a:spcBef>
              <a:spcAft>
                <a:spcPts val="0"/>
              </a:spcAft>
              <a:buClr>
                <a:srgbClr val="000000"/>
              </a:buClr>
              <a:buSzPts val="1200"/>
              <a:buFont typeface="Arial"/>
              <a:buNone/>
            </a:pPr>
            <a:r>
              <a:rPr lang="en-US" sz="1200" b="1" i="0" u="none" strike="noStrike" cap="none" dirty="0">
                <a:solidFill>
                  <a:srgbClr val="FFFFFF"/>
                </a:solidFill>
                <a:latin typeface="Open Sans"/>
                <a:ea typeface="Open Sans"/>
                <a:cs typeface="Open Sans"/>
                <a:sym typeface="Open Sans"/>
              </a:rPr>
              <a:t>Positioning the ECOROCK unit</a:t>
            </a:r>
            <a:endParaRPr sz="1400" b="0" i="0" u="none" strike="noStrike" cap="none" dirty="0">
              <a:solidFill>
                <a:srgbClr val="000000"/>
              </a:solidFill>
              <a:latin typeface="Arial"/>
              <a:ea typeface="Arial"/>
              <a:cs typeface="Arial"/>
              <a:sym typeface="Arial"/>
            </a:endParaRPr>
          </a:p>
        </p:txBody>
      </p:sp>
      <p:sp>
        <p:nvSpPr>
          <p:cNvPr id="319" name="Google Shape;319;g13fa03ffd2f_2_240"/>
          <p:cNvSpPr/>
          <p:nvPr/>
        </p:nvSpPr>
        <p:spPr>
          <a:xfrm>
            <a:off x="311244" y="6123515"/>
            <a:ext cx="6331819" cy="648072"/>
          </a:xfrm>
          <a:prstGeom prst="roundRect">
            <a:avLst>
              <a:gd name="adj" fmla="val 16667"/>
            </a:avLst>
          </a:prstGeom>
          <a:noFill/>
          <a:ln w="19050" cap="flat" cmpd="sng">
            <a:solidFill>
              <a:srgbClr val="0022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The ECOROCK unit must be installed after downstream from the Primary Tank. The effluent should flow by gravity into the ECOROCK unit. The gradient of the pipe carrying the settled effluent from the primary tank to the ECOROCK unit should have a minimum  gradient of 1% .</a:t>
            </a:r>
            <a:endParaRPr sz="1400" b="0" i="0" u="none" strike="noStrike" cap="none" dirty="0">
              <a:solidFill>
                <a:srgbClr val="000000"/>
              </a:solidFill>
              <a:latin typeface="Arial"/>
              <a:ea typeface="Arial"/>
              <a:cs typeface="Arial"/>
              <a:sym typeface="Arial"/>
            </a:endParaRPr>
          </a:p>
        </p:txBody>
      </p:sp>
      <p:pic>
        <p:nvPicPr>
          <p:cNvPr id="320" name="Google Shape;320;g13fa03ffd2f_2_240" descr="C:\Users\fbelin\Desktop\pente FTE.PNG"/>
          <p:cNvPicPr preferRelativeResize="0"/>
          <p:nvPr/>
        </p:nvPicPr>
        <p:blipFill rotWithShape="1">
          <a:blip r:embed="rId4">
            <a:alphaModFix/>
          </a:blip>
          <a:srcRect/>
          <a:stretch/>
        </p:blipFill>
        <p:spPr>
          <a:xfrm>
            <a:off x="4056954" y="3858208"/>
            <a:ext cx="2315446" cy="1710010"/>
          </a:xfrm>
          <a:prstGeom prst="rect">
            <a:avLst/>
          </a:prstGeom>
          <a:noFill/>
          <a:ln w="9525" cap="flat" cmpd="sng">
            <a:solidFill>
              <a:srgbClr val="7F7F7F"/>
            </a:solidFill>
            <a:prstDash val="solid"/>
            <a:round/>
            <a:headEnd type="none" w="sm" len="sm"/>
            <a:tailEnd type="none" w="sm" len="sm"/>
          </a:ln>
        </p:spPr>
      </p:pic>
      <p:sp>
        <p:nvSpPr>
          <p:cNvPr id="321" name="Google Shape;321;g13fa03ffd2f_2_240"/>
          <p:cNvSpPr txBox="1"/>
          <p:nvPr/>
        </p:nvSpPr>
        <p:spPr>
          <a:xfrm>
            <a:off x="4669111" y="3992665"/>
            <a:ext cx="553752" cy="400110"/>
          </a:xfrm>
          <a:prstGeom prst="rect">
            <a:avLst/>
          </a:prstGeom>
          <a:solidFill>
            <a:srgbClr val="F2F2F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dirty="0">
                <a:solidFill>
                  <a:schemeClr val="dk1"/>
                </a:solidFill>
                <a:latin typeface="Open Sans"/>
                <a:ea typeface="Open Sans"/>
                <a:cs typeface="Open Sans"/>
                <a:sym typeface="Open Sans"/>
              </a:rPr>
              <a:t>&gt; 2%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1" u="none" strike="noStrike" cap="none" dirty="0">
                <a:solidFill>
                  <a:schemeClr val="dk1"/>
                </a:solidFill>
                <a:latin typeface="Open Sans"/>
                <a:ea typeface="Open Sans"/>
                <a:cs typeface="Open Sans"/>
                <a:sym typeface="Open Sans"/>
              </a:rPr>
              <a:t>&lt; 4%</a:t>
            </a:r>
            <a:endParaRPr sz="1400" b="0" i="0" u="none" strike="noStrike" cap="none" dirty="0">
              <a:solidFill>
                <a:srgbClr val="000000"/>
              </a:solidFill>
              <a:latin typeface="Arial"/>
              <a:ea typeface="Arial"/>
              <a:cs typeface="Arial"/>
              <a:sym typeface="Arial"/>
            </a:endParaRPr>
          </a:p>
        </p:txBody>
      </p:sp>
      <p:cxnSp>
        <p:nvCxnSpPr>
          <p:cNvPr id="322" name="Google Shape;322;g13fa03ffd2f_2_240"/>
          <p:cNvCxnSpPr/>
          <p:nvPr/>
        </p:nvCxnSpPr>
        <p:spPr>
          <a:xfrm rot="10800000">
            <a:off x="4509000" y="4533633"/>
            <a:ext cx="587882" cy="57634"/>
          </a:xfrm>
          <a:prstGeom prst="straightConnector1">
            <a:avLst/>
          </a:prstGeom>
          <a:noFill/>
          <a:ln w="9525" cap="flat" cmpd="sng">
            <a:solidFill>
              <a:srgbClr val="009EE3"/>
            </a:solidFill>
            <a:prstDash val="solid"/>
            <a:miter lim="800000"/>
            <a:headEnd type="stealth" w="med" len="med"/>
            <a:tailEnd type="stealth" w="med" len="med"/>
          </a:ln>
        </p:spPr>
      </p:cxnSp>
      <p:pic>
        <p:nvPicPr>
          <p:cNvPr id="323" name="Google Shape;323;g13fa03ffd2f_2_240" descr="C:\Users\fbelin\Desktop\implantation distances.png"/>
          <p:cNvPicPr preferRelativeResize="0"/>
          <p:nvPr/>
        </p:nvPicPr>
        <p:blipFill rotWithShape="1">
          <a:blip r:embed="rId3">
            <a:alphaModFix/>
          </a:blip>
          <a:srcRect/>
          <a:stretch/>
        </p:blipFill>
        <p:spPr>
          <a:xfrm>
            <a:off x="336805" y="6860102"/>
            <a:ext cx="2781486" cy="2548307"/>
          </a:xfrm>
          <a:prstGeom prst="rect">
            <a:avLst/>
          </a:prstGeom>
          <a:noFill/>
          <a:ln>
            <a:noFill/>
          </a:ln>
        </p:spPr>
      </p:pic>
      <p:sp>
        <p:nvSpPr>
          <p:cNvPr id="324" name="Google Shape;324;g13fa03ffd2f_2_240"/>
          <p:cNvSpPr/>
          <p:nvPr/>
        </p:nvSpPr>
        <p:spPr>
          <a:xfrm rot="1869104">
            <a:off x="1319070" y="8108057"/>
            <a:ext cx="864096" cy="288032"/>
          </a:xfrm>
          <a:prstGeom prst="flowChartInputOutput">
            <a:avLst/>
          </a:prstGeom>
          <a:solidFill>
            <a:schemeClr val="accent3"/>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p:txBody>
      </p:sp>
      <p:sp>
        <p:nvSpPr>
          <p:cNvPr id="325" name="Google Shape;325;g13fa03ffd2f_2_240"/>
          <p:cNvSpPr/>
          <p:nvPr/>
        </p:nvSpPr>
        <p:spPr>
          <a:xfrm rot="2035261">
            <a:off x="2114142" y="8471138"/>
            <a:ext cx="408074" cy="295563"/>
          </a:xfrm>
          <a:prstGeom prst="flowChartInputOutput">
            <a:avLst/>
          </a:prstGeom>
          <a:solidFill>
            <a:schemeClr val="accent3"/>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Open Sans"/>
              <a:ea typeface="Open Sans"/>
              <a:cs typeface="Open Sans"/>
              <a:sym typeface="Open Sans"/>
            </a:endParaRPr>
          </a:p>
        </p:txBody>
      </p:sp>
      <p:cxnSp>
        <p:nvCxnSpPr>
          <p:cNvPr id="326" name="Google Shape;326;g13fa03ffd2f_2_240"/>
          <p:cNvCxnSpPr/>
          <p:nvPr/>
        </p:nvCxnSpPr>
        <p:spPr>
          <a:xfrm rot="10800000">
            <a:off x="2007154" y="8362398"/>
            <a:ext cx="198570" cy="193910"/>
          </a:xfrm>
          <a:prstGeom prst="straightConnector1">
            <a:avLst/>
          </a:prstGeom>
          <a:noFill/>
          <a:ln w="9525" cap="flat" cmpd="sng">
            <a:solidFill>
              <a:schemeClr val="dk1"/>
            </a:solidFill>
            <a:prstDash val="solid"/>
            <a:miter lim="800000"/>
            <a:headEnd type="stealth" w="med" len="med"/>
            <a:tailEnd type="stealth" w="med" len="med"/>
          </a:ln>
        </p:spPr>
      </p:cxnSp>
      <p:pic>
        <p:nvPicPr>
          <p:cNvPr id="327" name="Google Shape;327;g13fa03ffd2f_2_240"/>
          <p:cNvPicPr preferRelativeResize="0"/>
          <p:nvPr/>
        </p:nvPicPr>
        <p:blipFill rotWithShape="1">
          <a:blip r:embed="rId5">
            <a:alphaModFix/>
          </a:blip>
          <a:srcRect/>
          <a:stretch/>
        </p:blipFill>
        <p:spPr>
          <a:xfrm>
            <a:off x="3764433" y="7828831"/>
            <a:ext cx="2664898" cy="1539986"/>
          </a:xfrm>
          <a:prstGeom prst="rect">
            <a:avLst/>
          </a:prstGeom>
          <a:noFill/>
          <a:ln w="9525" cap="flat" cmpd="sng">
            <a:solidFill>
              <a:srgbClr val="7F7F7F"/>
            </a:solidFill>
            <a:prstDash val="solid"/>
            <a:round/>
            <a:headEnd type="none" w="sm" len="sm"/>
            <a:tailEnd type="none" w="sm" len="sm"/>
          </a:ln>
        </p:spPr>
      </p:pic>
      <p:cxnSp>
        <p:nvCxnSpPr>
          <p:cNvPr id="328" name="Google Shape;328;g13fa03ffd2f_2_240"/>
          <p:cNvCxnSpPr/>
          <p:nvPr/>
        </p:nvCxnSpPr>
        <p:spPr>
          <a:xfrm rot="10800000">
            <a:off x="5096882" y="8401719"/>
            <a:ext cx="587882" cy="57634"/>
          </a:xfrm>
          <a:prstGeom prst="straightConnector1">
            <a:avLst/>
          </a:prstGeom>
          <a:noFill/>
          <a:ln w="9525" cap="flat" cmpd="sng">
            <a:solidFill>
              <a:srgbClr val="009EE3"/>
            </a:solidFill>
            <a:prstDash val="solid"/>
            <a:miter lim="800000"/>
            <a:headEnd type="stealth" w="med" len="med"/>
            <a:tailEnd type="stealth" w="med" len="med"/>
          </a:ln>
        </p:spPr>
      </p:cxnSp>
      <p:sp>
        <p:nvSpPr>
          <p:cNvPr id="329" name="Google Shape;329;g13fa03ffd2f_2_240"/>
          <p:cNvSpPr txBox="1"/>
          <p:nvPr/>
        </p:nvSpPr>
        <p:spPr>
          <a:xfrm>
            <a:off x="5131012" y="8533696"/>
            <a:ext cx="553752" cy="246221"/>
          </a:xfrm>
          <a:prstGeom prst="rect">
            <a:avLst/>
          </a:prstGeom>
          <a:solidFill>
            <a:srgbClr val="F2F2F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dirty="0">
                <a:solidFill>
                  <a:schemeClr val="dk1"/>
                </a:solidFill>
                <a:latin typeface="Open Sans"/>
                <a:ea typeface="Open Sans"/>
                <a:cs typeface="Open Sans"/>
                <a:sym typeface="Open Sans"/>
              </a:rPr>
              <a:t>&gt; 1% </a:t>
            </a:r>
            <a:endParaRPr sz="1400" b="0" i="0" u="none" strike="noStrike" cap="none" dirty="0">
              <a:solidFill>
                <a:srgbClr val="000000"/>
              </a:solidFill>
              <a:latin typeface="Arial"/>
              <a:ea typeface="Arial"/>
              <a:cs typeface="Arial"/>
              <a:sym typeface="Arial"/>
            </a:endParaRPr>
          </a:p>
        </p:txBody>
      </p:sp>
      <p:sp>
        <p:nvSpPr>
          <p:cNvPr id="330" name="Google Shape;330;g13fa03ffd2f_2_240"/>
          <p:cNvSpPr txBox="1"/>
          <p:nvPr/>
        </p:nvSpPr>
        <p:spPr>
          <a:xfrm>
            <a:off x="2255640" y="7997425"/>
            <a:ext cx="649185" cy="246221"/>
          </a:xfrm>
          <a:prstGeom prst="rect">
            <a:avLst/>
          </a:prstGeom>
          <a:solidFill>
            <a:srgbClr val="F2F2F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dirty="0">
                <a:solidFill>
                  <a:schemeClr val="dk1"/>
                </a:solidFill>
                <a:latin typeface="Open Sans"/>
                <a:ea typeface="Open Sans"/>
                <a:cs typeface="Open Sans"/>
                <a:sym typeface="Open Sans"/>
              </a:rPr>
              <a:t>&gt; 1 ft</a:t>
            </a:r>
            <a:endParaRPr sz="1400" b="0" i="0" u="none" strike="noStrike" cap="none" dirty="0">
              <a:solidFill>
                <a:srgbClr val="000000"/>
              </a:solidFill>
              <a:latin typeface="Arial"/>
              <a:ea typeface="Arial"/>
              <a:cs typeface="Arial"/>
              <a:sym typeface="Arial"/>
            </a:endParaRPr>
          </a:p>
        </p:txBody>
      </p:sp>
      <p:sp>
        <p:nvSpPr>
          <p:cNvPr id="331" name="Google Shape;331;g13fa03ffd2f_2_240"/>
          <p:cNvSpPr txBox="1"/>
          <p:nvPr/>
        </p:nvSpPr>
        <p:spPr>
          <a:xfrm>
            <a:off x="2421880" y="7327434"/>
            <a:ext cx="2214589" cy="553998"/>
          </a:xfrm>
          <a:prstGeom prst="rect">
            <a:avLst/>
          </a:prstGeom>
          <a:solidFill>
            <a:srgbClr val="F2F2F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dirty="0">
                <a:solidFill>
                  <a:schemeClr val="dk1"/>
                </a:solidFill>
                <a:latin typeface="Open Sans"/>
                <a:ea typeface="Open Sans"/>
                <a:cs typeface="Open Sans"/>
                <a:sym typeface="Open Sans"/>
              </a:rPr>
              <a:t>The minimum distance between the PT and  the BIOROCK  unit should be 1 foot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Thème Office">
  <a:themeElements>
    <a:clrScheme name="Personnalisé 1 1">
      <a:dk1>
        <a:srgbClr val="000000"/>
      </a:dk1>
      <a:lt1>
        <a:srgbClr val="FFFFFF"/>
      </a:lt1>
      <a:dk2>
        <a:srgbClr val="44546A"/>
      </a:dk2>
      <a:lt2>
        <a:srgbClr val="E7E6E6"/>
      </a:lt2>
      <a:accent1>
        <a:srgbClr val="173C51"/>
      </a:accent1>
      <a:accent2>
        <a:srgbClr val="65A812"/>
      </a:accent2>
      <a:accent3>
        <a:srgbClr val="A5A5A5"/>
      </a:accent3>
      <a:accent4>
        <a:srgbClr val="FFC000"/>
      </a:accent4>
      <a:accent5>
        <a:srgbClr val="BAB9AF"/>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TotalTime>
  <Words>5382</Words>
  <Application>Microsoft Macintosh PowerPoint</Application>
  <PresentationFormat>A4 Paper (210x297 mm)</PresentationFormat>
  <Paragraphs>550</Paragraphs>
  <Slides>36</Slides>
  <Notes>36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Noto Sans Symbols</vt:lpstr>
      <vt:lpstr>Open Sans SemiBold</vt:lpstr>
      <vt:lpstr>Calibri</vt:lpstr>
      <vt:lpstr>Arial</vt:lpstr>
      <vt:lpstr>Open Sans</vt:lpstr>
      <vt:lpstr>Thème Office</vt:lpstr>
      <vt:lpstr>ECOROCK  Installation Manual</vt:lpstr>
      <vt:lpstr>Understanding ECOROCK System </vt:lpstr>
      <vt:lpstr>The ECOROCK  system</vt:lpstr>
      <vt:lpstr>Installation of the ECOROCK  System</vt:lpstr>
      <vt:lpstr>The stages of installation </vt:lpstr>
      <vt:lpstr>The stages of installation</vt:lpstr>
      <vt:lpstr>Site Preparation</vt:lpstr>
      <vt:lpstr>Site Planning</vt:lpstr>
      <vt:lpstr>Setting up: general points prior to excavating</vt:lpstr>
      <vt:lpstr>Excavating the Site</vt:lpstr>
      <vt:lpstr>Excavating the Site</vt:lpstr>
      <vt:lpstr>Installing the Pump Shaft Assembly</vt:lpstr>
      <vt:lpstr>Installing the Pump Shaft System</vt:lpstr>
      <vt:lpstr>Installing the ECOROCK System</vt:lpstr>
      <vt:lpstr>Installing the Ventilation System</vt:lpstr>
      <vt:lpstr>Backfilling and Balancing the Tanks with Water</vt:lpstr>
      <vt:lpstr>Adjusting the Water Distribution System</vt:lpstr>
      <vt:lpstr>Finishing the Installation</vt:lpstr>
      <vt:lpstr>Finishing the Project</vt:lpstr>
      <vt:lpstr>Site conditions</vt:lpstr>
      <vt:lpstr>Connecting to an Existing Primary Tank</vt:lpstr>
      <vt:lpstr>Stages of Retrofit to an Existing Tank</vt:lpstr>
      <vt:lpstr>Stages of Adapting an Existing Tank</vt:lpstr>
      <vt:lpstr>Venting the Retrofitted ECOROCK Treatment Unit</vt:lpstr>
      <vt:lpstr>Venting the ECOROCK Treatment Unit: Distances</vt:lpstr>
      <vt:lpstr>Site Conditions</vt:lpstr>
      <vt:lpstr>“Traditional” layout</vt:lpstr>
      <vt:lpstr>Site conditions</vt:lpstr>
      <vt:lpstr>Specific Situations</vt:lpstr>
      <vt:lpstr>Difficult Ground Conditions</vt:lpstr>
      <vt:lpstr>Layout: Specific Cases</vt:lpstr>
      <vt:lpstr>Deep Installations: Using Extension Rings</vt:lpstr>
      <vt:lpstr>Deep Installations: Installing an Extension</vt:lpstr>
      <vt:lpstr>Issues Related to  Site Gradient </vt:lpstr>
      <vt:lpstr>Option: Installing the sampling pipe</vt:lpstr>
      <vt:lpstr>Other Potential Requirements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ECOROCK  Installer Training Manual</dc:title>
  <dc:creator>ASTAKHOFF CHRISTEL</dc:creator>
  <cp:lastModifiedBy>Thomas Hickey</cp:lastModifiedBy>
  <cp:revision>12</cp:revision>
  <dcterms:created xsi:type="dcterms:W3CDTF">2020-04-08T12:55:39Z</dcterms:created>
  <dcterms:modified xsi:type="dcterms:W3CDTF">2022-08-18T16:34:18Z</dcterms:modified>
</cp:coreProperties>
</file>