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8"/>
  </p:notesMasterIdLst>
  <p:sldIdLst>
    <p:sldId id="257" r:id="rId5"/>
    <p:sldId id="261" r:id="rId6"/>
    <p:sldId id="260" r:id="rId7"/>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D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C7D42F-B876-4257-A850-EC1D99127968}" v="78" dt="2021-09-23T16:57:21.520"/>
    <p1510:client id="{9F493952-B70A-4BA0-B48C-0550A9F85D80}" v="120" dt="2021-09-23T18:06:51.9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719" autoAdjust="0"/>
  </p:normalViewPr>
  <p:slideViewPr>
    <p:cSldViewPr snapToGrid="0">
      <p:cViewPr>
        <p:scale>
          <a:sx n="100" d="100"/>
          <a:sy n="100" d="100"/>
        </p:scale>
        <p:origin x="1854" y="-8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7EE6CF-1B57-462C-874A-A96E0C00EA48}" type="datetimeFigureOut">
              <a:rPr lang="en-US" smtClean="0"/>
              <a:t>4/4/2022</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65C2F3-4C71-4375-992C-BBD01C3657C6}" type="slidenum">
              <a:rPr lang="en-US" smtClean="0"/>
              <a:t>‹#›</a:t>
            </a:fld>
            <a:endParaRPr lang="en-US"/>
          </a:p>
        </p:txBody>
      </p:sp>
    </p:spTree>
    <p:extLst>
      <p:ext uri="{BB962C8B-B14F-4D97-AF65-F5344CB8AC3E}">
        <p14:creationId xmlns:p14="http://schemas.microsoft.com/office/powerpoint/2010/main" val="21278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65C2F3-4C71-4375-992C-BBD01C3657C6}" type="slidenum">
              <a:rPr lang="en-US" smtClean="0"/>
              <a:t>1</a:t>
            </a:fld>
            <a:endParaRPr lang="en-US"/>
          </a:p>
        </p:txBody>
      </p:sp>
    </p:spTree>
    <p:extLst>
      <p:ext uri="{BB962C8B-B14F-4D97-AF65-F5344CB8AC3E}">
        <p14:creationId xmlns:p14="http://schemas.microsoft.com/office/powerpoint/2010/main" val="4252377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DFFAC676-F19F-489D-B372-2582542A5CFB}"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FAC676-F19F-489D-B372-2582542A5CFB}"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FAC676-F19F-489D-B372-2582542A5CFB}"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FAC676-F19F-489D-B372-2582542A5CFB}" type="datetimeFigureOut">
              <a:rPr lang="en-US" smtClean="0"/>
              <a:t>4/4/2022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FAC676-F19F-489D-B372-2582542A5CFB}" type="datetimeFigureOut">
              <a:rPr lang="en-US" smtClean="0"/>
              <a:t>4/4/2022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AC676-F19F-489D-B372-2582542A5CFB}" type="datetimeFigureOut">
              <a:rPr lang="en-US" smtClean="0"/>
              <a:t>4/4/2022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DFFAC676-F19F-489D-B372-2582542A5CFB}" type="datetimeFigureOut">
              <a:rPr lang="en-US" smtClean="0"/>
              <a:t>4/4/2022</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Create Clinic Sites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9"/>
            <a:ext cx="6648200" cy="1410558"/>
          </a:xfrm>
        </p:spPr>
        <p:txBody>
          <a:bodyPr>
            <a:normAutofit/>
          </a:bodyPr>
          <a:lstStyle/>
          <a:p>
            <a:r>
              <a:rPr lang="en-US" sz="1000" b="1" dirty="0"/>
              <a:t>Summary: </a:t>
            </a:r>
            <a:endParaRPr lang="en-US" sz="1000" dirty="0"/>
          </a:p>
          <a:p>
            <a:r>
              <a:rPr lang="en-US" sz="1000" dirty="0"/>
              <a:t>In this job aid, users will learn how to create a clinic site in VASE+. This job aid applies to Administrators, Locality Admins, and Clinic Schedulers. The clinic site is created within the context of a jurisdiction (also referred to as Locality) and corresponds to the entity that is responsible for these clinics. The clinic site corresponds to the physical location where clinics will be hosted. The address included for the clinic site will be displayed to the vaccine recipients when they create appointments at clinics conducted at the corresponding site. The VIIS Org Code is also captured at the Clinic Site level and is critical for data reporting to VIIS.</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1.2</a:t>
            </a:r>
            <a:endParaRPr lang="en-US" sz="1100" dirty="0"/>
          </a:p>
        </p:txBody>
      </p:sp>
      <p:sp>
        <p:nvSpPr>
          <p:cNvPr id="26" name="TextBox 25">
            <a:extLst>
              <a:ext uri="{FF2B5EF4-FFF2-40B4-BE49-F238E27FC236}">
                <a16:creationId xmlns:a16="http://schemas.microsoft.com/office/drawing/2014/main" id="{B80EC78E-8D43-4B34-A442-02C29ED84861}"/>
              </a:ext>
            </a:extLst>
          </p:cNvPr>
          <p:cNvSpPr txBox="1"/>
          <p:nvPr/>
        </p:nvSpPr>
        <p:spPr>
          <a:xfrm>
            <a:off x="104717" y="2304147"/>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Register a new site</a:t>
            </a:r>
          </a:p>
        </p:txBody>
      </p:sp>
      <p:cxnSp>
        <p:nvCxnSpPr>
          <p:cNvPr id="27" name="Google Shape;710;gae5b44f2be_2_1311">
            <a:extLst>
              <a:ext uri="{FF2B5EF4-FFF2-40B4-BE49-F238E27FC236}">
                <a16:creationId xmlns:a16="http://schemas.microsoft.com/office/drawing/2014/main" id="{2F46743E-B163-419E-ABFA-6B3B0D084A95}"/>
              </a:ext>
            </a:extLst>
          </p:cNvPr>
          <p:cNvCxnSpPr/>
          <p:nvPr/>
        </p:nvCxnSpPr>
        <p:spPr>
          <a:xfrm>
            <a:off x="203249" y="2641821"/>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28" name="Google Shape;711;gae5b44f2be_2_1311">
            <a:extLst>
              <a:ext uri="{FF2B5EF4-FFF2-40B4-BE49-F238E27FC236}">
                <a16:creationId xmlns:a16="http://schemas.microsoft.com/office/drawing/2014/main" id="{F4C2A9D4-E6D9-4374-AD3A-D044CC5EC8B3}"/>
              </a:ext>
            </a:extLst>
          </p:cNvPr>
          <p:cNvCxnSpPr/>
          <p:nvPr/>
        </p:nvCxnSpPr>
        <p:spPr>
          <a:xfrm>
            <a:off x="203249" y="2698971"/>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29" name="Text Placeholder 2">
            <a:extLst>
              <a:ext uri="{FF2B5EF4-FFF2-40B4-BE49-F238E27FC236}">
                <a16:creationId xmlns:a16="http://schemas.microsoft.com/office/drawing/2014/main" id="{02A7156A-2E7E-4890-ADFC-003254203014}"/>
              </a:ext>
            </a:extLst>
          </p:cNvPr>
          <p:cNvSpPr txBox="1">
            <a:spLocks/>
          </p:cNvSpPr>
          <p:nvPr/>
        </p:nvSpPr>
        <p:spPr>
          <a:xfrm>
            <a:off x="104717" y="2766471"/>
            <a:ext cx="6648200" cy="439120"/>
          </a:xfrm>
          <a:prstGeom prst="rect">
            <a:avLst/>
          </a:prstGeom>
        </p:spPr>
        <p:txBody>
          <a:bodyPr vert="horz" lIns="91440" tIns="45720" rIns="91440" bIns="45720" rtlCol="0">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lvl="0" defTabSz="914400">
              <a:lnSpc>
                <a:spcPct val="100000"/>
              </a:lnSpc>
              <a:spcBef>
                <a:spcPts val="0"/>
              </a:spcBef>
              <a:defRPr/>
            </a:pPr>
            <a:r>
              <a:rPr lang="en-US" sz="1000" dirty="0">
                <a:solidFill>
                  <a:srgbClr val="000000"/>
                </a:solidFill>
              </a:rPr>
              <a:t>To register a new clinic site, navigate to </a:t>
            </a:r>
            <a:r>
              <a:rPr lang="en-US" sz="1000" b="1" dirty="0">
                <a:solidFill>
                  <a:srgbClr val="000000"/>
                </a:solidFill>
              </a:rPr>
              <a:t>Clinic Sites </a:t>
            </a:r>
            <a:r>
              <a:rPr lang="en-US" sz="1000" dirty="0">
                <a:solidFill>
                  <a:srgbClr val="000000"/>
                </a:solidFill>
              </a:rPr>
              <a:t>from the navigation bar on the left. Then click the button in the top right corner of the page titled “Create New Site”.</a:t>
            </a:r>
            <a:endParaRPr lang="en-US" sz="1000" dirty="0"/>
          </a:p>
          <a:p>
            <a:endParaRPr lang="en-US" sz="1000" dirty="0"/>
          </a:p>
        </p:txBody>
      </p:sp>
      <p:sp>
        <p:nvSpPr>
          <p:cNvPr id="30" name="TextBox 29">
            <a:extLst>
              <a:ext uri="{FF2B5EF4-FFF2-40B4-BE49-F238E27FC236}">
                <a16:creationId xmlns:a16="http://schemas.microsoft.com/office/drawing/2014/main" id="{53D76320-3D76-4A8E-942F-7CDE2CB0F3BA}"/>
              </a:ext>
            </a:extLst>
          </p:cNvPr>
          <p:cNvSpPr txBox="1"/>
          <p:nvPr/>
        </p:nvSpPr>
        <p:spPr>
          <a:xfrm>
            <a:off x="2519086" y="4853041"/>
            <a:ext cx="1819461"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1 – Create a new site</a:t>
            </a:r>
          </a:p>
        </p:txBody>
      </p:sp>
      <p:pic>
        <p:nvPicPr>
          <p:cNvPr id="31" name="Picture 30">
            <a:extLst>
              <a:ext uri="{FF2B5EF4-FFF2-40B4-BE49-F238E27FC236}">
                <a16:creationId xmlns:a16="http://schemas.microsoft.com/office/drawing/2014/main" id="{ADDDDD73-42CC-44A2-9BDA-EA63012419DD}"/>
              </a:ext>
            </a:extLst>
          </p:cNvPr>
          <p:cNvPicPr>
            <a:picLocks noChangeAspect="1"/>
          </p:cNvPicPr>
          <p:nvPr/>
        </p:nvPicPr>
        <p:blipFill>
          <a:blip r:embed="rId3"/>
          <a:stretch>
            <a:fillRect/>
          </a:stretch>
        </p:blipFill>
        <p:spPr>
          <a:xfrm>
            <a:off x="203248" y="3491942"/>
            <a:ext cx="6302269" cy="1361099"/>
          </a:xfrm>
          <a:prstGeom prst="rect">
            <a:avLst/>
          </a:prstGeom>
        </p:spPr>
      </p:pic>
      <p:sp>
        <p:nvSpPr>
          <p:cNvPr id="32" name="Text Placeholder 2">
            <a:extLst>
              <a:ext uri="{FF2B5EF4-FFF2-40B4-BE49-F238E27FC236}">
                <a16:creationId xmlns:a16="http://schemas.microsoft.com/office/drawing/2014/main" id="{C580849D-CFD2-4347-8164-A5EFD5633E40}"/>
              </a:ext>
            </a:extLst>
          </p:cNvPr>
          <p:cNvSpPr txBox="1">
            <a:spLocks/>
          </p:cNvSpPr>
          <p:nvPr/>
        </p:nvSpPr>
        <p:spPr>
          <a:xfrm>
            <a:off x="104717" y="5377679"/>
            <a:ext cx="6648200" cy="2848758"/>
          </a:xfrm>
          <a:prstGeom prst="rect">
            <a:avLst/>
          </a:prstGeom>
        </p:spPr>
        <p:txBody>
          <a:bodyPr vert="horz" lIns="91440" tIns="45720" rIns="91440" bIns="45720" rtlCol="0" anchor="t">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defTabSz="914400">
              <a:lnSpc>
                <a:spcPct val="100000"/>
              </a:lnSpc>
              <a:spcBef>
                <a:spcPts val="0"/>
              </a:spcBef>
              <a:defRPr/>
            </a:pPr>
            <a:r>
              <a:rPr lang="en-US" sz="1000" dirty="0">
                <a:solidFill>
                  <a:srgbClr val="000000"/>
                </a:solidFill>
                <a:latin typeface="Open Sans"/>
                <a:ea typeface="Open Sans"/>
                <a:cs typeface="Open Sans"/>
              </a:rPr>
              <a:t>This triggers a pop-up screen and prompts to user to choose the Local Health Department (i.e. jurisdiction or locality) that the site will be associated with. The user is also required to enter the address associated with the site.  The address will begin to auto-fill when started in the “Address Search” box.  </a:t>
            </a:r>
            <a:r>
              <a:rPr lang="en-US" sz="1000" b="1" i="1" dirty="0">
                <a:solidFill>
                  <a:srgbClr val="000000"/>
                </a:solidFill>
                <a:latin typeface="Open Sans"/>
                <a:ea typeface="Open Sans"/>
                <a:cs typeface="Open Sans"/>
              </a:rPr>
              <a:t>Note: The options for the Local Health Department field will be based on the user’s access and their association with the locality (or Local Health Department) defined</a:t>
            </a:r>
            <a:endParaRPr lang="en-US" sz="1000" b="1" dirty="0">
              <a:solidFill>
                <a:srgbClr val="000000"/>
              </a:solidFill>
              <a:latin typeface="Open Sans"/>
              <a:ea typeface="Open Sans"/>
              <a:cs typeface="Open Sans"/>
            </a:endParaRPr>
          </a:p>
          <a:p>
            <a:pPr lvl="0" defTabSz="914400">
              <a:lnSpc>
                <a:spcPct val="100000"/>
              </a:lnSpc>
              <a:spcBef>
                <a:spcPts val="0"/>
              </a:spcBef>
              <a:defRPr/>
            </a:pPr>
            <a:endParaRPr lang="en-US" sz="1000" dirty="0">
              <a:solidFill>
                <a:srgbClr val="000000"/>
              </a:solidFill>
            </a:endParaRPr>
          </a:p>
          <a:p>
            <a:pPr lvl="0" defTabSz="914400">
              <a:lnSpc>
                <a:spcPct val="100000"/>
              </a:lnSpc>
              <a:spcBef>
                <a:spcPts val="0"/>
              </a:spcBef>
              <a:defRPr/>
            </a:pPr>
            <a:r>
              <a:rPr lang="en-US" sz="1000" dirty="0">
                <a:solidFill>
                  <a:srgbClr val="000000"/>
                </a:solidFill>
              </a:rPr>
              <a:t>The name provided to the clinic site should include a unique qualifier to distinctly identify the clinic site. </a:t>
            </a:r>
            <a:r>
              <a:rPr lang="en-US" sz="1000" b="1" i="1" dirty="0">
                <a:solidFill>
                  <a:srgbClr val="000000"/>
                </a:solidFill>
              </a:rPr>
              <a:t>Note: This should be a unique qualifier tied to the site itself since clinics created under this site will also include a distinct qualifier and the user will be prompted to enter a name for the clinic when creating the clinic schedule</a:t>
            </a:r>
          </a:p>
          <a:p>
            <a:pPr lvl="0" defTabSz="914400">
              <a:lnSpc>
                <a:spcPct val="100000"/>
              </a:lnSpc>
              <a:spcBef>
                <a:spcPts val="0"/>
              </a:spcBef>
              <a:defRPr/>
            </a:pPr>
            <a:endParaRPr lang="en-US" sz="1000" dirty="0">
              <a:solidFill>
                <a:srgbClr val="000000"/>
              </a:solidFill>
            </a:endParaRPr>
          </a:p>
          <a:p>
            <a:pPr defTabSz="914400">
              <a:lnSpc>
                <a:spcPct val="100000"/>
              </a:lnSpc>
              <a:spcBef>
                <a:spcPts val="0"/>
              </a:spcBef>
              <a:defRPr/>
            </a:pPr>
            <a:r>
              <a:rPr lang="en-US" sz="1000" dirty="0">
                <a:solidFill>
                  <a:srgbClr val="000000"/>
                </a:solidFill>
                <a:latin typeface="Open Sans"/>
                <a:ea typeface="Open Sans"/>
                <a:cs typeface="Open Sans"/>
              </a:rPr>
              <a:t>A clinic will register as a VASE+ clinic by leaving the default option “Use VASE+  Registration” toggled to "Yes".  If the VASE+ Registration button is changed to "No", then the clinic is registered as a VASE clinic . After clinic site information is entered, click the “Save” button.</a:t>
            </a:r>
            <a:endParaRPr lang="en-US" sz="1000" dirty="0">
              <a:latin typeface="Open Sans"/>
              <a:ea typeface="Open Sans"/>
              <a:cs typeface="Open Sans"/>
            </a:endParaRPr>
          </a:p>
          <a:p>
            <a:endParaRPr lang="en-US" sz="1000" dirty="0"/>
          </a:p>
          <a:p>
            <a:r>
              <a:rPr lang="en-US" sz="1000" dirty="0">
                <a:latin typeface="Open Sans"/>
                <a:ea typeface="Open Sans"/>
                <a:cs typeface="Open Sans"/>
              </a:rPr>
              <a:t>If the clinic is registered as a VASE+ clinic, the user will be required to enter the VIIS Org Code, and the start date associated with VASE+ functionality. Select today's date (i.e. the date the clinic is being entered into the system).  </a:t>
            </a:r>
            <a:endParaRPr lang="en-US" sz="1000" dirty="0"/>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descr="Table&#10;&#10;Description automatically generated with low confidence">
            <a:extLst>
              <a:ext uri="{FF2B5EF4-FFF2-40B4-BE49-F238E27FC236}">
                <a16:creationId xmlns:a16="http://schemas.microsoft.com/office/drawing/2014/main" id="{48A0BC27-9ABE-48DC-849D-E4FE3C466D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7299" y="6528238"/>
            <a:ext cx="2583402" cy="2144177"/>
          </a:xfrm>
          <a:prstGeom prst="rect">
            <a:avLst/>
          </a:prstGeom>
        </p:spPr>
      </p:pic>
      <p:sp>
        <p:nvSpPr>
          <p:cNvPr id="2" name="Title 1">
            <a:extLst>
              <a:ext uri="{FF2B5EF4-FFF2-40B4-BE49-F238E27FC236}">
                <a16:creationId xmlns:a16="http://schemas.microsoft.com/office/drawing/2014/main" id="{309CC63F-D171-47CD-9EB1-68C162408E6A}"/>
              </a:ext>
            </a:extLst>
          </p:cNvPr>
          <p:cNvSpPr>
            <a:spLocks noGrp="1"/>
          </p:cNvSpPr>
          <p:nvPr>
            <p:ph type="title"/>
          </p:nvPr>
        </p:nvSpPr>
        <p:spPr/>
        <p:txBody>
          <a:bodyPr/>
          <a:lstStyle/>
          <a:p>
            <a:r>
              <a:rPr lang="en-US" sz="1800" b="1" dirty="0"/>
              <a:t>VASE+</a:t>
            </a:r>
            <a:br>
              <a:rPr lang="en-US" sz="1200" b="1" dirty="0"/>
            </a:br>
            <a:r>
              <a:rPr lang="en-US" sz="1200" b="1" dirty="0"/>
              <a:t>Job Aid – Create Clinic Sites</a:t>
            </a:r>
            <a:endParaRPr lang="en-US" dirty="0"/>
          </a:p>
        </p:txBody>
      </p:sp>
      <p:sp>
        <p:nvSpPr>
          <p:cNvPr id="5" name="TextBox 4">
            <a:extLst>
              <a:ext uri="{FF2B5EF4-FFF2-40B4-BE49-F238E27FC236}">
                <a16:creationId xmlns:a16="http://schemas.microsoft.com/office/drawing/2014/main" id="{B8CC18ED-FF00-4CDB-B855-85D196FBC544}"/>
              </a:ext>
            </a:extLst>
          </p:cNvPr>
          <p:cNvSpPr txBox="1"/>
          <p:nvPr/>
        </p:nvSpPr>
        <p:spPr>
          <a:xfrm>
            <a:off x="1770529" y="4433752"/>
            <a:ext cx="3316941"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2 – Enter all mandatory field and save to create the site</a:t>
            </a:r>
          </a:p>
        </p:txBody>
      </p:sp>
      <p:sp>
        <p:nvSpPr>
          <p:cNvPr id="6" name="Text Placeholder 2">
            <a:extLst>
              <a:ext uri="{FF2B5EF4-FFF2-40B4-BE49-F238E27FC236}">
                <a16:creationId xmlns:a16="http://schemas.microsoft.com/office/drawing/2014/main" id="{0268FD67-633D-449E-BA35-00D60F4603A7}"/>
              </a:ext>
            </a:extLst>
          </p:cNvPr>
          <p:cNvSpPr txBox="1">
            <a:spLocks/>
          </p:cNvSpPr>
          <p:nvPr/>
        </p:nvSpPr>
        <p:spPr>
          <a:xfrm>
            <a:off x="105083" y="4735048"/>
            <a:ext cx="6648200" cy="439120"/>
          </a:xfrm>
          <a:prstGeom prst="rect">
            <a:avLst/>
          </a:prstGeom>
        </p:spPr>
        <p:txBody>
          <a:bodyPr vert="horz" lIns="91440" tIns="45720" rIns="91440" bIns="45720" rtlCol="0">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lvl="0" defTabSz="914400">
              <a:lnSpc>
                <a:spcPct val="100000"/>
              </a:lnSpc>
              <a:spcBef>
                <a:spcPts val="0"/>
              </a:spcBef>
              <a:defRPr/>
            </a:pPr>
            <a:r>
              <a:rPr lang="en-US" sz="1000" dirty="0">
                <a:solidFill>
                  <a:srgbClr val="000000"/>
                </a:solidFill>
              </a:rPr>
              <a:t>Upon successful creation of a clinic site in VASE+, the user will receive the following message:</a:t>
            </a:r>
          </a:p>
        </p:txBody>
      </p:sp>
      <p:pic>
        <p:nvPicPr>
          <p:cNvPr id="7" name="Picture 6">
            <a:extLst>
              <a:ext uri="{FF2B5EF4-FFF2-40B4-BE49-F238E27FC236}">
                <a16:creationId xmlns:a16="http://schemas.microsoft.com/office/drawing/2014/main" id="{FF822EFB-DB40-453A-A060-253253FE0DBA}"/>
              </a:ext>
            </a:extLst>
          </p:cNvPr>
          <p:cNvPicPr>
            <a:picLocks noChangeAspect="1"/>
          </p:cNvPicPr>
          <p:nvPr/>
        </p:nvPicPr>
        <p:blipFill rotWithShape="1">
          <a:blip r:embed="rId3"/>
          <a:srcRect l="51576" t="23173" r="15659" b="65444"/>
          <a:stretch/>
        </p:blipFill>
        <p:spPr>
          <a:xfrm>
            <a:off x="1861543" y="5042199"/>
            <a:ext cx="2828049" cy="517226"/>
          </a:xfrm>
          <a:prstGeom prst="rect">
            <a:avLst/>
          </a:prstGeom>
          <a:ln>
            <a:solidFill>
              <a:schemeClr val="tx1"/>
            </a:solidFill>
          </a:ln>
        </p:spPr>
      </p:pic>
      <p:sp>
        <p:nvSpPr>
          <p:cNvPr id="8" name="TextBox 7">
            <a:extLst>
              <a:ext uri="{FF2B5EF4-FFF2-40B4-BE49-F238E27FC236}">
                <a16:creationId xmlns:a16="http://schemas.microsoft.com/office/drawing/2014/main" id="{0B78A5F2-1332-4983-B55C-4E5B7484F960}"/>
              </a:ext>
            </a:extLst>
          </p:cNvPr>
          <p:cNvSpPr txBox="1"/>
          <p:nvPr/>
        </p:nvSpPr>
        <p:spPr>
          <a:xfrm>
            <a:off x="1992894" y="5576355"/>
            <a:ext cx="2565345"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3 – Successful clinic creation notification</a:t>
            </a:r>
          </a:p>
        </p:txBody>
      </p:sp>
      <p:sp>
        <p:nvSpPr>
          <p:cNvPr id="9" name="Text Placeholder 2">
            <a:extLst>
              <a:ext uri="{FF2B5EF4-FFF2-40B4-BE49-F238E27FC236}">
                <a16:creationId xmlns:a16="http://schemas.microsoft.com/office/drawing/2014/main" id="{178AAB50-CC8E-4BC3-AEED-BCA4C8CCA387}"/>
              </a:ext>
            </a:extLst>
          </p:cNvPr>
          <p:cNvSpPr txBox="1">
            <a:spLocks/>
          </p:cNvSpPr>
          <p:nvPr/>
        </p:nvSpPr>
        <p:spPr>
          <a:xfrm>
            <a:off x="105083" y="5875872"/>
            <a:ext cx="6648200" cy="714369"/>
          </a:xfrm>
          <a:prstGeom prst="rect">
            <a:avLst/>
          </a:prstGeom>
        </p:spPr>
        <p:txBody>
          <a:bodyPr vert="horz" lIns="91440" tIns="45720" rIns="91440" bIns="45720" rtlCol="0">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lvl="0" defTabSz="914400">
              <a:lnSpc>
                <a:spcPct val="100000"/>
              </a:lnSpc>
              <a:spcBef>
                <a:spcPts val="0"/>
              </a:spcBef>
              <a:defRPr/>
            </a:pPr>
            <a:r>
              <a:rPr lang="en-US" sz="1000" dirty="0">
                <a:solidFill>
                  <a:srgbClr val="000000"/>
                </a:solidFill>
              </a:rPr>
              <a:t>After a site has been registered in the system, users are able to view and edit the colors assigned to each vaccine type at the clinic. Users can leave the colors as-is if they prefer the default colors. If users would like to change the color-coding of the vaccine types, they can click the “Change Vaccine Color Assignment” button.   </a:t>
            </a:r>
          </a:p>
        </p:txBody>
      </p:sp>
      <p:sp>
        <p:nvSpPr>
          <p:cNvPr id="11" name="TextBox 10">
            <a:extLst>
              <a:ext uri="{FF2B5EF4-FFF2-40B4-BE49-F238E27FC236}">
                <a16:creationId xmlns:a16="http://schemas.microsoft.com/office/drawing/2014/main" id="{724244F6-B236-4C5A-B3A2-B80769004E94}"/>
              </a:ext>
            </a:extLst>
          </p:cNvPr>
          <p:cNvSpPr txBox="1"/>
          <p:nvPr/>
        </p:nvSpPr>
        <p:spPr>
          <a:xfrm>
            <a:off x="2027764" y="8646087"/>
            <a:ext cx="3621203"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4 – Changing vaccine color assignments</a:t>
            </a:r>
          </a:p>
        </p:txBody>
      </p:sp>
      <p:sp>
        <p:nvSpPr>
          <p:cNvPr id="12" name="Title 1">
            <a:extLst>
              <a:ext uri="{FF2B5EF4-FFF2-40B4-BE49-F238E27FC236}">
                <a16:creationId xmlns:a16="http://schemas.microsoft.com/office/drawing/2014/main" id="{50D87397-0CCF-4BCA-841C-B7FC693B0D2E}"/>
              </a:ext>
            </a:extLst>
          </p:cNvPr>
          <p:cNvSpPr txBox="1">
            <a:spLocks/>
          </p:cNvSpPr>
          <p:nvPr/>
        </p:nvSpPr>
        <p:spPr>
          <a:xfrm>
            <a:off x="4070661" y="267080"/>
            <a:ext cx="2787339" cy="517603"/>
          </a:xfrm>
          <a:prstGeom prst="rect">
            <a:avLst/>
          </a:prstGeom>
        </p:spPr>
        <p:txBody>
          <a:bodyPr vert="horz" lIns="91440" tIns="45720" rIns="91440" bIns="45720" rtlCol="0" anchor="ctr">
            <a:normAutofit/>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br>
              <a:rPr lang="en-US" sz="1100" dirty="0"/>
            </a:br>
            <a:r>
              <a:rPr lang="en-US" sz="1100" dirty="0">
                <a:latin typeface="Open Sans Semibold"/>
                <a:ea typeface="Open Sans Semibold"/>
                <a:cs typeface="Open Sans Semibold"/>
              </a:rPr>
              <a:t>Version 1.2</a:t>
            </a:r>
          </a:p>
        </p:txBody>
      </p:sp>
      <p:grpSp>
        <p:nvGrpSpPr>
          <p:cNvPr id="15" name="Group 14">
            <a:extLst>
              <a:ext uri="{FF2B5EF4-FFF2-40B4-BE49-F238E27FC236}">
                <a16:creationId xmlns:a16="http://schemas.microsoft.com/office/drawing/2014/main" id="{96CEAAE4-3071-48DF-9E0A-4675CEDC6FDA}"/>
              </a:ext>
            </a:extLst>
          </p:cNvPr>
          <p:cNvGrpSpPr/>
          <p:nvPr/>
        </p:nvGrpSpPr>
        <p:grpSpPr>
          <a:xfrm>
            <a:off x="432047" y="796192"/>
            <a:ext cx="5759015" cy="3571477"/>
            <a:chOff x="156057" y="792302"/>
            <a:chExt cx="6289717" cy="3956351"/>
          </a:xfrm>
        </p:grpSpPr>
        <p:pic>
          <p:nvPicPr>
            <p:cNvPr id="4" name="Picture 3" descr="Graphical user interface, text, application, email&#10;&#10;Description automatically generated">
              <a:extLst>
                <a:ext uri="{FF2B5EF4-FFF2-40B4-BE49-F238E27FC236}">
                  <a16:creationId xmlns:a16="http://schemas.microsoft.com/office/drawing/2014/main" id="{C44E48F3-CE49-4A84-A09E-1CE63337BDF9}"/>
                </a:ext>
              </a:extLst>
            </p:cNvPr>
            <p:cNvPicPr>
              <a:picLocks noChangeAspect="1"/>
            </p:cNvPicPr>
            <p:nvPr/>
          </p:nvPicPr>
          <p:blipFill>
            <a:blip r:embed="rId4"/>
            <a:srcRect/>
            <a:stretch/>
          </p:blipFill>
          <p:spPr>
            <a:xfrm>
              <a:off x="214928" y="792302"/>
              <a:ext cx="6178842" cy="3956351"/>
            </a:xfrm>
            <a:prstGeom prst="rect">
              <a:avLst/>
            </a:prstGeom>
          </p:spPr>
        </p:pic>
        <p:sp>
          <p:nvSpPr>
            <p:cNvPr id="3" name="Rectangle 2">
              <a:extLst>
                <a:ext uri="{FF2B5EF4-FFF2-40B4-BE49-F238E27FC236}">
                  <a16:creationId xmlns:a16="http://schemas.microsoft.com/office/drawing/2014/main" id="{6111FD20-270D-412E-8926-0573BFF346BF}"/>
                </a:ext>
              </a:extLst>
            </p:cNvPr>
            <p:cNvSpPr/>
            <p:nvPr/>
          </p:nvSpPr>
          <p:spPr>
            <a:xfrm>
              <a:off x="285087" y="1199888"/>
              <a:ext cx="6068149" cy="395261"/>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6379CA7-B3E9-497C-AF43-A6C1AAF1FEE2}"/>
                </a:ext>
              </a:extLst>
            </p:cNvPr>
            <p:cNvSpPr/>
            <p:nvPr/>
          </p:nvSpPr>
          <p:spPr>
            <a:xfrm>
              <a:off x="156057" y="3434896"/>
              <a:ext cx="956751" cy="44857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D7D80AA-2544-462E-8AB8-66EE714B38A6}"/>
                </a:ext>
              </a:extLst>
            </p:cNvPr>
            <p:cNvSpPr/>
            <p:nvPr/>
          </p:nvSpPr>
          <p:spPr>
            <a:xfrm>
              <a:off x="5846857" y="4424043"/>
              <a:ext cx="598917" cy="29196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Rectangle 16">
            <a:extLst>
              <a:ext uri="{FF2B5EF4-FFF2-40B4-BE49-F238E27FC236}">
                <a16:creationId xmlns:a16="http://schemas.microsoft.com/office/drawing/2014/main" id="{60A16132-E9C6-4797-9E1F-A5D7C8BBDA21}"/>
              </a:ext>
            </a:extLst>
          </p:cNvPr>
          <p:cNvSpPr/>
          <p:nvPr/>
        </p:nvSpPr>
        <p:spPr>
          <a:xfrm>
            <a:off x="2137299" y="6543509"/>
            <a:ext cx="1473003" cy="24617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0204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CC63F-D171-47CD-9EB1-68C162408E6A}"/>
              </a:ext>
            </a:extLst>
          </p:cNvPr>
          <p:cNvSpPr>
            <a:spLocks noGrp="1"/>
          </p:cNvSpPr>
          <p:nvPr>
            <p:ph type="title"/>
          </p:nvPr>
        </p:nvSpPr>
        <p:spPr/>
        <p:txBody>
          <a:bodyPr/>
          <a:lstStyle/>
          <a:p>
            <a:r>
              <a:rPr lang="en-US" sz="1800" b="1" dirty="0"/>
              <a:t>VASE+</a:t>
            </a:r>
            <a:br>
              <a:rPr lang="en-US" sz="1200" b="1" dirty="0"/>
            </a:br>
            <a:r>
              <a:rPr lang="en-US" sz="1200" b="1" dirty="0"/>
              <a:t>Job Aid – Create Clinic Sites</a:t>
            </a:r>
            <a:endParaRPr lang="en-US" dirty="0"/>
          </a:p>
        </p:txBody>
      </p:sp>
      <p:sp>
        <p:nvSpPr>
          <p:cNvPr id="5" name="TextBox 4">
            <a:extLst>
              <a:ext uri="{FF2B5EF4-FFF2-40B4-BE49-F238E27FC236}">
                <a16:creationId xmlns:a16="http://schemas.microsoft.com/office/drawing/2014/main" id="{B8CC18ED-FF00-4CDB-B855-85D196FBC544}"/>
              </a:ext>
            </a:extLst>
          </p:cNvPr>
          <p:cNvSpPr txBox="1"/>
          <p:nvPr/>
        </p:nvSpPr>
        <p:spPr>
          <a:xfrm>
            <a:off x="2147389" y="3500657"/>
            <a:ext cx="3316941"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5 – Vaccine color assignment dropdown </a:t>
            </a:r>
          </a:p>
        </p:txBody>
      </p:sp>
      <p:sp>
        <p:nvSpPr>
          <p:cNvPr id="6" name="Text Placeholder 2">
            <a:extLst>
              <a:ext uri="{FF2B5EF4-FFF2-40B4-BE49-F238E27FC236}">
                <a16:creationId xmlns:a16="http://schemas.microsoft.com/office/drawing/2014/main" id="{0268FD67-633D-449E-BA35-00D60F4603A7}"/>
              </a:ext>
            </a:extLst>
          </p:cNvPr>
          <p:cNvSpPr txBox="1">
            <a:spLocks/>
          </p:cNvSpPr>
          <p:nvPr/>
        </p:nvSpPr>
        <p:spPr>
          <a:xfrm>
            <a:off x="185847" y="881569"/>
            <a:ext cx="6648200" cy="583163"/>
          </a:xfrm>
          <a:prstGeom prst="rect">
            <a:avLst/>
          </a:prstGeom>
        </p:spPr>
        <p:txBody>
          <a:bodyPr vert="horz" lIns="91440" tIns="45720" rIns="91440" bIns="45720" rtlCol="0">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lvl="0" defTabSz="914400">
              <a:lnSpc>
                <a:spcPct val="100000"/>
              </a:lnSpc>
              <a:spcBef>
                <a:spcPts val="0"/>
              </a:spcBef>
              <a:defRPr/>
            </a:pPr>
            <a:r>
              <a:rPr lang="en-US" sz="1000" dirty="0">
                <a:solidFill>
                  <a:srgbClr val="000000"/>
                </a:solidFill>
              </a:rPr>
              <a:t>Users will be able to customize the vaccine color assignments using the dropdown list next to each vaccine type. The available colors for assignment include orange, blue, green, pink, purple, red, and yellow. Please note that each vaccine type must have a unique color assigned. </a:t>
            </a:r>
          </a:p>
        </p:txBody>
      </p:sp>
      <p:sp>
        <p:nvSpPr>
          <p:cNvPr id="9" name="Text Placeholder 2">
            <a:extLst>
              <a:ext uri="{FF2B5EF4-FFF2-40B4-BE49-F238E27FC236}">
                <a16:creationId xmlns:a16="http://schemas.microsoft.com/office/drawing/2014/main" id="{178AAB50-CC8E-4BC3-AEED-BCA4C8CCA387}"/>
              </a:ext>
            </a:extLst>
          </p:cNvPr>
          <p:cNvSpPr txBox="1">
            <a:spLocks/>
          </p:cNvSpPr>
          <p:nvPr/>
        </p:nvSpPr>
        <p:spPr>
          <a:xfrm>
            <a:off x="104900" y="6431951"/>
            <a:ext cx="6648200" cy="714369"/>
          </a:xfrm>
          <a:prstGeom prst="rect">
            <a:avLst/>
          </a:prstGeom>
        </p:spPr>
        <p:txBody>
          <a:bodyPr vert="horz" lIns="91440" tIns="45720" rIns="91440" bIns="45720" rtlCol="0">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lvl="0" defTabSz="914400">
              <a:lnSpc>
                <a:spcPct val="100000"/>
              </a:lnSpc>
              <a:spcBef>
                <a:spcPts val="0"/>
              </a:spcBef>
              <a:defRPr/>
            </a:pPr>
            <a:r>
              <a:rPr lang="en-US" sz="1000" dirty="0">
                <a:solidFill>
                  <a:srgbClr val="000000"/>
                </a:solidFill>
              </a:rPr>
              <a:t>Once the Site has been successfully created, it shows up in the Inactive Clinic Sites tab. A clinic schedule needs to be added to the clinic site in order to make it Active.  Please use the Create Clinic Schedule job aid for a guide to creating a schedule for your clinic </a:t>
            </a:r>
            <a:r>
              <a:rPr lang="en-US" sz="1000" b="1" i="1" dirty="0">
                <a:solidFill>
                  <a:srgbClr val="000000"/>
                </a:solidFill>
              </a:rPr>
              <a:t>Note: If there are no clinic schedules for the current day or in the future, the clinic will revert back to an Inactive Clinic Site. </a:t>
            </a:r>
          </a:p>
        </p:txBody>
      </p:sp>
      <p:pic>
        <p:nvPicPr>
          <p:cNvPr id="10" name="Picture 9">
            <a:extLst>
              <a:ext uri="{FF2B5EF4-FFF2-40B4-BE49-F238E27FC236}">
                <a16:creationId xmlns:a16="http://schemas.microsoft.com/office/drawing/2014/main" id="{149D924F-A896-4962-9EAA-B8FA0EA4EADF}"/>
              </a:ext>
            </a:extLst>
          </p:cNvPr>
          <p:cNvPicPr>
            <a:picLocks noChangeAspect="1"/>
          </p:cNvPicPr>
          <p:nvPr/>
        </p:nvPicPr>
        <p:blipFill rotWithShape="1">
          <a:blip r:embed="rId2">
            <a:extLst>
              <a:ext uri="{28A0092B-C50C-407E-A947-70E740481C1C}">
                <a14:useLocalDpi xmlns:a14="http://schemas.microsoft.com/office/drawing/2010/main" val="0"/>
              </a:ext>
            </a:extLst>
          </a:blip>
          <a:srcRect l="12729"/>
          <a:stretch/>
        </p:blipFill>
        <p:spPr>
          <a:xfrm>
            <a:off x="185847" y="7196293"/>
            <a:ext cx="6486303" cy="1532574"/>
          </a:xfrm>
          <a:prstGeom prst="rect">
            <a:avLst/>
          </a:prstGeom>
        </p:spPr>
      </p:pic>
      <p:sp>
        <p:nvSpPr>
          <p:cNvPr id="11" name="TextBox 10">
            <a:extLst>
              <a:ext uri="{FF2B5EF4-FFF2-40B4-BE49-F238E27FC236}">
                <a16:creationId xmlns:a16="http://schemas.microsoft.com/office/drawing/2014/main" id="{724244F6-B236-4C5A-B3A2-B80769004E94}"/>
              </a:ext>
            </a:extLst>
          </p:cNvPr>
          <p:cNvSpPr txBox="1"/>
          <p:nvPr/>
        </p:nvSpPr>
        <p:spPr>
          <a:xfrm>
            <a:off x="2579231" y="8733659"/>
            <a:ext cx="1699533"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7 – Inactive Clinic Site</a:t>
            </a:r>
          </a:p>
        </p:txBody>
      </p:sp>
      <p:sp>
        <p:nvSpPr>
          <p:cNvPr id="12" name="Title 1">
            <a:extLst>
              <a:ext uri="{FF2B5EF4-FFF2-40B4-BE49-F238E27FC236}">
                <a16:creationId xmlns:a16="http://schemas.microsoft.com/office/drawing/2014/main" id="{50D87397-0CCF-4BCA-841C-B7FC693B0D2E}"/>
              </a:ext>
            </a:extLst>
          </p:cNvPr>
          <p:cNvSpPr txBox="1">
            <a:spLocks/>
          </p:cNvSpPr>
          <p:nvPr/>
        </p:nvSpPr>
        <p:spPr>
          <a:xfrm>
            <a:off x="4070661" y="267080"/>
            <a:ext cx="2787339" cy="517603"/>
          </a:xfrm>
          <a:prstGeom prst="rect">
            <a:avLst/>
          </a:prstGeom>
        </p:spPr>
        <p:txBody>
          <a:bodyPr vert="horz" lIns="91440" tIns="45720" rIns="91440" bIns="45720" rtlCol="0" anchor="ctr">
            <a:normAutofit/>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br>
              <a:rPr lang="en-US" sz="1100" dirty="0"/>
            </a:br>
            <a:r>
              <a:rPr lang="en-US" sz="1100" dirty="0">
                <a:latin typeface="Open Sans Semibold"/>
                <a:ea typeface="Open Sans Semibold"/>
                <a:cs typeface="Open Sans Semibold"/>
              </a:rPr>
              <a:t>Version 1.2</a:t>
            </a:r>
          </a:p>
        </p:txBody>
      </p:sp>
      <p:sp>
        <p:nvSpPr>
          <p:cNvPr id="16" name="Rectangle 15">
            <a:extLst>
              <a:ext uri="{FF2B5EF4-FFF2-40B4-BE49-F238E27FC236}">
                <a16:creationId xmlns:a16="http://schemas.microsoft.com/office/drawing/2014/main" id="{39BC26C5-8A60-4ABA-B617-496628400E97}"/>
              </a:ext>
            </a:extLst>
          </p:cNvPr>
          <p:cNvSpPr/>
          <p:nvPr/>
        </p:nvSpPr>
        <p:spPr>
          <a:xfrm>
            <a:off x="870059" y="7539803"/>
            <a:ext cx="367070" cy="21157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0A16132-E9C6-4797-9E1F-A5D7C8BBDA21}"/>
              </a:ext>
            </a:extLst>
          </p:cNvPr>
          <p:cNvSpPr/>
          <p:nvPr/>
        </p:nvSpPr>
        <p:spPr>
          <a:xfrm>
            <a:off x="255696" y="8326713"/>
            <a:ext cx="6352573" cy="402154"/>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Graphical user interface, application&#10;&#10;Description automatically generated">
            <a:extLst>
              <a:ext uri="{FF2B5EF4-FFF2-40B4-BE49-F238E27FC236}">
                <a16:creationId xmlns:a16="http://schemas.microsoft.com/office/drawing/2014/main" id="{FDD7500D-CBBB-4341-9B93-8DA3A9FA20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0879" y="1376382"/>
            <a:ext cx="3078135" cy="2048204"/>
          </a:xfrm>
          <a:prstGeom prst="rect">
            <a:avLst/>
          </a:prstGeom>
        </p:spPr>
      </p:pic>
      <p:sp>
        <p:nvSpPr>
          <p:cNvPr id="20" name="Text Placeholder 2">
            <a:extLst>
              <a:ext uri="{FF2B5EF4-FFF2-40B4-BE49-F238E27FC236}">
                <a16:creationId xmlns:a16="http://schemas.microsoft.com/office/drawing/2014/main" id="{5C8AFD02-2C42-4A88-AC27-FBA8A672F44E}"/>
              </a:ext>
            </a:extLst>
          </p:cNvPr>
          <p:cNvSpPr txBox="1">
            <a:spLocks/>
          </p:cNvSpPr>
          <p:nvPr/>
        </p:nvSpPr>
        <p:spPr>
          <a:xfrm>
            <a:off x="185846" y="3825646"/>
            <a:ext cx="6648200" cy="583163"/>
          </a:xfrm>
          <a:prstGeom prst="rect">
            <a:avLst/>
          </a:prstGeom>
        </p:spPr>
        <p:txBody>
          <a:bodyPr vert="horz" lIns="91440" tIns="45720" rIns="91440" bIns="45720" rtlCol="0">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lvl="0" defTabSz="914400">
              <a:lnSpc>
                <a:spcPct val="100000"/>
              </a:lnSpc>
              <a:spcBef>
                <a:spcPts val="0"/>
              </a:spcBef>
              <a:defRPr/>
            </a:pPr>
            <a:r>
              <a:rPr lang="en-US" sz="1000" dirty="0">
                <a:solidFill>
                  <a:srgbClr val="000000"/>
                </a:solidFill>
              </a:rPr>
              <a:t>Assigned colors will display in the clinic column for each registrant during day-to-day clinic operations. Colors are assigned at a site level and will reflect at all clinics occurring at a specific site.  </a:t>
            </a:r>
          </a:p>
        </p:txBody>
      </p:sp>
      <p:pic>
        <p:nvPicPr>
          <p:cNvPr id="22" name="Picture 21" descr="Table&#10;&#10;Description automatically generated">
            <a:extLst>
              <a:ext uri="{FF2B5EF4-FFF2-40B4-BE49-F238E27FC236}">
                <a16:creationId xmlns:a16="http://schemas.microsoft.com/office/drawing/2014/main" id="{1BD2F951-6732-4B02-915B-001601A371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0624" y="4275518"/>
            <a:ext cx="4855779" cy="1705490"/>
          </a:xfrm>
          <a:prstGeom prst="rect">
            <a:avLst/>
          </a:prstGeom>
        </p:spPr>
      </p:pic>
      <p:sp>
        <p:nvSpPr>
          <p:cNvPr id="23" name="Rectangle 22">
            <a:extLst>
              <a:ext uri="{FF2B5EF4-FFF2-40B4-BE49-F238E27FC236}">
                <a16:creationId xmlns:a16="http://schemas.microsoft.com/office/drawing/2014/main" id="{FCC4FC0F-9383-4041-8A3F-98F60747975F}"/>
              </a:ext>
            </a:extLst>
          </p:cNvPr>
          <p:cNvSpPr/>
          <p:nvPr/>
        </p:nvSpPr>
        <p:spPr>
          <a:xfrm>
            <a:off x="5216955" y="4670619"/>
            <a:ext cx="698486" cy="134484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362EE26A-B80C-43EB-9936-8B35AE9CFA56}"/>
              </a:ext>
            </a:extLst>
          </p:cNvPr>
          <p:cNvSpPr txBox="1"/>
          <p:nvPr/>
        </p:nvSpPr>
        <p:spPr>
          <a:xfrm>
            <a:off x="2660178" y="6098820"/>
            <a:ext cx="1699533"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6 – Color-coded clinics</a:t>
            </a:r>
          </a:p>
        </p:txBody>
      </p:sp>
    </p:spTree>
    <p:extLst>
      <p:ext uri="{BB962C8B-B14F-4D97-AF65-F5344CB8AC3E}">
        <p14:creationId xmlns:p14="http://schemas.microsoft.com/office/powerpoint/2010/main" val="920191938"/>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2" ma:contentTypeDescription="Create a new document." ma:contentTypeScope="" ma:versionID="bb75fa02c617b3ff1e1c459287b93cc6">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779180aea94bfcdef32e45bd035114a1"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E380CE-4684-47CF-AADF-246444C4BFA6}">
  <ds:schemaRefs>
    <ds:schemaRef ds:uri="99918207-70f4-4692-8e19-8fc913462058"/>
    <ds:schemaRef ds:uri="http://schemas.microsoft.com/office/2006/documentManagement/types"/>
    <ds:schemaRef ds:uri="http://purl.org/dc/terms/"/>
    <ds:schemaRef ds:uri="http://schemas.microsoft.com/office/2006/metadata/properties"/>
    <ds:schemaRef ds:uri="http://schemas.microsoft.com/office/infopath/2007/PartnerControls"/>
    <ds:schemaRef ds:uri="http://purl.org/dc/dcmitype/"/>
    <ds:schemaRef ds:uri="http://purl.org/dc/elements/1.1/"/>
    <ds:schemaRef ds:uri="d0ca13b7-c6ed-42f9-9bda-57a4fb0cfcc4"/>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2C66AACC-403C-4765-8099-179C20DADD5B}">
  <ds:schemaRefs>
    <ds:schemaRef ds:uri="http://schemas.microsoft.com/sharepoint/v3/contenttype/forms"/>
  </ds:schemaRefs>
</ds:datastoreItem>
</file>

<file path=customXml/itemProps3.xml><?xml version="1.0" encoding="utf-8"?>
<ds:datastoreItem xmlns:ds="http://schemas.openxmlformats.org/officeDocument/2006/customXml" ds:itemID="{CA294903-5BBB-49AB-9141-51D89E7EDE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918207-70f4-4692-8e19-8fc913462058"/>
    <ds:schemaRef ds:uri="d0ca13b7-c6ed-42f9-9bda-57a4fb0cfc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VDH</Template>
  <TotalTime>247</TotalTime>
  <Words>776</Words>
  <Application>Microsoft Office PowerPoint</Application>
  <PresentationFormat>Letter Paper (8.5x11 in)</PresentationFormat>
  <Paragraphs>31</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Open Sans</vt:lpstr>
      <vt:lpstr>Open Sans Semibold</vt:lpstr>
      <vt:lpstr>VDH</vt:lpstr>
      <vt:lpstr>VASE+ Job Aid – Create Clinic Sites</vt:lpstr>
      <vt:lpstr>VASE+ Job Aid – Create Clinic Sites</vt:lpstr>
      <vt:lpstr>VASE+ Job Aid – Create Clinic Sites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Wynn, Stephanie</cp:lastModifiedBy>
  <cp:revision>71</cp:revision>
  <dcterms:created xsi:type="dcterms:W3CDTF">2021-04-07T19:29:00Z</dcterms:created>
  <dcterms:modified xsi:type="dcterms:W3CDTF">2022-04-04T19:56:22Z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2021-06-24T16:10:21Z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67ffc4c5-0b07-4205-863d-9abe1d13b648</vt:lpwstr>
  </property>
  <property fmtid="{D5CDD505-2E9C-101B-9397-08002B2CF9AE}" pid="9" name="MSIP_Label_ea60d57e-af5b-4752-ac57-3e4f28ca11dc_ContentBits">
    <vt:lpwstr>0</vt:lpwstr>
  </property>
</Properties>
</file>