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4"/>
  </p:sldMasterIdLst>
  <p:notesMasterIdLst>
    <p:notesMasterId r:id="rId10"/>
  </p:notesMasterIdLst>
  <p:sldIdLst>
    <p:sldId id="258" r:id="rId5"/>
    <p:sldId id="262" r:id="rId6"/>
    <p:sldId id="263" r:id="rId7"/>
    <p:sldId id="260" r:id="rId8"/>
    <p:sldId id="261" r:id="rId9"/>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C9C12E-3A07-4F0B-AE29-69A3361B0127}" v="381" dt="2021-04-30T04:36:21.2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47" d="100"/>
          <a:sy n="47" d="100"/>
        </p:scale>
        <p:origin x="219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5A5096-A596-4B11-9D32-B8AFF62878A3}" type="datetimeFigureOut">
              <a:rPr lang="en-US" smtClean="0"/>
              <a:t>4/5/2022</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CA3E78-83F8-4A75-9D2D-FBEF67F9C8F0}" type="slidenum">
              <a:rPr lang="en-US" smtClean="0"/>
              <a:t>‹#›</a:t>
            </a:fld>
            <a:endParaRPr lang="en-US"/>
          </a:p>
        </p:txBody>
      </p:sp>
    </p:spTree>
    <p:extLst>
      <p:ext uri="{BB962C8B-B14F-4D97-AF65-F5344CB8AC3E}">
        <p14:creationId xmlns:p14="http://schemas.microsoft.com/office/powerpoint/2010/main" val="3499715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C65C2F3-4C71-4375-992C-BBD01C3657C6}" type="slidenum">
              <a:rPr lang="en-US" smtClean="0"/>
              <a:t>1</a:t>
            </a:fld>
            <a:endParaRPr lang="en-US"/>
          </a:p>
        </p:txBody>
      </p:sp>
    </p:spTree>
    <p:extLst>
      <p:ext uri="{BB962C8B-B14F-4D97-AF65-F5344CB8AC3E}">
        <p14:creationId xmlns:p14="http://schemas.microsoft.com/office/powerpoint/2010/main" val="4252377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C65C2F3-4C71-4375-992C-BBD01C3657C6}" type="slidenum">
              <a:rPr lang="en-US" smtClean="0"/>
              <a:t>2</a:t>
            </a:fld>
            <a:endParaRPr lang="en-US"/>
          </a:p>
        </p:txBody>
      </p:sp>
    </p:spTree>
    <p:extLst>
      <p:ext uri="{BB962C8B-B14F-4D97-AF65-F5344CB8AC3E}">
        <p14:creationId xmlns:p14="http://schemas.microsoft.com/office/powerpoint/2010/main" val="19756325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C65C2F3-4C71-4375-992C-BBD01C3657C6}" type="slidenum">
              <a:rPr lang="en-US" smtClean="0"/>
              <a:t>3</a:t>
            </a:fld>
            <a:endParaRPr lang="en-US"/>
          </a:p>
        </p:txBody>
      </p:sp>
    </p:spTree>
    <p:extLst>
      <p:ext uri="{BB962C8B-B14F-4D97-AF65-F5344CB8AC3E}">
        <p14:creationId xmlns:p14="http://schemas.microsoft.com/office/powerpoint/2010/main" val="2788122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8301415-5A55-441E-9C1F-8A4147A0563F}" type="datetimeFigureOut">
              <a:rPr lang="en-US" smtClean="0"/>
              <a:t>4/5/2022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6CEE60-2E4D-4D32-9368-D6DEDFEB568B}" type="slidenum">
              <a:rPr lang="en-US" smtClean="0"/>
              <a:t>‹#›</a:t>
            </a:fld>
            <a:endParaRPr lang="en-US"/>
          </a:p>
        </p:txBody>
      </p:sp>
    </p:spTree>
    <p:extLst>
      <p:ext uri="{BB962C8B-B14F-4D97-AF65-F5344CB8AC3E}">
        <p14:creationId xmlns:p14="http://schemas.microsoft.com/office/powerpoint/2010/main" val="2102475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301415-5A55-441E-9C1F-8A4147A0563F}" type="datetimeFigureOut">
              <a:rPr lang="en-US" smtClean="0"/>
              <a:t>4/5/2022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6CEE60-2E4D-4D32-9368-D6DEDFEB568B}" type="slidenum">
              <a:rPr lang="en-US" smtClean="0"/>
              <a:t>‹#›</a:t>
            </a:fld>
            <a:endParaRPr lang="en-US"/>
          </a:p>
        </p:txBody>
      </p:sp>
    </p:spTree>
    <p:extLst>
      <p:ext uri="{BB962C8B-B14F-4D97-AF65-F5344CB8AC3E}">
        <p14:creationId xmlns:p14="http://schemas.microsoft.com/office/powerpoint/2010/main" val="4257707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301415-5A55-441E-9C1F-8A4147A0563F}" type="datetimeFigureOut">
              <a:rPr lang="en-US" smtClean="0"/>
              <a:t>4/5/2022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6CEE60-2E4D-4D32-9368-D6DEDFEB568B}" type="slidenum">
              <a:rPr lang="en-US" smtClean="0"/>
              <a:t>‹#›</a:t>
            </a:fld>
            <a:endParaRPr lang="en-US"/>
          </a:p>
        </p:txBody>
      </p:sp>
    </p:spTree>
    <p:extLst>
      <p:ext uri="{BB962C8B-B14F-4D97-AF65-F5344CB8AC3E}">
        <p14:creationId xmlns:p14="http://schemas.microsoft.com/office/powerpoint/2010/main" val="2496275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ubhead &amp; Breadcrumb">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4A093-1576-4EA2-8A5C-DF87DA75C6AE}"/>
              </a:ext>
            </a:extLst>
          </p:cNvPr>
          <p:cNvSpPr>
            <a:spLocks noGrp="1"/>
          </p:cNvSpPr>
          <p:nvPr>
            <p:ph type="title"/>
          </p:nvPr>
        </p:nvSpPr>
        <p:spPr>
          <a:xfrm>
            <a:off x="104717" y="267081"/>
            <a:ext cx="5812155" cy="517603"/>
          </a:xfrm>
          <a:prstGeom prst="rect">
            <a:avLst/>
          </a:prstGeom>
        </p:spPr>
        <p:txBody>
          <a:bodyPr anchor="ctr"/>
          <a:lstStyle>
            <a:lvl1pPr>
              <a:defRPr sz="475">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t>Click to edit Master title style</a:t>
            </a:r>
          </a:p>
        </p:txBody>
      </p:sp>
      <p:sp>
        <p:nvSpPr>
          <p:cNvPr id="6" name="Slide Number Placeholder 2">
            <a:extLst>
              <a:ext uri="{FF2B5EF4-FFF2-40B4-BE49-F238E27FC236}">
                <a16:creationId xmlns:a16="http://schemas.microsoft.com/office/drawing/2014/main" id="{50569C8E-182F-4A1C-9559-B76A31992CB1}"/>
              </a:ext>
            </a:extLst>
          </p:cNvPr>
          <p:cNvSpPr>
            <a:spLocks noGrp="1"/>
          </p:cNvSpPr>
          <p:nvPr>
            <p:ph type="sldNum" sz="quarter" idx="4"/>
          </p:nvPr>
        </p:nvSpPr>
        <p:spPr>
          <a:xfrm>
            <a:off x="5209868" y="8829116"/>
            <a:ext cx="1543050" cy="302285"/>
          </a:xfrm>
          <a:prstGeom prst="rect">
            <a:avLst/>
          </a:prstGeom>
        </p:spPr>
        <p:txBody>
          <a:bodyPr vert="horz" lIns="91440" tIns="45720" rIns="91440" bIns="45720" rtlCol="0" anchor="ctr"/>
          <a:lstStyle>
            <a:lvl1pPr algn="r">
              <a:defRPr sz="214" b="1">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712C3335-205F-418C-867F-00CD1B87F278}" type="slidenum">
              <a:rPr lang="en-US" smtClean="0"/>
              <a:t>‹#›</a:t>
            </a:fld>
            <a:endParaRPr lang="en-US"/>
          </a:p>
        </p:txBody>
      </p:sp>
      <p:sp>
        <p:nvSpPr>
          <p:cNvPr id="8" name="Text Placeholder 11">
            <a:extLst>
              <a:ext uri="{FF2B5EF4-FFF2-40B4-BE49-F238E27FC236}">
                <a16:creationId xmlns:a16="http://schemas.microsoft.com/office/drawing/2014/main" id="{090ADD6D-251D-442C-8CB5-7593444100E0}"/>
              </a:ext>
            </a:extLst>
          </p:cNvPr>
          <p:cNvSpPr>
            <a:spLocks noGrp="1"/>
          </p:cNvSpPr>
          <p:nvPr>
            <p:ph type="body" sz="quarter" idx="10" hasCustomPrompt="1"/>
          </p:nvPr>
        </p:nvSpPr>
        <p:spPr>
          <a:xfrm>
            <a:off x="104718" y="830619"/>
            <a:ext cx="6648200" cy="439120"/>
          </a:xfrm>
          <a:prstGeom prst="rect">
            <a:avLst/>
          </a:prstGeom>
        </p:spPr>
        <p:txBody>
          <a:bodyPr/>
          <a:lstStyle>
            <a:lvl1pPr marL="0" indent="0">
              <a:buNone/>
              <a:defRPr sz="380">
                <a:latin typeface="Open Sans" panose="020B0606030504020204" pitchFamily="34" charset="0"/>
                <a:ea typeface="Open Sans" panose="020B0606030504020204" pitchFamily="34" charset="0"/>
                <a:cs typeface="Open Sans" panose="020B0606030504020204" pitchFamily="34" charset="0"/>
              </a:defRPr>
            </a:lvl1pPr>
            <a:lvl2pPr>
              <a:defRPr sz="332">
                <a:latin typeface="Open Sans" panose="020B0606030504020204" pitchFamily="34" charset="0"/>
                <a:ea typeface="Open Sans" panose="020B0606030504020204" pitchFamily="34" charset="0"/>
                <a:cs typeface="Open Sans" panose="020B0606030504020204" pitchFamily="34" charset="0"/>
              </a:defRPr>
            </a:lvl2pPr>
            <a:lvl3pPr>
              <a:defRPr sz="332">
                <a:latin typeface="Open Sans" panose="020B0606030504020204" pitchFamily="34" charset="0"/>
                <a:ea typeface="Open Sans" panose="020B0606030504020204" pitchFamily="34" charset="0"/>
                <a:cs typeface="Open Sans" panose="020B0606030504020204" pitchFamily="34" charset="0"/>
              </a:defRPr>
            </a:lvl3pPr>
            <a:lvl4pPr>
              <a:defRPr sz="332">
                <a:latin typeface="Open Sans" panose="020B0606030504020204" pitchFamily="34" charset="0"/>
                <a:ea typeface="Open Sans" panose="020B0606030504020204" pitchFamily="34" charset="0"/>
                <a:cs typeface="Open Sans" panose="020B0606030504020204" pitchFamily="34" charset="0"/>
              </a:defRPr>
            </a:lvl4pPr>
            <a:lvl5pPr>
              <a:defRPr sz="332">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p:txBody>
      </p:sp>
    </p:spTree>
    <p:extLst>
      <p:ext uri="{BB962C8B-B14F-4D97-AF65-F5344CB8AC3E}">
        <p14:creationId xmlns:p14="http://schemas.microsoft.com/office/powerpoint/2010/main" val="1292858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301415-5A55-441E-9C1F-8A4147A0563F}" type="datetimeFigureOut">
              <a:rPr lang="en-US" smtClean="0"/>
              <a:t>4/5/2022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6CEE60-2E4D-4D32-9368-D6DEDFEB568B}" type="slidenum">
              <a:rPr lang="en-US" smtClean="0"/>
              <a:t>‹#›</a:t>
            </a:fld>
            <a:endParaRPr lang="en-US"/>
          </a:p>
        </p:txBody>
      </p:sp>
    </p:spTree>
    <p:extLst>
      <p:ext uri="{BB962C8B-B14F-4D97-AF65-F5344CB8AC3E}">
        <p14:creationId xmlns:p14="http://schemas.microsoft.com/office/powerpoint/2010/main" val="3375434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301415-5A55-441E-9C1F-8A4147A0563F}" type="datetimeFigureOut">
              <a:rPr lang="en-US" smtClean="0"/>
              <a:t>4/5/2022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6CEE60-2E4D-4D32-9368-D6DEDFEB568B}" type="slidenum">
              <a:rPr lang="en-US" smtClean="0"/>
              <a:t>‹#›</a:t>
            </a:fld>
            <a:endParaRPr lang="en-US"/>
          </a:p>
        </p:txBody>
      </p:sp>
    </p:spTree>
    <p:extLst>
      <p:ext uri="{BB962C8B-B14F-4D97-AF65-F5344CB8AC3E}">
        <p14:creationId xmlns:p14="http://schemas.microsoft.com/office/powerpoint/2010/main" val="1196368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8301415-5A55-441E-9C1F-8A4147A0563F}" type="datetimeFigureOut">
              <a:rPr lang="en-US" smtClean="0"/>
              <a:t>4/5/2022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6CEE60-2E4D-4D32-9368-D6DEDFEB568B}" type="slidenum">
              <a:rPr lang="en-US" smtClean="0"/>
              <a:t>‹#›</a:t>
            </a:fld>
            <a:endParaRPr lang="en-US"/>
          </a:p>
        </p:txBody>
      </p:sp>
    </p:spTree>
    <p:extLst>
      <p:ext uri="{BB962C8B-B14F-4D97-AF65-F5344CB8AC3E}">
        <p14:creationId xmlns:p14="http://schemas.microsoft.com/office/powerpoint/2010/main" val="3589099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8301415-5A55-441E-9C1F-8A4147A0563F}" type="datetimeFigureOut">
              <a:rPr lang="en-US" smtClean="0"/>
              <a:t>4/5/2022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6CEE60-2E4D-4D32-9368-D6DEDFEB568B}" type="slidenum">
              <a:rPr lang="en-US" smtClean="0"/>
              <a:t>‹#›</a:t>
            </a:fld>
            <a:endParaRPr lang="en-US"/>
          </a:p>
        </p:txBody>
      </p:sp>
    </p:spTree>
    <p:extLst>
      <p:ext uri="{BB962C8B-B14F-4D97-AF65-F5344CB8AC3E}">
        <p14:creationId xmlns:p14="http://schemas.microsoft.com/office/powerpoint/2010/main" val="2483956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8301415-5A55-441E-9C1F-8A4147A0563F}" type="datetimeFigureOut">
              <a:rPr lang="en-US" smtClean="0"/>
              <a:t>4/5/2022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6CEE60-2E4D-4D32-9368-D6DEDFEB568B}" type="slidenum">
              <a:rPr lang="en-US" smtClean="0"/>
              <a:t>‹#›</a:t>
            </a:fld>
            <a:endParaRPr lang="en-US"/>
          </a:p>
        </p:txBody>
      </p:sp>
    </p:spTree>
    <p:extLst>
      <p:ext uri="{BB962C8B-B14F-4D97-AF65-F5344CB8AC3E}">
        <p14:creationId xmlns:p14="http://schemas.microsoft.com/office/powerpoint/2010/main" val="529725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301415-5A55-441E-9C1F-8A4147A0563F}" type="datetimeFigureOut">
              <a:rPr lang="en-US" smtClean="0"/>
              <a:t>4/5/2022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6CEE60-2E4D-4D32-9368-D6DEDFEB568B}" type="slidenum">
              <a:rPr lang="en-US" smtClean="0"/>
              <a:t>‹#›</a:t>
            </a:fld>
            <a:endParaRPr lang="en-US"/>
          </a:p>
        </p:txBody>
      </p:sp>
    </p:spTree>
    <p:extLst>
      <p:ext uri="{BB962C8B-B14F-4D97-AF65-F5344CB8AC3E}">
        <p14:creationId xmlns:p14="http://schemas.microsoft.com/office/powerpoint/2010/main" val="653638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8301415-5A55-441E-9C1F-8A4147A0563F}" type="datetimeFigureOut">
              <a:rPr lang="en-US" smtClean="0"/>
              <a:t>4/5/2022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6CEE60-2E4D-4D32-9368-D6DEDFEB568B}" type="slidenum">
              <a:rPr lang="en-US" smtClean="0"/>
              <a:t>‹#›</a:t>
            </a:fld>
            <a:endParaRPr lang="en-US"/>
          </a:p>
        </p:txBody>
      </p:sp>
    </p:spTree>
    <p:extLst>
      <p:ext uri="{BB962C8B-B14F-4D97-AF65-F5344CB8AC3E}">
        <p14:creationId xmlns:p14="http://schemas.microsoft.com/office/powerpoint/2010/main" val="2303548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8301415-5A55-441E-9C1F-8A4147A0563F}" type="datetimeFigureOut">
              <a:rPr lang="en-US" smtClean="0"/>
              <a:t>4/5/2022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6CEE60-2E4D-4D32-9368-D6DEDFEB568B}" type="slidenum">
              <a:rPr lang="en-US" smtClean="0"/>
              <a:t>‹#›</a:t>
            </a:fld>
            <a:endParaRPr lang="en-US"/>
          </a:p>
        </p:txBody>
      </p:sp>
    </p:spTree>
    <p:extLst>
      <p:ext uri="{BB962C8B-B14F-4D97-AF65-F5344CB8AC3E}">
        <p14:creationId xmlns:p14="http://schemas.microsoft.com/office/powerpoint/2010/main" val="3962334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A8301415-5A55-441E-9C1F-8A4147A0563F}" type="datetimeFigureOut">
              <a:rPr lang="en-US" smtClean="0"/>
              <a:t>4/5/2022</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F16CEE60-2E4D-4D32-9368-D6DEDFEB568B}" type="slidenum">
              <a:rPr lang="en-US" smtClean="0"/>
              <a:t>‹#›</a:t>
            </a:fld>
            <a:endParaRPr lang="en-US"/>
          </a:p>
        </p:txBody>
      </p:sp>
    </p:spTree>
    <p:extLst>
      <p:ext uri="{BB962C8B-B14F-4D97-AF65-F5344CB8AC3E}">
        <p14:creationId xmlns:p14="http://schemas.microsoft.com/office/powerpoint/2010/main" val="428602006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2.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5" Type="http://schemas.openxmlformats.org/officeDocument/2006/relationships/image" Target="../media/image2.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2.xml"/><Relationship Id="rId6" Type="http://schemas.openxmlformats.org/officeDocument/2006/relationships/image" Target="../media/image2.png"/><Relationship Id="rId5" Type="http://schemas.openxmlformats.org/officeDocument/2006/relationships/image" Target="../media/image15.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3578283" cy="517603"/>
          </a:xfrm>
        </p:spPr>
        <p:txBody>
          <a:bodyPr>
            <a:normAutofit fontScale="90000"/>
          </a:bodyPr>
          <a:lstStyle/>
          <a:p>
            <a:r>
              <a:rPr lang="en-US" sz="2000" b="1" dirty="0"/>
              <a:t>VASE+</a:t>
            </a:r>
            <a:br>
              <a:rPr lang="en-US" sz="1400" b="1" dirty="0"/>
            </a:br>
            <a:r>
              <a:rPr lang="en-US" sz="1400" b="1" dirty="0"/>
              <a:t>Job Aid – On-Site Appointment Scheduling</a:t>
            </a:r>
          </a:p>
        </p:txBody>
      </p:sp>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104717" y="830619"/>
            <a:ext cx="6648200" cy="1267421"/>
          </a:xfrm>
        </p:spPr>
        <p:txBody>
          <a:bodyPr>
            <a:normAutofit/>
          </a:bodyPr>
          <a:lstStyle/>
          <a:p>
            <a:r>
              <a:rPr lang="en-US" sz="1000" b="1" dirty="0"/>
              <a:t>Summary: </a:t>
            </a:r>
            <a:endParaRPr lang="en-US" sz="1000" dirty="0"/>
          </a:p>
          <a:p>
            <a:r>
              <a:rPr lang="en-US" sz="1000" dirty="0"/>
              <a:t>In this job aid, users will learn how to schedule on-site appointments in VASE+ for registrants that are not currently in the system. Appointments may be scheduled either for a walk-in the same day or for a future day at the clinic. This job aid apples to the Front Desk role and Site Admin. </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dirty="0"/>
            </a:br>
            <a:r>
              <a:rPr lang="en-US" dirty="0"/>
              <a:t>Version 1.1</a:t>
            </a:r>
          </a:p>
        </p:txBody>
      </p:sp>
      <p:sp>
        <p:nvSpPr>
          <p:cNvPr id="22" name="Rectangle 21">
            <a:extLst>
              <a:ext uri="{FF2B5EF4-FFF2-40B4-BE49-F238E27FC236}">
                <a16:creationId xmlns:a16="http://schemas.microsoft.com/office/drawing/2014/main" id="{A361289E-2C1E-4A6B-A4C0-A9182A7C054F}"/>
              </a:ext>
            </a:extLst>
          </p:cNvPr>
          <p:cNvSpPr/>
          <p:nvPr/>
        </p:nvSpPr>
        <p:spPr>
          <a:xfrm>
            <a:off x="302003" y="5411603"/>
            <a:ext cx="5836041" cy="400110"/>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The user will then move onto filling out all patient information, medical screening information, and obtain EUA consent and patient signature</a:t>
            </a:r>
          </a:p>
        </p:txBody>
      </p:sp>
      <p:sp>
        <p:nvSpPr>
          <p:cNvPr id="23" name="TextBox 22">
            <a:extLst>
              <a:ext uri="{FF2B5EF4-FFF2-40B4-BE49-F238E27FC236}">
                <a16:creationId xmlns:a16="http://schemas.microsoft.com/office/drawing/2014/main" id="{D354F23C-11C4-41BE-8D9A-8F5B2207CF32}"/>
              </a:ext>
            </a:extLst>
          </p:cNvPr>
          <p:cNvSpPr txBox="1"/>
          <p:nvPr/>
        </p:nvSpPr>
        <p:spPr>
          <a:xfrm>
            <a:off x="1575140" y="8047713"/>
            <a:ext cx="3707339"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2 – Fill out walk-in registrant’s information</a:t>
            </a:r>
          </a:p>
        </p:txBody>
      </p:sp>
      <p:sp>
        <p:nvSpPr>
          <p:cNvPr id="24" name="TextBox 23">
            <a:extLst>
              <a:ext uri="{FF2B5EF4-FFF2-40B4-BE49-F238E27FC236}">
                <a16:creationId xmlns:a16="http://schemas.microsoft.com/office/drawing/2014/main" id="{B6CEEDB1-4898-4B91-97E0-FE0DBC1B67EC}"/>
              </a:ext>
            </a:extLst>
          </p:cNvPr>
          <p:cNvSpPr txBox="1"/>
          <p:nvPr/>
        </p:nvSpPr>
        <p:spPr>
          <a:xfrm>
            <a:off x="228599" y="2056279"/>
            <a:ext cx="6400800" cy="307777"/>
          </a:xfrm>
          <a:prstGeom prst="rect">
            <a:avLst/>
          </a:prstGeom>
          <a:noFill/>
        </p:spPr>
        <p:txBody>
          <a:bodyPr wrap="square" rtlCol="0">
            <a:spAutoFit/>
          </a:bodyPr>
          <a:lstStyle/>
          <a:p>
            <a:r>
              <a:rPr lang="en-US" sz="1400" b="1">
                <a:solidFill>
                  <a:srgbClr val="5B9BD5"/>
                </a:solidFill>
                <a:latin typeface="Open Sans" panose="020B0606030504020204" pitchFamily="34" charset="0"/>
                <a:ea typeface="Open Sans" panose="020B0606030504020204" pitchFamily="34" charset="0"/>
                <a:cs typeface="Open Sans" panose="020B0606030504020204" pitchFamily="34" charset="0"/>
              </a:rPr>
              <a:t>Creating a Walk-In Registration</a:t>
            </a:r>
          </a:p>
        </p:txBody>
      </p:sp>
      <p:cxnSp>
        <p:nvCxnSpPr>
          <p:cNvPr id="29" name="Google Shape;710;gae5b44f2be_2_1311">
            <a:extLst>
              <a:ext uri="{FF2B5EF4-FFF2-40B4-BE49-F238E27FC236}">
                <a16:creationId xmlns:a16="http://schemas.microsoft.com/office/drawing/2014/main" id="{2AFC4627-5852-4BFA-BDAD-510FB136358F}"/>
              </a:ext>
            </a:extLst>
          </p:cNvPr>
          <p:cNvCxnSpPr/>
          <p:nvPr/>
        </p:nvCxnSpPr>
        <p:spPr>
          <a:xfrm>
            <a:off x="379125" y="2448405"/>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30" name="Google Shape;711;gae5b44f2be_2_1311">
            <a:extLst>
              <a:ext uri="{FF2B5EF4-FFF2-40B4-BE49-F238E27FC236}">
                <a16:creationId xmlns:a16="http://schemas.microsoft.com/office/drawing/2014/main" id="{9EFAFBF6-07FA-4EC7-A40E-1D62445E943E}"/>
              </a:ext>
            </a:extLst>
          </p:cNvPr>
          <p:cNvCxnSpPr/>
          <p:nvPr/>
        </p:nvCxnSpPr>
        <p:spPr>
          <a:xfrm>
            <a:off x="379125" y="2505555"/>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32" name="Rectangle 31">
            <a:extLst>
              <a:ext uri="{FF2B5EF4-FFF2-40B4-BE49-F238E27FC236}">
                <a16:creationId xmlns:a16="http://schemas.microsoft.com/office/drawing/2014/main" id="{FCC4772C-5EDC-4114-AF95-89A126537388}"/>
              </a:ext>
            </a:extLst>
          </p:cNvPr>
          <p:cNvSpPr/>
          <p:nvPr/>
        </p:nvSpPr>
        <p:spPr>
          <a:xfrm>
            <a:off x="301817" y="2588585"/>
            <a:ext cx="6254364" cy="246221"/>
          </a:xfrm>
          <a:prstGeom prst="rect">
            <a:avLst/>
          </a:prstGeom>
        </p:spPr>
        <p:txBody>
          <a:bodyPr wrap="square">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To add a walk-in registration, click “Add Walk-In Registrant” on the Registrant List for the clinic.</a:t>
            </a:r>
          </a:p>
        </p:txBody>
      </p:sp>
      <p:grpSp>
        <p:nvGrpSpPr>
          <p:cNvPr id="7" name="Group 6">
            <a:extLst>
              <a:ext uri="{FF2B5EF4-FFF2-40B4-BE49-F238E27FC236}">
                <a16:creationId xmlns:a16="http://schemas.microsoft.com/office/drawing/2014/main" id="{F6F46A07-CE11-4B9D-80ED-E769066DA7C8}"/>
              </a:ext>
            </a:extLst>
          </p:cNvPr>
          <p:cNvGrpSpPr/>
          <p:nvPr/>
        </p:nvGrpSpPr>
        <p:grpSpPr>
          <a:xfrm>
            <a:off x="588425" y="2917835"/>
            <a:ext cx="5681149" cy="2163903"/>
            <a:chOff x="265209" y="3589424"/>
            <a:chExt cx="6327582" cy="2410124"/>
          </a:xfrm>
        </p:grpSpPr>
        <p:pic>
          <p:nvPicPr>
            <p:cNvPr id="31" name="Picture 30">
              <a:extLst>
                <a:ext uri="{FF2B5EF4-FFF2-40B4-BE49-F238E27FC236}">
                  <a16:creationId xmlns:a16="http://schemas.microsoft.com/office/drawing/2014/main" id="{5CEE5084-7E30-4F7B-A4C3-D0BF5C453349}"/>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265209" y="3589424"/>
              <a:ext cx="6327582" cy="2410124"/>
            </a:xfrm>
            <a:prstGeom prst="rect">
              <a:avLst/>
            </a:prstGeom>
            <a:ln>
              <a:solidFill>
                <a:schemeClr val="tx1"/>
              </a:solidFill>
            </a:ln>
          </p:spPr>
        </p:pic>
        <p:sp>
          <p:nvSpPr>
            <p:cNvPr id="33" name="Rectangle 32">
              <a:extLst>
                <a:ext uri="{FF2B5EF4-FFF2-40B4-BE49-F238E27FC236}">
                  <a16:creationId xmlns:a16="http://schemas.microsoft.com/office/drawing/2014/main" id="{27226480-8891-4EA7-A67D-2B9C496D425C}"/>
                </a:ext>
              </a:extLst>
            </p:cNvPr>
            <p:cNvSpPr/>
            <p:nvPr/>
          </p:nvSpPr>
          <p:spPr>
            <a:xfrm>
              <a:off x="1463999" y="4596992"/>
              <a:ext cx="910901" cy="20995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4" name="TextBox 33">
            <a:extLst>
              <a:ext uri="{FF2B5EF4-FFF2-40B4-BE49-F238E27FC236}">
                <a16:creationId xmlns:a16="http://schemas.microsoft.com/office/drawing/2014/main" id="{BF3E8AF7-0F53-4894-9524-84E613B22995}"/>
              </a:ext>
            </a:extLst>
          </p:cNvPr>
          <p:cNvSpPr txBox="1"/>
          <p:nvPr/>
        </p:nvSpPr>
        <p:spPr>
          <a:xfrm>
            <a:off x="1575143" y="5169688"/>
            <a:ext cx="3707339"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1 – Add a Walk-in Registrant</a:t>
            </a:r>
          </a:p>
        </p:txBody>
      </p:sp>
      <p:pic>
        <p:nvPicPr>
          <p:cNvPr id="5" name="Picture 4">
            <a:extLst>
              <a:ext uri="{FF2B5EF4-FFF2-40B4-BE49-F238E27FC236}">
                <a16:creationId xmlns:a16="http://schemas.microsoft.com/office/drawing/2014/main" id="{C1DEF7C5-2FA5-44CE-8551-89BFB93D2925}"/>
              </a:ext>
            </a:extLst>
          </p:cNvPr>
          <p:cNvPicPr>
            <a:picLocks noChangeAspect="1"/>
          </p:cNvPicPr>
          <p:nvPr/>
        </p:nvPicPr>
        <p:blipFill>
          <a:blip r:embed="rId4"/>
          <a:stretch>
            <a:fillRect/>
          </a:stretch>
        </p:blipFill>
        <p:spPr>
          <a:xfrm>
            <a:off x="5765744" y="8207490"/>
            <a:ext cx="1092256" cy="406421"/>
          </a:xfrm>
          <a:prstGeom prst="rect">
            <a:avLst/>
          </a:prstGeom>
        </p:spPr>
      </p:pic>
      <p:pic>
        <p:nvPicPr>
          <p:cNvPr id="8" name="Picture 7">
            <a:extLst>
              <a:ext uri="{FF2B5EF4-FFF2-40B4-BE49-F238E27FC236}">
                <a16:creationId xmlns:a16="http://schemas.microsoft.com/office/drawing/2014/main" id="{876F0E20-1156-4EAE-96EB-4862A7A40482}"/>
              </a:ext>
            </a:extLst>
          </p:cNvPr>
          <p:cNvPicPr>
            <a:picLocks noChangeAspect="1"/>
          </p:cNvPicPr>
          <p:nvPr/>
        </p:nvPicPr>
        <p:blipFill>
          <a:blip r:embed="rId5"/>
          <a:stretch>
            <a:fillRect/>
          </a:stretch>
        </p:blipFill>
        <p:spPr>
          <a:xfrm>
            <a:off x="1132231" y="5888729"/>
            <a:ext cx="4593159" cy="2088842"/>
          </a:xfrm>
          <a:prstGeom prst="rect">
            <a:avLst/>
          </a:prstGeom>
        </p:spPr>
      </p:pic>
    </p:spTree>
    <p:extLst>
      <p:ext uri="{BB962C8B-B14F-4D97-AF65-F5344CB8AC3E}">
        <p14:creationId xmlns:p14="http://schemas.microsoft.com/office/powerpoint/2010/main" val="3547331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3578283" cy="517603"/>
          </a:xfrm>
        </p:spPr>
        <p:txBody>
          <a:bodyPr>
            <a:normAutofit fontScale="90000"/>
          </a:bodyPr>
          <a:lstStyle/>
          <a:p>
            <a:r>
              <a:rPr lang="en-US" sz="2000" b="1" dirty="0"/>
              <a:t>VASE+</a:t>
            </a:r>
            <a:br>
              <a:rPr lang="en-US" sz="1400" b="1" dirty="0"/>
            </a:br>
            <a:r>
              <a:rPr lang="en-US" sz="1400" b="1" dirty="0"/>
              <a:t>Job Aid – On-Site Appointment Scheduling</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dirty="0"/>
            </a:br>
            <a:r>
              <a:rPr lang="en-US" dirty="0"/>
              <a:t>Version 1.1</a:t>
            </a:r>
          </a:p>
        </p:txBody>
      </p:sp>
      <p:pic>
        <p:nvPicPr>
          <p:cNvPr id="12" name="Picture 11">
            <a:extLst>
              <a:ext uri="{FF2B5EF4-FFF2-40B4-BE49-F238E27FC236}">
                <a16:creationId xmlns:a16="http://schemas.microsoft.com/office/drawing/2014/main" id="{0C55E8BA-E947-4F7C-973D-EEF800BE2055}"/>
              </a:ext>
            </a:extLst>
          </p:cNvPr>
          <p:cNvPicPr>
            <a:picLocks noChangeAspect="1"/>
          </p:cNvPicPr>
          <p:nvPr/>
        </p:nvPicPr>
        <p:blipFill>
          <a:blip r:embed="rId3"/>
          <a:stretch>
            <a:fillRect/>
          </a:stretch>
        </p:blipFill>
        <p:spPr>
          <a:xfrm>
            <a:off x="5765744" y="8740576"/>
            <a:ext cx="1092256" cy="406421"/>
          </a:xfrm>
          <a:prstGeom prst="rect">
            <a:avLst/>
          </a:prstGeom>
        </p:spPr>
      </p:pic>
      <p:pic>
        <p:nvPicPr>
          <p:cNvPr id="13" name="Picture 12">
            <a:extLst>
              <a:ext uri="{FF2B5EF4-FFF2-40B4-BE49-F238E27FC236}">
                <a16:creationId xmlns:a16="http://schemas.microsoft.com/office/drawing/2014/main" id="{73D6ACE7-1162-4F92-8768-8C5B1BA65B62}"/>
              </a:ext>
            </a:extLst>
          </p:cNvPr>
          <p:cNvPicPr>
            <a:picLocks noChangeAspect="1"/>
          </p:cNvPicPr>
          <p:nvPr/>
        </p:nvPicPr>
        <p:blipFill>
          <a:blip r:embed="rId4"/>
          <a:stretch>
            <a:fillRect/>
          </a:stretch>
        </p:blipFill>
        <p:spPr>
          <a:xfrm>
            <a:off x="1048010" y="4335281"/>
            <a:ext cx="4761599" cy="2342257"/>
          </a:xfrm>
          <a:prstGeom prst="rect">
            <a:avLst/>
          </a:prstGeom>
        </p:spPr>
      </p:pic>
      <p:sp>
        <p:nvSpPr>
          <p:cNvPr id="35" name="TextBox 34">
            <a:extLst>
              <a:ext uri="{FF2B5EF4-FFF2-40B4-BE49-F238E27FC236}">
                <a16:creationId xmlns:a16="http://schemas.microsoft.com/office/drawing/2014/main" id="{2D3B20FB-CC6B-43EC-A690-F25F7EEF7696}"/>
              </a:ext>
            </a:extLst>
          </p:cNvPr>
          <p:cNvSpPr txBox="1"/>
          <p:nvPr/>
        </p:nvSpPr>
        <p:spPr>
          <a:xfrm>
            <a:off x="1575141" y="6741820"/>
            <a:ext cx="3707339"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4 – Signature Options for Minors</a:t>
            </a:r>
          </a:p>
        </p:txBody>
      </p:sp>
      <p:sp>
        <p:nvSpPr>
          <p:cNvPr id="37" name="Rectangle 36">
            <a:extLst>
              <a:ext uri="{FF2B5EF4-FFF2-40B4-BE49-F238E27FC236}">
                <a16:creationId xmlns:a16="http://schemas.microsoft.com/office/drawing/2014/main" id="{36EBBB1F-A5B8-4B32-9DBF-403193C683D4}"/>
              </a:ext>
            </a:extLst>
          </p:cNvPr>
          <p:cNvSpPr/>
          <p:nvPr/>
        </p:nvSpPr>
        <p:spPr>
          <a:xfrm>
            <a:off x="104717" y="3667934"/>
            <a:ext cx="6254364" cy="553998"/>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If the registrant is a minor, in the “Consent for Vaccination” section the consent must be given by an adult accompanying the minor.  The “Self” option will not be available for the registrant.  The front desk operator must receive consent from an accompanying adult before checking the minor in.  </a:t>
            </a:r>
          </a:p>
        </p:txBody>
      </p:sp>
      <p:pic>
        <p:nvPicPr>
          <p:cNvPr id="3" name="Picture 2">
            <a:extLst>
              <a:ext uri="{FF2B5EF4-FFF2-40B4-BE49-F238E27FC236}">
                <a16:creationId xmlns:a16="http://schemas.microsoft.com/office/drawing/2014/main" id="{8165DA9E-C142-479E-9223-BE9BF7209F53}"/>
              </a:ext>
            </a:extLst>
          </p:cNvPr>
          <p:cNvPicPr>
            <a:picLocks noChangeAspect="1"/>
          </p:cNvPicPr>
          <p:nvPr/>
        </p:nvPicPr>
        <p:blipFill rotWithShape="1">
          <a:blip r:embed="rId5"/>
          <a:srcRect l="58426" b="31251"/>
          <a:stretch/>
        </p:blipFill>
        <p:spPr>
          <a:xfrm>
            <a:off x="1102501" y="7833092"/>
            <a:ext cx="4652615" cy="904035"/>
          </a:xfrm>
          <a:prstGeom prst="rect">
            <a:avLst/>
          </a:prstGeom>
        </p:spPr>
      </p:pic>
      <p:sp>
        <p:nvSpPr>
          <p:cNvPr id="21" name="Rectangle 20">
            <a:extLst>
              <a:ext uri="{FF2B5EF4-FFF2-40B4-BE49-F238E27FC236}">
                <a16:creationId xmlns:a16="http://schemas.microsoft.com/office/drawing/2014/main" id="{E1BC1DF9-B5B9-4C6E-BD10-D3C2100726B8}"/>
              </a:ext>
            </a:extLst>
          </p:cNvPr>
          <p:cNvSpPr/>
          <p:nvPr/>
        </p:nvSpPr>
        <p:spPr>
          <a:xfrm>
            <a:off x="301627" y="7125873"/>
            <a:ext cx="6254364" cy="553998"/>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Additionally, if a minor is trying to walk-in at a </a:t>
            </a:r>
            <a:r>
              <a:rPr lang="en-US" sz="1000" dirty="0" err="1">
                <a:latin typeface="Open Sans" panose="020B0606030504020204" pitchFamily="34" charset="0"/>
                <a:ea typeface="Open Sans" panose="020B0606030504020204" pitchFamily="34" charset="0"/>
                <a:cs typeface="Open Sans" panose="020B0606030504020204" pitchFamily="34" charset="0"/>
              </a:rPr>
              <a:t>Moderna</a:t>
            </a:r>
            <a:r>
              <a:rPr lang="en-US" sz="1000" dirty="0">
                <a:latin typeface="Open Sans" panose="020B0606030504020204" pitchFamily="34" charset="0"/>
                <a:ea typeface="Open Sans" panose="020B0606030504020204" pitchFamily="34" charset="0"/>
                <a:cs typeface="Open Sans" panose="020B0606030504020204" pitchFamily="34" charset="0"/>
              </a:rPr>
              <a:t> or Johnson &amp; Johnson clinic, the registrant will be blocked from continuing the process. A yellow pop-up window will appear and the process will be halted.</a:t>
            </a:r>
          </a:p>
        </p:txBody>
      </p:sp>
      <p:sp>
        <p:nvSpPr>
          <p:cNvPr id="23" name="TextBox 22">
            <a:extLst>
              <a:ext uri="{FF2B5EF4-FFF2-40B4-BE49-F238E27FC236}">
                <a16:creationId xmlns:a16="http://schemas.microsoft.com/office/drawing/2014/main" id="{3EA7217F-6273-4E90-B353-92F43D5DA57B}"/>
              </a:ext>
            </a:extLst>
          </p:cNvPr>
          <p:cNvSpPr txBox="1"/>
          <p:nvPr/>
        </p:nvSpPr>
        <p:spPr>
          <a:xfrm>
            <a:off x="1575138" y="8737127"/>
            <a:ext cx="3707339"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5 – Signature Options for Minors</a:t>
            </a:r>
          </a:p>
        </p:txBody>
      </p:sp>
      <p:sp>
        <p:nvSpPr>
          <p:cNvPr id="24" name="Rectangle 23">
            <a:extLst>
              <a:ext uri="{FF2B5EF4-FFF2-40B4-BE49-F238E27FC236}">
                <a16:creationId xmlns:a16="http://schemas.microsoft.com/office/drawing/2014/main" id="{A21669E8-EFA7-4E25-984E-47CE483CE680}"/>
              </a:ext>
            </a:extLst>
          </p:cNvPr>
          <p:cNvSpPr/>
          <p:nvPr/>
        </p:nvSpPr>
        <p:spPr>
          <a:xfrm>
            <a:off x="104717" y="3365038"/>
            <a:ext cx="6254364" cy="246221"/>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NOTES FOR WALK-IN REGISTRANTS WHO ARE MINORS:</a:t>
            </a:r>
          </a:p>
        </p:txBody>
      </p:sp>
      <p:sp>
        <p:nvSpPr>
          <p:cNvPr id="14" name="Rectangle 13">
            <a:extLst>
              <a:ext uri="{FF2B5EF4-FFF2-40B4-BE49-F238E27FC236}">
                <a16:creationId xmlns:a16="http://schemas.microsoft.com/office/drawing/2014/main" id="{8634E620-315B-46D3-954B-CB254894BD03}"/>
              </a:ext>
            </a:extLst>
          </p:cNvPr>
          <p:cNvSpPr/>
          <p:nvPr/>
        </p:nvSpPr>
        <p:spPr>
          <a:xfrm>
            <a:off x="104717" y="959015"/>
            <a:ext cx="5765499" cy="246221"/>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Select the correct clinic for the walk-in</a:t>
            </a:r>
          </a:p>
        </p:txBody>
      </p:sp>
      <p:sp>
        <p:nvSpPr>
          <p:cNvPr id="15" name="TextBox 14">
            <a:extLst>
              <a:ext uri="{FF2B5EF4-FFF2-40B4-BE49-F238E27FC236}">
                <a16:creationId xmlns:a16="http://schemas.microsoft.com/office/drawing/2014/main" id="{C7A74025-42F2-4499-B651-0F97A1044AA2}"/>
              </a:ext>
            </a:extLst>
          </p:cNvPr>
          <p:cNvSpPr txBox="1"/>
          <p:nvPr/>
        </p:nvSpPr>
        <p:spPr>
          <a:xfrm>
            <a:off x="1794311" y="2724212"/>
            <a:ext cx="2874807" cy="3693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3 – Upon creating a walk-in registrant, they will be added to the Wait List</a:t>
            </a:r>
          </a:p>
        </p:txBody>
      </p:sp>
      <p:pic>
        <p:nvPicPr>
          <p:cNvPr id="16" name="Picture 15">
            <a:extLst>
              <a:ext uri="{FF2B5EF4-FFF2-40B4-BE49-F238E27FC236}">
                <a16:creationId xmlns:a16="http://schemas.microsoft.com/office/drawing/2014/main" id="{29F85BA3-3ADA-4A5D-84AB-BD0038935F50}"/>
              </a:ext>
            </a:extLst>
          </p:cNvPr>
          <p:cNvPicPr>
            <a:picLocks noChangeAspect="1"/>
          </p:cNvPicPr>
          <p:nvPr/>
        </p:nvPicPr>
        <p:blipFill rotWithShape="1">
          <a:blip r:embed="rId6">
            <a:extLst>
              <a:ext uri="{28A0092B-C50C-407E-A947-70E740481C1C}">
                <a14:useLocalDpi xmlns:a14="http://schemas.microsoft.com/office/drawing/2010/main" val="0"/>
              </a:ext>
            </a:extLst>
          </a:blip>
          <a:srcRect/>
          <a:stretch/>
        </p:blipFill>
        <p:spPr>
          <a:xfrm>
            <a:off x="1249725" y="1224511"/>
            <a:ext cx="3963981" cy="1480426"/>
          </a:xfrm>
          <a:prstGeom prst="rect">
            <a:avLst/>
          </a:prstGeom>
          <a:ln>
            <a:solidFill>
              <a:schemeClr val="tx1"/>
            </a:solidFill>
          </a:ln>
        </p:spPr>
      </p:pic>
    </p:spTree>
    <p:extLst>
      <p:ext uri="{BB962C8B-B14F-4D97-AF65-F5344CB8AC3E}">
        <p14:creationId xmlns:p14="http://schemas.microsoft.com/office/powerpoint/2010/main" val="2770371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3578283" cy="517603"/>
          </a:xfrm>
        </p:spPr>
        <p:txBody>
          <a:bodyPr>
            <a:normAutofit fontScale="90000"/>
          </a:bodyPr>
          <a:lstStyle/>
          <a:p>
            <a:r>
              <a:rPr lang="en-US" sz="2000" b="1" dirty="0"/>
              <a:t>VASE+</a:t>
            </a:r>
            <a:br>
              <a:rPr lang="en-US" sz="1400" b="1" dirty="0"/>
            </a:br>
            <a:r>
              <a:rPr lang="en-US" sz="1400" b="1" dirty="0"/>
              <a:t>Job Aid – On-Site Appointment Scheduling</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dirty="0"/>
            </a:br>
            <a:r>
              <a:rPr lang="en-US" dirty="0"/>
              <a:t>Version 1.1</a:t>
            </a:r>
          </a:p>
        </p:txBody>
      </p:sp>
      <p:sp>
        <p:nvSpPr>
          <p:cNvPr id="22" name="Rectangle 21">
            <a:extLst>
              <a:ext uri="{FF2B5EF4-FFF2-40B4-BE49-F238E27FC236}">
                <a16:creationId xmlns:a16="http://schemas.microsoft.com/office/drawing/2014/main" id="{A361289E-2C1E-4A6B-A4C0-A9182A7C054F}"/>
              </a:ext>
            </a:extLst>
          </p:cNvPr>
          <p:cNvSpPr/>
          <p:nvPr/>
        </p:nvSpPr>
        <p:spPr>
          <a:xfrm>
            <a:off x="104717" y="4491691"/>
            <a:ext cx="5836041" cy="400110"/>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The registrant will then appear in the tab that the user clicked.  See Figure 5 below for the walk-in registrant that was checked in.  </a:t>
            </a:r>
          </a:p>
        </p:txBody>
      </p:sp>
      <p:sp>
        <p:nvSpPr>
          <p:cNvPr id="32" name="Rectangle 31">
            <a:extLst>
              <a:ext uri="{FF2B5EF4-FFF2-40B4-BE49-F238E27FC236}">
                <a16:creationId xmlns:a16="http://schemas.microsoft.com/office/drawing/2014/main" id="{FCC4772C-5EDC-4114-AF95-89A126537388}"/>
              </a:ext>
            </a:extLst>
          </p:cNvPr>
          <p:cNvSpPr/>
          <p:nvPr/>
        </p:nvSpPr>
        <p:spPr>
          <a:xfrm>
            <a:off x="104717" y="823204"/>
            <a:ext cx="6254364" cy="1015663"/>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After the clinic has been selected, have the walk-in registrant complete the health screening questionnaire.  After the questionnaire, the registrant will sign the consent form.  </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dirty="0">
                <a:latin typeface="Open Sans" panose="020B0606030504020204" pitchFamily="34" charset="0"/>
                <a:ea typeface="Open Sans" panose="020B0606030504020204" pitchFamily="34" charset="0"/>
                <a:cs typeface="Open Sans" panose="020B0606030504020204" pitchFamily="34" charset="0"/>
              </a:rPr>
              <a:t>Finally, the user will review the information entered for the walk-in registrant.  There are buttons to “Edit” for every section, if needed.  The user can then choose to add the registrant to the waitlist or check them in immediately.</a:t>
            </a:r>
          </a:p>
        </p:txBody>
      </p:sp>
      <p:sp>
        <p:nvSpPr>
          <p:cNvPr id="34" name="TextBox 33">
            <a:extLst>
              <a:ext uri="{FF2B5EF4-FFF2-40B4-BE49-F238E27FC236}">
                <a16:creationId xmlns:a16="http://schemas.microsoft.com/office/drawing/2014/main" id="{BF3E8AF7-0F53-4894-9524-84E613B22995}"/>
              </a:ext>
            </a:extLst>
          </p:cNvPr>
          <p:cNvSpPr txBox="1"/>
          <p:nvPr/>
        </p:nvSpPr>
        <p:spPr>
          <a:xfrm>
            <a:off x="1575144" y="4105751"/>
            <a:ext cx="3707339"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6 – Add a registrant to the waitlist or check-in</a:t>
            </a:r>
          </a:p>
        </p:txBody>
      </p:sp>
      <p:grpSp>
        <p:nvGrpSpPr>
          <p:cNvPr id="10" name="Group 9">
            <a:extLst>
              <a:ext uri="{FF2B5EF4-FFF2-40B4-BE49-F238E27FC236}">
                <a16:creationId xmlns:a16="http://schemas.microsoft.com/office/drawing/2014/main" id="{1CE999ED-45AD-4F7C-8D2F-2D1D355817BA}"/>
              </a:ext>
            </a:extLst>
          </p:cNvPr>
          <p:cNvGrpSpPr/>
          <p:nvPr/>
        </p:nvGrpSpPr>
        <p:grpSpPr>
          <a:xfrm>
            <a:off x="549749" y="1972692"/>
            <a:ext cx="5762123" cy="1982112"/>
            <a:chOff x="455292" y="3158840"/>
            <a:chExt cx="5947044" cy="2045723"/>
          </a:xfrm>
        </p:grpSpPr>
        <p:grpSp>
          <p:nvGrpSpPr>
            <p:cNvPr id="7" name="Group 6">
              <a:extLst>
                <a:ext uri="{FF2B5EF4-FFF2-40B4-BE49-F238E27FC236}">
                  <a16:creationId xmlns:a16="http://schemas.microsoft.com/office/drawing/2014/main" id="{BD91D178-E262-42FC-AE69-6132351B7C4D}"/>
                </a:ext>
              </a:extLst>
            </p:cNvPr>
            <p:cNvGrpSpPr/>
            <p:nvPr/>
          </p:nvGrpSpPr>
          <p:grpSpPr>
            <a:xfrm>
              <a:off x="455292" y="3158840"/>
              <a:ext cx="5947044" cy="2045723"/>
              <a:chOff x="283093" y="1255676"/>
              <a:chExt cx="5947044" cy="2045723"/>
            </a:xfrm>
          </p:grpSpPr>
          <p:pic>
            <p:nvPicPr>
              <p:cNvPr id="26" name="Picture 25">
                <a:extLst>
                  <a:ext uri="{FF2B5EF4-FFF2-40B4-BE49-F238E27FC236}">
                    <a16:creationId xmlns:a16="http://schemas.microsoft.com/office/drawing/2014/main" id="{88065D7F-0EED-4358-98DA-15878DA0777C}"/>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283093" y="1255676"/>
                <a:ext cx="5947044" cy="2045723"/>
              </a:xfrm>
              <a:prstGeom prst="rect">
                <a:avLst/>
              </a:prstGeom>
              <a:ln>
                <a:solidFill>
                  <a:schemeClr val="tx1"/>
                </a:solidFill>
              </a:ln>
            </p:spPr>
          </p:pic>
          <p:sp>
            <p:nvSpPr>
              <p:cNvPr id="33" name="Rectangle 32">
                <a:extLst>
                  <a:ext uri="{FF2B5EF4-FFF2-40B4-BE49-F238E27FC236}">
                    <a16:creationId xmlns:a16="http://schemas.microsoft.com/office/drawing/2014/main" id="{27226480-8891-4EA7-A67D-2B9C496D425C}"/>
                  </a:ext>
                </a:extLst>
              </p:cNvPr>
              <p:cNvSpPr/>
              <p:nvPr/>
            </p:nvSpPr>
            <p:spPr>
              <a:xfrm>
                <a:off x="5065523" y="3056574"/>
                <a:ext cx="1157687" cy="20617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7" name="Rectangle 26">
              <a:extLst>
                <a:ext uri="{FF2B5EF4-FFF2-40B4-BE49-F238E27FC236}">
                  <a16:creationId xmlns:a16="http://schemas.microsoft.com/office/drawing/2014/main" id="{7F1AE4E0-6B9B-4DF2-B5C6-558423BFE96B}"/>
                </a:ext>
              </a:extLst>
            </p:cNvPr>
            <p:cNvSpPr/>
            <p:nvPr/>
          </p:nvSpPr>
          <p:spPr>
            <a:xfrm>
              <a:off x="5999722" y="3166542"/>
              <a:ext cx="402614" cy="20617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10">
            <a:extLst>
              <a:ext uri="{FF2B5EF4-FFF2-40B4-BE49-F238E27FC236}">
                <a16:creationId xmlns:a16="http://schemas.microsoft.com/office/drawing/2014/main" id="{76212C14-F3E0-49D9-98CC-76B1C3BF98A9}"/>
              </a:ext>
            </a:extLst>
          </p:cNvPr>
          <p:cNvGrpSpPr/>
          <p:nvPr/>
        </p:nvGrpSpPr>
        <p:grpSpPr>
          <a:xfrm>
            <a:off x="491203" y="4993991"/>
            <a:ext cx="5875218" cy="2422924"/>
            <a:chOff x="391570" y="6034316"/>
            <a:chExt cx="6074859" cy="2505255"/>
          </a:xfrm>
        </p:grpSpPr>
        <p:pic>
          <p:nvPicPr>
            <p:cNvPr id="8" name="Picture 7">
              <a:extLst>
                <a:ext uri="{FF2B5EF4-FFF2-40B4-BE49-F238E27FC236}">
                  <a16:creationId xmlns:a16="http://schemas.microsoft.com/office/drawing/2014/main" id="{168DB44B-3EEE-46DB-BA5F-686955A1CFD7}"/>
                </a:ext>
              </a:extLst>
            </p:cNvPr>
            <p:cNvPicPr>
              <a:picLocks noChangeAspect="1"/>
            </p:cNvPicPr>
            <p:nvPr/>
          </p:nvPicPr>
          <p:blipFill>
            <a:blip r:embed="rId4"/>
            <a:stretch>
              <a:fillRect/>
            </a:stretch>
          </p:blipFill>
          <p:spPr>
            <a:xfrm>
              <a:off x="391570" y="6034316"/>
              <a:ext cx="6074859" cy="2505255"/>
            </a:xfrm>
            <a:prstGeom prst="rect">
              <a:avLst/>
            </a:prstGeom>
          </p:spPr>
        </p:pic>
        <p:sp>
          <p:nvSpPr>
            <p:cNvPr id="20" name="Rectangle 19">
              <a:extLst>
                <a:ext uri="{FF2B5EF4-FFF2-40B4-BE49-F238E27FC236}">
                  <a16:creationId xmlns:a16="http://schemas.microsoft.com/office/drawing/2014/main" id="{89114E8C-BA39-43B4-850B-1A42B1110CD8}"/>
                </a:ext>
              </a:extLst>
            </p:cNvPr>
            <p:cNvSpPr/>
            <p:nvPr/>
          </p:nvSpPr>
          <p:spPr>
            <a:xfrm>
              <a:off x="2768523" y="7269868"/>
              <a:ext cx="508077" cy="26700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 name="TextBox 27">
            <a:extLst>
              <a:ext uri="{FF2B5EF4-FFF2-40B4-BE49-F238E27FC236}">
                <a16:creationId xmlns:a16="http://schemas.microsoft.com/office/drawing/2014/main" id="{5762945F-05A7-456C-AF82-AE7B796B2324}"/>
              </a:ext>
            </a:extLst>
          </p:cNvPr>
          <p:cNvSpPr txBox="1"/>
          <p:nvPr/>
        </p:nvSpPr>
        <p:spPr>
          <a:xfrm>
            <a:off x="1575143" y="7544625"/>
            <a:ext cx="3707339"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7 – Walk-in Registrant in Checked in</a:t>
            </a:r>
          </a:p>
        </p:txBody>
      </p:sp>
      <p:pic>
        <p:nvPicPr>
          <p:cNvPr id="12" name="Picture 11">
            <a:extLst>
              <a:ext uri="{FF2B5EF4-FFF2-40B4-BE49-F238E27FC236}">
                <a16:creationId xmlns:a16="http://schemas.microsoft.com/office/drawing/2014/main" id="{0C55E8BA-E947-4F7C-973D-EEF800BE2055}"/>
              </a:ext>
            </a:extLst>
          </p:cNvPr>
          <p:cNvPicPr>
            <a:picLocks noChangeAspect="1"/>
          </p:cNvPicPr>
          <p:nvPr/>
        </p:nvPicPr>
        <p:blipFill>
          <a:blip r:embed="rId5"/>
          <a:stretch>
            <a:fillRect/>
          </a:stretch>
        </p:blipFill>
        <p:spPr>
          <a:xfrm>
            <a:off x="5765744" y="8740576"/>
            <a:ext cx="1092256" cy="406421"/>
          </a:xfrm>
          <a:prstGeom prst="rect">
            <a:avLst/>
          </a:prstGeom>
        </p:spPr>
      </p:pic>
    </p:spTree>
    <p:extLst>
      <p:ext uri="{BB962C8B-B14F-4D97-AF65-F5344CB8AC3E}">
        <p14:creationId xmlns:p14="http://schemas.microsoft.com/office/powerpoint/2010/main" val="3877043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3565583" cy="517603"/>
          </a:xfrm>
        </p:spPr>
        <p:txBody>
          <a:bodyPr>
            <a:normAutofit fontScale="90000"/>
          </a:bodyPr>
          <a:lstStyle/>
          <a:p>
            <a:r>
              <a:rPr lang="en-US" sz="2000" b="1" dirty="0"/>
              <a:t>VASE+</a:t>
            </a:r>
            <a:br>
              <a:rPr lang="en-US" sz="1400" b="1" dirty="0"/>
            </a:br>
            <a:r>
              <a:rPr lang="en-US" sz="1400" b="1" dirty="0"/>
              <a:t>Job Aid – On-Site Appointment Scheduling</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b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br>
            <a: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t>Version 1.1</a:t>
            </a:r>
          </a:p>
        </p:txBody>
      </p:sp>
      <p:sp>
        <p:nvSpPr>
          <p:cNvPr id="16" name="TextBox 15">
            <a:extLst>
              <a:ext uri="{FF2B5EF4-FFF2-40B4-BE49-F238E27FC236}">
                <a16:creationId xmlns:a16="http://schemas.microsoft.com/office/drawing/2014/main" id="{5819CC1E-A997-493D-9C80-273633FDC168}"/>
              </a:ext>
            </a:extLst>
          </p:cNvPr>
          <p:cNvSpPr txBox="1"/>
          <p:nvPr/>
        </p:nvSpPr>
        <p:spPr>
          <a:xfrm>
            <a:off x="104717" y="863850"/>
            <a:ext cx="6400800" cy="307777"/>
          </a:xfrm>
          <a:prstGeom prst="rect">
            <a:avLst/>
          </a:prstGeom>
          <a:noFill/>
        </p:spPr>
        <p:txBody>
          <a:bodyPr wrap="square" rtlCol="0">
            <a:spAutoFit/>
          </a:bodyPr>
          <a:lstStyle/>
          <a:p>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Scheduling for a Future Date</a:t>
            </a:r>
          </a:p>
        </p:txBody>
      </p:sp>
      <p:cxnSp>
        <p:nvCxnSpPr>
          <p:cNvPr id="17" name="Google Shape;710;gae5b44f2be_2_1311">
            <a:extLst>
              <a:ext uri="{FF2B5EF4-FFF2-40B4-BE49-F238E27FC236}">
                <a16:creationId xmlns:a16="http://schemas.microsoft.com/office/drawing/2014/main" id="{BE467087-B1D0-473F-AC3F-6AF5AEDC725E}"/>
              </a:ext>
            </a:extLst>
          </p:cNvPr>
          <p:cNvCxnSpPr/>
          <p:nvPr/>
        </p:nvCxnSpPr>
        <p:spPr>
          <a:xfrm>
            <a:off x="203249" y="1193706"/>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18" name="Google Shape;711;gae5b44f2be_2_1311">
            <a:extLst>
              <a:ext uri="{FF2B5EF4-FFF2-40B4-BE49-F238E27FC236}">
                <a16:creationId xmlns:a16="http://schemas.microsoft.com/office/drawing/2014/main" id="{CF84D93E-A604-4259-AC72-0BDCF27A37CE}"/>
              </a:ext>
            </a:extLst>
          </p:cNvPr>
          <p:cNvCxnSpPr/>
          <p:nvPr/>
        </p:nvCxnSpPr>
        <p:spPr>
          <a:xfrm>
            <a:off x="203249" y="1250856"/>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24" name="Text Placeholder 2">
            <a:extLst>
              <a:ext uri="{FF2B5EF4-FFF2-40B4-BE49-F238E27FC236}">
                <a16:creationId xmlns:a16="http://schemas.microsoft.com/office/drawing/2014/main" id="{418238D3-0FEF-4ED5-9A43-BC59B6F9D0BD}"/>
              </a:ext>
            </a:extLst>
          </p:cNvPr>
          <p:cNvSpPr>
            <a:spLocks noGrp="1"/>
          </p:cNvSpPr>
          <p:nvPr>
            <p:ph type="body" sz="quarter" idx="10"/>
          </p:nvPr>
        </p:nvSpPr>
        <p:spPr>
          <a:xfrm>
            <a:off x="104717" y="1377954"/>
            <a:ext cx="6626283" cy="406396"/>
          </a:xfrm>
        </p:spPr>
        <p:txBody>
          <a:bodyPr vert="horz" lIns="91440" tIns="45720" rIns="91440" bIns="45720" rtlCol="0" anchor="t">
            <a:normAutofit/>
          </a:bodyPr>
          <a:lstStyle/>
          <a:p>
            <a:r>
              <a:rPr lang="en-US" sz="1000" dirty="0"/>
              <a:t>Any person who wishes to register for a vaccine may schedule an appointment at the site for a future date. If this occurs, begin by selecting the clinic schedule date that the registrant wishes to be vaccinated on.</a:t>
            </a:r>
          </a:p>
        </p:txBody>
      </p:sp>
      <p:pic>
        <p:nvPicPr>
          <p:cNvPr id="10" name="Picture 9">
            <a:extLst>
              <a:ext uri="{FF2B5EF4-FFF2-40B4-BE49-F238E27FC236}">
                <a16:creationId xmlns:a16="http://schemas.microsoft.com/office/drawing/2014/main" id="{EC0CCA6F-8742-4316-A6F1-11EAEC074EC9}"/>
              </a:ext>
            </a:extLst>
          </p:cNvPr>
          <p:cNvPicPr>
            <a:picLocks noChangeAspect="1"/>
          </p:cNvPicPr>
          <p:nvPr/>
        </p:nvPicPr>
        <p:blipFill>
          <a:blip r:embed="rId2"/>
          <a:stretch>
            <a:fillRect/>
          </a:stretch>
        </p:blipFill>
        <p:spPr>
          <a:xfrm>
            <a:off x="533400" y="1911447"/>
            <a:ext cx="5791200" cy="404122"/>
          </a:xfrm>
          <a:prstGeom prst="rect">
            <a:avLst/>
          </a:prstGeom>
        </p:spPr>
      </p:pic>
      <p:sp>
        <p:nvSpPr>
          <p:cNvPr id="26" name="Rectangle 25">
            <a:extLst>
              <a:ext uri="{FF2B5EF4-FFF2-40B4-BE49-F238E27FC236}">
                <a16:creationId xmlns:a16="http://schemas.microsoft.com/office/drawing/2014/main" id="{69BB6413-EF8F-4DE8-BB0A-07E433CBAAC6}"/>
              </a:ext>
            </a:extLst>
          </p:cNvPr>
          <p:cNvSpPr/>
          <p:nvPr/>
        </p:nvSpPr>
        <p:spPr>
          <a:xfrm>
            <a:off x="1593849" y="2003385"/>
            <a:ext cx="1492251" cy="20641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76C773B9-B2F0-46E4-BBCC-F2EEEB1FE4C3}"/>
              </a:ext>
            </a:extLst>
          </p:cNvPr>
          <p:cNvPicPr>
            <a:picLocks noChangeAspect="1"/>
          </p:cNvPicPr>
          <p:nvPr/>
        </p:nvPicPr>
        <p:blipFill>
          <a:blip r:embed="rId3"/>
          <a:stretch>
            <a:fillRect/>
          </a:stretch>
        </p:blipFill>
        <p:spPr>
          <a:xfrm>
            <a:off x="266723" y="3167270"/>
            <a:ext cx="6302268" cy="1282976"/>
          </a:xfrm>
          <a:prstGeom prst="rect">
            <a:avLst/>
          </a:prstGeom>
        </p:spPr>
      </p:pic>
      <p:sp>
        <p:nvSpPr>
          <p:cNvPr id="28" name="Text Placeholder 2">
            <a:extLst>
              <a:ext uri="{FF2B5EF4-FFF2-40B4-BE49-F238E27FC236}">
                <a16:creationId xmlns:a16="http://schemas.microsoft.com/office/drawing/2014/main" id="{47C786A9-1C98-4901-A09E-6B81F9B3C7AD}"/>
              </a:ext>
            </a:extLst>
          </p:cNvPr>
          <p:cNvSpPr txBox="1">
            <a:spLocks/>
          </p:cNvSpPr>
          <p:nvPr/>
        </p:nvSpPr>
        <p:spPr>
          <a:xfrm>
            <a:off x="104716" y="2734177"/>
            <a:ext cx="6626283" cy="406396"/>
          </a:xfrm>
          <a:prstGeom prst="rect">
            <a:avLst/>
          </a:prstGeom>
        </p:spPr>
        <p:txBody>
          <a:bodyPr vert="horz" lIns="91440" tIns="45720" rIns="91440" bIns="45720" rtlCol="0" anchor="t">
            <a:norm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dirty="0"/>
              <a:t>From there, select the “Schedule Appointment” button to begin scheduling the appointment.  After this step, the registration process is very similar to that of a walk-in.  </a:t>
            </a:r>
          </a:p>
        </p:txBody>
      </p:sp>
      <p:sp>
        <p:nvSpPr>
          <p:cNvPr id="29" name="Rectangle 28">
            <a:extLst>
              <a:ext uri="{FF2B5EF4-FFF2-40B4-BE49-F238E27FC236}">
                <a16:creationId xmlns:a16="http://schemas.microsoft.com/office/drawing/2014/main" id="{46BEA63A-1BF2-4155-8139-635A289C4325}"/>
              </a:ext>
            </a:extLst>
          </p:cNvPr>
          <p:cNvSpPr/>
          <p:nvPr/>
        </p:nvSpPr>
        <p:spPr>
          <a:xfrm>
            <a:off x="1925607" y="4166183"/>
            <a:ext cx="887443" cy="25976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8D9B8753-CB53-4548-A695-5CD1E2AF2080}"/>
              </a:ext>
            </a:extLst>
          </p:cNvPr>
          <p:cNvPicPr>
            <a:picLocks noChangeAspect="1"/>
          </p:cNvPicPr>
          <p:nvPr/>
        </p:nvPicPr>
        <p:blipFill>
          <a:blip r:embed="rId4"/>
          <a:stretch>
            <a:fillRect/>
          </a:stretch>
        </p:blipFill>
        <p:spPr>
          <a:xfrm>
            <a:off x="371031" y="5217390"/>
            <a:ext cx="6093649" cy="2824796"/>
          </a:xfrm>
          <a:prstGeom prst="rect">
            <a:avLst/>
          </a:prstGeom>
        </p:spPr>
      </p:pic>
      <p:sp>
        <p:nvSpPr>
          <p:cNvPr id="31" name="Text Placeholder 2">
            <a:extLst>
              <a:ext uri="{FF2B5EF4-FFF2-40B4-BE49-F238E27FC236}">
                <a16:creationId xmlns:a16="http://schemas.microsoft.com/office/drawing/2014/main" id="{4781F36F-A606-44BD-8B64-42C1AF2C5895}"/>
              </a:ext>
            </a:extLst>
          </p:cNvPr>
          <p:cNvSpPr txBox="1">
            <a:spLocks/>
          </p:cNvSpPr>
          <p:nvPr/>
        </p:nvSpPr>
        <p:spPr>
          <a:xfrm>
            <a:off x="104715" y="4787863"/>
            <a:ext cx="6626283" cy="406396"/>
          </a:xfrm>
          <a:prstGeom prst="rect">
            <a:avLst/>
          </a:prstGeom>
        </p:spPr>
        <p:txBody>
          <a:bodyPr vert="horz" lIns="91440" tIns="45720" rIns="91440" bIns="45720" rtlCol="0" anchor="t">
            <a:norm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dirty="0"/>
              <a:t>Fill out the registrant’s personal information in the form below and click “Save and Continue” to move forward. </a:t>
            </a:r>
          </a:p>
        </p:txBody>
      </p:sp>
      <p:sp>
        <p:nvSpPr>
          <p:cNvPr id="32" name="Rectangle 31">
            <a:extLst>
              <a:ext uri="{FF2B5EF4-FFF2-40B4-BE49-F238E27FC236}">
                <a16:creationId xmlns:a16="http://schemas.microsoft.com/office/drawing/2014/main" id="{3018794D-561A-410E-94A4-D7AD0299A7F5}"/>
              </a:ext>
            </a:extLst>
          </p:cNvPr>
          <p:cNvSpPr/>
          <p:nvPr/>
        </p:nvSpPr>
        <p:spPr>
          <a:xfrm>
            <a:off x="5773707" y="7778747"/>
            <a:ext cx="646143" cy="25074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EB533899-4878-4A6D-82BE-32F9A80B6064}"/>
              </a:ext>
            </a:extLst>
          </p:cNvPr>
          <p:cNvSpPr txBox="1"/>
          <p:nvPr/>
        </p:nvSpPr>
        <p:spPr>
          <a:xfrm>
            <a:off x="2075832" y="2377621"/>
            <a:ext cx="2706336"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8 – Selecting Clinic for Future Appointment</a:t>
            </a:r>
          </a:p>
        </p:txBody>
      </p:sp>
      <p:sp>
        <p:nvSpPr>
          <p:cNvPr id="39" name="TextBox 38">
            <a:extLst>
              <a:ext uri="{FF2B5EF4-FFF2-40B4-BE49-F238E27FC236}">
                <a16:creationId xmlns:a16="http://schemas.microsoft.com/office/drawing/2014/main" id="{02A9C8AC-BF0D-441A-A1FE-698616DA0320}"/>
              </a:ext>
            </a:extLst>
          </p:cNvPr>
          <p:cNvSpPr txBox="1"/>
          <p:nvPr/>
        </p:nvSpPr>
        <p:spPr>
          <a:xfrm>
            <a:off x="2234624" y="4532735"/>
            <a:ext cx="2388751"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9 – Scheduling Future Appointment</a:t>
            </a:r>
          </a:p>
        </p:txBody>
      </p:sp>
      <p:sp>
        <p:nvSpPr>
          <p:cNvPr id="40" name="TextBox 39">
            <a:extLst>
              <a:ext uri="{FF2B5EF4-FFF2-40B4-BE49-F238E27FC236}">
                <a16:creationId xmlns:a16="http://schemas.microsoft.com/office/drawing/2014/main" id="{1560B0EC-937F-4421-8003-A57462E285E2}"/>
              </a:ext>
            </a:extLst>
          </p:cNvPr>
          <p:cNvSpPr txBox="1"/>
          <p:nvPr/>
        </p:nvSpPr>
        <p:spPr>
          <a:xfrm>
            <a:off x="2234625" y="8148971"/>
            <a:ext cx="3088002"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10 – Completing Personal Information</a:t>
            </a:r>
          </a:p>
        </p:txBody>
      </p:sp>
      <p:pic>
        <p:nvPicPr>
          <p:cNvPr id="3" name="Picture 2">
            <a:extLst>
              <a:ext uri="{FF2B5EF4-FFF2-40B4-BE49-F238E27FC236}">
                <a16:creationId xmlns:a16="http://schemas.microsoft.com/office/drawing/2014/main" id="{A2A0BFFE-8A69-43D5-9FCA-7D9AC7B2F1D7}"/>
              </a:ext>
            </a:extLst>
          </p:cNvPr>
          <p:cNvPicPr>
            <a:picLocks noChangeAspect="1"/>
          </p:cNvPicPr>
          <p:nvPr/>
        </p:nvPicPr>
        <p:blipFill>
          <a:blip r:embed="rId5"/>
          <a:stretch>
            <a:fillRect/>
          </a:stretch>
        </p:blipFill>
        <p:spPr>
          <a:xfrm>
            <a:off x="5765744" y="8737579"/>
            <a:ext cx="1092256" cy="406421"/>
          </a:xfrm>
          <a:prstGeom prst="rect">
            <a:avLst/>
          </a:prstGeom>
        </p:spPr>
      </p:pic>
    </p:spTree>
    <p:extLst>
      <p:ext uri="{BB962C8B-B14F-4D97-AF65-F5344CB8AC3E}">
        <p14:creationId xmlns:p14="http://schemas.microsoft.com/office/powerpoint/2010/main" val="1351538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3192944-BB22-4599-8371-B86919EBB9B9}"/>
              </a:ext>
            </a:extLst>
          </p:cNvPr>
          <p:cNvPicPr>
            <a:picLocks noChangeAspect="1"/>
          </p:cNvPicPr>
          <p:nvPr/>
        </p:nvPicPr>
        <p:blipFill>
          <a:blip r:embed="rId2"/>
          <a:stretch>
            <a:fillRect/>
          </a:stretch>
        </p:blipFill>
        <p:spPr>
          <a:xfrm>
            <a:off x="570474" y="6395634"/>
            <a:ext cx="2801548" cy="2119197"/>
          </a:xfrm>
          <a:prstGeom prst="rect">
            <a:avLst/>
          </a:prstGeom>
        </p:spPr>
      </p:pic>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b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br>
            <a: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t>Version 1.1</a:t>
            </a:r>
          </a:p>
        </p:txBody>
      </p:sp>
      <p:sp>
        <p:nvSpPr>
          <p:cNvPr id="16" name="TextBox 15">
            <a:extLst>
              <a:ext uri="{FF2B5EF4-FFF2-40B4-BE49-F238E27FC236}">
                <a16:creationId xmlns:a16="http://schemas.microsoft.com/office/drawing/2014/main" id="{5819CC1E-A997-493D-9C80-273633FDC168}"/>
              </a:ext>
            </a:extLst>
          </p:cNvPr>
          <p:cNvSpPr txBox="1"/>
          <p:nvPr/>
        </p:nvSpPr>
        <p:spPr>
          <a:xfrm>
            <a:off x="104717" y="863850"/>
            <a:ext cx="6400800" cy="307777"/>
          </a:xfrm>
          <a:prstGeom prst="rect">
            <a:avLst/>
          </a:prstGeom>
          <a:noFill/>
        </p:spPr>
        <p:txBody>
          <a:bodyPr wrap="square" rtlCol="0">
            <a:spAutoFit/>
          </a:bodyPr>
          <a:lstStyle/>
          <a:p>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Scheduling for a Future Date</a:t>
            </a:r>
          </a:p>
        </p:txBody>
      </p:sp>
      <p:cxnSp>
        <p:nvCxnSpPr>
          <p:cNvPr id="17" name="Google Shape;710;gae5b44f2be_2_1311">
            <a:extLst>
              <a:ext uri="{FF2B5EF4-FFF2-40B4-BE49-F238E27FC236}">
                <a16:creationId xmlns:a16="http://schemas.microsoft.com/office/drawing/2014/main" id="{BE467087-B1D0-473F-AC3F-6AF5AEDC725E}"/>
              </a:ext>
            </a:extLst>
          </p:cNvPr>
          <p:cNvCxnSpPr/>
          <p:nvPr/>
        </p:nvCxnSpPr>
        <p:spPr>
          <a:xfrm>
            <a:off x="203249" y="1193706"/>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18" name="Google Shape;711;gae5b44f2be_2_1311">
            <a:extLst>
              <a:ext uri="{FF2B5EF4-FFF2-40B4-BE49-F238E27FC236}">
                <a16:creationId xmlns:a16="http://schemas.microsoft.com/office/drawing/2014/main" id="{CF84D93E-A604-4259-AC72-0BDCF27A37CE}"/>
              </a:ext>
            </a:extLst>
          </p:cNvPr>
          <p:cNvCxnSpPr/>
          <p:nvPr/>
        </p:nvCxnSpPr>
        <p:spPr>
          <a:xfrm>
            <a:off x="203249" y="1250856"/>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24" name="Text Placeholder 2">
            <a:extLst>
              <a:ext uri="{FF2B5EF4-FFF2-40B4-BE49-F238E27FC236}">
                <a16:creationId xmlns:a16="http://schemas.microsoft.com/office/drawing/2014/main" id="{418238D3-0FEF-4ED5-9A43-BC59B6F9D0BD}"/>
              </a:ext>
            </a:extLst>
          </p:cNvPr>
          <p:cNvSpPr>
            <a:spLocks noGrp="1"/>
          </p:cNvSpPr>
          <p:nvPr>
            <p:ph type="body" sz="quarter" idx="10"/>
          </p:nvPr>
        </p:nvSpPr>
        <p:spPr>
          <a:xfrm>
            <a:off x="104717" y="1377954"/>
            <a:ext cx="6626283" cy="406396"/>
          </a:xfrm>
        </p:spPr>
        <p:txBody>
          <a:bodyPr vert="horz" lIns="91440" tIns="45720" rIns="91440" bIns="45720" rtlCol="0" anchor="t">
            <a:normAutofit/>
          </a:bodyPr>
          <a:lstStyle/>
          <a:p>
            <a:r>
              <a:rPr lang="en-US" sz="1000" dirty="0"/>
              <a:t>Select the Clinic Site and Appointment Date by clicking “Select” next to the Clinic Name. </a:t>
            </a:r>
          </a:p>
        </p:txBody>
      </p:sp>
      <p:sp>
        <p:nvSpPr>
          <p:cNvPr id="31" name="Text Placeholder 2">
            <a:extLst>
              <a:ext uri="{FF2B5EF4-FFF2-40B4-BE49-F238E27FC236}">
                <a16:creationId xmlns:a16="http://schemas.microsoft.com/office/drawing/2014/main" id="{4781F36F-A606-44BD-8B64-42C1AF2C5895}"/>
              </a:ext>
            </a:extLst>
          </p:cNvPr>
          <p:cNvSpPr txBox="1">
            <a:spLocks/>
          </p:cNvSpPr>
          <p:nvPr/>
        </p:nvSpPr>
        <p:spPr>
          <a:xfrm>
            <a:off x="104717" y="3898863"/>
            <a:ext cx="6626283" cy="406396"/>
          </a:xfrm>
          <a:prstGeom prst="rect">
            <a:avLst/>
          </a:prstGeom>
        </p:spPr>
        <p:txBody>
          <a:bodyPr vert="horz" lIns="91440" tIns="45720" rIns="91440" bIns="45720" rtlCol="0" anchor="t">
            <a:norm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dirty="0"/>
              <a:t>Select the appointment timeslot the applicant chooses.  You will automatically be taken to the next screen. </a:t>
            </a:r>
          </a:p>
        </p:txBody>
      </p:sp>
      <p:grpSp>
        <p:nvGrpSpPr>
          <p:cNvPr id="8" name="Group 7">
            <a:extLst>
              <a:ext uri="{FF2B5EF4-FFF2-40B4-BE49-F238E27FC236}">
                <a16:creationId xmlns:a16="http://schemas.microsoft.com/office/drawing/2014/main" id="{46AE5B41-A604-4787-96C3-D4C00A853F1A}"/>
              </a:ext>
            </a:extLst>
          </p:cNvPr>
          <p:cNvGrpSpPr/>
          <p:nvPr/>
        </p:nvGrpSpPr>
        <p:grpSpPr>
          <a:xfrm>
            <a:off x="1641628" y="4171435"/>
            <a:ext cx="3822702" cy="1612882"/>
            <a:chOff x="371031" y="5041859"/>
            <a:chExt cx="6093649" cy="2666890"/>
          </a:xfrm>
        </p:grpSpPr>
        <p:pic>
          <p:nvPicPr>
            <p:cNvPr id="14" name="Picture 13">
              <a:extLst>
                <a:ext uri="{FF2B5EF4-FFF2-40B4-BE49-F238E27FC236}">
                  <a16:creationId xmlns:a16="http://schemas.microsoft.com/office/drawing/2014/main" id="{8D9B8753-CB53-4548-A695-5CD1E2AF2080}"/>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71031" y="5041859"/>
              <a:ext cx="6093649" cy="2666890"/>
            </a:xfrm>
            <a:prstGeom prst="rect">
              <a:avLst/>
            </a:prstGeom>
          </p:spPr>
        </p:pic>
        <p:sp>
          <p:nvSpPr>
            <p:cNvPr id="32" name="Rectangle 31">
              <a:extLst>
                <a:ext uri="{FF2B5EF4-FFF2-40B4-BE49-F238E27FC236}">
                  <a16:creationId xmlns:a16="http://schemas.microsoft.com/office/drawing/2014/main" id="{3018794D-561A-410E-94A4-D7AD0299A7F5}"/>
                </a:ext>
              </a:extLst>
            </p:cNvPr>
            <p:cNvSpPr/>
            <p:nvPr/>
          </p:nvSpPr>
          <p:spPr>
            <a:xfrm>
              <a:off x="1620807" y="6762746"/>
              <a:ext cx="1160493" cy="45720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AA0F0911-3D39-40EB-B63A-CAC504FF7254}"/>
              </a:ext>
            </a:extLst>
          </p:cNvPr>
          <p:cNvGrpSpPr/>
          <p:nvPr/>
        </p:nvGrpSpPr>
        <p:grpSpPr>
          <a:xfrm>
            <a:off x="1352048" y="1659367"/>
            <a:ext cx="4197613" cy="1903215"/>
            <a:chOff x="424925" y="1718255"/>
            <a:chExt cx="5760384" cy="2611781"/>
          </a:xfrm>
        </p:grpSpPr>
        <p:pic>
          <p:nvPicPr>
            <p:cNvPr id="6" name="Picture 5">
              <a:extLst>
                <a:ext uri="{FF2B5EF4-FFF2-40B4-BE49-F238E27FC236}">
                  <a16:creationId xmlns:a16="http://schemas.microsoft.com/office/drawing/2014/main" id="{86602176-E84A-4477-B0F8-4FBB09AD93A9}"/>
                </a:ext>
              </a:extLst>
            </p:cNvPr>
            <p:cNvPicPr>
              <a:picLocks noChangeAspect="1"/>
            </p:cNvPicPr>
            <p:nvPr/>
          </p:nvPicPr>
          <p:blipFill rotWithShape="1">
            <a:blip r:embed="rId4"/>
            <a:srcRect b="8346"/>
            <a:stretch/>
          </p:blipFill>
          <p:spPr>
            <a:xfrm>
              <a:off x="424925" y="1718255"/>
              <a:ext cx="5760384" cy="2611781"/>
            </a:xfrm>
            <a:prstGeom prst="rect">
              <a:avLst/>
            </a:prstGeom>
          </p:spPr>
        </p:pic>
        <p:sp>
          <p:nvSpPr>
            <p:cNvPr id="29" name="Rectangle 28">
              <a:extLst>
                <a:ext uri="{FF2B5EF4-FFF2-40B4-BE49-F238E27FC236}">
                  <a16:creationId xmlns:a16="http://schemas.microsoft.com/office/drawing/2014/main" id="{46BEA63A-1BF2-4155-8139-635A289C4325}"/>
                </a:ext>
              </a:extLst>
            </p:cNvPr>
            <p:cNvSpPr/>
            <p:nvPr/>
          </p:nvSpPr>
          <p:spPr>
            <a:xfrm>
              <a:off x="530675" y="4124486"/>
              <a:ext cx="334832" cy="20555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2" name="Text Placeholder 2">
            <a:extLst>
              <a:ext uri="{FF2B5EF4-FFF2-40B4-BE49-F238E27FC236}">
                <a16:creationId xmlns:a16="http://schemas.microsoft.com/office/drawing/2014/main" id="{67000F4A-C3FF-4757-B83D-CA4F0906B33B}"/>
              </a:ext>
            </a:extLst>
          </p:cNvPr>
          <p:cNvSpPr txBox="1">
            <a:spLocks/>
          </p:cNvSpPr>
          <p:nvPr/>
        </p:nvSpPr>
        <p:spPr>
          <a:xfrm>
            <a:off x="104716" y="6088711"/>
            <a:ext cx="6626283" cy="406396"/>
          </a:xfrm>
          <a:prstGeom prst="rect">
            <a:avLst/>
          </a:prstGeom>
        </p:spPr>
        <p:txBody>
          <a:bodyPr vert="horz" lIns="91440" tIns="45720" rIns="91440" bIns="45720" rtlCol="0" anchor="t">
            <a:norm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dirty="0"/>
              <a:t>Finally, click “Confirm Appointment” and you will be shown a confirmation screen. </a:t>
            </a:r>
          </a:p>
        </p:txBody>
      </p:sp>
      <p:pic>
        <p:nvPicPr>
          <p:cNvPr id="11" name="Picture 10">
            <a:extLst>
              <a:ext uri="{FF2B5EF4-FFF2-40B4-BE49-F238E27FC236}">
                <a16:creationId xmlns:a16="http://schemas.microsoft.com/office/drawing/2014/main" id="{D285BFF8-4651-4D51-AF80-8127DAF4AD77}"/>
              </a:ext>
            </a:extLst>
          </p:cNvPr>
          <p:cNvPicPr>
            <a:picLocks noChangeAspect="1"/>
          </p:cNvPicPr>
          <p:nvPr/>
        </p:nvPicPr>
        <p:blipFill>
          <a:blip r:embed="rId5"/>
          <a:stretch>
            <a:fillRect/>
          </a:stretch>
        </p:blipFill>
        <p:spPr>
          <a:xfrm>
            <a:off x="4101971" y="6425034"/>
            <a:ext cx="2102791" cy="2119197"/>
          </a:xfrm>
          <a:prstGeom prst="rect">
            <a:avLst/>
          </a:prstGeom>
        </p:spPr>
      </p:pic>
      <p:sp>
        <p:nvSpPr>
          <p:cNvPr id="25" name="Rectangle 24">
            <a:extLst>
              <a:ext uri="{FF2B5EF4-FFF2-40B4-BE49-F238E27FC236}">
                <a16:creationId xmlns:a16="http://schemas.microsoft.com/office/drawing/2014/main" id="{9F57495E-36F4-4A05-95CE-C725551C2437}"/>
              </a:ext>
            </a:extLst>
          </p:cNvPr>
          <p:cNvSpPr/>
          <p:nvPr/>
        </p:nvSpPr>
        <p:spPr>
          <a:xfrm>
            <a:off x="1802425" y="6984888"/>
            <a:ext cx="800926" cy="2308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extBox 26">
            <a:extLst>
              <a:ext uri="{FF2B5EF4-FFF2-40B4-BE49-F238E27FC236}">
                <a16:creationId xmlns:a16="http://schemas.microsoft.com/office/drawing/2014/main" id="{BA4F57E9-7105-460C-BB72-D03C76AC91B2}"/>
              </a:ext>
            </a:extLst>
          </p:cNvPr>
          <p:cNvSpPr txBox="1"/>
          <p:nvPr/>
        </p:nvSpPr>
        <p:spPr>
          <a:xfrm>
            <a:off x="2392715" y="3585736"/>
            <a:ext cx="2072570"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11 – Selecting the Clinic Site</a:t>
            </a:r>
          </a:p>
        </p:txBody>
      </p:sp>
      <p:sp>
        <p:nvSpPr>
          <p:cNvPr id="30" name="TextBox 29">
            <a:extLst>
              <a:ext uri="{FF2B5EF4-FFF2-40B4-BE49-F238E27FC236}">
                <a16:creationId xmlns:a16="http://schemas.microsoft.com/office/drawing/2014/main" id="{C266F798-D5B3-4B4F-9DA0-AB97B8C5C30A}"/>
              </a:ext>
            </a:extLst>
          </p:cNvPr>
          <p:cNvSpPr txBox="1"/>
          <p:nvPr/>
        </p:nvSpPr>
        <p:spPr>
          <a:xfrm>
            <a:off x="2392715" y="5814778"/>
            <a:ext cx="2072570"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12 – Selecting Timeslot</a:t>
            </a:r>
          </a:p>
        </p:txBody>
      </p:sp>
      <p:sp>
        <p:nvSpPr>
          <p:cNvPr id="33" name="TextBox 32">
            <a:extLst>
              <a:ext uri="{FF2B5EF4-FFF2-40B4-BE49-F238E27FC236}">
                <a16:creationId xmlns:a16="http://schemas.microsoft.com/office/drawing/2014/main" id="{C4A45F46-DEF8-4FC8-A0A2-A1AAD7853711}"/>
              </a:ext>
            </a:extLst>
          </p:cNvPr>
          <p:cNvSpPr txBox="1"/>
          <p:nvPr/>
        </p:nvSpPr>
        <p:spPr>
          <a:xfrm>
            <a:off x="977994" y="8473823"/>
            <a:ext cx="2072570"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13 – Confirming Appointment</a:t>
            </a:r>
          </a:p>
        </p:txBody>
      </p:sp>
      <p:sp>
        <p:nvSpPr>
          <p:cNvPr id="34" name="TextBox 33">
            <a:extLst>
              <a:ext uri="{FF2B5EF4-FFF2-40B4-BE49-F238E27FC236}">
                <a16:creationId xmlns:a16="http://schemas.microsoft.com/office/drawing/2014/main" id="{DC2BAD2B-2BCD-4450-A1A6-6340D494F31D}"/>
              </a:ext>
            </a:extLst>
          </p:cNvPr>
          <p:cNvSpPr txBox="1"/>
          <p:nvPr/>
        </p:nvSpPr>
        <p:spPr>
          <a:xfrm>
            <a:off x="4100881" y="8534932"/>
            <a:ext cx="2144942"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14 – Appointment Confirmation</a:t>
            </a:r>
          </a:p>
        </p:txBody>
      </p:sp>
      <p:sp>
        <p:nvSpPr>
          <p:cNvPr id="26" name="Title 1">
            <a:extLst>
              <a:ext uri="{FF2B5EF4-FFF2-40B4-BE49-F238E27FC236}">
                <a16:creationId xmlns:a16="http://schemas.microsoft.com/office/drawing/2014/main" id="{3C04897C-D3BC-48FA-B5B8-97420F07F6D9}"/>
              </a:ext>
            </a:extLst>
          </p:cNvPr>
          <p:cNvSpPr txBox="1">
            <a:spLocks/>
          </p:cNvSpPr>
          <p:nvPr/>
        </p:nvSpPr>
        <p:spPr>
          <a:xfrm>
            <a:off x="104717" y="196197"/>
            <a:ext cx="3565583" cy="517603"/>
          </a:xfrm>
          <a:prstGeom prst="rect">
            <a:avLst/>
          </a:prstGeom>
        </p:spPr>
        <p:txBody>
          <a:bodyPr vert="horz" lIns="91440" tIns="45720" rIns="91440" bIns="45720" rtlCol="0" anchor="ctr">
            <a:normAutofit fontScale="90000"/>
          </a:bodyPr>
          <a:lstStyle>
            <a:lvl1pPr algn="l" defTabSz="685800" rtl="0" eaLnBrk="1" latinLnBrk="0" hangingPunct="1">
              <a:lnSpc>
                <a:spcPct val="90000"/>
              </a:lnSpc>
              <a:spcBef>
                <a:spcPct val="0"/>
              </a:spcBef>
              <a:buNone/>
              <a:defRPr sz="47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sz="2000" b="1"/>
              <a:t>VASE+</a:t>
            </a:r>
            <a:br>
              <a:rPr lang="en-US" sz="1400" b="1"/>
            </a:br>
            <a:r>
              <a:rPr lang="en-US" sz="1400" b="1"/>
              <a:t>Job Aid – On-Site Appointment Scheduling</a:t>
            </a:r>
            <a:endParaRPr lang="en-US" sz="1400" b="1" dirty="0"/>
          </a:p>
        </p:txBody>
      </p:sp>
      <p:pic>
        <p:nvPicPr>
          <p:cNvPr id="2" name="Picture 1">
            <a:extLst>
              <a:ext uri="{FF2B5EF4-FFF2-40B4-BE49-F238E27FC236}">
                <a16:creationId xmlns:a16="http://schemas.microsoft.com/office/drawing/2014/main" id="{1ED957BA-3E49-49D4-8496-C2633C2E754B}"/>
              </a:ext>
            </a:extLst>
          </p:cNvPr>
          <p:cNvPicPr>
            <a:picLocks noChangeAspect="1"/>
          </p:cNvPicPr>
          <p:nvPr/>
        </p:nvPicPr>
        <p:blipFill>
          <a:blip r:embed="rId6"/>
          <a:stretch>
            <a:fillRect/>
          </a:stretch>
        </p:blipFill>
        <p:spPr>
          <a:xfrm>
            <a:off x="5765744" y="8737579"/>
            <a:ext cx="1092256" cy="406421"/>
          </a:xfrm>
          <a:prstGeom prst="rect">
            <a:avLst/>
          </a:prstGeom>
        </p:spPr>
      </p:pic>
    </p:spTree>
    <p:extLst>
      <p:ext uri="{BB962C8B-B14F-4D97-AF65-F5344CB8AC3E}">
        <p14:creationId xmlns:p14="http://schemas.microsoft.com/office/powerpoint/2010/main" val="1615923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8EE23F851182E4EBD13B99F8F10139B" ma:contentTypeVersion="11" ma:contentTypeDescription="Create a new document." ma:contentTypeScope="" ma:versionID="22c5214bbf00fe58717e20fb67493799">
  <xsd:schema xmlns:xsd="http://www.w3.org/2001/XMLSchema" xmlns:xs="http://www.w3.org/2001/XMLSchema" xmlns:p="http://schemas.microsoft.com/office/2006/metadata/properties" xmlns:ns2="99918207-70f4-4692-8e19-8fc913462058" xmlns:ns3="d0ca13b7-c6ed-42f9-9bda-57a4fb0cfcc4" targetNamespace="http://schemas.microsoft.com/office/2006/metadata/properties" ma:root="true" ma:fieldsID="883d677b06a91db987bead0017742acd" ns2:_="" ns3:_="">
    <xsd:import namespace="99918207-70f4-4692-8e19-8fc913462058"/>
    <xsd:import namespace="d0ca13b7-c6ed-42f9-9bda-57a4fb0cfcc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918207-70f4-4692-8e19-8fc9134620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0ca13b7-c6ed-42f9-9bda-57a4fb0cfcc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D82E03E-BD24-4B15-B8AB-1010E68109EA}">
  <ds:schemaRefs>
    <ds:schemaRef ds:uri="http://schemas.microsoft.com/sharepoint/v3/contenttype/forms"/>
  </ds:schemaRefs>
</ds:datastoreItem>
</file>

<file path=customXml/itemProps2.xml><?xml version="1.0" encoding="utf-8"?>
<ds:datastoreItem xmlns:ds="http://schemas.openxmlformats.org/officeDocument/2006/customXml" ds:itemID="{F5D500C2-849A-4F03-ABD6-73992D11F3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918207-70f4-4692-8e19-8fc913462058"/>
    <ds:schemaRef ds:uri="d0ca13b7-c6ed-42f9-9bda-57a4fb0cfc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4C28B7C-3FF9-4CF7-96A2-7E4B92A5E041}">
  <ds:schemaRefs>
    <ds:schemaRef ds:uri="http://schemas.microsoft.com/office/2006/metadata/propertie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terms/"/>
    <ds:schemaRef ds:uri="d0ca13b7-c6ed-42f9-9bda-57a4fb0cfcc4"/>
    <ds:schemaRef ds:uri="99918207-70f4-4692-8e19-8fc913462058"/>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295</TotalTime>
  <Words>648</Words>
  <Application>Microsoft Office PowerPoint</Application>
  <PresentationFormat>On-screen Show (4:3)</PresentationFormat>
  <Paragraphs>53</Paragraphs>
  <Slides>5</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Open Sans</vt:lpstr>
      <vt:lpstr>Open Sans Semibold</vt:lpstr>
      <vt:lpstr>Office Theme</vt:lpstr>
      <vt:lpstr>VASE+ Job Aid – On-Site Appointment Scheduling</vt:lpstr>
      <vt:lpstr>VASE+ Job Aid – On-Site Appointment Scheduling</vt:lpstr>
      <vt:lpstr>VASE+ Job Aid – On-Site Appointment Scheduling</vt:lpstr>
      <vt:lpstr>VASE+ Job Aid – On-Site Appointment Scheduling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VASE+ Job Aid – Create Clinic Schedules</dc:title>
  <dc:creator>Saudek, Kailie</dc:creator>
  <cp:lastModifiedBy>Niemi, Molly</cp:lastModifiedBy>
  <cp:revision>10</cp:revision>
  <dcterms:created xsi:type="dcterms:W3CDTF">2021-04-15T16:33:04Z</dcterms:created>
  <dcterms:modified xsi:type="dcterms:W3CDTF">2022-04-05T16:30:13Z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0x010100D8EE23F851182E4EBD13B99F8F10139B</vt:lpwstr>
  </property>
  <property fmtid="{D5CDD505-2E9C-101B-9397-08002B2CF9AE}" pid="3" name="MSIP_Label_ea60d57e-af5b-4752-ac57-3e4f28ca11dc_Enabled">
    <vt:lpwstr>true</vt:lpwstr>
  </property>
  <property fmtid="{D5CDD505-2E9C-101B-9397-08002B2CF9AE}" pid="4" name="MSIP_Label_ea60d57e-af5b-4752-ac57-3e4f28ca11dc_SetDate">
    <vt:lpwstr>2022-03-04T18:25:06Z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02597df1-9c73-45d3-9134-51a026075923</vt:lpwstr>
  </property>
  <property fmtid="{D5CDD505-2E9C-101B-9397-08002B2CF9AE}" pid="9" name="MSIP_Label_ea60d57e-af5b-4752-ac57-3e4f28ca11dc_ContentBits">
    <vt:lpwstr>0</vt:lpwstr>
  </property>
</Properties>
</file>