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7" r:id="rId5"/>
    <p:sldId id="259" r:id="rId6"/>
    <p:sldId id="260" r:id="rId7"/>
    <p:sldId id="262" r:id="rId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1D664-9921-4BA3-867B-2009A1F88929}" v="4" dt="2021-04-29T21:21:37.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0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dek, Kailie" userId="0cffcfd4-cda7-46ce-90ec-30cb01b994fb" providerId="ADAL" clId="{72A1D664-9921-4BA3-867B-2009A1F88929}"/>
    <pc:docChg chg="custSel modSld modMainMaster">
      <pc:chgData name="Saudek, Kailie" userId="0cffcfd4-cda7-46ce-90ec-30cb01b994fb" providerId="ADAL" clId="{72A1D664-9921-4BA3-867B-2009A1F88929}" dt="2021-04-29T21:21:37.992" v="150"/>
      <pc:docMkLst>
        <pc:docMk/>
      </pc:docMkLst>
      <pc:sldChg chg="addSp delSp modSp">
        <pc:chgData name="Saudek, Kailie" userId="0cffcfd4-cda7-46ce-90ec-30cb01b994fb" providerId="ADAL" clId="{72A1D664-9921-4BA3-867B-2009A1F88929}" dt="2021-04-29T20:30:52.186" v="12" actId="1076"/>
        <pc:sldMkLst>
          <pc:docMk/>
          <pc:sldMk cId="2591542807" sldId="257"/>
        </pc:sldMkLst>
        <pc:spChg chg="mod">
          <ac:chgData name="Saudek, Kailie" userId="0cffcfd4-cda7-46ce-90ec-30cb01b994fb" providerId="ADAL" clId="{72A1D664-9921-4BA3-867B-2009A1F88929}" dt="2021-04-29T20:29:30.762" v="3" actId="1076"/>
          <ac:spMkLst>
            <pc:docMk/>
            <pc:sldMk cId="2591542807" sldId="257"/>
            <ac:spMk id="23" creationId="{5A2C49D5-DF0C-4B2C-A461-B330094E3471}"/>
          </ac:spMkLst>
        </pc:spChg>
        <pc:spChg chg="del mod">
          <ac:chgData name="Saudek, Kailie" userId="0cffcfd4-cda7-46ce-90ec-30cb01b994fb" providerId="ADAL" clId="{72A1D664-9921-4BA3-867B-2009A1F88929}" dt="2021-04-29T20:29:20.968" v="1" actId="478"/>
          <ac:spMkLst>
            <pc:docMk/>
            <pc:sldMk cId="2591542807" sldId="257"/>
            <ac:spMk id="28" creationId="{A5F08301-DF97-43B6-B19E-82C187D278A0}"/>
          </ac:spMkLst>
        </pc:spChg>
        <pc:picChg chg="add del">
          <ac:chgData name="Saudek, Kailie" userId="0cffcfd4-cda7-46ce-90ec-30cb01b994fb" providerId="ADAL" clId="{72A1D664-9921-4BA3-867B-2009A1F88929}" dt="2021-04-29T20:30:34.064" v="5"/>
          <ac:picMkLst>
            <pc:docMk/>
            <pc:sldMk cId="2591542807" sldId="257"/>
            <ac:picMk id="10" creationId="{628BC738-0C35-40C9-A172-EF7603FCB359}"/>
          </ac:picMkLst>
        </pc:picChg>
        <pc:picChg chg="mod">
          <ac:chgData name="Saudek, Kailie" userId="0cffcfd4-cda7-46ce-90ec-30cb01b994fb" providerId="ADAL" clId="{72A1D664-9921-4BA3-867B-2009A1F88929}" dt="2021-04-29T20:30:52.186" v="12" actId="1076"/>
          <ac:picMkLst>
            <pc:docMk/>
            <pc:sldMk cId="2591542807" sldId="257"/>
            <ac:picMk id="11" creationId="{B391B2C3-CE08-416B-87B7-8B0123564847}"/>
          </ac:picMkLst>
        </pc:picChg>
      </pc:sldChg>
      <pc:sldChg chg="modSp">
        <pc:chgData name="Saudek, Kailie" userId="0cffcfd4-cda7-46ce-90ec-30cb01b994fb" providerId="ADAL" clId="{72A1D664-9921-4BA3-867B-2009A1F88929}" dt="2021-04-29T20:49:14.440" v="66" actId="1076"/>
        <pc:sldMkLst>
          <pc:docMk/>
          <pc:sldMk cId="1758609409" sldId="259"/>
        </pc:sldMkLst>
        <pc:spChg chg="mod">
          <ac:chgData name="Saudek, Kailie" userId="0cffcfd4-cda7-46ce-90ec-30cb01b994fb" providerId="ADAL" clId="{72A1D664-9921-4BA3-867B-2009A1F88929}" dt="2021-04-29T20:32:23.026" v="58" actId="20577"/>
          <ac:spMkLst>
            <pc:docMk/>
            <pc:sldMk cId="1758609409" sldId="259"/>
            <ac:spMk id="36" creationId="{E1D39E41-48D8-4D03-A325-7C4901CEFB64}"/>
          </ac:spMkLst>
        </pc:spChg>
        <pc:spChg chg="mod">
          <ac:chgData name="Saudek, Kailie" userId="0cffcfd4-cda7-46ce-90ec-30cb01b994fb" providerId="ADAL" clId="{72A1D664-9921-4BA3-867B-2009A1F88929}" dt="2021-04-29T20:32:01.412" v="27" actId="1035"/>
          <ac:spMkLst>
            <pc:docMk/>
            <pc:sldMk cId="1758609409" sldId="259"/>
            <ac:spMk id="37" creationId="{DB4DBB0C-E5D6-4C3F-9796-6EF88E460E6B}"/>
          </ac:spMkLst>
        </pc:spChg>
        <pc:spChg chg="mod">
          <ac:chgData name="Saudek, Kailie" userId="0cffcfd4-cda7-46ce-90ec-30cb01b994fb" providerId="ADAL" clId="{72A1D664-9921-4BA3-867B-2009A1F88929}" dt="2021-04-29T20:39:00.385" v="61" actId="1076"/>
          <ac:spMkLst>
            <pc:docMk/>
            <pc:sldMk cId="1758609409" sldId="259"/>
            <ac:spMk id="56" creationId="{DBC8CB89-85F3-443B-A9FA-DD86EC038031}"/>
          </ac:spMkLst>
        </pc:spChg>
        <pc:spChg chg="mod">
          <ac:chgData name="Saudek, Kailie" userId="0cffcfd4-cda7-46ce-90ec-30cb01b994fb" providerId="ADAL" clId="{72A1D664-9921-4BA3-867B-2009A1F88929}" dt="2021-04-29T20:49:14.440" v="66" actId="1076"/>
          <ac:spMkLst>
            <pc:docMk/>
            <pc:sldMk cId="1758609409" sldId="259"/>
            <ac:spMk id="58" creationId="{15C4C831-87A2-4F0F-8782-F3F2D8EC23CD}"/>
          </ac:spMkLst>
        </pc:spChg>
        <pc:spChg chg="mod">
          <ac:chgData name="Saudek, Kailie" userId="0cffcfd4-cda7-46ce-90ec-30cb01b994fb" providerId="ADAL" clId="{72A1D664-9921-4BA3-867B-2009A1F88929}" dt="2021-04-29T20:49:03.297" v="64" actId="1076"/>
          <ac:spMkLst>
            <pc:docMk/>
            <pc:sldMk cId="1758609409" sldId="259"/>
            <ac:spMk id="59" creationId="{9F1394FC-B9F6-4F6E-AA5F-A6CC8C74AEC8}"/>
          </ac:spMkLst>
        </pc:spChg>
        <pc:picChg chg="mod modCrop">
          <ac:chgData name="Saudek, Kailie" userId="0cffcfd4-cda7-46ce-90ec-30cb01b994fb" providerId="ADAL" clId="{72A1D664-9921-4BA3-867B-2009A1F88929}" dt="2021-04-29T20:31:38.736" v="19" actId="1076"/>
          <ac:picMkLst>
            <pc:docMk/>
            <pc:sldMk cId="1758609409" sldId="259"/>
            <ac:picMk id="4" creationId="{5EE55460-2AF1-4877-A583-CC675F024287}"/>
          </ac:picMkLst>
        </pc:picChg>
        <pc:picChg chg="mod">
          <ac:chgData name="Saudek, Kailie" userId="0cffcfd4-cda7-46ce-90ec-30cb01b994fb" providerId="ADAL" clId="{72A1D664-9921-4BA3-867B-2009A1F88929}" dt="2021-04-29T20:49:09.282" v="65" actId="1076"/>
          <ac:picMkLst>
            <pc:docMk/>
            <pc:sldMk cId="1758609409" sldId="259"/>
            <ac:picMk id="6" creationId="{B065698E-08B6-40DF-9741-85DF9FA58F09}"/>
          </ac:picMkLst>
        </pc:picChg>
      </pc:sldChg>
      <pc:sldChg chg="addSp modSp">
        <pc:chgData name="Saudek, Kailie" userId="0cffcfd4-cda7-46ce-90ec-30cb01b994fb" providerId="ADAL" clId="{72A1D664-9921-4BA3-867B-2009A1F88929}" dt="2021-04-29T21:05:23.195" v="148" actId="1035"/>
        <pc:sldMkLst>
          <pc:docMk/>
          <pc:sldMk cId="2043156320" sldId="260"/>
        </pc:sldMkLst>
        <pc:spChg chg="mod">
          <ac:chgData name="Saudek, Kailie" userId="0cffcfd4-cda7-46ce-90ec-30cb01b994fb" providerId="ADAL" clId="{72A1D664-9921-4BA3-867B-2009A1F88929}" dt="2021-04-29T20:58:52.558" v="78" actId="164"/>
          <ac:spMkLst>
            <pc:docMk/>
            <pc:sldMk cId="2043156320" sldId="260"/>
            <ac:spMk id="21" creationId="{BC01C6B0-4AFE-45C6-A9F5-A291C86CB161}"/>
          </ac:spMkLst>
        </pc:spChg>
        <pc:spChg chg="mod">
          <ac:chgData name="Saudek, Kailie" userId="0cffcfd4-cda7-46ce-90ec-30cb01b994fb" providerId="ADAL" clId="{72A1D664-9921-4BA3-867B-2009A1F88929}" dt="2021-04-29T21:02:36.054" v="117" actId="1035"/>
          <ac:spMkLst>
            <pc:docMk/>
            <pc:sldMk cId="2043156320" sldId="260"/>
            <ac:spMk id="24" creationId="{0ACE03A6-13C2-4A78-94B2-765AECFAC2E2}"/>
          </ac:spMkLst>
        </pc:spChg>
        <pc:spChg chg="mod">
          <ac:chgData name="Saudek, Kailie" userId="0cffcfd4-cda7-46ce-90ec-30cb01b994fb" providerId="ADAL" clId="{72A1D664-9921-4BA3-867B-2009A1F88929}" dt="2021-04-29T21:05:23.195" v="148" actId="1035"/>
          <ac:spMkLst>
            <pc:docMk/>
            <pc:sldMk cId="2043156320" sldId="260"/>
            <ac:spMk id="27" creationId="{1E3A1D39-383B-4204-84FB-DAFACE3272CA}"/>
          </ac:spMkLst>
        </pc:spChg>
        <pc:spChg chg="mod">
          <ac:chgData name="Saudek, Kailie" userId="0cffcfd4-cda7-46ce-90ec-30cb01b994fb" providerId="ADAL" clId="{72A1D664-9921-4BA3-867B-2009A1F88929}" dt="2021-04-29T20:58:36.054" v="76" actId="1076"/>
          <ac:spMkLst>
            <pc:docMk/>
            <pc:sldMk cId="2043156320" sldId="260"/>
            <ac:spMk id="31" creationId="{B08CB0CF-9B7A-4881-BA3D-B0AA32D2D566}"/>
          </ac:spMkLst>
        </pc:spChg>
        <pc:spChg chg="mod">
          <ac:chgData name="Saudek, Kailie" userId="0cffcfd4-cda7-46ce-90ec-30cb01b994fb" providerId="ADAL" clId="{72A1D664-9921-4BA3-867B-2009A1F88929}" dt="2021-04-29T21:03:01.167" v="119" actId="1076"/>
          <ac:spMkLst>
            <pc:docMk/>
            <pc:sldMk cId="2043156320" sldId="260"/>
            <ac:spMk id="35" creationId="{114039EA-577C-43B4-96EE-1BF1847BBCF6}"/>
          </ac:spMkLst>
        </pc:spChg>
        <pc:grpChg chg="add mod">
          <ac:chgData name="Saudek, Kailie" userId="0cffcfd4-cda7-46ce-90ec-30cb01b994fb" providerId="ADAL" clId="{72A1D664-9921-4BA3-867B-2009A1F88929}" dt="2021-04-29T20:58:58.961" v="79" actId="1076"/>
          <ac:grpSpMkLst>
            <pc:docMk/>
            <pc:sldMk cId="2043156320" sldId="260"/>
            <ac:grpSpMk id="4" creationId="{E8C18B96-4839-4EC3-8941-9D52F2D5F6A5}"/>
          </ac:grpSpMkLst>
        </pc:grpChg>
        <pc:picChg chg="mod">
          <ac:chgData name="Saudek, Kailie" userId="0cffcfd4-cda7-46ce-90ec-30cb01b994fb" providerId="ADAL" clId="{72A1D664-9921-4BA3-867B-2009A1F88929}" dt="2021-04-29T20:58:52.558" v="78" actId="164"/>
          <ac:picMkLst>
            <pc:docMk/>
            <pc:sldMk cId="2043156320" sldId="260"/>
            <ac:picMk id="2" creationId="{0111EF99-DAB9-4A2B-A1D2-38817A093F9D}"/>
          </ac:picMkLst>
        </pc:picChg>
        <pc:picChg chg="mod">
          <ac:chgData name="Saudek, Kailie" userId="0cffcfd4-cda7-46ce-90ec-30cb01b994fb" providerId="ADAL" clId="{72A1D664-9921-4BA3-867B-2009A1F88929}" dt="2021-04-29T21:01:58.726" v="103" actId="1076"/>
          <ac:picMkLst>
            <pc:docMk/>
            <pc:sldMk cId="2043156320" sldId="260"/>
            <ac:picMk id="3" creationId="{587F4B61-888C-4716-9BEB-A1A5EAEA377C}"/>
          </ac:picMkLst>
        </pc:picChg>
        <pc:picChg chg="mod">
          <ac:chgData name="Saudek, Kailie" userId="0cffcfd4-cda7-46ce-90ec-30cb01b994fb" providerId="ADAL" clId="{72A1D664-9921-4BA3-867B-2009A1F88929}" dt="2021-04-29T21:04:26.729" v="124" actId="1076"/>
          <ac:picMkLst>
            <pc:docMk/>
            <pc:sldMk cId="2043156320" sldId="260"/>
            <ac:picMk id="7" creationId="{CB872D3B-FB79-4D52-AB58-334DAEF5229B}"/>
          </ac:picMkLst>
        </pc:picChg>
      </pc:sldChg>
      <pc:sldMasterChg chg="delSp">
        <pc:chgData name="Saudek, Kailie" userId="0cffcfd4-cda7-46ce-90ec-30cb01b994fb" providerId="ADAL" clId="{72A1D664-9921-4BA3-867B-2009A1F88929}" dt="2021-04-29T21:21:37.992" v="150"/>
        <pc:sldMasterMkLst>
          <pc:docMk/>
          <pc:sldMasterMk cId="3074372623" sldId="2147483684"/>
        </pc:sldMasterMkLst>
        <pc:graphicFrameChg chg="del">
          <ac:chgData name="Saudek, Kailie" userId="0cffcfd4-cda7-46ce-90ec-30cb01b994fb" providerId="ADAL" clId="{72A1D664-9921-4BA3-867B-2009A1F88929}" dt="2021-04-29T21:21:37.992" v="150"/>
          <ac:graphicFrameMkLst>
            <pc:docMk/>
            <pc:sldMasterMk cId="3074372623" sldId="2147483684"/>
            <ac:graphicFrameMk id="7" creationId="{1A4555E9-BD8B-4DB9-B722-BD6BA216FE37}"/>
          </ac:graphicFrameMkLst>
        </pc:graphicFrame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316202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94814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08380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FC15A37-A396-4B5E-9243-B7311F197801}"/>
              </a:ext>
            </a:extLst>
          </p:cNvPr>
          <p:cNvCxnSpPr>
            <a:cxnSpLocks/>
          </p:cNvCxnSpPr>
          <p:nvPr/>
        </p:nvCxnSpPr>
        <p:spPr>
          <a:xfrm flipH="1">
            <a:off x="857" y="752136"/>
            <a:ext cx="6856286"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F4A093-1576-4EA2-8A5C-DF87DA75C6AE}"/>
              </a:ext>
            </a:extLst>
          </p:cNvPr>
          <p:cNvSpPr>
            <a:spLocks noGrp="1"/>
          </p:cNvSpPr>
          <p:nvPr>
            <p:ph type="title"/>
          </p:nvPr>
        </p:nvSpPr>
        <p:spPr>
          <a:xfrm>
            <a:off x="104717" y="267081"/>
            <a:ext cx="5812155" cy="517603"/>
          </a:xfrm>
          <a:prstGeom prst="rect">
            <a:avLst/>
          </a:prstGeom>
        </p:spPr>
        <p:txBody>
          <a:bodyPr anchor="ctr"/>
          <a:lstStyle>
            <a:lvl1pPr>
              <a:defRPr sz="1125">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6" name="Slide Number Placeholder 2">
            <a:extLst>
              <a:ext uri="{FF2B5EF4-FFF2-40B4-BE49-F238E27FC236}">
                <a16:creationId xmlns:a16="http://schemas.microsoft.com/office/drawing/2014/main" id="{50569C8E-182F-4A1C-9559-B76A31992CB1}"/>
              </a:ext>
            </a:extLst>
          </p:cNvPr>
          <p:cNvSpPr>
            <a:spLocks noGrp="1"/>
          </p:cNvSpPr>
          <p:nvPr>
            <p:ph type="sldNum" sz="quarter" idx="4"/>
          </p:nvPr>
        </p:nvSpPr>
        <p:spPr>
          <a:xfrm>
            <a:off x="5209867" y="8829115"/>
            <a:ext cx="1543050" cy="302285"/>
          </a:xfrm>
          <a:prstGeom prst="rect">
            <a:avLst/>
          </a:prstGeom>
        </p:spPr>
        <p:txBody>
          <a:bodyPr vert="horz" lIns="91440" tIns="45720" rIns="91440" bIns="45720" rtlCol="0" anchor="ctr"/>
          <a:lstStyle>
            <a:lvl1pPr algn="r">
              <a:defRPr sz="506"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12C3335-205F-418C-867F-00CD1B87F278}" type="slidenum">
              <a:rPr lang="en-US" smtClean="0"/>
              <a:t>‹#›</a:t>
            </a:fld>
            <a:endParaRPr lang="en-US" dirty="0"/>
          </a:p>
        </p:txBody>
      </p:sp>
      <p:sp>
        <p:nvSpPr>
          <p:cNvPr id="8" name="Text Placeholder 11">
            <a:extLst>
              <a:ext uri="{FF2B5EF4-FFF2-40B4-BE49-F238E27FC236}">
                <a16:creationId xmlns:a16="http://schemas.microsoft.com/office/drawing/2014/main" id="{090ADD6D-251D-442C-8CB5-7593444100E0}"/>
              </a:ext>
            </a:extLst>
          </p:cNvPr>
          <p:cNvSpPr>
            <a:spLocks noGrp="1"/>
          </p:cNvSpPr>
          <p:nvPr>
            <p:ph type="body" sz="quarter" idx="10" hasCustomPrompt="1"/>
          </p:nvPr>
        </p:nvSpPr>
        <p:spPr>
          <a:xfrm>
            <a:off x="104717" y="830619"/>
            <a:ext cx="6648200" cy="439120"/>
          </a:xfrm>
          <a:prstGeom prst="rect">
            <a:avLst/>
          </a:prstGeom>
        </p:spPr>
        <p:txBody>
          <a:bodyPr/>
          <a:lstStyle>
            <a:lvl1pPr marL="0" indent="0">
              <a:buNone/>
              <a:defRPr sz="900">
                <a:latin typeface="Open Sans" panose="020B0606030504020204" pitchFamily="34" charset="0"/>
                <a:ea typeface="Open Sans" panose="020B0606030504020204" pitchFamily="34" charset="0"/>
                <a:cs typeface="Open Sans" panose="020B0606030504020204" pitchFamily="34" charset="0"/>
              </a:defRPr>
            </a:lvl1pPr>
            <a:lvl2pPr>
              <a:defRPr sz="788">
                <a:latin typeface="Open Sans" panose="020B0606030504020204" pitchFamily="34" charset="0"/>
                <a:ea typeface="Open Sans" panose="020B0606030504020204" pitchFamily="34" charset="0"/>
                <a:cs typeface="Open Sans" panose="020B0606030504020204" pitchFamily="34" charset="0"/>
              </a:defRPr>
            </a:lvl2pPr>
            <a:lvl3pPr>
              <a:defRPr sz="788">
                <a:latin typeface="Open Sans" panose="020B0606030504020204" pitchFamily="34" charset="0"/>
                <a:ea typeface="Open Sans" panose="020B0606030504020204" pitchFamily="34" charset="0"/>
                <a:cs typeface="Open Sans" panose="020B0606030504020204" pitchFamily="34" charset="0"/>
              </a:defRPr>
            </a:lvl3pPr>
            <a:lvl4pPr>
              <a:defRPr sz="788">
                <a:latin typeface="Open Sans" panose="020B0606030504020204" pitchFamily="34" charset="0"/>
                <a:ea typeface="Open Sans" panose="020B0606030504020204" pitchFamily="34" charset="0"/>
                <a:cs typeface="Open Sans" panose="020B0606030504020204" pitchFamily="34" charset="0"/>
              </a:defRPr>
            </a:lvl4pPr>
            <a:lvl5pPr>
              <a:defRPr sz="788">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pic>
        <p:nvPicPr>
          <p:cNvPr id="10" name="Picture 9">
            <a:extLst>
              <a:ext uri="{FF2B5EF4-FFF2-40B4-BE49-F238E27FC236}">
                <a16:creationId xmlns:a16="http://schemas.microsoft.com/office/drawing/2014/main" id="{CB77B6C3-7E24-4922-871B-4E5124F7CB16}"/>
              </a:ext>
            </a:extLst>
          </p:cNvPr>
          <p:cNvPicPr>
            <a:picLocks noChangeAspect="1"/>
          </p:cNvPicPr>
          <p:nvPr/>
        </p:nvPicPr>
        <p:blipFill rotWithShape="1">
          <a:blip r:embed="rId2"/>
          <a:srcRect b="9281"/>
          <a:stretch/>
        </p:blipFill>
        <p:spPr>
          <a:xfrm>
            <a:off x="6017366" y="8803039"/>
            <a:ext cx="735551" cy="302285"/>
          </a:xfrm>
          <a:prstGeom prst="rect">
            <a:avLst/>
          </a:prstGeom>
        </p:spPr>
      </p:pic>
    </p:spTree>
    <p:extLst>
      <p:ext uri="{BB962C8B-B14F-4D97-AF65-F5344CB8AC3E}">
        <p14:creationId xmlns:p14="http://schemas.microsoft.com/office/powerpoint/2010/main" val="139263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14271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11091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418054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70019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3556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13859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24482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2915543" y="1316567"/>
            <a:ext cx="3471863"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FFAC676-F19F-489D-B372-2582542A5CFB}"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6492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DFFAC676-F19F-489D-B372-2582542A5CFB}" type="datetimeFigureOut">
              <a:rPr lang="en-US" smtClean="0"/>
              <a:t>4/29/2021</a:t>
            </a:fld>
            <a:endParaRPr lang="en-US"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712C3335-205F-418C-867F-00CD1B87F278}" type="slidenum">
              <a:rPr lang="en-US" smtClean="0"/>
              <a:t>‹#›</a:t>
            </a:fld>
            <a:endParaRPr lang="en-US" dirty="0"/>
          </a:p>
        </p:txBody>
      </p:sp>
    </p:spTree>
    <p:extLst>
      <p:ext uri="{BB962C8B-B14F-4D97-AF65-F5344CB8AC3E}">
        <p14:creationId xmlns:p14="http://schemas.microsoft.com/office/powerpoint/2010/main" val="3074372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7" y="196197"/>
            <a:ext cx="3469489" cy="517603"/>
          </a:xfrm>
        </p:spPr>
        <p:txBody>
          <a:bodyPr>
            <a:normAutofit fontScale="90000"/>
          </a:bodyPr>
          <a:lstStyle/>
          <a:p>
            <a:r>
              <a:rPr lang="en-US" sz="2000" b="1" dirty="0"/>
              <a:t>VASE+</a:t>
            </a:r>
            <a:br>
              <a:rPr lang="en-US" sz="1400" b="1" dirty="0"/>
            </a:br>
            <a:r>
              <a:rPr lang="en-US" sz="1400" b="1" dirty="0"/>
              <a:t>Job Aid – Vaccine Recipient Notifications</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104717" y="830618"/>
            <a:ext cx="6648200" cy="517603"/>
          </a:xfrm>
        </p:spPr>
        <p:txBody>
          <a:bodyPr>
            <a:normAutofit/>
          </a:bodyPr>
          <a:lstStyle/>
          <a:p>
            <a:r>
              <a:rPr lang="en-US" sz="1000" dirty="0"/>
              <a:t>In this job aid, users will learn how to initiate registrant communications via VASE+. This user guide applies to the Call Center Admin, Call Center Supervisor, and Call Center Agent. </a:t>
            </a:r>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1.0</a:t>
            </a:r>
          </a:p>
        </p:txBody>
      </p:sp>
      <p:sp>
        <p:nvSpPr>
          <p:cNvPr id="5" name="TextBox 4">
            <a:extLst>
              <a:ext uri="{FF2B5EF4-FFF2-40B4-BE49-F238E27FC236}">
                <a16:creationId xmlns:a16="http://schemas.microsoft.com/office/drawing/2014/main" id="{8A13FD6C-B39B-4F91-98E5-FA3F7E4734AB}"/>
              </a:ext>
            </a:extLst>
          </p:cNvPr>
          <p:cNvSpPr txBox="1"/>
          <p:nvPr/>
        </p:nvSpPr>
        <p:spPr>
          <a:xfrm>
            <a:off x="104717" y="1341420"/>
            <a:ext cx="6400800" cy="307777"/>
          </a:xfrm>
          <a:prstGeom prst="rect">
            <a:avLst/>
          </a:prstGeom>
          <a:noFill/>
        </p:spPr>
        <p:txBody>
          <a:bodyPr wrap="square" rtlCol="0">
            <a:spAutoFit/>
          </a:bodyPr>
          <a:lstStyle/>
          <a:p>
            <a:r>
              <a:rPr lang="en-US" sz="1400" b="1" dirty="0">
                <a:solidFill>
                  <a:srgbClr val="5B9BD5"/>
                </a:solidFill>
                <a:latin typeface="Open Sans" panose="020B0606030504020204" pitchFamily="34" charset="0"/>
                <a:ea typeface="Open Sans" panose="020B0606030504020204" pitchFamily="34" charset="0"/>
                <a:cs typeface="Open Sans" panose="020B0606030504020204" pitchFamily="34" charset="0"/>
              </a:rPr>
              <a:t>Registrant Search</a:t>
            </a:r>
          </a:p>
        </p:txBody>
      </p:sp>
      <p:cxnSp>
        <p:nvCxnSpPr>
          <p:cNvPr id="6" name="Google Shape;710;gae5b44f2be_2_1311">
            <a:extLst>
              <a:ext uri="{FF2B5EF4-FFF2-40B4-BE49-F238E27FC236}">
                <a16:creationId xmlns:a16="http://schemas.microsoft.com/office/drawing/2014/main" id="{657802E9-7ED4-44FE-AD84-7EFEAAB28FE6}"/>
              </a:ext>
            </a:extLst>
          </p:cNvPr>
          <p:cNvCxnSpPr/>
          <p:nvPr/>
        </p:nvCxnSpPr>
        <p:spPr>
          <a:xfrm>
            <a:off x="255242" y="1686614"/>
            <a:ext cx="2740800" cy="0"/>
          </a:xfrm>
          <a:prstGeom prst="straightConnector1">
            <a:avLst/>
          </a:prstGeom>
          <a:noFill/>
          <a:ln w="28575" cap="flat" cmpd="sng">
            <a:solidFill>
              <a:srgbClr val="1A3964"/>
            </a:solidFill>
            <a:prstDash val="solid"/>
            <a:miter lim="800000"/>
            <a:headEnd type="none" w="sm" len="sm"/>
            <a:tailEnd type="none" w="sm" len="sm"/>
          </a:ln>
        </p:spPr>
      </p:cxnSp>
      <p:cxnSp>
        <p:nvCxnSpPr>
          <p:cNvPr id="7" name="Google Shape;711;gae5b44f2be_2_1311">
            <a:extLst>
              <a:ext uri="{FF2B5EF4-FFF2-40B4-BE49-F238E27FC236}">
                <a16:creationId xmlns:a16="http://schemas.microsoft.com/office/drawing/2014/main" id="{FD7FB4C4-CFE4-49E3-98CA-92A359A9261D}"/>
              </a:ext>
            </a:extLst>
          </p:cNvPr>
          <p:cNvCxnSpPr/>
          <p:nvPr/>
        </p:nvCxnSpPr>
        <p:spPr>
          <a:xfrm>
            <a:off x="255242" y="1743764"/>
            <a:ext cx="2740800" cy="0"/>
          </a:xfrm>
          <a:prstGeom prst="straightConnector1">
            <a:avLst/>
          </a:prstGeom>
          <a:noFill/>
          <a:ln w="19050" cap="flat" cmpd="sng">
            <a:solidFill>
              <a:schemeClr val="accent3"/>
            </a:solidFill>
            <a:prstDash val="solid"/>
            <a:miter lim="800000"/>
            <a:headEnd type="none" w="sm" len="sm"/>
            <a:tailEnd type="none" w="sm" len="sm"/>
          </a:ln>
        </p:spPr>
      </p:cxnSp>
      <p:sp>
        <p:nvSpPr>
          <p:cNvPr id="9" name="Rectangle 8">
            <a:extLst>
              <a:ext uri="{FF2B5EF4-FFF2-40B4-BE49-F238E27FC236}">
                <a16:creationId xmlns:a16="http://schemas.microsoft.com/office/drawing/2014/main" id="{CAD91994-44A5-49F3-B5E9-6BBF7A67544C}"/>
              </a:ext>
            </a:extLst>
          </p:cNvPr>
          <p:cNvSpPr/>
          <p:nvPr/>
        </p:nvSpPr>
        <p:spPr>
          <a:xfrm>
            <a:off x="175263" y="1830391"/>
            <a:ext cx="6497675"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In order to locate the recipient of the communication, navigate to the “Registrants” tab from the homepage. </a:t>
            </a:r>
          </a:p>
        </p:txBody>
      </p:sp>
      <p:sp>
        <p:nvSpPr>
          <p:cNvPr id="17" name="TextBox 16">
            <a:extLst>
              <a:ext uri="{FF2B5EF4-FFF2-40B4-BE49-F238E27FC236}">
                <a16:creationId xmlns:a16="http://schemas.microsoft.com/office/drawing/2014/main" id="{76890CD0-45E9-461D-B795-BBC8EDE16E7D}"/>
              </a:ext>
            </a:extLst>
          </p:cNvPr>
          <p:cNvSpPr txBox="1"/>
          <p:nvPr/>
        </p:nvSpPr>
        <p:spPr>
          <a:xfrm>
            <a:off x="1349967" y="4301415"/>
            <a:ext cx="3489888"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1 – Select Registrants from the homepage</a:t>
            </a:r>
          </a:p>
        </p:txBody>
      </p:sp>
      <p:sp>
        <p:nvSpPr>
          <p:cNvPr id="29" name="Rectangle 28">
            <a:extLst>
              <a:ext uri="{FF2B5EF4-FFF2-40B4-BE49-F238E27FC236}">
                <a16:creationId xmlns:a16="http://schemas.microsoft.com/office/drawing/2014/main" id="{E87EA5C4-9160-44E4-AB03-499FC48B477A}"/>
              </a:ext>
            </a:extLst>
          </p:cNvPr>
          <p:cNvSpPr/>
          <p:nvPr/>
        </p:nvSpPr>
        <p:spPr>
          <a:xfrm>
            <a:off x="175263" y="4584881"/>
            <a:ext cx="6417696" cy="1323439"/>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In the Registrants page, a user can search by the following criteria:</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First Name</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Last Name</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Email Address</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Phone Number</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Appointment Confirmation Number</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Date of Birth</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Yet to Make an Appointment</a:t>
            </a:r>
          </a:p>
        </p:txBody>
      </p:sp>
      <p:pic>
        <p:nvPicPr>
          <p:cNvPr id="8" name="Picture 7">
            <a:extLst>
              <a:ext uri="{FF2B5EF4-FFF2-40B4-BE49-F238E27FC236}">
                <a16:creationId xmlns:a16="http://schemas.microsoft.com/office/drawing/2014/main" id="{848DCBFB-6571-4124-B187-D7CDF05529E2}"/>
              </a:ext>
            </a:extLst>
          </p:cNvPr>
          <p:cNvPicPr>
            <a:picLocks noChangeAspect="1"/>
          </p:cNvPicPr>
          <p:nvPr/>
        </p:nvPicPr>
        <p:blipFill rotWithShape="1">
          <a:blip r:embed="rId2"/>
          <a:srcRect t="14668" r="39125" b="23967"/>
          <a:stretch/>
        </p:blipFill>
        <p:spPr>
          <a:xfrm>
            <a:off x="1615523" y="2223941"/>
            <a:ext cx="3571052" cy="2024840"/>
          </a:xfrm>
          <a:prstGeom prst="rect">
            <a:avLst/>
          </a:prstGeom>
          <a:ln>
            <a:solidFill>
              <a:schemeClr val="tx1"/>
            </a:solidFill>
          </a:ln>
        </p:spPr>
      </p:pic>
      <p:sp>
        <p:nvSpPr>
          <p:cNvPr id="21" name="Rectangle 20">
            <a:extLst>
              <a:ext uri="{FF2B5EF4-FFF2-40B4-BE49-F238E27FC236}">
                <a16:creationId xmlns:a16="http://schemas.microsoft.com/office/drawing/2014/main" id="{588D9F4A-DCBD-4431-8A08-0AC178091AD2}"/>
              </a:ext>
            </a:extLst>
          </p:cNvPr>
          <p:cNvSpPr/>
          <p:nvPr/>
        </p:nvSpPr>
        <p:spPr>
          <a:xfrm>
            <a:off x="1650704" y="3996744"/>
            <a:ext cx="935478" cy="216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391B2C3-CE08-416B-87B7-8B01235648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00259" y="6115803"/>
            <a:ext cx="4647681" cy="1828221"/>
          </a:xfrm>
          <a:prstGeom prst="rect">
            <a:avLst/>
          </a:prstGeom>
          <a:ln>
            <a:noFill/>
          </a:ln>
        </p:spPr>
      </p:pic>
      <p:sp>
        <p:nvSpPr>
          <p:cNvPr id="23" name="TextBox 22">
            <a:extLst>
              <a:ext uri="{FF2B5EF4-FFF2-40B4-BE49-F238E27FC236}">
                <a16:creationId xmlns:a16="http://schemas.microsoft.com/office/drawing/2014/main" id="{5A2C49D5-DF0C-4B2C-A461-B330094E3471}"/>
              </a:ext>
            </a:extLst>
          </p:cNvPr>
          <p:cNvSpPr txBox="1"/>
          <p:nvPr/>
        </p:nvSpPr>
        <p:spPr>
          <a:xfrm>
            <a:off x="1679156" y="8052897"/>
            <a:ext cx="3489888"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2 – Registrant Search Results</a:t>
            </a:r>
          </a:p>
        </p:txBody>
      </p:sp>
    </p:spTree>
    <p:extLst>
      <p:ext uri="{BB962C8B-B14F-4D97-AF65-F5344CB8AC3E}">
        <p14:creationId xmlns:p14="http://schemas.microsoft.com/office/powerpoint/2010/main" val="259154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0C96EAE-766F-4449-B4B1-BAE769988467}"/>
              </a:ext>
            </a:extLst>
          </p:cNvPr>
          <p:cNvSpPr/>
          <p:nvPr/>
        </p:nvSpPr>
        <p:spPr>
          <a:xfrm>
            <a:off x="413736" y="918708"/>
            <a:ext cx="5534482"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search results generating, the user clicks on the icon in the first column to view the registrant’s details. </a:t>
            </a:r>
          </a:p>
        </p:txBody>
      </p:sp>
      <p:sp>
        <p:nvSpPr>
          <p:cNvPr id="36" name="TextBox 35">
            <a:extLst>
              <a:ext uri="{FF2B5EF4-FFF2-40B4-BE49-F238E27FC236}">
                <a16:creationId xmlns:a16="http://schemas.microsoft.com/office/drawing/2014/main" id="{E1D39E41-48D8-4D03-A325-7C4901CEFB64}"/>
              </a:ext>
            </a:extLst>
          </p:cNvPr>
          <p:cNvSpPr txBox="1"/>
          <p:nvPr/>
        </p:nvSpPr>
        <p:spPr>
          <a:xfrm>
            <a:off x="1549313" y="2387885"/>
            <a:ext cx="3263325"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3 – View Registrant Details</a:t>
            </a:r>
          </a:p>
        </p:txBody>
      </p:sp>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1.0</a:t>
            </a:r>
          </a:p>
        </p:txBody>
      </p:sp>
      <p:pic>
        <p:nvPicPr>
          <p:cNvPr id="4" name="Picture 3">
            <a:extLst>
              <a:ext uri="{FF2B5EF4-FFF2-40B4-BE49-F238E27FC236}">
                <a16:creationId xmlns:a16="http://schemas.microsoft.com/office/drawing/2014/main" id="{5EE55460-2AF1-4877-A583-CC675F024287}"/>
              </a:ext>
            </a:extLst>
          </p:cNvPr>
          <p:cNvPicPr>
            <a:picLocks noChangeAspect="1"/>
          </p:cNvPicPr>
          <p:nvPr/>
        </p:nvPicPr>
        <p:blipFill rotWithShape="1">
          <a:blip r:embed="rId2">
            <a:extLst>
              <a:ext uri="{28A0092B-C50C-407E-A947-70E740481C1C}">
                <a14:useLocalDpi xmlns:a14="http://schemas.microsoft.com/office/drawing/2010/main" val="0"/>
              </a:ext>
            </a:extLst>
          </a:blip>
          <a:srcRect t="61357"/>
          <a:stretch/>
        </p:blipFill>
        <p:spPr>
          <a:xfrm>
            <a:off x="354213" y="1457943"/>
            <a:ext cx="6149573" cy="934772"/>
          </a:xfrm>
          <a:prstGeom prst="rect">
            <a:avLst/>
          </a:prstGeom>
          <a:ln>
            <a:noFill/>
          </a:ln>
        </p:spPr>
      </p:pic>
      <p:sp>
        <p:nvSpPr>
          <p:cNvPr id="37" name="Rectangle 36">
            <a:extLst>
              <a:ext uri="{FF2B5EF4-FFF2-40B4-BE49-F238E27FC236}">
                <a16:creationId xmlns:a16="http://schemas.microsoft.com/office/drawing/2014/main" id="{DB4DBB0C-E5D6-4C3F-9796-6EF88E460E6B}"/>
              </a:ext>
            </a:extLst>
          </p:cNvPr>
          <p:cNvSpPr/>
          <p:nvPr/>
        </p:nvSpPr>
        <p:spPr>
          <a:xfrm>
            <a:off x="420086" y="1795926"/>
            <a:ext cx="288226" cy="423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43EDB45-A886-4C01-8ED3-DE24246BD1DD}"/>
              </a:ext>
            </a:extLst>
          </p:cNvPr>
          <p:cNvSpPr/>
          <p:nvPr/>
        </p:nvSpPr>
        <p:spPr>
          <a:xfrm>
            <a:off x="413736" y="2764297"/>
            <a:ext cx="5534482" cy="861774"/>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At the bottom of the Registrant’s profile, the Communication Log shows the date and time of communications, communication mode, communication reason, communication status, comments, logged by user, and appointment recorded by user. </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To create a new communication, select the “New Communication” button.</a:t>
            </a:r>
          </a:p>
        </p:txBody>
      </p:sp>
      <p:pic>
        <p:nvPicPr>
          <p:cNvPr id="5" name="Picture 4">
            <a:extLst>
              <a:ext uri="{FF2B5EF4-FFF2-40B4-BE49-F238E27FC236}">
                <a16:creationId xmlns:a16="http://schemas.microsoft.com/office/drawing/2014/main" id="{45D74D88-CF2A-4C40-A202-30BA680CFA0F}"/>
              </a:ext>
            </a:extLst>
          </p:cNvPr>
          <p:cNvPicPr>
            <a:picLocks noChangeAspect="1"/>
          </p:cNvPicPr>
          <p:nvPr/>
        </p:nvPicPr>
        <p:blipFill rotWithShape="1">
          <a:blip r:embed="rId3"/>
          <a:srcRect l="21146" t="28348" r="3434" b="26972"/>
          <a:stretch/>
        </p:blipFill>
        <p:spPr>
          <a:xfrm>
            <a:off x="785089" y="3794335"/>
            <a:ext cx="5172365" cy="1723595"/>
          </a:xfrm>
          <a:prstGeom prst="rect">
            <a:avLst/>
          </a:prstGeom>
          <a:ln>
            <a:solidFill>
              <a:schemeClr val="tx1"/>
            </a:solidFill>
          </a:ln>
        </p:spPr>
      </p:pic>
      <p:sp>
        <p:nvSpPr>
          <p:cNvPr id="55" name="Rectangle 54">
            <a:extLst>
              <a:ext uri="{FF2B5EF4-FFF2-40B4-BE49-F238E27FC236}">
                <a16:creationId xmlns:a16="http://schemas.microsoft.com/office/drawing/2014/main" id="{D2D044DF-D198-48C6-8F5C-B6D8330DC7FE}"/>
              </a:ext>
            </a:extLst>
          </p:cNvPr>
          <p:cNvSpPr/>
          <p:nvPr/>
        </p:nvSpPr>
        <p:spPr>
          <a:xfrm>
            <a:off x="4890656" y="4099096"/>
            <a:ext cx="1057562" cy="27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BC8CB89-85F3-443B-A9FA-DD86EC038031}"/>
              </a:ext>
            </a:extLst>
          </p:cNvPr>
          <p:cNvSpPr txBox="1"/>
          <p:nvPr/>
        </p:nvSpPr>
        <p:spPr>
          <a:xfrm>
            <a:off x="1797336" y="5576666"/>
            <a:ext cx="3263325"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4 – Click the “New Communication” button</a:t>
            </a:r>
          </a:p>
        </p:txBody>
      </p:sp>
      <p:pic>
        <p:nvPicPr>
          <p:cNvPr id="6" name="Picture 5">
            <a:extLst>
              <a:ext uri="{FF2B5EF4-FFF2-40B4-BE49-F238E27FC236}">
                <a16:creationId xmlns:a16="http://schemas.microsoft.com/office/drawing/2014/main" id="{B065698E-08B6-40DF-9741-85DF9FA58F09}"/>
              </a:ext>
            </a:extLst>
          </p:cNvPr>
          <p:cNvPicPr>
            <a:picLocks noChangeAspect="1"/>
          </p:cNvPicPr>
          <p:nvPr/>
        </p:nvPicPr>
        <p:blipFill rotWithShape="1">
          <a:blip r:embed="rId4"/>
          <a:srcRect l="15623" t="33480" r="15421" b="25102"/>
          <a:stretch/>
        </p:blipFill>
        <p:spPr>
          <a:xfrm>
            <a:off x="1064489" y="6734125"/>
            <a:ext cx="4729015" cy="1597785"/>
          </a:xfrm>
          <a:prstGeom prst="rect">
            <a:avLst/>
          </a:prstGeom>
          <a:ln>
            <a:solidFill>
              <a:schemeClr val="tx1"/>
            </a:solidFill>
          </a:ln>
        </p:spPr>
      </p:pic>
      <p:sp>
        <p:nvSpPr>
          <p:cNvPr id="57" name="Rectangle 56">
            <a:extLst>
              <a:ext uri="{FF2B5EF4-FFF2-40B4-BE49-F238E27FC236}">
                <a16:creationId xmlns:a16="http://schemas.microsoft.com/office/drawing/2014/main" id="{B368DE9F-5BD4-4E0E-8F4C-F6D861A8BC64}"/>
              </a:ext>
            </a:extLst>
          </p:cNvPr>
          <p:cNvSpPr/>
          <p:nvPr/>
        </p:nvSpPr>
        <p:spPr>
          <a:xfrm>
            <a:off x="280647" y="5971717"/>
            <a:ext cx="5534482" cy="553998"/>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clicking the “New Communication” button, the user can select the communication mode: email, SMS, or phone. The user can also enter comments about the event. To update the Communication Log, the user must select “Save”.</a:t>
            </a:r>
          </a:p>
        </p:txBody>
      </p:sp>
      <p:sp>
        <p:nvSpPr>
          <p:cNvPr id="58" name="Rectangle 57">
            <a:extLst>
              <a:ext uri="{FF2B5EF4-FFF2-40B4-BE49-F238E27FC236}">
                <a16:creationId xmlns:a16="http://schemas.microsoft.com/office/drawing/2014/main" id="{15C4C831-87A2-4F0F-8782-F3F2D8EC23CD}"/>
              </a:ext>
            </a:extLst>
          </p:cNvPr>
          <p:cNvSpPr/>
          <p:nvPr/>
        </p:nvSpPr>
        <p:spPr>
          <a:xfrm>
            <a:off x="5285504" y="8044873"/>
            <a:ext cx="508000" cy="287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F1394FC-B9F6-4F6E-AA5F-A6CC8C74AEC8}"/>
              </a:ext>
            </a:extLst>
          </p:cNvPr>
          <p:cNvSpPr txBox="1"/>
          <p:nvPr/>
        </p:nvSpPr>
        <p:spPr>
          <a:xfrm>
            <a:off x="1064490" y="8331910"/>
            <a:ext cx="4729015"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5 – Select the communication mode from the drop down and select “Save”</a:t>
            </a:r>
          </a:p>
        </p:txBody>
      </p:sp>
      <p:sp>
        <p:nvSpPr>
          <p:cNvPr id="18" name="Title 1">
            <a:extLst>
              <a:ext uri="{FF2B5EF4-FFF2-40B4-BE49-F238E27FC236}">
                <a16:creationId xmlns:a16="http://schemas.microsoft.com/office/drawing/2014/main" id="{C90D80AA-2D8E-4417-A1B4-BD7AF9C22468}"/>
              </a:ext>
            </a:extLst>
          </p:cNvPr>
          <p:cNvSpPr>
            <a:spLocks noGrp="1"/>
          </p:cNvSpPr>
          <p:nvPr>
            <p:ph type="title"/>
          </p:nvPr>
        </p:nvSpPr>
        <p:spPr>
          <a:xfrm>
            <a:off x="104717" y="196197"/>
            <a:ext cx="3469489" cy="517603"/>
          </a:xfrm>
        </p:spPr>
        <p:txBody>
          <a:bodyPr>
            <a:normAutofit fontScale="90000"/>
          </a:bodyPr>
          <a:lstStyle/>
          <a:p>
            <a:r>
              <a:rPr lang="en-US" sz="2000" b="1" dirty="0"/>
              <a:t>VASE+</a:t>
            </a:r>
            <a:br>
              <a:rPr lang="en-US" sz="1400" b="1" dirty="0"/>
            </a:br>
            <a:r>
              <a:rPr lang="en-US" sz="1400" b="1" dirty="0"/>
              <a:t>Job Aid – Vaccine Recipient Notifications</a:t>
            </a:r>
          </a:p>
        </p:txBody>
      </p:sp>
    </p:spTree>
    <p:extLst>
      <p:ext uri="{BB962C8B-B14F-4D97-AF65-F5344CB8AC3E}">
        <p14:creationId xmlns:p14="http://schemas.microsoft.com/office/powerpoint/2010/main" val="175860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1.0</a:t>
            </a:r>
          </a:p>
        </p:txBody>
      </p:sp>
      <p:sp>
        <p:nvSpPr>
          <p:cNvPr id="16" name="TextBox 15">
            <a:extLst>
              <a:ext uri="{FF2B5EF4-FFF2-40B4-BE49-F238E27FC236}">
                <a16:creationId xmlns:a16="http://schemas.microsoft.com/office/drawing/2014/main" id="{8F46E57F-D553-48EB-B3C7-206B3F1D8B81}"/>
              </a:ext>
            </a:extLst>
          </p:cNvPr>
          <p:cNvSpPr txBox="1"/>
          <p:nvPr/>
        </p:nvSpPr>
        <p:spPr>
          <a:xfrm>
            <a:off x="104717" y="904098"/>
            <a:ext cx="6400800" cy="307777"/>
          </a:xfrm>
          <a:prstGeom prst="rect">
            <a:avLst/>
          </a:prstGeom>
          <a:noFill/>
        </p:spPr>
        <p:txBody>
          <a:bodyPr wrap="square" rtlCol="0">
            <a:spAutoFit/>
          </a:bodyPr>
          <a:lstStyle/>
          <a:p>
            <a:r>
              <a:rPr lang="en-US" sz="1400" b="1" dirty="0">
                <a:solidFill>
                  <a:srgbClr val="5B9BD5"/>
                </a:solidFill>
                <a:latin typeface="Open Sans" panose="020B0606030504020204" pitchFamily="34" charset="0"/>
                <a:ea typeface="Open Sans" panose="020B0606030504020204" pitchFamily="34" charset="0"/>
                <a:cs typeface="Open Sans" panose="020B0606030504020204" pitchFamily="34" charset="0"/>
              </a:rPr>
              <a:t>Reschedule Appointment</a:t>
            </a:r>
          </a:p>
        </p:txBody>
      </p:sp>
      <p:cxnSp>
        <p:nvCxnSpPr>
          <p:cNvPr id="17" name="Google Shape;710;gae5b44f2be_2_1311">
            <a:extLst>
              <a:ext uri="{FF2B5EF4-FFF2-40B4-BE49-F238E27FC236}">
                <a16:creationId xmlns:a16="http://schemas.microsoft.com/office/drawing/2014/main" id="{AEA86901-1D2F-48AB-9153-3799D8F46482}"/>
              </a:ext>
            </a:extLst>
          </p:cNvPr>
          <p:cNvCxnSpPr/>
          <p:nvPr/>
        </p:nvCxnSpPr>
        <p:spPr>
          <a:xfrm>
            <a:off x="255242" y="1249292"/>
            <a:ext cx="2740800" cy="0"/>
          </a:xfrm>
          <a:prstGeom prst="straightConnector1">
            <a:avLst/>
          </a:prstGeom>
          <a:noFill/>
          <a:ln w="28575" cap="flat" cmpd="sng">
            <a:solidFill>
              <a:srgbClr val="1A3964"/>
            </a:solidFill>
            <a:prstDash val="solid"/>
            <a:miter lim="800000"/>
            <a:headEnd type="none" w="sm" len="sm"/>
            <a:tailEnd type="none" w="sm" len="sm"/>
          </a:ln>
        </p:spPr>
      </p:cxnSp>
      <p:cxnSp>
        <p:nvCxnSpPr>
          <p:cNvPr id="18" name="Google Shape;711;gae5b44f2be_2_1311">
            <a:extLst>
              <a:ext uri="{FF2B5EF4-FFF2-40B4-BE49-F238E27FC236}">
                <a16:creationId xmlns:a16="http://schemas.microsoft.com/office/drawing/2014/main" id="{65012321-C113-4C7B-8DFC-8FA634307709}"/>
              </a:ext>
            </a:extLst>
          </p:cNvPr>
          <p:cNvCxnSpPr/>
          <p:nvPr/>
        </p:nvCxnSpPr>
        <p:spPr>
          <a:xfrm>
            <a:off x="255242" y="1306442"/>
            <a:ext cx="2740800" cy="0"/>
          </a:xfrm>
          <a:prstGeom prst="straightConnector1">
            <a:avLst/>
          </a:prstGeom>
          <a:noFill/>
          <a:ln w="19050" cap="flat" cmpd="sng">
            <a:solidFill>
              <a:schemeClr val="accent3"/>
            </a:solidFill>
            <a:prstDash val="solid"/>
            <a:miter lim="800000"/>
            <a:headEnd type="none" w="sm" len="sm"/>
            <a:tailEnd type="none" w="sm" len="sm"/>
          </a:ln>
        </p:spPr>
      </p:cxnSp>
      <p:sp>
        <p:nvSpPr>
          <p:cNvPr id="19" name="Rectangle 18">
            <a:extLst>
              <a:ext uri="{FF2B5EF4-FFF2-40B4-BE49-F238E27FC236}">
                <a16:creationId xmlns:a16="http://schemas.microsoft.com/office/drawing/2014/main" id="{993C2528-8187-490B-B0F7-B8EA9B726764}"/>
              </a:ext>
            </a:extLst>
          </p:cNvPr>
          <p:cNvSpPr/>
          <p:nvPr/>
        </p:nvSpPr>
        <p:spPr>
          <a:xfrm>
            <a:off x="228801" y="1402173"/>
            <a:ext cx="5534482" cy="707886"/>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To reschedule a registrant’s appointment, navigate to the Registrants tab from the homepage. The user can then search by First Name, Last Name, Email Address, Phone Number, Appointment Confirmation Number, Date of Birth, and Yet to Make an Appointment</a:t>
            </a:r>
          </a:p>
        </p:txBody>
      </p:sp>
      <p:grpSp>
        <p:nvGrpSpPr>
          <p:cNvPr id="4" name="Group 3">
            <a:extLst>
              <a:ext uri="{FF2B5EF4-FFF2-40B4-BE49-F238E27FC236}">
                <a16:creationId xmlns:a16="http://schemas.microsoft.com/office/drawing/2014/main" id="{E8C18B96-4839-4EC3-8941-9D52F2D5F6A5}"/>
              </a:ext>
            </a:extLst>
          </p:cNvPr>
          <p:cNvGrpSpPr/>
          <p:nvPr/>
        </p:nvGrpSpPr>
        <p:grpSpPr>
          <a:xfrm>
            <a:off x="1142138" y="2204742"/>
            <a:ext cx="4573723" cy="1641865"/>
            <a:chOff x="1222658" y="2230066"/>
            <a:chExt cx="4573723" cy="1641865"/>
          </a:xfrm>
        </p:grpSpPr>
        <p:pic>
          <p:nvPicPr>
            <p:cNvPr id="2" name="Picture 1">
              <a:extLst>
                <a:ext uri="{FF2B5EF4-FFF2-40B4-BE49-F238E27FC236}">
                  <a16:creationId xmlns:a16="http://schemas.microsoft.com/office/drawing/2014/main" id="{0111EF99-DAB9-4A2B-A1D2-38817A093F9D}"/>
                </a:ext>
              </a:extLst>
            </p:cNvPr>
            <p:cNvPicPr>
              <a:picLocks noChangeAspect="1"/>
            </p:cNvPicPr>
            <p:nvPr/>
          </p:nvPicPr>
          <p:blipFill rotWithShape="1">
            <a:blip r:embed="rId2"/>
            <a:srcRect l="1527" t="14616" r="2416" b="23892"/>
            <a:stretch/>
          </p:blipFill>
          <p:spPr>
            <a:xfrm>
              <a:off x="1236783" y="2230066"/>
              <a:ext cx="4559598" cy="1641865"/>
            </a:xfrm>
            <a:prstGeom prst="rect">
              <a:avLst/>
            </a:prstGeom>
            <a:ln>
              <a:solidFill>
                <a:schemeClr val="tx1"/>
              </a:solidFill>
            </a:ln>
          </p:spPr>
        </p:pic>
        <p:sp>
          <p:nvSpPr>
            <p:cNvPr id="21" name="Rectangle 20">
              <a:extLst>
                <a:ext uri="{FF2B5EF4-FFF2-40B4-BE49-F238E27FC236}">
                  <a16:creationId xmlns:a16="http://schemas.microsoft.com/office/drawing/2014/main" id="{BC01C6B0-4AFE-45C6-A9F5-A291C86CB161}"/>
                </a:ext>
              </a:extLst>
            </p:cNvPr>
            <p:cNvSpPr/>
            <p:nvPr/>
          </p:nvSpPr>
          <p:spPr>
            <a:xfrm>
              <a:off x="1222658" y="3643035"/>
              <a:ext cx="813056" cy="212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F0E7735F-6903-4DAF-88FF-EB1748AFB111}"/>
              </a:ext>
            </a:extLst>
          </p:cNvPr>
          <p:cNvSpPr/>
          <p:nvPr/>
        </p:nvSpPr>
        <p:spPr>
          <a:xfrm>
            <a:off x="228801" y="4130810"/>
            <a:ext cx="5534482"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entering search criteria and selecting the “Search” button, related search results will appear in a table below. Select the icon to the left of the patient’s record.</a:t>
            </a:r>
          </a:p>
        </p:txBody>
      </p:sp>
      <p:pic>
        <p:nvPicPr>
          <p:cNvPr id="3" name="Picture 2">
            <a:extLst>
              <a:ext uri="{FF2B5EF4-FFF2-40B4-BE49-F238E27FC236}">
                <a16:creationId xmlns:a16="http://schemas.microsoft.com/office/drawing/2014/main" id="{587F4B61-888C-4716-9BEB-A1A5EAEA37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8151" y="4588724"/>
            <a:ext cx="4773925" cy="1922748"/>
          </a:xfrm>
          <a:prstGeom prst="rect">
            <a:avLst/>
          </a:prstGeom>
          <a:ln>
            <a:noFill/>
          </a:ln>
        </p:spPr>
      </p:pic>
      <p:sp>
        <p:nvSpPr>
          <p:cNvPr id="24" name="Rectangle 23">
            <a:extLst>
              <a:ext uri="{FF2B5EF4-FFF2-40B4-BE49-F238E27FC236}">
                <a16:creationId xmlns:a16="http://schemas.microsoft.com/office/drawing/2014/main" id="{0ACE03A6-13C2-4A78-94B2-765AECFAC2E2}"/>
              </a:ext>
            </a:extLst>
          </p:cNvPr>
          <p:cNvSpPr/>
          <p:nvPr/>
        </p:nvSpPr>
        <p:spPr>
          <a:xfrm>
            <a:off x="921558" y="6030466"/>
            <a:ext cx="234284" cy="173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162957-3D58-4BF8-A18A-4F9BB90FCD63}"/>
              </a:ext>
            </a:extLst>
          </p:cNvPr>
          <p:cNvSpPr/>
          <p:nvPr/>
        </p:nvSpPr>
        <p:spPr>
          <a:xfrm>
            <a:off x="228801" y="6764300"/>
            <a:ext cx="5534482" cy="246221"/>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In the registrant’s profile, the user can then select the “Reschedule Appointment” button</a:t>
            </a:r>
          </a:p>
        </p:txBody>
      </p:sp>
      <p:pic>
        <p:nvPicPr>
          <p:cNvPr id="7" name="Picture 6">
            <a:extLst>
              <a:ext uri="{FF2B5EF4-FFF2-40B4-BE49-F238E27FC236}">
                <a16:creationId xmlns:a16="http://schemas.microsoft.com/office/drawing/2014/main" id="{CB872D3B-FB79-4D52-AB58-334DAEF522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6189" y="7058725"/>
            <a:ext cx="4437846" cy="1798973"/>
          </a:xfrm>
          <a:prstGeom prst="rect">
            <a:avLst/>
          </a:prstGeom>
          <a:ln>
            <a:noFill/>
          </a:ln>
        </p:spPr>
      </p:pic>
      <p:sp>
        <p:nvSpPr>
          <p:cNvPr id="27" name="Rectangle 26">
            <a:extLst>
              <a:ext uri="{FF2B5EF4-FFF2-40B4-BE49-F238E27FC236}">
                <a16:creationId xmlns:a16="http://schemas.microsoft.com/office/drawing/2014/main" id="{1E3A1D39-383B-4204-84FB-DAFACE3272CA}"/>
              </a:ext>
            </a:extLst>
          </p:cNvPr>
          <p:cNvSpPr/>
          <p:nvPr/>
        </p:nvSpPr>
        <p:spPr>
          <a:xfrm>
            <a:off x="4279396" y="7296150"/>
            <a:ext cx="635503"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77D16773-4925-413C-B082-6A7954806350}"/>
              </a:ext>
            </a:extLst>
          </p:cNvPr>
          <p:cNvSpPr txBox="1">
            <a:spLocks/>
          </p:cNvSpPr>
          <p:nvPr/>
        </p:nvSpPr>
        <p:spPr>
          <a:xfrm>
            <a:off x="104717" y="196197"/>
            <a:ext cx="3469489" cy="517603"/>
          </a:xfrm>
          <a:prstGeom prst="rect">
            <a:avLst/>
          </a:prstGeom>
        </p:spPr>
        <p:txBody>
          <a:bodyPr vert="horz" lIns="91440" tIns="45720" rIns="91440" bIns="45720" rtlCol="0" anchor="ctr">
            <a:normAutofit fontScale="9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000" b="1"/>
              <a:t>VASE+</a:t>
            </a:r>
            <a:br>
              <a:rPr lang="en-US" sz="1400" b="1"/>
            </a:br>
            <a:r>
              <a:rPr lang="en-US" sz="1400" b="1"/>
              <a:t>Job Aid – Vaccine Recipient Notifications</a:t>
            </a:r>
            <a:endParaRPr lang="en-US" sz="1400" b="1" dirty="0"/>
          </a:p>
        </p:txBody>
      </p:sp>
      <p:sp>
        <p:nvSpPr>
          <p:cNvPr id="31" name="TextBox 30">
            <a:extLst>
              <a:ext uri="{FF2B5EF4-FFF2-40B4-BE49-F238E27FC236}">
                <a16:creationId xmlns:a16="http://schemas.microsoft.com/office/drawing/2014/main" id="{B08CB0CF-9B7A-4881-BA3D-B0AA32D2D566}"/>
              </a:ext>
            </a:extLst>
          </p:cNvPr>
          <p:cNvSpPr txBox="1"/>
          <p:nvPr/>
        </p:nvSpPr>
        <p:spPr>
          <a:xfrm>
            <a:off x="1067366" y="3876740"/>
            <a:ext cx="4729015"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6 – Navigate to the registrants page</a:t>
            </a:r>
          </a:p>
        </p:txBody>
      </p:sp>
      <p:sp>
        <p:nvSpPr>
          <p:cNvPr id="32" name="TextBox 31">
            <a:extLst>
              <a:ext uri="{FF2B5EF4-FFF2-40B4-BE49-F238E27FC236}">
                <a16:creationId xmlns:a16="http://schemas.microsoft.com/office/drawing/2014/main" id="{D4DC72D1-84A4-4C26-9498-472144D6AD06}"/>
              </a:ext>
            </a:extLst>
          </p:cNvPr>
          <p:cNvSpPr txBox="1"/>
          <p:nvPr/>
        </p:nvSpPr>
        <p:spPr>
          <a:xfrm>
            <a:off x="1406400" y="6485264"/>
            <a:ext cx="4729015"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7 – Search for the registrant and view the profile</a:t>
            </a:r>
          </a:p>
        </p:txBody>
      </p:sp>
      <p:sp>
        <p:nvSpPr>
          <p:cNvPr id="35" name="TextBox 34">
            <a:extLst>
              <a:ext uri="{FF2B5EF4-FFF2-40B4-BE49-F238E27FC236}">
                <a16:creationId xmlns:a16="http://schemas.microsoft.com/office/drawing/2014/main" id="{114039EA-577C-43B4-96EE-1BF1847BBCF6}"/>
              </a:ext>
            </a:extLst>
          </p:cNvPr>
          <p:cNvSpPr txBox="1"/>
          <p:nvPr/>
        </p:nvSpPr>
        <p:spPr>
          <a:xfrm>
            <a:off x="940605" y="8862956"/>
            <a:ext cx="4729015"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8 – Select the “Reschedule Appointment” page</a:t>
            </a:r>
          </a:p>
        </p:txBody>
      </p:sp>
    </p:spTree>
    <p:extLst>
      <p:ext uri="{BB962C8B-B14F-4D97-AF65-F5344CB8AC3E}">
        <p14:creationId xmlns:p14="http://schemas.microsoft.com/office/powerpoint/2010/main" val="204315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1.0</a:t>
            </a:r>
          </a:p>
        </p:txBody>
      </p:sp>
      <p:sp>
        <p:nvSpPr>
          <p:cNvPr id="25" name="Rectangle 24">
            <a:extLst>
              <a:ext uri="{FF2B5EF4-FFF2-40B4-BE49-F238E27FC236}">
                <a16:creationId xmlns:a16="http://schemas.microsoft.com/office/drawing/2014/main" id="{6B162957-3D58-4BF8-A18A-4F9BB90FCD63}"/>
              </a:ext>
            </a:extLst>
          </p:cNvPr>
          <p:cNvSpPr/>
          <p:nvPr/>
        </p:nvSpPr>
        <p:spPr>
          <a:xfrm>
            <a:off x="339638" y="908445"/>
            <a:ext cx="5534482" cy="553998"/>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The user will be prompted to select the clinic and new time for the registrant’s appointment, then will be sent to the registration process where the registrant’s data must be completed again.</a:t>
            </a:r>
          </a:p>
        </p:txBody>
      </p:sp>
      <p:sp>
        <p:nvSpPr>
          <p:cNvPr id="20" name="Title 1">
            <a:extLst>
              <a:ext uri="{FF2B5EF4-FFF2-40B4-BE49-F238E27FC236}">
                <a16:creationId xmlns:a16="http://schemas.microsoft.com/office/drawing/2014/main" id="{DA880639-0742-4162-BD3B-6CD51E9E52A6}"/>
              </a:ext>
            </a:extLst>
          </p:cNvPr>
          <p:cNvSpPr txBox="1">
            <a:spLocks/>
          </p:cNvSpPr>
          <p:nvPr/>
        </p:nvSpPr>
        <p:spPr>
          <a:xfrm>
            <a:off x="104717" y="196197"/>
            <a:ext cx="3469489" cy="517603"/>
          </a:xfrm>
          <a:prstGeom prst="rect">
            <a:avLst/>
          </a:prstGeom>
        </p:spPr>
        <p:txBody>
          <a:bodyPr vert="horz" lIns="91440" tIns="45720" rIns="91440" bIns="45720" rtlCol="0" anchor="ctr">
            <a:normAutofit fontScale="9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000" b="1"/>
              <a:t>VASE+</a:t>
            </a:r>
            <a:br>
              <a:rPr lang="en-US" sz="1400" b="1"/>
            </a:br>
            <a:r>
              <a:rPr lang="en-US" sz="1400" b="1"/>
              <a:t>Job Aid – Vaccine Recipient Notifications</a:t>
            </a:r>
            <a:endParaRPr lang="en-US" sz="1400" b="1" dirty="0"/>
          </a:p>
        </p:txBody>
      </p:sp>
      <p:pic>
        <p:nvPicPr>
          <p:cNvPr id="6" name="Picture 5">
            <a:extLst>
              <a:ext uri="{FF2B5EF4-FFF2-40B4-BE49-F238E27FC236}">
                <a16:creationId xmlns:a16="http://schemas.microsoft.com/office/drawing/2014/main" id="{EBE69E6E-ED07-454E-B92E-BD355CCE5875}"/>
              </a:ext>
            </a:extLst>
          </p:cNvPr>
          <p:cNvPicPr>
            <a:picLocks noChangeAspect="1"/>
          </p:cNvPicPr>
          <p:nvPr/>
        </p:nvPicPr>
        <p:blipFill rotWithShape="1">
          <a:blip r:embed="rId2"/>
          <a:srcRect l="1527" t="14564" r="1954" b="19593"/>
          <a:stretch/>
        </p:blipFill>
        <p:spPr>
          <a:xfrm>
            <a:off x="810491" y="1586205"/>
            <a:ext cx="5237018" cy="2009565"/>
          </a:xfrm>
          <a:prstGeom prst="rect">
            <a:avLst/>
          </a:prstGeom>
          <a:ln>
            <a:solidFill>
              <a:schemeClr val="tx1"/>
            </a:solidFill>
          </a:ln>
        </p:spPr>
      </p:pic>
      <p:pic>
        <p:nvPicPr>
          <p:cNvPr id="8" name="Picture 7">
            <a:extLst>
              <a:ext uri="{FF2B5EF4-FFF2-40B4-BE49-F238E27FC236}">
                <a16:creationId xmlns:a16="http://schemas.microsoft.com/office/drawing/2014/main" id="{38DC4173-E201-428A-8324-EFB1BBD9DD08}"/>
              </a:ext>
            </a:extLst>
          </p:cNvPr>
          <p:cNvPicPr>
            <a:picLocks noChangeAspect="1"/>
          </p:cNvPicPr>
          <p:nvPr/>
        </p:nvPicPr>
        <p:blipFill rotWithShape="1">
          <a:blip r:embed="rId3"/>
          <a:srcRect l="21010" t="20311" r="4108" b="7142"/>
          <a:stretch/>
        </p:blipFill>
        <p:spPr>
          <a:xfrm>
            <a:off x="1339273" y="4572000"/>
            <a:ext cx="3879273" cy="2114064"/>
          </a:xfrm>
          <a:prstGeom prst="rect">
            <a:avLst/>
          </a:prstGeom>
          <a:ln>
            <a:solidFill>
              <a:schemeClr val="tx1"/>
            </a:solidFill>
          </a:ln>
        </p:spPr>
      </p:pic>
      <p:sp>
        <p:nvSpPr>
          <p:cNvPr id="23" name="Rectangle 22">
            <a:extLst>
              <a:ext uri="{FF2B5EF4-FFF2-40B4-BE49-F238E27FC236}">
                <a16:creationId xmlns:a16="http://schemas.microsoft.com/office/drawing/2014/main" id="{4F045381-9073-42F8-A6FD-9768F1ABDACC}"/>
              </a:ext>
            </a:extLst>
          </p:cNvPr>
          <p:cNvSpPr/>
          <p:nvPr/>
        </p:nvSpPr>
        <p:spPr>
          <a:xfrm>
            <a:off x="339638" y="4006316"/>
            <a:ext cx="5534482"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completing the registration process and selecting a new appointment time, the user will confirm the new appointment by selecting “Confirm Appointment”.</a:t>
            </a:r>
          </a:p>
        </p:txBody>
      </p:sp>
      <p:sp>
        <p:nvSpPr>
          <p:cNvPr id="28" name="Rectangle 27">
            <a:extLst>
              <a:ext uri="{FF2B5EF4-FFF2-40B4-BE49-F238E27FC236}">
                <a16:creationId xmlns:a16="http://schemas.microsoft.com/office/drawing/2014/main" id="{AF447679-D7F0-4AEC-A574-3BB64111F481}"/>
              </a:ext>
            </a:extLst>
          </p:cNvPr>
          <p:cNvSpPr/>
          <p:nvPr/>
        </p:nvSpPr>
        <p:spPr>
          <a:xfrm>
            <a:off x="2949867" y="6354617"/>
            <a:ext cx="1022337" cy="28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79FF2CE-7A54-4661-BA69-965E0360219C}"/>
              </a:ext>
            </a:extLst>
          </p:cNvPr>
          <p:cNvSpPr txBox="1"/>
          <p:nvPr/>
        </p:nvSpPr>
        <p:spPr>
          <a:xfrm>
            <a:off x="735315" y="3609910"/>
            <a:ext cx="4729015"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9 – Complete registrant process and select new appointment time</a:t>
            </a:r>
          </a:p>
        </p:txBody>
      </p:sp>
      <p:sp>
        <p:nvSpPr>
          <p:cNvPr id="30" name="TextBox 29">
            <a:extLst>
              <a:ext uri="{FF2B5EF4-FFF2-40B4-BE49-F238E27FC236}">
                <a16:creationId xmlns:a16="http://schemas.microsoft.com/office/drawing/2014/main" id="{4A6ED611-2266-40D9-90C2-B7D68FFC95EC}"/>
              </a:ext>
            </a:extLst>
          </p:cNvPr>
          <p:cNvSpPr txBox="1"/>
          <p:nvPr/>
        </p:nvSpPr>
        <p:spPr>
          <a:xfrm>
            <a:off x="1339273" y="6699854"/>
            <a:ext cx="4729015"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10 – Confirm Appointment</a:t>
            </a:r>
          </a:p>
        </p:txBody>
      </p:sp>
    </p:spTree>
    <p:extLst>
      <p:ext uri="{BB962C8B-B14F-4D97-AF65-F5344CB8AC3E}">
        <p14:creationId xmlns:p14="http://schemas.microsoft.com/office/powerpoint/2010/main" val="1118152712"/>
      </p:ext>
    </p:extLst>
  </p:cSld>
  <p:clrMapOvr>
    <a:masterClrMapping/>
  </p:clrMapOvr>
</p:sld>
</file>

<file path=ppt/theme/theme1.xml><?xml version="1.0" encoding="utf-8"?>
<a:theme xmlns:a="http://schemas.openxmlformats.org/drawingml/2006/main" name="VD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H" id="{98E7374E-2CE8-4AF3-B50A-765684FB6B0C}" vid="{EA886FF3-7560-4DC6-849B-207AFB8201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EE23F851182E4EBD13B99F8F10139B" ma:contentTypeVersion="11" ma:contentTypeDescription="Create a new document." ma:contentTypeScope="" ma:versionID="22c5214bbf00fe58717e20fb67493799">
  <xsd:schema xmlns:xsd="http://www.w3.org/2001/XMLSchema" xmlns:xs="http://www.w3.org/2001/XMLSchema" xmlns:p="http://schemas.microsoft.com/office/2006/metadata/properties" xmlns:ns2="99918207-70f4-4692-8e19-8fc913462058" xmlns:ns3="d0ca13b7-c6ed-42f9-9bda-57a4fb0cfcc4" targetNamespace="http://schemas.microsoft.com/office/2006/metadata/properties" ma:root="true" ma:fieldsID="883d677b06a91db987bead0017742acd" ns2:_="" ns3:_="">
    <xsd:import namespace="99918207-70f4-4692-8e19-8fc913462058"/>
    <xsd:import namespace="d0ca13b7-c6ed-42f9-9bda-57a4fb0cfc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18207-70f4-4692-8e19-8fc913462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a13b7-c6ed-42f9-9bda-57a4fb0cfcc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9B4E5-89DD-48A9-88F5-AB9B93E0C647}">
  <ds:schemaRefs>
    <ds:schemaRef ds:uri="http://schemas.openxmlformats.org/package/2006/metadata/core-properties"/>
    <ds:schemaRef ds:uri="http://schemas.microsoft.com/office/2006/documentManagement/types"/>
    <ds:schemaRef ds:uri="d0ca13b7-c6ed-42f9-9bda-57a4fb0cfcc4"/>
    <ds:schemaRef ds:uri="http://purl.org/dc/dcmitype/"/>
    <ds:schemaRef ds:uri="http://purl.org/dc/elements/1.1/"/>
    <ds:schemaRef ds:uri="http://purl.org/dc/terms/"/>
    <ds:schemaRef ds:uri="http://schemas.microsoft.com/office/infopath/2007/PartnerControls"/>
    <ds:schemaRef ds:uri="99918207-70f4-4692-8e19-8fc91346205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3FEE15-0715-4EFC-838B-A408A5A7F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18207-70f4-4692-8e19-8fc913462058"/>
    <ds:schemaRef ds:uri="d0ca13b7-c6ed-42f9-9bda-57a4fb0cf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BC1B5B-FFB9-474F-BBA3-46078D5E4D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VDH</Template>
  <TotalTime>4625</TotalTime>
  <Words>509</Words>
  <Application>Microsoft Office PowerPoint</Application>
  <PresentationFormat>Letter Paper (8.5x11 in)</PresentationFormat>
  <Paragraphs>44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Open Sans</vt:lpstr>
      <vt:lpstr>Open Sans Semibold</vt:lpstr>
      <vt:lpstr>VDH</vt:lpstr>
      <vt:lpstr>VASE+ Job Aid – Vaccine Recipient Notifications</vt:lpstr>
      <vt:lpstr>VASE+ Job Aid – Vaccine Recipient Notifications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Dana</dc:creator>
  <cp:lastModifiedBy>Saudek, Kailie</cp:lastModifiedBy>
  <cp:revision>19</cp:revision>
  <dcterms:created xsi:type="dcterms:W3CDTF">2021-04-07T19:29:00Z</dcterms:created>
  <dcterms:modified xsi:type="dcterms:W3CDTF">2021-04-29T21:21:48Z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0x010100D8EE23F851182E4EBD13B99F8F10139B</vt:lpwstr>
  </property>
</Properties>
</file>