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7" r:id="rId5"/>
    <p:sldId id="260" r:id="rId6"/>
    <p:sldId id="261" r:id="rId7"/>
    <p:sldId id="262" r:id="rId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E79FA-9E10-4EFB-AC88-FC6C88CBEC71}" v="4" dt="2021-04-29T15:39:56.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p:scale>
          <a:sx n="75" d="100"/>
          <a:sy n="75" d="100"/>
        </p:scale>
        <p:origin x="1584" y="-1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316202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94814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08380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FC15A37-A396-4B5E-9243-B7311F197801}"/>
              </a:ext>
            </a:extLst>
          </p:cNvPr>
          <p:cNvCxnSpPr>
            <a:cxnSpLocks/>
          </p:cNvCxnSpPr>
          <p:nvPr/>
        </p:nvCxnSpPr>
        <p:spPr>
          <a:xfrm flipH="1">
            <a:off x="857" y="752136"/>
            <a:ext cx="6856286"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F4A093-1576-4EA2-8A5C-DF87DA75C6AE}"/>
              </a:ext>
            </a:extLst>
          </p:cNvPr>
          <p:cNvSpPr>
            <a:spLocks noGrp="1"/>
          </p:cNvSpPr>
          <p:nvPr>
            <p:ph type="title"/>
          </p:nvPr>
        </p:nvSpPr>
        <p:spPr>
          <a:xfrm>
            <a:off x="104717" y="267081"/>
            <a:ext cx="5812155" cy="517603"/>
          </a:xfrm>
          <a:prstGeom prst="rect">
            <a:avLst/>
          </a:prstGeom>
        </p:spPr>
        <p:txBody>
          <a:bodyPr anchor="ctr"/>
          <a:lstStyle>
            <a:lvl1pPr>
              <a:defRPr sz="1125">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6" name="Slide Number Placeholder 2">
            <a:extLst>
              <a:ext uri="{FF2B5EF4-FFF2-40B4-BE49-F238E27FC236}">
                <a16:creationId xmlns:a16="http://schemas.microsoft.com/office/drawing/2014/main" id="{50569C8E-182F-4A1C-9559-B76A31992CB1}"/>
              </a:ext>
            </a:extLst>
          </p:cNvPr>
          <p:cNvSpPr>
            <a:spLocks noGrp="1"/>
          </p:cNvSpPr>
          <p:nvPr>
            <p:ph type="sldNum" sz="quarter" idx="4"/>
          </p:nvPr>
        </p:nvSpPr>
        <p:spPr>
          <a:xfrm>
            <a:off x="5209867" y="8829115"/>
            <a:ext cx="1543050" cy="302285"/>
          </a:xfrm>
          <a:prstGeom prst="rect">
            <a:avLst/>
          </a:prstGeom>
        </p:spPr>
        <p:txBody>
          <a:bodyPr vert="horz" lIns="91440" tIns="45720" rIns="91440" bIns="45720" rtlCol="0" anchor="ctr"/>
          <a:lstStyle>
            <a:lvl1pPr algn="r">
              <a:defRPr sz="506"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12C3335-205F-418C-867F-00CD1B87F278}" type="slidenum">
              <a:rPr lang="en-US" smtClean="0"/>
              <a:t>‹#›</a:t>
            </a:fld>
            <a:endParaRPr lang="en-US" dirty="0"/>
          </a:p>
        </p:txBody>
      </p:sp>
      <p:sp>
        <p:nvSpPr>
          <p:cNvPr id="8" name="Text Placeholder 11">
            <a:extLst>
              <a:ext uri="{FF2B5EF4-FFF2-40B4-BE49-F238E27FC236}">
                <a16:creationId xmlns:a16="http://schemas.microsoft.com/office/drawing/2014/main" id="{090ADD6D-251D-442C-8CB5-7593444100E0}"/>
              </a:ext>
            </a:extLst>
          </p:cNvPr>
          <p:cNvSpPr>
            <a:spLocks noGrp="1"/>
          </p:cNvSpPr>
          <p:nvPr>
            <p:ph type="body" sz="quarter" idx="10" hasCustomPrompt="1"/>
          </p:nvPr>
        </p:nvSpPr>
        <p:spPr>
          <a:xfrm>
            <a:off x="104717" y="830619"/>
            <a:ext cx="6648200" cy="439120"/>
          </a:xfrm>
          <a:prstGeom prst="rect">
            <a:avLst/>
          </a:prstGeom>
        </p:spPr>
        <p:txBody>
          <a:bodyPr/>
          <a:lstStyle>
            <a:lvl1pPr marL="0" indent="0">
              <a:buNone/>
              <a:defRPr sz="900">
                <a:latin typeface="Open Sans" panose="020B0606030504020204" pitchFamily="34" charset="0"/>
                <a:ea typeface="Open Sans" panose="020B0606030504020204" pitchFamily="34" charset="0"/>
                <a:cs typeface="Open Sans" panose="020B0606030504020204" pitchFamily="34" charset="0"/>
              </a:defRPr>
            </a:lvl1pPr>
            <a:lvl2pPr>
              <a:defRPr sz="788">
                <a:latin typeface="Open Sans" panose="020B0606030504020204" pitchFamily="34" charset="0"/>
                <a:ea typeface="Open Sans" panose="020B0606030504020204" pitchFamily="34" charset="0"/>
                <a:cs typeface="Open Sans" panose="020B0606030504020204" pitchFamily="34" charset="0"/>
              </a:defRPr>
            </a:lvl2pPr>
            <a:lvl3pPr>
              <a:defRPr sz="788">
                <a:latin typeface="Open Sans" panose="020B0606030504020204" pitchFamily="34" charset="0"/>
                <a:ea typeface="Open Sans" panose="020B0606030504020204" pitchFamily="34" charset="0"/>
                <a:cs typeface="Open Sans" panose="020B0606030504020204" pitchFamily="34" charset="0"/>
              </a:defRPr>
            </a:lvl3pPr>
            <a:lvl4pPr>
              <a:defRPr sz="788">
                <a:latin typeface="Open Sans" panose="020B0606030504020204" pitchFamily="34" charset="0"/>
                <a:ea typeface="Open Sans" panose="020B0606030504020204" pitchFamily="34" charset="0"/>
                <a:cs typeface="Open Sans" panose="020B0606030504020204" pitchFamily="34" charset="0"/>
              </a:defRPr>
            </a:lvl4pPr>
            <a:lvl5pPr>
              <a:defRPr sz="788">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p:txBody>
      </p:sp>
      <p:pic>
        <p:nvPicPr>
          <p:cNvPr id="10" name="Picture 9">
            <a:extLst>
              <a:ext uri="{FF2B5EF4-FFF2-40B4-BE49-F238E27FC236}">
                <a16:creationId xmlns:a16="http://schemas.microsoft.com/office/drawing/2014/main" id="{CB77B6C3-7E24-4922-871B-4E5124F7CB16}"/>
              </a:ext>
            </a:extLst>
          </p:cNvPr>
          <p:cNvPicPr>
            <a:picLocks noChangeAspect="1"/>
          </p:cNvPicPr>
          <p:nvPr/>
        </p:nvPicPr>
        <p:blipFill rotWithShape="1">
          <a:blip r:embed="rId2"/>
          <a:srcRect b="9281"/>
          <a:stretch/>
        </p:blipFill>
        <p:spPr>
          <a:xfrm>
            <a:off x="6017366" y="8803039"/>
            <a:ext cx="735551" cy="302285"/>
          </a:xfrm>
          <a:prstGeom prst="rect">
            <a:avLst/>
          </a:prstGeom>
        </p:spPr>
      </p:pic>
    </p:spTree>
    <p:extLst>
      <p:ext uri="{BB962C8B-B14F-4D97-AF65-F5344CB8AC3E}">
        <p14:creationId xmlns:p14="http://schemas.microsoft.com/office/powerpoint/2010/main" val="139263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14271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11091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418054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70019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3556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13859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24482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2915543" y="1316567"/>
            <a:ext cx="3471863"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DFFAC676-F19F-489D-B372-2582542A5CFB}" type="datetimeFigureOut">
              <a:rPr lang="en-US" smtClean="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C3335-205F-418C-867F-00CD1B87F278}" type="slidenum">
              <a:rPr lang="en-US" smtClean="0"/>
              <a:t>‹#›</a:t>
            </a:fld>
            <a:endParaRPr lang="en-US" dirty="0"/>
          </a:p>
        </p:txBody>
      </p:sp>
    </p:spTree>
    <p:extLst>
      <p:ext uri="{BB962C8B-B14F-4D97-AF65-F5344CB8AC3E}">
        <p14:creationId xmlns:p14="http://schemas.microsoft.com/office/powerpoint/2010/main" val="26492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DFFAC676-F19F-489D-B372-2582542A5CFB}" type="datetimeFigureOut">
              <a:rPr lang="en-US" smtClean="0"/>
              <a:t>3/11/2022</a:t>
            </a:fld>
            <a:endParaRPr lang="en-US"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712C3335-205F-418C-867F-00CD1B87F278}" type="slidenum">
              <a:rPr lang="en-US" smtClean="0"/>
              <a:t>‹#›</a:t>
            </a:fld>
            <a:endParaRPr lang="en-US" dirty="0"/>
          </a:p>
        </p:txBody>
      </p:sp>
    </p:spTree>
    <p:extLst>
      <p:ext uri="{BB962C8B-B14F-4D97-AF65-F5344CB8AC3E}">
        <p14:creationId xmlns:p14="http://schemas.microsoft.com/office/powerpoint/2010/main" val="3074372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AE5A24-E0E6-4FDF-A55E-11325A5B74BF}"/>
              </a:ext>
            </a:extLst>
          </p:cNvPr>
          <p:cNvPicPr>
            <a:picLocks noChangeAspect="1"/>
          </p:cNvPicPr>
          <p:nvPr/>
        </p:nvPicPr>
        <p:blipFill>
          <a:blip r:embed="rId2"/>
          <a:stretch>
            <a:fillRect/>
          </a:stretch>
        </p:blipFill>
        <p:spPr>
          <a:xfrm>
            <a:off x="1122305" y="5242628"/>
            <a:ext cx="3903557" cy="1886863"/>
          </a:xfrm>
          <a:prstGeom prst="rect">
            <a:avLst/>
          </a:prstGeom>
        </p:spPr>
      </p:pic>
      <p:sp>
        <p:nvSpPr>
          <p:cNvPr id="2" name="Title 1">
            <a:extLst>
              <a:ext uri="{FF2B5EF4-FFF2-40B4-BE49-F238E27FC236}">
                <a16:creationId xmlns:a16="http://schemas.microsoft.com/office/drawing/2014/main" id="{91EFA906-3173-4B30-A96B-093EB80BA597}"/>
              </a:ext>
            </a:extLst>
          </p:cNvPr>
          <p:cNvSpPr>
            <a:spLocks noGrp="1"/>
          </p:cNvSpPr>
          <p:nvPr>
            <p:ph type="title"/>
          </p:nvPr>
        </p:nvSpPr>
        <p:spPr>
          <a:xfrm>
            <a:off x="104717" y="196197"/>
            <a:ext cx="3469489" cy="517603"/>
          </a:xfrm>
        </p:spPr>
        <p:txBody>
          <a:bodyPr>
            <a:normAutofit fontScale="90000"/>
          </a:bodyPr>
          <a:lstStyle/>
          <a:p>
            <a:r>
              <a:rPr lang="en-US" sz="2000" b="1" dirty="0"/>
              <a:t>VASE+</a:t>
            </a:r>
            <a:br>
              <a:rPr lang="en-US" sz="1400" b="1" dirty="0"/>
            </a:br>
            <a:r>
              <a:rPr lang="en-US" sz="1400" b="1" dirty="0"/>
              <a:t>Job Aid – File Upload</a:t>
            </a:r>
          </a:p>
        </p:txBody>
      </p:sp>
      <p:sp>
        <p:nvSpPr>
          <p:cNvPr id="3" name="Text Placeholder 2">
            <a:extLst>
              <a:ext uri="{FF2B5EF4-FFF2-40B4-BE49-F238E27FC236}">
                <a16:creationId xmlns:a16="http://schemas.microsoft.com/office/drawing/2014/main" id="{9CDF0945-9BBA-4EF4-BAC2-A7965C4795DA}"/>
              </a:ext>
            </a:extLst>
          </p:cNvPr>
          <p:cNvSpPr>
            <a:spLocks noGrp="1"/>
          </p:cNvSpPr>
          <p:nvPr>
            <p:ph type="body" sz="quarter" idx="10"/>
          </p:nvPr>
        </p:nvSpPr>
        <p:spPr>
          <a:xfrm>
            <a:off x="104717" y="830618"/>
            <a:ext cx="6648200" cy="517603"/>
          </a:xfrm>
        </p:spPr>
        <p:txBody>
          <a:bodyPr>
            <a:normAutofit/>
          </a:bodyPr>
          <a:lstStyle/>
          <a:p>
            <a:r>
              <a:rPr lang="en-US" sz="1000" dirty="0"/>
              <a:t>In this job aid, users will learn how to upload files to VASE+ which can then be assigned to specific clinics. This guide applies to the file upload user role.</a:t>
            </a:r>
          </a:p>
        </p:txBody>
      </p:sp>
      <p:sp>
        <p:nvSpPr>
          <p:cNvPr id="4" name="Title 1">
            <a:extLst>
              <a:ext uri="{FF2B5EF4-FFF2-40B4-BE49-F238E27FC236}">
                <a16:creationId xmlns:a16="http://schemas.microsoft.com/office/drawing/2014/main" id="{9DC8560D-31AE-4BFE-83E7-799454BCE4C9}"/>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1.1</a:t>
            </a:r>
          </a:p>
        </p:txBody>
      </p:sp>
      <p:sp>
        <p:nvSpPr>
          <p:cNvPr id="5" name="TextBox 4">
            <a:extLst>
              <a:ext uri="{FF2B5EF4-FFF2-40B4-BE49-F238E27FC236}">
                <a16:creationId xmlns:a16="http://schemas.microsoft.com/office/drawing/2014/main" id="{8A13FD6C-B39B-4F91-98E5-FA3F7E4734AB}"/>
              </a:ext>
            </a:extLst>
          </p:cNvPr>
          <p:cNvSpPr txBox="1"/>
          <p:nvPr/>
        </p:nvSpPr>
        <p:spPr>
          <a:xfrm>
            <a:off x="104717" y="1341420"/>
            <a:ext cx="6400800" cy="307777"/>
          </a:xfrm>
          <a:prstGeom prst="rect">
            <a:avLst/>
          </a:prstGeom>
          <a:noFill/>
        </p:spPr>
        <p:txBody>
          <a:bodyPr wrap="square" rtlCol="0">
            <a:spAutoFit/>
          </a:bodyPr>
          <a:lstStyle/>
          <a:p>
            <a:r>
              <a:rPr lang="en-US" sz="1400" b="1" dirty="0">
                <a:solidFill>
                  <a:srgbClr val="5B9BD5"/>
                </a:solidFill>
                <a:latin typeface="Open Sans" panose="020B0606030504020204" pitchFamily="34" charset="0"/>
                <a:ea typeface="Open Sans" panose="020B0606030504020204" pitchFamily="34" charset="0"/>
                <a:cs typeface="Open Sans" panose="020B0606030504020204" pitchFamily="34" charset="0"/>
              </a:rPr>
              <a:t>File Upload</a:t>
            </a:r>
          </a:p>
        </p:txBody>
      </p:sp>
      <p:cxnSp>
        <p:nvCxnSpPr>
          <p:cNvPr id="6" name="Google Shape;710;gae5b44f2be_2_1311">
            <a:extLst>
              <a:ext uri="{FF2B5EF4-FFF2-40B4-BE49-F238E27FC236}">
                <a16:creationId xmlns:a16="http://schemas.microsoft.com/office/drawing/2014/main" id="{657802E9-7ED4-44FE-AD84-7EFEAAB28FE6}"/>
              </a:ext>
            </a:extLst>
          </p:cNvPr>
          <p:cNvCxnSpPr/>
          <p:nvPr/>
        </p:nvCxnSpPr>
        <p:spPr>
          <a:xfrm>
            <a:off x="255242" y="1686614"/>
            <a:ext cx="2740800" cy="0"/>
          </a:xfrm>
          <a:prstGeom prst="straightConnector1">
            <a:avLst/>
          </a:prstGeom>
          <a:noFill/>
          <a:ln w="28575" cap="flat" cmpd="sng">
            <a:solidFill>
              <a:srgbClr val="1A3964"/>
            </a:solidFill>
            <a:prstDash val="solid"/>
            <a:miter lim="800000"/>
            <a:headEnd type="none" w="sm" len="sm"/>
            <a:tailEnd type="none" w="sm" len="sm"/>
          </a:ln>
        </p:spPr>
      </p:cxnSp>
      <p:cxnSp>
        <p:nvCxnSpPr>
          <p:cNvPr id="7" name="Google Shape;711;gae5b44f2be_2_1311">
            <a:extLst>
              <a:ext uri="{FF2B5EF4-FFF2-40B4-BE49-F238E27FC236}">
                <a16:creationId xmlns:a16="http://schemas.microsoft.com/office/drawing/2014/main" id="{FD7FB4C4-CFE4-49E3-98CA-92A359A9261D}"/>
              </a:ext>
            </a:extLst>
          </p:cNvPr>
          <p:cNvCxnSpPr/>
          <p:nvPr/>
        </p:nvCxnSpPr>
        <p:spPr>
          <a:xfrm>
            <a:off x="255242" y="1743764"/>
            <a:ext cx="2740800" cy="0"/>
          </a:xfrm>
          <a:prstGeom prst="straightConnector1">
            <a:avLst/>
          </a:prstGeom>
          <a:noFill/>
          <a:ln w="19050" cap="flat" cmpd="sng">
            <a:solidFill>
              <a:schemeClr val="accent3"/>
            </a:solidFill>
            <a:prstDash val="solid"/>
            <a:miter lim="800000"/>
            <a:headEnd type="none" w="sm" len="sm"/>
            <a:tailEnd type="none" w="sm" len="sm"/>
          </a:ln>
        </p:spPr>
      </p:cxnSp>
      <p:sp>
        <p:nvSpPr>
          <p:cNvPr id="9" name="Rectangle 8">
            <a:extLst>
              <a:ext uri="{FF2B5EF4-FFF2-40B4-BE49-F238E27FC236}">
                <a16:creationId xmlns:a16="http://schemas.microsoft.com/office/drawing/2014/main" id="{CAD91994-44A5-49F3-B5E9-6BBF7A67544C}"/>
              </a:ext>
            </a:extLst>
          </p:cNvPr>
          <p:cNvSpPr/>
          <p:nvPr/>
        </p:nvSpPr>
        <p:spPr>
          <a:xfrm>
            <a:off x="175263" y="1830391"/>
            <a:ext cx="6497675" cy="246221"/>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In order to navigate to the file upload page, select the “Upload Data” tab, </a:t>
            </a:r>
          </a:p>
        </p:txBody>
      </p:sp>
      <p:sp>
        <p:nvSpPr>
          <p:cNvPr id="17" name="TextBox 16">
            <a:extLst>
              <a:ext uri="{FF2B5EF4-FFF2-40B4-BE49-F238E27FC236}">
                <a16:creationId xmlns:a16="http://schemas.microsoft.com/office/drawing/2014/main" id="{76890CD0-45E9-461D-B795-BBC8EDE16E7D}"/>
              </a:ext>
            </a:extLst>
          </p:cNvPr>
          <p:cNvSpPr txBox="1"/>
          <p:nvPr/>
        </p:nvSpPr>
        <p:spPr>
          <a:xfrm>
            <a:off x="1581246" y="4301415"/>
            <a:ext cx="3489888"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1 – Select Upload Data from the homepage</a:t>
            </a:r>
          </a:p>
        </p:txBody>
      </p:sp>
      <p:sp>
        <p:nvSpPr>
          <p:cNvPr id="29" name="Rectangle 28">
            <a:extLst>
              <a:ext uri="{FF2B5EF4-FFF2-40B4-BE49-F238E27FC236}">
                <a16:creationId xmlns:a16="http://schemas.microsoft.com/office/drawing/2014/main" id="{E87EA5C4-9160-44E4-AB03-499FC48B477A}"/>
              </a:ext>
            </a:extLst>
          </p:cNvPr>
          <p:cNvSpPr/>
          <p:nvPr/>
        </p:nvSpPr>
        <p:spPr>
          <a:xfrm>
            <a:off x="175263" y="4584881"/>
            <a:ext cx="6417696" cy="553998"/>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On the Upload Data page, users can see summary metrics related to clinics and appointments. To upload a file, the user will select the jurisdiction the data is assigned to. The user will then click the blue icon next to the “Select Clinic(s)” field.</a:t>
            </a:r>
          </a:p>
        </p:txBody>
      </p:sp>
      <p:pic>
        <p:nvPicPr>
          <p:cNvPr id="8" name="Picture 7">
            <a:extLst>
              <a:ext uri="{FF2B5EF4-FFF2-40B4-BE49-F238E27FC236}">
                <a16:creationId xmlns:a16="http://schemas.microsoft.com/office/drawing/2014/main" id="{848DCBFB-6571-4124-B187-D7CDF05529E2}"/>
              </a:ext>
            </a:extLst>
          </p:cNvPr>
          <p:cNvPicPr>
            <a:picLocks noChangeAspect="1"/>
          </p:cNvPicPr>
          <p:nvPr/>
        </p:nvPicPr>
        <p:blipFill rotWithShape="1">
          <a:blip r:embed="rId3"/>
          <a:srcRect t="14668" r="39125" b="23967"/>
          <a:stretch/>
        </p:blipFill>
        <p:spPr>
          <a:xfrm>
            <a:off x="1615523" y="2223941"/>
            <a:ext cx="3571052" cy="2024840"/>
          </a:xfrm>
          <a:prstGeom prst="rect">
            <a:avLst/>
          </a:prstGeom>
          <a:ln>
            <a:solidFill>
              <a:schemeClr val="tx1"/>
            </a:solidFill>
          </a:ln>
        </p:spPr>
      </p:pic>
      <p:sp>
        <p:nvSpPr>
          <p:cNvPr id="21" name="Rectangle 20">
            <a:extLst>
              <a:ext uri="{FF2B5EF4-FFF2-40B4-BE49-F238E27FC236}">
                <a16:creationId xmlns:a16="http://schemas.microsoft.com/office/drawing/2014/main" id="{588D9F4A-DCBD-4431-8A08-0AC178091AD2}"/>
              </a:ext>
            </a:extLst>
          </p:cNvPr>
          <p:cNvSpPr/>
          <p:nvPr/>
        </p:nvSpPr>
        <p:spPr>
          <a:xfrm>
            <a:off x="1615523" y="3567894"/>
            <a:ext cx="935478" cy="216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A2C49D5-DF0C-4B2C-A461-B330094E3471}"/>
              </a:ext>
            </a:extLst>
          </p:cNvPr>
          <p:cNvSpPr txBox="1"/>
          <p:nvPr/>
        </p:nvSpPr>
        <p:spPr>
          <a:xfrm>
            <a:off x="1459048" y="7169404"/>
            <a:ext cx="3489888"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2 – Select the jurisdiction data will be assigned </a:t>
            </a:r>
          </a:p>
        </p:txBody>
      </p:sp>
      <p:sp>
        <p:nvSpPr>
          <p:cNvPr id="26" name="Rectangle 25">
            <a:extLst>
              <a:ext uri="{FF2B5EF4-FFF2-40B4-BE49-F238E27FC236}">
                <a16:creationId xmlns:a16="http://schemas.microsoft.com/office/drawing/2014/main" id="{35C33ECE-6465-448C-B871-F37F2123C974}"/>
              </a:ext>
            </a:extLst>
          </p:cNvPr>
          <p:cNvSpPr/>
          <p:nvPr/>
        </p:nvSpPr>
        <p:spPr>
          <a:xfrm>
            <a:off x="175263" y="7653567"/>
            <a:ext cx="6417696"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The Select Clinic pop-up will allow for a search of clinic sites the user wishes to assign the file data to. Data can be assigned to one or more clinics. </a:t>
            </a:r>
          </a:p>
        </p:txBody>
      </p:sp>
      <p:sp>
        <p:nvSpPr>
          <p:cNvPr id="24" name="Rectangle 23">
            <a:extLst>
              <a:ext uri="{FF2B5EF4-FFF2-40B4-BE49-F238E27FC236}">
                <a16:creationId xmlns:a16="http://schemas.microsoft.com/office/drawing/2014/main" id="{A31D909D-AB94-403A-94DC-C64BEDBD007B}"/>
              </a:ext>
            </a:extLst>
          </p:cNvPr>
          <p:cNvSpPr/>
          <p:nvPr/>
        </p:nvSpPr>
        <p:spPr>
          <a:xfrm>
            <a:off x="1756231" y="6164941"/>
            <a:ext cx="1589539" cy="268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5D54E1-37A6-480C-BCF7-6113F7C12100}"/>
              </a:ext>
            </a:extLst>
          </p:cNvPr>
          <p:cNvSpPr/>
          <p:nvPr/>
        </p:nvSpPr>
        <p:spPr>
          <a:xfrm>
            <a:off x="4070661" y="6817146"/>
            <a:ext cx="256864" cy="234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54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EAD9B-9C30-40E2-9A8C-676C51E759BF}"/>
              </a:ext>
            </a:extLst>
          </p:cNvPr>
          <p:cNvPicPr>
            <a:picLocks noChangeAspect="1"/>
          </p:cNvPicPr>
          <p:nvPr/>
        </p:nvPicPr>
        <p:blipFill rotWithShape="1">
          <a:blip r:embed="rId2"/>
          <a:srcRect l="15623" t="13846" r="15152" b="12648"/>
          <a:stretch/>
        </p:blipFill>
        <p:spPr>
          <a:xfrm>
            <a:off x="1885599" y="1304193"/>
            <a:ext cx="3086801" cy="1843673"/>
          </a:xfrm>
          <a:prstGeom prst="rect">
            <a:avLst/>
          </a:prstGeom>
          <a:ln>
            <a:solidFill>
              <a:schemeClr val="tx1"/>
            </a:solidFill>
          </a:ln>
        </p:spPr>
      </p:pic>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dirty="0"/>
              <a:t>VASE+</a:t>
            </a:r>
            <a:br>
              <a:rPr lang="en-US" sz="1400" b="1" dirty="0"/>
            </a:br>
            <a:r>
              <a:rPr lang="en-US" sz="1400" b="1" dirty="0"/>
              <a:t>Job Aid – File Upload</a:t>
            </a:r>
          </a:p>
        </p:txBody>
      </p:sp>
      <p:sp>
        <p:nvSpPr>
          <p:cNvPr id="17" name="TextBox 16">
            <a:extLst>
              <a:ext uri="{FF2B5EF4-FFF2-40B4-BE49-F238E27FC236}">
                <a16:creationId xmlns:a16="http://schemas.microsoft.com/office/drawing/2014/main" id="{94AA8937-4660-44A9-8CAE-A04F50972F34}"/>
              </a:ext>
            </a:extLst>
          </p:cNvPr>
          <p:cNvSpPr txBox="1"/>
          <p:nvPr/>
        </p:nvSpPr>
        <p:spPr>
          <a:xfrm>
            <a:off x="1684056" y="3154200"/>
            <a:ext cx="3489888"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3 – Select the clinics for the file upload</a:t>
            </a:r>
          </a:p>
        </p:txBody>
      </p:sp>
      <p:sp>
        <p:nvSpPr>
          <p:cNvPr id="18" name="Rectangle 17">
            <a:extLst>
              <a:ext uri="{FF2B5EF4-FFF2-40B4-BE49-F238E27FC236}">
                <a16:creationId xmlns:a16="http://schemas.microsoft.com/office/drawing/2014/main" id="{39DA1FB8-5F41-4579-9E06-37C9D0E06EC6}"/>
              </a:ext>
            </a:extLst>
          </p:cNvPr>
          <p:cNvSpPr/>
          <p:nvPr/>
        </p:nvSpPr>
        <p:spPr>
          <a:xfrm>
            <a:off x="104717" y="848300"/>
            <a:ext cx="6417696"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After selecting the relevant clinics by clicking the checkboxes , click the “Select” button and then close the “Select Clinic” window.</a:t>
            </a:r>
          </a:p>
        </p:txBody>
      </p:sp>
      <p:sp>
        <p:nvSpPr>
          <p:cNvPr id="19" name="Rectangle 18">
            <a:extLst>
              <a:ext uri="{FF2B5EF4-FFF2-40B4-BE49-F238E27FC236}">
                <a16:creationId xmlns:a16="http://schemas.microsoft.com/office/drawing/2014/main" id="{30FFEC7E-AF8E-433C-A418-6BC12C0CDD5C}"/>
              </a:ext>
            </a:extLst>
          </p:cNvPr>
          <p:cNvSpPr/>
          <p:nvPr/>
        </p:nvSpPr>
        <p:spPr>
          <a:xfrm>
            <a:off x="4625741" y="1757367"/>
            <a:ext cx="328611" cy="199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262455-31CA-4939-A4C5-45854443463A}"/>
              </a:ext>
            </a:extLst>
          </p:cNvPr>
          <p:cNvSpPr/>
          <p:nvPr/>
        </p:nvSpPr>
        <p:spPr>
          <a:xfrm>
            <a:off x="104717" y="3516091"/>
            <a:ext cx="6417696"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To upload a file, select the folder icon and navigate select the file to be uploaded (</a:t>
            </a:r>
            <a:r>
              <a:rPr lang="en-US" sz="1000" b="1" dirty="0">
                <a:latin typeface="Open Sans" panose="020B0606030504020204" pitchFamily="34" charset="0"/>
                <a:ea typeface="Open Sans" panose="020B0606030504020204" pitchFamily="34" charset="0"/>
                <a:cs typeface="Open Sans" panose="020B0606030504020204" pitchFamily="34" charset="0"/>
              </a:rPr>
              <a:t>must be in XLSX or CVS format</a:t>
            </a:r>
            <a:r>
              <a:rPr lang="en-US" sz="1000" dirty="0">
                <a:latin typeface="Open Sans" panose="020B0606030504020204" pitchFamily="34" charset="0"/>
                <a:ea typeface="Open Sans" panose="020B0606030504020204" pitchFamily="34" charset="0"/>
                <a:cs typeface="Open Sans" panose="020B0606030504020204" pitchFamily="34" charset="0"/>
              </a:rPr>
              <a:t>). The user will then select the “Upload” button.</a:t>
            </a:r>
          </a:p>
        </p:txBody>
      </p:sp>
      <p:sp>
        <p:nvSpPr>
          <p:cNvPr id="24" name="TextBox 23">
            <a:extLst>
              <a:ext uri="{FF2B5EF4-FFF2-40B4-BE49-F238E27FC236}">
                <a16:creationId xmlns:a16="http://schemas.microsoft.com/office/drawing/2014/main" id="{CB71821C-FF62-4492-9FD2-ED1D835E61E2}"/>
              </a:ext>
            </a:extLst>
          </p:cNvPr>
          <p:cNvSpPr txBox="1"/>
          <p:nvPr/>
        </p:nvSpPr>
        <p:spPr>
          <a:xfrm>
            <a:off x="1684056" y="5870118"/>
            <a:ext cx="3489888"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4 – Upload a file</a:t>
            </a:r>
          </a:p>
        </p:txBody>
      </p:sp>
      <p:sp>
        <p:nvSpPr>
          <p:cNvPr id="25" name="Rectangle 24">
            <a:extLst>
              <a:ext uri="{FF2B5EF4-FFF2-40B4-BE49-F238E27FC236}">
                <a16:creationId xmlns:a16="http://schemas.microsoft.com/office/drawing/2014/main" id="{608ADC56-5DEA-4CE9-815B-1B7332D59F6A}"/>
              </a:ext>
            </a:extLst>
          </p:cNvPr>
          <p:cNvSpPr/>
          <p:nvPr/>
        </p:nvSpPr>
        <p:spPr>
          <a:xfrm>
            <a:off x="104717" y="6234950"/>
            <a:ext cx="6417696"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uploading the file, a results pop-up will display showing Total Records Processed, Total Records Uploaded, and Total Rejected Records. </a:t>
            </a:r>
          </a:p>
        </p:txBody>
      </p:sp>
      <p:pic>
        <p:nvPicPr>
          <p:cNvPr id="7" name="Picture 6">
            <a:extLst>
              <a:ext uri="{FF2B5EF4-FFF2-40B4-BE49-F238E27FC236}">
                <a16:creationId xmlns:a16="http://schemas.microsoft.com/office/drawing/2014/main" id="{BD2D40A1-9A0A-48CC-BEC2-00F6F09FB2D9}"/>
              </a:ext>
            </a:extLst>
          </p:cNvPr>
          <p:cNvPicPr>
            <a:picLocks noChangeAspect="1"/>
          </p:cNvPicPr>
          <p:nvPr/>
        </p:nvPicPr>
        <p:blipFill rotWithShape="1">
          <a:blip r:embed="rId3"/>
          <a:srcRect l="22357" t="19602" r="22424" b="13247"/>
          <a:stretch/>
        </p:blipFill>
        <p:spPr>
          <a:xfrm>
            <a:off x="2012520" y="6699867"/>
            <a:ext cx="2832955" cy="1937880"/>
          </a:xfrm>
          <a:prstGeom prst="rect">
            <a:avLst/>
          </a:prstGeom>
          <a:ln>
            <a:solidFill>
              <a:schemeClr val="tx1"/>
            </a:solidFill>
          </a:ln>
        </p:spPr>
      </p:pic>
      <p:sp>
        <p:nvSpPr>
          <p:cNvPr id="28" name="TextBox 27">
            <a:extLst>
              <a:ext uri="{FF2B5EF4-FFF2-40B4-BE49-F238E27FC236}">
                <a16:creationId xmlns:a16="http://schemas.microsoft.com/office/drawing/2014/main" id="{9254BB80-D3C9-4A91-86F6-3B7BAD5602BB}"/>
              </a:ext>
            </a:extLst>
          </p:cNvPr>
          <p:cNvSpPr txBox="1"/>
          <p:nvPr/>
        </p:nvSpPr>
        <p:spPr>
          <a:xfrm>
            <a:off x="1684054" y="8702554"/>
            <a:ext cx="3489888"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5 – Data File Summary</a:t>
            </a:r>
          </a:p>
        </p:txBody>
      </p:sp>
      <p:pic>
        <p:nvPicPr>
          <p:cNvPr id="27" name="Picture 26">
            <a:extLst>
              <a:ext uri="{FF2B5EF4-FFF2-40B4-BE49-F238E27FC236}">
                <a16:creationId xmlns:a16="http://schemas.microsoft.com/office/drawing/2014/main" id="{32B95843-89EF-41D1-899A-F2B88CE00FEE}"/>
              </a:ext>
            </a:extLst>
          </p:cNvPr>
          <p:cNvPicPr>
            <a:picLocks noChangeAspect="1"/>
          </p:cNvPicPr>
          <p:nvPr/>
        </p:nvPicPr>
        <p:blipFill>
          <a:blip r:embed="rId4"/>
          <a:stretch>
            <a:fillRect/>
          </a:stretch>
        </p:blipFill>
        <p:spPr>
          <a:xfrm>
            <a:off x="1270385" y="3978246"/>
            <a:ext cx="3903557" cy="1886863"/>
          </a:xfrm>
          <a:prstGeom prst="rect">
            <a:avLst/>
          </a:prstGeom>
        </p:spPr>
      </p:pic>
      <p:sp>
        <p:nvSpPr>
          <p:cNvPr id="29" name="Rectangle 28">
            <a:extLst>
              <a:ext uri="{FF2B5EF4-FFF2-40B4-BE49-F238E27FC236}">
                <a16:creationId xmlns:a16="http://schemas.microsoft.com/office/drawing/2014/main" id="{82B54750-863D-4969-846D-9144915777D4}"/>
              </a:ext>
            </a:extLst>
          </p:cNvPr>
          <p:cNvSpPr/>
          <p:nvPr/>
        </p:nvSpPr>
        <p:spPr>
          <a:xfrm>
            <a:off x="4201792" y="5176059"/>
            <a:ext cx="530920" cy="250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4BB5507-4274-424B-AFDD-60E7D3637B0E}"/>
              </a:ext>
            </a:extLst>
          </p:cNvPr>
          <p:cNvSpPr/>
          <p:nvPr/>
        </p:nvSpPr>
        <p:spPr>
          <a:xfrm>
            <a:off x="3766104" y="5215360"/>
            <a:ext cx="268340" cy="250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08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dirty="0"/>
              <a:t>VASE+</a:t>
            </a:r>
            <a:br>
              <a:rPr lang="en-US" sz="1400" b="1" dirty="0"/>
            </a:br>
            <a:r>
              <a:rPr lang="en-US" sz="1400" b="1" dirty="0"/>
              <a:t>Job Aid – File Upload</a:t>
            </a:r>
          </a:p>
        </p:txBody>
      </p:sp>
      <p:pic>
        <p:nvPicPr>
          <p:cNvPr id="4" name="Picture 3">
            <a:extLst>
              <a:ext uri="{FF2B5EF4-FFF2-40B4-BE49-F238E27FC236}">
                <a16:creationId xmlns:a16="http://schemas.microsoft.com/office/drawing/2014/main" id="{ED2A078B-BDA8-415E-995E-8D97526C41B2}"/>
              </a:ext>
            </a:extLst>
          </p:cNvPr>
          <p:cNvPicPr>
            <a:picLocks noChangeAspect="1"/>
          </p:cNvPicPr>
          <p:nvPr/>
        </p:nvPicPr>
        <p:blipFill rotWithShape="1">
          <a:blip r:embed="rId2"/>
          <a:srcRect l="19260" t="21269" r="2668" b="22945"/>
          <a:stretch/>
        </p:blipFill>
        <p:spPr>
          <a:xfrm>
            <a:off x="1059872" y="1509351"/>
            <a:ext cx="4738255" cy="1904485"/>
          </a:xfrm>
          <a:prstGeom prst="rect">
            <a:avLst/>
          </a:prstGeom>
          <a:ln>
            <a:solidFill>
              <a:schemeClr val="tx1"/>
            </a:solidFill>
          </a:ln>
        </p:spPr>
      </p:pic>
      <p:sp>
        <p:nvSpPr>
          <p:cNvPr id="29" name="Rectangle 28">
            <a:extLst>
              <a:ext uri="{FF2B5EF4-FFF2-40B4-BE49-F238E27FC236}">
                <a16:creationId xmlns:a16="http://schemas.microsoft.com/office/drawing/2014/main" id="{131998EC-E004-4E88-A5F9-DDE47FFD0DA8}"/>
              </a:ext>
            </a:extLst>
          </p:cNvPr>
          <p:cNvSpPr/>
          <p:nvPr/>
        </p:nvSpPr>
        <p:spPr>
          <a:xfrm>
            <a:off x="182959" y="848300"/>
            <a:ext cx="6417696" cy="553998"/>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After uploading a file, the relevant information will be shown in the “Notifications Not Yet Scheduled” section prior to sending out communications to registrants in the file. To send out notifications, click the icon below “Send Notifications.”</a:t>
            </a:r>
          </a:p>
        </p:txBody>
      </p:sp>
      <p:sp>
        <p:nvSpPr>
          <p:cNvPr id="30" name="Rectangle 29">
            <a:extLst>
              <a:ext uri="{FF2B5EF4-FFF2-40B4-BE49-F238E27FC236}">
                <a16:creationId xmlns:a16="http://schemas.microsoft.com/office/drawing/2014/main" id="{5C678C53-3F91-4EA7-90CE-AA7589138FAC}"/>
              </a:ext>
            </a:extLst>
          </p:cNvPr>
          <p:cNvSpPr/>
          <p:nvPr/>
        </p:nvSpPr>
        <p:spPr>
          <a:xfrm>
            <a:off x="5431941" y="3057235"/>
            <a:ext cx="285368" cy="2614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68ACDCF-FB56-4054-89B3-00557024FD16}"/>
              </a:ext>
            </a:extLst>
          </p:cNvPr>
          <p:cNvSpPr txBox="1"/>
          <p:nvPr/>
        </p:nvSpPr>
        <p:spPr>
          <a:xfrm>
            <a:off x="1084241" y="6515252"/>
            <a:ext cx="3489888"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7 – Send Notifications </a:t>
            </a:r>
          </a:p>
        </p:txBody>
      </p:sp>
      <p:pic>
        <p:nvPicPr>
          <p:cNvPr id="5" name="Picture 4">
            <a:extLst>
              <a:ext uri="{FF2B5EF4-FFF2-40B4-BE49-F238E27FC236}">
                <a16:creationId xmlns:a16="http://schemas.microsoft.com/office/drawing/2014/main" id="{49D8A3C9-2D91-4917-BE65-B17F091663BB}"/>
              </a:ext>
            </a:extLst>
          </p:cNvPr>
          <p:cNvPicPr>
            <a:picLocks noChangeAspect="1"/>
          </p:cNvPicPr>
          <p:nvPr/>
        </p:nvPicPr>
        <p:blipFill rotWithShape="1">
          <a:blip r:embed="rId3"/>
          <a:srcRect l="19394" t="20864" r="1818" b="26848"/>
          <a:stretch/>
        </p:blipFill>
        <p:spPr>
          <a:xfrm>
            <a:off x="1139412" y="4797160"/>
            <a:ext cx="4602266" cy="1718092"/>
          </a:xfrm>
          <a:prstGeom prst="rect">
            <a:avLst/>
          </a:prstGeom>
          <a:ln>
            <a:solidFill>
              <a:schemeClr val="tx1"/>
            </a:solidFill>
          </a:ln>
        </p:spPr>
      </p:pic>
      <p:sp>
        <p:nvSpPr>
          <p:cNvPr id="32" name="Rectangle 31">
            <a:extLst>
              <a:ext uri="{FF2B5EF4-FFF2-40B4-BE49-F238E27FC236}">
                <a16:creationId xmlns:a16="http://schemas.microsoft.com/office/drawing/2014/main" id="{6855864B-B87E-48D4-9ECF-7FDD49D81BC2}"/>
              </a:ext>
            </a:extLst>
          </p:cNvPr>
          <p:cNvSpPr/>
          <p:nvPr/>
        </p:nvSpPr>
        <p:spPr>
          <a:xfrm>
            <a:off x="207328" y="3704554"/>
            <a:ext cx="6417696" cy="861774"/>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clicking “Send Notifications”, the user will be directed to the Send Email and SMS Notifications which will show Registrants Uploaded, Registrants with Email ID, Registrants with Phone Number, Registrants Notified via Email, and Registrants Notified via SMS. To send notifications, select the Mode of Communications, then click “Send.” Users can also view “Email Content Preview” to review the contents of the email notifications being sent out. </a:t>
            </a:r>
          </a:p>
        </p:txBody>
      </p:sp>
      <p:sp>
        <p:nvSpPr>
          <p:cNvPr id="34" name="Rectangle 33">
            <a:extLst>
              <a:ext uri="{FF2B5EF4-FFF2-40B4-BE49-F238E27FC236}">
                <a16:creationId xmlns:a16="http://schemas.microsoft.com/office/drawing/2014/main" id="{26E7B90C-D595-4A25-ADB2-A900DA5023E1}"/>
              </a:ext>
            </a:extLst>
          </p:cNvPr>
          <p:cNvSpPr/>
          <p:nvPr/>
        </p:nvSpPr>
        <p:spPr>
          <a:xfrm>
            <a:off x="2077079" y="5712170"/>
            <a:ext cx="844168" cy="367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8A2BBC-232A-4AD4-A89E-535CF3A8592D}"/>
              </a:ext>
            </a:extLst>
          </p:cNvPr>
          <p:cNvSpPr/>
          <p:nvPr/>
        </p:nvSpPr>
        <p:spPr>
          <a:xfrm>
            <a:off x="2349552" y="6240656"/>
            <a:ext cx="497804" cy="2745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A174EFC-A38B-4C6D-B531-8F0D0FE01B23}"/>
              </a:ext>
            </a:extLst>
          </p:cNvPr>
          <p:cNvSpPr txBox="1"/>
          <p:nvPr/>
        </p:nvSpPr>
        <p:spPr>
          <a:xfrm>
            <a:off x="974168" y="3413836"/>
            <a:ext cx="3489888"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6 – View Uploaded Files and click Send Notifications</a:t>
            </a:r>
          </a:p>
        </p:txBody>
      </p:sp>
      <p:sp>
        <p:nvSpPr>
          <p:cNvPr id="37" name="Rectangle 36">
            <a:extLst>
              <a:ext uri="{FF2B5EF4-FFF2-40B4-BE49-F238E27FC236}">
                <a16:creationId xmlns:a16="http://schemas.microsoft.com/office/drawing/2014/main" id="{5260E20D-3FF7-4408-BEF5-282AC76650E2}"/>
              </a:ext>
            </a:extLst>
          </p:cNvPr>
          <p:cNvSpPr/>
          <p:nvPr/>
        </p:nvSpPr>
        <p:spPr>
          <a:xfrm>
            <a:off x="207328" y="6868584"/>
            <a:ext cx="6417696"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Upon sending out notifications, the data for the relevant file upload will be moved to the “Notifications Scheduled” </a:t>
            </a:r>
          </a:p>
        </p:txBody>
      </p:sp>
      <p:pic>
        <p:nvPicPr>
          <p:cNvPr id="6" name="Picture 5">
            <a:extLst>
              <a:ext uri="{FF2B5EF4-FFF2-40B4-BE49-F238E27FC236}">
                <a16:creationId xmlns:a16="http://schemas.microsoft.com/office/drawing/2014/main" id="{E3471374-E548-492E-B807-B619800244E6}"/>
              </a:ext>
            </a:extLst>
          </p:cNvPr>
          <p:cNvPicPr>
            <a:picLocks noChangeAspect="1"/>
          </p:cNvPicPr>
          <p:nvPr/>
        </p:nvPicPr>
        <p:blipFill rotWithShape="1">
          <a:blip r:embed="rId4"/>
          <a:srcRect l="19126" t="30950" r="2127" b="11674"/>
          <a:stretch/>
        </p:blipFill>
        <p:spPr>
          <a:xfrm>
            <a:off x="1479880" y="7182054"/>
            <a:ext cx="3823854" cy="1567161"/>
          </a:xfrm>
          <a:prstGeom prst="rect">
            <a:avLst/>
          </a:prstGeom>
          <a:ln>
            <a:solidFill>
              <a:schemeClr val="tx1"/>
            </a:solidFill>
          </a:ln>
        </p:spPr>
      </p:pic>
      <p:sp>
        <p:nvSpPr>
          <p:cNvPr id="38" name="TextBox 37">
            <a:extLst>
              <a:ext uri="{FF2B5EF4-FFF2-40B4-BE49-F238E27FC236}">
                <a16:creationId xmlns:a16="http://schemas.microsoft.com/office/drawing/2014/main" id="{78591C02-F9ED-4D46-A686-9C140827FDBA}"/>
              </a:ext>
            </a:extLst>
          </p:cNvPr>
          <p:cNvSpPr txBox="1"/>
          <p:nvPr/>
        </p:nvSpPr>
        <p:spPr>
          <a:xfrm>
            <a:off x="1479880" y="8749215"/>
            <a:ext cx="3489888" cy="230832"/>
          </a:xfrm>
          <a:prstGeom prst="rect">
            <a:avLst/>
          </a:prstGeom>
          <a:noFill/>
        </p:spPr>
        <p:txBody>
          <a:bodyPr wrap="square" rtlCol="0">
            <a:spAutoFit/>
          </a:bodyPr>
          <a:lstStyle/>
          <a:p>
            <a:r>
              <a:rPr lang="en-US" sz="900" i="1" dirty="0">
                <a:latin typeface="Open Sans" panose="020B0606030504020204" pitchFamily="34" charset="0"/>
                <a:ea typeface="Open Sans" panose="020B0606030504020204" pitchFamily="34" charset="0"/>
                <a:cs typeface="Open Sans" panose="020B0606030504020204" pitchFamily="34" charset="0"/>
              </a:rPr>
              <a:t>Figure 8 – Notifications to be scheduled</a:t>
            </a:r>
          </a:p>
        </p:txBody>
      </p:sp>
    </p:spTree>
    <p:extLst>
      <p:ext uri="{BB962C8B-B14F-4D97-AF65-F5344CB8AC3E}">
        <p14:creationId xmlns:p14="http://schemas.microsoft.com/office/powerpoint/2010/main" val="284518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E915531-0419-4D5A-A7FC-36236A79B324}"/>
              </a:ext>
            </a:extLst>
          </p:cNvPr>
          <p:cNvSpPr txBox="1">
            <a:spLocks/>
          </p:cNvSpPr>
          <p:nvPr/>
        </p:nvSpPr>
        <p:spPr>
          <a:xfrm>
            <a:off x="4070661" y="267080"/>
            <a:ext cx="2787339" cy="517603"/>
          </a:xfrm>
          <a:prstGeom prst="rect">
            <a:avLst/>
          </a:prstGeom>
        </p:spPr>
        <p:txBody>
          <a:bodyPr vert="horz" lIns="91440" tIns="45720" rIns="91440" bIns="45720" rtlCol="0" anchor="ctr">
            <a:normAutofit lnSpcReduction="10000"/>
          </a:bodyPr>
          <a:lstStyle>
            <a:lvl1pPr algn="l" defTabSz="514350" rtl="0" eaLnBrk="1" latinLnBrk="0" hangingPunct="1">
              <a:lnSpc>
                <a:spcPct val="90000"/>
              </a:lnSpc>
              <a:spcBef>
                <a:spcPct val="0"/>
              </a:spcBef>
              <a:buNone/>
              <a:defRPr sz="1125" kern="120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r"/>
            <a:endParaRPr lang="en-US" dirty="0"/>
          </a:p>
          <a:p>
            <a:pPr algn="r"/>
            <a:br>
              <a:rPr lang="en-US" dirty="0"/>
            </a:br>
            <a:r>
              <a:rPr lang="en-US" dirty="0"/>
              <a:t>Version 1.1</a:t>
            </a:r>
          </a:p>
        </p:txBody>
      </p:sp>
      <p:sp>
        <p:nvSpPr>
          <p:cNvPr id="33" name="Title 1">
            <a:extLst>
              <a:ext uri="{FF2B5EF4-FFF2-40B4-BE49-F238E27FC236}">
                <a16:creationId xmlns:a16="http://schemas.microsoft.com/office/drawing/2014/main" id="{A8916E34-F04D-4295-9B06-6110E71ECA00}"/>
              </a:ext>
            </a:extLst>
          </p:cNvPr>
          <p:cNvSpPr>
            <a:spLocks noGrp="1"/>
          </p:cNvSpPr>
          <p:nvPr>
            <p:ph type="title"/>
          </p:nvPr>
        </p:nvSpPr>
        <p:spPr>
          <a:xfrm>
            <a:off x="104717" y="196197"/>
            <a:ext cx="3469489" cy="517603"/>
          </a:xfrm>
        </p:spPr>
        <p:txBody>
          <a:bodyPr>
            <a:normAutofit fontScale="90000"/>
          </a:bodyPr>
          <a:lstStyle/>
          <a:p>
            <a:r>
              <a:rPr lang="en-US" sz="2000" b="1" dirty="0"/>
              <a:t>VASE+</a:t>
            </a:r>
            <a:br>
              <a:rPr lang="en-US" sz="1400" b="1" dirty="0"/>
            </a:br>
            <a:r>
              <a:rPr lang="en-US" sz="1400" b="1" dirty="0"/>
              <a:t>Job Aid – File Upload</a:t>
            </a:r>
          </a:p>
        </p:txBody>
      </p:sp>
      <p:sp>
        <p:nvSpPr>
          <p:cNvPr id="16" name="TextBox 15">
            <a:extLst>
              <a:ext uri="{FF2B5EF4-FFF2-40B4-BE49-F238E27FC236}">
                <a16:creationId xmlns:a16="http://schemas.microsoft.com/office/drawing/2014/main" id="{347C6575-114B-4063-BEE4-42C003004719}"/>
              </a:ext>
            </a:extLst>
          </p:cNvPr>
          <p:cNvSpPr txBox="1"/>
          <p:nvPr/>
        </p:nvSpPr>
        <p:spPr>
          <a:xfrm>
            <a:off x="0" y="962729"/>
            <a:ext cx="6400800" cy="307777"/>
          </a:xfrm>
          <a:prstGeom prst="rect">
            <a:avLst/>
          </a:prstGeom>
          <a:noFill/>
        </p:spPr>
        <p:txBody>
          <a:bodyPr wrap="square" rtlCol="0">
            <a:spAutoFit/>
          </a:bodyPr>
          <a:lstStyle/>
          <a:p>
            <a:r>
              <a:rPr lang="en-US" sz="1400" b="1" dirty="0">
                <a:solidFill>
                  <a:srgbClr val="5B9BD5"/>
                </a:solidFill>
                <a:latin typeface="Open Sans" panose="020B0606030504020204" pitchFamily="34" charset="0"/>
                <a:ea typeface="Open Sans" panose="020B0606030504020204" pitchFamily="34" charset="0"/>
                <a:cs typeface="Open Sans" panose="020B0606030504020204" pitchFamily="34" charset="0"/>
              </a:rPr>
              <a:t>File Upload Error</a:t>
            </a:r>
          </a:p>
        </p:txBody>
      </p:sp>
      <p:cxnSp>
        <p:nvCxnSpPr>
          <p:cNvPr id="17" name="Google Shape;710;gae5b44f2be_2_1311">
            <a:extLst>
              <a:ext uri="{FF2B5EF4-FFF2-40B4-BE49-F238E27FC236}">
                <a16:creationId xmlns:a16="http://schemas.microsoft.com/office/drawing/2014/main" id="{0FC4D217-C076-400D-A7BD-1FA7676B5188}"/>
              </a:ext>
            </a:extLst>
          </p:cNvPr>
          <p:cNvCxnSpPr/>
          <p:nvPr/>
        </p:nvCxnSpPr>
        <p:spPr>
          <a:xfrm>
            <a:off x="150525" y="1307923"/>
            <a:ext cx="2740800" cy="0"/>
          </a:xfrm>
          <a:prstGeom prst="straightConnector1">
            <a:avLst/>
          </a:prstGeom>
          <a:noFill/>
          <a:ln w="28575" cap="flat" cmpd="sng">
            <a:solidFill>
              <a:srgbClr val="1A3964"/>
            </a:solidFill>
            <a:prstDash val="solid"/>
            <a:miter lim="800000"/>
            <a:headEnd type="none" w="sm" len="sm"/>
            <a:tailEnd type="none" w="sm" len="sm"/>
          </a:ln>
        </p:spPr>
      </p:cxnSp>
      <p:cxnSp>
        <p:nvCxnSpPr>
          <p:cNvPr id="18" name="Google Shape;711;gae5b44f2be_2_1311">
            <a:extLst>
              <a:ext uri="{FF2B5EF4-FFF2-40B4-BE49-F238E27FC236}">
                <a16:creationId xmlns:a16="http://schemas.microsoft.com/office/drawing/2014/main" id="{54CB3B57-1DDE-4E57-94CF-67B199763057}"/>
              </a:ext>
            </a:extLst>
          </p:cNvPr>
          <p:cNvCxnSpPr/>
          <p:nvPr/>
        </p:nvCxnSpPr>
        <p:spPr>
          <a:xfrm>
            <a:off x="150525" y="1365073"/>
            <a:ext cx="2740800" cy="0"/>
          </a:xfrm>
          <a:prstGeom prst="straightConnector1">
            <a:avLst/>
          </a:prstGeom>
          <a:noFill/>
          <a:ln w="19050" cap="flat" cmpd="sng">
            <a:solidFill>
              <a:schemeClr val="accent3"/>
            </a:solidFill>
            <a:prstDash val="solid"/>
            <a:miter lim="800000"/>
            <a:headEnd type="none" w="sm" len="sm"/>
            <a:tailEnd type="none" w="sm" len="sm"/>
          </a:ln>
        </p:spPr>
      </p:cxnSp>
      <p:grpSp>
        <p:nvGrpSpPr>
          <p:cNvPr id="4" name="Group 3">
            <a:extLst>
              <a:ext uri="{FF2B5EF4-FFF2-40B4-BE49-F238E27FC236}">
                <a16:creationId xmlns:a16="http://schemas.microsoft.com/office/drawing/2014/main" id="{BFCD2B1A-4FDA-45EA-8B9A-AF9A26DF2580}"/>
              </a:ext>
            </a:extLst>
          </p:cNvPr>
          <p:cNvGrpSpPr/>
          <p:nvPr/>
        </p:nvGrpSpPr>
        <p:grpSpPr>
          <a:xfrm>
            <a:off x="1355436" y="1760857"/>
            <a:ext cx="4147128" cy="1938634"/>
            <a:chOff x="1355436" y="1760857"/>
            <a:chExt cx="4147128" cy="1938634"/>
          </a:xfrm>
        </p:grpSpPr>
        <p:pic>
          <p:nvPicPr>
            <p:cNvPr id="2" name="Picture 1">
              <a:extLst>
                <a:ext uri="{FF2B5EF4-FFF2-40B4-BE49-F238E27FC236}">
                  <a16:creationId xmlns:a16="http://schemas.microsoft.com/office/drawing/2014/main" id="{9CCB19A8-1C61-4632-ADE0-967F1F838F20}"/>
                </a:ext>
              </a:extLst>
            </p:cNvPr>
            <p:cNvPicPr>
              <a:picLocks noChangeAspect="1"/>
            </p:cNvPicPr>
            <p:nvPr/>
          </p:nvPicPr>
          <p:blipFill rotWithShape="1">
            <a:blip r:embed="rId2"/>
            <a:srcRect l="18855" t="21508" r="2492" b="13127"/>
            <a:stretch/>
          </p:blipFill>
          <p:spPr>
            <a:xfrm>
              <a:off x="1355436" y="1760857"/>
              <a:ext cx="4147128" cy="1938634"/>
            </a:xfrm>
            <a:prstGeom prst="rect">
              <a:avLst/>
            </a:prstGeom>
            <a:ln>
              <a:solidFill>
                <a:schemeClr val="tx1"/>
              </a:solidFill>
            </a:ln>
          </p:spPr>
        </p:pic>
        <p:sp>
          <p:nvSpPr>
            <p:cNvPr id="20" name="Rectangle 19">
              <a:extLst>
                <a:ext uri="{FF2B5EF4-FFF2-40B4-BE49-F238E27FC236}">
                  <a16:creationId xmlns:a16="http://schemas.microsoft.com/office/drawing/2014/main" id="{1E67EDE7-F353-49BA-9C3A-AF9C53048BF9}"/>
                </a:ext>
              </a:extLst>
            </p:cNvPr>
            <p:cNvSpPr/>
            <p:nvPr/>
          </p:nvSpPr>
          <p:spPr>
            <a:xfrm>
              <a:off x="3661881" y="2891478"/>
              <a:ext cx="332776" cy="227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6E8CC35D-40F8-445F-8AC5-3CFFA4E42EF7}"/>
              </a:ext>
            </a:extLst>
          </p:cNvPr>
          <p:cNvSpPr/>
          <p:nvPr/>
        </p:nvSpPr>
        <p:spPr>
          <a:xfrm>
            <a:off x="150525" y="1422223"/>
            <a:ext cx="6417696" cy="246221"/>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To view upload errors, click the box in the “Total Rejected” column to view record rejection cause. </a:t>
            </a:r>
          </a:p>
        </p:txBody>
      </p:sp>
      <p:sp>
        <p:nvSpPr>
          <p:cNvPr id="22" name="TextBox 21">
            <a:extLst>
              <a:ext uri="{FF2B5EF4-FFF2-40B4-BE49-F238E27FC236}">
                <a16:creationId xmlns:a16="http://schemas.microsoft.com/office/drawing/2014/main" id="{85A8B0C3-1094-4FEA-ACB1-7AA7D517EA54}"/>
              </a:ext>
            </a:extLst>
          </p:cNvPr>
          <p:cNvSpPr txBox="1"/>
          <p:nvPr/>
        </p:nvSpPr>
        <p:spPr>
          <a:xfrm>
            <a:off x="1684056" y="3718957"/>
            <a:ext cx="3489888"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9 – View Total Rejected </a:t>
            </a:r>
          </a:p>
        </p:txBody>
      </p:sp>
      <p:sp>
        <p:nvSpPr>
          <p:cNvPr id="24" name="Rectangle 23">
            <a:extLst>
              <a:ext uri="{FF2B5EF4-FFF2-40B4-BE49-F238E27FC236}">
                <a16:creationId xmlns:a16="http://schemas.microsoft.com/office/drawing/2014/main" id="{2D7B63A2-19E6-481C-BAB5-9DF60892EDFB}"/>
              </a:ext>
            </a:extLst>
          </p:cNvPr>
          <p:cNvSpPr/>
          <p:nvPr/>
        </p:nvSpPr>
        <p:spPr>
          <a:xfrm>
            <a:off x="104717" y="4079477"/>
            <a:ext cx="6417696" cy="400110"/>
          </a:xfrm>
          <a:prstGeom prst="rect">
            <a:avLst/>
          </a:prstGeom>
        </p:spPr>
        <p:txBody>
          <a:bodyPr wrap="square">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After scrolling all the way to the right in the Rejected Registrant Data table, the “Error Message” column will show the reason a specific record was rejected. </a:t>
            </a:r>
          </a:p>
        </p:txBody>
      </p:sp>
      <p:grpSp>
        <p:nvGrpSpPr>
          <p:cNvPr id="5" name="Group 4">
            <a:extLst>
              <a:ext uri="{FF2B5EF4-FFF2-40B4-BE49-F238E27FC236}">
                <a16:creationId xmlns:a16="http://schemas.microsoft.com/office/drawing/2014/main" id="{22FF35F2-2B3D-4B8C-9AD9-B0ABB91F1D7C}"/>
              </a:ext>
            </a:extLst>
          </p:cNvPr>
          <p:cNvGrpSpPr/>
          <p:nvPr/>
        </p:nvGrpSpPr>
        <p:grpSpPr>
          <a:xfrm>
            <a:off x="1355436" y="4572000"/>
            <a:ext cx="4147129" cy="1897378"/>
            <a:chOff x="1317201" y="4572000"/>
            <a:chExt cx="4147129" cy="1897378"/>
          </a:xfrm>
        </p:grpSpPr>
        <p:pic>
          <p:nvPicPr>
            <p:cNvPr id="3" name="Picture 2">
              <a:extLst>
                <a:ext uri="{FF2B5EF4-FFF2-40B4-BE49-F238E27FC236}">
                  <a16:creationId xmlns:a16="http://schemas.microsoft.com/office/drawing/2014/main" id="{71F01E60-7264-4E1C-807B-259D63AA87EB}"/>
                </a:ext>
              </a:extLst>
            </p:cNvPr>
            <p:cNvPicPr>
              <a:picLocks noChangeAspect="1"/>
            </p:cNvPicPr>
            <p:nvPr/>
          </p:nvPicPr>
          <p:blipFill rotWithShape="1">
            <a:blip r:embed="rId3"/>
            <a:srcRect l="3637" t="17439" r="4226" b="7620"/>
            <a:stretch/>
          </p:blipFill>
          <p:spPr>
            <a:xfrm>
              <a:off x="1317201" y="4572000"/>
              <a:ext cx="4147129" cy="1897378"/>
            </a:xfrm>
            <a:prstGeom prst="rect">
              <a:avLst/>
            </a:prstGeom>
            <a:ln>
              <a:solidFill>
                <a:schemeClr val="tx1"/>
              </a:solidFill>
            </a:ln>
          </p:spPr>
        </p:pic>
        <p:sp>
          <p:nvSpPr>
            <p:cNvPr id="25" name="Rectangle 24">
              <a:extLst>
                <a:ext uri="{FF2B5EF4-FFF2-40B4-BE49-F238E27FC236}">
                  <a16:creationId xmlns:a16="http://schemas.microsoft.com/office/drawing/2014/main" id="{21C5F820-FE85-4E23-A7AF-E6DC8714DBC0}"/>
                </a:ext>
              </a:extLst>
            </p:cNvPr>
            <p:cNvSpPr/>
            <p:nvPr/>
          </p:nvSpPr>
          <p:spPr>
            <a:xfrm>
              <a:off x="5052378" y="5108489"/>
              <a:ext cx="411952" cy="13608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443A08E-7414-4C2D-9C64-DA208CFB1A58}"/>
              </a:ext>
            </a:extLst>
          </p:cNvPr>
          <p:cNvSpPr txBox="1"/>
          <p:nvPr/>
        </p:nvSpPr>
        <p:spPr>
          <a:xfrm>
            <a:off x="1684056" y="6480184"/>
            <a:ext cx="3489888" cy="230832"/>
          </a:xfrm>
          <a:prstGeom prst="rect">
            <a:avLst/>
          </a:prstGeom>
          <a:noFill/>
        </p:spPr>
        <p:txBody>
          <a:bodyPr wrap="square" rtlCol="0">
            <a:spAutoFit/>
          </a:bodyPr>
          <a:lstStyle/>
          <a:p>
            <a:pPr algn="ctr"/>
            <a:r>
              <a:rPr lang="en-US" sz="900" i="1" dirty="0">
                <a:latin typeface="Open Sans" panose="020B0606030504020204" pitchFamily="34" charset="0"/>
                <a:ea typeface="Open Sans" panose="020B0606030504020204" pitchFamily="34" charset="0"/>
                <a:cs typeface="Open Sans" panose="020B0606030504020204" pitchFamily="34" charset="0"/>
              </a:rPr>
              <a:t>Figure 10 – View Error Messages </a:t>
            </a:r>
          </a:p>
        </p:txBody>
      </p:sp>
    </p:spTree>
    <p:extLst>
      <p:ext uri="{BB962C8B-B14F-4D97-AF65-F5344CB8AC3E}">
        <p14:creationId xmlns:p14="http://schemas.microsoft.com/office/powerpoint/2010/main" val="2352974627"/>
      </p:ext>
    </p:extLst>
  </p:cSld>
  <p:clrMapOvr>
    <a:masterClrMapping/>
  </p:clrMapOvr>
</p:sld>
</file>

<file path=ppt/theme/theme1.xml><?xml version="1.0" encoding="utf-8"?>
<a:theme xmlns:a="http://schemas.openxmlformats.org/drawingml/2006/main" name="VD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H" id="{98E7374E-2CE8-4AF3-B50A-765684FB6B0C}" vid="{EA886FF3-7560-4DC6-849B-207AFB8201A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EE23F851182E4EBD13B99F8F10139B" ma:contentTypeVersion="11" ma:contentTypeDescription="Create a new document." ma:contentTypeScope="" ma:versionID="22c5214bbf00fe58717e20fb67493799">
  <xsd:schema xmlns:xsd="http://www.w3.org/2001/XMLSchema" xmlns:xs="http://www.w3.org/2001/XMLSchema" xmlns:p="http://schemas.microsoft.com/office/2006/metadata/properties" xmlns:ns2="99918207-70f4-4692-8e19-8fc913462058" xmlns:ns3="d0ca13b7-c6ed-42f9-9bda-57a4fb0cfcc4" targetNamespace="http://schemas.microsoft.com/office/2006/metadata/properties" ma:root="true" ma:fieldsID="883d677b06a91db987bead0017742acd" ns2:_="" ns3:_="">
    <xsd:import namespace="99918207-70f4-4692-8e19-8fc913462058"/>
    <xsd:import namespace="d0ca13b7-c6ed-42f9-9bda-57a4fb0cfc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18207-70f4-4692-8e19-8fc913462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a13b7-c6ed-42f9-9bda-57a4fb0cfcc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9B4E5-89DD-48A9-88F5-AB9B93E0C647}">
  <ds:schemaRefs>
    <ds:schemaRef ds:uri="http://schemas.microsoft.com/office/2006/documentManagement/types"/>
    <ds:schemaRef ds:uri="http://purl.org/dc/terms/"/>
    <ds:schemaRef ds:uri="http://schemas.microsoft.com/office/infopath/2007/PartnerControls"/>
    <ds:schemaRef ds:uri="99918207-70f4-4692-8e19-8fc913462058"/>
    <ds:schemaRef ds:uri="http://schemas.openxmlformats.org/package/2006/metadata/core-properties"/>
    <ds:schemaRef ds:uri="http://purl.org/dc/elements/1.1/"/>
    <ds:schemaRef ds:uri="http://purl.org/dc/dcmitype/"/>
    <ds:schemaRef ds:uri="d0ca13b7-c6ed-42f9-9bda-57a4fb0cfcc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CBC1B5B-FFB9-474F-BBA3-46078D5E4D77}">
  <ds:schemaRefs>
    <ds:schemaRef ds:uri="http://schemas.microsoft.com/sharepoint/v3/contenttype/forms"/>
  </ds:schemaRefs>
</ds:datastoreItem>
</file>

<file path=customXml/itemProps3.xml><?xml version="1.0" encoding="utf-8"?>
<ds:datastoreItem xmlns:ds="http://schemas.openxmlformats.org/officeDocument/2006/customXml" ds:itemID="{133FEE15-0715-4EFC-838B-A408A5A7F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18207-70f4-4692-8e19-8fc913462058"/>
    <ds:schemaRef ds:uri="d0ca13b7-c6ed-42f9-9bda-57a4fb0cf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VDH</Template>
  <TotalTime>5927</TotalTime>
  <Words>546</Words>
  <Application>Microsoft Office PowerPoint</Application>
  <PresentationFormat>Letter Paper (8.5x11 in)</PresentationFormat>
  <Paragraphs>36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Open Sans</vt:lpstr>
      <vt:lpstr>Open Sans Semibold</vt:lpstr>
      <vt:lpstr>VDH</vt:lpstr>
      <vt:lpstr>VASE+ Job Aid – File Upload</vt:lpstr>
      <vt:lpstr>VASE+ Job Aid – File Upload</vt:lpstr>
      <vt:lpstr>VASE+ Job Aid – File Upload</vt:lpstr>
      <vt:lpstr>VASE+ Job Aid – File Upload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Dana</dc:creator>
  <cp:lastModifiedBy>Niemi, Molly</cp:lastModifiedBy>
  <cp:revision>34</cp:revision>
  <dcterms:created xsi:type="dcterms:W3CDTF">2021-04-07T19:29:00Z</dcterms:created>
  <dcterms:modified xsi:type="dcterms:W3CDTF">2022-03-11T21:33:01Z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0x010100D8EE23F851182E4EBD13B99F8F10139B</vt:lpwstr>
  </property>
  <property fmtid="{D5CDD505-2E9C-101B-9397-08002B2CF9AE}" pid="3" name="MSIP_Label_ea60d57e-af5b-4752-ac57-3e4f28ca11dc_Enabled">
    <vt:lpwstr>true</vt:lpwstr>
  </property>
  <property fmtid="{D5CDD505-2E9C-101B-9397-08002B2CF9AE}" pid="4" name="MSIP_Label_ea60d57e-af5b-4752-ac57-3e4f28ca11dc_SetDate">
    <vt:lpwstr>2022-03-04T16:19:56Z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38458851-085d-4058-aa24-121d663462ee</vt:lpwstr>
  </property>
  <property fmtid="{D5CDD505-2E9C-101B-9397-08002B2CF9AE}" pid="9" name="MSIP_Label_ea60d57e-af5b-4752-ac57-3e4f28ca11dc_ContentBits">
    <vt:lpwstr>0</vt:lpwstr>
  </property>
</Properties>
</file>