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8"/>
  </p:notesMasterIdLst>
  <p:sldIdLst>
    <p:sldId id="2142532216" r:id="rId5"/>
    <p:sldId id="2142532218" r:id="rId6"/>
    <p:sldId id="214253221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nsel, Pascal" initials="HP" lastIdx="3" clrIdx="0">
    <p:extLst>
      <p:ext uri="{19B8F6BF-5375-455C-9EA6-DF929625EA0E}">
        <p15:presenceInfo xmlns:p15="http://schemas.microsoft.com/office/powerpoint/2012/main" userId="S::phensel@deloitte.com::71794511-1203-4406-8c99-f3bfb49d7feb" providerId="AD"/>
      </p:ext>
    </p:extLst>
  </p:cmAuthor>
  <p:cmAuthor id="2" name="Meade, Allison" initials="AM" lastIdx="1" clrIdx="1">
    <p:extLst>
      <p:ext uri="{19B8F6BF-5375-455C-9EA6-DF929625EA0E}">
        <p15:presenceInfo xmlns:p15="http://schemas.microsoft.com/office/powerpoint/2012/main" userId="Meade, Allison" providerId="None"/>
      </p:ext>
    </p:extLst>
  </p:cmAuthor>
  <p:cmAuthor id="3" name="Beck, Catesby" initials="CB" lastIdx="7" clrIdx="2">
    <p:extLst>
      <p:ext uri="{19B8F6BF-5375-455C-9EA6-DF929625EA0E}">
        <p15:presenceInfo xmlns:p15="http://schemas.microsoft.com/office/powerpoint/2012/main" userId="Beck, Catesby" providerId="None"/>
      </p:ext>
    </p:extLst>
  </p:cmAuthor>
  <p:cmAuthor id="4" name="Bhinder, Jannat" initials="BJ" lastIdx="1" clrIdx="3">
    <p:extLst>
      <p:ext uri="{19B8F6BF-5375-455C-9EA6-DF929625EA0E}">
        <p15:presenceInfo xmlns:p15="http://schemas.microsoft.com/office/powerpoint/2012/main" userId="S::jbhinder@deloitte.com::ae4243d9-1a0f-420d-a177-96a6012bb08f" providerId="AD"/>
      </p:ext>
    </p:extLst>
  </p:cmAuthor>
  <p:cmAuthor id="5" name="Seshadri, Nithin" initials="SN" lastIdx="1" clrIdx="4">
    <p:extLst>
      <p:ext uri="{19B8F6BF-5375-455C-9EA6-DF929625EA0E}">
        <p15:presenceInfo xmlns:p15="http://schemas.microsoft.com/office/powerpoint/2012/main" userId="S::seseshadri@deloitte.com::9ff4de61-27b3-4311-8b58-dd9b095280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A5A5"/>
    <a:srgbClr val="D6A40D"/>
    <a:srgbClr val="FFF9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3" d="100"/>
          <a:sy n="103" d="100"/>
        </p:scale>
        <p:origin x="126" y="74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EC620E-A1BD-4EAC-8191-516F60CDCEC9}" type="datetimeFigureOut">
              <a:rPr lang="en-US" smtClean="0"/>
              <a:t>4/19/2021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6340CD-C42F-457D-A1E6-DBBA292F2ACB}" type="slidenum">
              <a:rPr lang="en-US" smtClean="0"/>
              <a:t>‹#›</a:t>
            </a:fld>
            <a:endParaRPr lang="en-US" dirty="0"/>
          </a:p>
        </p:txBody>
      </p:sp>
    </p:spTree>
    <p:extLst>
      <p:ext uri="{BB962C8B-B14F-4D97-AF65-F5344CB8AC3E}">
        <p14:creationId xmlns:p14="http://schemas.microsoft.com/office/powerpoint/2010/main" val="2969938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4/19/2021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ubhead &amp; Breadcrumb">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FC15A37-A396-4B5E-9243-B7311F197801}"/>
              </a:ext>
            </a:extLst>
          </p:cNvPr>
          <p:cNvCxnSpPr>
            <a:cxnSpLocks/>
          </p:cNvCxnSpPr>
          <p:nvPr userDrawn="1"/>
        </p:nvCxnSpPr>
        <p:spPr>
          <a:xfrm flipH="1">
            <a:off x="1524" y="564102"/>
            <a:ext cx="12188952" cy="0"/>
          </a:xfrm>
          <a:prstGeom prst="line">
            <a:avLst/>
          </a:prstGeom>
          <a:ln w="127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9F4A093-1576-4EA2-8A5C-DF87DA75C6AE}"/>
              </a:ext>
            </a:extLst>
          </p:cNvPr>
          <p:cNvSpPr>
            <a:spLocks noGrp="1"/>
          </p:cNvSpPr>
          <p:nvPr>
            <p:ph type="title"/>
          </p:nvPr>
        </p:nvSpPr>
        <p:spPr>
          <a:xfrm>
            <a:off x="186164" y="200311"/>
            <a:ext cx="10332720" cy="388202"/>
          </a:xfrm>
          <a:prstGeom prst="rect">
            <a:avLst/>
          </a:prstGeom>
        </p:spPr>
        <p:txBody>
          <a:bodyPr anchor="ctr"/>
          <a:lstStyle>
            <a:lvl1pPr>
              <a:defRPr sz="20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t>Click to edit Master title style</a:t>
            </a:r>
          </a:p>
        </p:txBody>
      </p:sp>
      <p:sp>
        <p:nvSpPr>
          <p:cNvPr id="6" name="Slide Number Placeholder 2">
            <a:extLst>
              <a:ext uri="{FF2B5EF4-FFF2-40B4-BE49-F238E27FC236}">
                <a16:creationId xmlns:a16="http://schemas.microsoft.com/office/drawing/2014/main" id="{50569C8E-182F-4A1C-9559-B76A31992CB1}"/>
              </a:ext>
            </a:extLst>
          </p:cNvPr>
          <p:cNvSpPr>
            <a:spLocks noGrp="1"/>
          </p:cNvSpPr>
          <p:nvPr>
            <p:ph type="sldNum" sz="quarter" idx="4"/>
          </p:nvPr>
        </p:nvSpPr>
        <p:spPr>
          <a:xfrm>
            <a:off x="9261986" y="6621836"/>
            <a:ext cx="2743200" cy="226714"/>
          </a:xfrm>
          <a:prstGeom prst="rect">
            <a:avLst/>
          </a:prstGeom>
        </p:spPr>
        <p:txBody>
          <a:bodyPr vert="horz" lIns="91440" tIns="45720" rIns="91440" bIns="45720" rtlCol="0" anchor="ctr"/>
          <a:lstStyle>
            <a:lvl1pPr algn="r">
              <a:defRPr sz="900" b="1">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F153A121-4F83-4F26-A108-B06F810F4A69}" type="slidenum">
              <a:rPr lang="en-US" smtClean="0"/>
              <a:pPr/>
              <a:t>‹#›</a:t>
            </a:fld>
            <a:endParaRPr lang="en-US" dirty="0"/>
          </a:p>
        </p:txBody>
      </p:sp>
      <p:sp>
        <p:nvSpPr>
          <p:cNvPr id="8" name="Text Placeholder 11">
            <a:extLst>
              <a:ext uri="{FF2B5EF4-FFF2-40B4-BE49-F238E27FC236}">
                <a16:creationId xmlns:a16="http://schemas.microsoft.com/office/drawing/2014/main" id="{090ADD6D-251D-442C-8CB5-7593444100E0}"/>
              </a:ext>
            </a:extLst>
          </p:cNvPr>
          <p:cNvSpPr>
            <a:spLocks noGrp="1"/>
          </p:cNvSpPr>
          <p:nvPr>
            <p:ph type="body" sz="quarter" idx="10" hasCustomPrompt="1"/>
          </p:nvPr>
        </p:nvSpPr>
        <p:spPr>
          <a:xfrm>
            <a:off x="186164" y="622964"/>
            <a:ext cx="11819022" cy="329340"/>
          </a:xfrm>
          <a:prstGeom prst="rect">
            <a:avLst/>
          </a:prstGeom>
        </p:spPr>
        <p:txBody>
          <a:bodyPr/>
          <a:lstStyle>
            <a:lvl1pPr marL="0" indent="0">
              <a:buNone/>
              <a:defRPr sz="1600">
                <a:latin typeface="Open Sans" panose="020B0606030504020204" pitchFamily="34" charset="0"/>
                <a:ea typeface="Open Sans" panose="020B0606030504020204" pitchFamily="34" charset="0"/>
                <a:cs typeface="Open Sans" panose="020B0606030504020204" pitchFamily="34" charset="0"/>
              </a:defRPr>
            </a:lvl1pPr>
            <a:lvl2pPr>
              <a:defRPr sz="14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a:defRPr sz="1400">
                <a:latin typeface="Open Sans" panose="020B0606030504020204" pitchFamily="34" charset="0"/>
                <a:ea typeface="Open Sans" panose="020B0606030504020204" pitchFamily="34" charset="0"/>
                <a:cs typeface="Open Sans" panose="020B0606030504020204" pitchFamily="34" charset="0"/>
              </a:defRPr>
            </a:lvl4pPr>
            <a:lvl5pPr>
              <a:defRPr sz="14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p:txBody>
      </p:sp>
      <p:pic>
        <p:nvPicPr>
          <p:cNvPr id="10" name="Picture 9">
            <a:extLst>
              <a:ext uri="{FF2B5EF4-FFF2-40B4-BE49-F238E27FC236}">
                <a16:creationId xmlns:a16="http://schemas.microsoft.com/office/drawing/2014/main" id="{CB77B6C3-7E24-4922-871B-4E5124F7CB16}"/>
              </a:ext>
            </a:extLst>
          </p:cNvPr>
          <p:cNvPicPr>
            <a:picLocks noChangeAspect="1"/>
          </p:cNvPicPr>
          <p:nvPr userDrawn="1"/>
        </p:nvPicPr>
        <p:blipFill rotWithShape="1">
          <a:blip r:embed="rId2"/>
          <a:srcRect b="9281"/>
          <a:stretch/>
        </p:blipFill>
        <p:spPr>
          <a:xfrm>
            <a:off x="10719752" y="6584161"/>
            <a:ext cx="972579" cy="243797"/>
          </a:xfrm>
          <a:prstGeom prst="rect">
            <a:avLst/>
          </a:prstGeom>
        </p:spPr>
      </p:pic>
    </p:spTree>
    <p:extLst>
      <p:ext uri="{BB962C8B-B14F-4D97-AF65-F5344CB8AC3E}">
        <p14:creationId xmlns:p14="http://schemas.microsoft.com/office/powerpoint/2010/main" val="1622153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4/19/2021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4/19/2021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4/19/2021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4/19/2021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4/19/2021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dirty="0"/>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69B44-050D-48EB-86A6-8206F1EF20E6}"/>
              </a:ext>
            </a:extLst>
          </p:cNvPr>
          <p:cNvSpPr>
            <a:spLocks noGrp="1"/>
          </p:cNvSpPr>
          <p:nvPr>
            <p:ph type="ctrTitle"/>
          </p:nvPr>
        </p:nvSpPr>
        <p:spPr/>
        <p:txBody>
          <a:bodyPr/>
          <a:lstStyle/>
          <a:p>
            <a:r>
              <a:rPr lang="en-US" dirty="0"/>
              <a:t>VASE+ Public Facing Portal for Open Clinic Search</a:t>
            </a:r>
          </a:p>
        </p:txBody>
      </p:sp>
      <p:sp>
        <p:nvSpPr>
          <p:cNvPr id="3" name="Subtitle 2">
            <a:extLst>
              <a:ext uri="{FF2B5EF4-FFF2-40B4-BE49-F238E27FC236}">
                <a16:creationId xmlns:a16="http://schemas.microsoft.com/office/drawing/2014/main" id="{4037DAAE-E634-4CA4-8CC0-6BFCD3598C88}"/>
              </a:ext>
            </a:extLst>
          </p:cNvPr>
          <p:cNvSpPr>
            <a:spLocks noGrp="1"/>
          </p:cNvSpPr>
          <p:nvPr>
            <p:ph type="subTitle" idx="1"/>
          </p:nvPr>
        </p:nvSpPr>
        <p:spPr/>
        <p:txBody>
          <a:bodyPr/>
          <a:lstStyle/>
          <a:p>
            <a:r>
              <a:rPr lang="en-US" dirty="0"/>
              <a:t>4/19/2021</a:t>
            </a:r>
          </a:p>
          <a:p>
            <a:endParaRPr lang="en-US" dirty="0"/>
          </a:p>
          <a:p>
            <a:r>
              <a:rPr lang="en-US" dirty="0"/>
              <a:t>https://vase.vdh.virginia.gov/vaccinationappointments</a:t>
            </a:r>
          </a:p>
        </p:txBody>
      </p:sp>
    </p:spTree>
    <p:extLst>
      <p:ext uri="{BB962C8B-B14F-4D97-AF65-F5344CB8AC3E}">
        <p14:creationId xmlns:p14="http://schemas.microsoft.com/office/powerpoint/2010/main" val="1286310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DA5D2-D586-4F46-BD40-A462E1ADF64C}"/>
              </a:ext>
            </a:extLst>
          </p:cNvPr>
          <p:cNvSpPr>
            <a:spLocks noGrp="1"/>
          </p:cNvSpPr>
          <p:nvPr>
            <p:ph type="title"/>
          </p:nvPr>
        </p:nvSpPr>
        <p:spPr/>
        <p:txBody>
          <a:bodyPr/>
          <a:lstStyle/>
          <a:p>
            <a:r>
              <a:rPr lang="en-US" dirty="0"/>
              <a:t>Clinic Setup in VASE+ for open scheduling</a:t>
            </a:r>
          </a:p>
        </p:txBody>
      </p:sp>
      <p:sp>
        <p:nvSpPr>
          <p:cNvPr id="3" name="Text Placeholder 2">
            <a:extLst>
              <a:ext uri="{FF2B5EF4-FFF2-40B4-BE49-F238E27FC236}">
                <a16:creationId xmlns:a16="http://schemas.microsoft.com/office/drawing/2014/main" id="{D5AC5820-C1FA-4CB0-A4FB-25001539A8E2}"/>
              </a:ext>
            </a:extLst>
          </p:cNvPr>
          <p:cNvSpPr>
            <a:spLocks noGrp="1"/>
          </p:cNvSpPr>
          <p:nvPr>
            <p:ph type="body" sz="quarter" idx="10"/>
          </p:nvPr>
        </p:nvSpPr>
        <p:spPr>
          <a:xfrm>
            <a:off x="186164" y="622964"/>
            <a:ext cx="11819022" cy="550862"/>
          </a:xfrm>
        </p:spPr>
        <p:txBody>
          <a:bodyPr>
            <a:normAutofit/>
          </a:bodyPr>
          <a:lstStyle/>
          <a:p>
            <a:r>
              <a:rPr lang="en-US" sz="1400" i="1" dirty="0"/>
              <a:t>Required clinic setup in VASE+ so that the clinics can be displayed and made available for scheduling on the public facing portal.</a:t>
            </a:r>
          </a:p>
        </p:txBody>
      </p:sp>
      <p:sp>
        <p:nvSpPr>
          <p:cNvPr id="5" name="TextBox 4">
            <a:extLst>
              <a:ext uri="{FF2B5EF4-FFF2-40B4-BE49-F238E27FC236}">
                <a16:creationId xmlns:a16="http://schemas.microsoft.com/office/drawing/2014/main" id="{0D6EA4A7-CAEE-4B24-8174-0AF6E946F272}"/>
              </a:ext>
            </a:extLst>
          </p:cNvPr>
          <p:cNvSpPr txBox="1"/>
          <p:nvPr/>
        </p:nvSpPr>
        <p:spPr>
          <a:xfrm>
            <a:off x="6547208" y="2611552"/>
            <a:ext cx="5268484" cy="646331"/>
          </a:xfrm>
          <a:prstGeom prst="rect">
            <a:avLst/>
          </a:prstGeom>
          <a:noFill/>
        </p:spPr>
        <p:txBody>
          <a:bodyPr wrap="square" rtlCol="0">
            <a:spAutoFit/>
          </a:bodyPr>
          <a:lstStyle/>
          <a:p>
            <a:r>
              <a:rPr lang="en-US" dirty="0"/>
              <a:t>Select ‘Yes’ to the Open POD dropdown to make the clinic public</a:t>
            </a:r>
          </a:p>
        </p:txBody>
      </p:sp>
      <p:sp>
        <p:nvSpPr>
          <p:cNvPr id="8" name="TextBox 7">
            <a:extLst>
              <a:ext uri="{FF2B5EF4-FFF2-40B4-BE49-F238E27FC236}">
                <a16:creationId xmlns:a16="http://schemas.microsoft.com/office/drawing/2014/main" id="{5BF1268B-88C6-4017-8BE9-C245E20A5223}"/>
              </a:ext>
            </a:extLst>
          </p:cNvPr>
          <p:cNvSpPr txBox="1"/>
          <p:nvPr/>
        </p:nvSpPr>
        <p:spPr>
          <a:xfrm>
            <a:off x="6547209" y="4317259"/>
            <a:ext cx="5268483" cy="923330"/>
          </a:xfrm>
          <a:prstGeom prst="rect">
            <a:avLst/>
          </a:prstGeom>
          <a:noFill/>
        </p:spPr>
        <p:txBody>
          <a:bodyPr wrap="square" rtlCol="0">
            <a:spAutoFit/>
          </a:bodyPr>
          <a:lstStyle/>
          <a:p>
            <a:r>
              <a:rPr lang="en-US" dirty="0"/>
              <a:t>The vaccine supply entered for a particular clinic is displayed to the public as the Vaccine Type that is offered at that clinic</a:t>
            </a:r>
          </a:p>
        </p:txBody>
      </p:sp>
      <p:sp>
        <p:nvSpPr>
          <p:cNvPr id="11" name="TextBox 10">
            <a:extLst>
              <a:ext uri="{FF2B5EF4-FFF2-40B4-BE49-F238E27FC236}">
                <a16:creationId xmlns:a16="http://schemas.microsoft.com/office/drawing/2014/main" id="{C75FD18F-E6CD-4063-BD30-77AA80973B44}"/>
              </a:ext>
            </a:extLst>
          </p:cNvPr>
          <p:cNvSpPr txBox="1"/>
          <p:nvPr/>
        </p:nvSpPr>
        <p:spPr>
          <a:xfrm>
            <a:off x="637699" y="6022967"/>
            <a:ext cx="11367487" cy="430887"/>
          </a:xfrm>
          <a:prstGeom prst="rect">
            <a:avLst/>
          </a:prstGeom>
          <a:noFill/>
        </p:spPr>
        <p:txBody>
          <a:bodyPr wrap="square" rtlCol="0">
            <a:spAutoFit/>
          </a:bodyPr>
          <a:lstStyle/>
          <a:p>
            <a:r>
              <a:rPr lang="en-US" sz="1100" i="1" dirty="0"/>
              <a:t>The VASE+ team recommends that users manage vaccine type offered at their site across different clinics for the same day. The system include seamless user experience for clinic staff to manage the check-in, vaccination and check-out / 2</a:t>
            </a:r>
            <a:r>
              <a:rPr lang="en-US" sz="1100" i="1" baseline="30000" dirty="0"/>
              <a:t>nd</a:t>
            </a:r>
            <a:r>
              <a:rPr lang="en-US" sz="1100" i="1" dirty="0"/>
              <a:t> dose appointment scheduling process across multiple clinics</a:t>
            </a:r>
          </a:p>
        </p:txBody>
      </p:sp>
      <p:sp>
        <p:nvSpPr>
          <p:cNvPr id="17" name="TextBox 16">
            <a:extLst>
              <a:ext uri="{FF2B5EF4-FFF2-40B4-BE49-F238E27FC236}">
                <a16:creationId xmlns:a16="http://schemas.microsoft.com/office/drawing/2014/main" id="{9A334196-2EC3-4FA3-97D1-AB02338D00BB}"/>
              </a:ext>
            </a:extLst>
          </p:cNvPr>
          <p:cNvSpPr txBox="1"/>
          <p:nvPr/>
        </p:nvSpPr>
        <p:spPr>
          <a:xfrm>
            <a:off x="6547208" y="1426848"/>
            <a:ext cx="5268484" cy="646331"/>
          </a:xfrm>
          <a:prstGeom prst="rect">
            <a:avLst/>
          </a:prstGeom>
          <a:noFill/>
        </p:spPr>
        <p:txBody>
          <a:bodyPr wrap="square" rtlCol="0">
            <a:spAutoFit/>
          </a:bodyPr>
          <a:lstStyle/>
          <a:p>
            <a:r>
              <a:rPr lang="en-US" dirty="0"/>
              <a:t>The clinic name and date are displayed against each clinic grouped within the context of a clinic site</a:t>
            </a:r>
          </a:p>
        </p:txBody>
      </p:sp>
      <p:pic>
        <p:nvPicPr>
          <p:cNvPr id="4" name="Picture 3">
            <a:extLst>
              <a:ext uri="{FF2B5EF4-FFF2-40B4-BE49-F238E27FC236}">
                <a16:creationId xmlns:a16="http://schemas.microsoft.com/office/drawing/2014/main" id="{45C26E79-392E-4061-971A-051C716B20FD}"/>
              </a:ext>
            </a:extLst>
          </p:cNvPr>
          <p:cNvPicPr>
            <a:picLocks noChangeAspect="1"/>
          </p:cNvPicPr>
          <p:nvPr/>
        </p:nvPicPr>
        <p:blipFill>
          <a:blip r:embed="rId2"/>
          <a:stretch>
            <a:fillRect/>
          </a:stretch>
        </p:blipFill>
        <p:spPr>
          <a:xfrm>
            <a:off x="186164" y="1187822"/>
            <a:ext cx="5318965" cy="4375568"/>
          </a:xfrm>
          <a:prstGeom prst="rect">
            <a:avLst/>
          </a:prstGeom>
        </p:spPr>
      </p:pic>
      <p:cxnSp>
        <p:nvCxnSpPr>
          <p:cNvPr id="9" name="Straight Arrow Connector 8">
            <a:extLst>
              <a:ext uri="{FF2B5EF4-FFF2-40B4-BE49-F238E27FC236}">
                <a16:creationId xmlns:a16="http://schemas.microsoft.com/office/drawing/2014/main" id="{F9B26020-A39A-4689-A786-FA2043F2A396}"/>
              </a:ext>
            </a:extLst>
          </p:cNvPr>
          <p:cNvCxnSpPr>
            <a:cxnSpLocks/>
          </p:cNvCxnSpPr>
          <p:nvPr/>
        </p:nvCxnSpPr>
        <p:spPr>
          <a:xfrm>
            <a:off x="4282751" y="4640425"/>
            <a:ext cx="2136710" cy="0"/>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A8EBAEAB-A9FD-4ABE-AF35-C4638C93BF72}"/>
              </a:ext>
            </a:extLst>
          </p:cNvPr>
          <p:cNvCxnSpPr>
            <a:cxnSpLocks/>
          </p:cNvCxnSpPr>
          <p:nvPr/>
        </p:nvCxnSpPr>
        <p:spPr>
          <a:xfrm>
            <a:off x="5554138" y="1702298"/>
            <a:ext cx="865323" cy="0"/>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Connector: Elbow 12">
            <a:extLst>
              <a:ext uri="{FF2B5EF4-FFF2-40B4-BE49-F238E27FC236}">
                <a16:creationId xmlns:a16="http://schemas.microsoft.com/office/drawing/2014/main" id="{6D341C62-AAA5-4729-A008-CD12E5B16A2C}"/>
              </a:ext>
            </a:extLst>
          </p:cNvPr>
          <p:cNvCxnSpPr>
            <a:cxnSpLocks/>
          </p:cNvCxnSpPr>
          <p:nvPr/>
        </p:nvCxnSpPr>
        <p:spPr>
          <a:xfrm>
            <a:off x="5554138" y="2057133"/>
            <a:ext cx="993070" cy="877585"/>
          </a:xfrm>
          <a:prstGeom prst="bentConnector3">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3290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25758-EBAC-4C68-9558-6020A1036A15}"/>
              </a:ext>
            </a:extLst>
          </p:cNvPr>
          <p:cNvSpPr>
            <a:spLocks noGrp="1"/>
          </p:cNvSpPr>
          <p:nvPr>
            <p:ph type="title"/>
          </p:nvPr>
        </p:nvSpPr>
        <p:spPr/>
        <p:txBody>
          <a:bodyPr/>
          <a:lstStyle/>
          <a:p>
            <a:r>
              <a:rPr lang="en-US" dirty="0"/>
              <a:t>Public Facing Portal</a:t>
            </a:r>
          </a:p>
        </p:txBody>
      </p:sp>
      <p:sp>
        <p:nvSpPr>
          <p:cNvPr id="3" name="Text Placeholder 2">
            <a:extLst>
              <a:ext uri="{FF2B5EF4-FFF2-40B4-BE49-F238E27FC236}">
                <a16:creationId xmlns:a16="http://schemas.microsoft.com/office/drawing/2014/main" id="{8E50069B-0DD3-42CD-A0AE-D22B61BD2F31}"/>
              </a:ext>
            </a:extLst>
          </p:cNvPr>
          <p:cNvSpPr>
            <a:spLocks noGrp="1"/>
          </p:cNvSpPr>
          <p:nvPr>
            <p:ph type="body" sz="quarter" idx="10"/>
          </p:nvPr>
        </p:nvSpPr>
        <p:spPr>
          <a:xfrm>
            <a:off x="186164" y="622964"/>
            <a:ext cx="11819022" cy="655330"/>
          </a:xfrm>
        </p:spPr>
        <p:txBody>
          <a:bodyPr>
            <a:normAutofit/>
          </a:bodyPr>
          <a:lstStyle/>
          <a:p>
            <a:r>
              <a:rPr lang="en-US" sz="1400" i="1" dirty="0"/>
              <a:t>Vaccine recipients can search for clinics based on zip code, distance range as well as vaccine type offered at clinics on the public facing portal. All clinics indicated as “Open POD” will be displayed on the search and allow anyone to schedule an appointment</a:t>
            </a:r>
          </a:p>
        </p:txBody>
      </p:sp>
      <p:sp>
        <p:nvSpPr>
          <p:cNvPr id="6" name="TextBox 5">
            <a:extLst>
              <a:ext uri="{FF2B5EF4-FFF2-40B4-BE49-F238E27FC236}">
                <a16:creationId xmlns:a16="http://schemas.microsoft.com/office/drawing/2014/main" id="{A25AD871-94C5-4755-B3EB-977277680A34}"/>
              </a:ext>
            </a:extLst>
          </p:cNvPr>
          <p:cNvSpPr txBox="1"/>
          <p:nvPr/>
        </p:nvSpPr>
        <p:spPr>
          <a:xfrm>
            <a:off x="8173617" y="2337249"/>
            <a:ext cx="3831569" cy="923330"/>
          </a:xfrm>
          <a:prstGeom prst="rect">
            <a:avLst/>
          </a:prstGeom>
          <a:noFill/>
        </p:spPr>
        <p:txBody>
          <a:bodyPr wrap="square" rtlCol="0">
            <a:spAutoFit/>
          </a:bodyPr>
          <a:lstStyle/>
          <a:p>
            <a:r>
              <a:rPr lang="en-US" dirty="0"/>
              <a:t>The search parameters include the zip code, distance range, vaccine type and clinic dates</a:t>
            </a:r>
          </a:p>
        </p:txBody>
      </p:sp>
      <p:sp>
        <p:nvSpPr>
          <p:cNvPr id="11" name="TextBox 10">
            <a:extLst>
              <a:ext uri="{FF2B5EF4-FFF2-40B4-BE49-F238E27FC236}">
                <a16:creationId xmlns:a16="http://schemas.microsoft.com/office/drawing/2014/main" id="{706BAC73-4BC9-40AD-A36E-87761B7A5D40}"/>
              </a:ext>
            </a:extLst>
          </p:cNvPr>
          <p:cNvSpPr txBox="1"/>
          <p:nvPr/>
        </p:nvSpPr>
        <p:spPr>
          <a:xfrm>
            <a:off x="8173616" y="3274256"/>
            <a:ext cx="3831570" cy="646331"/>
          </a:xfrm>
          <a:prstGeom prst="rect">
            <a:avLst/>
          </a:prstGeom>
          <a:noFill/>
        </p:spPr>
        <p:txBody>
          <a:bodyPr wrap="square" rtlCol="0">
            <a:spAutoFit/>
          </a:bodyPr>
          <a:lstStyle/>
          <a:p>
            <a:r>
              <a:rPr lang="en-US" dirty="0"/>
              <a:t>The site name is displayed based on the address entered for a site</a:t>
            </a:r>
          </a:p>
        </p:txBody>
      </p:sp>
      <p:sp>
        <p:nvSpPr>
          <p:cNvPr id="20" name="TextBox 19">
            <a:extLst>
              <a:ext uri="{FF2B5EF4-FFF2-40B4-BE49-F238E27FC236}">
                <a16:creationId xmlns:a16="http://schemas.microsoft.com/office/drawing/2014/main" id="{08BB4A61-8249-4C4D-88C1-43F4CE9E316D}"/>
              </a:ext>
            </a:extLst>
          </p:cNvPr>
          <p:cNvSpPr txBox="1"/>
          <p:nvPr/>
        </p:nvSpPr>
        <p:spPr>
          <a:xfrm>
            <a:off x="8173616" y="4162242"/>
            <a:ext cx="3831570" cy="923330"/>
          </a:xfrm>
          <a:prstGeom prst="rect">
            <a:avLst/>
          </a:prstGeom>
          <a:noFill/>
        </p:spPr>
        <p:txBody>
          <a:bodyPr wrap="square" rtlCol="0">
            <a:spAutoFit/>
          </a:bodyPr>
          <a:lstStyle/>
          <a:p>
            <a:r>
              <a:rPr lang="en-US" dirty="0"/>
              <a:t>Parameters for each clinic are displayed based on the values entered in Clinic Schedule</a:t>
            </a:r>
          </a:p>
        </p:txBody>
      </p:sp>
      <p:pic>
        <p:nvPicPr>
          <p:cNvPr id="25" name="Picture 24">
            <a:extLst>
              <a:ext uri="{FF2B5EF4-FFF2-40B4-BE49-F238E27FC236}">
                <a16:creationId xmlns:a16="http://schemas.microsoft.com/office/drawing/2014/main" id="{A4630837-380A-4CD3-983F-E3C3793BC5D0}"/>
              </a:ext>
            </a:extLst>
          </p:cNvPr>
          <p:cNvPicPr>
            <a:picLocks noChangeAspect="1"/>
          </p:cNvPicPr>
          <p:nvPr/>
        </p:nvPicPr>
        <p:blipFill>
          <a:blip r:embed="rId2"/>
          <a:stretch>
            <a:fillRect/>
          </a:stretch>
        </p:blipFill>
        <p:spPr>
          <a:xfrm>
            <a:off x="945560" y="5809048"/>
            <a:ext cx="10300229" cy="692186"/>
          </a:xfrm>
          <a:prstGeom prst="rect">
            <a:avLst/>
          </a:prstGeom>
        </p:spPr>
      </p:pic>
      <p:sp>
        <p:nvSpPr>
          <p:cNvPr id="26" name="TextBox 25">
            <a:extLst>
              <a:ext uri="{FF2B5EF4-FFF2-40B4-BE49-F238E27FC236}">
                <a16:creationId xmlns:a16="http://schemas.microsoft.com/office/drawing/2014/main" id="{5FF7715D-A8AB-4C7E-A7F8-F5EBEE20D7B7}"/>
              </a:ext>
            </a:extLst>
          </p:cNvPr>
          <p:cNvSpPr txBox="1"/>
          <p:nvPr/>
        </p:nvSpPr>
        <p:spPr>
          <a:xfrm>
            <a:off x="186815" y="5259212"/>
            <a:ext cx="11818371" cy="646331"/>
          </a:xfrm>
          <a:prstGeom prst="rect">
            <a:avLst/>
          </a:prstGeom>
          <a:noFill/>
        </p:spPr>
        <p:txBody>
          <a:bodyPr wrap="square" rtlCol="0">
            <a:spAutoFit/>
          </a:bodyPr>
          <a:lstStyle/>
          <a:p>
            <a:r>
              <a:rPr lang="en-US" dirty="0"/>
              <a:t>After clicking on select for a specific clinic, the user is routed through the regular VASE+ workflow to complete their appointment scheduling</a:t>
            </a:r>
          </a:p>
        </p:txBody>
      </p:sp>
      <p:pic>
        <p:nvPicPr>
          <p:cNvPr id="4" name="Picture 3">
            <a:extLst>
              <a:ext uri="{FF2B5EF4-FFF2-40B4-BE49-F238E27FC236}">
                <a16:creationId xmlns:a16="http://schemas.microsoft.com/office/drawing/2014/main" id="{74E38FB7-81A5-4177-A729-22B469ADF792}"/>
              </a:ext>
            </a:extLst>
          </p:cNvPr>
          <p:cNvPicPr>
            <a:picLocks noChangeAspect="1"/>
          </p:cNvPicPr>
          <p:nvPr/>
        </p:nvPicPr>
        <p:blipFill>
          <a:blip r:embed="rId3"/>
          <a:stretch>
            <a:fillRect/>
          </a:stretch>
        </p:blipFill>
        <p:spPr>
          <a:xfrm>
            <a:off x="278422" y="1138348"/>
            <a:ext cx="5817578" cy="4116309"/>
          </a:xfrm>
          <a:prstGeom prst="rect">
            <a:avLst/>
          </a:prstGeom>
        </p:spPr>
      </p:pic>
      <p:cxnSp>
        <p:nvCxnSpPr>
          <p:cNvPr id="13" name="Connector: Elbow 12">
            <a:extLst>
              <a:ext uri="{FF2B5EF4-FFF2-40B4-BE49-F238E27FC236}">
                <a16:creationId xmlns:a16="http://schemas.microsoft.com/office/drawing/2014/main" id="{DFB517F6-AE88-4F16-83F1-D1CD54268262}"/>
              </a:ext>
            </a:extLst>
          </p:cNvPr>
          <p:cNvCxnSpPr>
            <a:cxnSpLocks/>
          </p:cNvCxnSpPr>
          <p:nvPr/>
        </p:nvCxnSpPr>
        <p:spPr>
          <a:xfrm>
            <a:off x="3187211" y="3168487"/>
            <a:ext cx="4939752" cy="444246"/>
          </a:xfrm>
          <a:prstGeom prst="bent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F2C6DA70-47EF-419C-A37C-162767E62DF4}"/>
              </a:ext>
            </a:extLst>
          </p:cNvPr>
          <p:cNvCxnSpPr>
            <a:cxnSpLocks/>
          </p:cNvCxnSpPr>
          <p:nvPr/>
        </p:nvCxnSpPr>
        <p:spPr>
          <a:xfrm>
            <a:off x="6096000" y="2674598"/>
            <a:ext cx="1984310" cy="0"/>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Connector: Elbow 20">
            <a:extLst>
              <a:ext uri="{FF2B5EF4-FFF2-40B4-BE49-F238E27FC236}">
                <a16:creationId xmlns:a16="http://schemas.microsoft.com/office/drawing/2014/main" id="{E7AF6483-11E7-4AA6-AF43-5116550D264D}"/>
              </a:ext>
            </a:extLst>
          </p:cNvPr>
          <p:cNvCxnSpPr>
            <a:cxnSpLocks/>
          </p:cNvCxnSpPr>
          <p:nvPr/>
        </p:nvCxnSpPr>
        <p:spPr>
          <a:xfrm>
            <a:off x="3288323" y="3716555"/>
            <a:ext cx="4791987" cy="900807"/>
          </a:xfrm>
          <a:prstGeom prst="bentConnector3">
            <a:avLst>
              <a:gd name="adj1" fmla="val 5000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682787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EE23F851182E4EBD13B99F8F10139B" ma:contentTypeVersion="11" ma:contentTypeDescription="Create a new document." ma:contentTypeScope="" ma:versionID="22c5214bbf00fe58717e20fb67493799">
  <xsd:schema xmlns:xsd="http://www.w3.org/2001/XMLSchema" xmlns:xs="http://www.w3.org/2001/XMLSchema" xmlns:p="http://schemas.microsoft.com/office/2006/metadata/properties" xmlns:ns2="99918207-70f4-4692-8e19-8fc913462058" xmlns:ns3="d0ca13b7-c6ed-42f9-9bda-57a4fb0cfcc4" targetNamespace="http://schemas.microsoft.com/office/2006/metadata/properties" ma:root="true" ma:fieldsID="883d677b06a91db987bead0017742acd" ns2:_="" ns3:_="">
    <xsd:import namespace="99918207-70f4-4692-8e19-8fc913462058"/>
    <xsd:import namespace="d0ca13b7-c6ed-42f9-9bda-57a4fb0cfcc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918207-70f4-4692-8e19-8fc9134620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0ca13b7-c6ed-42f9-9bda-57a4fb0cfcc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d0ca13b7-c6ed-42f9-9bda-57a4fb0cfcc4">
      <UserInfo>
        <DisplayName>Beck, Catesby</DisplayName>
        <AccountId>87</AccountId>
        <AccountType/>
      </UserInfo>
      <UserInfo>
        <DisplayName>Hensel, Pascal</DisplayName>
        <AccountId>120</AccountId>
        <AccountType/>
      </UserInfo>
    </SharedWithUsers>
  </documentManagement>
</p:properties>
</file>

<file path=customXml/itemProps1.xml><?xml version="1.0" encoding="utf-8"?>
<ds:datastoreItem xmlns:ds="http://schemas.openxmlformats.org/officeDocument/2006/customXml" ds:itemID="{91648EAE-D812-4FC5-8CDE-D13ABE3D11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918207-70f4-4692-8e19-8fc913462058"/>
    <ds:schemaRef ds:uri="d0ca13b7-c6ed-42f9-9bda-57a4fb0cfc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1E3F56A-A538-4E06-B59C-83E16921455A}">
  <ds:schemaRefs>
    <ds:schemaRef ds:uri="http://schemas.microsoft.com/sharepoint/v3/contenttype/forms"/>
  </ds:schemaRefs>
</ds:datastoreItem>
</file>

<file path=customXml/itemProps3.xml><?xml version="1.0" encoding="utf-8"?>
<ds:datastoreItem xmlns:ds="http://schemas.openxmlformats.org/officeDocument/2006/customXml" ds:itemID="{6AD6E722-187D-4004-BCB8-F95E95C0ACA1}">
  <ds:schemaRefs>
    <ds:schemaRef ds:uri="http://purl.org/dc/terms/"/>
    <ds:schemaRef ds:uri="http://schemas.microsoft.com/office/2006/documentManagement/types"/>
    <ds:schemaRef ds:uri="http://schemas.microsoft.com/office/2006/metadata/properties"/>
    <ds:schemaRef ds:uri="d0ca13b7-c6ed-42f9-9bda-57a4fb0cfcc4"/>
    <ds:schemaRef ds:uri="http://www.w3.org/XML/1998/namespace"/>
    <ds:schemaRef ds:uri="http://purl.org/dc/elements/1.1/"/>
    <ds:schemaRef ds:uri="http://schemas.microsoft.com/office/infopath/2007/PartnerControls"/>
    <ds:schemaRef ds:uri="http://schemas.openxmlformats.org/package/2006/metadata/core-properties"/>
    <ds:schemaRef ds:uri="99918207-70f4-4692-8e19-8fc913462058"/>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1690</TotalTime>
  <Words>274</Words>
  <Application>Microsoft Office PowerPoint</Application>
  <PresentationFormat>Widescreen</PresentationFormat>
  <Paragraphs>16</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Open Sans</vt:lpstr>
      <vt:lpstr>Open Sans Semibold</vt:lpstr>
      <vt:lpstr>office theme</vt:lpstr>
      <vt:lpstr>VASE+ Public Facing Portal for Open Clinic Search</vt:lpstr>
      <vt:lpstr>Clinic Setup in VASE+ for open scheduling</vt:lpstr>
      <vt:lpstr>Public Facing Portal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Beck, Catesby</dc:creator>
  <cp:lastModifiedBy>Seshadri, Nithin</cp:lastModifiedBy>
  <cp:revision>33</cp:revision>
  <dcterms:created xsi:type="dcterms:W3CDTF">2021-03-15T00:27:56Z</dcterms:created>
  <dcterms:modified xsi:type="dcterms:W3CDTF">2021-04-19T17:01:40Z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0x010100D8EE23F851182E4EBD13B99F8F10139B</vt:lpwstr>
  </property>
</Properties>
</file>