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142532216" r:id="rId5"/>
    <p:sldId id="2142532220" r:id="rId6"/>
    <p:sldId id="2142532221" r:id="rId7"/>
    <p:sldId id="2142532222" r:id="rId8"/>
    <p:sldId id="2142532226" r:id="rId9"/>
    <p:sldId id="2142532223" r:id="rId10"/>
    <p:sldId id="2142532227" r:id="rId11"/>
    <p:sldId id="2142532224" r:id="rId12"/>
    <p:sldId id="2142532225" r:id="rId13"/>
    <p:sldId id="214253222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sel, Pascal" initials="HP" lastIdx="3" clrIdx="0">
    <p:extLst>
      <p:ext uri="{19B8F6BF-5375-455C-9EA6-DF929625EA0E}">
        <p15:presenceInfo xmlns:p15="http://schemas.microsoft.com/office/powerpoint/2012/main" userId="S::phensel@deloitte.com::71794511-1203-4406-8c99-f3bfb49d7feb" providerId="AD"/>
      </p:ext>
    </p:extLst>
  </p:cmAuthor>
  <p:cmAuthor id="2" name="Meade, Allison" initials="AM" lastIdx="1" clrIdx="1">
    <p:extLst>
      <p:ext uri="{19B8F6BF-5375-455C-9EA6-DF929625EA0E}">
        <p15:presenceInfo xmlns:p15="http://schemas.microsoft.com/office/powerpoint/2012/main" userId="Meade, Allison" providerId="None"/>
      </p:ext>
    </p:extLst>
  </p:cmAuthor>
  <p:cmAuthor id="3" name="Beck, Catesby" initials="CB" lastIdx="7" clrIdx="2">
    <p:extLst>
      <p:ext uri="{19B8F6BF-5375-455C-9EA6-DF929625EA0E}">
        <p15:presenceInfo xmlns:p15="http://schemas.microsoft.com/office/powerpoint/2012/main" userId="Beck, Catesby" providerId="None"/>
      </p:ext>
    </p:extLst>
  </p:cmAuthor>
  <p:cmAuthor id="4" name="Bhinder, Jannat" initials="BJ" lastIdx="1" clrIdx="3">
    <p:extLst>
      <p:ext uri="{19B8F6BF-5375-455C-9EA6-DF929625EA0E}">
        <p15:presenceInfo xmlns:p15="http://schemas.microsoft.com/office/powerpoint/2012/main" userId="S::jbhinder@deloitte.com::ae4243d9-1a0f-420d-a177-96a6012bb08f" providerId="AD"/>
      </p:ext>
    </p:extLst>
  </p:cmAuthor>
  <p:cmAuthor id="5" name="Seshadri, Nithin" initials="SN" lastIdx="21" clrIdx="4">
    <p:extLst>
      <p:ext uri="{19B8F6BF-5375-455C-9EA6-DF929625EA0E}">
        <p15:presenceInfo xmlns:p15="http://schemas.microsoft.com/office/powerpoint/2012/main" userId="S::seseshadri@deloitte.com::9ff4de61-27b3-4311-8b58-dd9b095280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D6A40D"/>
    <a:srgbClr val="FFF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56CAFB-C304-4127-929C-02715E279FED}" v="21" dt="2021-04-27T00:16:48.6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107" d="100"/>
          <a:sy n="107" d="100"/>
        </p:scale>
        <p:origin x="132" y="133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C620E-A1BD-4EAC-8191-516F60CDCEC9}" type="datetimeFigureOut">
              <a:rPr lang="en-US" smtClean="0"/>
              <a:t>4/26/2021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340CD-C42F-457D-A1E6-DBBA292F2ACB}" type="slidenum">
              <a:rPr lang="en-US" smtClean="0"/>
              <a:t>‹#›</a:t>
            </a:fld>
            <a:endParaRPr lang="en-US" dirty="0"/>
          </a:p>
        </p:txBody>
      </p:sp>
    </p:spTree>
    <p:extLst>
      <p:ext uri="{BB962C8B-B14F-4D97-AF65-F5344CB8AC3E}">
        <p14:creationId xmlns:p14="http://schemas.microsoft.com/office/powerpoint/2010/main" val="296993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ubhead &amp; Breadcrumb">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FC15A37-A396-4B5E-9243-B7311F197801}"/>
              </a:ext>
            </a:extLst>
          </p:cNvPr>
          <p:cNvCxnSpPr>
            <a:cxnSpLocks/>
          </p:cNvCxnSpPr>
          <p:nvPr userDrawn="1"/>
        </p:nvCxnSpPr>
        <p:spPr>
          <a:xfrm flipH="1">
            <a:off x="1524" y="564102"/>
            <a:ext cx="12188952" cy="0"/>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F4A093-1576-4EA2-8A5C-DF87DA75C6AE}"/>
              </a:ext>
            </a:extLst>
          </p:cNvPr>
          <p:cNvSpPr>
            <a:spLocks noGrp="1"/>
          </p:cNvSpPr>
          <p:nvPr>
            <p:ph type="title"/>
          </p:nvPr>
        </p:nvSpPr>
        <p:spPr>
          <a:xfrm>
            <a:off x="186164" y="200311"/>
            <a:ext cx="10332720" cy="388202"/>
          </a:xfrm>
          <a:prstGeom prst="rect">
            <a:avLst/>
          </a:prstGeom>
        </p:spPr>
        <p:txBody>
          <a:bodyPr anchor="ctr"/>
          <a:lstStyle>
            <a:lvl1pPr>
              <a:defRPr sz="20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6" name="Slide Number Placeholder 2">
            <a:extLst>
              <a:ext uri="{FF2B5EF4-FFF2-40B4-BE49-F238E27FC236}">
                <a16:creationId xmlns:a16="http://schemas.microsoft.com/office/drawing/2014/main" id="{50569C8E-182F-4A1C-9559-B76A31992CB1}"/>
              </a:ext>
            </a:extLst>
          </p:cNvPr>
          <p:cNvSpPr>
            <a:spLocks noGrp="1"/>
          </p:cNvSpPr>
          <p:nvPr>
            <p:ph type="sldNum" sz="quarter" idx="4"/>
          </p:nvPr>
        </p:nvSpPr>
        <p:spPr>
          <a:xfrm>
            <a:off x="9261986" y="6621836"/>
            <a:ext cx="2743200" cy="226714"/>
          </a:xfrm>
          <a:prstGeom prst="rect">
            <a:avLst/>
          </a:prstGeom>
        </p:spPr>
        <p:txBody>
          <a:bodyPr vert="horz" lIns="91440" tIns="45720" rIns="91440" bIns="45720" rtlCol="0" anchor="ctr"/>
          <a:lstStyle>
            <a:lvl1pPr algn="r">
              <a:defRPr sz="900"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F153A121-4F83-4F26-A108-B06F810F4A69}" type="slidenum">
              <a:rPr lang="en-US" smtClean="0"/>
              <a:pPr/>
              <a:t>‹#›</a:t>
            </a:fld>
            <a:endParaRPr lang="en-US" dirty="0"/>
          </a:p>
        </p:txBody>
      </p:sp>
      <p:sp>
        <p:nvSpPr>
          <p:cNvPr id="8" name="Text Placeholder 11">
            <a:extLst>
              <a:ext uri="{FF2B5EF4-FFF2-40B4-BE49-F238E27FC236}">
                <a16:creationId xmlns:a16="http://schemas.microsoft.com/office/drawing/2014/main" id="{090ADD6D-251D-442C-8CB5-7593444100E0}"/>
              </a:ext>
            </a:extLst>
          </p:cNvPr>
          <p:cNvSpPr>
            <a:spLocks noGrp="1"/>
          </p:cNvSpPr>
          <p:nvPr>
            <p:ph type="body" sz="quarter" idx="10" hasCustomPrompt="1"/>
          </p:nvPr>
        </p:nvSpPr>
        <p:spPr>
          <a:xfrm>
            <a:off x="186164" y="622964"/>
            <a:ext cx="11819022" cy="329340"/>
          </a:xfrm>
          <a:prstGeom prst="rect">
            <a:avLst/>
          </a:prstGeo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a:defRPr sz="14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p:txBody>
      </p:sp>
      <p:pic>
        <p:nvPicPr>
          <p:cNvPr id="10" name="Picture 9">
            <a:extLst>
              <a:ext uri="{FF2B5EF4-FFF2-40B4-BE49-F238E27FC236}">
                <a16:creationId xmlns:a16="http://schemas.microsoft.com/office/drawing/2014/main" id="{CB77B6C3-7E24-4922-871B-4E5124F7CB16}"/>
              </a:ext>
            </a:extLst>
          </p:cNvPr>
          <p:cNvPicPr>
            <a:picLocks noChangeAspect="1"/>
          </p:cNvPicPr>
          <p:nvPr userDrawn="1"/>
        </p:nvPicPr>
        <p:blipFill rotWithShape="1">
          <a:blip r:embed="rId2"/>
          <a:srcRect b="9281"/>
          <a:stretch/>
        </p:blipFill>
        <p:spPr>
          <a:xfrm>
            <a:off x="10719752" y="6584161"/>
            <a:ext cx="972579" cy="243797"/>
          </a:xfrm>
          <a:prstGeom prst="rect">
            <a:avLst/>
          </a:prstGeom>
        </p:spPr>
      </p:pic>
    </p:spTree>
    <p:extLst>
      <p:ext uri="{BB962C8B-B14F-4D97-AF65-F5344CB8AC3E}">
        <p14:creationId xmlns:p14="http://schemas.microsoft.com/office/powerpoint/2010/main" val="162215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9B44-050D-48EB-86A6-8206F1EF20E6}"/>
              </a:ext>
            </a:extLst>
          </p:cNvPr>
          <p:cNvSpPr>
            <a:spLocks noGrp="1"/>
          </p:cNvSpPr>
          <p:nvPr>
            <p:ph type="ctr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VASE+ Feature Updates</a:t>
            </a:r>
          </a:p>
        </p:txBody>
      </p:sp>
      <p:sp>
        <p:nvSpPr>
          <p:cNvPr id="3" name="Subtitle 2">
            <a:extLst>
              <a:ext uri="{FF2B5EF4-FFF2-40B4-BE49-F238E27FC236}">
                <a16:creationId xmlns:a16="http://schemas.microsoft.com/office/drawing/2014/main" id="{4037DAAE-E634-4CA4-8CC0-6BFCD3598C88}"/>
              </a:ext>
            </a:extLst>
          </p:cNvPr>
          <p:cNvSpPr>
            <a:spLocks noGrp="1"/>
          </p:cNvSpPr>
          <p:nvPr>
            <p:ph type="subTitle" idx="1"/>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4/26/2021</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8631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3BD0-E199-354B-99D6-3576247FABDD}"/>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User Registration UI Changes</a:t>
            </a:r>
          </a:p>
        </p:txBody>
      </p:sp>
      <p:sp>
        <p:nvSpPr>
          <p:cNvPr id="3" name="Text Placeholder 2">
            <a:extLst>
              <a:ext uri="{FF2B5EF4-FFF2-40B4-BE49-F238E27FC236}">
                <a16:creationId xmlns:a16="http://schemas.microsoft.com/office/drawing/2014/main" id="{8FDAF1F4-563F-7149-A8F1-2D7A26AA8B57}"/>
              </a:ext>
            </a:extLst>
          </p:cNvPr>
          <p:cNvSpPr>
            <a:spLocks noGrp="1"/>
          </p:cNvSpPr>
          <p:nvPr>
            <p:ph type="body" sz="quarter" idx="10"/>
          </p:nvPr>
        </p:nvSpPr>
        <p:spPr/>
        <p:txBody>
          <a:bodyPr>
            <a:normAutofit lnSpcReduction="10000"/>
          </a:bodyPr>
          <a:lstStyle/>
          <a:p>
            <a:r>
              <a:rPr lang="en-US" sz="1800" dirty="0"/>
              <a:t>Some other minor changes have been made to better facilitate registrations</a:t>
            </a:r>
          </a:p>
        </p:txBody>
      </p:sp>
      <p:pic>
        <p:nvPicPr>
          <p:cNvPr id="5" name="Picture 4" descr="Graphical user interface, application, Teams&#10;&#10;Description automatically generated">
            <a:extLst>
              <a:ext uri="{FF2B5EF4-FFF2-40B4-BE49-F238E27FC236}">
                <a16:creationId xmlns:a16="http://schemas.microsoft.com/office/drawing/2014/main" id="{F7E38E6C-7D61-49EA-AC2E-17F81685A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64" y="1206928"/>
            <a:ext cx="8096452" cy="3508910"/>
          </a:xfrm>
          <a:prstGeom prst="rect">
            <a:avLst/>
          </a:prstGeom>
        </p:spPr>
      </p:pic>
      <p:sp>
        <p:nvSpPr>
          <p:cNvPr id="6" name="Rectangle 5">
            <a:extLst>
              <a:ext uri="{FF2B5EF4-FFF2-40B4-BE49-F238E27FC236}">
                <a16:creationId xmlns:a16="http://schemas.microsoft.com/office/drawing/2014/main" id="{FB49EC72-1B67-43E5-A42C-BE9E41F35AEA}"/>
              </a:ext>
            </a:extLst>
          </p:cNvPr>
          <p:cNvSpPr/>
          <p:nvPr/>
        </p:nvSpPr>
        <p:spPr>
          <a:xfrm>
            <a:off x="5468952" y="2800704"/>
            <a:ext cx="2719552" cy="12575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D0076657-53C8-480F-84F0-A95D45EA0923}"/>
              </a:ext>
            </a:extLst>
          </p:cNvPr>
          <p:cNvCxnSpPr>
            <a:cxnSpLocks/>
          </p:cNvCxnSpPr>
          <p:nvPr/>
        </p:nvCxnSpPr>
        <p:spPr>
          <a:xfrm>
            <a:off x="8282616" y="3429000"/>
            <a:ext cx="368224"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2E2D0A32-339A-4B18-BFCD-230F8998C29E}"/>
              </a:ext>
            </a:extLst>
          </p:cNvPr>
          <p:cNvSpPr txBox="1"/>
          <p:nvPr/>
        </p:nvSpPr>
        <p:spPr>
          <a:xfrm>
            <a:off x="1738119" y="5274350"/>
            <a:ext cx="3160734" cy="523220"/>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Ethnicity selection has now become a single select radio button option. </a:t>
            </a:r>
          </a:p>
        </p:txBody>
      </p:sp>
      <p:sp>
        <p:nvSpPr>
          <p:cNvPr id="10" name="Rectangle 9">
            <a:extLst>
              <a:ext uri="{FF2B5EF4-FFF2-40B4-BE49-F238E27FC236}">
                <a16:creationId xmlns:a16="http://schemas.microsoft.com/office/drawing/2014/main" id="{39F125A1-E488-4CE9-93A0-4FB587DA564B}"/>
              </a:ext>
            </a:extLst>
          </p:cNvPr>
          <p:cNvSpPr/>
          <p:nvPr/>
        </p:nvSpPr>
        <p:spPr>
          <a:xfrm>
            <a:off x="2749400" y="2792856"/>
            <a:ext cx="1380811" cy="8955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Arrow Connector 10">
            <a:extLst>
              <a:ext uri="{FF2B5EF4-FFF2-40B4-BE49-F238E27FC236}">
                <a16:creationId xmlns:a16="http://schemas.microsoft.com/office/drawing/2014/main" id="{1C0DCCC0-EE3A-4CB8-A821-AE70A60E8FC9}"/>
              </a:ext>
            </a:extLst>
          </p:cNvPr>
          <p:cNvCxnSpPr>
            <a:cxnSpLocks/>
          </p:cNvCxnSpPr>
          <p:nvPr/>
        </p:nvCxnSpPr>
        <p:spPr>
          <a:xfrm>
            <a:off x="3318486" y="3817705"/>
            <a:ext cx="0" cy="1329648"/>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
        <p:nvSpPr>
          <p:cNvPr id="13" name="TextBox 12">
            <a:extLst>
              <a:ext uri="{FF2B5EF4-FFF2-40B4-BE49-F238E27FC236}">
                <a16:creationId xmlns:a16="http://schemas.microsoft.com/office/drawing/2014/main" id="{172F9C6A-C16D-4C04-868D-FCE7E01C69F2}"/>
              </a:ext>
            </a:extLst>
          </p:cNvPr>
          <p:cNvSpPr txBox="1"/>
          <p:nvPr/>
        </p:nvSpPr>
        <p:spPr>
          <a:xfrm>
            <a:off x="8778451" y="2863598"/>
            <a:ext cx="3160734" cy="954107"/>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There have been other minor UI changes made. Race selection has changed from a drop down to a multi-select radio button</a:t>
            </a:r>
          </a:p>
        </p:txBody>
      </p:sp>
    </p:spTree>
    <p:extLst>
      <p:ext uri="{BB962C8B-B14F-4D97-AF65-F5344CB8AC3E}">
        <p14:creationId xmlns:p14="http://schemas.microsoft.com/office/powerpoint/2010/main" val="367879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AB84F-04FD-4A4D-A5A7-E04F3750F795}"/>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Clinic Summary Dashboard</a:t>
            </a:r>
          </a:p>
        </p:txBody>
      </p:sp>
      <p:sp>
        <p:nvSpPr>
          <p:cNvPr id="3" name="Text Placeholder 2">
            <a:extLst>
              <a:ext uri="{FF2B5EF4-FFF2-40B4-BE49-F238E27FC236}">
                <a16:creationId xmlns:a16="http://schemas.microsoft.com/office/drawing/2014/main" id="{CDEA7CE5-9755-4484-9C8A-EF82D414B262}"/>
              </a:ext>
            </a:extLst>
          </p:cNvPr>
          <p:cNvSpPr>
            <a:spLocks noGrp="1"/>
          </p:cNvSpPr>
          <p:nvPr>
            <p:ph type="body" sz="quarter" idx="10"/>
          </p:nvPr>
        </p:nvSpPr>
        <p:spPr>
          <a:xfrm>
            <a:off x="186164" y="622963"/>
            <a:ext cx="11819022" cy="635439"/>
          </a:xfrm>
        </p:spPr>
        <p:txBody>
          <a:bodyPr>
            <a:normAutofit/>
          </a:bodyPr>
          <a:lstStyle/>
          <a:p>
            <a:r>
              <a:rPr lang="en-US" sz="1800" dirty="0"/>
              <a:t>The clinic summary on the home screen now displays real-time data for Site Admins to monitor their current status for their clinics</a:t>
            </a:r>
          </a:p>
        </p:txBody>
      </p:sp>
      <p:pic>
        <p:nvPicPr>
          <p:cNvPr id="5" name="Picture 4" descr="Graphical user interface, application&#10;&#10;Description automatically generated">
            <a:extLst>
              <a:ext uri="{FF2B5EF4-FFF2-40B4-BE49-F238E27FC236}">
                <a16:creationId xmlns:a16="http://schemas.microsoft.com/office/drawing/2014/main" id="{37E2C078-05F5-4B8A-A437-C4B733B46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64" y="1395866"/>
            <a:ext cx="9060346" cy="4066268"/>
          </a:xfrm>
          <a:prstGeom prst="rect">
            <a:avLst/>
          </a:prstGeom>
        </p:spPr>
      </p:pic>
      <p:sp>
        <p:nvSpPr>
          <p:cNvPr id="6" name="Rectangle 5">
            <a:extLst>
              <a:ext uri="{FF2B5EF4-FFF2-40B4-BE49-F238E27FC236}">
                <a16:creationId xmlns:a16="http://schemas.microsoft.com/office/drawing/2014/main" id="{EC34A436-5871-44BC-B0E6-7488332997BC}"/>
              </a:ext>
            </a:extLst>
          </p:cNvPr>
          <p:cNvSpPr/>
          <p:nvPr/>
        </p:nvSpPr>
        <p:spPr>
          <a:xfrm>
            <a:off x="3257712" y="2887579"/>
            <a:ext cx="5899868" cy="945379"/>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66A05B8D-72BF-4316-A847-057695EB71EB}"/>
              </a:ext>
            </a:extLst>
          </p:cNvPr>
          <p:cNvSpPr txBox="1"/>
          <p:nvPr/>
        </p:nvSpPr>
        <p:spPr>
          <a:xfrm>
            <a:off x="9717263" y="1616990"/>
            <a:ext cx="2287923" cy="3754874"/>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Vase+ Dashboard now features a color-coded status report which displays the following information on the left. The No-shows section displays individuals whose appointment times have passed, and they are yet to check in</a:t>
            </a:r>
          </a:p>
          <a:p>
            <a:r>
              <a:rPr lang="en-US" sz="1400" dirty="0">
                <a:latin typeface="Open Sans" panose="020B0606030504020204" pitchFamily="34" charset="0"/>
                <a:ea typeface="Open Sans" panose="020B0606030504020204" pitchFamily="34" charset="0"/>
                <a:cs typeface="Open Sans" panose="020B0606030504020204" pitchFamily="34" charset="0"/>
              </a:rPr>
              <a:t> </a:t>
            </a:r>
          </a:p>
          <a:p>
            <a:r>
              <a:rPr lang="en-US" sz="1400" dirty="0">
                <a:latin typeface="Open Sans" panose="020B0606030504020204" pitchFamily="34" charset="0"/>
                <a:ea typeface="Open Sans" panose="020B0606030504020204" pitchFamily="34" charset="0"/>
                <a:cs typeface="Open Sans" panose="020B0606030504020204" pitchFamily="34" charset="0"/>
              </a:rPr>
              <a:t>The dashboard provides an efficient way to track checked in registrants, walk-ins, vaccinated individuals as well as no shows. </a:t>
            </a:r>
          </a:p>
        </p:txBody>
      </p:sp>
      <p:cxnSp>
        <p:nvCxnSpPr>
          <p:cNvPr id="8" name="Straight Arrow Connector 7">
            <a:extLst>
              <a:ext uri="{FF2B5EF4-FFF2-40B4-BE49-F238E27FC236}">
                <a16:creationId xmlns:a16="http://schemas.microsoft.com/office/drawing/2014/main" id="{7FB99EC2-D5C0-4289-AEFC-707F05800A2D}"/>
              </a:ext>
            </a:extLst>
          </p:cNvPr>
          <p:cNvCxnSpPr>
            <a:cxnSpLocks/>
          </p:cNvCxnSpPr>
          <p:nvPr/>
        </p:nvCxnSpPr>
        <p:spPr>
          <a:xfrm>
            <a:off x="9208692" y="3429000"/>
            <a:ext cx="508571"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1092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721F-32C8-4068-8457-F8BEB4B4E4D1}"/>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Search Results Function</a:t>
            </a:r>
          </a:p>
        </p:txBody>
      </p:sp>
      <p:sp>
        <p:nvSpPr>
          <p:cNvPr id="3" name="Text Placeholder 2">
            <a:extLst>
              <a:ext uri="{FF2B5EF4-FFF2-40B4-BE49-F238E27FC236}">
                <a16:creationId xmlns:a16="http://schemas.microsoft.com/office/drawing/2014/main" id="{808A0C4E-CA24-4E98-8DB3-23AC13EAF00E}"/>
              </a:ext>
            </a:extLst>
          </p:cNvPr>
          <p:cNvSpPr>
            <a:spLocks noGrp="1"/>
          </p:cNvSpPr>
          <p:nvPr>
            <p:ph type="body" sz="quarter" idx="10"/>
          </p:nvPr>
        </p:nvSpPr>
        <p:spPr/>
        <p:txBody>
          <a:bodyPr>
            <a:normAutofit lnSpcReduction="10000"/>
          </a:bodyPr>
          <a:lstStyle/>
          <a:p>
            <a:r>
              <a:rPr lang="en-US" sz="1800" dirty="0"/>
              <a:t>Ability to search for recipients and update information as needed</a:t>
            </a:r>
          </a:p>
        </p:txBody>
      </p:sp>
      <p:pic>
        <p:nvPicPr>
          <p:cNvPr id="5" name="Picture 4" descr="Graphical user interface, text, application&#10;&#10;Description automatically generated">
            <a:extLst>
              <a:ext uri="{FF2B5EF4-FFF2-40B4-BE49-F238E27FC236}">
                <a16:creationId xmlns:a16="http://schemas.microsoft.com/office/drawing/2014/main" id="{242D5146-E848-458D-B067-6401BE711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63" y="1019412"/>
            <a:ext cx="9463711" cy="3978889"/>
          </a:xfrm>
          <a:prstGeom prst="rect">
            <a:avLst/>
          </a:prstGeom>
        </p:spPr>
      </p:pic>
      <p:sp>
        <p:nvSpPr>
          <p:cNvPr id="6" name="Rectangle 5">
            <a:extLst>
              <a:ext uri="{FF2B5EF4-FFF2-40B4-BE49-F238E27FC236}">
                <a16:creationId xmlns:a16="http://schemas.microsoft.com/office/drawing/2014/main" id="{B6EA3EEC-569C-4891-B7A4-E06EE2377F93}"/>
              </a:ext>
            </a:extLst>
          </p:cNvPr>
          <p:cNvSpPr/>
          <p:nvPr/>
        </p:nvSpPr>
        <p:spPr>
          <a:xfrm>
            <a:off x="5743262" y="2834516"/>
            <a:ext cx="904115" cy="4203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C4D8E51A-9F27-441E-9C38-F4EBE7A34E79}"/>
              </a:ext>
            </a:extLst>
          </p:cNvPr>
          <p:cNvSpPr/>
          <p:nvPr/>
        </p:nvSpPr>
        <p:spPr>
          <a:xfrm rot="5400000">
            <a:off x="1932916" y="4110657"/>
            <a:ext cx="909938" cy="780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a:extLst>
              <a:ext uri="{FF2B5EF4-FFF2-40B4-BE49-F238E27FC236}">
                <a16:creationId xmlns:a16="http://schemas.microsoft.com/office/drawing/2014/main" id="{A328B341-6F99-4186-82A9-390033313E97}"/>
              </a:ext>
            </a:extLst>
          </p:cNvPr>
          <p:cNvCxnSpPr/>
          <p:nvPr/>
        </p:nvCxnSpPr>
        <p:spPr>
          <a:xfrm flipV="1">
            <a:off x="6226139" y="2495147"/>
            <a:ext cx="0" cy="328773"/>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a16="http://schemas.microsoft.com/office/drawing/2014/main" id="{5074F5FF-EACC-4D2E-876E-D02399037EB0}"/>
              </a:ext>
            </a:extLst>
          </p:cNvPr>
          <p:cNvSpPr txBox="1"/>
          <p:nvPr/>
        </p:nvSpPr>
        <p:spPr>
          <a:xfrm>
            <a:off x="9801546" y="1050234"/>
            <a:ext cx="2203640" cy="3108543"/>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VASE+ has a new tab labeled as “Search Results” within each clinic. This bucket will make it easier for users to search of registrants with minimal characters when holding high volume clinics. It also allows users to see where the registrant is in the vaccination process and thus can guide them correctly. </a:t>
            </a:r>
          </a:p>
        </p:txBody>
      </p:sp>
      <p:cxnSp>
        <p:nvCxnSpPr>
          <p:cNvPr id="18" name="Straight Connector 17">
            <a:extLst>
              <a:ext uri="{FF2B5EF4-FFF2-40B4-BE49-F238E27FC236}">
                <a16:creationId xmlns:a16="http://schemas.microsoft.com/office/drawing/2014/main" id="{DAB8732D-1EE2-4097-B7CB-05968BE1F539}"/>
              </a:ext>
            </a:extLst>
          </p:cNvPr>
          <p:cNvCxnSpPr>
            <a:cxnSpLocks/>
          </p:cNvCxnSpPr>
          <p:nvPr/>
        </p:nvCxnSpPr>
        <p:spPr>
          <a:xfrm flipV="1">
            <a:off x="2167846" y="4962846"/>
            <a:ext cx="0" cy="441361"/>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E46FA90D-9AFC-4007-A4EF-D24EDC81CCAF}"/>
              </a:ext>
            </a:extLst>
          </p:cNvPr>
          <p:cNvSpPr txBox="1"/>
          <p:nvPr/>
        </p:nvSpPr>
        <p:spPr>
          <a:xfrm>
            <a:off x="2525728" y="5008897"/>
            <a:ext cx="7498426" cy="1384995"/>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Once a search is run, the Status section will display and color-code where a registrant is in their process. Purple stands for Wait-List, Light blue means Checked-in, and Light green means Checked-out. </a:t>
            </a:r>
          </a:p>
          <a:p>
            <a:r>
              <a:rPr lang="en-US" sz="1400" dirty="0">
                <a:latin typeface="Open Sans" panose="020B0606030504020204" pitchFamily="34" charset="0"/>
                <a:ea typeface="Open Sans" panose="020B0606030504020204" pitchFamily="34" charset="0"/>
                <a:cs typeface="Open Sans" panose="020B0606030504020204" pitchFamily="34" charset="0"/>
              </a:rPr>
              <a:t>The action button functions are only enabled based on user roles. For example, a vaccine administrator can review and enter the vaccine administered. A Front desk staff can check-in individuals and review and update information</a:t>
            </a:r>
          </a:p>
        </p:txBody>
      </p:sp>
      <p:cxnSp>
        <p:nvCxnSpPr>
          <p:cNvPr id="8" name="Straight Arrow Connector 7">
            <a:extLst>
              <a:ext uri="{FF2B5EF4-FFF2-40B4-BE49-F238E27FC236}">
                <a16:creationId xmlns:a16="http://schemas.microsoft.com/office/drawing/2014/main" id="{B7BD5123-D234-4B04-80A6-C5CA1E7FE88A}"/>
              </a:ext>
            </a:extLst>
          </p:cNvPr>
          <p:cNvCxnSpPr/>
          <p:nvPr/>
        </p:nvCxnSpPr>
        <p:spPr>
          <a:xfrm>
            <a:off x="6226139" y="2495147"/>
            <a:ext cx="3575407"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4FEFF440-86CD-4EDB-8EBF-ABC50A69F654}"/>
              </a:ext>
            </a:extLst>
          </p:cNvPr>
          <p:cNvCxnSpPr>
            <a:cxnSpLocks/>
          </p:cNvCxnSpPr>
          <p:nvPr/>
        </p:nvCxnSpPr>
        <p:spPr>
          <a:xfrm>
            <a:off x="2167846" y="5404207"/>
            <a:ext cx="357882"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53675F56-8FAD-4786-8F4B-AF9658555945}"/>
              </a:ext>
            </a:extLst>
          </p:cNvPr>
          <p:cNvCxnSpPr>
            <a:cxnSpLocks/>
          </p:cNvCxnSpPr>
          <p:nvPr/>
        </p:nvCxnSpPr>
        <p:spPr>
          <a:xfrm flipV="1">
            <a:off x="1241460" y="5008898"/>
            <a:ext cx="0" cy="1484369"/>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1" name="Straight Arrow Connector 20">
            <a:extLst>
              <a:ext uri="{FF2B5EF4-FFF2-40B4-BE49-F238E27FC236}">
                <a16:creationId xmlns:a16="http://schemas.microsoft.com/office/drawing/2014/main" id="{61CEB82E-6807-403F-8F1D-51BE85F9B013}"/>
              </a:ext>
            </a:extLst>
          </p:cNvPr>
          <p:cNvCxnSpPr>
            <a:cxnSpLocks/>
          </p:cNvCxnSpPr>
          <p:nvPr/>
        </p:nvCxnSpPr>
        <p:spPr>
          <a:xfrm>
            <a:off x="1241460" y="6493267"/>
            <a:ext cx="1284268"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25662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1085-2266-456A-A1F3-93492F4AEF31}"/>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Vaccination Consent for Minors – Sign Up Process</a:t>
            </a:r>
          </a:p>
        </p:txBody>
      </p:sp>
      <p:sp>
        <p:nvSpPr>
          <p:cNvPr id="3" name="Text Placeholder 2">
            <a:extLst>
              <a:ext uri="{FF2B5EF4-FFF2-40B4-BE49-F238E27FC236}">
                <a16:creationId xmlns:a16="http://schemas.microsoft.com/office/drawing/2014/main" id="{8450DC28-0FC7-46DC-89D2-3449904BBF88}"/>
              </a:ext>
            </a:extLst>
          </p:cNvPr>
          <p:cNvSpPr>
            <a:spLocks noGrp="1"/>
          </p:cNvSpPr>
          <p:nvPr>
            <p:ph type="body" sz="quarter" idx="10"/>
          </p:nvPr>
        </p:nvSpPr>
        <p:spPr>
          <a:xfrm>
            <a:off x="186164" y="622963"/>
            <a:ext cx="11819022" cy="568837"/>
          </a:xfrm>
        </p:spPr>
        <p:txBody>
          <a:bodyPr>
            <a:normAutofit/>
          </a:bodyPr>
          <a:lstStyle/>
          <a:p>
            <a:r>
              <a:rPr lang="en-US" sz="1800" dirty="0"/>
              <a:t>VASE+ is now able to flag individuals between the ages of 16-18 for their consent information to be verified. </a:t>
            </a:r>
          </a:p>
        </p:txBody>
      </p:sp>
      <p:pic>
        <p:nvPicPr>
          <p:cNvPr id="11" name="Picture 10" descr="Graphical user interface, text, application, email&#10;&#10;Description automatically generated">
            <a:extLst>
              <a:ext uri="{FF2B5EF4-FFF2-40B4-BE49-F238E27FC236}">
                <a16:creationId xmlns:a16="http://schemas.microsoft.com/office/drawing/2014/main" id="{4CD4F1CC-08CE-41CF-97D4-AB05E2F87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02" y="4010336"/>
            <a:ext cx="4181098" cy="2431561"/>
          </a:xfrm>
          <a:prstGeom prst="rect">
            <a:avLst/>
          </a:prstGeom>
        </p:spPr>
      </p:pic>
      <p:sp>
        <p:nvSpPr>
          <p:cNvPr id="22" name="TextBox 21">
            <a:extLst>
              <a:ext uri="{FF2B5EF4-FFF2-40B4-BE49-F238E27FC236}">
                <a16:creationId xmlns:a16="http://schemas.microsoft.com/office/drawing/2014/main" id="{844B5AEF-F4FC-4F0F-8BA4-CD61811475C8}"/>
              </a:ext>
            </a:extLst>
          </p:cNvPr>
          <p:cNvSpPr txBox="1"/>
          <p:nvPr/>
        </p:nvSpPr>
        <p:spPr>
          <a:xfrm>
            <a:off x="7335749" y="4689665"/>
            <a:ext cx="4300439" cy="954107"/>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When signing up, registrants who are under the age of 18 (for Pfizer) will not be able to self consent as the option is unavailable to them. They will need someone to act on behalf of them </a:t>
            </a:r>
          </a:p>
        </p:txBody>
      </p:sp>
      <p:pic>
        <p:nvPicPr>
          <p:cNvPr id="20" name="Picture 19" descr="Text&#10;&#10;Description automatically generated">
            <a:extLst>
              <a:ext uri="{FF2B5EF4-FFF2-40B4-BE49-F238E27FC236}">
                <a16:creationId xmlns:a16="http://schemas.microsoft.com/office/drawing/2014/main" id="{2B8FFC99-2678-4185-9358-907402D0C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64" y="1484728"/>
            <a:ext cx="7471484" cy="1171079"/>
          </a:xfrm>
          <a:prstGeom prst="rect">
            <a:avLst/>
          </a:prstGeom>
        </p:spPr>
      </p:pic>
      <p:cxnSp>
        <p:nvCxnSpPr>
          <p:cNvPr id="21" name="Straight Arrow Connector 20">
            <a:extLst>
              <a:ext uri="{FF2B5EF4-FFF2-40B4-BE49-F238E27FC236}">
                <a16:creationId xmlns:a16="http://schemas.microsoft.com/office/drawing/2014/main" id="{A207A0FA-D2BA-4F23-8D88-A3C25AC9C150}"/>
              </a:ext>
            </a:extLst>
          </p:cNvPr>
          <p:cNvCxnSpPr>
            <a:cxnSpLocks/>
          </p:cNvCxnSpPr>
          <p:nvPr/>
        </p:nvCxnSpPr>
        <p:spPr>
          <a:xfrm>
            <a:off x="7870004" y="1894073"/>
            <a:ext cx="480880"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
        <p:nvSpPr>
          <p:cNvPr id="24" name="TextBox 23">
            <a:extLst>
              <a:ext uri="{FF2B5EF4-FFF2-40B4-BE49-F238E27FC236}">
                <a16:creationId xmlns:a16="http://schemas.microsoft.com/office/drawing/2014/main" id="{0FC6F0CC-B097-4C61-87A7-AFD2E130E97E}"/>
              </a:ext>
            </a:extLst>
          </p:cNvPr>
          <p:cNvSpPr txBox="1"/>
          <p:nvPr/>
        </p:nvSpPr>
        <p:spPr>
          <a:xfrm>
            <a:off x="8473638" y="1417019"/>
            <a:ext cx="3531547" cy="2893100"/>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When an individual under the age of 16 tries to sign up for a Pfizer vaccine or under the age of 18 for </a:t>
            </a:r>
            <a:r>
              <a:rPr lang="en-US" sz="1400" dirty="0" err="1">
                <a:latin typeface="Open Sans" panose="020B0606030504020204" pitchFamily="34" charset="0"/>
                <a:ea typeface="Open Sans" panose="020B0606030504020204" pitchFamily="34" charset="0"/>
                <a:cs typeface="Open Sans" panose="020B0606030504020204" pitchFamily="34" charset="0"/>
              </a:rPr>
              <a:t>Moderna</a:t>
            </a:r>
            <a:r>
              <a:rPr lang="en-US" sz="1400" dirty="0">
                <a:latin typeface="Open Sans" panose="020B0606030504020204" pitchFamily="34" charset="0"/>
                <a:ea typeface="Open Sans" panose="020B0606030504020204" pitchFamily="34" charset="0"/>
                <a:cs typeface="Open Sans" panose="020B0606030504020204" pitchFamily="34" charset="0"/>
              </a:rPr>
              <a:t> or Johnson &amp; Johnson vaccine they will be unable to and be prompted with this message</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r>
              <a:rPr lang="en-US" sz="1400" dirty="0">
                <a:latin typeface="Open Sans" panose="020B0606030504020204" pitchFamily="34" charset="0"/>
                <a:ea typeface="Open Sans" panose="020B0606030504020204" pitchFamily="34" charset="0"/>
                <a:cs typeface="Open Sans" panose="020B0606030504020204" pitchFamily="34" charset="0"/>
              </a:rPr>
              <a:t>The validation for vaccine type is against the Pfizer, </a:t>
            </a:r>
            <a:r>
              <a:rPr lang="en-US" sz="1400" dirty="0" err="1">
                <a:latin typeface="Open Sans" panose="020B0606030504020204" pitchFamily="34" charset="0"/>
                <a:ea typeface="Open Sans" panose="020B0606030504020204" pitchFamily="34" charset="0"/>
                <a:cs typeface="Open Sans" panose="020B0606030504020204" pitchFamily="34" charset="0"/>
              </a:rPr>
              <a:t>Moderna</a:t>
            </a:r>
            <a:r>
              <a:rPr lang="en-US" sz="1400" dirty="0">
                <a:latin typeface="Open Sans" panose="020B0606030504020204" pitchFamily="34" charset="0"/>
                <a:ea typeface="Open Sans" panose="020B0606030504020204" pitchFamily="34" charset="0"/>
                <a:cs typeface="Open Sans" panose="020B0606030504020204" pitchFamily="34" charset="0"/>
              </a:rPr>
              <a:t>, Johnson and Johnson supply field in the clinic schedule corresponding to the clinic the recipient is trying to sign up for</a:t>
            </a:r>
          </a:p>
          <a:p>
            <a:r>
              <a:rPr lang="en-US" sz="1400" dirty="0">
                <a:latin typeface="Open Sans" panose="020B0606030504020204" pitchFamily="34" charset="0"/>
                <a:ea typeface="Open Sans" panose="020B0606030504020204" pitchFamily="34" charset="0"/>
                <a:cs typeface="Open Sans" panose="020B0606030504020204" pitchFamily="34" charset="0"/>
              </a:rPr>
              <a:t> </a:t>
            </a:r>
          </a:p>
        </p:txBody>
      </p:sp>
      <p:cxnSp>
        <p:nvCxnSpPr>
          <p:cNvPr id="12" name="Straight Arrow Connector 11">
            <a:extLst>
              <a:ext uri="{FF2B5EF4-FFF2-40B4-BE49-F238E27FC236}">
                <a16:creationId xmlns:a16="http://schemas.microsoft.com/office/drawing/2014/main" id="{57FA6921-B985-472B-B095-328094A5A629}"/>
              </a:ext>
            </a:extLst>
          </p:cNvPr>
          <p:cNvCxnSpPr>
            <a:cxnSpLocks/>
          </p:cNvCxnSpPr>
          <p:nvPr/>
        </p:nvCxnSpPr>
        <p:spPr>
          <a:xfrm>
            <a:off x="5343938" y="5228274"/>
            <a:ext cx="1503473"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471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552F-5A45-47B5-800E-38AD3A29E0AB}"/>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Vaccination Consent for Minors – Check In Process </a:t>
            </a:r>
            <a:endParaRPr lang="en-US" dirty="0"/>
          </a:p>
        </p:txBody>
      </p:sp>
      <p:sp>
        <p:nvSpPr>
          <p:cNvPr id="3" name="Text Placeholder 2">
            <a:extLst>
              <a:ext uri="{FF2B5EF4-FFF2-40B4-BE49-F238E27FC236}">
                <a16:creationId xmlns:a16="http://schemas.microsoft.com/office/drawing/2014/main" id="{C68FE5C6-5FC5-4575-A587-D60985C1C98A}"/>
              </a:ext>
            </a:extLst>
          </p:cNvPr>
          <p:cNvSpPr>
            <a:spLocks noGrp="1"/>
          </p:cNvSpPr>
          <p:nvPr>
            <p:ph type="body" sz="quarter" idx="10"/>
          </p:nvPr>
        </p:nvSpPr>
        <p:spPr/>
        <p:txBody>
          <a:bodyPr>
            <a:normAutofit lnSpcReduction="10000"/>
          </a:bodyPr>
          <a:lstStyle/>
          <a:p>
            <a:r>
              <a:rPr lang="en-US" sz="1800" dirty="0"/>
              <a:t>VASE+ is now able to flag individuals between the ages of 16-18 for their consent information to be verified. </a:t>
            </a:r>
          </a:p>
          <a:p>
            <a:endParaRPr lang="en-US" sz="1800" dirty="0"/>
          </a:p>
        </p:txBody>
      </p:sp>
      <p:pic>
        <p:nvPicPr>
          <p:cNvPr id="5" name="Picture 4" descr="Graphical user interface, text, application, email&#10;&#10;Description automatically generated">
            <a:extLst>
              <a:ext uri="{FF2B5EF4-FFF2-40B4-BE49-F238E27FC236}">
                <a16:creationId xmlns:a16="http://schemas.microsoft.com/office/drawing/2014/main" id="{9C96F2CC-F976-4422-8902-8DB9EE6575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164" y="2956827"/>
            <a:ext cx="7168788" cy="2689236"/>
          </a:xfrm>
          <a:prstGeom prst="rect">
            <a:avLst/>
          </a:prstGeom>
        </p:spPr>
      </p:pic>
      <p:sp>
        <p:nvSpPr>
          <p:cNvPr id="8" name="TextBox 7">
            <a:extLst>
              <a:ext uri="{FF2B5EF4-FFF2-40B4-BE49-F238E27FC236}">
                <a16:creationId xmlns:a16="http://schemas.microsoft.com/office/drawing/2014/main" id="{9801B7C0-C64A-47A5-954C-667723AF2020}"/>
              </a:ext>
            </a:extLst>
          </p:cNvPr>
          <p:cNvSpPr txBox="1"/>
          <p:nvPr/>
        </p:nvSpPr>
        <p:spPr>
          <a:xfrm>
            <a:off x="7955475" y="3887858"/>
            <a:ext cx="4049711" cy="1169551"/>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The following note will be displayed on the bottom of the screen once the review button is clicked. Once it is clicked, the user can then verify consent information, update as needed and proceed with checking in a registrant. </a:t>
            </a:r>
          </a:p>
        </p:txBody>
      </p:sp>
      <p:cxnSp>
        <p:nvCxnSpPr>
          <p:cNvPr id="9" name="Straight Arrow Connector 8">
            <a:extLst>
              <a:ext uri="{FF2B5EF4-FFF2-40B4-BE49-F238E27FC236}">
                <a16:creationId xmlns:a16="http://schemas.microsoft.com/office/drawing/2014/main" id="{92A0D6E2-0FBB-4E9F-941F-41500740A8DF}"/>
              </a:ext>
            </a:extLst>
          </p:cNvPr>
          <p:cNvCxnSpPr>
            <a:cxnSpLocks/>
          </p:cNvCxnSpPr>
          <p:nvPr/>
        </p:nvCxnSpPr>
        <p:spPr>
          <a:xfrm>
            <a:off x="6432616" y="4549578"/>
            <a:ext cx="1356717"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
        <p:nvSpPr>
          <p:cNvPr id="10" name="Rectangle 9">
            <a:extLst>
              <a:ext uri="{FF2B5EF4-FFF2-40B4-BE49-F238E27FC236}">
                <a16:creationId xmlns:a16="http://schemas.microsoft.com/office/drawing/2014/main" id="{839F9EB7-CF7B-43EE-97EA-2D66D2476DF4}"/>
              </a:ext>
            </a:extLst>
          </p:cNvPr>
          <p:cNvSpPr/>
          <p:nvPr/>
        </p:nvSpPr>
        <p:spPr>
          <a:xfrm rot="5400000">
            <a:off x="3126471" y="1562715"/>
            <a:ext cx="638563" cy="59737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descr="Graphical user interface, application, table&#10;&#10;Description automatically generated">
            <a:extLst>
              <a:ext uri="{FF2B5EF4-FFF2-40B4-BE49-F238E27FC236}">
                <a16:creationId xmlns:a16="http://schemas.microsoft.com/office/drawing/2014/main" id="{8F516399-1847-4257-98CE-6B3127AAF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48" y="1211937"/>
            <a:ext cx="7192385" cy="1471061"/>
          </a:xfrm>
          <a:prstGeom prst="rect">
            <a:avLst/>
          </a:prstGeom>
        </p:spPr>
      </p:pic>
      <p:sp>
        <p:nvSpPr>
          <p:cNvPr id="18" name="Rectangle 17">
            <a:extLst>
              <a:ext uri="{FF2B5EF4-FFF2-40B4-BE49-F238E27FC236}">
                <a16:creationId xmlns:a16="http://schemas.microsoft.com/office/drawing/2014/main" id="{EFE15007-47CD-4CEC-BD44-A41C83C5DA6F}"/>
              </a:ext>
            </a:extLst>
          </p:cNvPr>
          <p:cNvSpPr/>
          <p:nvPr/>
        </p:nvSpPr>
        <p:spPr>
          <a:xfrm rot="5400000">
            <a:off x="809239" y="1960672"/>
            <a:ext cx="264418" cy="6770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cxnSp>
        <p:nvCxnSpPr>
          <p:cNvPr id="19" name="Straight Arrow Connector 18">
            <a:extLst>
              <a:ext uri="{FF2B5EF4-FFF2-40B4-BE49-F238E27FC236}">
                <a16:creationId xmlns:a16="http://schemas.microsoft.com/office/drawing/2014/main" id="{70124166-9CEC-4D0D-A332-06C779B1ED86}"/>
              </a:ext>
            </a:extLst>
          </p:cNvPr>
          <p:cNvCxnSpPr>
            <a:cxnSpLocks/>
          </p:cNvCxnSpPr>
          <p:nvPr/>
        </p:nvCxnSpPr>
        <p:spPr>
          <a:xfrm flipV="1">
            <a:off x="646035" y="1754909"/>
            <a:ext cx="7224977" cy="669"/>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5B383B67-B7F3-41EE-9E05-0A6B6E969C67}"/>
              </a:ext>
            </a:extLst>
          </p:cNvPr>
          <p:cNvCxnSpPr/>
          <p:nvPr/>
        </p:nvCxnSpPr>
        <p:spPr>
          <a:xfrm>
            <a:off x="665018" y="1754909"/>
            <a:ext cx="0" cy="37289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CF33021-F31B-40B3-8A62-D7AB167D9345}"/>
              </a:ext>
            </a:extLst>
          </p:cNvPr>
          <p:cNvSpPr txBox="1"/>
          <p:nvPr/>
        </p:nvSpPr>
        <p:spPr>
          <a:xfrm>
            <a:off x="7939082" y="1240533"/>
            <a:ext cx="4049711" cy="1169551"/>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When an individual is under the age of 18, the review action button is highlighted in yellow for the Front-Desk staff  and Vaccinators to verify the consent information. Note that this is also available to site admins. </a:t>
            </a:r>
          </a:p>
        </p:txBody>
      </p:sp>
    </p:spTree>
    <p:extLst>
      <p:ext uri="{BB962C8B-B14F-4D97-AF65-F5344CB8AC3E}">
        <p14:creationId xmlns:p14="http://schemas.microsoft.com/office/powerpoint/2010/main" val="222262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6769F-0C00-4309-B5B7-75294AB90BA2}"/>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Daily Clinic Total Report	</a:t>
            </a:r>
          </a:p>
        </p:txBody>
      </p:sp>
      <p:sp>
        <p:nvSpPr>
          <p:cNvPr id="3" name="Text Placeholder 2">
            <a:extLst>
              <a:ext uri="{FF2B5EF4-FFF2-40B4-BE49-F238E27FC236}">
                <a16:creationId xmlns:a16="http://schemas.microsoft.com/office/drawing/2014/main" id="{643D5B6F-AEDC-4182-BA3A-F21C8AD4220E}"/>
              </a:ext>
            </a:extLst>
          </p:cNvPr>
          <p:cNvSpPr>
            <a:spLocks noGrp="1"/>
          </p:cNvSpPr>
          <p:nvPr>
            <p:ph type="body" sz="quarter" idx="10"/>
          </p:nvPr>
        </p:nvSpPr>
        <p:spPr/>
        <p:txBody>
          <a:bodyPr>
            <a:normAutofit lnSpcReduction="10000"/>
          </a:bodyPr>
          <a:lstStyle/>
          <a:p>
            <a:r>
              <a:rPr lang="en-US" sz="1800" dirty="0"/>
              <a:t>The following report displays End of Clinic data summary that are relevant to site administrators. </a:t>
            </a:r>
          </a:p>
        </p:txBody>
      </p:sp>
      <p:pic>
        <p:nvPicPr>
          <p:cNvPr id="5" name="Picture 4" descr="Graphical user interface, application&#10;&#10;Description automatically generated">
            <a:extLst>
              <a:ext uri="{FF2B5EF4-FFF2-40B4-BE49-F238E27FC236}">
                <a16:creationId xmlns:a16="http://schemas.microsoft.com/office/drawing/2014/main" id="{ED73F8CE-A255-46A9-9C33-16C93227C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64" y="986755"/>
            <a:ext cx="8945273" cy="4064747"/>
          </a:xfrm>
          <a:prstGeom prst="rect">
            <a:avLst/>
          </a:prstGeom>
        </p:spPr>
      </p:pic>
      <p:sp>
        <p:nvSpPr>
          <p:cNvPr id="8" name="TextBox 7">
            <a:extLst>
              <a:ext uri="{FF2B5EF4-FFF2-40B4-BE49-F238E27FC236}">
                <a16:creationId xmlns:a16="http://schemas.microsoft.com/office/drawing/2014/main" id="{EEB94561-30DD-486A-84EA-25A0AA4AA469}"/>
              </a:ext>
            </a:extLst>
          </p:cNvPr>
          <p:cNvSpPr txBox="1"/>
          <p:nvPr/>
        </p:nvSpPr>
        <p:spPr>
          <a:xfrm>
            <a:off x="9441950" y="1916321"/>
            <a:ext cx="2563236" cy="1600438"/>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VASE+ now features a “Daily Clinic Total” report which highlights the data after the end of each shift with how many vaccines were administered and how many individuals were a no show. </a:t>
            </a:r>
          </a:p>
        </p:txBody>
      </p:sp>
      <p:sp>
        <p:nvSpPr>
          <p:cNvPr id="9" name="Rectangle 8">
            <a:extLst>
              <a:ext uri="{FF2B5EF4-FFF2-40B4-BE49-F238E27FC236}">
                <a16:creationId xmlns:a16="http://schemas.microsoft.com/office/drawing/2014/main" id="{92AE014F-9856-41F6-9EF4-015F0BBB69C2}"/>
              </a:ext>
            </a:extLst>
          </p:cNvPr>
          <p:cNvSpPr/>
          <p:nvPr/>
        </p:nvSpPr>
        <p:spPr>
          <a:xfrm rot="5400000">
            <a:off x="853085" y="3678480"/>
            <a:ext cx="329340" cy="16631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4060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7A5-E4F8-43A7-A07C-5198ABB32370}"/>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Pre-Registration Reference Code – Public Facing</a:t>
            </a:r>
          </a:p>
        </p:txBody>
      </p:sp>
      <p:sp>
        <p:nvSpPr>
          <p:cNvPr id="3" name="Text Placeholder 2">
            <a:extLst>
              <a:ext uri="{FF2B5EF4-FFF2-40B4-BE49-F238E27FC236}">
                <a16:creationId xmlns:a16="http://schemas.microsoft.com/office/drawing/2014/main" id="{AA830165-5644-4022-9B25-1BE6FAA0AB33}"/>
              </a:ext>
            </a:extLst>
          </p:cNvPr>
          <p:cNvSpPr>
            <a:spLocks noGrp="1"/>
          </p:cNvSpPr>
          <p:nvPr>
            <p:ph type="body" sz="quarter" idx="10"/>
          </p:nvPr>
        </p:nvSpPr>
        <p:spPr>
          <a:xfrm>
            <a:off x="186163" y="622964"/>
            <a:ext cx="11834577" cy="576774"/>
          </a:xfrm>
        </p:spPr>
        <p:txBody>
          <a:bodyPr>
            <a:normAutofit lnSpcReduction="10000"/>
          </a:bodyPr>
          <a:lstStyle/>
          <a:p>
            <a:r>
              <a:rPr lang="en-US" sz="1800" dirty="0"/>
              <a:t>Pre-registration auto-generated reference codes can be utilized to look up registrants and their demographic data</a:t>
            </a:r>
          </a:p>
        </p:txBody>
      </p:sp>
      <p:sp>
        <p:nvSpPr>
          <p:cNvPr id="11" name="TextBox 10">
            <a:extLst>
              <a:ext uri="{FF2B5EF4-FFF2-40B4-BE49-F238E27FC236}">
                <a16:creationId xmlns:a16="http://schemas.microsoft.com/office/drawing/2014/main" id="{14876F04-2748-403F-8210-18F4B8EF1A8D}"/>
              </a:ext>
            </a:extLst>
          </p:cNvPr>
          <p:cNvSpPr txBox="1"/>
          <p:nvPr/>
        </p:nvSpPr>
        <p:spPr>
          <a:xfrm>
            <a:off x="7592561" y="1568876"/>
            <a:ext cx="4086985" cy="1323439"/>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This is the view where registrants are able to enter in a reference code and sign have their information be auto-populated. This option is available for both closed and open clinics</a:t>
            </a:r>
          </a:p>
        </p:txBody>
      </p:sp>
      <p:pic>
        <p:nvPicPr>
          <p:cNvPr id="9" name="Picture 8" descr="Graphical user interface, text, application, email&#10;&#10;Description automatically generated">
            <a:extLst>
              <a:ext uri="{FF2B5EF4-FFF2-40B4-BE49-F238E27FC236}">
                <a16:creationId xmlns:a16="http://schemas.microsoft.com/office/drawing/2014/main" id="{E238C197-0F04-4FCA-9608-7F75D9DAF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71" y="4231947"/>
            <a:ext cx="3831979" cy="2451463"/>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2116D85F-A4CD-4ED7-9FB7-66273161F5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17" y="1113212"/>
            <a:ext cx="6758297" cy="3025681"/>
          </a:xfrm>
          <a:prstGeom prst="rect">
            <a:avLst/>
          </a:prstGeom>
        </p:spPr>
      </p:pic>
      <p:sp>
        <p:nvSpPr>
          <p:cNvPr id="14" name="TextBox 13">
            <a:extLst>
              <a:ext uri="{FF2B5EF4-FFF2-40B4-BE49-F238E27FC236}">
                <a16:creationId xmlns:a16="http://schemas.microsoft.com/office/drawing/2014/main" id="{7F33C00A-EA4E-4ADE-A08F-A05903555AB7}"/>
              </a:ext>
            </a:extLst>
          </p:cNvPr>
          <p:cNvSpPr txBox="1"/>
          <p:nvPr/>
        </p:nvSpPr>
        <p:spPr>
          <a:xfrm>
            <a:off x="5127301" y="5034707"/>
            <a:ext cx="4086986" cy="1077218"/>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In order for the registrant to access their information, they will need to go through a two-factor authentication (text or </a:t>
            </a:r>
            <a:r>
              <a:rPr lang="en-US" sz="1600">
                <a:latin typeface="Open Sans" panose="020B0606030504020204" pitchFamily="34" charset="0"/>
                <a:ea typeface="Open Sans" panose="020B0606030504020204" pitchFamily="34" charset="0"/>
                <a:cs typeface="Open Sans" panose="020B0606030504020204" pitchFamily="34" charset="0"/>
              </a:rPr>
              <a:t>email)</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5" name="Straight Arrow Connector 14">
            <a:extLst>
              <a:ext uri="{FF2B5EF4-FFF2-40B4-BE49-F238E27FC236}">
                <a16:creationId xmlns:a16="http://schemas.microsoft.com/office/drawing/2014/main" id="{77B74FDD-D094-44E1-84B2-093883E54617}"/>
              </a:ext>
            </a:extLst>
          </p:cNvPr>
          <p:cNvCxnSpPr>
            <a:cxnSpLocks/>
          </p:cNvCxnSpPr>
          <p:nvPr/>
        </p:nvCxnSpPr>
        <p:spPr>
          <a:xfrm>
            <a:off x="2877757" y="2187640"/>
            <a:ext cx="4499087" cy="1874"/>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
        <p:nvSpPr>
          <p:cNvPr id="16" name="Rectangle 15">
            <a:extLst>
              <a:ext uri="{FF2B5EF4-FFF2-40B4-BE49-F238E27FC236}">
                <a16:creationId xmlns:a16="http://schemas.microsoft.com/office/drawing/2014/main" id="{1C4E0AB5-64C6-4DE9-9B40-68BBA1ECE553}"/>
              </a:ext>
            </a:extLst>
          </p:cNvPr>
          <p:cNvSpPr/>
          <p:nvPr/>
        </p:nvSpPr>
        <p:spPr>
          <a:xfrm>
            <a:off x="537201" y="3138536"/>
            <a:ext cx="3095464" cy="4873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cxnSp>
        <p:nvCxnSpPr>
          <p:cNvPr id="18" name="Straight Connector 17">
            <a:extLst>
              <a:ext uri="{FF2B5EF4-FFF2-40B4-BE49-F238E27FC236}">
                <a16:creationId xmlns:a16="http://schemas.microsoft.com/office/drawing/2014/main" id="{EC045819-D012-4985-B528-3F9C23AE1145}"/>
              </a:ext>
            </a:extLst>
          </p:cNvPr>
          <p:cNvCxnSpPr>
            <a:cxnSpLocks/>
          </p:cNvCxnSpPr>
          <p:nvPr/>
        </p:nvCxnSpPr>
        <p:spPr>
          <a:xfrm>
            <a:off x="2877757" y="2176683"/>
            <a:ext cx="0" cy="9452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12B56E2-F1D1-4726-BFBB-4C9BDE46537B}"/>
              </a:ext>
            </a:extLst>
          </p:cNvPr>
          <p:cNvCxnSpPr>
            <a:cxnSpLocks/>
          </p:cNvCxnSpPr>
          <p:nvPr/>
        </p:nvCxnSpPr>
        <p:spPr>
          <a:xfrm>
            <a:off x="4333636" y="5656386"/>
            <a:ext cx="639056"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1258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7A5-E4F8-43A7-A07C-5198ABB32370}"/>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Pre-Registration Reference Code – User Facing </a:t>
            </a:r>
          </a:p>
        </p:txBody>
      </p:sp>
      <p:sp>
        <p:nvSpPr>
          <p:cNvPr id="3" name="Text Placeholder 2">
            <a:extLst>
              <a:ext uri="{FF2B5EF4-FFF2-40B4-BE49-F238E27FC236}">
                <a16:creationId xmlns:a16="http://schemas.microsoft.com/office/drawing/2014/main" id="{AA830165-5644-4022-9B25-1BE6FAA0AB33}"/>
              </a:ext>
            </a:extLst>
          </p:cNvPr>
          <p:cNvSpPr>
            <a:spLocks noGrp="1"/>
          </p:cNvSpPr>
          <p:nvPr>
            <p:ph type="body" sz="quarter" idx="10"/>
          </p:nvPr>
        </p:nvSpPr>
        <p:spPr>
          <a:xfrm>
            <a:off x="186164" y="622963"/>
            <a:ext cx="11819022" cy="738657"/>
          </a:xfrm>
        </p:spPr>
        <p:txBody>
          <a:bodyPr>
            <a:noAutofit/>
          </a:bodyPr>
          <a:lstStyle/>
          <a:p>
            <a:r>
              <a:rPr lang="en-US" sz="1800" dirty="0"/>
              <a:t>Pre-registration auto-generated reference codes can be utilized to look up registrants and their demographic data </a:t>
            </a:r>
          </a:p>
        </p:txBody>
      </p:sp>
      <p:pic>
        <p:nvPicPr>
          <p:cNvPr id="5" name="Picture 4">
            <a:extLst>
              <a:ext uri="{FF2B5EF4-FFF2-40B4-BE49-F238E27FC236}">
                <a16:creationId xmlns:a16="http://schemas.microsoft.com/office/drawing/2014/main" id="{4C00780B-14A9-410C-BACA-84EA74E59C94}"/>
              </a:ext>
            </a:extLst>
          </p:cNvPr>
          <p:cNvPicPr>
            <a:picLocks noChangeAspect="1"/>
          </p:cNvPicPr>
          <p:nvPr/>
        </p:nvPicPr>
        <p:blipFill>
          <a:blip r:embed="rId2"/>
          <a:stretch>
            <a:fillRect/>
          </a:stretch>
        </p:blipFill>
        <p:spPr>
          <a:xfrm>
            <a:off x="186164" y="3274020"/>
            <a:ext cx="7320324" cy="3378910"/>
          </a:xfrm>
          <a:prstGeom prst="rect">
            <a:avLst/>
          </a:prstGeom>
        </p:spPr>
      </p:pic>
      <p:pic>
        <p:nvPicPr>
          <p:cNvPr id="6" name="Picture 5">
            <a:extLst>
              <a:ext uri="{FF2B5EF4-FFF2-40B4-BE49-F238E27FC236}">
                <a16:creationId xmlns:a16="http://schemas.microsoft.com/office/drawing/2014/main" id="{F73BF2FB-E632-4979-83CD-502072AD10A6}"/>
              </a:ext>
            </a:extLst>
          </p:cNvPr>
          <p:cNvPicPr>
            <a:picLocks noChangeAspect="1"/>
          </p:cNvPicPr>
          <p:nvPr/>
        </p:nvPicPr>
        <p:blipFill>
          <a:blip r:embed="rId3"/>
          <a:stretch>
            <a:fillRect/>
          </a:stretch>
        </p:blipFill>
        <p:spPr>
          <a:xfrm>
            <a:off x="44140" y="1158491"/>
            <a:ext cx="7158316" cy="1862815"/>
          </a:xfrm>
          <a:prstGeom prst="rect">
            <a:avLst/>
          </a:prstGeom>
        </p:spPr>
      </p:pic>
      <p:sp>
        <p:nvSpPr>
          <p:cNvPr id="10" name="TextBox 9">
            <a:extLst>
              <a:ext uri="{FF2B5EF4-FFF2-40B4-BE49-F238E27FC236}">
                <a16:creationId xmlns:a16="http://schemas.microsoft.com/office/drawing/2014/main" id="{E178B4BD-D385-41CE-B8E9-592992634746}"/>
              </a:ext>
            </a:extLst>
          </p:cNvPr>
          <p:cNvSpPr txBox="1"/>
          <p:nvPr/>
        </p:nvSpPr>
        <p:spPr>
          <a:xfrm>
            <a:off x="8424809" y="2144283"/>
            <a:ext cx="3378069" cy="738664"/>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VASE+ Pre-Registration supports functionality to autofill data for patients through their reference code </a:t>
            </a:r>
          </a:p>
        </p:txBody>
      </p:sp>
      <p:sp>
        <p:nvSpPr>
          <p:cNvPr id="11" name="TextBox 10">
            <a:extLst>
              <a:ext uri="{FF2B5EF4-FFF2-40B4-BE49-F238E27FC236}">
                <a16:creationId xmlns:a16="http://schemas.microsoft.com/office/drawing/2014/main" id="{14876F04-2748-403F-8210-18F4B8EF1A8D}"/>
              </a:ext>
            </a:extLst>
          </p:cNvPr>
          <p:cNvSpPr txBox="1"/>
          <p:nvPr/>
        </p:nvSpPr>
        <p:spPr>
          <a:xfrm>
            <a:off x="7587171" y="4594143"/>
            <a:ext cx="4086986" cy="738664"/>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Shown here is an example of the type of data that is populated once a valid reference code is entered</a:t>
            </a:r>
          </a:p>
        </p:txBody>
      </p:sp>
      <p:sp>
        <p:nvSpPr>
          <p:cNvPr id="12" name="Rectangle 11">
            <a:extLst>
              <a:ext uri="{FF2B5EF4-FFF2-40B4-BE49-F238E27FC236}">
                <a16:creationId xmlns:a16="http://schemas.microsoft.com/office/drawing/2014/main" id="{F5FE123C-605D-4E10-B01E-896DA64E8938}"/>
              </a:ext>
            </a:extLst>
          </p:cNvPr>
          <p:cNvSpPr/>
          <p:nvPr/>
        </p:nvSpPr>
        <p:spPr>
          <a:xfrm rot="5400000">
            <a:off x="1475181" y="893678"/>
            <a:ext cx="994102" cy="35899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cxnSp>
        <p:nvCxnSpPr>
          <p:cNvPr id="13" name="Straight Arrow Connector 12">
            <a:extLst>
              <a:ext uri="{FF2B5EF4-FFF2-40B4-BE49-F238E27FC236}">
                <a16:creationId xmlns:a16="http://schemas.microsoft.com/office/drawing/2014/main" id="{553AB421-4E39-425F-8094-28FDCFFDFE46}"/>
              </a:ext>
            </a:extLst>
          </p:cNvPr>
          <p:cNvCxnSpPr>
            <a:cxnSpLocks/>
          </p:cNvCxnSpPr>
          <p:nvPr/>
        </p:nvCxnSpPr>
        <p:spPr>
          <a:xfrm>
            <a:off x="3843528" y="2752304"/>
            <a:ext cx="4180589"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6076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53A05-3340-4E17-93C3-9092BB68B394}"/>
              </a:ext>
            </a:extLst>
          </p:cNvPr>
          <p:cNvSpPr>
            <a:spLocks noGrp="1"/>
          </p:cNvSpPr>
          <p:nvPr>
            <p:ph type="title"/>
          </p:nvPr>
        </p:nvSpPr>
        <p:spPr/>
        <p:txBody>
          <a:bodyPr/>
          <a:lstStyle/>
          <a:p>
            <a:r>
              <a:rPr lang="en-US" dirty="0"/>
              <a:t>Checking In Walk Ups</a:t>
            </a:r>
          </a:p>
        </p:txBody>
      </p:sp>
      <p:sp>
        <p:nvSpPr>
          <p:cNvPr id="3" name="Text Placeholder 2">
            <a:extLst>
              <a:ext uri="{FF2B5EF4-FFF2-40B4-BE49-F238E27FC236}">
                <a16:creationId xmlns:a16="http://schemas.microsoft.com/office/drawing/2014/main" id="{B1C591B0-514D-46B6-B791-AF58CFD9D257}"/>
              </a:ext>
            </a:extLst>
          </p:cNvPr>
          <p:cNvSpPr>
            <a:spLocks noGrp="1"/>
          </p:cNvSpPr>
          <p:nvPr>
            <p:ph type="body" sz="quarter" idx="10"/>
          </p:nvPr>
        </p:nvSpPr>
        <p:spPr>
          <a:xfrm>
            <a:off x="186164" y="602482"/>
            <a:ext cx="11819022" cy="329340"/>
          </a:xfrm>
        </p:spPr>
        <p:txBody>
          <a:bodyPr>
            <a:normAutofit lnSpcReduction="10000"/>
          </a:bodyPr>
          <a:lstStyle/>
          <a:p>
            <a:r>
              <a:rPr lang="en-US" sz="1800" dirty="0"/>
              <a:t>Walk-ins can now be checked in directly from their registration screen. </a:t>
            </a:r>
          </a:p>
        </p:txBody>
      </p:sp>
      <p:pic>
        <p:nvPicPr>
          <p:cNvPr id="5" name="Picture 4" descr="Graphical user interface, application&#10;&#10;Description automatically generated">
            <a:extLst>
              <a:ext uri="{FF2B5EF4-FFF2-40B4-BE49-F238E27FC236}">
                <a16:creationId xmlns:a16="http://schemas.microsoft.com/office/drawing/2014/main" id="{F30A3FD7-9C1B-4890-9B22-11832739F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64" y="986755"/>
            <a:ext cx="8015996" cy="4068131"/>
          </a:xfrm>
          <a:prstGeom prst="rect">
            <a:avLst/>
          </a:prstGeom>
        </p:spPr>
      </p:pic>
      <p:sp>
        <p:nvSpPr>
          <p:cNvPr id="6" name="Rectangle 5">
            <a:extLst>
              <a:ext uri="{FF2B5EF4-FFF2-40B4-BE49-F238E27FC236}">
                <a16:creationId xmlns:a16="http://schemas.microsoft.com/office/drawing/2014/main" id="{ECD9E5D6-65CF-402B-AC21-D9C4AD13079C}"/>
              </a:ext>
            </a:extLst>
          </p:cNvPr>
          <p:cNvSpPr/>
          <p:nvPr/>
        </p:nvSpPr>
        <p:spPr>
          <a:xfrm>
            <a:off x="6095675" y="3903027"/>
            <a:ext cx="1877071" cy="4532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85911896-34A1-4030-A631-2279C8A30CB7}"/>
              </a:ext>
            </a:extLst>
          </p:cNvPr>
          <p:cNvCxnSpPr>
            <a:cxnSpLocks/>
          </p:cNvCxnSpPr>
          <p:nvPr/>
        </p:nvCxnSpPr>
        <p:spPr>
          <a:xfrm>
            <a:off x="7972746" y="4118464"/>
            <a:ext cx="1006867"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EBC59115-968B-4E3A-816B-932642E14105}"/>
              </a:ext>
            </a:extLst>
          </p:cNvPr>
          <p:cNvSpPr txBox="1"/>
          <p:nvPr/>
        </p:nvSpPr>
        <p:spPr>
          <a:xfrm>
            <a:off x="9031266" y="3210523"/>
            <a:ext cx="3160734" cy="1384995"/>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Once a walk-in registrant has gone through the registration process, Site Admin and Front Desk Users are now able check walk up registrants directly from the registration screen</a:t>
            </a:r>
          </a:p>
        </p:txBody>
      </p:sp>
    </p:spTree>
    <p:extLst>
      <p:ext uri="{BB962C8B-B14F-4D97-AF65-F5344CB8AC3E}">
        <p14:creationId xmlns:p14="http://schemas.microsoft.com/office/powerpoint/2010/main" val="37448748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3289ec4-8ae0-4ac1-bd4d-7639d885c1d2">
      <UserInfo>
        <DisplayName>Beck, Catesby</DisplayName>
        <AccountId>87</AccountId>
        <AccountType/>
      </UserInfo>
      <UserInfo>
        <DisplayName>Hensel, Pascal</DisplayName>
        <AccountId>120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D1FC183BAE854EAA79AE8EDC865304" ma:contentTypeVersion="8" ma:contentTypeDescription="Create a new document." ma:contentTypeScope="" ma:versionID="28bc1e070703b58ddc6d0597c4da4a48">
  <xsd:schema xmlns:xsd="http://www.w3.org/2001/XMLSchema" xmlns:xs="http://www.w3.org/2001/XMLSchema" xmlns:p="http://schemas.microsoft.com/office/2006/metadata/properties" xmlns:ns3="33289ec4-8ae0-4ac1-bd4d-7639d885c1d2" xmlns:ns4="ebd3d394-5895-4542-9dec-f9f7393e0fb5" targetNamespace="http://schemas.microsoft.com/office/2006/metadata/properties" ma:root="true" ma:fieldsID="0f2cc9290dbfbbde511ad855c1836be5" ns3:_="" ns4:_="">
    <xsd:import namespace="33289ec4-8ae0-4ac1-bd4d-7639d885c1d2"/>
    <xsd:import namespace="ebd3d394-5895-4542-9dec-f9f7393e0fb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289ec4-8ae0-4ac1-bd4d-7639d885c1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d3d394-5895-4542-9dec-f9f7393e0fb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D6E722-187D-4004-BCB8-F95E95C0ACA1}">
  <ds:schemaRefs>
    <ds:schemaRef ds:uri="http://www.w3.org/XML/1998/namespace"/>
    <ds:schemaRef ds:uri="http://purl.org/dc/elements/1.1/"/>
    <ds:schemaRef ds:uri="http://purl.org/dc/dcmitype/"/>
    <ds:schemaRef ds:uri="http://schemas.microsoft.com/office/2006/metadata/properties"/>
    <ds:schemaRef ds:uri="http://schemas.microsoft.com/office/infopath/2007/PartnerControls"/>
    <ds:schemaRef ds:uri="33289ec4-8ae0-4ac1-bd4d-7639d885c1d2"/>
    <ds:schemaRef ds:uri="http://schemas.microsoft.com/office/2006/documentManagement/types"/>
    <ds:schemaRef ds:uri="ebd3d394-5895-4542-9dec-f9f7393e0fb5"/>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51E3F56A-A538-4E06-B59C-83E16921455A}">
  <ds:schemaRefs>
    <ds:schemaRef ds:uri="http://schemas.microsoft.com/sharepoint/v3/contenttype/forms"/>
  </ds:schemaRefs>
</ds:datastoreItem>
</file>

<file path=customXml/itemProps3.xml><?xml version="1.0" encoding="utf-8"?>
<ds:datastoreItem xmlns:ds="http://schemas.openxmlformats.org/officeDocument/2006/customXml" ds:itemID="{203B89A8-13F6-4AE2-9457-1C43EEF6F7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289ec4-8ae0-4ac1-bd4d-7639d885c1d2"/>
    <ds:schemaRef ds:uri="ebd3d394-5895-4542-9dec-f9f7393e0f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2075</TotalTime>
  <Words>774</Words>
  <Application>Microsoft Office PowerPoint</Application>
  <PresentationFormat>Widescreen</PresentationFormat>
  <Paragraphs>41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VASE+ Feature Updates</vt:lpstr>
      <vt:lpstr>Clinic Summary Dashboard</vt:lpstr>
      <vt:lpstr>Search Results Function</vt:lpstr>
      <vt:lpstr>Vaccination Consent for Minors – Sign Up Process</vt:lpstr>
      <vt:lpstr>Vaccination Consent for Minors – Check In Process </vt:lpstr>
      <vt:lpstr>Daily Clinic Total Report </vt:lpstr>
      <vt:lpstr>Pre-Registration Reference Code – Public Facing</vt:lpstr>
      <vt:lpstr>Pre-Registration Reference Code – User Facing </vt:lpstr>
      <vt:lpstr>Checking In Walk Ups</vt:lpstr>
      <vt:lpstr>User Registration UI Changes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 Catesby</dc:creator>
  <cp:lastModifiedBy>Seshadri, Nithin</cp:lastModifiedBy>
  <cp:revision>56</cp:revision>
  <dcterms:created xsi:type="dcterms:W3CDTF">2021-03-15T00:27:56Z</dcterms:created>
  <dcterms:modified xsi:type="dcterms:W3CDTF">2021-04-27T01:04:19Z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0x010100F1D1FC183BAE854EAA79AE8EDC865304</vt:lpwstr>
  </property>
</Properties>
</file>