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142532216" r:id="rId5"/>
    <p:sldId id="2142532220" r:id="rId6"/>
    <p:sldId id="2142532221" r:id="rId7"/>
    <p:sldId id="2142532228" r:id="rId8"/>
    <p:sldId id="2142532222" r:id="rId9"/>
    <p:sldId id="2142532226" r:id="rId10"/>
    <p:sldId id="2142532229" r:id="rId11"/>
    <p:sldId id="2142532230" r:id="rId12"/>
    <p:sldId id="214253222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nsel, Pascal" initials="HP" lastIdx="3" clrIdx="0">
    <p:extLst>
      <p:ext uri="{19B8F6BF-5375-455C-9EA6-DF929625EA0E}">
        <p15:presenceInfo xmlns:p15="http://schemas.microsoft.com/office/powerpoint/2012/main" userId="S::phensel@deloitte.com::71794511-1203-4406-8c99-f3bfb49d7feb" providerId="AD"/>
      </p:ext>
    </p:extLst>
  </p:cmAuthor>
  <p:cmAuthor id="2" name="Meade, Allison" initials="AM" lastIdx="1" clrIdx="1">
    <p:extLst>
      <p:ext uri="{19B8F6BF-5375-455C-9EA6-DF929625EA0E}">
        <p15:presenceInfo xmlns:p15="http://schemas.microsoft.com/office/powerpoint/2012/main" userId="Meade, Allison" providerId="None"/>
      </p:ext>
    </p:extLst>
  </p:cmAuthor>
  <p:cmAuthor id="3" name="Beck, Catesby" initials="CB" lastIdx="7" clrIdx="2">
    <p:extLst>
      <p:ext uri="{19B8F6BF-5375-455C-9EA6-DF929625EA0E}">
        <p15:presenceInfo xmlns:p15="http://schemas.microsoft.com/office/powerpoint/2012/main" userId="Beck, Catesby" providerId="None"/>
      </p:ext>
    </p:extLst>
  </p:cmAuthor>
  <p:cmAuthor id="4" name="Bhinder, Jannat" initials="BJ" lastIdx="1" clrIdx="3">
    <p:extLst>
      <p:ext uri="{19B8F6BF-5375-455C-9EA6-DF929625EA0E}">
        <p15:presenceInfo xmlns:p15="http://schemas.microsoft.com/office/powerpoint/2012/main" userId="S::jbhinder@deloitte.com::ae4243d9-1a0f-420d-a177-96a6012bb08f" providerId="AD"/>
      </p:ext>
    </p:extLst>
  </p:cmAuthor>
  <p:cmAuthor id="5" name="Seshadri, Nithin" initials="SN" lastIdx="21" clrIdx="4">
    <p:extLst>
      <p:ext uri="{19B8F6BF-5375-455C-9EA6-DF929625EA0E}">
        <p15:presenceInfo xmlns:p15="http://schemas.microsoft.com/office/powerpoint/2012/main" userId="S::seseshadri@deloitte.com::9ff4de61-27b3-4311-8b58-dd9b095280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A5A5"/>
    <a:srgbClr val="D6A40D"/>
    <a:srgbClr val="FFF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DAC79F-B082-0000-DB83-7D56E8123D52}" v="371" dt="2021-05-14T15:23:14.567"/>
    <p1510:client id="{6C35E3A6-8776-4153-A827-27BE5989FBE8}" v="12" dt="2021-05-14T20:28:26.728"/>
    <p1510:client id="{B56D268E-1EAA-4422-BD87-2425C1455017}" v="1345" dt="2021-05-14T15:18:17.174"/>
    <p1510:client id="{CBC8FA8D-FB28-41F1-B113-861E84D28B39}" v="1518" vWet="1520" dt="2021-05-14T20:26:43.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5" d="100"/>
          <a:sy n="55" d="100"/>
        </p:scale>
        <p:origin x="356" y="20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EC620E-A1BD-4EAC-8191-516F60CDCEC9}" type="datetimeFigureOut">
              <a:rPr lang="en-US" smtClean="0"/>
              <a:t>5/18/2021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6340CD-C42F-457D-A1E6-DBBA292F2ACB}" type="slidenum">
              <a:rPr lang="en-US" smtClean="0"/>
              <a:t>‹#›</a:t>
            </a:fld>
            <a:endParaRPr lang="en-US"/>
          </a:p>
        </p:txBody>
      </p:sp>
    </p:spTree>
    <p:extLst>
      <p:ext uri="{BB962C8B-B14F-4D97-AF65-F5344CB8AC3E}">
        <p14:creationId xmlns:p14="http://schemas.microsoft.com/office/powerpoint/2010/main" val="296993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userDrawn="1"/>
        </p:nvCxnSpPr>
        <p:spPr>
          <a:xfrm flipH="1">
            <a:off x="1524" y="564102"/>
            <a:ext cx="12188952"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86164" y="200311"/>
            <a:ext cx="10332720" cy="388202"/>
          </a:xfrm>
          <a:prstGeom prst="rect">
            <a:avLst/>
          </a:prstGeom>
        </p:spPr>
        <p:txBody>
          <a:bodyPr anchor="ctr"/>
          <a:lstStyle>
            <a:lvl1pPr>
              <a:defRPr sz="20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9261986" y="6621836"/>
            <a:ext cx="2743200" cy="226714"/>
          </a:xfrm>
          <a:prstGeom prst="rect">
            <a:avLst/>
          </a:prstGeom>
        </p:spPr>
        <p:txBody>
          <a:bodyPr vert="horz" lIns="91440" tIns="45720" rIns="91440" bIns="45720" rtlCol="0" anchor="ctr"/>
          <a:lstStyle>
            <a:lvl1pPr algn="r">
              <a:defRPr sz="900"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F153A121-4F83-4F26-A108-B06F810F4A69}" type="slidenum">
              <a:rPr lang="en-US" smtClean="0"/>
              <a:pPr/>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86164" y="622964"/>
            <a:ext cx="11819022" cy="329340"/>
          </a:xfrm>
          <a:prstGeom prst="rect">
            <a:avLst/>
          </a:prstGeom>
        </p:spPr>
        <p:txBody>
          <a:bodyPr/>
          <a:lstStyle>
            <a:lvl1pPr marL="0" indent="0">
              <a:buNone/>
              <a:defRPr sz="1600">
                <a:latin typeface="Open Sans" panose="020B0606030504020204" pitchFamily="34" charset="0"/>
                <a:ea typeface="Open Sans" panose="020B0606030504020204" pitchFamily="34" charset="0"/>
                <a:cs typeface="Open Sans" panose="020B0606030504020204" pitchFamily="34" charset="0"/>
              </a:defRPr>
            </a:lvl1pPr>
            <a:lvl2pPr>
              <a:defRPr sz="1400">
                <a:latin typeface="Open Sans" panose="020B0606030504020204" pitchFamily="34" charset="0"/>
                <a:ea typeface="Open Sans" panose="020B0606030504020204" pitchFamily="34" charset="0"/>
                <a:cs typeface="Open Sans" panose="020B0606030504020204" pitchFamily="34" charset="0"/>
              </a:defRPr>
            </a:lvl2pPr>
            <a:lvl3pPr>
              <a:defRPr sz="1400">
                <a:latin typeface="Open Sans" panose="020B0606030504020204" pitchFamily="34" charset="0"/>
                <a:ea typeface="Open Sans" panose="020B0606030504020204" pitchFamily="34" charset="0"/>
                <a:cs typeface="Open Sans" panose="020B0606030504020204" pitchFamily="34" charset="0"/>
              </a:defRPr>
            </a:lvl3pPr>
            <a:lvl4pPr>
              <a:defRPr sz="1400">
                <a:latin typeface="Open Sans" panose="020B0606030504020204" pitchFamily="34" charset="0"/>
                <a:ea typeface="Open Sans" panose="020B0606030504020204" pitchFamily="34" charset="0"/>
                <a:cs typeface="Open Sans" panose="020B0606030504020204" pitchFamily="34" charset="0"/>
              </a:defRPr>
            </a:lvl4pPr>
            <a:lvl5pPr>
              <a:defRPr sz="14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userDrawn="1"/>
        </p:nvPicPr>
        <p:blipFill rotWithShape="1">
          <a:blip r:embed="rId2"/>
          <a:srcRect b="9281"/>
          <a:stretch/>
        </p:blipFill>
        <p:spPr>
          <a:xfrm>
            <a:off x="10719752" y="6584161"/>
            <a:ext cx="972579" cy="243797"/>
          </a:xfrm>
          <a:prstGeom prst="rect">
            <a:avLst/>
          </a:prstGeom>
        </p:spPr>
      </p:pic>
    </p:spTree>
    <p:extLst>
      <p:ext uri="{BB962C8B-B14F-4D97-AF65-F5344CB8AC3E}">
        <p14:creationId xmlns:p14="http://schemas.microsoft.com/office/powerpoint/2010/main" val="162215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5/18/2021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5/18/2021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5/18/2021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5/18/2021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5/18/2021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5/18/2021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69B44-050D-48EB-86A6-8206F1EF20E6}"/>
              </a:ext>
            </a:extLst>
          </p:cNvPr>
          <p:cNvSpPr>
            <a:spLocks noGrp="1"/>
          </p:cNvSpPr>
          <p:nvPr>
            <p:ph type="ctrTitle"/>
          </p:nvPr>
        </p:nvSpPr>
        <p:spPr/>
        <p:txBody>
          <a:bodyPr/>
          <a:lstStyle/>
          <a:p>
            <a:r>
              <a:rPr lang="en-US">
                <a:latin typeface="Open Sans Semibold" panose="020B0706030804020204" pitchFamily="34" charset="0"/>
                <a:ea typeface="Open Sans Semibold" panose="020B0706030804020204" pitchFamily="34" charset="0"/>
                <a:cs typeface="Open Sans Semibold" panose="020B0706030804020204" pitchFamily="34" charset="0"/>
              </a:rPr>
              <a:t>VASE+ Release Updates</a:t>
            </a:r>
          </a:p>
        </p:txBody>
      </p:sp>
      <p:sp>
        <p:nvSpPr>
          <p:cNvPr id="3" name="Subtitle 2">
            <a:extLst>
              <a:ext uri="{FF2B5EF4-FFF2-40B4-BE49-F238E27FC236}">
                <a16:creationId xmlns:a16="http://schemas.microsoft.com/office/drawing/2014/main" id="{4037DAAE-E634-4CA4-8CC0-6BFCD3598C88}"/>
              </a:ext>
            </a:extLst>
          </p:cNvPr>
          <p:cNvSpPr>
            <a:spLocks noGrp="1"/>
          </p:cNvSpPr>
          <p:nvPr>
            <p:ph type="subTitle" idx="1"/>
          </p:nvPr>
        </p:nvSpPr>
        <p:spPr/>
        <p:txBody>
          <a:bodyPr/>
          <a:lstStyle/>
          <a:p>
            <a:r>
              <a:rPr lang="en-US">
                <a:latin typeface="Open Sans" panose="020B0606030504020204" pitchFamily="34" charset="0"/>
                <a:ea typeface="Open Sans" panose="020B0606030504020204" pitchFamily="34" charset="0"/>
                <a:cs typeface="Open Sans" panose="020B0606030504020204" pitchFamily="34" charset="0"/>
              </a:rPr>
              <a:t>5/14/2021</a:t>
            </a:r>
          </a:p>
          <a:p>
            <a:endParaRPr lang="en-US">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28631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DB510A5-9D7A-431A-8B16-D4C748AD7AC1}"/>
              </a:ext>
            </a:extLst>
          </p:cNvPr>
          <p:cNvPicPr>
            <a:picLocks noChangeAspect="1"/>
          </p:cNvPicPr>
          <p:nvPr/>
        </p:nvPicPr>
        <p:blipFill>
          <a:blip r:embed="rId2"/>
          <a:stretch>
            <a:fillRect/>
          </a:stretch>
        </p:blipFill>
        <p:spPr>
          <a:xfrm>
            <a:off x="186163" y="1486136"/>
            <a:ext cx="10332719" cy="1947164"/>
          </a:xfrm>
          <a:prstGeom prst="rect">
            <a:avLst/>
          </a:prstGeom>
        </p:spPr>
      </p:pic>
      <p:sp>
        <p:nvSpPr>
          <p:cNvPr id="2" name="Title 1">
            <a:extLst>
              <a:ext uri="{FF2B5EF4-FFF2-40B4-BE49-F238E27FC236}">
                <a16:creationId xmlns:a16="http://schemas.microsoft.com/office/drawing/2014/main" id="{9CAAB84F-04FD-4A4D-A5A7-E04F3750F795}"/>
              </a:ext>
            </a:extLst>
          </p:cNvPr>
          <p:cNvSpPr>
            <a:spLocks noGrp="1"/>
          </p:cNvSpPr>
          <p:nvPr>
            <p:ph type="title"/>
          </p:nvPr>
        </p:nvSpPr>
        <p:spPr/>
        <p:txBody>
          <a:bodyPr/>
          <a:lstStyle/>
          <a:p>
            <a:r>
              <a:rPr lang="en-US"/>
              <a:t>Patient Registration Search</a:t>
            </a:r>
          </a:p>
        </p:txBody>
      </p:sp>
      <p:sp>
        <p:nvSpPr>
          <p:cNvPr id="3" name="Text Placeholder 2">
            <a:extLst>
              <a:ext uri="{FF2B5EF4-FFF2-40B4-BE49-F238E27FC236}">
                <a16:creationId xmlns:a16="http://schemas.microsoft.com/office/drawing/2014/main" id="{CDEA7CE5-9755-4484-9C8A-EF82D414B262}"/>
              </a:ext>
            </a:extLst>
          </p:cNvPr>
          <p:cNvSpPr>
            <a:spLocks noGrp="1"/>
          </p:cNvSpPr>
          <p:nvPr>
            <p:ph type="body" sz="quarter" idx="10"/>
          </p:nvPr>
        </p:nvSpPr>
        <p:spPr>
          <a:xfrm>
            <a:off x="186164" y="622963"/>
            <a:ext cx="11819022" cy="635439"/>
          </a:xfrm>
        </p:spPr>
        <p:txBody>
          <a:bodyPr>
            <a:normAutofit/>
          </a:bodyPr>
          <a:lstStyle/>
          <a:p>
            <a:r>
              <a:rPr lang="en-US" sz="1800" dirty="0"/>
              <a:t>Registrant search now includes more search fields for easier lookup </a:t>
            </a:r>
          </a:p>
        </p:txBody>
      </p:sp>
      <p:sp>
        <p:nvSpPr>
          <p:cNvPr id="6" name="Rectangle 5">
            <a:extLst>
              <a:ext uri="{FF2B5EF4-FFF2-40B4-BE49-F238E27FC236}">
                <a16:creationId xmlns:a16="http://schemas.microsoft.com/office/drawing/2014/main" id="{EC34A436-5871-44BC-B0E6-7488332997BC}"/>
              </a:ext>
            </a:extLst>
          </p:cNvPr>
          <p:cNvSpPr/>
          <p:nvPr/>
        </p:nvSpPr>
        <p:spPr>
          <a:xfrm>
            <a:off x="5352521" y="2164220"/>
            <a:ext cx="1601951" cy="444756"/>
          </a:xfrm>
          <a:prstGeom prst="rect">
            <a:avLst/>
          </a:prstGeom>
          <a:noFill/>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66A05B8D-72BF-4316-A847-057695EB71EB}"/>
              </a:ext>
            </a:extLst>
          </p:cNvPr>
          <p:cNvSpPr txBox="1"/>
          <p:nvPr/>
        </p:nvSpPr>
        <p:spPr>
          <a:xfrm>
            <a:off x="186163" y="4330923"/>
            <a:ext cx="10332719" cy="584775"/>
          </a:xfrm>
          <a:prstGeom prst="rect">
            <a:avLst/>
          </a:prstGeom>
          <a:noFill/>
        </p:spPr>
        <p:txBody>
          <a:bodyPr wrap="square" lIns="91440" tIns="45720" rIns="91440" bIns="45720" rtlCol="0" anchor="t">
            <a:spAutoFit/>
          </a:bodyPr>
          <a:lstStyle/>
          <a:p>
            <a:r>
              <a:rPr lang="en-US" sz="1600" dirty="0">
                <a:latin typeface="Open Sans"/>
                <a:ea typeface="Open Sans"/>
                <a:cs typeface="Open Sans"/>
              </a:rPr>
              <a:t>VASE+ now supports a search function through email addresses. This helps yield more accurate results when there are multiple individuals with the same name, as well as helps </a:t>
            </a:r>
            <a:r>
              <a:rPr lang="en-US" sz="1600" dirty="0" err="1">
                <a:latin typeface="Open Sans"/>
                <a:ea typeface="Open Sans"/>
                <a:cs typeface="Open Sans"/>
              </a:rPr>
              <a:t>efficiencize</a:t>
            </a:r>
            <a:r>
              <a:rPr lang="en-US" sz="1600" dirty="0">
                <a:latin typeface="Open Sans"/>
                <a:ea typeface="Open Sans"/>
                <a:cs typeface="Open Sans"/>
              </a:rPr>
              <a:t> the search process</a:t>
            </a:r>
          </a:p>
        </p:txBody>
      </p:sp>
    </p:spTree>
    <p:extLst>
      <p:ext uri="{BB962C8B-B14F-4D97-AF65-F5344CB8AC3E}">
        <p14:creationId xmlns:p14="http://schemas.microsoft.com/office/powerpoint/2010/main" val="37010929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A917B2E6-26E1-483D-A449-D1FA0AAA10F7}"/>
              </a:ext>
            </a:extLst>
          </p:cNvPr>
          <p:cNvPicPr>
            <a:picLocks noChangeAspect="1"/>
          </p:cNvPicPr>
          <p:nvPr/>
        </p:nvPicPr>
        <p:blipFill>
          <a:blip r:embed="rId2"/>
          <a:stretch>
            <a:fillRect/>
          </a:stretch>
        </p:blipFill>
        <p:spPr>
          <a:xfrm>
            <a:off x="186164" y="1556207"/>
            <a:ext cx="8414446" cy="1593645"/>
          </a:xfrm>
          <a:prstGeom prst="rect">
            <a:avLst/>
          </a:prstGeom>
        </p:spPr>
      </p:pic>
      <p:sp>
        <p:nvSpPr>
          <p:cNvPr id="9" name="Rectangle 8">
            <a:extLst>
              <a:ext uri="{FF2B5EF4-FFF2-40B4-BE49-F238E27FC236}">
                <a16:creationId xmlns:a16="http://schemas.microsoft.com/office/drawing/2014/main" id="{C4D8E51A-9F27-441E-9C38-F4EBE7A34E79}"/>
              </a:ext>
            </a:extLst>
          </p:cNvPr>
          <p:cNvSpPr/>
          <p:nvPr/>
        </p:nvSpPr>
        <p:spPr>
          <a:xfrm rot="5400000">
            <a:off x="7769835" y="2453174"/>
            <a:ext cx="634805" cy="67895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pic>
        <p:nvPicPr>
          <p:cNvPr id="12" name="Picture 11">
            <a:extLst>
              <a:ext uri="{FF2B5EF4-FFF2-40B4-BE49-F238E27FC236}">
                <a16:creationId xmlns:a16="http://schemas.microsoft.com/office/drawing/2014/main" id="{5F6730AE-17FD-49F6-91B9-89408289FD12}"/>
              </a:ext>
            </a:extLst>
          </p:cNvPr>
          <p:cNvPicPr>
            <a:picLocks noChangeAspect="1"/>
          </p:cNvPicPr>
          <p:nvPr/>
        </p:nvPicPr>
        <p:blipFill>
          <a:blip r:embed="rId3"/>
          <a:stretch>
            <a:fillRect/>
          </a:stretch>
        </p:blipFill>
        <p:spPr>
          <a:xfrm>
            <a:off x="186164" y="4342197"/>
            <a:ext cx="8414447" cy="1299638"/>
          </a:xfrm>
          <a:prstGeom prst="rect">
            <a:avLst/>
          </a:prstGeom>
        </p:spPr>
      </p:pic>
      <p:sp>
        <p:nvSpPr>
          <p:cNvPr id="2" name="Title 1">
            <a:extLst>
              <a:ext uri="{FF2B5EF4-FFF2-40B4-BE49-F238E27FC236}">
                <a16:creationId xmlns:a16="http://schemas.microsoft.com/office/drawing/2014/main" id="{79CA721F-32C8-4068-8457-F8BEB4B4E4D1}"/>
              </a:ext>
            </a:extLst>
          </p:cNvPr>
          <p:cNvSpPr>
            <a:spLocks noGrp="1"/>
          </p:cNvSpPr>
          <p:nvPr>
            <p:ph type="title"/>
          </p:nvPr>
        </p:nvSpPr>
        <p:spPr/>
        <p:txBody>
          <a:bodyPr/>
          <a:lstStyle/>
          <a:p>
            <a:r>
              <a:rPr lang="en-US"/>
              <a:t>Registrant Review </a:t>
            </a:r>
          </a:p>
        </p:txBody>
      </p:sp>
      <p:sp>
        <p:nvSpPr>
          <p:cNvPr id="3" name="Text Placeholder 2">
            <a:extLst>
              <a:ext uri="{FF2B5EF4-FFF2-40B4-BE49-F238E27FC236}">
                <a16:creationId xmlns:a16="http://schemas.microsoft.com/office/drawing/2014/main" id="{808A0C4E-CA24-4E98-8DB3-23AC13EAF00E}"/>
              </a:ext>
            </a:extLst>
          </p:cNvPr>
          <p:cNvSpPr>
            <a:spLocks noGrp="1"/>
          </p:cNvSpPr>
          <p:nvPr>
            <p:ph type="body" sz="quarter" idx="10"/>
          </p:nvPr>
        </p:nvSpPr>
        <p:spPr/>
        <p:txBody>
          <a:bodyPr>
            <a:normAutofit lnSpcReduction="10000"/>
          </a:bodyPr>
          <a:lstStyle/>
          <a:p>
            <a:r>
              <a:rPr lang="en-US" sz="1800" dirty="0"/>
              <a:t>Registrant review button has shifted to the left for ease of access</a:t>
            </a:r>
          </a:p>
        </p:txBody>
      </p:sp>
      <p:cxnSp>
        <p:nvCxnSpPr>
          <p:cNvPr id="11" name="Straight Connector 10">
            <a:extLst>
              <a:ext uri="{FF2B5EF4-FFF2-40B4-BE49-F238E27FC236}">
                <a16:creationId xmlns:a16="http://schemas.microsoft.com/office/drawing/2014/main" id="{A328B341-6F99-4186-82A9-390033313E97}"/>
              </a:ext>
            </a:extLst>
          </p:cNvPr>
          <p:cNvCxnSpPr>
            <a:cxnSpLocks/>
          </p:cNvCxnSpPr>
          <p:nvPr/>
        </p:nvCxnSpPr>
        <p:spPr>
          <a:xfrm flipV="1">
            <a:off x="8158346" y="3283048"/>
            <a:ext cx="0" cy="328772"/>
          </a:xfrm>
          <a:prstGeom prst="line">
            <a:avLst/>
          </a:prstGeom>
          <a:ln w="28575"/>
        </p:spPr>
        <p:style>
          <a:lnRef idx="3">
            <a:schemeClr val="accent1"/>
          </a:lnRef>
          <a:fillRef idx="0">
            <a:schemeClr val="accent1"/>
          </a:fillRef>
          <a:effectRef idx="2">
            <a:schemeClr val="accent1"/>
          </a:effectRef>
          <a:fontRef idx="minor">
            <a:schemeClr val="tx1"/>
          </a:fontRef>
        </p:style>
      </p:cxnSp>
      <p:sp>
        <p:nvSpPr>
          <p:cNvPr id="17" name="TextBox 16">
            <a:extLst>
              <a:ext uri="{FF2B5EF4-FFF2-40B4-BE49-F238E27FC236}">
                <a16:creationId xmlns:a16="http://schemas.microsoft.com/office/drawing/2014/main" id="{5074F5FF-EACC-4D2E-876E-D02399037EB0}"/>
              </a:ext>
            </a:extLst>
          </p:cNvPr>
          <p:cNvSpPr txBox="1"/>
          <p:nvPr/>
        </p:nvSpPr>
        <p:spPr>
          <a:xfrm>
            <a:off x="8600610" y="1983697"/>
            <a:ext cx="3091381" cy="830997"/>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Previous versions of VASE+ had the review button to the right of the screen</a:t>
            </a:r>
          </a:p>
        </p:txBody>
      </p:sp>
      <p:cxnSp>
        <p:nvCxnSpPr>
          <p:cNvPr id="18" name="Straight Connector 17">
            <a:extLst>
              <a:ext uri="{FF2B5EF4-FFF2-40B4-BE49-F238E27FC236}">
                <a16:creationId xmlns:a16="http://schemas.microsoft.com/office/drawing/2014/main" id="{DAB8732D-1EE2-4097-B7CB-05968BE1F539}"/>
              </a:ext>
            </a:extLst>
          </p:cNvPr>
          <p:cNvCxnSpPr>
            <a:cxnSpLocks/>
          </p:cNvCxnSpPr>
          <p:nvPr/>
        </p:nvCxnSpPr>
        <p:spPr>
          <a:xfrm>
            <a:off x="1360488" y="3595003"/>
            <a:ext cx="6797858" cy="0"/>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8" name="Straight Arrow Connector 7">
            <a:extLst>
              <a:ext uri="{FF2B5EF4-FFF2-40B4-BE49-F238E27FC236}">
                <a16:creationId xmlns:a16="http://schemas.microsoft.com/office/drawing/2014/main" id="{B7BD5123-D234-4B04-80A6-C5CA1E7FE88A}"/>
              </a:ext>
            </a:extLst>
          </p:cNvPr>
          <p:cNvCxnSpPr>
            <a:cxnSpLocks/>
          </p:cNvCxnSpPr>
          <p:nvPr/>
        </p:nvCxnSpPr>
        <p:spPr>
          <a:xfrm>
            <a:off x="1372427" y="3595003"/>
            <a:ext cx="0" cy="1612322"/>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sp>
        <p:nvSpPr>
          <p:cNvPr id="27" name="Rectangle 26">
            <a:extLst>
              <a:ext uri="{FF2B5EF4-FFF2-40B4-BE49-F238E27FC236}">
                <a16:creationId xmlns:a16="http://schemas.microsoft.com/office/drawing/2014/main" id="{8832A527-5EF6-420B-B6C6-53FADCE0B068}"/>
              </a:ext>
            </a:extLst>
          </p:cNvPr>
          <p:cNvSpPr/>
          <p:nvPr/>
        </p:nvSpPr>
        <p:spPr>
          <a:xfrm rot="5400000">
            <a:off x="1267607" y="5146167"/>
            <a:ext cx="235410" cy="56285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33" name="TextBox 32">
            <a:extLst>
              <a:ext uri="{FF2B5EF4-FFF2-40B4-BE49-F238E27FC236}">
                <a16:creationId xmlns:a16="http://schemas.microsoft.com/office/drawing/2014/main" id="{809B9AEA-B4F1-4954-8468-3412B7CEC733}"/>
              </a:ext>
            </a:extLst>
          </p:cNvPr>
          <p:cNvSpPr txBox="1"/>
          <p:nvPr/>
        </p:nvSpPr>
        <p:spPr>
          <a:xfrm>
            <a:off x="8732462" y="4401099"/>
            <a:ext cx="3272724" cy="1323439"/>
          </a:xfrm>
          <a:prstGeom prst="rect">
            <a:avLst/>
          </a:prstGeom>
          <a:noFill/>
        </p:spPr>
        <p:txBody>
          <a:bodyPr wrap="square" lIns="91440" tIns="45720" rIns="91440" bIns="45720" rtlCol="0" anchor="t">
            <a:spAutoFit/>
          </a:bodyPr>
          <a:lstStyle/>
          <a:p>
            <a:r>
              <a:rPr lang="en-US" sz="1600" dirty="0">
                <a:latin typeface="Open Sans"/>
                <a:ea typeface="Open Sans"/>
                <a:cs typeface="Open Sans"/>
              </a:rPr>
              <a:t>In the current version of VASE+, the review button has been placed towards the left of the screen. This is an added benefit for mobile and tablet users</a:t>
            </a:r>
          </a:p>
        </p:txBody>
      </p:sp>
    </p:spTree>
    <p:extLst>
      <p:ext uri="{BB962C8B-B14F-4D97-AF65-F5344CB8AC3E}">
        <p14:creationId xmlns:p14="http://schemas.microsoft.com/office/powerpoint/2010/main" val="4125662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9" descr="Diagram&#10;&#10;Description automatically generated">
            <a:extLst>
              <a:ext uri="{FF2B5EF4-FFF2-40B4-BE49-F238E27FC236}">
                <a16:creationId xmlns:a16="http://schemas.microsoft.com/office/drawing/2014/main" id="{DBC97E8E-F861-47DE-BF23-1E276686DEEC}"/>
              </a:ext>
            </a:extLst>
          </p:cNvPr>
          <p:cNvPicPr>
            <a:picLocks noChangeAspect="1"/>
          </p:cNvPicPr>
          <p:nvPr/>
        </p:nvPicPr>
        <p:blipFill>
          <a:blip r:embed="rId2"/>
          <a:stretch>
            <a:fillRect/>
          </a:stretch>
        </p:blipFill>
        <p:spPr>
          <a:xfrm>
            <a:off x="188686" y="1173955"/>
            <a:ext cx="3886200" cy="2822805"/>
          </a:xfrm>
          <a:prstGeom prst="rect">
            <a:avLst/>
          </a:prstGeom>
        </p:spPr>
      </p:pic>
      <p:sp>
        <p:nvSpPr>
          <p:cNvPr id="2" name="Title 1">
            <a:extLst>
              <a:ext uri="{FF2B5EF4-FFF2-40B4-BE49-F238E27FC236}">
                <a16:creationId xmlns:a16="http://schemas.microsoft.com/office/drawing/2014/main" id="{4C967E57-CDC5-442E-8556-75F5CC2881EB}"/>
              </a:ext>
            </a:extLst>
          </p:cNvPr>
          <p:cNvSpPr>
            <a:spLocks noGrp="1"/>
          </p:cNvSpPr>
          <p:nvPr>
            <p:ph type="title"/>
          </p:nvPr>
        </p:nvSpPr>
        <p:spPr/>
        <p:txBody>
          <a:bodyPr/>
          <a:lstStyle/>
          <a:p>
            <a:r>
              <a:rPr lang="en-US">
                <a:latin typeface="Open Sans Semibold"/>
                <a:ea typeface="Open Sans Semibold"/>
                <a:cs typeface="Open Sans Semibold"/>
              </a:rPr>
              <a:t>Review Color Coding </a:t>
            </a:r>
            <a:endParaRPr lang="en-US"/>
          </a:p>
        </p:txBody>
      </p:sp>
      <p:sp>
        <p:nvSpPr>
          <p:cNvPr id="3" name="Text Placeholder 2">
            <a:extLst>
              <a:ext uri="{FF2B5EF4-FFF2-40B4-BE49-F238E27FC236}">
                <a16:creationId xmlns:a16="http://schemas.microsoft.com/office/drawing/2014/main" id="{02FE9335-EE9C-4973-BF64-98FA5B30D444}"/>
              </a:ext>
            </a:extLst>
          </p:cNvPr>
          <p:cNvSpPr>
            <a:spLocks noGrp="1"/>
          </p:cNvSpPr>
          <p:nvPr>
            <p:ph type="body" sz="quarter" idx="10"/>
          </p:nvPr>
        </p:nvSpPr>
        <p:spPr/>
        <p:txBody>
          <a:bodyPr vert="horz" lIns="91440" tIns="45720" rIns="91440" bIns="45720" rtlCol="0" anchor="t">
            <a:normAutofit lnSpcReduction="10000"/>
          </a:bodyPr>
          <a:lstStyle/>
          <a:p>
            <a:r>
              <a:rPr lang="en-US" sz="1800">
                <a:latin typeface="Open Sans"/>
                <a:ea typeface="Open Sans"/>
                <a:cs typeface="Open Sans"/>
              </a:rPr>
              <a:t>Review buttons are now color coded for registrants to be easily distinguishable </a:t>
            </a:r>
            <a:endParaRPr lang="en-US" sz="1800"/>
          </a:p>
        </p:txBody>
      </p:sp>
      <p:sp>
        <p:nvSpPr>
          <p:cNvPr id="6" name="TextBox 5">
            <a:extLst>
              <a:ext uri="{FF2B5EF4-FFF2-40B4-BE49-F238E27FC236}">
                <a16:creationId xmlns:a16="http://schemas.microsoft.com/office/drawing/2014/main" id="{02C543AD-1A39-4ACA-A191-A91BD0EF4DC9}"/>
              </a:ext>
            </a:extLst>
          </p:cNvPr>
          <p:cNvSpPr txBox="1"/>
          <p:nvPr/>
        </p:nvSpPr>
        <p:spPr>
          <a:xfrm>
            <a:off x="190144" y="4595752"/>
            <a:ext cx="10325004" cy="156966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Open Sans"/>
                <a:ea typeface="Open Sans"/>
                <a:cs typeface="Calibri"/>
              </a:rPr>
              <a:t>Action and review buttons are now color coded</a:t>
            </a:r>
          </a:p>
          <a:p>
            <a:pPr marL="285750" indent="-285750">
              <a:buFont typeface="Wingdings"/>
              <a:buChar char="Ø"/>
            </a:pPr>
            <a:endParaRPr lang="en-US" sz="1600" dirty="0">
              <a:latin typeface="Open Sans"/>
              <a:ea typeface="Open Sans"/>
              <a:cs typeface="Calibri"/>
            </a:endParaRPr>
          </a:p>
          <a:p>
            <a:pPr marL="285750" indent="-285750">
              <a:buClr>
                <a:srgbClr val="FF0000"/>
              </a:buClr>
              <a:buFont typeface="Wingdings" panose="05000000000000000000" pitchFamily="2" charset="2"/>
              <a:buChar char="q"/>
            </a:pPr>
            <a:r>
              <a:rPr lang="en-US" sz="1600" dirty="0">
                <a:latin typeface="Open Sans"/>
                <a:ea typeface="Open Sans"/>
                <a:cs typeface="Calibri"/>
              </a:rPr>
              <a:t>Red: An item is incomplete on an individual's health questionnaire or profile</a:t>
            </a:r>
          </a:p>
          <a:p>
            <a:pPr marL="285750" indent="-285750">
              <a:buClr>
                <a:schemeClr val="accent4">
                  <a:lumMod val="60000"/>
                  <a:lumOff val="40000"/>
                </a:schemeClr>
              </a:buClr>
              <a:buFont typeface="Wingdings" panose="05000000000000000000" pitchFamily="2" charset="2"/>
              <a:buChar char="q"/>
            </a:pPr>
            <a:r>
              <a:rPr lang="en-US" sz="1600" dirty="0">
                <a:latin typeface="Open Sans"/>
                <a:ea typeface="Open Sans"/>
                <a:cs typeface="Calibri"/>
              </a:rPr>
              <a:t>Yellow: An item needs to be reviewed when a field has been answered with "Yes", "Don't Know", or if a registrant is a minor</a:t>
            </a:r>
          </a:p>
          <a:p>
            <a:pPr marL="285750" indent="-285750">
              <a:buClr>
                <a:schemeClr val="accent1">
                  <a:lumMod val="60000"/>
                  <a:lumOff val="40000"/>
                </a:schemeClr>
              </a:buClr>
              <a:buFont typeface="Wingdings" panose="05000000000000000000" pitchFamily="2" charset="2"/>
              <a:buChar char="q"/>
            </a:pPr>
            <a:r>
              <a:rPr lang="en-US" sz="1600" dirty="0">
                <a:latin typeface="Open Sans"/>
                <a:ea typeface="Open Sans"/>
                <a:cs typeface="Calibri"/>
              </a:rPr>
              <a:t>Blue/White: Registrant is good to go</a:t>
            </a:r>
          </a:p>
        </p:txBody>
      </p:sp>
      <p:sp>
        <p:nvSpPr>
          <p:cNvPr id="7" name="Rectangle 6">
            <a:extLst>
              <a:ext uri="{FF2B5EF4-FFF2-40B4-BE49-F238E27FC236}">
                <a16:creationId xmlns:a16="http://schemas.microsoft.com/office/drawing/2014/main" id="{8041BFAF-D1E4-423D-B885-A0A72DBBB536}"/>
              </a:ext>
            </a:extLst>
          </p:cNvPr>
          <p:cNvSpPr/>
          <p:nvPr/>
        </p:nvSpPr>
        <p:spPr>
          <a:xfrm>
            <a:off x="347890" y="1617890"/>
            <a:ext cx="2258783" cy="244928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6688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3520F47-3BF5-4E00-B2FB-F94C36E98B52}"/>
              </a:ext>
            </a:extLst>
          </p:cNvPr>
          <p:cNvSpPr>
            <a:spLocks noGrp="1"/>
          </p:cNvSpPr>
          <p:nvPr>
            <p:ph type="title"/>
          </p:nvPr>
        </p:nvSpPr>
        <p:spPr/>
        <p:txBody>
          <a:bodyPr/>
          <a:lstStyle/>
          <a:p>
            <a:r>
              <a:rPr lang="en-US"/>
              <a:t>Health Questionnaire Review	</a:t>
            </a:r>
          </a:p>
        </p:txBody>
      </p:sp>
      <p:sp>
        <p:nvSpPr>
          <p:cNvPr id="7" name="Text Placeholder 6">
            <a:extLst>
              <a:ext uri="{FF2B5EF4-FFF2-40B4-BE49-F238E27FC236}">
                <a16:creationId xmlns:a16="http://schemas.microsoft.com/office/drawing/2014/main" id="{912984E4-C8DD-4EC1-8C8E-6400F4C4D634}"/>
              </a:ext>
            </a:extLst>
          </p:cNvPr>
          <p:cNvSpPr>
            <a:spLocks noGrp="1"/>
          </p:cNvSpPr>
          <p:nvPr>
            <p:ph type="body" sz="quarter" idx="10"/>
          </p:nvPr>
        </p:nvSpPr>
        <p:spPr/>
        <p:txBody>
          <a:bodyPr>
            <a:normAutofit lnSpcReduction="10000"/>
          </a:bodyPr>
          <a:lstStyle/>
          <a:p>
            <a:r>
              <a:rPr lang="en-US" sz="1800"/>
              <a:t>Questions answered “Yes” prompting a review are now highlighted </a:t>
            </a:r>
          </a:p>
        </p:txBody>
      </p:sp>
      <p:pic>
        <p:nvPicPr>
          <p:cNvPr id="8" name="Picture 7">
            <a:extLst>
              <a:ext uri="{FF2B5EF4-FFF2-40B4-BE49-F238E27FC236}">
                <a16:creationId xmlns:a16="http://schemas.microsoft.com/office/drawing/2014/main" id="{C87B0CE3-DF45-4BA1-B857-7F02F4B76CCC}"/>
              </a:ext>
            </a:extLst>
          </p:cNvPr>
          <p:cNvPicPr>
            <a:picLocks noChangeAspect="1"/>
          </p:cNvPicPr>
          <p:nvPr/>
        </p:nvPicPr>
        <p:blipFill>
          <a:blip r:embed="rId2"/>
          <a:stretch>
            <a:fillRect/>
          </a:stretch>
        </p:blipFill>
        <p:spPr>
          <a:xfrm>
            <a:off x="183870" y="1133042"/>
            <a:ext cx="10335014" cy="3301223"/>
          </a:xfrm>
          <a:prstGeom prst="rect">
            <a:avLst/>
          </a:prstGeom>
        </p:spPr>
      </p:pic>
      <p:sp>
        <p:nvSpPr>
          <p:cNvPr id="15" name="Rectangle 14">
            <a:extLst>
              <a:ext uri="{FF2B5EF4-FFF2-40B4-BE49-F238E27FC236}">
                <a16:creationId xmlns:a16="http://schemas.microsoft.com/office/drawing/2014/main" id="{61754424-6BBB-4277-B98D-1369716FD644}"/>
              </a:ext>
            </a:extLst>
          </p:cNvPr>
          <p:cNvSpPr/>
          <p:nvPr/>
        </p:nvSpPr>
        <p:spPr>
          <a:xfrm rot="5400000">
            <a:off x="8341877" y="3478033"/>
            <a:ext cx="1450129" cy="46233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2E0ED504-E9E6-493B-B071-92CCDC24AFE8}"/>
              </a:ext>
            </a:extLst>
          </p:cNvPr>
          <p:cNvSpPr txBox="1"/>
          <p:nvPr/>
        </p:nvSpPr>
        <p:spPr>
          <a:xfrm>
            <a:off x="183870" y="5250093"/>
            <a:ext cx="11819021" cy="830997"/>
          </a:xfrm>
          <a:prstGeom prst="rect">
            <a:avLst/>
          </a:prstGeom>
          <a:noFill/>
        </p:spPr>
        <p:txBody>
          <a:bodyPr wrap="square" lIns="91440" tIns="45720" rIns="91440" bIns="45720" rtlCol="0" anchor="t">
            <a:spAutoFit/>
          </a:bodyPr>
          <a:lstStyle/>
          <a:p>
            <a:r>
              <a:rPr lang="en-US" sz="1600" dirty="0">
                <a:latin typeface="Open Sans"/>
                <a:ea typeface="Open Sans"/>
                <a:cs typeface="Open Sans"/>
              </a:rPr>
              <a:t>Responses marked "Yes" on the health questionnaire are now highlighted in yellow along with "Don’t Know". This enables front desk and vaccine administrators to review health questionnaires accurately prior to checking-in or vaccinating a patient</a:t>
            </a: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144710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8F9E434-F75B-4734-9091-9B6FD4EB9243}"/>
              </a:ext>
            </a:extLst>
          </p:cNvPr>
          <p:cNvSpPr>
            <a:spLocks noGrp="1"/>
          </p:cNvSpPr>
          <p:nvPr>
            <p:ph type="title"/>
          </p:nvPr>
        </p:nvSpPr>
        <p:spPr/>
        <p:txBody>
          <a:bodyPr/>
          <a:lstStyle/>
          <a:p>
            <a:r>
              <a:rPr lang="en-US"/>
              <a:t>Updated CDC Guidelines</a:t>
            </a:r>
          </a:p>
        </p:txBody>
      </p:sp>
      <p:sp>
        <p:nvSpPr>
          <p:cNvPr id="11" name="Text Placeholder 10">
            <a:extLst>
              <a:ext uri="{FF2B5EF4-FFF2-40B4-BE49-F238E27FC236}">
                <a16:creationId xmlns:a16="http://schemas.microsoft.com/office/drawing/2014/main" id="{6C4541AE-8EF6-451C-86B9-6DC0EC19103C}"/>
              </a:ext>
            </a:extLst>
          </p:cNvPr>
          <p:cNvSpPr>
            <a:spLocks noGrp="1"/>
          </p:cNvSpPr>
          <p:nvPr>
            <p:ph type="body" sz="quarter" idx="10"/>
          </p:nvPr>
        </p:nvSpPr>
        <p:spPr/>
        <p:txBody>
          <a:bodyPr>
            <a:normAutofit lnSpcReduction="10000"/>
          </a:bodyPr>
          <a:lstStyle/>
          <a:p>
            <a:r>
              <a:rPr lang="en-US" sz="1800" dirty="0"/>
              <a:t>VASE+ has been updated to follow new CDC Guidelines</a:t>
            </a:r>
          </a:p>
        </p:txBody>
      </p:sp>
      <p:pic>
        <p:nvPicPr>
          <p:cNvPr id="13" name="Picture 12">
            <a:extLst>
              <a:ext uri="{FF2B5EF4-FFF2-40B4-BE49-F238E27FC236}">
                <a16:creationId xmlns:a16="http://schemas.microsoft.com/office/drawing/2014/main" id="{5976D038-BF74-4362-A44C-24ADA56CC8CB}"/>
              </a:ext>
            </a:extLst>
          </p:cNvPr>
          <p:cNvPicPr>
            <a:picLocks noChangeAspect="1"/>
          </p:cNvPicPr>
          <p:nvPr/>
        </p:nvPicPr>
        <p:blipFill>
          <a:blip r:embed="rId2"/>
          <a:stretch>
            <a:fillRect/>
          </a:stretch>
        </p:blipFill>
        <p:spPr>
          <a:xfrm>
            <a:off x="288472" y="1274535"/>
            <a:ext cx="10332720" cy="1595921"/>
          </a:xfrm>
          <a:prstGeom prst="rect">
            <a:avLst/>
          </a:prstGeom>
        </p:spPr>
      </p:pic>
      <p:sp>
        <p:nvSpPr>
          <p:cNvPr id="20" name="Rectangle 19">
            <a:extLst>
              <a:ext uri="{FF2B5EF4-FFF2-40B4-BE49-F238E27FC236}">
                <a16:creationId xmlns:a16="http://schemas.microsoft.com/office/drawing/2014/main" id="{52EB89A8-3C43-4858-BF5B-8DF3D304A74C}"/>
              </a:ext>
            </a:extLst>
          </p:cNvPr>
          <p:cNvSpPr/>
          <p:nvPr/>
        </p:nvSpPr>
        <p:spPr>
          <a:xfrm rot="5400000">
            <a:off x="7760275" y="1834471"/>
            <a:ext cx="793275" cy="1269325"/>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14" name="TextBox 13">
            <a:extLst>
              <a:ext uri="{FF2B5EF4-FFF2-40B4-BE49-F238E27FC236}">
                <a16:creationId xmlns:a16="http://schemas.microsoft.com/office/drawing/2014/main" id="{F18D717C-5645-48FB-B07F-2230742D9CEC}"/>
              </a:ext>
            </a:extLst>
          </p:cNvPr>
          <p:cNvSpPr txBox="1"/>
          <p:nvPr/>
        </p:nvSpPr>
        <p:spPr>
          <a:xfrm>
            <a:off x="186164" y="3192687"/>
            <a:ext cx="11265479" cy="584775"/>
          </a:xfrm>
          <a:prstGeom prst="rect">
            <a:avLst/>
          </a:prstGeom>
          <a:noFill/>
        </p:spPr>
        <p:txBody>
          <a:bodyPr wrap="square" lIns="91440" tIns="45720" rIns="91440" bIns="45720" rtlCol="0" anchor="t">
            <a:spAutoFit/>
          </a:bodyPr>
          <a:lstStyle/>
          <a:p>
            <a:r>
              <a:rPr lang="en-US" sz="1600" dirty="0">
                <a:latin typeface="Open Sans"/>
                <a:ea typeface="Open Sans"/>
                <a:cs typeface="Open Sans"/>
              </a:rPr>
              <a:t>The Pfizer vaccine is now authorized for individuals between the ages of 12-15. With the updated vaccine information, registrants under the age of 16 are now able to sign up the Pfizer vaccine with consent from an adult</a:t>
            </a:r>
            <a:endParaRPr lang="en-US" sz="1600" dirty="0">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4">
            <a:extLst>
              <a:ext uri="{FF2B5EF4-FFF2-40B4-BE49-F238E27FC236}">
                <a16:creationId xmlns:a16="http://schemas.microsoft.com/office/drawing/2014/main" id="{3FBADFD3-7528-4BCA-8D24-15EF9B06FF62}"/>
              </a:ext>
            </a:extLst>
          </p:cNvPr>
          <p:cNvPicPr>
            <a:picLocks noChangeAspect="1"/>
          </p:cNvPicPr>
          <p:nvPr/>
        </p:nvPicPr>
        <p:blipFill rotWithShape="1">
          <a:blip r:embed="rId3"/>
          <a:srcRect r="3202" b="41357"/>
          <a:stretch/>
        </p:blipFill>
        <p:spPr>
          <a:xfrm>
            <a:off x="288472" y="4279448"/>
            <a:ext cx="11819022" cy="679806"/>
          </a:xfrm>
          <a:prstGeom prst="rect">
            <a:avLst/>
          </a:prstGeom>
        </p:spPr>
      </p:pic>
      <p:sp>
        <p:nvSpPr>
          <p:cNvPr id="8" name="TextBox 7">
            <a:extLst>
              <a:ext uri="{FF2B5EF4-FFF2-40B4-BE49-F238E27FC236}">
                <a16:creationId xmlns:a16="http://schemas.microsoft.com/office/drawing/2014/main" id="{C4276679-C3D8-4FDC-B2CF-8BE5D19FBBB7}"/>
              </a:ext>
            </a:extLst>
          </p:cNvPr>
          <p:cNvSpPr txBox="1"/>
          <p:nvPr/>
        </p:nvSpPr>
        <p:spPr>
          <a:xfrm>
            <a:off x="186164" y="5461240"/>
            <a:ext cx="10363199"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Open Sans"/>
                <a:ea typeface="Open Sans"/>
                <a:cs typeface="Open Sans"/>
              </a:rPr>
              <a:t>Updated EUA documentation along with new CDC guidelines have prompted a new health screen question to be added to the health questionnaire</a:t>
            </a:r>
            <a:endParaRPr lang="en-US" dirty="0"/>
          </a:p>
        </p:txBody>
      </p:sp>
      <p:sp>
        <p:nvSpPr>
          <p:cNvPr id="2" name="Rectangle 1">
            <a:extLst>
              <a:ext uri="{FF2B5EF4-FFF2-40B4-BE49-F238E27FC236}">
                <a16:creationId xmlns:a16="http://schemas.microsoft.com/office/drawing/2014/main" id="{859C0533-A6FB-468D-825C-F9CDC78C3BC7}"/>
              </a:ext>
            </a:extLst>
          </p:cNvPr>
          <p:cNvSpPr/>
          <p:nvPr/>
        </p:nvSpPr>
        <p:spPr>
          <a:xfrm>
            <a:off x="288472" y="4429125"/>
            <a:ext cx="11716714" cy="53012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16AE2570-0C10-4FD4-BAE9-F54437E4EF11}"/>
              </a:ext>
            </a:extLst>
          </p:cNvPr>
          <p:cNvCxnSpPr>
            <a:cxnSpLocks/>
          </p:cNvCxnSpPr>
          <p:nvPr/>
        </p:nvCxnSpPr>
        <p:spPr>
          <a:xfrm flipV="1">
            <a:off x="8215496" y="2900362"/>
            <a:ext cx="0" cy="163091"/>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96FB4C1B-7C58-4284-AF0A-33D3BBF26E68}"/>
              </a:ext>
            </a:extLst>
          </p:cNvPr>
          <p:cNvCxnSpPr>
            <a:cxnSpLocks/>
          </p:cNvCxnSpPr>
          <p:nvPr/>
        </p:nvCxnSpPr>
        <p:spPr>
          <a:xfrm>
            <a:off x="1384230" y="3026108"/>
            <a:ext cx="6835845" cy="23704"/>
          </a:xfrm>
          <a:prstGeom prst="line">
            <a:avLst/>
          </a:prstGeom>
          <a:ln w="28575"/>
        </p:spPr>
        <p:style>
          <a:lnRef idx="3">
            <a:schemeClr val="accent1"/>
          </a:lnRef>
          <a:fillRef idx="0">
            <a:schemeClr val="accent1"/>
          </a:fillRef>
          <a:effectRef idx="2">
            <a:schemeClr val="accent1"/>
          </a:effectRef>
          <a:fontRef idx="minor">
            <a:schemeClr val="tx1"/>
          </a:fontRef>
        </p:style>
      </p:cxnSp>
      <p:cxnSp>
        <p:nvCxnSpPr>
          <p:cNvPr id="15" name="Straight Arrow Connector 14">
            <a:extLst>
              <a:ext uri="{FF2B5EF4-FFF2-40B4-BE49-F238E27FC236}">
                <a16:creationId xmlns:a16="http://schemas.microsoft.com/office/drawing/2014/main" id="{C0649092-C400-4CB6-8241-CE5471D1B08A}"/>
              </a:ext>
            </a:extLst>
          </p:cNvPr>
          <p:cNvCxnSpPr>
            <a:cxnSpLocks/>
          </p:cNvCxnSpPr>
          <p:nvPr/>
        </p:nvCxnSpPr>
        <p:spPr>
          <a:xfrm>
            <a:off x="1398132" y="3019756"/>
            <a:ext cx="0" cy="213995"/>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cxnSp>
        <p:nvCxnSpPr>
          <p:cNvPr id="30" name="Straight Arrow Connector 29">
            <a:extLst>
              <a:ext uri="{FF2B5EF4-FFF2-40B4-BE49-F238E27FC236}">
                <a16:creationId xmlns:a16="http://schemas.microsoft.com/office/drawing/2014/main" id="{0AA68326-67D7-406B-A5B0-4AB8D30D6AB1}"/>
              </a:ext>
            </a:extLst>
          </p:cNvPr>
          <p:cNvCxnSpPr>
            <a:cxnSpLocks/>
          </p:cNvCxnSpPr>
          <p:nvPr/>
        </p:nvCxnSpPr>
        <p:spPr>
          <a:xfrm>
            <a:off x="6096000" y="5032487"/>
            <a:ext cx="0" cy="428753"/>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262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782A4-377A-4169-8349-1FBD038A6192}"/>
              </a:ext>
            </a:extLst>
          </p:cNvPr>
          <p:cNvSpPr>
            <a:spLocks noGrp="1"/>
          </p:cNvSpPr>
          <p:nvPr>
            <p:ph type="title"/>
          </p:nvPr>
        </p:nvSpPr>
        <p:spPr/>
        <p:txBody>
          <a:bodyPr/>
          <a:lstStyle/>
          <a:p>
            <a:r>
              <a:rPr lang="en-US" dirty="0"/>
              <a:t>Vaccine Administrator 	</a:t>
            </a:r>
          </a:p>
        </p:txBody>
      </p:sp>
      <p:sp>
        <p:nvSpPr>
          <p:cNvPr id="3" name="Text Placeholder 2">
            <a:extLst>
              <a:ext uri="{FF2B5EF4-FFF2-40B4-BE49-F238E27FC236}">
                <a16:creationId xmlns:a16="http://schemas.microsoft.com/office/drawing/2014/main" id="{A8289908-7F99-4FD7-ABF6-381B01156E1B}"/>
              </a:ext>
            </a:extLst>
          </p:cNvPr>
          <p:cNvSpPr>
            <a:spLocks noGrp="1"/>
          </p:cNvSpPr>
          <p:nvPr>
            <p:ph type="body" sz="quarter" idx="10"/>
          </p:nvPr>
        </p:nvSpPr>
        <p:spPr/>
        <p:txBody>
          <a:bodyPr>
            <a:normAutofit lnSpcReduction="10000"/>
          </a:bodyPr>
          <a:lstStyle/>
          <a:p>
            <a:r>
              <a:rPr lang="en-US" sz="1800" dirty="0"/>
              <a:t>Vaccine Administrators now have more flexibility and ease of use</a:t>
            </a:r>
          </a:p>
        </p:txBody>
      </p:sp>
      <p:pic>
        <p:nvPicPr>
          <p:cNvPr id="4" name="Picture 3">
            <a:extLst>
              <a:ext uri="{FF2B5EF4-FFF2-40B4-BE49-F238E27FC236}">
                <a16:creationId xmlns:a16="http://schemas.microsoft.com/office/drawing/2014/main" id="{0B95F43E-645F-4322-AC22-BDB01BF60547}"/>
              </a:ext>
            </a:extLst>
          </p:cNvPr>
          <p:cNvPicPr>
            <a:picLocks noChangeAspect="1"/>
          </p:cNvPicPr>
          <p:nvPr/>
        </p:nvPicPr>
        <p:blipFill>
          <a:blip r:embed="rId2"/>
          <a:stretch>
            <a:fillRect/>
          </a:stretch>
        </p:blipFill>
        <p:spPr>
          <a:xfrm>
            <a:off x="186163" y="1385009"/>
            <a:ext cx="6644995" cy="1879320"/>
          </a:xfrm>
          <a:prstGeom prst="rect">
            <a:avLst/>
          </a:prstGeom>
        </p:spPr>
      </p:pic>
      <p:sp>
        <p:nvSpPr>
          <p:cNvPr id="5" name="TextBox 4">
            <a:extLst>
              <a:ext uri="{FF2B5EF4-FFF2-40B4-BE49-F238E27FC236}">
                <a16:creationId xmlns:a16="http://schemas.microsoft.com/office/drawing/2014/main" id="{A9E6CCAB-A1D7-40B2-AD8E-F7873A787E07}"/>
              </a:ext>
            </a:extLst>
          </p:cNvPr>
          <p:cNvSpPr txBox="1"/>
          <p:nvPr/>
        </p:nvSpPr>
        <p:spPr>
          <a:xfrm>
            <a:off x="7022490" y="1391115"/>
            <a:ext cx="3241393" cy="1569660"/>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If a registrant answers “yes” or “Don’t know” to any question on their health questionnaire, the review button is highlighted yellow for vaccine administrators to review</a:t>
            </a:r>
          </a:p>
        </p:txBody>
      </p:sp>
      <p:sp>
        <p:nvSpPr>
          <p:cNvPr id="6" name="Rectangle 5">
            <a:extLst>
              <a:ext uri="{FF2B5EF4-FFF2-40B4-BE49-F238E27FC236}">
                <a16:creationId xmlns:a16="http://schemas.microsoft.com/office/drawing/2014/main" id="{8C3B2E8E-393A-4D5B-9C33-F09E4618D958}"/>
              </a:ext>
            </a:extLst>
          </p:cNvPr>
          <p:cNvSpPr/>
          <p:nvPr/>
        </p:nvSpPr>
        <p:spPr>
          <a:xfrm>
            <a:off x="2027381" y="2787933"/>
            <a:ext cx="962399" cy="34568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FB3D5B10-5BC4-453D-8D9D-BF85A64AEBAF}"/>
              </a:ext>
            </a:extLst>
          </p:cNvPr>
          <p:cNvPicPr>
            <a:picLocks noChangeAspect="1"/>
          </p:cNvPicPr>
          <p:nvPr/>
        </p:nvPicPr>
        <p:blipFill>
          <a:blip r:embed="rId3"/>
          <a:stretch>
            <a:fillRect/>
          </a:stretch>
        </p:blipFill>
        <p:spPr>
          <a:xfrm>
            <a:off x="186163" y="3702674"/>
            <a:ext cx="11151173" cy="1701887"/>
          </a:xfrm>
          <a:prstGeom prst="rect">
            <a:avLst/>
          </a:prstGeom>
        </p:spPr>
      </p:pic>
      <p:sp>
        <p:nvSpPr>
          <p:cNvPr id="8" name="Rectangle 7">
            <a:extLst>
              <a:ext uri="{FF2B5EF4-FFF2-40B4-BE49-F238E27FC236}">
                <a16:creationId xmlns:a16="http://schemas.microsoft.com/office/drawing/2014/main" id="{77148EB7-0414-40CF-9045-0B90D7A15334}"/>
              </a:ext>
            </a:extLst>
          </p:cNvPr>
          <p:cNvSpPr/>
          <p:nvPr/>
        </p:nvSpPr>
        <p:spPr>
          <a:xfrm>
            <a:off x="4871324" y="3887982"/>
            <a:ext cx="1683588" cy="56072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A174A21F-50AB-490B-B203-7E806B7A9746}"/>
              </a:ext>
            </a:extLst>
          </p:cNvPr>
          <p:cNvSpPr txBox="1"/>
          <p:nvPr/>
        </p:nvSpPr>
        <p:spPr>
          <a:xfrm>
            <a:off x="186163" y="5589869"/>
            <a:ext cx="10700686" cy="338554"/>
          </a:xfrm>
          <a:prstGeom prst="rect">
            <a:avLst/>
          </a:prstGeom>
          <a:noFill/>
        </p:spPr>
        <p:txBody>
          <a:bodyPr wrap="non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VASE+ now automatically pre-fills the vaccine administrator section with the name of the user who is logged in </a:t>
            </a:r>
          </a:p>
        </p:txBody>
      </p:sp>
      <p:cxnSp>
        <p:nvCxnSpPr>
          <p:cNvPr id="10" name="Straight Arrow Connector 9">
            <a:extLst>
              <a:ext uri="{FF2B5EF4-FFF2-40B4-BE49-F238E27FC236}">
                <a16:creationId xmlns:a16="http://schemas.microsoft.com/office/drawing/2014/main" id="{A477B817-E956-4C78-8BA4-5000043C4A38}"/>
              </a:ext>
            </a:extLst>
          </p:cNvPr>
          <p:cNvCxnSpPr>
            <a:cxnSpLocks/>
          </p:cNvCxnSpPr>
          <p:nvPr/>
        </p:nvCxnSpPr>
        <p:spPr>
          <a:xfrm>
            <a:off x="5674760" y="4570150"/>
            <a:ext cx="0" cy="1019719"/>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cxnSp>
        <p:nvCxnSpPr>
          <p:cNvPr id="14" name="Straight Arrow Connector 13">
            <a:extLst>
              <a:ext uri="{FF2B5EF4-FFF2-40B4-BE49-F238E27FC236}">
                <a16:creationId xmlns:a16="http://schemas.microsoft.com/office/drawing/2014/main" id="{D853A01D-5B7F-4852-8CD8-90B529E557ED}"/>
              </a:ext>
            </a:extLst>
          </p:cNvPr>
          <p:cNvCxnSpPr>
            <a:cxnSpLocks/>
          </p:cNvCxnSpPr>
          <p:nvPr/>
        </p:nvCxnSpPr>
        <p:spPr>
          <a:xfrm>
            <a:off x="2541115" y="1666085"/>
            <a:ext cx="4404215" cy="0"/>
          </a:xfrm>
          <a:prstGeom prst="straightConnector1">
            <a:avLst/>
          </a:prstGeom>
          <a:ln w="28575">
            <a:tailEnd type="triangle"/>
          </a:ln>
        </p:spPr>
        <p:style>
          <a:lnRef idx="3">
            <a:schemeClr val="accent1"/>
          </a:lnRef>
          <a:fillRef idx="0">
            <a:schemeClr val="accent1"/>
          </a:fillRef>
          <a:effectRef idx="2">
            <a:schemeClr val="accent1"/>
          </a:effectRef>
          <a:fontRef idx="minor">
            <a:schemeClr val="tx1"/>
          </a:fontRef>
        </p:style>
      </p:cxnSp>
      <p:cxnSp>
        <p:nvCxnSpPr>
          <p:cNvPr id="16" name="Straight Connector 15">
            <a:extLst>
              <a:ext uri="{FF2B5EF4-FFF2-40B4-BE49-F238E27FC236}">
                <a16:creationId xmlns:a16="http://schemas.microsoft.com/office/drawing/2014/main" id="{F9517EC2-EB1D-4A7F-A207-5DA782095CF9}"/>
              </a:ext>
            </a:extLst>
          </p:cNvPr>
          <p:cNvCxnSpPr>
            <a:cxnSpLocks/>
          </p:cNvCxnSpPr>
          <p:nvPr/>
        </p:nvCxnSpPr>
        <p:spPr>
          <a:xfrm flipV="1">
            <a:off x="2550895" y="1661196"/>
            <a:ext cx="0" cy="962734"/>
          </a:xfrm>
          <a:prstGeom prst="line">
            <a:avLst/>
          </a:prstGeom>
          <a:ln w="28575"/>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8289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AEDB8-00CA-4A8E-A2DF-52F49CADE7D2}"/>
              </a:ext>
            </a:extLst>
          </p:cNvPr>
          <p:cNvSpPr>
            <a:spLocks noGrp="1"/>
          </p:cNvSpPr>
          <p:nvPr>
            <p:ph type="title"/>
          </p:nvPr>
        </p:nvSpPr>
        <p:spPr/>
        <p:txBody>
          <a:bodyPr/>
          <a:lstStyle/>
          <a:p>
            <a:r>
              <a:rPr lang="en-US" dirty="0"/>
              <a:t>Second Dose Scheduling </a:t>
            </a:r>
          </a:p>
        </p:txBody>
      </p:sp>
      <p:sp>
        <p:nvSpPr>
          <p:cNvPr id="3" name="Text Placeholder 2">
            <a:extLst>
              <a:ext uri="{FF2B5EF4-FFF2-40B4-BE49-F238E27FC236}">
                <a16:creationId xmlns:a16="http://schemas.microsoft.com/office/drawing/2014/main" id="{FDAE3861-CB99-484D-8F0A-56A16BB6C86D}"/>
              </a:ext>
            </a:extLst>
          </p:cNvPr>
          <p:cNvSpPr>
            <a:spLocks noGrp="1"/>
          </p:cNvSpPr>
          <p:nvPr>
            <p:ph type="body" sz="quarter" idx="10"/>
          </p:nvPr>
        </p:nvSpPr>
        <p:spPr/>
        <p:txBody>
          <a:bodyPr>
            <a:normAutofit lnSpcReduction="10000"/>
          </a:bodyPr>
          <a:lstStyle/>
          <a:p>
            <a:r>
              <a:rPr lang="en-US" sz="1800" dirty="0"/>
              <a:t>Schedulers now can schedule a preferred clinic or any other clinic within a district’s jurisdiction</a:t>
            </a:r>
          </a:p>
        </p:txBody>
      </p:sp>
      <p:pic>
        <p:nvPicPr>
          <p:cNvPr id="4" name="Picture 3">
            <a:extLst>
              <a:ext uri="{FF2B5EF4-FFF2-40B4-BE49-F238E27FC236}">
                <a16:creationId xmlns:a16="http://schemas.microsoft.com/office/drawing/2014/main" id="{54FE8E47-E193-43B2-94BE-19DB0076C0AF}"/>
              </a:ext>
            </a:extLst>
          </p:cNvPr>
          <p:cNvPicPr>
            <a:picLocks noChangeAspect="1"/>
          </p:cNvPicPr>
          <p:nvPr/>
        </p:nvPicPr>
        <p:blipFill>
          <a:blip r:embed="rId2"/>
          <a:stretch>
            <a:fillRect/>
          </a:stretch>
        </p:blipFill>
        <p:spPr>
          <a:xfrm>
            <a:off x="159026" y="1486742"/>
            <a:ext cx="8334984" cy="4398828"/>
          </a:xfrm>
          <a:prstGeom prst="rect">
            <a:avLst/>
          </a:prstGeom>
        </p:spPr>
      </p:pic>
      <p:sp>
        <p:nvSpPr>
          <p:cNvPr id="5" name="TextBox 4">
            <a:extLst>
              <a:ext uri="{FF2B5EF4-FFF2-40B4-BE49-F238E27FC236}">
                <a16:creationId xmlns:a16="http://schemas.microsoft.com/office/drawing/2014/main" id="{15B100E0-2B4A-4593-89CF-05D227727F2D}"/>
              </a:ext>
            </a:extLst>
          </p:cNvPr>
          <p:cNvSpPr txBox="1"/>
          <p:nvPr/>
        </p:nvSpPr>
        <p:spPr>
          <a:xfrm>
            <a:off x="8798940" y="2655104"/>
            <a:ext cx="3065110" cy="2062103"/>
          </a:xfrm>
          <a:prstGeom prst="rect">
            <a:avLst/>
          </a:prstGeom>
          <a:noFill/>
        </p:spPr>
        <p:txBody>
          <a:bodyPr wrap="square" rtlCol="0">
            <a:spAutoFit/>
          </a:bodyPr>
          <a:lstStyle/>
          <a:p>
            <a:r>
              <a:rPr lang="en-US" sz="1600" dirty="0">
                <a:latin typeface="Open Sans" panose="020B0606030504020204" pitchFamily="34" charset="0"/>
                <a:ea typeface="Open Sans" panose="020B0606030504020204" pitchFamily="34" charset="0"/>
                <a:cs typeface="Open Sans" panose="020B0606030504020204" pitchFamily="34" charset="0"/>
              </a:rPr>
              <a:t>When a second dose appointment is being scheduled, clinic staffs can now schedule in a preferred clinic or any other Open POD clinics available under the local health department that has been selected</a:t>
            </a:r>
          </a:p>
        </p:txBody>
      </p:sp>
    </p:spTree>
    <p:extLst>
      <p:ext uri="{BB962C8B-B14F-4D97-AF65-F5344CB8AC3E}">
        <p14:creationId xmlns:p14="http://schemas.microsoft.com/office/powerpoint/2010/main" val="1851128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2B58B-8062-4C4C-B5AE-3E548DCA8326}"/>
              </a:ext>
            </a:extLst>
          </p:cNvPr>
          <p:cNvSpPr>
            <a:spLocks noGrp="1"/>
          </p:cNvSpPr>
          <p:nvPr>
            <p:ph type="title"/>
          </p:nvPr>
        </p:nvSpPr>
        <p:spPr/>
        <p:txBody>
          <a:bodyPr/>
          <a:lstStyle/>
          <a:p>
            <a:r>
              <a:rPr lang="en-US">
                <a:latin typeface="Open Sans Semibold"/>
                <a:ea typeface="Open Sans Semibold"/>
                <a:cs typeface="Open Sans Semibold"/>
              </a:rPr>
              <a:t>Additional Updates</a:t>
            </a:r>
            <a:endParaRPr lang="en-US"/>
          </a:p>
        </p:txBody>
      </p:sp>
      <p:sp>
        <p:nvSpPr>
          <p:cNvPr id="3" name="Text Placeholder 2">
            <a:extLst>
              <a:ext uri="{FF2B5EF4-FFF2-40B4-BE49-F238E27FC236}">
                <a16:creationId xmlns:a16="http://schemas.microsoft.com/office/drawing/2014/main" id="{69A4A6AE-6FEB-4749-A3D8-39BC29C69C29}"/>
              </a:ext>
            </a:extLst>
          </p:cNvPr>
          <p:cNvSpPr>
            <a:spLocks noGrp="1"/>
          </p:cNvSpPr>
          <p:nvPr>
            <p:ph type="body" sz="quarter" idx="10"/>
          </p:nvPr>
        </p:nvSpPr>
        <p:spPr/>
        <p:txBody>
          <a:bodyPr>
            <a:normAutofit lnSpcReduction="10000"/>
          </a:bodyPr>
          <a:lstStyle/>
          <a:p>
            <a:r>
              <a:rPr lang="en-US" sz="1800"/>
              <a:t>Here are a list of additional updates made to VASE+</a:t>
            </a:r>
          </a:p>
        </p:txBody>
      </p:sp>
      <p:sp>
        <p:nvSpPr>
          <p:cNvPr id="6" name="TextBox 5">
            <a:extLst>
              <a:ext uri="{FF2B5EF4-FFF2-40B4-BE49-F238E27FC236}">
                <a16:creationId xmlns:a16="http://schemas.microsoft.com/office/drawing/2014/main" id="{1AD7E392-DEC0-4BEF-A3D3-F129C566E967}"/>
              </a:ext>
            </a:extLst>
          </p:cNvPr>
          <p:cNvSpPr txBox="1"/>
          <p:nvPr/>
        </p:nvSpPr>
        <p:spPr>
          <a:xfrm>
            <a:off x="186164" y="2644170"/>
            <a:ext cx="11182524" cy="1569660"/>
          </a:xfrm>
          <a:prstGeom prst="rect">
            <a:avLst/>
          </a:prstGeom>
          <a:noFill/>
        </p:spPr>
        <p:txBody>
          <a:bodyPr wrap="square" rtlCol="0">
            <a:spAutoFit/>
          </a:bodyPr>
          <a:lstStyle/>
          <a:p>
            <a:pPr marL="285750" indent="-285750">
              <a:buClr>
                <a:schemeClr val="accent1">
                  <a:lumMod val="60000"/>
                  <a:lumOff val="40000"/>
                </a:schemeClr>
              </a:buClr>
              <a:buFont typeface="Wingdings" panose="05000000000000000000" pitchFamily="2" charset="2"/>
              <a:buChar char="v"/>
            </a:pPr>
            <a:r>
              <a:rPr lang="en-US" sz="1600" dirty="0">
                <a:latin typeface="Open Sans" panose="020B0606030504020204" pitchFamily="34" charset="0"/>
                <a:ea typeface="Open Sans" panose="020B0606030504020204" pitchFamily="34" charset="0"/>
                <a:cs typeface="Open Sans" panose="020B0606030504020204" pitchFamily="34" charset="0"/>
              </a:rPr>
              <a:t>When a walk-in registrant or future appointment is made, and if the site has only one clinic for that day, the clinic selection step is skipped, and the registrant is added directly to the clinic</a:t>
            </a:r>
          </a:p>
          <a:p>
            <a:pPr marL="285750" indent="-285750">
              <a:buClr>
                <a:schemeClr val="accent1">
                  <a:lumMod val="60000"/>
                  <a:lumOff val="40000"/>
                </a:schemeClr>
              </a:buClr>
              <a:buFont typeface="Wingdings" panose="05000000000000000000" pitchFamily="2" charset="2"/>
              <a:buChar char="v"/>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Clr>
                <a:schemeClr val="accent1">
                  <a:lumMod val="60000"/>
                  <a:lumOff val="40000"/>
                </a:schemeClr>
              </a:buClr>
              <a:buFont typeface="Wingdings" panose="05000000000000000000" pitchFamily="2" charset="2"/>
              <a:buChar char="v"/>
            </a:pPr>
            <a:r>
              <a:rPr lang="en-US" sz="1600" dirty="0">
                <a:latin typeface="Open Sans" panose="020B0606030504020204" pitchFamily="34" charset="0"/>
                <a:ea typeface="Open Sans" panose="020B0606030504020204" pitchFamily="34" charset="0"/>
                <a:cs typeface="Open Sans" panose="020B0606030504020204" pitchFamily="34" charset="0"/>
              </a:rPr>
              <a:t>Vaccine dose numbers for patients are now reflective of their vaccination status throughout VASE+</a:t>
            </a:r>
          </a:p>
          <a:p>
            <a:pPr marL="285750" indent="-285750">
              <a:buClr>
                <a:schemeClr val="accent1">
                  <a:lumMod val="60000"/>
                  <a:lumOff val="40000"/>
                </a:schemeClr>
              </a:buClr>
              <a:buFont typeface="Wingdings" panose="05000000000000000000" pitchFamily="2" charset="2"/>
              <a:buChar char="v"/>
            </a:pPr>
            <a:endParaRPr lang="en-US" sz="1600" dirty="0">
              <a:latin typeface="Open Sans" panose="020B0606030504020204" pitchFamily="34" charset="0"/>
              <a:ea typeface="Open Sans" panose="020B0606030504020204" pitchFamily="34" charset="0"/>
              <a:cs typeface="Open Sans" panose="020B0606030504020204" pitchFamily="34" charset="0"/>
            </a:endParaRPr>
          </a:p>
          <a:p>
            <a:pPr marL="285750" indent="-285750">
              <a:buClr>
                <a:schemeClr val="accent1">
                  <a:lumMod val="60000"/>
                  <a:lumOff val="40000"/>
                </a:schemeClr>
              </a:buClr>
              <a:buFont typeface="Wingdings" panose="05000000000000000000" pitchFamily="2" charset="2"/>
              <a:buChar char="v"/>
            </a:pPr>
            <a:r>
              <a:rPr lang="en-US" sz="1600" dirty="0">
                <a:latin typeface="Open Sans" panose="020B0606030504020204" pitchFamily="34" charset="0"/>
                <a:ea typeface="Open Sans" panose="020B0606030504020204" pitchFamily="34" charset="0"/>
                <a:cs typeface="Open Sans" panose="020B0606030504020204" pitchFamily="34" charset="0"/>
              </a:rPr>
              <a:t>Additional performance updates have been made to create a smoother VASE+ experience </a:t>
            </a:r>
          </a:p>
        </p:txBody>
      </p:sp>
    </p:spTree>
    <p:extLst>
      <p:ext uri="{BB962C8B-B14F-4D97-AF65-F5344CB8AC3E}">
        <p14:creationId xmlns:p14="http://schemas.microsoft.com/office/powerpoint/2010/main" val="17341355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1" ma:contentTypeDescription="Create a new document." ma:contentTypeScope="" ma:versionID="22c5214bbf00fe58717e20fb6749379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883d677b06a91db987bead0017742acd"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d0ca13b7-c6ed-42f9-9bda-57a4fb0cfcc4">
      <UserInfo>
        <DisplayName>Beck, Catesby</DisplayName>
        <AccountId>87</AccountId>
        <AccountType/>
      </UserInfo>
      <UserInfo>
        <DisplayName>Hensel, Pascal</DisplayName>
        <AccountId>120</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6C4BEE-891E-4E2F-916A-DD82A1D6EAF0}">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AD6E722-187D-4004-BCB8-F95E95C0ACA1}">
  <ds:schemaRefs>
    <ds:schemaRef ds:uri="99918207-70f4-4692-8e19-8fc913462058"/>
    <ds:schemaRef ds:uri="d0ca13b7-c6ed-42f9-9bda-57a4fb0cfcc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1E3F56A-A538-4E06-B59C-83E1692145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34</TotalTime>
  <Words>509</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Open Sans</vt:lpstr>
      <vt:lpstr>Open Sans Semibold</vt:lpstr>
      <vt:lpstr>Wingdings</vt:lpstr>
      <vt:lpstr>office theme</vt:lpstr>
      <vt:lpstr>VASE+ Release Updates</vt:lpstr>
      <vt:lpstr>Patient Registration Search</vt:lpstr>
      <vt:lpstr>Registrant Review </vt:lpstr>
      <vt:lpstr>Review Color Coding </vt:lpstr>
      <vt:lpstr>Health Questionnaire Review </vt:lpstr>
      <vt:lpstr>Updated CDC Guidelines</vt:lpstr>
      <vt:lpstr>Vaccine Administrator  </vt:lpstr>
      <vt:lpstr>Second Dose Scheduling </vt:lpstr>
      <vt:lpstr>Additional Updates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 Catesby</dc:creator>
  <cp:lastModifiedBy>Ali, Zibraan</cp:lastModifiedBy>
  <cp:revision>5</cp:revision>
  <dcterms:created xsi:type="dcterms:W3CDTF">2021-03-15T00:27:56Z</dcterms:created>
  <dcterms:modified xsi:type="dcterms:W3CDTF">2021-05-18T15:15:09Z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ies>
</file>