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9"/>
  </p:notesMasterIdLst>
  <p:sldIdLst>
    <p:sldId id="257" r:id="rId5"/>
    <p:sldId id="260" r:id="rId6"/>
    <p:sldId id="261" r:id="rId7"/>
    <p:sldId id="262" r:id="rId8"/>
  </p:sldIdLst>
  <p:sldSz cx="6858000" cy="9144000" type="letter"/>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eshadri, Nithin" initials="SN" lastIdx="6" clrIdx="0">
    <p:extLst>
      <p:ext uri="{19B8F6BF-5375-455C-9EA6-DF929625EA0E}">
        <p15:presenceInfo xmlns:p15="http://schemas.microsoft.com/office/powerpoint/2012/main" userId="S::seseshadri@deloitte.com::9ff4de61-27b3-4311-8b58-dd9b09528048" providerId="AD"/>
      </p:ext>
    </p:extLst>
  </p:cmAuthor>
  <p:cmAuthor id="2" name="Saudek, Kailie" initials="SK" lastIdx="2" clrIdx="1">
    <p:extLst>
      <p:ext uri="{19B8F6BF-5375-455C-9EA6-DF929625EA0E}">
        <p15:presenceInfo xmlns:p15="http://schemas.microsoft.com/office/powerpoint/2012/main" userId="S::ksaudek@deloitte.com::0cffcfd4-cda7-46ce-90ec-30cb01b994f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6DF"/>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80" d="100"/>
          <a:sy n="80" d="100"/>
        </p:scale>
        <p:origin x="1452" y="-14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E7EE6CF-1B57-462C-874A-A96E0C00EA48}" type="datetimeFigureOut">
              <a:rPr lang="en-US" smtClean="0"/>
              <a:t>3/8/2022</a:t>
            </a:fld>
            <a:endParaRPr lang="en-US"/>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65C2F3-4C71-4375-992C-BBD01C3657C6}" type="slidenum">
              <a:rPr lang="en-US" smtClean="0"/>
              <a:t>‹#›</a:t>
            </a:fld>
            <a:endParaRPr lang="en-US"/>
          </a:p>
        </p:txBody>
      </p:sp>
    </p:spTree>
    <p:extLst>
      <p:ext uri="{BB962C8B-B14F-4D97-AF65-F5344CB8AC3E}">
        <p14:creationId xmlns:p14="http://schemas.microsoft.com/office/powerpoint/2010/main" val="212781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C65C2F3-4C71-4375-992C-BBD01C3657C6}" type="slidenum">
              <a:rPr lang="en-US" smtClean="0"/>
              <a:t>1</a:t>
            </a:fld>
            <a:endParaRPr lang="en-US"/>
          </a:p>
        </p:txBody>
      </p:sp>
    </p:spTree>
    <p:extLst>
      <p:ext uri="{BB962C8B-B14F-4D97-AF65-F5344CB8AC3E}">
        <p14:creationId xmlns:p14="http://schemas.microsoft.com/office/powerpoint/2010/main" val="42523773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C65C2F3-4C71-4375-992C-BBD01C3657C6}" type="slidenum">
              <a:rPr lang="en-US" smtClean="0"/>
              <a:t>2</a:t>
            </a:fld>
            <a:endParaRPr lang="en-US"/>
          </a:p>
        </p:txBody>
      </p:sp>
    </p:spTree>
    <p:extLst>
      <p:ext uri="{BB962C8B-B14F-4D97-AF65-F5344CB8AC3E}">
        <p14:creationId xmlns:p14="http://schemas.microsoft.com/office/powerpoint/2010/main" val="25824042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57250" y="1496484"/>
            <a:ext cx="5143500" cy="3183467"/>
          </a:xfrm>
        </p:spPr>
        <p:txBody>
          <a:bodyPr anchor="b"/>
          <a:lstStyle>
            <a:lvl1pPr algn="ctr">
              <a:defRPr sz="3375"/>
            </a:lvl1pPr>
          </a:lstStyle>
          <a:p>
            <a:r>
              <a:rPr lang="en-US"/>
              <a:t>Click to edit Master title style</a:t>
            </a:r>
          </a:p>
        </p:txBody>
      </p:sp>
      <p:sp>
        <p:nvSpPr>
          <p:cNvPr id="3" name="Subtitle 2"/>
          <p:cNvSpPr>
            <a:spLocks noGrp="1"/>
          </p:cNvSpPr>
          <p:nvPr>
            <p:ph type="subTitle" idx="1"/>
          </p:nvPr>
        </p:nvSpPr>
        <p:spPr>
          <a:xfrm>
            <a:off x="857250" y="4802717"/>
            <a:ext cx="5143500" cy="2207683"/>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p>
        </p:txBody>
      </p:sp>
      <p:sp>
        <p:nvSpPr>
          <p:cNvPr id="4" name="Date Placeholder 3"/>
          <p:cNvSpPr>
            <a:spLocks noGrp="1"/>
          </p:cNvSpPr>
          <p:nvPr>
            <p:ph type="dt" sz="half" idx="10"/>
          </p:nvPr>
        </p:nvSpPr>
        <p:spPr/>
        <p:txBody>
          <a:bodyPr/>
          <a:lstStyle/>
          <a:p>
            <a:fld id="{DFFAC676-F19F-489D-B372-2582542A5CFB}" type="datetimeFigureOut">
              <a:rPr lang="en-US" smtClean="0"/>
              <a:t>3/8/2022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3162020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FAC676-F19F-489D-B372-2582542A5CFB}" type="datetimeFigureOut">
              <a:rPr lang="en-US" smtClean="0"/>
              <a:t>3/8/2022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948148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6" y="486834"/>
            <a:ext cx="1478756" cy="77491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7"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FAC676-F19F-489D-B372-2582542A5CFB}" type="datetimeFigureOut">
              <a:rPr lang="en-US" smtClean="0"/>
              <a:t>3/8/2022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0838021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Subhead &amp; Breadcrumb">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9FC15A37-A396-4B5E-9243-B7311F197801}"/>
              </a:ext>
            </a:extLst>
          </p:cNvPr>
          <p:cNvCxnSpPr>
            <a:cxnSpLocks/>
          </p:cNvCxnSpPr>
          <p:nvPr/>
        </p:nvCxnSpPr>
        <p:spPr>
          <a:xfrm flipH="1">
            <a:off x="857" y="752136"/>
            <a:ext cx="6856286" cy="0"/>
          </a:xfrm>
          <a:prstGeom prst="line">
            <a:avLst/>
          </a:prstGeom>
          <a:ln w="12700">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B9F4A093-1576-4EA2-8A5C-DF87DA75C6AE}"/>
              </a:ext>
            </a:extLst>
          </p:cNvPr>
          <p:cNvSpPr>
            <a:spLocks noGrp="1"/>
          </p:cNvSpPr>
          <p:nvPr>
            <p:ph type="title"/>
          </p:nvPr>
        </p:nvSpPr>
        <p:spPr>
          <a:xfrm>
            <a:off x="104717" y="267081"/>
            <a:ext cx="5812155" cy="517603"/>
          </a:xfrm>
          <a:prstGeom prst="rect">
            <a:avLst/>
          </a:prstGeom>
        </p:spPr>
        <p:txBody>
          <a:bodyPr anchor="ctr"/>
          <a:lstStyle>
            <a:lvl1pPr>
              <a:defRPr sz="1125">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r>
              <a:rPr lang="en-US"/>
              <a:t>Click to edit Master title style</a:t>
            </a:r>
          </a:p>
        </p:txBody>
      </p:sp>
      <p:sp>
        <p:nvSpPr>
          <p:cNvPr id="6" name="Slide Number Placeholder 2">
            <a:extLst>
              <a:ext uri="{FF2B5EF4-FFF2-40B4-BE49-F238E27FC236}">
                <a16:creationId xmlns:a16="http://schemas.microsoft.com/office/drawing/2014/main" id="{50569C8E-182F-4A1C-9559-B76A31992CB1}"/>
              </a:ext>
            </a:extLst>
          </p:cNvPr>
          <p:cNvSpPr>
            <a:spLocks noGrp="1"/>
          </p:cNvSpPr>
          <p:nvPr>
            <p:ph type="sldNum" sz="quarter" idx="4"/>
          </p:nvPr>
        </p:nvSpPr>
        <p:spPr>
          <a:xfrm>
            <a:off x="5209867" y="8829115"/>
            <a:ext cx="1543050" cy="302285"/>
          </a:xfrm>
          <a:prstGeom prst="rect">
            <a:avLst/>
          </a:prstGeom>
        </p:spPr>
        <p:txBody>
          <a:bodyPr vert="horz" lIns="91440" tIns="45720" rIns="91440" bIns="45720" rtlCol="0" anchor="ctr"/>
          <a:lstStyle>
            <a:lvl1pPr algn="r">
              <a:defRPr sz="506" b="1">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stStyle>
          <a:p>
            <a:fld id="{712C3335-205F-418C-867F-00CD1B87F278}" type="slidenum">
              <a:rPr lang="en-US" smtClean="0"/>
              <a:t>‹#›</a:t>
            </a:fld>
            <a:endParaRPr lang="en-US"/>
          </a:p>
        </p:txBody>
      </p:sp>
      <p:sp>
        <p:nvSpPr>
          <p:cNvPr id="8" name="Text Placeholder 11">
            <a:extLst>
              <a:ext uri="{FF2B5EF4-FFF2-40B4-BE49-F238E27FC236}">
                <a16:creationId xmlns:a16="http://schemas.microsoft.com/office/drawing/2014/main" id="{090ADD6D-251D-442C-8CB5-7593444100E0}"/>
              </a:ext>
            </a:extLst>
          </p:cNvPr>
          <p:cNvSpPr>
            <a:spLocks noGrp="1"/>
          </p:cNvSpPr>
          <p:nvPr>
            <p:ph type="body" sz="quarter" idx="10" hasCustomPrompt="1"/>
          </p:nvPr>
        </p:nvSpPr>
        <p:spPr>
          <a:xfrm>
            <a:off x="104717" y="830619"/>
            <a:ext cx="6648200" cy="439120"/>
          </a:xfrm>
          <a:prstGeom prst="rect">
            <a:avLst/>
          </a:prstGeom>
        </p:spPr>
        <p:txBody>
          <a:bodyPr/>
          <a:lstStyle>
            <a:lvl1pPr marL="0" indent="0">
              <a:buNone/>
              <a:defRPr sz="900">
                <a:latin typeface="Open Sans" panose="020B0606030504020204" pitchFamily="34" charset="0"/>
                <a:ea typeface="Open Sans" panose="020B0606030504020204" pitchFamily="34" charset="0"/>
                <a:cs typeface="Open Sans" panose="020B0606030504020204" pitchFamily="34" charset="0"/>
              </a:defRPr>
            </a:lvl1pPr>
            <a:lvl2pPr>
              <a:defRPr sz="788">
                <a:latin typeface="Open Sans" panose="020B0606030504020204" pitchFamily="34" charset="0"/>
                <a:ea typeface="Open Sans" panose="020B0606030504020204" pitchFamily="34" charset="0"/>
                <a:cs typeface="Open Sans" panose="020B0606030504020204" pitchFamily="34" charset="0"/>
              </a:defRPr>
            </a:lvl2pPr>
            <a:lvl3pPr>
              <a:defRPr sz="788">
                <a:latin typeface="Open Sans" panose="020B0606030504020204" pitchFamily="34" charset="0"/>
                <a:ea typeface="Open Sans" panose="020B0606030504020204" pitchFamily="34" charset="0"/>
                <a:cs typeface="Open Sans" panose="020B0606030504020204" pitchFamily="34" charset="0"/>
              </a:defRPr>
            </a:lvl3pPr>
            <a:lvl4pPr>
              <a:defRPr sz="788">
                <a:latin typeface="Open Sans" panose="020B0606030504020204" pitchFamily="34" charset="0"/>
                <a:ea typeface="Open Sans" panose="020B0606030504020204" pitchFamily="34" charset="0"/>
                <a:cs typeface="Open Sans" panose="020B0606030504020204" pitchFamily="34" charset="0"/>
              </a:defRPr>
            </a:lvl4pPr>
            <a:lvl5pPr>
              <a:defRPr sz="788">
                <a:latin typeface="Open Sans" panose="020B0606030504020204" pitchFamily="34" charset="0"/>
                <a:ea typeface="Open Sans" panose="020B0606030504020204" pitchFamily="34" charset="0"/>
                <a:cs typeface="Open Sans" panose="020B0606030504020204" pitchFamily="34" charset="0"/>
              </a:defRPr>
            </a:lvl5pPr>
          </a:lstStyle>
          <a:p>
            <a:pPr lvl="0"/>
            <a:r>
              <a:rPr lang="en-US"/>
              <a:t>Edit Master text styles</a:t>
            </a:r>
          </a:p>
        </p:txBody>
      </p:sp>
      <p:pic>
        <p:nvPicPr>
          <p:cNvPr id="10" name="Picture 9">
            <a:extLst>
              <a:ext uri="{FF2B5EF4-FFF2-40B4-BE49-F238E27FC236}">
                <a16:creationId xmlns:a16="http://schemas.microsoft.com/office/drawing/2014/main" id="{CB77B6C3-7E24-4922-871B-4E5124F7CB16}"/>
              </a:ext>
            </a:extLst>
          </p:cNvPr>
          <p:cNvPicPr>
            <a:picLocks noChangeAspect="1"/>
          </p:cNvPicPr>
          <p:nvPr/>
        </p:nvPicPr>
        <p:blipFill rotWithShape="1">
          <a:blip r:embed="rId2"/>
          <a:srcRect b="9281"/>
          <a:stretch/>
        </p:blipFill>
        <p:spPr>
          <a:xfrm>
            <a:off x="6017366" y="8803039"/>
            <a:ext cx="735551" cy="302285"/>
          </a:xfrm>
          <a:prstGeom prst="rect">
            <a:avLst/>
          </a:prstGeom>
        </p:spPr>
      </p:pic>
    </p:spTree>
    <p:extLst>
      <p:ext uri="{BB962C8B-B14F-4D97-AF65-F5344CB8AC3E}">
        <p14:creationId xmlns:p14="http://schemas.microsoft.com/office/powerpoint/2010/main" val="1392630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FAC676-F19F-489D-B372-2582542A5CFB}" type="datetimeFigureOut">
              <a:rPr lang="en-US" smtClean="0"/>
              <a:t>3/8/2022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1427174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2"/>
            <a:ext cx="5915025" cy="3803649"/>
          </a:xfrm>
        </p:spPr>
        <p:txBody>
          <a:bodyPr anchor="b"/>
          <a:lstStyle>
            <a:lvl1pPr>
              <a:defRPr sz="3375"/>
            </a:lvl1pPr>
          </a:lstStyle>
          <a:p>
            <a:r>
              <a:rPr lang="en-US"/>
              <a:t>Click to edit Master title style</a:t>
            </a:r>
          </a:p>
        </p:txBody>
      </p:sp>
      <p:sp>
        <p:nvSpPr>
          <p:cNvPr id="3" name="Text Placeholder 2"/>
          <p:cNvSpPr>
            <a:spLocks noGrp="1"/>
          </p:cNvSpPr>
          <p:nvPr>
            <p:ph type="body" idx="1"/>
          </p:nvPr>
        </p:nvSpPr>
        <p:spPr>
          <a:xfrm>
            <a:off x="467916" y="6119285"/>
            <a:ext cx="5915025" cy="2000249"/>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FFAC676-F19F-489D-B372-2582542A5CFB}" type="datetimeFigureOut">
              <a:rPr lang="en-US" smtClean="0"/>
              <a:t>3/8/2022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1109189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FFAC676-F19F-489D-B372-2582542A5CFB}" type="datetimeFigureOut">
              <a:rPr lang="en-US" smtClean="0"/>
              <a:t>3/8/2022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4180549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4"/>
            <a:ext cx="5915025" cy="1767417"/>
          </a:xfrm>
        </p:spPr>
        <p:txBody>
          <a:bodyPr/>
          <a:lstStyle/>
          <a:p>
            <a:r>
              <a:rPr lang="en-US"/>
              <a:t>Click to edit Master title style</a:t>
            </a:r>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FFAC676-F19F-489D-B372-2582542A5CFB}" type="datetimeFigureOut">
              <a:rPr lang="en-US" smtClean="0"/>
              <a:t>3/8/2022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7001925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FFAC676-F19F-489D-B372-2582542A5CFB}" type="datetimeFigureOut">
              <a:rPr lang="en-US" smtClean="0"/>
              <a:t>3/8/2022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355662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FAC676-F19F-489D-B372-2582542A5CFB}" type="datetimeFigureOut">
              <a:rPr lang="en-US" smtClean="0"/>
              <a:t>3/8/2022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1385919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Content Placeholder 2"/>
          <p:cNvSpPr>
            <a:spLocks noGrp="1"/>
          </p:cNvSpPr>
          <p:nvPr>
            <p:ph idx="1"/>
          </p:nvPr>
        </p:nvSpPr>
        <p:spPr>
          <a:xfrm>
            <a:off x="2915543" y="1316567"/>
            <a:ext cx="3471863" cy="6498167"/>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fld id="{DFFAC676-F19F-489D-B372-2582542A5CFB}" type="datetimeFigureOut">
              <a:rPr lang="en-US" smtClean="0"/>
              <a:t>3/8/2022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2448201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Picture Placeholder 2"/>
          <p:cNvSpPr>
            <a:spLocks noGrp="1" noChangeAspect="1"/>
          </p:cNvSpPr>
          <p:nvPr>
            <p:ph type="pic" idx="1"/>
          </p:nvPr>
        </p:nvSpPr>
        <p:spPr>
          <a:xfrm>
            <a:off x="2915543" y="1316567"/>
            <a:ext cx="3471863" cy="6498167"/>
          </a:xfrm>
        </p:spPr>
        <p:txBody>
          <a:bodyPr anchor="t"/>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r>
              <a:rPr lang="en-US"/>
              <a:t>Click icon to add picture</a:t>
            </a:r>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fld id="{DFFAC676-F19F-489D-B372-2582542A5CFB}" type="datetimeFigureOut">
              <a:rPr lang="en-US" smtClean="0"/>
              <a:t>3/8/2022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64926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4"/>
            <a:ext cx="5915025"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8475134"/>
            <a:ext cx="1543050" cy="486833"/>
          </a:xfrm>
          <a:prstGeom prst="rect">
            <a:avLst/>
          </a:prstGeom>
        </p:spPr>
        <p:txBody>
          <a:bodyPr vert="horz" lIns="91440" tIns="45720" rIns="91440" bIns="45720" rtlCol="0" anchor="ctr"/>
          <a:lstStyle>
            <a:lvl1pPr algn="l">
              <a:defRPr sz="675">
                <a:solidFill>
                  <a:schemeClr val="tx1">
                    <a:tint val="75000"/>
                  </a:schemeClr>
                </a:solidFill>
              </a:defRPr>
            </a:lvl1pPr>
          </a:lstStyle>
          <a:p>
            <a:fld id="{DFFAC676-F19F-489D-B372-2582542A5CFB}" type="datetimeFigureOut">
              <a:rPr lang="en-US" smtClean="0"/>
              <a:t>3/8/2022</a:t>
            </a:fld>
            <a:endParaRPr lang="en-US"/>
          </a:p>
        </p:txBody>
      </p:sp>
      <p:sp>
        <p:nvSpPr>
          <p:cNvPr id="5" name="Footer Placeholder 4"/>
          <p:cNvSpPr>
            <a:spLocks noGrp="1"/>
          </p:cNvSpPr>
          <p:nvPr>
            <p:ph type="ftr" sz="quarter" idx="3"/>
          </p:nvPr>
        </p:nvSpPr>
        <p:spPr>
          <a:xfrm>
            <a:off x="2271713" y="8475134"/>
            <a:ext cx="2314575" cy="48683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4"/>
            <a:ext cx="1543050" cy="486833"/>
          </a:xfrm>
          <a:prstGeom prst="rect">
            <a:avLst/>
          </a:prstGeom>
        </p:spPr>
        <p:txBody>
          <a:bodyPr vert="horz" lIns="91440" tIns="45720" rIns="91440" bIns="45720" rtlCol="0" anchor="ctr"/>
          <a:lstStyle>
            <a:lvl1pPr algn="r">
              <a:defRPr sz="675">
                <a:solidFill>
                  <a:schemeClr val="tx1">
                    <a:tint val="75000"/>
                  </a:schemeClr>
                </a:solidFill>
              </a:defRPr>
            </a:lvl1pPr>
          </a:lstStyle>
          <a:p>
            <a:fld id="{712C3335-205F-418C-867F-00CD1B87F278}" type="slidenum">
              <a:rPr lang="en-US" smtClean="0"/>
              <a:t>‹#›</a:t>
            </a:fld>
            <a:endParaRPr lang="en-US"/>
          </a:p>
        </p:txBody>
      </p:sp>
    </p:spTree>
    <p:extLst>
      <p:ext uri="{BB962C8B-B14F-4D97-AF65-F5344CB8AC3E}">
        <p14:creationId xmlns:p14="http://schemas.microsoft.com/office/powerpoint/2010/main" val="307437262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txStyles>
    <p:titleStyle>
      <a:lvl1pPr algn="l" defTabSz="514350" rtl="0" eaLnBrk="1" latinLnBrk="0" hangingPunct="1">
        <a:lnSpc>
          <a:spcPct val="90000"/>
        </a:lnSpc>
        <a:spcBef>
          <a:spcPct val="0"/>
        </a:spcBef>
        <a:buNone/>
        <a:defRPr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2.xml"/><Relationship Id="rId5" Type="http://schemas.openxmlformats.org/officeDocument/2006/relationships/image" Target="../media/image9.png"/><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FA906-3173-4B30-A96B-093EB80BA597}"/>
              </a:ext>
            </a:extLst>
          </p:cNvPr>
          <p:cNvSpPr>
            <a:spLocks noGrp="1"/>
          </p:cNvSpPr>
          <p:nvPr>
            <p:ph type="title"/>
          </p:nvPr>
        </p:nvSpPr>
        <p:spPr>
          <a:xfrm>
            <a:off x="104717" y="196197"/>
            <a:ext cx="2787339" cy="517603"/>
          </a:xfrm>
        </p:spPr>
        <p:txBody>
          <a:bodyPr>
            <a:normAutofit fontScale="90000"/>
          </a:bodyPr>
          <a:lstStyle/>
          <a:p>
            <a:r>
              <a:rPr lang="en-US" sz="2000" b="1" dirty="0"/>
              <a:t>VASE+</a:t>
            </a:r>
            <a:br>
              <a:rPr lang="en-US" sz="1400" b="1" dirty="0"/>
            </a:br>
            <a:r>
              <a:rPr lang="en-US" sz="1400" b="1" dirty="0"/>
              <a:t>Job Aid – Create Clinic Schedules</a:t>
            </a:r>
          </a:p>
        </p:txBody>
      </p:sp>
      <p:sp>
        <p:nvSpPr>
          <p:cNvPr id="3" name="Text Placeholder 2">
            <a:extLst>
              <a:ext uri="{FF2B5EF4-FFF2-40B4-BE49-F238E27FC236}">
                <a16:creationId xmlns:a16="http://schemas.microsoft.com/office/drawing/2014/main" id="{9CDF0945-9BBA-4EF4-BAC2-A7965C4795DA}"/>
              </a:ext>
            </a:extLst>
          </p:cNvPr>
          <p:cNvSpPr>
            <a:spLocks noGrp="1"/>
          </p:cNvSpPr>
          <p:nvPr>
            <p:ph type="body" sz="quarter" idx="10"/>
          </p:nvPr>
        </p:nvSpPr>
        <p:spPr>
          <a:xfrm>
            <a:off x="104717" y="830619"/>
            <a:ext cx="6648200" cy="1267421"/>
          </a:xfrm>
        </p:spPr>
        <p:txBody>
          <a:bodyPr>
            <a:normAutofit/>
          </a:bodyPr>
          <a:lstStyle/>
          <a:p>
            <a:r>
              <a:rPr lang="en-US" sz="1000" b="1" dirty="0"/>
              <a:t>Summary: </a:t>
            </a:r>
            <a:endParaRPr lang="en-US" sz="1000" dirty="0"/>
          </a:p>
          <a:p>
            <a:r>
              <a:rPr lang="en-US" sz="1000" dirty="0"/>
              <a:t>In this job aid, users will learn how to create clinic schedules in VASE+. </a:t>
            </a:r>
          </a:p>
          <a:p>
            <a:r>
              <a:rPr lang="en-US" sz="1000" dirty="0"/>
              <a:t>The clinic schedule is created within the context of a clinic site. The schedule allows the user to set the name of the clinic, date, points of contact at the clinic, start and end times, break start and end time, slot durations, appointments per slot, include intervals that may be needed between slots, and include the vaccine and lot number that will be administered at the site. The system also allows an easy way to create clinic schedules across multiple days. </a:t>
            </a:r>
          </a:p>
        </p:txBody>
      </p:sp>
      <p:sp>
        <p:nvSpPr>
          <p:cNvPr id="4" name="Title 1">
            <a:extLst>
              <a:ext uri="{FF2B5EF4-FFF2-40B4-BE49-F238E27FC236}">
                <a16:creationId xmlns:a16="http://schemas.microsoft.com/office/drawing/2014/main" id="{9DC8560D-31AE-4BFE-83E7-799454BCE4C9}"/>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algn="r"/>
            <a:endParaRPr lang="en-US" dirty="0"/>
          </a:p>
          <a:p>
            <a:pPr algn="r"/>
            <a:br>
              <a:rPr lang="en-US" sz="1100" dirty="0"/>
            </a:br>
            <a:r>
              <a:rPr lang="en-US" sz="1100" dirty="0">
                <a:latin typeface="Open Sans Semibold"/>
                <a:ea typeface="Open Sans Semibold"/>
                <a:cs typeface="Open Sans Semibold"/>
              </a:rPr>
              <a:t>Version 1.2</a:t>
            </a:r>
            <a:endParaRPr lang="en-US" sz="1100" dirty="0"/>
          </a:p>
        </p:txBody>
      </p:sp>
      <p:sp>
        <p:nvSpPr>
          <p:cNvPr id="25" name="Text Placeholder 2">
            <a:extLst>
              <a:ext uri="{FF2B5EF4-FFF2-40B4-BE49-F238E27FC236}">
                <a16:creationId xmlns:a16="http://schemas.microsoft.com/office/drawing/2014/main" id="{C2D4D11C-DABA-45C8-900C-9174C53E6DD9}"/>
              </a:ext>
            </a:extLst>
          </p:cNvPr>
          <p:cNvSpPr txBox="1">
            <a:spLocks/>
          </p:cNvSpPr>
          <p:nvPr/>
        </p:nvSpPr>
        <p:spPr>
          <a:xfrm>
            <a:off x="104717" y="2098040"/>
            <a:ext cx="6648200" cy="959222"/>
          </a:xfrm>
          <a:prstGeom prst="rect">
            <a:avLst/>
          </a:prstGeom>
        </p:spPr>
        <p:txBody>
          <a:bodyPr vert="horz" lIns="91440" tIns="45720" rIns="91440" bIns="45720" rtlCol="0">
            <a:noAutofit/>
          </a:bodyPr>
          <a:lstStyle>
            <a:lvl1pPr marL="0" indent="0" algn="l" defTabSz="514350" rtl="0" eaLnBrk="1" latinLnBrk="0" hangingPunct="1">
              <a:lnSpc>
                <a:spcPct val="90000"/>
              </a:lnSpc>
              <a:spcBef>
                <a:spcPts val="563"/>
              </a:spcBef>
              <a:buFont typeface="Arial" panose="020B0604020202020204" pitchFamily="34" charset="0"/>
              <a:buNone/>
              <a:defRPr sz="9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38576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64293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90011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15728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r>
              <a:rPr lang="en-US" b="1" dirty="0"/>
              <a:t>Roles</a:t>
            </a:r>
            <a:endParaRPr lang="en-US" dirty="0"/>
          </a:p>
          <a:p>
            <a:r>
              <a:rPr lang="en-US" dirty="0"/>
              <a:t>The following user roles can create clinic sites in the VASE system</a:t>
            </a:r>
          </a:p>
          <a:p>
            <a:pPr marL="228600" indent="-228600">
              <a:buAutoNum type="arabicPeriod"/>
            </a:pPr>
            <a:r>
              <a:rPr lang="en-US" dirty="0"/>
              <a:t>Locality Admin</a:t>
            </a:r>
          </a:p>
          <a:p>
            <a:pPr marL="228600" indent="-228600">
              <a:buAutoNum type="arabicPeriod"/>
            </a:pPr>
            <a:r>
              <a:rPr lang="en-US" dirty="0"/>
              <a:t>Site Admin</a:t>
            </a:r>
          </a:p>
          <a:p>
            <a:pPr marL="228600" indent="-228600">
              <a:buAutoNum type="arabicPeriod"/>
            </a:pPr>
            <a:r>
              <a:rPr lang="en-US" dirty="0"/>
              <a:t>Clinic Scheduler</a:t>
            </a:r>
          </a:p>
        </p:txBody>
      </p:sp>
      <p:sp>
        <p:nvSpPr>
          <p:cNvPr id="26" name="TextBox 25">
            <a:extLst>
              <a:ext uri="{FF2B5EF4-FFF2-40B4-BE49-F238E27FC236}">
                <a16:creationId xmlns:a16="http://schemas.microsoft.com/office/drawing/2014/main" id="{B80EC78E-8D43-4B34-A442-02C29ED84861}"/>
              </a:ext>
            </a:extLst>
          </p:cNvPr>
          <p:cNvSpPr txBox="1"/>
          <p:nvPr/>
        </p:nvSpPr>
        <p:spPr>
          <a:xfrm>
            <a:off x="104717" y="3180447"/>
            <a:ext cx="6400800" cy="307777"/>
          </a:xfrm>
          <a:prstGeom prst="rect">
            <a:avLst/>
          </a:prstGeom>
          <a:noFill/>
        </p:spPr>
        <p:txBody>
          <a:bodyPr wrap="square" rtlCol="0">
            <a:spAutoFit/>
          </a:bodyPr>
          <a:lstStyle/>
          <a:p>
            <a:r>
              <a:rPr lang="en-US" sz="1400" b="1" dirty="0">
                <a:solidFill>
                  <a:srgbClr val="5B9BD5"/>
                </a:solidFill>
                <a:latin typeface="Open Sans" panose="020B0606030504020204" pitchFamily="34" charset="0"/>
                <a:ea typeface="Open Sans" panose="020B0606030504020204" pitchFamily="34" charset="0"/>
                <a:cs typeface="Open Sans" panose="020B0606030504020204" pitchFamily="34" charset="0"/>
              </a:rPr>
              <a:t>Create New Schedule</a:t>
            </a:r>
          </a:p>
        </p:txBody>
      </p:sp>
      <p:cxnSp>
        <p:nvCxnSpPr>
          <p:cNvPr id="27" name="Google Shape;710;gae5b44f2be_2_1311">
            <a:extLst>
              <a:ext uri="{FF2B5EF4-FFF2-40B4-BE49-F238E27FC236}">
                <a16:creationId xmlns:a16="http://schemas.microsoft.com/office/drawing/2014/main" id="{2F46743E-B163-419E-ABFA-6B3B0D084A95}"/>
              </a:ext>
            </a:extLst>
          </p:cNvPr>
          <p:cNvCxnSpPr/>
          <p:nvPr/>
        </p:nvCxnSpPr>
        <p:spPr>
          <a:xfrm>
            <a:off x="203249" y="3518121"/>
            <a:ext cx="2740800" cy="0"/>
          </a:xfrm>
          <a:prstGeom prst="straightConnector1">
            <a:avLst/>
          </a:prstGeom>
          <a:noFill/>
          <a:ln w="28575" cap="flat" cmpd="sng">
            <a:solidFill>
              <a:srgbClr val="1A3964"/>
            </a:solidFill>
            <a:prstDash val="solid"/>
            <a:miter lim="800000"/>
            <a:headEnd type="none" w="sm" len="sm"/>
            <a:tailEnd type="none" w="sm" len="sm"/>
          </a:ln>
        </p:spPr>
      </p:cxnSp>
      <p:cxnSp>
        <p:nvCxnSpPr>
          <p:cNvPr id="28" name="Google Shape;711;gae5b44f2be_2_1311">
            <a:extLst>
              <a:ext uri="{FF2B5EF4-FFF2-40B4-BE49-F238E27FC236}">
                <a16:creationId xmlns:a16="http://schemas.microsoft.com/office/drawing/2014/main" id="{F4C2A9D4-E6D9-4374-AD3A-D044CC5EC8B3}"/>
              </a:ext>
            </a:extLst>
          </p:cNvPr>
          <p:cNvCxnSpPr/>
          <p:nvPr/>
        </p:nvCxnSpPr>
        <p:spPr>
          <a:xfrm>
            <a:off x="203249" y="3575271"/>
            <a:ext cx="2740800" cy="0"/>
          </a:xfrm>
          <a:prstGeom prst="straightConnector1">
            <a:avLst/>
          </a:prstGeom>
          <a:noFill/>
          <a:ln w="19050" cap="flat" cmpd="sng">
            <a:solidFill>
              <a:schemeClr val="accent3"/>
            </a:solidFill>
            <a:prstDash val="solid"/>
            <a:miter lim="800000"/>
            <a:headEnd type="none" w="sm" len="sm"/>
            <a:tailEnd type="none" w="sm" len="sm"/>
          </a:ln>
        </p:spPr>
      </p:cxnSp>
      <p:sp>
        <p:nvSpPr>
          <p:cNvPr id="9" name="Text Placeholder 2">
            <a:extLst>
              <a:ext uri="{FF2B5EF4-FFF2-40B4-BE49-F238E27FC236}">
                <a16:creationId xmlns:a16="http://schemas.microsoft.com/office/drawing/2014/main" id="{A5866671-20BF-4B8B-BF13-9BB33D262DA9}"/>
              </a:ext>
            </a:extLst>
          </p:cNvPr>
          <p:cNvSpPr txBox="1">
            <a:spLocks/>
          </p:cNvSpPr>
          <p:nvPr/>
        </p:nvSpPr>
        <p:spPr>
          <a:xfrm>
            <a:off x="104717" y="3632421"/>
            <a:ext cx="6648200" cy="959222"/>
          </a:xfrm>
          <a:prstGeom prst="rect">
            <a:avLst/>
          </a:prstGeom>
        </p:spPr>
        <p:txBody>
          <a:bodyPr vert="horz" lIns="91440" tIns="45720" rIns="91440" bIns="45720" rtlCol="0">
            <a:normAutofit/>
          </a:bodyPr>
          <a:lstStyle>
            <a:lvl1pPr marL="0" indent="0" algn="l" defTabSz="514350" rtl="0" eaLnBrk="1" latinLnBrk="0" hangingPunct="1">
              <a:lnSpc>
                <a:spcPct val="90000"/>
              </a:lnSpc>
              <a:spcBef>
                <a:spcPts val="563"/>
              </a:spcBef>
              <a:buFont typeface="Arial" panose="020B0604020202020204" pitchFamily="34" charset="0"/>
              <a:buNone/>
              <a:defRPr sz="9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38576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64293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90011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15728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r>
              <a:rPr lang="en-US" sz="1000" dirty="0"/>
              <a:t>A clinic schedule can be created by clicking on the ‘Schedule’ button corresponding to each site. This can be done for both Active and Inactive clinic sites. Active sites are shaded in green and inactive sites are shaded in yellow</a:t>
            </a:r>
          </a:p>
        </p:txBody>
      </p:sp>
      <p:sp>
        <p:nvSpPr>
          <p:cNvPr id="14" name="TextBox 13">
            <a:extLst>
              <a:ext uri="{FF2B5EF4-FFF2-40B4-BE49-F238E27FC236}">
                <a16:creationId xmlns:a16="http://schemas.microsoft.com/office/drawing/2014/main" id="{CABFE752-21CA-4026-9D0A-4FB7B2E21FE4}"/>
              </a:ext>
            </a:extLst>
          </p:cNvPr>
          <p:cNvSpPr txBox="1"/>
          <p:nvPr/>
        </p:nvSpPr>
        <p:spPr>
          <a:xfrm>
            <a:off x="1573649" y="7108303"/>
            <a:ext cx="3698240" cy="230832"/>
          </a:xfrm>
          <a:prstGeom prst="rect">
            <a:avLst/>
          </a:prstGeom>
          <a:noFill/>
        </p:spPr>
        <p:txBody>
          <a:bodyPr wrap="square" rtlCol="0">
            <a:spAutoFit/>
          </a:bodyPr>
          <a:lstStyle/>
          <a:p>
            <a:r>
              <a:rPr lang="en-US" sz="900" i="1" dirty="0">
                <a:latin typeface="Open Sans" panose="020B0606030504020204" pitchFamily="34" charset="0"/>
                <a:ea typeface="Open Sans" panose="020B0606030504020204" pitchFamily="34" charset="0"/>
                <a:cs typeface="Open Sans" panose="020B0606030504020204" pitchFamily="34" charset="0"/>
              </a:rPr>
              <a:t>Figure 1 – Click on the schedule button to create a new clinic schedule</a:t>
            </a:r>
          </a:p>
        </p:txBody>
      </p:sp>
      <p:sp>
        <p:nvSpPr>
          <p:cNvPr id="15" name="Text Placeholder 2">
            <a:extLst>
              <a:ext uri="{FF2B5EF4-FFF2-40B4-BE49-F238E27FC236}">
                <a16:creationId xmlns:a16="http://schemas.microsoft.com/office/drawing/2014/main" id="{710C12D5-A7DC-4E67-949C-D25718056A76}"/>
              </a:ext>
            </a:extLst>
          </p:cNvPr>
          <p:cNvSpPr txBox="1">
            <a:spLocks/>
          </p:cNvSpPr>
          <p:nvPr/>
        </p:nvSpPr>
        <p:spPr>
          <a:xfrm>
            <a:off x="104717" y="7622539"/>
            <a:ext cx="6648200" cy="614681"/>
          </a:xfrm>
          <a:prstGeom prst="rect">
            <a:avLst/>
          </a:prstGeom>
        </p:spPr>
        <p:txBody>
          <a:bodyPr vert="horz" lIns="91440" tIns="45720" rIns="91440" bIns="45720" rtlCol="0">
            <a:normAutofit/>
          </a:bodyPr>
          <a:lstStyle>
            <a:lvl1pPr marL="0" indent="0" algn="l" defTabSz="514350" rtl="0" eaLnBrk="1" latinLnBrk="0" hangingPunct="1">
              <a:lnSpc>
                <a:spcPct val="90000"/>
              </a:lnSpc>
              <a:spcBef>
                <a:spcPts val="563"/>
              </a:spcBef>
              <a:buFont typeface="Arial" panose="020B0604020202020204" pitchFamily="34" charset="0"/>
              <a:buNone/>
              <a:defRPr sz="9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38576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64293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90011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15728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r>
              <a:rPr lang="en-US" sz="1000" dirty="0"/>
              <a:t>After clicking on the schedule button corresponding to a particular site, the user can view the Active Clinic Schedules (current and future), Inactive Clinic Schedules (History) and create new clinic schedules by clicking on the “Create Clinic Schedule” button on the top right. </a:t>
            </a:r>
          </a:p>
        </p:txBody>
      </p:sp>
      <p:pic>
        <p:nvPicPr>
          <p:cNvPr id="5" name="Picture 4">
            <a:extLst>
              <a:ext uri="{FF2B5EF4-FFF2-40B4-BE49-F238E27FC236}">
                <a16:creationId xmlns:a16="http://schemas.microsoft.com/office/drawing/2014/main" id="{7134C76B-5167-4947-882C-2568D10EBB32}"/>
              </a:ext>
            </a:extLst>
          </p:cNvPr>
          <p:cNvPicPr>
            <a:picLocks noChangeAspect="1"/>
          </p:cNvPicPr>
          <p:nvPr/>
        </p:nvPicPr>
        <p:blipFill rotWithShape="1">
          <a:blip r:embed="rId3"/>
          <a:srcRect l="12736" t="1701"/>
          <a:stretch/>
        </p:blipFill>
        <p:spPr>
          <a:xfrm>
            <a:off x="182420" y="4259639"/>
            <a:ext cx="6492794" cy="2710596"/>
          </a:xfrm>
          <a:prstGeom prst="rect">
            <a:avLst/>
          </a:prstGeom>
        </p:spPr>
      </p:pic>
      <p:sp>
        <p:nvSpPr>
          <p:cNvPr id="8" name="Rectangle 7">
            <a:extLst>
              <a:ext uri="{FF2B5EF4-FFF2-40B4-BE49-F238E27FC236}">
                <a16:creationId xmlns:a16="http://schemas.microsoft.com/office/drawing/2014/main" id="{BC75999F-9B8A-4EF5-982B-6D8BF2C4ACB6}"/>
              </a:ext>
            </a:extLst>
          </p:cNvPr>
          <p:cNvSpPr/>
          <p:nvPr/>
        </p:nvSpPr>
        <p:spPr>
          <a:xfrm>
            <a:off x="1259571" y="5243947"/>
            <a:ext cx="314078" cy="599736"/>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9BE982D5-AA1F-4939-AE0C-F2B5AEFBDBDB}"/>
              </a:ext>
            </a:extLst>
          </p:cNvPr>
          <p:cNvSpPr/>
          <p:nvPr/>
        </p:nvSpPr>
        <p:spPr>
          <a:xfrm>
            <a:off x="1422666" y="6561129"/>
            <a:ext cx="314078" cy="417583"/>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91542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9CC63F-D171-47CD-9EB1-68C162408E6A}"/>
              </a:ext>
            </a:extLst>
          </p:cNvPr>
          <p:cNvSpPr>
            <a:spLocks noGrp="1"/>
          </p:cNvSpPr>
          <p:nvPr>
            <p:ph type="title"/>
          </p:nvPr>
        </p:nvSpPr>
        <p:spPr/>
        <p:txBody>
          <a:bodyPr/>
          <a:lstStyle/>
          <a:p>
            <a:r>
              <a:rPr lang="en-US" sz="1800" b="1" dirty="0"/>
              <a:t>VASE+</a:t>
            </a:r>
            <a:br>
              <a:rPr lang="en-US" sz="1200" b="1" dirty="0"/>
            </a:br>
            <a:r>
              <a:rPr lang="en-US" sz="1300" b="1" dirty="0"/>
              <a:t>Job Aid – Create Vaccine Clinic Schedules</a:t>
            </a:r>
            <a:endParaRPr lang="en-US" sz="1300" dirty="0"/>
          </a:p>
        </p:txBody>
      </p:sp>
      <p:sp>
        <p:nvSpPr>
          <p:cNvPr id="11" name="TextBox 10">
            <a:extLst>
              <a:ext uri="{FF2B5EF4-FFF2-40B4-BE49-F238E27FC236}">
                <a16:creationId xmlns:a16="http://schemas.microsoft.com/office/drawing/2014/main" id="{724244F6-B236-4C5A-B3A2-B80769004E94}"/>
              </a:ext>
            </a:extLst>
          </p:cNvPr>
          <p:cNvSpPr txBox="1"/>
          <p:nvPr/>
        </p:nvSpPr>
        <p:spPr>
          <a:xfrm>
            <a:off x="2324493" y="2738428"/>
            <a:ext cx="2209014" cy="230832"/>
          </a:xfrm>
          <a:prstGeom prst="rect">
            <a:avLst/>
          </a:prstGeom>
          <a:noFill/>
        </p:spPr>
        <p:txBody>
          <a:bodyPr wrap="square" rtlCol="0">
            <a:spAutoFit/>
          </a:bodyPr>
          <a:lstStyle/>
          <a:p>
            <a:r>
              <a:rPr lang="en-US" sz="900" i="1" dirty="0">
                <a:latin typeface="Open Sans" panose="020B0606030504020204" pitchFamily="34" charset="0"/>
                <a:ea typeface="Open Sans" panose="020B0606030504020204" pitchFamily="34" charset="0"/>
                <a:cs typeface="Open Sans" panose="020B0606030504020204" pitchFamily="34" charset="0"/>
              </a:rPr>
              <a:t>Figure 2 – Create Clinic Schedule Button</a:t>
            </a:r>
          </a:p>
        </p:txBody>
      </p:sp>
      <p:sp>
        <p:nvSpPr>
          <p:cNvPr id="12" name="Title 1">
            <a:extLst>
              <a:ext uri="{FF2B5EF4-FFF2-40B4-BE49-F238E27FC236}">
                <a16:creationId xmlns:a16="http://schemas.microsoft.com/office/drawing/2014/main" id="{50D87397-0CCF-4BCA-841C-B7FC693B0D2E}"/>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algn="r"/>
            <a:endParaRPr lang="en-US" dirty="0"/>
          </a:p>
          <a:p>
            <a:pPr algn="r"/>
            <a:br>
              <a:rPr lang="en-US" sz="1100" dirty="0"/>
            </a:br>
            <a:r>
              <a:rPr lang="en-US" sz="1100" dirty="0">
                <a:latin typeface="Open Sans Semibold"/>
                <a:ea typeface="Open Sans Semibold"/>
                <a:cs typeface="Open Sans Semibold"/>
              </a:rPr>
              <a:t>Version 1.2</a:t>
            </a:r>
            <a:endParaRPr lang="en-US" dirty="0"/>
          </a:p>
        </p:txBody>
      </p:sp>
      <p:sp>
        <p:nvSpPr>
          <p:cNvPr id="6" name="Text Placeholder 2">
            <a:extLst>
              <a:ext uri="{FF2B5EF4-FFF2-40B4-BE49-F238E27FC236}">
                <a16:creationId xmlns:a16="http://schemas.microsoft.com/office/drawing/2014/main" id="{96DC3FAC-057E-40F5-A119-0BEF69C7D4BC}"/>
              </a:ext>
            </a:extLst>
          </p:cNvPr>
          <p:cNvSpPr txBox="1">
            <a:spLocks/>
          </p:cNvSpPr>
          <p:nvPr/>
        </p:nvSpPr>
        <p:spPr>
          <a:xfrm>
            <a:off x="104717" y="3118090"/>
            <a:ext cx="6648200" cy="2009140"/>
          </a:xfrm>
          <a:prstGeom prst="rect">
            <a:avLst/>
          </a:prstGeom>
        </p:spPr>
        <p:txBody>
          <a:bodyPr vert="horz" lIns="91440" tIns="45720" rIns="91440" bIns="45720" rtlCol="0" anchor="t">
            <a:noAutofit/>
          </a:bodyPr>
          <a:lstStyle>
            <a:lvl1pPr marL="0" indent="0" algn="l" defTabSz="514350" rtl="0" eaLnBrk="1" latinLnBrk="0" hangingPunct="1">
              <a:lnSpc>
                <a:spcPct val="90000"/>
              </a:lnSpc>
              <a:spcBef>
                <a:spcPts val="563"/>
              </a:spcBef>
              <a:buFont typeface="Arial" panose="020B0604020202020204" pitchFamily="34" charset="0"/>
              <a:buNone/>
              <a:defRPr sz="9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38576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64293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90011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15728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r>
              <a:rPr lang="en-US" dirty="0"/>
              <a:t>This triggers a pop-up screen to capture:</a:t>
            </a:r>
          </a:p>
          <a:p>
            <a:pPr marL="228600" indent="-228600">
              <a:buAutoNum type="arabicPeriod"/>
            </a:pPr>
            <a:r>
              <a:rPr lang="en-US" dirty="0"/>
              <a:t>Clinic Type: the planned type of clinic (vaccine </a:t>
            </a:r>
            <a:r>
              <a:rPr lang="en-US"/>
              <a:t>or testing) for </a:t>
            </a:r>
            <a:r>
              <a:rPr lang="en-US" dirty="0"/>
              <a:t>this schedule</a:t>
            </a:r>
          </a:p>
          <a:p>
            <a:pPr marL="228600" indent="-228600">
              <a:buAutoNum type="arabicPeriod"/>
            </a:pPr>
            <a:r>
              <a:rPr lang="en-US" dirty="0"/>
              <a:t>Clinic Name: This corresponds to the name of the clinic for the corresponding date under the Clinic site</a:t>
            </a:r>
          </a:p>
          <a:p>
            <a:pPr marL="228600" indent="-228600">
              <a:buAutoNum type="arabicPeriod"/>
            </a:pPr>
            <a:r>
              <a:rPr lang="en-US" dirty="0"/>
              <a:t>Open or Closed POD: after the schedule has been saved, a link will be generated to use to direct registrants to that specific clinic</a:t>
            </a:r>
          </a:p>
          <a:p>
            <a:pPr marL="228600" indent="-228600">
              <a:buAutoNum type="arabicPeriod"/>
            </a:pPr>
            <a:r>
              <a:rPr lang="en-US" dirty="0"/>
              <a:t>Points of Contact: This establishes the main point of contact for the clinic. Users can select an existing user users for clinics</a:t>
            </a:r>
          </a:p>
          <a:p>
            <a:pPr marL="228600" indent="-228600">
              <a:buAutoNum type="arabicPeriod"/>
            </a:pPr>
            <a:r>
              <a:rPr lang="en-US" dirty="0">
                <a:latin typeface="Open Sans"/>
              </a:rPr>
              <a:t>Clinic Schedule: The clinic schedule start and end time, the break start and end time, slot durations, appointments per slot, and intervals between slots</a:t>
            </a:r>
          </a:p>
          <a:p>
            <a:pPr marL="228600" indent="-228600">
              <a:buAutoNum type="arabicPeriod"/>
            </a:pPr>
            <a:r>
              <a:rPr lang="en-US" dirty="0">
                <a:latin typeface="Open Sans"/>
              </a:rPr>
              <a:t>The clinic capacity (which sets a cap on the total number of appointment slots created) can be adjusted by increasing or reducing the slot duration or the interval between slots</a:t>
            </a:r>
            <a:endParaRPr lang="en-US" dirty="0"/>
          </a:p>
          <a:p>
            <a:pPr marL="228600" indent="-228600">
              <a:buAutoNum type="arabicPeriod"/>
            </a:pPr>
            <a:r>
              <a:rPr lang="en-US" dirty="0"/>
              <a:t>Vaccines Offered at the clinic: The planned vaccine type, availability of vaccines, and vaccine lot numbers  </a:t>
            </a:r>
          </a:p>
        </p:txBody>
      </p:sp>
      <p:sp>
        <p:nvSpPr>
          <p:cNvPr id="13" name="TextBox 12">
            <a:extLst>
              <a:ext uri="{FF2B5EF4-FFF2-40B4-BE49-F238E27FC236}">
                <a16:creationId xmlns:a16="http://schemas.microsoft.com/office/drawing/2014/main" id="{E01C5459-BF95-4E34-8D3F-021FBB767299}"/>
              </a:ext>
            </a:extLst>
          </p:cNvPr>
          <p:cNvSpPr txBox="1"/>
          <p:nvPr/>
        </p:nvSpPr>
        <p:spPr>
          <a:xfrm>
            <a:off x="2378231" y="8521330"/>
            <a:ext cx="2101538" cy="230832"/>
          </a:xfrm>
          <a:prstGeom prst="rect">
            <a:avLst/>
          </a:prstGeom>
          <a:noFill/>
        </p:spPr>
        <p:txBody>
          <a:bodyPr wrap="square" rtlCol="0">
            <a:spAutoFit/>
          </a:bodyPr>
          <a:lstStyle/>
          <a:p>
            <a:pPr algn="ctr"/>
            <a:r>
              <a:rPr lang="en-US" sz="900" i="1" dirty="0">
                <a:latin typeface="Open Sans" panose="020B0606030504020204" pitchFamily="34" charset="0"/>
                <a:ea typeface="Open Sans" panose="020B0606030504020204" pitchFamily="34" charset="0"/>
                <a:cs typeface="Open Sans" panose="020B0606030504020204" pitchFamily="34" charset="0"/>
              </a:rPr>
              <a:t>Figure 3 – Creating a Clinic Schedule</a:t>
            </a:r>
          </a:p>
        </p:txBody>
      </p:sp>
      <p:pic>
        <p:nvPicPr>
          <p:cNvPr id="15" name="Picture 14" descr="Graphical user interface, application&#10;&#10;Description automatically generated">
            <a:extLst>
              <a:ext uri="{FF2B5EF4-FFF2-40B4-BE49-F238E27FC236}">
                <a16:creationId xmlns:a16="http://schemas.microsoft.com/office/drawing/2014/main" id="{881918A5-F49E-40FA-896C-52D96123275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5758" y="5605322"/>
            <a:ext cx="6374041" cy="2951933"/>
          </a:xfrm>
          <a:prstGeom prst="rect">
            <a:avLst/>
          </a:prstGeom>
        </p:spPr>
      </p:pic>
      <p:sp>
        <p:nvSpPr>
          <p:cNvPr id="16" name="Rectangle 15">
            <a:extLst>
              <a:ext uri="{FF2B5EF4-FFF2-40B4-BE49-F238E27FC236}">
                <a16:creationId xmlns:a16="http://schemas.microsoft.com/office/drawing/2014/main" id="{9B2540DC-326A-4237-ACF2-6572001EE0B9}"/>
              </a:ext>
            </a:extLst>
          </p:cNvPr>
          <p:cNvSpPr/>
          <p:nvPr/>
        </p:nvSpPr>
        <p:spPr>
          <a:xfrm>
            <a:off x="175761" y="5600430"/>
            <a:ext cx="6545080" cy="49342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B78A1DAB-7276-4339-AB7B-DF911F79F407}"/>
              </a:ext>
            </a:extLst>
          </p:cNvPr>
          <p:cNvSpPr/>
          <p:nvPr/>
        </p:nvSpPr>
        <p:spPr>
          <a:xfrm>
            <a:off x="175761" y="7631935"/>
            <a:ext cx="6545080" cy="74988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419F07C5-C6E0-4644-ABEC-12C50E84195D}"/>
              </a:ext>
            </a:extLst>
          </p:cNvPr>
          <p:cNvSpPr/>
          <p:nvPr/>
        </p:nvSpPr>
        <p:spPr>
          <a:xfrm>
            <a:off x="5486400" y="8385835"/>
            <a:ext cx="1234441" cy="25032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D444A55A-DB76-4C58-8D08-180750DA8A92}"/>
              </a:ext>
            </a:extLst>
          </p:cNvPr>
          <p:cNvPicPr>
            <a:picLocks noChangeAspect="1"/>
          </p:cNvPicPr>
          <p:nvPr/>
        </p:nvPicPr>
        <p:blipFill>
          <a:blip r:embed="rId4"/>
          <a:stretch>
            <a:fillRect/>
          </a:stretch>
        </p:blipFill>
        <p:spPr>
          <a:xfrm>
            <a:off x="321247" y="1064837"/>
            <a:ext cx="6215506" cy="1476722"/>
          </a:xfrm>
          <a:prstGeom prst="rect">
            <a:avLst/>
          </a:prstGeom>
        </p:spPr>
      </p:pic>
      <p:sp>
        <p:nvSpPr>
          <p:cNvPr id="7" name="Rectangle 6">
            <a:extLst>
              <a:ext uri="{FF2B5EF4-FFF2-40B4-BE49-F238E27FC236}">
                <a16:creationId xmlns:a16="http://schemas.microsoft.com/office/drawing/2014/main" id="{5DCE30EE-7619-4AC2-8909-EFB078E92BEE}"/>
              </a:ext>
            </a:extLst>
          </p:cNvPr>
          <p:cNvSpPr/>
          <p:nvPr/>
        </p:nvSpPr>
        <p:spPr>
          <a:xfrm>
            <a:off x="5936189" y="1029633"/>
            <a:ext cx="619156" cy="20673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a:extLst>
              <a:ext uri="{FF2B5EF4-FFF2-40B4-BE49-F238E27FC236}">
                <a16:creationId xmlns:a16="http://schemas.microsoft.com/office/drawing/2014/main" id="{425B30B8-E8BA-4009-9DE0-BCAFF29F70A3}"/>
              </a:ext>
            </a:extLst>
          </p:cNvPr>
          <p:cNvPicPr>
            <a:picLocks noChangeAspect="1"/>
          </p:cNvPicPr>
          <p:nvPr/>
        </p:nvPicPr>
        <p:blipFill>
          <a:blip r:embed="rId5"/>
          <a:stretch>
            <a:fillRect/>
          </a:stretch>
        </p:blipFill>
        <p:spPr>
          <a:xfrm>
            <a:off x="908338" y="5299393"/>
            <a:ext cx="4655335" cy="297020"/>
          </a:xfrm>
          <a:prstGeom prst="rect">
            <a:avLst/>
          </a:prstGeom>
        </p:spPr>
      </p:pic>
      <p:sp>
        <p:nvSpPr>
          <p:cNvPr id="17" name="Rectangle 16">
            <a:extLst>
              <a:ext uri="{FF2B5EF4-FFF2-40B4-BE49-F238E27FC236}">
                <a16:creationId xmlns:a16="http://schemas.microsoft.com/office/drawing/2014/main" id="{12A7A7A5-7332-46D0-9AA2-61549A3CDE76}"/>
              </a:ext>
            </a:extLst>
          </p:cNvPr>
          <p:cNvSpPr/>
          <p:nvPr/>
        </p:nvSpPr>
        <p:spPr>
          <a:xfrm>
            <a:off x="908338" y="5276060"/>
            <a:ext cx="2324259" cy="31230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201919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175DA-BB78-43C0-ABB8-E5EE7857453F}"/>
              </a:ext>
            </a:extLst>
          </p:cNvPr>
          <p:cNvSpPr>
            <a:spLocks noGrp="1"/>
          </p:cNvSpPr>
          <p:nvPr>
            <p:ph type="title"/>
          </p:nvPr>
        </p:nvSpPr>
        <p:spPr/>
        <p:txBody>
          <a:bodyPr/>
          <a:lstStyle/>
          <a:p>
            <a:r>
              <a:rPr lang="en-US" sz="1800" b="1" dirty="0"/>
              <a:t>VASE+</a:t>
            </a:r>
            <a:br>
              <a:rPr lang="en-US" sz="1100" b="1" dirty="0"/>
            </a:br>
            <a:r>
              <a:rPr lang="en-US" sz="1300" b="1" dirty="0"/>
              <a:t>Job Aid – Create Clinic Schedules</a:t>
            </a:r>
            <a:endParaRPr lang="en-US" sz="1300" dirty="0"/>
          </a:p>
        </p:txBody>
      </p:sp>
      <p:sp>
        <p:nvSpPr>
          <p:cNvPr id="4" name="Text Placeholder 2">
            <a:extLst>
              <a:ext uri="{FF2B5EF4-FFF2-40B4-BE49-F238E27FC236}">
                <a16:creationId xmlns:a16="http://schemas.microsoft.com/office/drawing/2014/main" id="{A1705C51-A547-411B-87F0-C3EA3D5E6A73}"/>
              </a:ext>
            </a:extLst>
          </p:cNvPr>
          <p:cNvSpPr txBox="1">
            <a:spLocks/>
          </p:cNvSpPr>
          <p:nvPr/>
        </p:nvSpPr>
        <p:spPr>
          <a:xfrm>
            <a:off x="104716" y="789416"/>
            <a:ext cx="6648200" cy="641426"/>
          </a:xfrm>
          <a:prstGeom prst="rect">
            <a:avLst/>
          </a:prstGeom>
        </p:spPr>
        <p:txBody>
          <a:bodyPr vert="horz" lIns="91440" tIns="45720" rIns="91440" bIns="45720" rtlCol="0">
            <a:normAutofit/>
          </a:bodyPr>
          <a:lstStyle>
            <a:lvl1pPr marL="0" indent="0" algn="l" defTabSz="514350" rtl="0" eaLnBrk="1" latinLnBrk="0" hangingPunct="1">
              <a:lnSpc>
                <a:spcPct val="90000"/>
              </a:lnSpc>
              <a:spcBef>
                <a:spcPts val="563"/>
              </a:spcBef>
              <a:buFont typeface="Arial" panose="020B0604020202020204" pitchFamily="34" charset="0"/>
              <a:buNone/>
              <a:defRPr sz="9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38576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64293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90011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15728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r>
              <a:rPr lang="en-US" sz="1000" dirty="0"/>
              <a:t>After all the information is input, the user can click on </a:t>
            </a:r>
            <a:r>
              <a:rPr lang="en-US" sz="1000" b="1" dirty="0"/>
              <a:t>Create Schedule</a:t>
            </a:r>
            <a:r>
              <a:rPr lang="en-US" sz="1000" dirty="0"/>
              <a:t> to finalize the clinic schedule. Clicking on </a:t>
            </a:r>
            <a:r>
              <a:rPr lang="en-US" sz="1000" b="1" dirty="0"/>
              <a:t>Create &amp; Create Another</a:t>
            </a:r>
            <a:r>
              <a:rPr lang="en-US" sz="1000" dirty="0"/>
              <a:t> will create another clinic schedule with the same data and parameters, except the Clinic Date will automatically fill the next day.  This allows users to easily create multiple days with the same schedule. The user can choose to modify other parameters as necessary as well.</a:t>
            </a:r>
          </a:p>
          <a:p>
            <a:endParaRPr lang="en-US" sz="1000" dirty="0"/>
          </a:p>
        </p:txBody>
      </p:sp>
      <p:sp>
        <p:nvSpPr>
          <p:cNvPr id="5" name="Title 1">
            <a:extLst>
              <a:ext uri="{FF2B5EF4-FFF2-40B4-BE49-F238E27FC236}">
                <a16:creationId xmlns:a16="http://schemas.microsoft.com/office/drawing/2014/main" id="{1A178053-CFA3-4D36-A4E1-C45D8CD243E5}"/>
              </a:ext>
            </a:extLst>
          </p:cNvPr>
          <p:cNvSpPr txBox="1">
            <a:spLocks/>
          </p:cNvSpPr>
          <p:nvPr/>
        </p:nvSpPr>
        <p:spPr>
          <a:xfrm>
            <a:off x="4070661" y="267080"/>
            <a:ext cx="2787339" cy="517603"/>
          </a:xfrm>
          <a:prstGeom prst="rect">
            <a:avLst/>
          </a:prstGeom>
        </p:spPr>
        <p:txBody>
          <a:bodyPr vert="horz" lIns="91440" tIns="45720" rIns="91440" bIns="45720" rtlCol="0" anchor="ctr">
            <a:normAutofit/>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algn="r"/>
            <a:br>
              <a:rPr lang="en-US" sz="1100" dirty="0"/>
            </a:br>
            <a:r>
              <a:rPr lang="en-US" sz="1100" dirty="0">
                <a:latin typeface="Open Sans Semibold"/>
                <a:ea typeface="Open Sans Semibold"/>
                <a:cs typeface="Open Sans Semibold"/>
              </a:rPr>
              <a:t>Version 1.2</a:t>
            </a:r>
          </a:p>
        </p:txBody>
      </p:sp>
      <p:sp>
        <p:nvSpPr>
          <p:cNvPr id="6" name="TextBox 5">
            <a:extLst>
              <a:ext uri="{FF2B5EF4-FFF2-40B4-BE49-F238E27FC236}">
                <a16:creationId xmlns:a16="http://schemas.microsoft.com/office/drawing/2014/main" id="{10571197-F8FB-48A1-B631-C23FDE3F6D01}"/>
              </a:ext>
            </a:extLst>
          </p:cNvPr>
          <p:cNvSpPr txBox="1"/>
          <p:nvPr/>
        </p:nvSpPr>
        <p:spPr>
          <a:xfrm>
            <a:off x="104717" y="3619934"/>
            <a:ext cx="6400800" cy="307777"/>
          </a:xfrm>
          <a:prstGeom prst="rect">
            <a:avLst/>
          </a:prstGeom>
          <a:noFill/>
        </p:spPr>
        <p:txBody>
          <a:bodyPr wrap="square" rtlCol="0">
            <a:spAutoFit/>
          </a:bodyPr>
          <a:lstStyle/>
          <a:p>
            <a:r>
              <a:rPr lang="en-US" sz="1400" b="1" dirty="0">
                <a:solidFill>
                  <a:srgbClr val="5B9BD5"/>
                </a:solidFill>
                <a:latin typeface="Open Sans" panose="020B0606030504020204" pitchFamily="34" charset="0"/>
                <a:ea typeface="Open Sans" panose="020B0606030504020204" pitchFamily="34" charset="0"/>
                <a:cs typeface="Open Sans" panose="020B0606030504020204" pitchFamily="34" charset="0"/>
              </a:rPr>
              <a:t>Scheduling into the Future for 2</a:t>
            </a:r>
            <a:r>
              <a:rPr lang="en-US" sz="1400" b="1" baseline="30000" dirty="0">
                <a:solidFill>
                  <a:srgbClr val="5B9BD5"/>
                </a:solidFill>
                <a:latin typeface="Open Sans" panose="020B0606030504020204" pitchFamily="34" charset="0"/>
                <a:ea typeface="Open Sans" panose="020B0606030504020204" pitchFamily="34" charset="0"/>
                <a:cs typeface="Open Sans" panose="020B0606030504020204" pitchFamily="34" charset="0"/>
              </a:rPr>
              <a:t>nd</a:t>
            </a:r>
            <a:r>
              <a:rPr lang="en-US" sz="1400" b="1" dirty="0">
                <a:solidFill>
                  <a:srgbClr val="5B9BD5"/>
                </a:solidFill>
                <a:latin typeface="Open Sans" panose="020B0606030504020204" pitchFamily="34" charset="0"/>
                <a:ea typeface="Open Sans" panose="020B0606030504020204" pitchFamily="34" charset="0"/>
                <a:cs typeface="Open Sans" panose="020B0606030504020204" pitchFamily="34" charset="0"/>
              </a:rPr>
              <a:t> Dose Appointments</a:t>
            </a:r>
          </a:p>
        </p:txBody>
      </p:sp>
      <p:cxnSp>
        <p:nvCxnSpPr>
          <p:cNvPr id="7" name="Google Shape;710;gae5b44f2be_2_1311">
            <a:extLst>
              <a:ext uri="{FF2B5EF4-FFF2-40B4-BE49-F238E27FC236}">
                <a16:creationId xmlns:a16="http://schemas.microsoft.com/office/drawing/2014/main" id="{9DD34C47-7874-4B71-BB6F-3C7B2FED4D0C}"/>
              </a:ext>
            </a:extLst>
          </p:cNvPr>
          <p:cNvCxnSpPr/>
          <p:nvPr/>
        </p:nvCxnSpPr>
        <p:spPr>
          <a:xfrm>
            <a:off x="203249" y="3933545"/>
            <a:ext cx="2740800" cy="0"/>
          </a:xfrm>
          <a:prstGeom prst="straightConnector1">
            <a:avLst/>
          </a:prstGeom>
          <a:noFill/>
          <a:ln w="28575" cap="flat" cmpd="sng">
            <a:solidFill>
              <a:srgbClr val="1A3964"/>
            </a:solidFill>
            <a:prstDash val="solid"/>
            <a:miter lim="800000"/>
            <a:headEnd type="none" w="sm" len="sm"/>
            <a:tailEnd type="none" w="sm" len="sm"/>
          </a:ln>
        </p:spPr>
      </p:cxnSp>
      <p:cxnSp>
        <p:nvCxnSpPr>
          <p:cNvPr id="8" name="Google Shape;711;gae5b44f2be_2_1311">
            <a:extLst>
              <a:ext uri="{FF2B5EF4-FFF2-40B4-BE49-F238E27FC236}">
                <a16:creationId xmlns:a16="http://schemas.microsoft.com/office/drawing/2014/main" id="{41025CB8-BB22-4C63-A5C1-20A2F6316862}"/>
              </a:ext>
            </a:extLst>
          </p:cNvPr>
          <p:cNvCxnSpPr/>
          <p:nvPr/>
        </p:nvCxnSpPr>
        <p:spPr>
          <a:xfrm>
            <a:off x="203249" y="3882410"/>
            <a:ext cx="2740800" cy="0"/>
          </a:xfrm>
          <a:prstGeom prst="straightConnector1">
            <a:avLst/>
          </a:prstGeom>
          <a:noFill/>
          <a:ln w="19050" cap="flat" cmpd="sng">
            <a:solidFill>
              <a:schemeClr val="accent3"/>
            </a:solidFill>
            <a:prstDash val="solid"/>
            <a:miter lim="800000"/>
            <a:headEnd type="none" w="sm" len="sm"/>
            <a:tailEnd type="none" w="sm" len="sm"/>
          </a:ln>
        </p:spPr>
      </p:cxnSp>
      <p:sp>
        <p:nvSpPr>
          <p:cNvPr id="9" name="Text Placeholder 2">
            <a:extLst>
              <a:ext uri="{FF2B5EF4-FFF2-40B4-BE49-F238E27FC236}">
                <a16:creationId xmlns:a16="http://schemas.microsoft.com/office/drawing/2014/main" id="{58119CC5-87CB-4F10-97AF-C99822E1391D}"/>
              </a:ext>
            </a:extLst>
          </p:cNvPr>
          <p:cNvSpPr txBox="1">
            <a:spLocks/>
          </p:cNvSpPr>
          <p:nvPr/>
        </p:nvSpPr>
        <p:spPr>
          <a:xfrm>
            <a:off x="104717" y="4046274"/>
            <a:ext cx="6648200" cy="1639923"/>
          </a:xfrm>
          <a:prstGeom prst="rect">
            <a:avLst/>
          </a:prstGeom>
        </p:spPr>
        <p:txBody>
          <a:bodyPr vert="horz" lIns="91440" tIns="45720" rIns="91440" bIns="45720" rtlCol="0">
            <a:normAutofit/>
          </a:bodyPr>
          <a:lstStyle>
            <a:lvl1pPr marL="0" indent="0" algn="l" defTabSz="514350" rtl="0" eaLnBrk="1" latinLnBrk="0" hangingPunct="1">
              <a:lnSpc>
                <a:spcPct val="90000"/>
              </a:lnSpc>
              <a:spcBef>
                <a:spcPts val="563"/>
              </a:spcBef>
              <a:buFont typeface="Arial" panose="020B0604020202020204" pitchFamily="34" charset="0"/>
              <a:buNone/>
              <a:defRPr sz="9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38576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64293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90011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15728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r>
              <a:rPr lang="en-US" sz="1000" dirty="0"/>
              <a:t>It is best practice to create the clinic schedule for the second dose appointment at the same time as the clinic schedule for the first dose.  This helps Vaccine Appointment Schedulers as they can schedule a 2</a:t>
            </a:r>
            <a:r>
              <a:rPr lang="en-US" sz="1000" baseline="30000" dirty="0"/>
              <a:t>nd</a:t>
            </a:r>
            <a:r>
              <a:rPr lang="en-US" sz="1000" dirty="0"/>
              <a:t> dose on site after the first dose is administered. Second dose appointments can only be scheduled at clinics in the future based on vaccine type. Note that schedules will always appear in order by upcoming date.</a:t>
            </a:r>
          </a:p>
          <a:p>
            <a:pPr marL="171450" indent="-171450">
              <a:buFont typeface="Arial" panose="020B0604020202020204" pitchFamily="34" charset="0"/>
              <a:buChar char="•"/>
            </a:pPr>
            <a:r>
              <a:rPr lang="en-US" sz="1000" dirty="0"/>
              <a:t>Pfizer vaccine second dose clinic schedules should be 21 +/- 4 days  (3 weeks) after the first dose (see Figure 6 below for an example of a Pfizer clinic scheduling for the first and second doses).  </a:t>
            </a:r>
          </a:p>
          <a:p>
            <a:pPr marL="171450" indent="-171450">
              <a:buFont typeface="Arial" panose="020B0604020202020204" pitchFamily="34" charset="0"/>
              <a:buChar char="•"/>
            </a:pPr>
            <a:r>
              <a:rPr lang="en-US" sz="1000" dirty="0" err="1"/>
              <a:t>Moderna</a:t>
            </a:r>
            <a:r>
              <a:rPr lang="en-US" sz="1000" dirty="0"/>
              <a:t> vaccine second dose clinic schedule should be 28 +/- 4 days (4 weeks) after the first dose.  </a:t>
            </a:r>
          </a:p>
          <a:p>
            <a:r>
              <a:rPr lang="en-US" sz="1000" dirty="0"/>
              <a:t>Multiple days in the future can be added at one time, though each day must be added separately. </a:t>
            </a:r>
          </a:p>
          <a:p>
            <a:endParaRPr lang="en-US" sz="1000" dirty="0"/>
          </a:p>
        </p:txBody>
      </p:sp>
      <p:sp>
        <p:nvSpPr>
          <p:cNvPr id="10" name="TextBox 9">
            <a:extLst>
              <a:ext uri="{FF2B5EF4-FFF2-40B4-BE49-F238E27FC236}">
                <a16:creationId xmlns:a16="http://schemas.microsoft.com/office/drawing/2014/main" id="{313A3BA6-C48F-4AB1-982E-E5D22859EC75}"/>
              </a:ext>
            </a:extLst>
          </p:cNvPr>
          <p:cNvSpPr txBox="1"/>
          <p:nvPr/>
        </p:nvSpPr>
        <p:spPr>
          <a:xfrm>
            <a:off x="1769866" y="6533454"/>
            <a:ext cx="3317902" cy="230832"/>
          </a:xfrm>
          <a:prstGeom prst="rect">
            <a:avLst/>
          </a:prstGeom>
          <a:noFill/>
        </p:spPr>
        <p:txBody>
          <a:bodyPr wrap="square" rtlCol="0">
            <a:spAutoFit/>
          </a:bodyPr>
          <a:lstStyle/>
          <a:p>
            <a:pPr algn="ctr"/>
            <a:r>
              <a:rPr lang="en-US" sz="900" i="1" dirty="0">
                <a:latin typeface="Open Sans" panose="020B0606030504020204" pitchFamily="34" charset="0"/>
                <a:ea typeface="Open Sans" panose="020B0606030504020204" pitchFamily="34" charset="0"/>
                <a:cs typeface="Open Sans" panose="020B0606030504020204" pitchFamily="34" charset="0"/>
              </a:rPr>
              <a:t>Figure 5 – Scheduling in Advance for 2</a:t>
            </a:r>
            <a:r>
              <a:rPr lang="en-US" sz="900" i="1" baseline="30000" dirty="0">
                <a:latin typeface="Open Sans" panose="020B0606030504020204" pitchFamily="34" charset="0"/>
                <a:ea typeface="Open Sans" panose="020B0606030504020204" pitchFamily="34" charset="0"/>
                <a:cs typeface="Open Sans" panose="020B0606030504020204" pitchFamily="34" charset="0"/>
              </a:rPr>
              <a:t>nd</a:t>
            </a:r>
            <a:r>
              <a:rPr lang="en-US" sz="900" i="1" dirty="0">
                <a:latin typeface="Open Sans" panose="020B0606030504020204" pitchFamily="34" charset="0"/>
                <a:ea typeface="Open Sans" panose="020B0606030504020204" pitchFamily="34" charset="0"/>
                <a:cs typeface="Open Sans" panose="020B0606030504020204" pitchFamily="34" charset="0"/>
              </a:rPr>
              <a:t> Dose Appointments</a:t>
            </a:r>
          </a:p>
        </p:txBody>
      </p:sp>
      <p:sp>
        <p:nvSpPr>
          <p:cNvPr id="12" name="Text Placeholder 2">
            <a:extLst>
              <a:ext uri="{FF2B5EF4-FFF2-40B4-BE49-F238E27FC236}">
                <a16:creationId xmlns:a16="http://schemas.microsoft.com/office/drawing/2014/main" id="{52AD4ACA-758E-44F3-A1A9-B59A3DEDCBAA}"/>
              </a:ext>
            </a:extLst>
          </p:cNvPr>
          <p:cNvSpPr txBox="1">
            <a:spLocks/>
          </p:cNvSpPr>
          <p:nvPr/>
        </p:nvSpPr>
        <p:spPr>
          <a:xfrm>
            <a:off x="104716" y="6842015"/>
            <a:ext cx="6648200" cy="871871"/>
          </a:xfrm>
          <a:prstGeom prst="rect">
            <a:avLst/>
          </a:prstGeom>
        </p:spPr>
        <p:txBody>
          <a:bodyPr vert="horz" lIns="91440" tIns="45720" rIns="91440" bIns="45720" rtlCol="0">
            <a:normAutofit/>
          </a:bodyPr>
          <a:lstStyle>
            <a:lvl1pPr marL="0" indent="0" algn="l" defTabSz="514350" rtl="0" eaLnBrk="1" latinLnBrk="0" hangingPunct="1">
              <a:lnSpc>
                <a:spcPct val="90000"/>
              </a:lnSpc>
              <a:spcBef>
                <a:spcPts val="563"/>
              </a:spcBef>
              <a:buFont typeface="Arial" panose="020B0604020202020204" pitchFamily="34" charset="0"/>
              <a:buNone/>
              <a:defRPr sz="9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38576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64293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90011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15728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r>
              <a:rPr lang="en-US" sz="1000" dirty="0"/>
              <a:t>Multiple clinic schedules can be added for the same day at the same site.  For example, if your clinic site has both </a:t>
            </a:r>
            <a:r>
              <a:rPr lang="en-US" sz="1000" dirty="0" err="1"/>
              <a:t>Moderna</a:t>
            </a:r>
            <a:r>
              <a:rPr lang="en-US" sz="1000" dirty="0"/>
              <a:t> and Pfizer vaccines with different appointment schedules for each, the different schedules can be created for the same day.  The front desk and the site administrator will be able to see the appointments scheduled at each clinic.  Figure 7 below provides an example.</a:t>
            </a:r>
          </a:p>
        </p:txBody>
      </p:sp>
      <p:pic>
        <p:nvPicPr>
          <p:cNvPr id="14" name="Picture 13">
            <a:extLst>
              <a:ext uri="{FF2B5EF4-FFF2-40B4-BE49-F238E27FC236}">
                <a16:creationId xmlns:a16="http://schemas.microsoft.com/office/drawing/2014/main" id="{E6D4BB8F-054D-47EF-BB33-276E1A1D465A}"/>
              </a:ext>
            </a:extLst>
          </p:cNvPr>
          <p:cNvPicPr>
            <a:picLocks noChangeAspect="1"/>
          </p:cNvPicPr>
          <p:nvPr/>
        </p:nvPicPr>
        <p:blipFill>
          <a:blip r:embed="rId2"/>
          <a:stretch>
            <a:fillRect/>
          </a:stretch>
        </p:blipFill>
        <p:spPr>
          <a:xfrm>
            <a:off x="359716" y="7519752"/>
            <a:ext cx="6089650" cy="1115577"/>
          </a:xfrm>
          <a:prstGeom prst="rect">
            <a:avLst/>
          </a:prstGeom>
        </p:spPr>
      </p:pic>
      <p:sp>
        <p:nvSpPr>
          <p:cNvPr id="15" name="TextBox 14">
            <a:extLst>
              <a:ext uri="{FF2B5EF4-FFF2-40B4-BE49-F238E27FC236}">
                <a16:creationId xmlns:a16="http://schemas.microsoft.com/office/drawing/2014/main" id="{FFAAF479-0FC7-4C01-A732-794EE0C3C039}"/>
              </a:ext>
            </a:extLst>
          </p:cNvPr>
          <p:cNvSpPr txBox="1"/>
          <p:nvPr/>
        </p:nvSpPr>
        <p:spPr>
          <a:xfrm>
            <a:off x="1545115" y="8653488"/>
            <a:ext cx="3767399" cy="230832"/>
          </a:xfrm>
          <a:prstGeom prst="rect">
            <a:avLst/>
          </a:prstGeom>
          <a:noFill/>
        </p:spPr>
        <p:txBody>
          <a:bodyPr wrap="square" rtlCol="0">
            <a:spAutoFit/>
          </a:bodyPr>
          <a:lstStyle/>
          <a:p>
            <a:pPr algn="ctr"/>
            <a:r>
              <a:rPr lang="en-US" sz="900" i="1" dirty="0">
                <a:latin typeface="Open Sans" panose="020B0606030504020204" pitchFamily="34" charset="0"/>
                <a:ea typeface="Open Sans" panose="020B0606030504020204" pitchFamily="34" charset="0"/>
                <a:cs typeface="Open Sans" panose="020B0606030504020204" pitchFamily="34" charset="0"/>
              </a:rPr>
              <a:t>Figure 6 – Multiple Clinic Schedules for the Same Day at the Same Site</a:t>
            </a:r>
          </a:p>
        </p:txBody>
      </p:sp>
      <p:pic>
        <p:nvPicPr>
          <p:cNvPr id="11" name="Picture 10">
            <a:extLst>
              <a:ext uri="{FF2B5EF4-FFF2-40B4-BE49-F238E27FC236}">
                <a16:creationId xmlns:a16="http://schemas.microsoft.com/office/drawing/2014/main" id="{C4E1EC05-C7DD-4713-99BB-2F571008FFAC}"/>
              </a:ext>
            </a:extLst>
          </p:cNvPr>
          <p:cNvPicPr>
            <a:picLocks noChangeAspect="1"/>
          </p:cNvPicPr>
          <p:nvPr/>
        </p:nvPicPr>
        <p:blipFill>
          <a:blip r:embed="rId3"/>
          <a:stretch>
            <a:fillRect/>
          </a:stretch>
        </p:blipFill>
        <p:spPr>
          <a:xfrm>
            <a:off x="644362" y="2331625"/>
            <a:ext cx="5568901" cy="960583"/>
          </a:xfrm>
          <a:prstGeom prst="rect">
            <a:avLst/>
          </a:prstGeom>
        </p:spPr>
      </p:pic>
      <p:sp>
        <p:nvSpPr>
          <p:cNvPr id="16" name="TextBox 15">
            <a:extLst>
              <a:ext uri="{FF2B5EF4-FFF2-40B4-BE49-F238E27FC236}">
                <a16:creationId xmlns:a16="http://schemas.microsoft.com/office/drawing/2014/main" id="{3755AEC3-759C-4E28-BCE1-49673206D986}"/>
              </a:ext>
            </a:extLst>
          </p:cNvPr>
          <p:cNvSpPr txBox="1"/>
          <p:nvPr/>
        </p:nvSpPr>
        <p:spPr>
          <a:xfrm>
            <a:off x="1769866" y="3296356"/>
            <a:ext cx="3317902" cy="230832"/>
          </a:xfrm>
          <a:prstGeom prst="rect">
            <a:avLst/>
          </a:prstGeom>
          <a:noFill/>
        </p:spPr>
        <p:txBody>
          <a:bodyPr wrap="square" rtlCol="0">
            <a:spAutoFit/>
          </a:bodyPr>
          <a:lstStyle/>
          <a:p>
            <a:pPr algn="ctr"/>
            <a:r>
              <a:rPr lang="en-US" sz="900" i="1" dirty="0">
                <a:latin typeface="Open Sans" panose="020B0606030504020204" pitchFamily="34" charset="0"/>
                <a:ea typeface="Open Sans" panose="020B0606030504020204" pitchFamily="34" charset="0"/>
                <a:cs typeface="Open Sans" panose="020B0606030504020204" pitchFamily="34" charset="0"/>
              </a:rPr>
              <a:t>Figure 4 – Link for the Clinic</a:t>
            </a:r>
          </a:p>
        </p:txBody>
      </p:sp>
      <p:sp>
        <p:nvSpPr>
          <p:cNvPr id="17" name="Rectangle 16">
            <a:extLst>
              <a:ext uri="{FF2B5EF4-FFF2-40B4-BE49-F238E27FC236}">
                <a16:creationId xmlns:a16="http://schemas.microsoft.com/office/drawing/2014/main" id="{1DA1D8B1-F743-4201-B04A-B5F256F108EF}"/>
              </a:ext>
            </a:extLst>
          </p:cNvPr>
          <p:cNvSpPr/>
          <p:nvPr/>
        </p:nvSpPr>
        <p:spPr>
          <a:xfrm>
            <a:off x="1588924" y="2873135"/>
            <a:ext cx="4138775" cy="26271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5FB5751C-C75A-49DF-AFD3-9B10513E6AD9}"/>
              </a:ext>
            </a:extLst>
          </p:cNvPr>
          <p:cNvPicPr>
            <a:picLocks noChangeAspect="1"/>
          </p:cNvPicPr>
          <p:nvPr/>
        </p:nvPicPr>
        <p:blipFill>
          <a:blip r:embed="rId4"/>
          <a:stretch>
            <a:fillRect/>
          </a:stretch>
        </p:blipFill>
        <p:spPr>
          <a:xfrm>
            <a:off x="4911851" y="1395469"/>
            <a:ext cx="1104957" cy="800141"/>
          </a:xfrm>
          <a:prstGeom prst="rect">
            <a:avLst/>
          </a:prstGeom>
        </p:spPr>
      </p:pic>
      <p:sp>
        <p:nvSpPr>
          <p:cNvPr id="18" name="TextBox 17">
            <a:extLst>
              <a:ext uri="{FF2B5EF4-FFF2-40B4-BE49-F238E27FC236}">
                <a16:creationId xmlns:a16="http://schemas.microsoft.com/office/drawing/2014/main" id="{1D92EAE8-97A0-423A-AF76-618FCE3552CE}"/>
              </a:ext>
            </a:extLst>
          </p:cNvPr>
          <p:cNvSpPr txBox="1"/>
          <p:nvPr/>
        </p:nvSpPr>
        <p:spPr>
          <a:xfrm>
            <a:off x="104716" y="1473198"/>
            <a:ext cx="4886734" cy="984888"/>
          </a:xfrm>
          <a:prstGeom prst="rect">
            <a:avLst/>
          </a:prstGeom>
        </p:spPr>
        <p:txBody>
          <a:bodyPr vert="horz" lIns="91440" tIns="45720" rIns="91440" bIns="45720" rtlCol="0">
            <a:normAutofit/>
          </a:bodyPr>
          <a:lstStyle>
            <a:defPPr>
              <a:defRPr lang="en-US"/>
            </a:defPPr>
            <a:lvl1pPr indent="0" defTabSz="514350">
              <a:lnSpc>
                <a:spcPct val="90000"/>
              </a:lnSpc>
              <a:spcBef>
                <a:spcPts val="563"/>
              </a:spcBef>
              <a:buFont typeface="Arial" panose="020B0604020202020204" pitchFamily="34" charset="0"/>
              <a:buNone/>
              <a:defRPr sz="1000">
                <a:latin typeface="Open Sans" panose="020B0606030504020204" pitchFamily="34" charset="0"/>
                <a:ea typeface="Open Sans" panose="020B0606030504020204" pitchFamily="34" charset="0"/>
                <a:cs typeface="Open Sans" panose="020B0606030504020204" pitchFamily="34" charset="0"/>
              </a:defRPr>
            </a:lvl1pPr>
            <a:lvl2pPr marL="385763" indent="-128588" defTabSz="514350">
              <a:lnSpc>
                <a:spcPct val="90000"/>
              </a:lnSpc>
              <a:spcBef>
                <a:spcPts val="281"/>
              </a:spcBef>
              <a:buFont typeface="Arial" panose="020B0604020202020204" pitchFamily="34" charset="0"/>
              <a:buChar char="•"/>
              <a:defRPr sz="788">
                <a:latin typeface="Open Sans" panose="020B0606030504020204" pitchFamily="34" charset="0"/>
                <a:ea typeface="Open Sans" panose="020B0606030504020204" pitchFamily="34" charset="0"/>
                <a:cs typeface="Open Sans" panose="020B0606030504020204" pitchFamily="34" charset="0"/>
              </a:defRPr>
            </a:lvl2pPr>
            <a:lvl3pPr marL="642938" indent="-128588" defTabSz="514350">
              <a:lnSpc>
                <a:spcPct val="90000"/>
              </a:lnSpc>
              <a:spcBef>
                <a:spcPts val="281"/>
              </a:spcBef>
              <a:buFont typeface="Arial" panose="020B0604020202020204" pitchFamily="34" charset="0"/>
              <a:buChar char="•"/>
              <a:defRPr sz="788">
                <a:latin typeface="Open Sans" panose="020B0606030504020204" pitchFamily="34" charset="0"/>
                <a:ea typeface="Open Sans" panose="020B0606030504020204" pitchFamily="34" charset="0"/>
                <a:cs typeface="Open Sans" panose="020B0606030504020204" pitchFamily="34" charset="0"/>
              </a:defRPr>
            </a:lvl3pPr>
            <a:lvl4pPr marL="900113" indent="-128588" defTabSz="514350">
              <a:lnSpc>
                <a:spcPct val="90000"/>
              </a:lnSpc>
              <a:spcBef>
                <a:spcPts val="281"/>
              </a:spcBef>
              <a:buFont typeface="Arial" panose="020B0604020202020204" pitchFamily="34" charset="0"/>
              <a:buChar char="•"/>
              <a:defRPr sz="788">
                <a:latin typeface="Open Sans" panose="020B0606030504020204" pitchFamily="34" charset="0"/>
                <a:ea typeface="Open Sans" panose="020B0606030504020204" pitchFamily="34" charset="0"/>
                <a:cs typeface="Open Sans" panose="020B0606030504020204" pitchFamily="34" charset="0"/>
              </a:defRPr>
            </a:lvl4pPr>
            <a:lvl5pPr marL="1157288" indent="-128588" defTabSz="514350">
              <a:lnSpc>
                <a:spcPct val="90000"/>
              </a:lnSpc>
              <a:spcBef>
                <a:spcPts val="281"/>
              </a:spcBef>
              <a:buFont typeface="Arial" panose="020B0604020202020204" pitchFamily="34" charset="0"/>
              <a:buChar char="•"/>
              <a:defRPr sz="788">
                <a:latin typeface="Open Sans" panose="020B0606030504020204" pitchFamily="34" charset="0"/>
                <a:ea typeface="Open Sans" panose="020B0606030504020204" pitchFamily="34" charset="0"/>
                <a:cs typeface="Open Sans" panose="020B0606030504020204" pitchFamily="34" charset="0"/>
              </a:defRPr>
            </a:lvl5pPr>
            <a:lvl6pPr marL="1414463" indent="-128588" defTabSz="514350">
              <a:lnSpc>
                <a:spcPct val="90000"/>
              </a:lnSpc>
              <a:spcBef>
                <a:spcPts val="281"/>
              </a:spcBef>
              <a:buFont typeface="Arial" panose="020B0604020202020204" pitchFamily="34" charset="0"/>
              <a:buChar char="•"/>
              <a:defRPr sz="1013"/>
            </a:lvl6pPr>
            <a:lvl7pPr marL="1671638" indent="-128588" defTabSz="514350">
              <a:lnSpc>
                <a:spcPct val="90000"/>
              </a:lnSpc>
              <a:spcBef>
                <a:spcPts val="281"/>
              </a:spcBef>
              <a:buFont typeface="Arial" panose="020B0604020202020204" pitchFamily="34" charset="0"/>
              <a:buChar char="•"/>
              <a:defRPr sz="1013"/>
            </a:lvl7pPr>
            <a:lvl8pPr marL="1928813" indent="-128588" defTabSz="514350">
              <a:lnSpc>
                <a:spcPct val="90000"/>
              </a:lnSpc>
              <a:spcBef>
                <a:spcPts val="281"/>
              </a:spcBef>
              <a:buFont typeface="Arial" panose="020B0604020202020204" pitchFamily="34" charset="0"/>
              <a:buChar char="•"/>
              <a:defRPr sz="1013"/>
            </a:lvl8pPr>
            <a:lvl9pPr marL="2185988" indent="-128588" defTabSz="514350">
              <a:lnSpc>
                <a:spcPct val="90000"/>
              </a:lnSpc>
              <a:spcBef>
                <a:spcPts val="281"/>
              </a:spcBef>
              <a:buFont typeface="Arial" panose="020B0604020202020204" pitchFamily="34" charset="0"/>
              <a:buChar char="•"/>
              <a:defRPr sz="1013"/>
            </a:lvl9pPr>
          </a:lstStyle>
          <a:p>
            <a:r>
              <a:rPr lang="en-US" dirty="0"/>
              <a:t>Once the clinic schedule has been created in the system, the user can click on the edit button next to the clinic for a link to the clinic, to view the schedule, or make any edits if necessary.  The link may be copied and pasted to display on a website or distributed elsewhere for use by registrants.  Closed POD clinics will not appear on the public search, but a link will still be generated to send to potential registrants. </a:t>
            </a:r>
          </a:p>
          <a:p>
            <a:endParaRPr lang="en-US" dirty="0"/>
          </a:p>
        </p:txBody>
      </p:sp>
      <p:sp>
        <p:nvSpPr>
          <p:cNvPr id="19" name="Rectangle 18">
            <a:extLst>
              <a:ext uri="{FF2B5EF4-FFF2-40B4-BE49-F238E27FC236}">
                <a16:creationId xmlns:a16="http://schemas.microsoft.com/office/drawing/2014/main" id="{990E921C-A021-420E-8D80-79E0375117A7}"/>
              </a:ext>
            </a:extLst>
          </p:cNvPr>
          <p:cNvSpPr/>
          <p:nvPr/>
        </p:nvSpPr>
        <p:spPr>
          <a:xfrm>
            <a:off x="4943659" y="1842551"/>
            <a:ext cx="324078" cy="26271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1" name="Group 20">
            <a:extLst>
              <a:ext uri="{FF2B5EF4-FFF2-40B4-BE49-F238E27FC236}">
                <a16:creationId xmlns:a16="http://schemas.microsoft.com/office/drawing/2014/main" id="{3A08371C-CADE-4F82-BA1F-AB8712EC87ED}"/>
              </a:ext>
            </a:extLst>
          </p:cNvPr>
          <p:cNvGrpSpPr/>
          <p:nvPr/>
        </p:nvGrpSpPr>
        <p:grpSpPr>
          <a:xfrm>
            <a:off x="523740" y="5618305"/>
            <a:ext cx="5583522" cy="781985"/>
            <a:chOff x="523740" y="5618305"/>
            <a:chExt cx="5583522" cy="781985"/>
          </a:xfrm>
        </p:grpSpPr>
        <p:pic>
          <p:nvPicPr>
            <p:cNvPr id="3" name="Picture 2">
              <a:extLst>
                <a:ext uri="{FF2B5EF4-FFF2-40B4-BE49-F238E27FC236}">
                  <a16:creationId xmlns:a16="http://schemas.microsoft.com/office/drawing/2014/main" id="{41082BE5-CFC4-472F-BCD0-31586F595E01}"/>
                </a:ext>
              </a:extLst>
            </p:cNvPr>
            <p:cNvPicPr>
              <a:picLocks noChangeAspect="1"/>
            </p:cNvPicPr>
            <p:nvPr/>
          </p:nvPicPr>
          <p:blipFill rotWithShape="1">
            <a:blip r:embed="rId5">
              <a:extLst>
                <a:ext uri="{28A0092B-C50C-407E-A947-70E740481C1C}">
                  <a14:useLocalDpi xmlns:a14="http://schemas.microsoft.com/office/drawing/2010/main" val="0"/>
                </a:ext>
              </a:extLst>
            </a:blip>
            <a:srcRect t="29502" r="15005" b="8666"/>
            <a:stretch/>
          </p:blipFill>
          <p:spPr>
            <a:xfrm>
              <a:off x="523740" y="5618305"/>
              <a:ext cx="5583522" cy="781985"/>
            </a:xfrm>
            <a:prstGeom prst="rect">
              <a:avLst/>
            </a:prstGeom>
          </p:spPr>
        </p:pic>
        <p:sp>
          <p:nvSpPr>
            <p:cNvPr id="20" name="Rectangle 19">
              <a:extLst>
                <a:ext uri="{FF2B5EF4-FFF2-40B4-BE49-F238E27FC236}">
                  <a16:creationId xmlns:a16="http://schemas.microsoft.com/office/drawing/2014/main" id="{E459B2BD-ED80-496D-9CF0-732DAD4A8C48}"/>
                </a:ext>
              </a:extLst>
            </p:cNvPr>
            <p:cNvSpPr/>
            <p:nvPr/>
          </p:nvSpPr>
          <p:spPr>
            <a:xfrm>
              <a:off x="2474032" y="5837419"/>
              <a:ext cx="315097" cy="52916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2" name="TextBox 21">
            <a:extLst>
              <a:ext uri="{FF2B5EF4-FFF2-40B4-BE49-F238E27FC236}">
                <a16:creationId xmlns:a16="http://schemas.microsoft.com/office/drawing/2014/main" id="{3045C599-FD91-4653-A158-0194DD371EA7}"/>
              </a:ext>
            </a:extLst>
          </p:cNvPr>
          <p:cNvSpPr txBox="1"/>
          <p:nvPr/>
        </p:nvSpPr>
        <p:spPr>
          <a:xfrm>
            <a:off x="5975983" y="1676737"/>
            <a:ext cx="776933" cy="338554"/>
          </a:xfrm>
          <a:prstGeom prst="rect">
            <a:avLst/>
          </a:prstGeom>
          <a:noFill/>
        </p:spPr>
        <p:txBody>
          <a:bodyPr wrap="square" rtlCol="0">
            <a:spAutoFit/>
          </a:bodyPr>
          <a:lstStyle/>
          <a:p>
            <a:pPr algn="ctr"/>
            <a:r>
              <a:rPr lang="en-US" sz="800" i="1" dirty="0">
                <a:latin typeface="Open Sans" panose="020B0606030504020204" pitchFamily="34" charset="0"/>
                <a:ea typeface="Open Sans" panose="020B0606030504020204" pitchFamily="34" charset="0"/>
                <a:cs typeface="Open Sans" panose="020B0606030504020204" pitchFamily="34" charset="0"/>
              </a:rPr>
              <a:t>Figure 4 – Edit Button</a:t>
            </a:r>
          </a:p>
        </p:txBody>
      </p:sp>
    </p:spTree>
    <p:extLst>
      <p:ext uri="{BB962C8B-B14F-4D97-AF65-F5344CB8AC3E}">
        <p14:creationId xmlns:p14="http://schemas.microsoft.com/office/powerpoint/2010/main" val="17655024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175DA-BB78-43C0-ABB8-E5EE7857453F}"/>
              </a:ext>
            </a:extLst>
          </p:cNvPr>
          <p:cNvSpPr>
            <a:spLocks noGrp="1"/>
          </p:cNvSpPr>
          <p:nvPr>
            <p:ph type="title"/>
          </p:nvPr>
        </p:nvSpPr>
        <p:spPr/>
        <p:txBody>
          <a:bodyPr/>
          <a:lstStyle/>
          <a:p>
            <a:r>
              <a:rPr lang="en-US" sz="1800" b="1" dirty="0"/>
              <a:t>VASE+</a:t>
            </a:r>
            <a:br>
              <a:rPr lang="en-US" sz="1100" b="1" dirty="0"/>
            </a:br>
            <a:r>
              <a:rPr lang="en-US" sz="1300" b="1" dirty="0"/>
              <a:t>Job Aid – Create Clinic Schedules</a:t>
            </a:r>
            <a:endParaRPr lang="en-US" sz="1300" dirty="0"/>
          </a:p>
        </p:txBody>
      </p:sp>
      <p:sp>
        <p:nvSpPr>
          <p:cNvPr id="5" name="Title 1">
            <a:extLst>
              <a:ext uri="{FF2B5EF4-FFF2-40B4-BE49-F238E27FC236}">
                <a16:creationId xmlns:a16="http://schemas.microsoft.com/office/drawing/2014/main" id="{1A178053-CFA3-4D36-A4E1-C45D8CD243E5}"/>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algn="r"/>
            <a:endParaRPr lang="en-US" dirty="0"/>
          </a:p>
          <a:p>
            <a:pPr algn="r"/>
            <a:br>
              <a:rPr lang="en-US" sz="1100" dirty="0"/>
            </a:br>
            <a:r>
              <a:rPr lang="en-US" sz="1100" dirty="0">
                <a:latin typeface="Open Sans Semibold"/>
                <a:ea typeface="Open Sans Semibold"/>
                <a:cs typeface="Open Sans Semibold"/>
              </a:rPr>
              <a:t>Version 1.2</a:t>
            </a:r>
            <a:endParaRPr lang="en-US" sz="1100" dirty="0"/>
          </a:p>
        </p:txBody>
      </p:sp>
      <p:sp>
        <p:nvSpPr>
          <p:cNvPr id="6" name="TextBox 5">
            <a:extLst>
              <a:ext uri="{FF2B5EF4-FFF2-40B4-BE49-F238E27FC236}">
                <a16:creationId xmlns:a16="http://schemas.microsoft.com/office/drawing/2014/main" id="{10571197-F8FB-48A1-B631-C23FDE3F6D01}"/>
              </a:ext>
            </a:extLst>
          </p:cNvPr>
          <p:cNvSpPr txBox="1"/>
          <p:nvPr/>
        </p:nvSpPr>
        <p:spPr>
          <a:xfrm>
            <a:off x="104717" y="830554"/>
            <a:ext cx="6400800" cy="307777"/>
          </a:xfrm>
          <a:prstGeom prst="rect">
            <a:avLst/>
          </a:prstGeom>
          <a:noFill/>
        </p:spPr>
        <p:txBody>
          <a:bodyPr wrap="square" rtlCol="0">
            <a:spAutoFit/>
          </a:bodyPr>
          <a:lstStyle/>
          <a:p>
            <a:r>
              <a:rPr lang="en-US" sz="1400" b="1" dirty="0">
                <a:solidFill>
                  <a:srgbClr val="5B9BD5"/>
                </a:solidFill>
                <a:latin typeface="Open Sans" panose="020B0606030504020204" pitchFamily="34" charset="0"/>
                <a:ea typeface="Open Sans" panose="020B0606030504020204" pitchFamily="34" charset="0"/>
                <a:cs typeface="Open Sans" panose="020B0606030504020204" pitchFamily="34" charset="0"/>
              </a:rPr>
              <a:t>Editing Clinic Schedules</a:t>
            </a:r>
          </a:p>
        </p:txBody>
      </p:sp>
      <p:cxnSp>
        <p:nvCxnSpPr>
          <p:cNvPr id="7" name="Google Shape;710;gae5b44f2be_2_1311">
            <a:extLst>
              <a:ext uri="{FF2B5EF4-FFF2-40B4-BE49-F238E27FC236}">
                <a16:creationId xmlns:a16="http://schemas.microsoft.com/office/drawing/2014/main" id="{9DD34C47-7874-4B71-BB6F-3C7B2FED4D0C}"/>
              </a:ext>
            </a:extLst>
          </p:cNvPr>
          <p:cNvCxnSpPr/>
          <p:nvPr/>
        </p:nvCxnSpPr>
        <p:spPr>
          <a:xfrm>
            <a:off x="203249" y="1144165"/>
            <a:ext cx="2740800" cy="0"/>
          </a:xfrm>
          <a:prstGeom prst="straightConnector1">
            <a:avLst/>
          </a:prstGeom>
          <a:noFill/>
          <a:ln w="28575" cap="flat" cmpd="sng">
            <a:solidFill>
              <a:srgbClr val="1A3964"/>
            </a:solidFill>
            <a:prstDash val="solid"/>
            <a:miter lim="800000"/>
            <a:headEnd type="none" w="sm" len="sm"/>
            <a:tailEnd type="none" w="sm" len="sm"/>
          </a:ln>
        </p:spPr>
      </p:cxnSp>
      <p:cxnSp>
        <p:nvCxnSpPr>
          <p:cNvPr id="8" name="Google Shape;711;gae5b44f2be_2_1311">
            <a:extLst>
              <a:ext uri="{FF2B5EF4-FFF2-40B4-BE49-F238E27FC236}">
                <a16:creationId xmlns:a16="http://schemas.microsoft.com/office/drawing/2014/main" id="{41025CB8-BB22-4C63-A5C1-20A2F6316862}"/>
              </a:ext>
            </a:extLst>
          </p:cNvPr>
          <p:cNvCxnSpPr/>
          <p:nvPr/>
        </p:nvCxnSpPr>
        <p:spPr>
          <a:xfrm>
            <a:off x="203249" y="1093030"/>
            <a:ext cx="2740800" cy="0"/>
          </a:xfrm>
          <a:prstGeom prst="straightConnector1">
            <a:avLst/>
          </a:prstGeom>
          <a:noFill/>
          <a:ln w="19050" cap="flat" cmpd="sng">
            <a:solidFill>
              <a:schemeClr val="accent3"/>
            </a:solidFill>
            <a:prstDash val="solid"/>
            <a:miter lim="800000"/>
            <a:headEnd type="none" w="sm" len="sm"/>
            <a:tailEnd type="none" w="sm" len="sm"/>
          </a:ln>
        </p:spPr>
      </p:cxnSp>
      <p:sp>
        <p:nvSpPr>
          <p:cNvPr id="9" name="Text Placeholder 2">
            <a:extLst>
              <a:ext uri="{FF2B5EF4-FFF2-40B4-BE49-F238E27FC236}">
                <a16:creationId xmlns:a16="http://schemas.microsoft.com/office/drawing/2014/main" id="{58119CC5-87CB-4F10-97AF-C99822E1391D}"/>
              </a:ext>
            </a:extLst>
          </p:cNvPr>
          <p:cNvSpPr txBox="1">
            <a:spLocks/>
          </p:cNvSpPr>
          <p:nvPr/>
        </p:nvSpPr>
        <p:spPr>
          <a:xfrm>
            <a:off x="104717" y="1256894"/>
            <a:ext cx="6648200" cy="1639923"/>
          </a:xfrm>
          <a:prstGeom prst="rect">
            <a:avLst/>
          </a:prstGeom>
        </p:spPr>
        <p:txBody>
          <a:bodyPr vert="horz" lIns="91440" tIns="45720" rIns="91440" bIns="45720" rtlCol="0" anchor="t">
            <a:normAutofit/>
          </a:bodyPr>
          <a:lstStyle>
            <a:lvl1pPr marL="0" indent="0" algn="l" defTabSz="514350" rtl="0" eaLnBrk="1" latinLnBrk="0" hangingPunct="1">
              <a:lnSpc>
                <a:spcPct val="90000"/>
              </a:lnSpc>
              <a:spcBef>
                <a:spcPts val="563"/>
              </a:spcBef>
              <a:buFont typeface="Arial" panose="020B0604020202020204" pitchFamily="34" charset="0"/>
              <a:buNone/>
              <a:defRPr sz="9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38576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64293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90011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15728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r>
              <a:rPr lang="en-US" sz="1000" dirty="0">
                <a:latin typeface="Open Sans"/>
                <a:ea typeface="Open Sans"/>
                <a:cs typeface="Open Sans"/>
              </a:rPr>
              <a:t>To edit details on the clinic schedule, click the edit icon next to the clinic name.  The same pop-up as when the schedule was originally created will appear. </a:t>
            </a:r>
            <a:endParaRPr lang="en-US" sz="1000" dirty="0"/>
          </a:p>
          <a:p>
            <a:endParaRPr lang="en-US" sz="1000" dirty="0"/>
          </a:p>
        </p:txBody>
      </p:sp>
      <p:sp>
        <p:nvSpPr>
          <p:cNvPr id="10" name="TextBox 9">
            <a:extLst>
              <a:ext uri="{FF2B5EF4-FFF2-40B4-BE49-F238E27FC236}">
                <a16:creationId xmlns:a16="http://schemas.microsoft.com/office/drawing/2014/main" id="{313A3BA6-C48F-4AB1-982E-E5D22859EC75}"/>
              </a:ext>
            </a:extLst>
          </p:cNvPr>
          <p:cNvSpPr txBox="1"/>
          <p:nvPr/>
        </p:nvSpPr>
        <p:spPr>
          <a:xfrm>
            <a:off x="1730405" y="2528542"/>
            <a:ext cx="3317902" cy="230832"/>
          </a:xfrm>
          <a:prstGeom prst="rect">
            <a:avLst/>
          </a:prstGeom>
          <a:noFill/>
        </p:spPr>
        <p:txBody>
          <a:bodyPr wrap="square" rtlCol="0">
            <a:spAutoFit/>
          </a:bodyPr>
          <a:lstStyle/>
          <a:p>
            <a:pPr algn="ctr"/>
            <a:r>
              <a:rPr lang="en-US" sz="900" i="1" dirty="0">
                <a:latin typeface="Open Sans" panose="020B0606030504020204" pitchFamily="34" charset="0"/>
                <a:ea typeface="Open Sans" panose="020B0606030504020204" pitchFamily="34" charset="0"/>
                <a:cs typeface="Open Sans" panose="020B0606030504020204" pitchFamily="34" charset="0"/>
              </a:rPr>
              <a:t>Figure 7 – Edit Icon</a:t>
            </a:r>
          </a:p>
        </p:txBody>
      </p:sp>
      <p:sp>
        <p:nvSpPr>
          <p:cNvPr id="12" name="Text Placeholder 2">
            <a:extLst>
              <a:ext uri="{FF2B5EF4-FFF2-40B4-BE49-F238E27FC236}">
                <a16:creationId xmlns:a16="http://schemas.microsoft.com/office/drawing/2014/main" id="{52AD4ACA-758E-44F3-A1A9-B59A3DEDCBAA}"/>
              </a:ext>
            </a:extLst>
          </p:cNvPr>
          <p:cNvSpPr txBox="1">
            <a:spLocks/>
          </p:cNvSpPr>
          <p:nvPr/>
        </p:nvSpPr>
        <p:spPr>
          <a:xfrm>
            <a:off x="104717" y="2814529"/>
            <a:ext cx="6648200" cy="1240235"/>
          </a:xfrm>
          <a:prstGeom prst="rect">
            <a:avLst/>
          </a:prstGeom>
        </p:spPr>
        <p:txBody>
          <a:bodyPr vert="horz" lIns="91440" tIns="45720" rIns="91440" bIns="45720" rtlCol="0" anchor="t">
            <a:normAutofit lnSpcReduction="10000"/>
          </a:bodyPr>
          <a:lstStyle>
            <a:lvl1pPr marL="0" indent="0" algn="l" defTabSz="514350" rtl="0" eaLnBrk="1" latinLnBrk="0" hangingPunct="1">
              <a:lnSpc>
                <a:spcPct val="90000"/>
              </a:lnSpc>
              <a:spcBef>
                <a:spcPts val="563"/>
              </a:spcBef>
              <a:buFont typeface="Arial" panose="020B0604020202020204" pitchFamily="34" charset="0"/>
              <a:buNone/>
              <a:defRPr sz="9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38576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64293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90011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15728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r>
              <a:rPr lang="en-US" sz="1000" dirty="0"/>
              <a:t>On the pop-up screen, several details can be edited. The clinic name may be edited, as well as whether the clinic is open or closed POD and the point of contact. The clinic date is set and may not be changed.  </a:t>
            </a:r>
          </a:p>
          <a:p>
            <a:r>
              <a:rPr lang="en-US" sz="1000" dirty="0">
                <a:latin typeface="Open Sans"/>
                <a:ea typeface="Open Sans"/>
                <a:cs typeface="Open Sans"/>
              </a:rPr>
              <a:t>For the clinic times and capacity, certain adjustments can be made, as well. The start time and end time can be extended ,but not shortened.  The user may also change the supply numbers to accommodate any shifts in the vaccine supply.  In addition, vaccine lots can be added or removed. If there are no active appointments made yet at a clinic, the vaccine type may also be changed. However, the break start time and end time, the slot duration, the appointments per time slot, and the interval between time slots may not be edited.  If these need to be changed, please contact VASE+ support. </a:t>
            </a:r>
            <a:endParaRPr lang="en-US" sz="1000" dirty="0"/>
          </a:p>
        </p:txBody>
      </p:sp>
      <p:sp>
        <p:nvSpPr>
          <p:cNvPr id="15" name="TextBox 14">
            <a:extLst>
              <a:ext uri="{FF2B5EF4-FFF2-40B4-BE49-F238E27FC236}">
                <a16:creationId xmlns:a16="http://schemas.microsoft.com/office/drawing/2014/main" id="{FFAAF479-0FC7-4C01-A732-794EE0C3C039}"/>
              </a:ext>
            </a:extLst>
          </p:cNvPr>
          <p:cNvSpPr txBox="1"/>
          <p:nvPr/>
        </p:nvSpPr>
        <p:spPr>
          <a:xfrm>
            <a:off x="1540763" y="6768311"/>
            <a:ext cx="3767399" cy="230832"/>
          </a:xfrm>
          <a:prstGeom prst="rect">
            <a:avLst/>
          </a:prstGeom>
          <a:noFill/>
        </p:spPr>
        <p:txBody>
          <a:bodyPr wrap="square" rtlCol="0">
            <a:spAutoFit/>
          </a:bodyPr>
          <a:lstStyle/>
          <a:p>
            <a:pPr algn="ctr"/>
            <a:r>
              <a:rPr lang="en-US" sz="900" i="1" dirty="0">
                <a:latin typeface="Open Sans" panose="020B0606030504020204" pitchFamily="34" charset="0"/>
                <a:ea typeface="Open Sans" panose="020B0606030504020204" pitchFamily="34" charset="0"/>
                <a:cs typeface="Open Sans" panose="020B0606030504020204" pitchFamily="34" charset="0"/>
              </a:rPr>
              <a:t>Figure 8 – Editing a Clinic Schedule</a:t>
            </a:r>
          </a:p>
        </p:txBody>
      </p:sp>
      <p:grpSp>
        <p:nvGrpSpPr>
          <p:cNvPr id="21" name="Group 20">
            <a:extLst>
              <a:ext uri="{FF2B5EF4-FFF2-40B4-BE49-F238E27FC236}">
                <a16:creationId xmlns:a16="http://schemas.microsoft.com/office/drawing/2014/main" id="{3A08371C-CADE-4F82-BA1F-AB8712EC87ED}"/>
              </a:ext>
            </a:extLst>
          </p:cNvPr>
          <p:cNvGrpSpPr/>
          <p:nvPr/>
        </p:nvGrpSpPr>
        <p:grpSpPr>
          <a:xfrm>
            <a:off x="570546" y="1610542"/>
            <a:ext cx="5588720" cy="781985"/>
            <a:chOff x="610007" y="5615454"/>
            <a:chExt cx="5588720" cy="781985"/>
          </a:xfrm>
        </p:grpSpPr>
        <p:pic>
          <p:nvPicPr>
            <p:cNvPr id="3" name="Picture 2">
              <a:extLst>
                <a:ext uri="{FF2B5EF4-FFF2-40B4-BE49-F238E27FC236}">
                  <a16:creationId xmlns:a16="http://schemas.microsoft.com/office/drawing/2014/main" id="{41082BE5-CFC4-472F-BCD0-31586F595E01}"/>
                </a:ext>
              </a:extLst>
            </p:cNvPr>
            <p:cNvPicPr>
              <a:picLocks noChangeAspect="1"/>
            </p:cNvPicPr>
            <p:nvPr/>
          </p:nvPicPr>
          <p:blipFill rotWithShape="1">
            <a:blip r:embed="rId2">
              <a:extLst>
                <a:ext uri="{28A0092B-C50C-407E-A947-70E740481C1C}">
                  <a14:useLocalDpi xmlns:a14="http://schemas.microsoft.com/office/drawing/2010/main" val="0"/>
                </a:ext>
              </a:extLst>
            </a:blip>
            <a:srcRect t="29502" r="14927" b="8666"/>
            <a:stretch/>
          </p:blipFill>
          <p:spPr>
            <a:xfrm>
              <a:off x="610009" y="5615454"/>
              <a:ext cx="5588718" cy="781985"/>
            </a:xfrm>
            <a:prstGeom prst="rect">
              <a:avLst/>
            </a:prstGeom>
          </p:spPr>
        </p:pic>
        <p:sp>
          <p:nvSpPr>
            <p:cNvPr id="20" name="Rectangle 19">
              <a:extLst>
                <a:ext uri="{FF2B5EF4-FFF2-40B4-BE49-F238E27FC236}">
                  <a16:creationId xmlns:a16="http://schemas.microsoft.com/office/drawing/2014/main" id="{E459B2BD-ED80-496D-9CF0-732DAD4A8C48}"/>
                </a:ext>
              </a:extLst>
            </p:cNvPr>
            <p:cNvSpPr/>
            <p:nvPr/>
          </p:nvSpPr>
          <p:spPr>
            <a:xfrm>
              <a:off x="610007" y="5817187"/>
              <a:ext cx="255001" cy="52916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grpSp>
      <p:grpSp>
        <p:nvGrpSpPr>
          <p:cNvPr id="45" name="Group 44">
            <a:extLst>
              <a:ext uri="{FF2B5EF4-FFF2-40B4-BE49-F238E27FC236}">
                <a16:creationId xmlns:a16="http://schemas.microsoft.com/office/drawing/2014/main" id="{B76A0ECC-C484-4FC9-A355-9D1556D525EB}"/>
              </a:ext>
            </a:extLst>
          </p:cNvPr>
          <p:cNvGrpSpPr/>
          <p:nvPr/>
        </p:nvGrpSpPr>
        <p:grpSpPr>
          <a:xfrm>
            <a:off x="1011550" y="4109919"/>
            <a:ext cx="4834533" cy="2480451"/>
            <a:chOff x="1011550" y="3950162"/>
            <a:chExt cx="4834533" cy="2480451"/>
          </a:xfrm>
        </p:grpSpPr>
        <p:pic>
          <p:nvPicPr>
            <p:cNvPr id="23" name="Picture 22">
              <a:extLst>
                <a:ext uri="{FF2B5EF4-FFF2-40B4-BE49-F238E27FC236}">
                  <a16:creationId xmlns:a16="http://schemas.microsoft.com/office/drawing/2014/main" id="{BFBE8B85-6E3C-4ECB-97DA-E3934500C684}"/>
                </a:ext>
              </a:extLst>
            </p:cNvPr>
            <p:cNvPicPr>
              <a:picLocks noChangeAspect="1"/>
            </p:cNvPicPr>
            <p:nvPr/>
          </p:nvPicPr>
          <p:blipFill>
            <a:blip r:embed="rId3"/>
            <a:stretch>
              <a:fillRect/>
            </a:stretch>
          </p:blipFill>
          <p:spPr>
            <a:xfrm>
              <a:off x="1011550" y="3950162"/>
              <a:ext cx="4834533" cy="2480451"/>
            </a:xfrm>
            <a:prstGeom prst="rect">
              <a:avLst/>
            </a:prstGeom>
          </p:spPr>
        </p:pic>
        <p:sp>
          <p:nvSpPr>
            <p:cNvPr id="39" name="Rectangle 38">
              <a:extLst>
                <a:ext uri="{FF2B5EF4-FFF2-40B4-BE49-F238E27FC236}">
                  <a16:creationId xmlns:a16="http://schemas.microsoft.com/office/drawing/2014/main" id="{748CECBE-05A3-433D-B038-5C2709184A47}"/>
                </a:ext>
              </a:extLst>
            </p:cNvPr>
            <p:cNvSpPr/>
            <p:nvPr/>
          </p:nvSpPr>
          <p:spPr>
            <a:xfrm>
              <a:off x="1011550" y="4147129"/>
              <a:ext cx="3209468" cy="13527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40" name="Rectangle 39">
              <a:extLst>
                <a:ext uri="{FF2B5EF4-FFF2-40B4-BE49-F238E27FC236}">
                  <a16:creationId xmlns:a16="http://schemas.microsoft.com/office/drawing/2014/main" id="{4B8BE112-3463-40B6-970C-C9CC41375EC1}"/>
                </a:ext>
              </a:extLst>
            </p:cNvPr>
            <p:cNvSpPr/>
            <p:nvPr/>
          </p:nvSpPr>
          <p:spPr>
            <a:xfrm>
              <a:off x="1048493" y="5860474"/>
              <a:ext cx="4751941" cy="13527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41" name="Rectangle 40">
              <a:extLst>
                <a:ext uri="{FF2B5EF4-FFF2-40B4-BE49-F238E27FC236}">
                  <a16:creationId xmlns:a16="http://schemas.microsoft.com/office/drawing/2014/main" id="{4EFF50C5-67FF-42BF-AE4F-EAE8CF9E0D08}"/>
                </a:ext>
              </a:extLst>
            </p:cNvPr>
            <p:cNvSpPr/>
            <p:nvPr/>
          </p:nvSpPr>
          <p:spPr>
            <a:xfrm>
              <a:off x="1048492" y="5660866"/>
              <a:ext cx="3569689" cy="1719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42" name="Rectangle 41">
              <a:extLst>
                <a:ext uri="{FF2B5EF4-FFF2-40B4-BE49-F238E27FC236}">
                  <a16:creationId xmlns:a16="http://schemas.microsoft.com/office/drawing/2014/main" id="{19D1FC65-EE6D-4204-A0FF-115654EB7770}"/>
                </a:ext>
              </a:extLst>
            </p:cNvPr>
            <p:cNvSpPr/>
            <p:nvPr/>
          </p:nvSpPr>
          <p:spPr>
            <a:xfrm>
              <a:off x="1048492" y="5158362"/>
              <a:ext cx="2267363" cy="13527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43" name="Rectangle 42">
              <a:extLst>
                <a:ext uri="{FF2B5EF4-FFF2-40B4-BE49-F238E27FC236}">
                  <a16:creationId xmlns:a16="http://schemas.microsoft.com/office/drawing/2014/main" id="{7B2E9483-89BD-4A6E-99A6-FD299BFC3548}"/>
                </a:ext>
              </a:extLst>
            </p:cNvPr>
            <p:cNvSpPr/>
            <p:nvPr/>
          </p:nvSpPr>
          <p:spPr>
            <a:xfrm>
              <a:off x="1048492" y="4328266"/>
              <a:ext cx="761835" cy="14849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44" name="Rectangle 43">
              <a:extLst>
                <a:ext uri="{FF2B5EF4-FFF2-40B4-BE49-F238E27FC236}">
                  <a16:creationId xmlns:a16="http://schemas.microsoft.com/office/drawing/2014/main" id="{0B49D812-7EB8-47E5-AAD0-9A6892B99852}"/>
                </a:ext>
              </a:extLst>
            </p:cNvPr>
            <p:cNvSpPr/>
            <p:nvPr/>
          </p:nvSpPr>
          <p:spPr>
            <a:xfrm>
              <a:off x="1048492" y="4601090"/>
              <a:ext cx="946563" cy="14849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grpSp>
    </p:spTree>
    <p:extLst>
      <p:ext uri="{BB962C8B-B14F-4D97-AF65-F5344CB8AC3E}">
        <p14:creationId xmlns:p14="http://schemas.microsoft.com/office/powerpoint/2010/main" val="150028616"/>
      </p:ext>
    </p:extLst>
  </p:cSld>
  <p:clrMapOvr>
    <a:masterClrMapping/>
  </p:clrMapOvr>
</p:sld>
</file>

<file path=ppt/theme/theme1.xml><?xml version="1.0" encoding="utf-8"?>
<a:theme xmlns:a="http://schemas.openxmlformats.org/drawingml/2006/main" name="VDH">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DH" id="{98E7374E-2CE8-4AF3-B50A-765684FB6B0C}" vid="{EA886FF3-7560-4DC6-849B-207AFB8201A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8EE23F851182E4EBD13B99F8F10139B" ma:contentTypeVersion="12" ma:contentTypeDescription="Create a new document." ma:contentTypeScope="" ma:versionID="bb75fa02c617b3ff1e1c459287b93cc6">
  <xsd:schema xmlns:xsd="http://www.w3.org/2001/XMLSchema" xmlns:xs="http://www.w3.org/2001/XMLSchema" xmlns:p="http://schemas.microsoft.com/office/2006/metadata/properties" xmlns:ns2="99918207-70f4-4692-8e19-8fc913462058" xmlns:ns3="d0ca13b7-c6ed-42f9-9bda-57a4fb0cfcc4" targetNamespace="http://schemas.microsoft.com/office/2006/metadata/properties" ma:root="true" ma:fieldsID="779180aea94bfcdef32e45bd035114a1" ns2:_="" ns3:_="">
    <xsd:import namespace="99918207-70f4-4692-8e19-8fc913462058"/>
    <xsd:import namespace="d0ca13b7-c6ed-42f9-9bda-57a4fb0cfcc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9918207-70f4-4692-8e19-8fc91346205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0ca13b7-c6ed-42f9-9bda-57a4fb0cfcc4"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CE380CE-4684-47CF-AADF-246444C4BFA6}">
  <ds:schemaRefs>
    <ds:schemaRef ds:uri="http://www.w3.org/XML/1998/namespace"/>
    <ds:schemaRef ds:uri="http://schemas.microsoft.com/office/2006/documentManagement/types"/>
    <ds:schemaRef ds:uri="http://purl.org/dc/terms/"/>
    <ds:schemaRef ds:uri="http://purl.org/dc/dcmitype/"/>
    <ds:schemaRef ds:uri="http://schemas.microsoft.com/office/2006/metadata/properties"/>
    <ds:schemaRef ds:uri="99918207-70f4-4692-8e19-8fc913462058"/>
    <ds:schemaRef ds:uri="http://purl.org/dc/elements/1.1/"/>
    <ds:schemaRef ds:uri="http://schemas.microsoft.com/office/infopath/2007/PartnerControls"/>
    <ds:schemaRef ds:uri="http://schemas.openxmlformats.org/package/2006/metadata/core-properties"/>
    <ds:schemaRef ds:uri="d0ca13b7-c6ed-42f9-9bda-57a4fb0cfcc4"/>
  </ds:schemaRefs>
</ds:datastoreItem>
</file>

<file path=customXml/itemProps2.xml><?xml version="1.0" encoding="utf-8"?>
<ds:datastoreItem xmlns:ds="http://schemas.openxmlformats.org/officeDocument/2006/customXml" ds:itemID="{4345DE85-49B1-4A3B-AD5C-20F6AAF6A3E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9918207-70f4-4692-8e19-8fc913462058"/>
    <ds:schemaRef ds:uri="d0ca13b7-c6ed-42f9-9bda-57a4fb0cfc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C66AACC-403C-4765-8099-179C20DADD5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VDH</Template>
  <TotalTime>1878</TotalTime>
  <Words>1135</Words>
  <Application>Microsoft Office PowerPoint</Application>
  <PresentationFormat>Letter Paper (8.5x11 in)</PresentationFormat>
  <Paragraphs>60</Paragraphs>
  <Slides>4</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Calibri Light</vt:lpstr>
      <vt:lpstr>Open Sans</vt:lpstr>
      <vt:lpstr>Open Sans Semibold</vt:lpstr>
      <vt:lpstr>VDH</vt:lpstr>
      <vt:lpstr>VASE+ Job Aid – Create Clinic Schedules</vt:lpstr>
      <vt:lpstr>VASE+ Job Aid – Create Vaccine Clinic Schedules</vt:lpstr>
      <vt:lpstr>VASE+ Job Aid – Create Clinic Schedules</vt:lpstr>
      <vt:lpstr>VASE+ Job Aid – Create Clinic Schedules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Payne, Dana</dc:creator>
  <cp:lastModifiedBy>Niemi, Molly</cp:lastModifiedBy>
  <cp:revision>31</cp:revision>
  <dcterms:created xsi:type="dcterms:W3CDTF">2021-04-07T19:29:00Z</dcterms:created>
  <dcterms:modified xsi:type="dcterms:W3CDTF">2022-03-08T19:35:47Z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0x010100D8EE23F851182E4EBD13B99F8F10139B</vt:lpwstr>
  </property>
  <property fmtid="{D5CDD505-2E9C-101B-9397-08002B2CF9AE}" pid="3" name="MSIP_Label_ea60d57e-af5b-4752-ac57-3e4f28ca11dc_Enabled">
    <vt:lpwstr>true</vt:lpwstr>
  </property>
  <property fmtid="{D5CDD505-2E9C-101B-9397-08002B2CF9AE}" pid="4" name="MSIP_Label_ea60d57e-af5b-4752-ac57-3e4f28ca11dc_SetDate">
    <vt:lpwstr>2021-06-24T16:33:20Z</vt:lpwstr>
  </property>
  <property fmtid="{D5CDD505-2E9C-101B-9397-08002B2CF9AE}" pid="5" name="MSIP_Label_ea60d57e-af5b-4752-ac57-3e4f28ca11dc_Method">
    <vt:lpwstr>Standard</vt:lpwstr>
  </property>
  <property fmtid="{D5CDD505-2E9C-101B-9397-08002B2CF9AE}" pid="6" name="MSIP_Label_ea60d57e-af5b-4752-ac57-3e4f28ca11dc_Name">
    <vt:lpwstr>ea60d57e-af5b-4752-ac57-3e4f28ca11dc</vt:lpwstr>
  </property>
  <property fmtid="{D5CDD505-2E9C-101B-9397-08002B2CF9AE}" pid="7" name="MSIP_Label_ea60d57e-af5b-4752-ac57-3e4f28ca11dc_SiteId">
    <vt:lpwstr>36da45f1-dd2c-4d1f-af13-5abe46b99921</vt:lpwstr>
  </property>
  <property fmtid="{D5CDD505-2E9C-101B-9397-08002B2CF9AE}" pid="8" name="MSIP_Label_ea60d57e-af5b-4752-ac57-3e4f28ca11dc_ActionId">
    <vt:lpwstr>0ea4276b-2e33-496b-b9e1-a2d65ff87baa</vt:lpwstr>
  </property>
  <property fmtid="{D5CDD505-2E9C-101B-9397-08002B2CF9AE}" pid="9" name="MSIP_Label_ea60d57e-af5b-4752-ac57-3e4f28ca11dc_ContentBits">
    <vt:lpwstr>0</vt:lpwstr>
  </property>
</Properties>
</file>