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4"/>
  </p:sldMasterIdLst>
  <p:notesMasterIdLst>
    <p:notesMasterId r:id="rId14"/>
  </p:notesMasterIdLst>
  <p:sldIdLst>
    <p:sldId id="264" r:id="rId5"/>
    <p:sldId id="265" r:id="rId6"/>
    <p:sldId id="266" r:id="rId7"/>
    <p:sldId id="268" r:id="rId8"/>
    <p:sldId id="269" r:id="rId9"/>
    <p:sldId id="270" r:id="rId10"/>
    <p:sldId id="271" r:id="rId11"/>
    <p:sldId id="263" r:id="rId12"/>
    <p:sldId id="267" r:id="rId13"/>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shadri, Nithin" initials="SN" lastIdx="1" clrIdx="0">
    <p:extLst>
      <p:ext uri="{19B8F6BF-5375-455C-9EA6-DF929625EA0E}">
        <p15:presenceInfo xmlns:p15="http://schemas.microsoft.com/office/powerpoint/2012/main" userId="S::seseshadri@deloitte.com::9ff4de61-27b3-4311-8b58-dd9b095280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9F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9FA337-1308-4D09-918F-E1125E9E4339}" v="272" dt="2021-06-02T21:58:08.8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7" d="100"/>
          <a:sy n="87" d="100"/>
        </p:scale>
        <p:origin x="2928" y="-156"/>
      </p:cViewPr>
      <p:guideLst/>
    </p:cSldViewPr>
  </p:slideViewPr>
  <p:notesTextViewPr>
    <p:cViewPr>
      <p:scale>
        <a:sx n="1" d="1"/>
        <a:sy n="1" d="1"/>
      </p:scale>
      <p:origin x="0" y="0"/>
    </p:cViewPr>
  </p:notesTextViewPr>
  <p:sorterViewPr>
    <p:cViewPr>
      <p:scale>
        <a:sx n="200" d="100"/>
        <a:sy n="200" d="100"/>
      </p:scale>
      <p:origin x="0" y="-31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5A5096-A596-4B11-9D32-B8AFF62878A3}" type="datetimeFigureOut">
              <a:rPr lang="en-US" smtClean="0"/>
              <a:t>10/26/2022</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CA3E78-83F8-4A75-9D2D-FBEF67F9C8F0}" type="slidenum">
              <a:rPr lang="en-US" smtClean="0"/>
              <a:t>‹#›</a:t>
            </a:fld>
            <a:endParaRPr lang="en-US"/>
          </a:p>
        </p:txBody>
      </p:sp>
    </p:spTree>
    <p:extLst>
      <p:ext uri="{BB962C8B-B14F-4D97-AF65-F5344CB8AC3E}">
        <p14:creationId xmlns:p14="http://schemas.microsoft.com/office/powerpoint/2010/main" val="3499715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65C2F3-4C71-4375-992C-BBD01C3657C6}" type="slidenum">
              <a:rPr lang="en-US" smtClean="0"/>
              <a:t>1</a:t>
            </a:fld>
            <a:endParaRPr lang="en-US"/>
          </a:p>
        </p:txBody>
      </p:sp>
    </p:spTree>
    <p:extLst>
      <p:ext uri="{BB962C8B-B14F-4D97-AF65-F5344CB8AC3E}">
        <p14:creationId xmlns:p14="http://schemas.microsoft.com/office/powerpoint/2010/main" val="4252377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794021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522866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29508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2038565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848078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03976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190826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5549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48863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2237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222810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69083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774366265"/>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ftr="0" dt="0"/>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2.xml"/><Relationship Id="rId1" Type="http://schemas.openxmlformats.org/officeDocument/2006/relationships/themeOverride" Target="../theme/themeOverride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9"/>
            <a:ext cx="6648200" cy="1267421"/>
          </a:xfrm>
        </p:spPr>
        <p:txBody>
          <a:bodyPr>
            <a:normAutofit/>
          </a:bodyPr>
          <a:lstStyle/>
          <a:p>
            <a:r>
              <a:rPr lang="en-US" sz="1000" b="1" dirty="0"/>
              <a:t>Summary: </a:t>
            </a:r>
            <a:endParaRPr lang="en-US" sz="1000" dirty="0"/>
          </a:p>
          <a:p>
            <a:r>
              <a:rPr lang="en-US" sz="1000" dirty="0"/>
              <a:t>In this job aid, users will learn how to use the reports tab in VASE+ to pull data on clinics, registrants, and vaccines.  This information may be used to plan for future clinics, analyze efficiency, and design clinic strategy. The reports can be viewed by these roles: Locality Admin, Site Admin, and Call Center.  Note that certain roles can only view certain reports.</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dirty="0"/>
            </a:br>
            <a:r>
              <a:rPr lang="en-US" dirty="0"/>
              <a:t>Version 1.2</a:t>
            </a:r>
          </a:p>
        </p:txBody>
      </p:sp>
      <p:sp>
        <p:nvSpPr>
          <p:cNvPr id="17" name="Rectangle 16">
            <a:extLst>
              <a:ext uri="{FF2B5EF4-FFF2-40B4-BE49-F238E27FC236}">
                <a16:creationId xmlns:a16="http://schemas.microsoft.com/office/drawing/2014/main" id="{7E3164FB-1054-40D8-AFDE-017A105E6BDC}"/>
              </a:ext>
            </a:extLst>
          </p:cNvPr>
          <p:cNvSpPr/>
          <p:nvPr/>
        </p:nvSpPr>
        <p:spPr>
          <a:xfrm>
            <a:off x="301818" y="3522403"/>
            <a:ext cx="4227454" cy="2246769"/>
          </a:xfrm>
          <a:prstGeom prst="rect">
            <a:avLst/>
          </a:prstGeom>
        </p:spPr>
        <p:txBody>
          <a:bodyPr wrap="square">
            <a:spAutoFit/>
          </a:bodyPr>
          <a:lstStyle/>
          <a:p>
            <a:pPr marL="228600" indent="-228600">
              <a:buAutoNum type="arabicPeriod"/>
            </a:pPr>
            <a:r>
              <a:rPr lang="en-US" sz="1000" b="1" dirty="0">
                <a:latin typeface="Open Sans" panose="020B0606030504020204" pitchFamily="34" charset="0"/>
                <a:ea typeface="Open Sans" panose="020B0606030504020204" pitchFamily="34" charset="0"/>
                <a:cs typeface="Open Sans" panose="020B0606030504020204" pitchFamily="34" charset="0"/>
              </a:rPr>
              <a:t>Clinic Details</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Data included</a:t>
            </a:r>
            <a:r>
              <a:rPr lang="en-US" sz="1000" dirty="0">
                <a:latin typeface="Open Sans" panose="020B0606030504020204" pitchFamily="34" charset="0"/>
                <a:ea typeface="Open Sans" panose="020B0606030504020204" pitchFamily="34" charset="0"/>
                <a:cs typeface="Open Sans" panose="020B0606030504020204" pitchFamily="34" charset="0"/>
              </a:rPr>
              <a:t>: Clinic Location, Clinic Date, Clinic Capacity, Vaccine Supply, File Name, Total Registrants in File, Appointments Scheduled, Vaccine </a:t>
            </a:r>
            <a:r>
              <a:rPr lang="en-US" sz="1000" dirty="0" err="1">
                <a:latin typeface="Open Sans" panose="020B0606030504020204" pitchFamily="34" charset="0"/>
                <a:ea typeface="Open Sans" panose="020B0606030504020204" pitchFamily="34" charset="0"/>
                <a:cs typeface="Open Sans" panose="020B0606030504020204" pitchFamily="34" charset="0"/>
              </a:rPr>
              <a:t>Opt</a:t>
            </a:r>
            <a:r>
              <a:rPr lang="en-US" sz="1000" dirty="0">
                <a:latin typeface="Open Sans" panose="020B0606030504020204" pitchFamily="34" charset="0"/>
                <a:ea typeface="Open Sans" panose="020B0606030504020204" pitchFamily="34" charset="0"/>
                <a:cs typeface="Open Sans" panose="020B0606030504020204" pitchFamily="34" charset="0"/>
              </a:rPr>
              <a:t> Out, Registrants Yet to Make Appointment, Remaining Capacity, File Uploaded Date</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Viewed by</a:t>
            </a:r>
            <a:r>
              <a:rPr lang="en-US" sz="1000" dirty="0">
                <a:latin typeface="Open Sans" panose="020B0606030504020204" pitchFamily="34" charset="0"/>
                <a:ea typeface="Open Sans" panose="020B0606030504020204" pitchFamily="34" charset="0"/>
                <a:cs typeface="Open Sans" panose="020B0606030504020204" pitchFamily="34" charset="0"/>
              </a:rPr>
              <a:t>:  Locality Admin, Call Center Admin, Call Center Supervisor</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When to use this report</a:t>
            </a:r>
            <a:r>
              <a:rPr lang="en-US" sz="1000" dirty="0">
                <a:latin typeface="Open Sans" panose="020B0606030504020204" pitchFamily="34" charset="0"/>
                <a:ea typeface="Open Sans" panose="020B0606030504020204" pitchFamily="34" charset="0"/>
                <a:cs typeface="Open Sans" panose="020B0606030504020204" pitchFamily="34" charset="0"/>
              </a:rPr>
              <a:t>: Administrative users can use this report to view the vaccine capacity at a site on a given day.  Site administrators also see most of this information on their main dashboard.  This information may also be helpful to provide to vaccine administrators and front desk staff to prepare for the day. </a:t>
            </a:r>
          </a:p>
        </p:txBody>
      </p:sp>
      <p:sp>
        <p:nvSpPr>
          <p:cNvPr id="18" name="TextBox 17">
            <a:extLst>
              <a:ext uri="{FF2B5EF4-FFF2-40B4-BE49-F238E27FC236}">
                <a16:creationId xmlns:a16="http://schemas.microsoft.com/office/drawing/2014/main" id="{D6C648D4-7373-4F5A-84A7-275D9B8B3F8A}"/>
              </a:ext>
            </a:extLst>
          </p:cNvPr>
          <p:cNvSpPr txBox="1"/>
          <p:nvPr/>
        </p:nvSpPr>
        <p:spPr>
          <a:xfrm>
            <a:off x="1499810" y="8469473"/>
            <a:ext cx="3727218"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2 – Clinic Sites Sample Report</a:t>
            </a:r>
          </a:p>
        </p:txBody>
      </p:sp>
      <p:sp>
        <p:nvSpPr>
          <p:cNvPr id="24" name="TextBox 23">
            <a:extLst>
              <a:ext uri="{FF2B5EF4-FFF2-40B4-BE49-F238E27FC236}">
                <a16:creationId xmlns:a16="http://schemas.microsoft.com/office/drawing/2014/main" id="{B6CEEDB1-4898-4B91-97E0-FE0DBC1B67EC}"/>
              </a:ext>
            </a:extLst>
          </p:cNvPr>
          <p:cNvSpPr txBox="1"/>
          <p:nvPr/>
        </p:nvSpPr>
        <p:spPr>
          <a:xfrm>
            <a:off x="301427" y="2088703"/>
            <a:ext cx="6400800" cy="307777"/>
          </a:xfrm>
          <a:prstGeom prst="rect">
            <a:avLst/>
          </a:prstGeom>
          <a:noFill/>
        </p:spPr>
        <p:txBody>
          <a:bodyPr wrap="square" rtlCol="0">
            <a:spAutoFit/>
          </a:bodyPr>
          <a:lstStyle/>
          <a:p>
            <a:r>
              <a:rPr lang="en-US" sz="1400" b="1" dirty="0">
                <a:solidFill>
                  <a:srgbClr val="5B9BD5"/>
                </a:solidFill>
                <a:latin typeface="Open Sans" panose="020B0606030504020204" pitchFamily="34" charset="0"/>
                <a:ea typeface="Open Sans" panose="020B0606030504020204" pitchFamily="34" charset="0"/>
                <a:cs typeface="Open Sans" panose="020B0606030504020204" pitchFamily="34" charset="0"/>
              </a:rPr>
              <a:t>Reports Tab</a:t>
            </a:r>
          </a:p>
        </p:txBody>
      </p:sp>
      <p:cxnSp>
        <p:nvCxnSpPr>
          <p:cNvPr id="29" name="Google Shape;710;gae5b44f2be_2_1311">
            <a:extLst>
              <a:ext uri="{FF2B5EF4-FFF2-40B4-BE49-F238E27FC236}">
                <a16:creationId xmlns:a16="http://schemas.microsoft.com/office/drawing/2014/main" id="{2AFC4627-5852-4BFA-BDAD-510FB136358F}"/>
              </a:ext>
            </a:extLst>
          </p:cNvPr>
          <p:cNvCxnSpPr/>
          <p:nvPr/>
        </p:nvCxnSpPr>
        <p:spPr>
          <a:xfrm>
            <a:off x="379125" y="2456553"/>
            <a:ext cx="2740800" cy="0"/>
          </a:xfrm>
          <a:prstGeom prst="straightConnector1">
            <a:avLst/>
          </a:prstGeom>
          <a:noFill/>
          <a:ln w="28575" cap="flat" cmpd="sng">
            <a:solidFill>
              <a:srgbClr val="1A3964"/>
            </a:solidFill>
            <a:prstDash val="solid"/>
            <a:miter lim="800000"/>
            <a:headEnd type="none" w="sm" len="sm"/>
            <a:tailEnd type="none" w="sm" len="sm"/>
          </a:ln>
        </p:spPr>
      </p:cxnSp>
      <p:sp>
        <p:nvSpPr>
          <p:cNvPr id="32" name="Rectangle 31">
            <a:extLst>
              <a:ext uri="{FF2B5EF4-FFF2-40B4-BE49-F238E27FC236}">
                <a16:creationId xmlns:a16="http://schemas.microsoft.com/office/drawing/2014/main" id="{FCC4772C-5EDC-4114-AF95-89A126537388}"/>
              </a:ext>
            </a:extLst>
          </p:cNvPr>
          <p:cNvSpPr/>
          <p:nvPr/>
        </p:nvSpPr>
        <p:spPr>
          <a:xfrm>
            <a:off x="301817" y="2596731"/>
            <a:ext cx="3666803" cy="707886"/>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On the Reports tab under the side menu for Locality Admins, there are eleven types of reports to choose from.  The report type selected depends on the data the user would like to see.</a:t>
            </a:r>
          </a:p>
        </p:txBody>
      </p:sp>
      <p:sp>
        <p:nvSpPr>
          <p:cNvPr id="34" name="TextBox 33">
            <a:extLst>
              <a:ext uri="{FF2B5EF4-FFF2-40B4-BE49-F238E27FC236}">
                <a16:creationId xmlns:a16="http://schemas.microsoft.com/office/drawing/2014/main" id="{BF3E8AF7-0F53-4894-9524-84E613B22995}"/>
              </a:ext>
            </a:extLst>
          </p:cNvPr>
          <p:cNvSpPr txBox="1"/>
          <p:nvPr/>
        </p:nvSpPr>
        <p:spPr>
          <a:xfrm>
            <a:off x="3676911" y="5374561"/>
            <a:ext cx="370733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 – Report Options</a:t>
            </a:r>
          </a:p>
        </p:txBody>
      </p:sp>
      <p:pic>
        <p:nvPicPr>
          <p:cNvPr id="6" name="Picture 5">
            <a:extLst>
              <a:ext uri="{FF2B5EF4-FFF2-40B4-BE49-F238E27FC236}">
                <a16:creationId xmlns:a16="http://schemas.microsoft.com/office/drawing/2014/main" id="{7719EA49-D141-4910-BC23-379D99F6DB26}"/>
              </a:ext>
            </a:extLst>
          </p:cNvPr>
          <p:cNvPicPr>
            <a:picLocks noChangeAspect="1"/>
          </p:cNvPicPr>
          <p:nvPr/>
        </p:nvPicPr>
        <p:blipFill>
          <a:blip r:embed="rId3"/>
          <a:stretch>
            <a:fillRect/>
          </a:stretch>
        </p:blipFill>
        <p:spPr>
          <a:xfrm>
            <a:off x="388598" y="5946499"/>
            <a:ext cx="6047783" cy="2530122"/>
          </a:xfrm>
          <a:prstGeom prst="rect">
            <a:avLst/>
          </a:prstGeom>
        </p:spPr>
      </p:pic>
      <p:sp>
        <p:nvSpPr>
          <p:cNvPr id="7" name="Slide Number Placeholder 6">
            <a:extLst>
              <a:ext uri="{FF2B5EF4-FFF2-40B4-BE49-F238E27FC236}">
                <a16:creationId xmlns:a16="http://schemas.microsoft.com/office/drawing/2014/main" id="{033AF867-F7C9-41B7-8747-B371B399EF8F}"/>
              </a:ext>
            </a:extLst>
          </p:cNvPr>
          <p:cNvSpPr>
            <a:spLocks noGrp="1"/>
          </p:cNvSpPr>
          <p:nvPr>
            <p:ph type="sldNum" sz="quarter" idx="4"/>
          </p:nvPr>
        </p:nvSpPr>
        <p:spPr/>
        <p:txBody>
          <a:bodyPr/>
          <a:lstStyle/>
          <a:p>
            <a:fld id="{712C3335-205F-418C-867F-00CD1B87F278}" type="slidenum">
              <a:rPr lang="en-US" smtClean="0"/>
              <a:t>1</a:t>
            </a:fld>
            <a:endParaRPr lang="en-US"/>
          </a:p>
        </p:txBody>
      </p:sp>
      <p:sp>
        <p:nvSpPr>
          <p:cNvPr id="19" name="Title 1">
            <a:extLst>
              <a:ext uri="{FF2B5EF4-FFF2-40B4-BE49-F238E27FC236}">
                <a16:creationId xmlns:a16="http://schemas.microsoft.com/office/drawing/2014/main" id="{D3395526-50C1-4357-A1B4-0B974FF58A15}"/>
              </a:ext>
            </a:extLst>
          </p:cNvPr>
          <p:cNvSpPr txBox="1">
            <a:spLocks/>
          </p:cNvSpPr>
          <p:nvPr/>
        </p:nvSpPr>
        <p:spPr>
          <a:xfrm>
            <a:off x="104717" y="196197"/>
            <a:ext cx="3565583" cy="517603"/>
          </a:xfrm>
          <a:prstGeom prst="rect">
            <a:avLst/>
          </a:prstGeom>
        </p:spPr>
        <p:txBody>
          <a:bodyPr vert="horz" lIns="91440" tIns="45720" rIns="91440" bIns="45720" rtlCol="0" anchor="ctr">
            <a:normAutofit fontScale="97500" lnSpcReduction="10000"/>
          </a:bodyPr>
          <a:lstStyle>
            <a:lvl1pPr algn="l" defTabSz="685800" rtl="0" eaLnBrk="1" latinLnBrk="0" hangingPunct="1">
              <a:lnSpc>
                <a:spcPct val="90000"/>
              </a:lnSpc>
              <a:spcBef>
                <a:spcPct val="0"/>
              </a:spcBef>
              <a:buNone/>
              <a:defRPr sz="47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sz="2100" b="1" dirty="0"/>
              <a:t>VASE+</a:t>
            </a:r>
            <a:br>
              <a:rPr lang="en-US" sz="1400" b="1" dirty="0"/>
            </a:br>
            <a:r>
              <a:rPr lang="en-US" sz="1400" b="1" dirty="0"/>
              <a:t>Job Aid – Reports Dashboard</a:t>
            </a:r>
          </a:p>
        </p:txBody>
      </p:sp>
      <p:pic>
        <p:nvPicPr>
          <p:cNvPr id="13" name="Picture 12">
            <a:extLst>
              <a:ext uri="{FF2B5EF4-FFF2-40B4-BE49-F238E27FC236}">
                <a16:creationId xmlns:a16="http://schemas.microsoft.com/office/drawing/2014/main" id="{41027FCE-E16C-41F4-B532-C288B9828D00}"/>
              </a:ext>
            </a:extLst>
          </p:cNvPr>
          <p:cNvPicPr>
            <a:picLocks noChangeAspect="1"/>
          </p:cNvPicPr>
          <p:nvPr/>
        </p:nvPicPr>
        <p:blipFill>
          <a:blip r:embed="rId4"/>
          <a:stretch>
            <a:fillRect/>
          </a:stretch>
        </p:blipFill>
        <p:spPr>
          <a:xfrm>
            <a:off x="4896221" y="2300023"/>
            <a:ext cx="1268720" cy="2945825"/>
          </a:xfrm>
          <a:prstGeom prst="rect">
            <a:avLst/>
          </a:prstGeom>
        </p:spPr>
      </p:pic>
    </p:spTree>
    <p:extLst>
      <p:ext uri="{BB962C8B-B14F-4D97-AF65-F5344CB8AC3E}">
        <p14:creationId xmlns:p14="http://schemas.microsoft.com/office/powerpoint/2010/main" val="440578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1.2</a:t>
            </a:r>
          </a:p>
        </p:txBody>
      </p:sp>
      <p:sp>
        <p:nvSpPr>
          <p:cNvPr id="33" name="TextBox 32">
            <a:extLst>
              <a:ext uri="{FF2B5EF4-FFF2-40B4-BE49-F238E27FC236}">
                <a16:creationId xmlns:a16="http://schemas.microsoft.com/office/drawing/2014/main" id="{EB533899-4878-4A6D-82BE-32F9A80B6064}"/>
              </a:ext>
            </a:extLst>
          </p:cNvPr>
          <p:cNvSpPr txBox="1"/>
          <p:nvPr/>
        </p:nvSpPr>
        <p:spPr>
          <a:xfrm>
            <a:off x="2075832" y="4191904"/>
            <a:ext cx="2706336"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3 – Potential Registrants Dashboard</a:t>
            </a:r>
          </a:p>
        </p:txBody>
      </p:sp>
      <p:sp>
        <p:nvSpPr>
          <p:cNvPr id="40" name="TextBox 39">
            <a:extLst>
              <a:ext uri="{FF2B5EF4-FFF2-40B4-BE49-F238E27FC236}">
                <a16:creationId xmlns:a16="http://schemas.microsoft.com/office/drawing/2014/main" id="{1560B0EC-937F-4421-8003-A57462E285E2}"/>
              </a:ext>
            </a:extLst>
          </p:cNvPr>
          <p:cNvSpPr txBox="1"/>
          <p:nvPr/>
        </p:nvSpPr>
        <p:spPr>
          <a:xfrm>
            <a:off x="2155228" y="8743102"/>
            <a:ext cx="2547543"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4 – Clinic Vaccine Summary Dashboard</a:t>
            </a:r>
          </a:p>
        </p:txBody>
      </p:sp>
      <p:sp>
        <p:nvSpPr>
          <p:cNvPr id="3" name="Slide Number Placeholder 2">
            <a:extLst>
              <a:ext uri="{FF2B5EF4-FFF2-40B4-BE49-F238E27FC236}">
                <a16:creationId xmlns:a16="http://schemas.microsoft.com/office/drawing/2014/main" id="{0BBD6CCA-7A6E-4BE3-92A2-86070933797B}"/>
              </a:ext>
            </a:extLst>
          </p:cNvPr>
          <p:cNvSpPr>
            <a:spLocks noGrp="1"/>
          </p:cNvSpPr>
          <p:nvPr>
            <p:ph type="sldNum" sz="quarter" idx="4"/>
          </p:nvPr>
        </p:nvSpPr>
        <p:spPr/>
        <p:txBody>
          <a:bodyPr/>
          <a:lstStyle/>
          <a:p>
            <a:fld id="{712C3335-205F-418C-867F-00CD1B87F278}" type="slidenum">
              <a:rPr lang="en-US" smtClean="0"/>
              <a:t>2</a:t>
            </a:fld>
            <a:endParaRPr lang="en-US"/>
          </a:p>
        </p:txBody>
      </p:sp>
      <p:sp>
        <p:nvSpPr>
          <p:cNvPr id="20" name="Rectangle 19">
            <a:extLst>
              <a:ext uri="{FF2B5EF4-FFF2-40B4-BE49-F238E27FC236}">
                <a16:creationId xmlns:a16="http://schemas.microsoft.com/office/drawing/2014/main" id="{C0F3B509-55F1-4E8D-AE1A-8986E7348FC6}"/>
              </a:ext>
            </a:extLst>
          </p:cNvPr>
          <p:cNvSpPr/>
          <p:nvPr/>
        </p:nvSpPr>
        <p:spPr>
          <a:xfrm>
            <a:off x="104715" y="830266"/>
            <a:ext cx="5765499" cy="1785104"/>
          </a:xfrm>
          <a:prstGeom prst="rect">
            <a:avLst/>
          </a:prstGeom>
        </p:spPr>
        <p:txBody>
          <a:bodyPr wrap="square">
            <a:spAutoFit/>
          </a:bodyPr>
          <a:lstStyle/>
          <a:p>
            <a:pPr marL="228600" indent="-228600">
              <a:buFont typeface="+mj-lt"/>
              <a:buAutoNum type="arabicPeriod" startAt="2"/>
            </a:pPr>
            <a:r>
              <a:rPr lang="en-US" sz="1000" b="1">
                <a:latin typeface="Open Sans" panose="020B0606030504020204" pitchFamily="34" charset="0"/>
                <a:ea typeface="Open Sans" panose="020B0606030504020204" pitchFamily="34" charset="0"/>
                <a:cs typeface="Open Sans" panose="020B0606030504020204" pitchFamily="34" charset="0"/>
              </a:rPr>
              <a:t>Potential Registrants</a:t>
            </a:r>
          </a:p>
          <a:p>
            <a:pPr marL="228600" indent="-228600">
              <a:buFont typeface="+mj-lt"/>
              <a:buAutoNum type="arabicPeriod" startAt="2"/>
            </a:pPr>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Data included</a:t>
            </a:r>
            <a:r>
              <a:rPr lang="en-US" sz="1000">
                <a:latin typeface="Open Sans" panose="020B0606030504020204" pitchFamily="34" charset="0"/>
                <a:ea typeface="Open Sans" panose="020B0606030504020204" pitchFamily="34" charset="0"/>
                <a:cs typeface="Open Sans" panose="020B0606030504020204" pitchFamily="34" charset="0"/>
              </a:rPr>
              <a:t>: Filtered by Clinic Location and Date; First Name, Last Name, Date of Birth, Email, Email Status, Phone Number, and SMS Status of registrants</a:t>
            </a: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Viewed By</a:t>
            </a:r>
            <a:r>
              <a:rPr lang="en-US" sz="1000">
                <a:latin typeface="Open Sans" panose="020B0606030504020204" pitchFamily="34" charset="0"/>
                <a:ea typeface="Open Sans" panose="020B0606030504020204" pitchFamily="34" charset="0"/>
                <a:cs typeface="Open Sans" panose="020B0606030504020204" pitchFamily="34" charset="0"/>
              </a:rPr>
              <a:t>: Locality Admin, Call Center Admin, Call Center Supervisor</a:t>
            </a:r>
            <a:endParaRPr lang="en-US" sz="1000" i="1">
              <a:latin typeface="Open Sans" panose="020B0606030504020204" pitchFamily="34" charset="0"/>
              <a:ea typeface="Open Sans" panose="020B0606030504020204" pitchFamily="34" charset="0"/>
              <a:cs typeface="Open Sans" panose="020B0606030504020204" pitchFamily="34" charset="0"/>
            </a:endParaRP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When to use this report</a:t>
            </a:r>
            <a:r>
              <a:rPr lang="en-US" sz="1000">
                <a:latin typeface="Open Sans" panose="020B0606030504020204" pitchFamily="34" charset="0"/>
                <a:ea typeface="Open Sans" panose="020B0606030504020204" pitchFamily="34" charset="0"/>
                <a:cs typeface="Open Sans" panose="020B0606030504020204" pitchFamily="34" charset="0"/>
              </a:rPr>
              <a:t>: Administrative users can utilize this report to view potential registrants of a clinic that have yet to schedule their appointment. This can be used to plan for potential scheduling or walk-ins or to send out notifications to encourage sign up, especially if the email or SMS was not delivered. </a:t>
            </a:r>
          </a:p>
        </p:txBody>
      </p:sp>
      <p:sp>
        <p:nvSpPr>
          <p:cNvPr id="23" name="Rectangle 22">
            <a:extLst>
              <a:ext uri="{FF2B5EF4-FFF2-40B4-BE49-F238E27FC236}">
                <a16:creationId xmlns:a16="http://schemas.microsoft.com/office/drawing/2014/main" id="{73334C9D-4979-4855-AAA3-4C045801C278}"/>
              </a:ext>
            </a:extLst>
          </p:cNvPr>
          <p:cNvSpPr/>
          <p:nvPr/>
        </p:nvSpPr>
        <p:spPr>
          <a:xfrm>
            <a:off x="104715" y="4365516"/>
            <a:ext cx="5765499" cy="1938992"/>
          </a:xfrm>
          <a:prstGeom prst="rect">
            <a:avLst/>
          </a:prstGeom>
        </p:spPr>
        <p:txBody>
          <a:bodyPr wrap="square">
            <a:spAutoFit/>
          </a:bodyPr>
          <a:lstStyle/>
          <a:p>
            <a:pPr marL="228600" indent="-228600">
              <a:buFont typeface="+mj-lt"/>
              <a:buAutoNum type="arabicPeriod" startAt="3"/>
            </a:pPr>
            <a:r>
              <a:rPr lang="en-US" sz="1000" b="1">
                <a:latin typeface="Open Sans" panose="020B0606030504020204" pitchFamily="34" charset="0"/>
                <a:ea typeface="Open Sans" panose="020B0606030504020204" pitchFamily="34" charset="0"/>
                <a:cs typeface="Open Sans" panose="020B0606030504020204" pitchFamily="34" charset="0"/>
              </a:rPr>
              <a:t>Clinic Vaccination Summary</a:t>
            </a: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Data included: </a:t>
            </a:r>
            <a:r>
              <a:rPr lang="en-US" sz="1000">
                <a:latin typeface="Open Sans" panose="020B0606030504020204" pitchFamily="34" charset="0"/>
                <a:ea typeface="Open Sans" panose="020B0606030504020204" pitchFamily="34" charset="0"/>
                <a:cs typeface="Open Sans" panose="020B0606030504020204" pitchFamily="34" charset="0"/>
              </a:rPr>
              <a:t>Separated by Site.  Clinic Location, Clinic Date, Appointments Made, Vaccines Administered, Walk-in Appointments, Call Center Appointments, Self Appointments, Vaccine Lots Used</a:t>
            </a: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Viewed By: </a:t>
            </a:r>
            <a:r>
              <a:rPr lang="en-US" sz="1000">
                <a:latin typeface="Open Sans" panose="020B0606030504020204" pitchFamily="34" charset="0"/>
                <a:ea typeface="Open Sans" panose="020B0606030504020204" pitchFamily="34" charset="0"/>
                <a:cs typeface="Open Sans" panose="020B0606030504020204" pitchFamily="34" charset="0"/>
              </a:rPr>
              <a:t>Locality Admin, Site Admin</a:t>
            </a:r>
            <a:endParaRPr lang="en-US" sz="1000" i="1">
              <a:latin typeface="Open Sans" panose="020B0606030504020204" pitchFamily="34" charset="0"/>
              <a:ea typeface="Open Sans" panose="020B0606030504020204" pitchFamily="34" charset="0"/>
              <a:cs typeface="Open Sans" panose="020B0606030504020204" pitchFamily="34" charset="0"/>
            </a:endParaRP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When to use this report</a:t>
            </a:r>
            <a:r>
              <a:rPr lang="en-US" sz="1000">
                <a:latin typeface="Open Sans" panose="020B0606030504020204" pitchFamily="34" charset="0"/>
                <a:ea typeface="Open Sans" panose="020B0606030504020204" pitchFamily="34" charset="0"/>
                <a:cs typeface="Open Sans" panose="020B0606030504020204" pitchFamily="34" charset="0"/>
              </a:rPr>
              <a:t>: Administrators may use this report to track inventory by appointments made, vaccines administered, and lots used.  This report may also be used to track how appointments are made in the VASE+ system and prepare front desk staff on average number of walk-ins. </a:t>
            </a:r>
          </a:p>
        </p:txBody>
      </p:sp>
      <p:pic>
        <p:nvPicPr>
          <p:cNvPr id="7" name="Picture 6">
            <a:extLst>
              <a:ext uri="{FF2B5EF4-FFF2-40B4-BE49-F238E27FC236}">
                <a16:creationId xmlns:a16="http://schemas.microsoft.com/office/drawing/2014/main" id="{57B1D447-547A-4267-B60C-7A68B9FB475A}"/>
              </a:ext>
            </a:extLst>
          </p:cNvPr>
          <p:cNvPicPr>
            <a:picLocks noChangeAspect="1"/>
          </p:cNvPicPr>
          <p:nvPr/>
        </p:nvPicPr>
        <p:blipFill>
          <a:blip r:embed="rId2"/>
          <a:stretch>
            <a:fillRect/>
          </a:stretch>
        </p:blipFill>
        <p:spPr>
          <a:xfrm>
            <a:off x="814455" y="6292771"/>
            <a:ext cx="5229090" cy="2409049"/>
          </a:xfrm>
          <a:prstGeom prst="rect">
            <a:avLst/>
          </a:prstGeom>
        </p:spPr>
      </p:pic>
      <p:pic>
        <p:nvPicPr>
          <p:cNvPr id="8" name="Picture 7">
            <a:extLst>
              <a:ext uri="{FF2B5EF4-FFF2-40B4-BE49-F238E27FC236}">
                <a16:creationId xmlns:a16="http://schemas.microsoft.com/office/drawing/2014/main" id="{84FFD543-2B87-4D55-AC32-6DD3F7835AC4}"/>
              </a:ext>
            </a:extLst>
          </p:cNvPr>
          <p:cNvPicPr>
            <a:picLocks noChangeAspect="1"/>
          </p:cNvPicPr>
          <p:nvPr/>
        </p:nvPicPr>
        <p:blipFill>
          <a:blip r:embed="rId3"/>
          <a:stretch>
            <a:fillRect/>
          </a:stretch>
        </p:blipFill>
        <p:spPr>
          <a:xfrm>
            <a:off x="571419" y="2594212"/>
            <a:ext cx="5715162" cy="1576361"/>
          </a:xfrm>
          <a:prstGeom prst="rect">
            <a:avLst/>
          </a:prstGeom>
        </p:spPr>
      </p:pic>
      <p:sp>
        <p:nvSpPr>
          <p:cNvPr id="13" name="Title 1">
            <a:extLst>
              <a:ext uri="{FF2B5EF4-FFF2-40B4-BE49-F238E27FC236}">
                <a16:creationId xmlns:a16="http://schemas.microsoft.com/office/drawing/2014/main" id="{B46987B0-CFC9-4425-9FEA-130C02726255}"/>
              </a:ext>
            </a:extLst>
          </p:cNvPr>
          <p:cNvSpPr txBox="1">
            <a:spLocks/>
          </p:cNvSpPr>
          <p:nvPr/>
        </p:nvSpPr>
        <p:spPr>
          <a:xfrm>
            <a:off x="104717" y="196197"/>
            <a:ext cx="3565583" cy="517603"/>
          </a:xfrm>
          <a:prstGeom prst="rect">
            <a:avLst/>
          </a:prstGeom>
        </p:spPr>
        <p:txBody>
          <a:bodyPr vert="horz" lIns="91440" tIns="45720" rIns="91440" bIns="45720" rtlCol="0" anchor="ctr">
            <a:normAutofit fontScale="97500" lnSpcReduction="10000"/>
          </a:bodyPr>
          <a:lstStyle>
            <a:lvl1pPr algn="l" defTabSz="685800" rtl="0" eaLnBrk="1" latinLnBrk="0" hangingPunct="1">
              <a:lnSpc>
                <a:spcPct val="90000"/>
              </a:lnSpc>
              <a:spcBef>
                <a:spcPct val="0"/>
              </a:spcBef>
              <a:buNone/>
              <a:defRPr sz="47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sz="2100" b="1" dirty="0"/>
              <a:t>VASE+</a:t>
            </a:r>
            <a:br>
              <a:rPr lang="en-US" sz="1400" b="1" dirty="0"/>
            </a:br>
            <a:r>
              <a:rPr lang="en-US" sz="1400" b="1" dirty="0"/>
              <a:t>Job Aid – Reports Dashboard</a:t>
            </a:r>
          </a:p>
        </p:txBody>
      </p:sp>
    </p:spTree>
    <p:extLst>
      <p:ext uri="{BB962C8B-B14F-4D97-AF65-F5344CB8AC3E}">
        <p14:creationId xmlns:p14="http://schemas.microsoft.com/office/powerpoint/2010/main" val="3424727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1.2</a:t>
            </a:r>
          </a:p>
        </p:txBody>
      </p:sp>
      <p:sp>
        <p:nvSpPr>
          <p:cNvPr id="30" name="TextBox 29">
            <a:extLst>
              <a:ext uri="{FF2B5EF4-FFF2-40B4-BE49-F238E27FC236}">
                <a16:creationId xmlns:a16="http://schemas.microsoft.com/office/drawing/2014/main" id="{C266F798-D5B3-4B4F-9DA0-AB97B8C5C30A}"/>
              </a:ext>
            </a:extLst>
          </p:cNvPr>
          <p:cNvSpPr txBox="1"/>
          <p:nvPr/>
        </p:nvSpPr>
        <p:spPr>
          <a:xfrm>
            <a:off x="2339357" y="4462787"/>
            <a:ext cx="2179285"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5 – Clinic Summary Dashboard</a:t>
            </a:r>
          </a:p>
        </p:txBody>
      </p:sp>
      <p:sp>
        <p:nvSpPr>
          <p:cNvPr id="26" name="Title 1">
            <a:extLst>
              <a:ext uri="{FF2B5EF4-FFF2-40B4-BE49-F238E27FC236}">
                <a16:creationId xmlns:a16="http://schemas.microsoft.com/office/drawing/2014/main" id="{3C04897C-D3BC-48FA-B5B8-97420F07F6D9}"/>
              </a:ext>
            </a:extLst>
          </p:cNvPr>
          <p:cNvSpPr txBox="1">
            <a:spLocks/>
          </p:cNvSpPr>
          <p:nvPr/>
        </p:nvSpPr>
        <p:spPr>
          <a:xfrm>
            <a:off x="104717" y="196197"/>
            <a:ext cx="3565583" cy="517603"/>
          </a:xfrm>
          <a:prstGeom prst="rect">
            <a:avLst/>
          </a:prstGeom>
        </p:spPr>
        <p:txBody>
          <a:bodyPr vert="horz" lIns="91440" tIns="45720" rIns="91440" bIns="45720" rtlCol="0" anchor="ctr">
            <a:normAutofit fontScale="97500" lnSpcReduction="10000"/>
          </a:bodyPr>
          <a:lstStyle>
            <a:lvl1pPr algn="l" defTabSz="685800" rtl="0" eaLnBrk="1" latinLnBrk="0" hangingPunct="1">
              <a:lnSpc>
                <a:spcPct val="90000"/>
              </a:lnSpc>
              <a:spcBef>
                <a:spcPct val="0"/>
              </a:spcBef>
              <a:buNone/>
              <a:defRPr sz="47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sz="2100" b="1" dirty="0"/>
              <a:t>VASE+</a:t>
            </a:r>
            <a:br>
              <a:rPr lang="en-US" sz="1400" b="1" dirty="0"/>
            </a:br>
            <a:r>
              <a:rPr lang="en-US" sz="1400" b="1" dirty="0"/>
              <a:t>Job Aid – Reports Dashboard</a:t>
            </a:r>
          </a:p>
        </p:txBody>
      </p:sp>
      <p:sp>
        <p:nvSpPr>
          <p:cNvPr id="2" name="Slide Number Placeholder 1">
            <a:extLst>
              <a:ext uri="{FF2B5EF4-FFF2-40B4-BE49-F238E27FC236}">
                <a16:creationId xmlns:a16="http://schemas.microsoft.com/office/drawing/2014/main" id="{E60C229F-EDF9-46C7-BF75-97CE8988921E}"/>
              </a:ext>
            </a:extLst>
          </p:cNvPr>
          <p:cNvSpPr>
            <a:spLocks noGrp="1"/>
          </p:cNvSpPr>
          <p:nvPr>
            <p:ph type="sldNum" sz="quarter" idx="4"/>
          </p:nvPr>
        </p:nvSpPr>
        <p:spPr/>
        <p:txBody>
          <a:bodyPr/>
          <a:lstStyle/>
          <a:p>
            <a:fld id="{712C3335-205F-418C-867F-00CD1B87F278}" type="slidenum">
              <a:rPr lang="en-US" smtClean="0"/>
              <a:t>3</a:t>
            </a:fld>
            <a:endParaRPr lang="en-US"/>
          </a:p>
        </p:txBody>
      </p:sp>
      <p:pic>
        <p:nvPicPr>
          <p:cNvPr id="3" name="Picture 2">
            <a:extLst>
              <a:ext uri="{FF2B5EF4-FFF2-40B4-BE49-F238E27FC236}">
                <a16:creationId xmlns:a16="http://schemas.microsoft.com/office/drawing/2014/main" id="{77B20C89-5357-4FAE-914D-FDCACF7FDC3C}"/>
              </a:ext>
            </a:extLst>
          </p:cNvPr>
          <p:cNvPicPr>
            <a:picLocks noChangeAspect="1"/>
          </p:cNvPicPr>
          <p:nvPr/>
        </p:nvPicPr>
        <p:blipFill>
          <a:blip r:embed="rId2"/>
          <a:stretch>
            <a:fillRect/>
          </a:stretch>
        </p:blipFill>
        <p:spPr>
          <a:xfrm>
            <a:off x="1441640" y="2574432"/>
            <a:ext cx="3974719" cy="1852786"/>
          </a:xfrm>
          <a:prstGeom prst="rect">
            <a:avLst/>
          </a:prstGeom>
        </p:spPr>
      </p:pic>
      <p:sp>
        <p:nvSpPr>
          <p:cNvPr id="28" name="Rectangle 27">
            <a:extLst>
              <a:ext uri="{FF2B5EF4-FFF2-40B4-BE49-F238E27FC236}">
                <a16:creationId xmlns:a16="http://schemas.microsoft.com/office/drawing/2014/main" id="{93A36F98-B57E-4BB3-B708-39DBBBF95F00}"/>
              </a:ext>
            </a:extLst>
          </p:cNvPr>
          <p:cNvSpPr/>
          <p:nvPr/>
        </p:nvSpPr>
        <p:spPr>
          <a:xfrm>
            <a:off x="104715" y="830266"/>
            <a:ext cx="5765499" cy="1785104"/>
          </a:xfrm>
          <a:prstGeom prst="rect">
            <a:avLst/>
          </a:prstGeom>
        </p:spPr>
        <p:txBody>
          <a:bodyPr wrap="square">
            <a:spAutoFit/>
          </a:bodyPr>
          <a:lstStyle/>
          <a:p>
            <a:pPr marL="228600" indent="-228600">
              <a:buFont typeface="+mj-lt"/>
              <a:buAutoNum type="arabicPeriod" startAt="4"/>
            </a:pPr>
            <a:r>
              <a:rPr lang="en-US" sz="1000" b="1">
                <a:latin typeface="Open Sans" panose="020B0606030504020204" pitchFamily="34" charset="0"/>
                <a:ea typeface="Open Sans" panose="020B0606030504020204" pitchFamily="34" charset="0"/>
                <a:cs typeface="Open Sans" panose="020B0606030504020204" pitchFamily="34" charset="0"/>
              </a:rPr>
              <a:t>Clinic Summary</a:t>
            </a: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Data included: </a:t>
            </a:r>
            <a:r>
              <a:rPr lang="en-US" sz="1000">
                <a:latin typeface="Open Sans" panose="020B0606030504020204" pitchFamily="34" charset="0"/>
                <a:ea typeface="Open Sans" panose="020B0606030504020204" pitchFamily="34" charset="0"/>
                <a:cs typeface="Open Sans" panose="020B0606030504020204" pitchFamily="34" charset="0"/>
              </a:rPr>
              <a:t>Locality, Site Name, Clinic Name, Clinic Date, Clinic Start Time, Clinic End Time, VASE/VASE+, VASE+ Clinic Start Date, Total Planned Appointments, Vaccine Offered, Lots Used, Open/Closed, % Filled, Total Signed Up, VIIS Org Code, Vaccinated at Clinic, Shared with VIIS</a:t>
            </a: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Viewed by: </a:t>
            </a:r>
            <a:r>
              <a:rPr lang="en-US" sz="1000">
                <a:latin typeface="Open Sans" panose="020B0606030504020204" pitchFamily="34" charset="0"/>
                <a:ea typeface="Open Sans" panose="020B0606030504020204" pitchFamily="34" charset="0"/>
                <a:cs typeface="Open Sans" panose="020B0606030504020204" pitchFamily="34" charset="0"/>
              </a:rPr>
              <a:t>Locality Admin, Site Admin</a:t>
            </a:r>
            <a:endParaRPr lang="en-US" sz="1000" i="1">
              <a:latin typeface="Open Sans" panose="020B0606030504020204" pitchFamily="34" charset="0"/>
              <a:ea typeface="Open Sans" panose="020B0606030504020204" pitchFamily="34" charset="0"/>
              <a:cs typeface="Open Sans" panose="020B0606030504020204" pitchFamily="34" charset="0"/>
            </a:endParaRP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When to use this report:  </a:t>
            </a:r>
            <a:r>
              <a:rPr lang="en-US" sz="1000">
                <a:latin typeface="Open Sans" panose="020B0606030504020204" pitchFamily="34" charset="0"/>
                <a:ea typeface="Open Sans" panose="020B0606030504020204" pitchFamily="34" charset="0"/>
                <a:cs typeface="Open Sans" panose="020B0606030504020204" pitchFamily="34" charset="0"/>
              </a:rPr>
              <a:t>This report provides a comprehensive view of each clinic.  This report is useful when looking at the timing of a clinic, what vaccine was administered, and how full the clinic was on that given day.  </a:t>
            </a:r>
            <a:endParaRPr lang="en-US" sz="1000" i="1">
              <a:latin typeface="Open Sans" panose="020B0606030504020204" pitchFamily="34" charset="0"/>
              <a:ea typeface="Open Sans" panose="020B0606030504020204" pitchFamily="34" charset="0"/>
              <a:cs typeface="Open Sans" panose="020B0606030504020204" pitchFamily="34" charset="0"/>
            </a:endParaRPr>
          </a:p>
        </p:txBody>
      </p:sp>
      <p:sp>
        <p:nvSpPr>
          <p:cNvPr id="18" name="Rectangle 17">
            <a:extLst>
              <a:ext uri="{FF2B5EF4-FFF2-40B4-BE49-F238E27FC236}">
                <a16:creationId xmlns:a16="http://schemas.microsoft.com/office/drawing/2014/main" id="{378CB674-B9A3-4179-8DB1-CE04B11B2E7A}"/>
              </a:ext>
            </a:extLst>
          </p:cNvPr>
          <p:cNvSpPr/>
          <p:nvPr/>
        </p:nvSpPr>
        <p:spPr>
          <a:xfrm>
            <a:off x="104714" y="4709573"/>
            <a:ext cx="5765499" cy="1477328"/>
          </a:xfrm>
          <a:prstGeom prst="rect">
            <a:avLst/>
          </a:prstGeom>
        </p:spPr>
        <p:txBody>
          <a:bodyPr wrap="square">
            <a:spAutoFit/>
          </a:bodyPr>
          <a:lstStyle/>
          <a:p>
            <a:pPr marL="228600" indent="-228600">
              <a:buFont typeface="+mj-lt"/>
              <a:buAutoNum type="arabicPeriod" startAt="5"/>
            </a:pPr>
            <a:r>
              <a:rPr lang="en-US" sz="1000" b="1">
                <a:latin typeface="Open Sans" panose="020B0606030504020204" pitchFamily="34" charset="0"/>
                <a:ea typeface="Open Sans" panose="020B0606030504020204" pitchFamily="34" charset="0"/>
                <a:cs typeface="Open Sans" panose="020B0606030504020204" pitchFamily="34" charset="0"/>
              </a:rPr>
              <a:t>Daily Clinic Total</a:t>
            </a:r>
          </a:p>
          <a:p>
            <a:endParaRPr lang="en-US" sz="1000" b="1">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Data included: </a:t>
            </a:r>
            <a:r>
              <a:rPr lang="en-US" sz="1000">
                <a:latin typeface="Open Sans" panose="020B0606030504020204" pitchFamily="34" charset="0"/>
                <a:ea typeface="Open Sans" panose="020B0606030504020204" pitchFamily="34" charset="0"/>
                <a:cs typeface="Open Sans" panose="020B0606030504020204" pitchFamily="34" charset="0"/>
              </a:rPr>
              <a:t>Site Name, Clinic, Clinic Date, # Vaccines Administered, # No Shows</a:t>
            </a:r>
          </a:p>
          <a:p>
            <a:endParaRPr lang="en-US" sz="1000" i="1">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Viewed by: </a:t>
            </a:r>
            <a:r>
              <a:rPr lang="en-US" sz="1000">
                <a:latin typeface="Open Sans" panose="020B0606030504020204" pitchFamily="34" charset="0"/>
                <a:ea typeface="Open Sans" panose="020B0606030504020204" pitchFamily="34" charset="0"/>
                <a:cs typeface="Open Sans" panose="020B0606030504020204" pitchFamily="34" charset="0"/>
              </a:rPr>
              <a:t>Locality Admin, Site Admin</a:t>
            </a:r>
            <a:endParaRPr lang="en-US" sz="1000" i="1">
              <a:latin typeface="Open Sans" panose="020B0606030504020204" pitchFamily="34" charset="0"/>
              <a:ea typeface="Open Sans" panose="020B0606030504020204" pitchFamily="34" charset="0"/>
              <a:cs typeface="Open Sans" panose="020B0606030504020204" pitchFamily="34" charset="0"/>
            </a:endParaRPr>
          </a:p>
          <a:p>
            <a:endParaRPr lang="en-US" sz="1000" i="1">
              <a:latin typeface="Open Sans" panose="020B0606030504020204" pitchFamily="34" charset="0"/>
              <a:ea typeface="Open Sans" panose="020B0606030504020204" pitchFamily="34" charset="0"/>
              <a:cs typeface="Open Sans" panose="020B0606030504020204" pitchFamily="34" charset="0"/>
            </a:endParaRPr>
          </a:p>
          <a:p>
            <a:r>
              <a:rPr lang="en-US" sz="1000" i="1">
                <a:latin typeface="Open Sans" panose="020B0606030504020204" pitchFamily="34" charset="0"/>
                <a:ea typeface="Open Sans" panose="020B0606030504020204" pitchFamily="34" charset="0"/>
                <a:cs typeface="Open Sans" panose="020B0606030504020204" pitchFamily="34" charset="0"/>
              </a:rPr>
              <a:t>When to use this report: </a:t>
            </a:r>
            <a:r>
              <a:rPr lang="en-US" sz="1000">
                <a:latin typeface="Open Sans" panose="020B0606030504020204" pitchFamily="34" charset="0"/>
                <a:ea typeface="Open Sans" panose="020B0606030504020204" pitchFamily="34" charset="0"/>
                <a:cs typeface="Open Sans" panose="020B0606030504020204" pitchFamily="34" charset="0"/>
              </a:rPr>
              <a:t>This report is particularly helpful if the administrator wants to track the sheer number of vaccines administered and no shows at a clinic.  Administrators can use report to track trends over time or compare clinics against one another.  </a:t>
            </a:r>
            <a:endParaRPr lang="en-US" sz="1000" i="1">
              <a:latin typeface="Open Sans" panose="020B0606030504020204" pitchFamily="34" charset="0"/>
              <a:ea typeface="Open Sans" panose="020B0606030504020204" pitchFamily="34" charset="0"/>
              <a:cs typeface="Open Sans" panose="020B0606030504020204" pitchFamily="34" charset="0"/>
            </a:endParaRPr>
          </a:p>
        </p:txBody>
      </p:sp>
      <p:pic>
        <p:nvPicPr>
          <p:cNvPr id="19" name="Picture 18">
            <a:extLst>
              <a:ext uri="{FF2B5EF4-FFF2-40B4-BE49-F238E27FC236}">
                <a16:creationId xmlns:a16="http://schemas.microsoft.com/office/drawing/2014/main" id="{48497D39-3EA4-4AF4-917C-4FC26098807C}"/>
              </a:ext>
            </a:extLst>
          </p:cNvPr>
          <p:cNvPicPr>
            <a:picLocks noChangeAspect="1"/>
          </p:cNvPicPr>
          <p:nvPr/>
        </p:nvPicPr>
        <p:blipFill>
          <a:blip r:embed="rId3"/>
          <a:stretch>
            <a:fillRect/>
          </a:stretch>
        </p:blipFill>
        <p:spPr>
          <a:xfrm>
            <a:off x="1081081" y="6202855"/>
            <a:ext cx="4695839" cy="2293725"/>
          </a:xfrm>
          <a:prstGeom prst="rect">
            <a:avLst/>
          </a:prstGeom>
        </p:spPr>
      </p:pic>
      <p:sp>
        <p:nvSpPr>
          <p:cNvPr id="20" name="TextBox 19">
            <a:extLst>
              <a:ext uri="{FF2B5EF4-FFF2-40B4-BE49-F238E27FC236}">
                <a16:creationId xmlns:a16="http://schemas.microsoft.com/office/drawing/2014/main" id="{FCDD172C-D6C2-482A-BD0A-55E57E60BC2F}"/>
              </a:ext>
            </a:extLst>
          </p:cNvPr>
          <p:cNvSpPr txBox="1"/>
          <p:nvPr/>
        </p:nvSpPr>
        <p:spPr>
          <a:xfrm>
            <a:off x="2339357" y="8496580"/>
            <a:ext cx="2179285"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6 – Daily Clinic Total Dashboard</a:t>
            </a:r>
          </a:p>
        </p:txBody>
      </p:sp>
    </p:spTree>
    <p:extLst>
      <p:ext uri="{BB962C8B-B14F-4D97-AF65-F5344CB8AC3E}">
        <p14:creationId xmlns:p14="http://schemas.microsoft.com/office/powerpoint/2010/main" val="386463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1.2</a:t>
            </a:r>
          </a:p>
        </p:txBody>
      </p:sp>
      <p:sp>
        <p:nvSpPr>
          <p:cNvPr id="30" name="TextBox 29">
            <a:extLst>
              <a:ext uri="{FF2B5EF4-FFF2-40B4-BE49-F238E27FC236}">
                <a16:creationId xmlns:a16="http://schemas.microsoft.com/office/drawing/2014/main" id="{C266F798-D5B3-4B4F-9DA0-AB97B8C5C30A}"/>
              </a:ext>
            </a:extLst>
          </p:cNvPr>
          <p:cNvSpPr txBox="1"/>
          <p:nvPr/>
        </p:nvSpPr>
        <p:spPr>
          <a:xfrm>
            <a:off x="2339357" y="4462787"/>
            <a:ext cx="217928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7 – All Appointments Dashboard</a:t>
            </a:r>
          </a:p>
        </p:txBody>
      </p:sp>
      <p:sp>
        <p:nvSpPr>
          <p:cNvPr id="26" name="Title 1">
            <a:extLst>
              <a:ext uri="{FF2B5EF4-FFF2-40B4-BE49-F238E27FC236}">
                <a16:creationId xmlns:a16="http://schemas.microsoft.com/office/drawing/2014/main" id="{3C04897C-D3BC-48FA-B5B8-97420F07F6D9}"/>
              </a:ext>
            </a:extLst>
          </p:cNvPr>
          <p:cNvSpPr txBox="1">
            <a:spLocks/>
          </p:cNvSpPr>
          <p:nvPr/>
        </p:nvSpPr>
        <p:spPr>
          <a:xfrm>
            <a:off x="104717" y="196197"/>
            <a:ext cx="3565583" cy="517603"/>
          </a:xfrm>
          <a:prstGeom prst="rect">
            <a:avLst/>
          </a:prstGeom>
        </p:spPr>
        <p:txBody>
          <a:bodyPr vert="horz" lIns="91440" tIns="45720" rIns="91440" bIns="45720" rtlCol="0" anchor="ctr">
            <a:normAutofit fontScale="97500" lnSpcReduction="10000"/>
          </a:bodyPr>
          <a:lstStyle>
            <a:lvl1pPr algn="l" defTabSz="685800" rtl="0" eaLnBrk="1" latinLnBrk="0" hangingPunct="1">
              <a:lnSpc>
                <a:spcPct val="90000"/>
              </a:lnSpc>
              <a:spcBef>
                <a:spcPct val="0"/>
              </a:spcBef>
              <a:buNone/>
              <a:defRPr sz="47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sz="2000" b="1" dirty="0"/>
              <a:t>VASE+</a:t>
            </a:r>
            <a:br>
              <a:rPr lang="en-US" sz="1400" b="1" dirty="0"/>
            </a:br>
            <a:r>
              <a:rPr lang="en-US" sz="1400" b="1" dirty="0"/>
              <a:t>Job Aid – Reports Dashboard</a:t>
            </a:r>
          </a:p>
        </p:txBody>
      </p:sp>
      <p:sp>
        <p:nvSpPr>
          <p:cNvPr id="2" name="Slide Number Placeholder 1">
            <a:extLst>
              <a:ext uri="{FF2B5EF4-FFF2-40B4-BE49-F238E27FC236}">
                <a16:creationId xmlns:a16="http://schemas.microsoft.com/office/drawing/2014/main" id="{E60C229F-EDF9-46C7-BF75-97CE8988921E}"/>
              </a:ext>
            </a:extLst>
          </p:cNvPr>
          <p:cNvSpPr>
            <a:spLocks noGrp="1"/>
          </p:cNvSpPr>
          <p:nvPr>
            <p:ph type="sldNum" sz="quarter" idx="4"/>
          </p:nvPr>
        </p:nvSpPr>
        <p:spPr/>
        <p:txBody>
          <a:bodyPr/>
          <a:lstStyle/>
          <a:p>
            <a:fld id="{712C3335-205F-418C-867F-00CD1B87F278}" type="slidenum">
              <a:rPr lang="en-US" smtClean="0"/>
              <a:t>4</a:t>
            </a:fld>
            <a:endParaRPr lang="en-US"/>
          </a:p>
        </p:txBody>
      </p:sp>
      <p:sp>
        <p:nvSpPr>
          <p:cNvPr id="28" name="Rectangle 27">
            <a:extLst>
              <a:ext uri="{FF2B5EF4-FFF2-40B4-BE49-F238E27FC236}">
                <a16:creationId xmlns:a16="http://schemas.microsoft.com/office/drawing/2014/main" id="{93A36F98-B57E-4BB3-B708-39DBBBF95F00}"/>
              </a:ext>
            </a:extLst>
          </p:cNvPr>
          <p:cNvSpPr/>
          <p:nvPr/>
        </p:nvSpPr>
        <p:spPr>
          <a:xfrm>
            <a:off x="104715" y="830266"/>
            <a:ext cx="5765499" cy="1938992"/>
          </a:xfrm>
          <a:prstGeom prst="rect">
            <a:avLst/>
          </a:prstGeom>
        </p:spPr>
        <p:txBody>
          <a:bodyPr wrap="square">
            <a:spAutoFit/>
          </a:bodyPr>
          <a:lstStyle/>
          <a:p>
            <a:pPr marL="228600" indent="-228600">
              <a:buFont typeface="+mj-lt"/>
              <a:buAutoNum type="arabicPeriod" startAt="6"/>
            </a:pPr>
            <a:r>
              <a:rPr lang="en-US" sz="1000" b="1" dirty="0">
                <a:latin typeface="Open Sans" panose="020B0606030504020204" pitchFamily="34" charset="0"/>
                <a:ea typeface="Open Sans" panose="020B0606030504020204" pitchFamily="34" charset="0"/>
                <a:cs typeface="Open Sans" panose="020B0606030504020204" pitchFamily="34" charset="0"/>
              </a:rPr>
              <a:t>All Appointments</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Data included: </a:t>
            </a:r>
            <a:r>
              <a:rPr lang="en-US" sz="1000" dirty="0">
                <a:latin typeface="Open Sans" panose="020B0606030504020204" pitchFamily="34" charset="0"/>
                <a:ea typeface="Open Sans" panose="020B0606030504020204" pitchFamily="34" charset="0"/>
                <a:cs typeface="Open Sans" panose="020B0606030504020204" pitchFamily="34" charset="0"/>
              </a:rPr>
              <a:t>Confirmation number, site name, clinic name, appointment date, VASE+ clinic, first name, last name, DOB, email address, phone #, appointment status, vaccine name, vaccine administered, lot number, appointment type, check in date/time, dose number, site of injection, vaccine administrator</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Viewed by: </a:t>
            </a:r>
            <a:r>
              <a:rPr lang="en-US" sz="1000" dirty="0">
                <a:latin typeface="Open Sans" panose="020B0606030504020204" pitchFamily="34" charset="0"/>
                <a:ea typeface="Open Sans" panose="020B0606030504020204" pitchFamily="34" charset="0"/>
                <a:cs typeface="Open Sans" panose="020B0606030504020204" pitchFamily="34" charset="0"/>
              </a:rPr>
              <a:t>Locality Admin, Site Admin</a:t>
            </a:r>
            <a:endParaRPr lang="en-US" sz="1000" i="1" dirty="0">
              <a:latin typeface="Open Sans" panose="020B0606030504020204" pitchFamily="34" charset="0"/>
              <a:ea typeface="Open Sans" panose="020B0606030504020204" pitchFamily="34" charset="0"/>
              <a:cs typeface="Open Sans" panose="020B0606030504020204" pitchFamily="34" charset="0"/>
            </a:endParaRP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When to use this report:  </a:t>
            </a:r>
            <a:r>
              <a:rPr lang="en-US" sz="1000" dirty="0">
                <a:latin typeface="Open Sans" panose="020B0606030504020204" pitchFamily="34" charset="0"/>
                <a:ea typeface="Open Sans" panose="020B0606030504020204" pitchFamily="34" charset="0"/>
                <a:cs typeface="Open Sans" panose="020B0606030504020204" pitchFamily="34" charset="0"/>
              </a:rPr>
              <a:t>This report provides a means to search for registrant’s that have scheduled appointments. It provides details on the registrant and their appointment information.</a:t>
            </a:r>
            <a:endParaRPr lang="en-US" sz="1000" i="1" dirty="0">
              <a:latin typeface="Open Sans" panose="020B0606030504020204" pitchFamily="34" charset="0"/>
              <a:ea typeface="Open Sans" panose="020B0606030504020204" pitchFamily="34" charset="0"/>
              <a:cs typeface="Open Sans" panose="020B0606030504020204" pitchFamily="34" charset="0"/>
            </a:endParaRPr>
          </a:p>
        </p:txBody>
      </p:sp>
      <p:sp>
        <p:nvSpPr>
          <p:cNvPr id="18" name="Rectangle 17">
            <a:extLst>
              <a:ext uri="{FF2B5EF4-FFF2-40B4-BE49-F238E27FC236}">
                <a16:creationId xmlns:a16="http://schemas.microsoft.com/office/drawing/2014/main" id="{378CB674-B9A3-4179-8DB1-CE04B11B2E7A}"/>
              </a:ext>
            </a:extLst>
          </p:cNvPr>
          <p:cNvSpPr/>
          <p:nvPr/>
        </p:nvSpPr>
        <p:spPr>
          <a:xfrm>
            <a:off x="104714" y="4709573"/>
            <a:ext cx="5765499" cy="1938992"/>
          </a:xfrm>
          <a:prstGeom prst="rect">
            <a:avLst/>
          </a:prstGeom>
        </p:spPr>
        <p:txBody>
          <a:bodyPr wrap="square">
            <a:spAutoFit/>
          </a:bodyPr>
          <a:lstStyle/>
          <a:p>
            <a:pPr marL="228600" indent="-228600">
              <a:buFont typeface="+mj-lt"/>
              <a:buAutoNum type="arabicPeriod" startAt="7"/>
            </a:pPr>
            <a:r>
              <a:rPr lang="en-US" sz="1000" b="1" dirty="0">
                <a:latin typeface="Open Sans" panose="020B0606030504020204" pitchFamily="34" charset="0"/>
                <a:ea typeface="Open Sans" panose="020B0606030504020204" pitchFamily="34" charset="0"/>
                <a:cs typeface="Open Sans" panose="020B0606030504020204" pitchFamily="34" charset="0"/>
              </a:rPr>
              <a:t>Appointments by Jurisdiction</a:t>
            </a:r>
          </a:p>
          <a:p>
            <a:endParaRPr lang="en-US" sz="1000" b="1"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Data included: site, clinic location, first name, last name, DOB, gender, ethnicity, race, disability, accommodation, language translator, email address, phone #, address, appointment slot, dose number, NDC code, vaccine administered date, vaccine administrator, vaccine name, vaccine lot #, us registrant vaccinated, vaccine dosage, registrant ID.</a:t>
            </a:r>
          </a:p>
          <a:p>
            <a:endParaRPr lang="en-US" sz="1000" i="1"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Viewed by: </a:t>
            </a:r>
            <a:r>
              <a:rPr lang="en-US" sz="1000" dirty="0">
                <a:latin typeface="Open Sans" panose="020B0606030504020204" pitchFamily="34" charset="0"/>
                <a:ea typeface="Open Sans" panose="020B0606030504020204" pitchFamily="34" charset="0"/>
                <a:cs typeface="Open Sans" panose="020B0606030504020204" pitchFamily="34" charset="0"/>
              </a:rPr>
              <a:t>Locality Admin</a:t>
            </a:r>
          </a:p>
          <a:p>
            <a:endParaRPr lang="en-US" sz="1000" i="1"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When to use this report: </a:t>
            </a:r>
            <a:r>
              <a:rPr lang="en-US" sz="1000" dirty="0">
                <a:latin typeface="Open Sans" panose="020B0606030504020204" pitchFamily="34" charset="0"/>
                <a:ea typeface="Open Sans" panose="020B0606030504020204" pitchFamily="34" charset="0"/>
                <a:cs typeface="Open Sans" panose="020B0606030504020204" pitchFamily="34" charset="0"/>
              </a:rPr>
              <a:t>This report provides a comprehensive view of registrants that have scheduled for appointments. It includes demographic information and appointment information.</a:t>
            </a:r>
            <a:endParaRPr lang="en-US" sz="1000" i="1" dirty="0">
              <a:latin typeface="Open Sans" panose="020B0606030504020204" pitchFamily="34"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FCDD172C-D6C2-482A-BD0A-55E57E60BC2F}"/>
              </a:ext>
            </a:extLst>
          </p:cNvPr>
          <p:cNvSpPr txBox="1"/>
          <p:nvPr/>
        </p:nvSpPr>
        <p:spPr>
          <a:xfrm>
            <a:off x="2267694" y="8527680"/>
            <a:ext cx="2805211"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8 - Appointments by Jurisdiction Dashboard</a:t>
            </a:r>
          </a:p>
        </p:txBody>
      </p:sp>
      <p:pic>
        <p:nvPicPr>
          <p:cNvPr id="6" name="Picture 5">
            <a:extLst>
              <a:ext uri="{FF2B5EF4-FFF2-40B4-BE49-F238E27FC236}">
                <a16:creationId xmlns:a16="http://schemas.microsoft.com/office/drawing/2014/main" id="{4D815A67-3ADA-410B-AD63-E33835BF3BD2}"/>
              </a:ext>
            </a:extLst>
          </p:cNvPr>
          <p:cNvPicPr>
            <a:picLocks noChangeAspect="1"/>
          </p:cNvPicPr>
          <p:nvPr/>
        </p:nvPicPr>
        <p:blipFill>
          <a:blip r:embed="rId2"/>
          <a:stretch>
            <a:fillRect/>
          </a:stretch>
        </p:blipFill>
        <p:spPr>
          <a:xfrm>
            <a:off x="1111754" y="2644124"/>
            <a:ext cx="4187013" cy="1785104"/>
          </a:xfrm>
          <a:prstGeom prst="rect">
            <a:avLst/>
          </a:prstGeom>
        </p:spPr>
      </p:pic>
      <p:pic>
        <p:nvPicPr>
          <p:cNvPr id="8" name="Picture 7">
            <a:extLst>
              <a:ext uri="{FF2B5EF4-FFF2-40B4-BE49-F238E27FC236}">
                <a16:creationId xmlns:a16="http://schemas.microsoft.com/office/drawing/2014/main" id="{249F24CD-6C1A-4D7E-9E62-D6EB19F037EB}"/>
              </a:ext>
            </a:extLst>
          </p:cNvPr>
          <p:cNvPicPr>
            <a:picLocks noChangeAspect="1"/>
          </p:cNvPicPr>
          <p:nvPr/>
        </p:nvPicPr>
        <p:blipFill>
          <a:blip r:embed="rId3"/>
          <a:stretch>
            <a:fillRect/>
          </a:stretch>
        </p:blipFill>
        <p:spPr>
          <a:xfrm>
            <a:off x="1022854" y="6596978"/>
            <a:ext cx="4686150" cy="1897143"/>
          </a:xfrm>
          <a:prstGeom prst="rect">
            <a:avLst/>
          </a:prstGeom>
        </p:spPr>
      </p:pic>
    </p:spTree>
    <p:extLst>
      <p:ext uri="{BB962C8B-B14F-4D97-AF65-F5344CB8AC3E}">
        <p14:creationId xmlns:p14="http://schemas.microsoft.com/office/powerpoint/2010/main" val="2320178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1.2</a:t>
            </a:r>
          </a:p>
        </p:txBody>
      </p:sp>
      <p:sp>
        <p:nvSpPr>
          <p:cNvPr id="30" name="TextBox 29">
            <a:extLst>
              <a:ext uri="{FF2B5EF4-FFF2-40B4-BE49-F238E27FC236}">
                <a16:creationId xmlns:a16="http://schemas.microsoft.com/office/drawing/2014/main" id="{C266F798-D5B3-4B4F-9DA0-AB97B8C5C30A}"/>
              </a:ext>
            </a:extLst>
          </p:cNvPr>
          <p:cNvSpPr txBox="1"/>
          <p:nvPr/>
        </p:nvSpPr>
        <p:spPr>
          <a:xfrm>
            <a:off x="2339357" y="4462787"/>
            <a:ext cx="217928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9 – Canceled Clinic Dashboard</a:t>
            </a:r>
          </a:p>
        </p:txBody>
      </p:sp>
      <p:sp>
        <p:nvSpPr>
          <p:cNvPr id="26" name="Title 1">
            <a:extLst>
              <a:ext uri="{FF2B5EF4-FFF2-40B4-BE49-F238E27FC236}">
                <a16:creationId xmlns:a16="http://schemas.microsoft.com/office/drawing/2014/main" id="{3C04897C-D3BC-48FA-B5B8-97420F07F6D9}"/>
              </a:ext>
            </a:extLst>
          </p:cNvPr>
          <p:cNvSpPr txBox="1">
            <a:spLocks/>
          </p:cNvSpPr>
          <p:nvPr/>
        </p:nvSpPr>
        <p:spPr>
          <a:xfrm>
            <a:off x="104717" y="196197"/>
            <a:ext cx="3565583" cy="517603"/>
          </a:xfrm>
          <a:prstGeom prst="rect">
            <a:avLst/>
          </a:prstGeom>
        </p:spPr>
        <p:txBody>
          <a:bodyPr vert="horz" lIns="91440" tIns="45720" rIns="91440" bIns="45720" rtlCol="0" anchor="ctr">
            <a:normAutofit fontScale="97500" lnSpcReduction="10000"/>
          </a:bodyPr>
          <a:lstStyle>
            <a:lvl1pPr algn="l" defTabSz="685800" rtl="0" eaLnBrk="1" latinLnBrk="0" hangingPunct="1">
              <a:lnSpc>
                <a:spcPct val="90000"/>
              </a:lnSpc>
              <a:spcBef>
                <a:spcPct val="0"/>
              </a:spcBef>
              <a:buNone/>
              <a:defRPr sz="47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sz="2000" b="1" dirty="0"/>
              <a:t>VASE+</a:t>
            </a:r>
            <a:br>
              <a:rPr lang="en-US" sz="1400" b="1" dirty="0"/>
            </a:br>
            <a:r>
              <a:rPr lang="en-US" sz="1400" b="1" dirty="0"/>
              <a:t>Job Aid – Reports Dashboard</a:t>
            </a:r>
          </a:p>
        </p:txBody>
      </p:sp>
      <p:sp>
        <p:nvSpPr>
          <p:cNvPr id="2" name="Slide Number Placeholder 1">
            <a:extLst>
              <a:ext uri="{FF2B5EF4-FFF2-40B4-BE49-F238E27FC236}">
                <a16:creationId xmlns:a16="http://schemas.microsoft.com/office/drawing/2014/main" id="{E60C229F-EDF9-46C7-BF75-97CE8988921E}"/>
              </a:ext>
            </a:extLst>
          </p:cNvPr>
          <p:cNvSpPr>
            <a:spLocks noGrp="1"/>
          </p:cNvSpPr>
          <p:nvPr>
            <p:ph type="sldNum" sz="quarter" idx="4"/>
          </p:nvPr>
        </p:nvSpPr>
        <p:spPr/>
        <p:txBody>
          <a:bodyPr/>
          <a:lstStyle/>
          <a:p>
            <a:fld id="{712C3335-205F-418C-867F-00CD1B87F278}" type="slidenum">
              <a:rPr lang="en-US" smtClean="0"/>
              <a:t>5</a:t>
            </a:fld>
            <a:endParaRPr lang="en-US"/>
          </a:p>
        </p:txBody>
      </p:sp>
      <p:sp>
        <p:nvSpPr>
          <p:cNvPr id="28" name="Rectangle 27">
            <a:extLst>
              <a:ext uri="{FF2B5EF4-FFF2-40B4-BE49-F238E27FC236}">
                <a16:creationId xmlns:a16="http://schemas.microsoft.com/office/drawing/2014/main" id="{93A36F98-B57E-4BB3-B708-39DBBBF95F00}"/>
              </a:ext>
            </a:extLst>
          </p:cNvPr>
          <p:cNvSpPr/>
          <p:nvPr/>
        </p:nvSpPr>
        <p:spPr>
          <a:xfrm>
            <a:off x="104715" y="830266"/>
            <a:ext cx="5765499" cy="1631216"/>
          </a:xfrm>
          <a:prstGeom prst="rect">
            <a:avLst/>
          </a:prstGeom>
        </p:spPr>
        <p:txBody>
          <a:bodyPr wrap="square">
            <a:spAutoFit/>
          </a:bodyPr>
          <a:lstStyle/>
          <a:p>
            <a:pPr marL="228600" indent="-228600">
              <a:buFont typeface="+mj-lt"/>
              <a:buAutoNum type="arabicPeriod" startAt="8"/>
            </a:pPr>
            <a:r>
              <a:rPr lang="en-US" sz="1000" b="1" dirty="0">
                <a:latin typeface="Open Sans" panose="020B0606030504020204" pitchFamily="34" charset="0"/>
                <a:ea typeface="Open Sans" panose="020B0606030504020204" pitchFamily="34" charset="0"/>
                <a:cs typeface="Open Sans" panose="020B0606030504020204" pitchFamily="34" charset="0"/>
              </a:rPr>
              <a:t>Canceled Clinics</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Data included: </a:t>
            </a:r>
            <a:r>
              <a:rPr lang="en-US" sz="1000" dirty="0">
                <a:latin typeface="Open Sans" panose="020B0606030504020204" pitchFamily="34" charset="0"/>
                <a:ea typeface="Open Sans" panose="020B0606030504020204" pitchFamily="34" charset="0"/>
                <a:cs typeface="Open Sans" panose="020B0606030504020204" pitchFamily="34" charset="0"/>
              </a:rPr>
              <a:t>Locality, site name, clinic name, clinic date, schedule start time, schedule end time, point of contact, cancelation reason, canceled by, canceled date, </a:t>
            </a:r>
          </a:p>
          <a:p>
            <a:r>
              <a:rPr lang="en-US" sz="1000" dirty="0">
                <a:latin typeface="Open Sans" panose="020B0606030504020204" pitchFamily="34" charset="0"/>
                <a:ea typeface="Open Sans" panose="020B0606030504020204" pitchFamily="34" charset="0"/>
                <a:cs typeface="Open Sans" panose="020B0606030504020204" pitchFamily="34" charset="0"/>
              </a:rPr>
              <a:t>Appointments canceled, end date, total planned appointments, vaccine name, vaccine supply</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Viewed by: </a:t>
            </a:r>
            <a:r>
              <a:rPr lang="en-US" sz="1000" dirty="0">
                <a:latin typeface="Open Sans" panose="020B0606030504020204" pitchFamily="34" charset="0"/>
                <a:ea typeface="Open Sans" panose="020B0606030504020204" pitchFamily="34" charset="0"/>
                <a:cs typeface="Open Sans" panose="020B0606030504020204" pitchFamily="34" charset="0"/>
              </a:rPr>
              <a:t>Locality Admin, Site Admin</a:t>
            </a:r>
            <a:endParaRPr lang="en-US" sz="1000" i="1" dirty="0">
              <a:latin typeface="Open Sans" panose="020B0606030504020204" pitchFamily="34" charset="0"/>
              <a:ea typeface="Open Sans" panose="020B0606030504020204" pitchFamily="34" charset="0"/>
              <a:cs typeface="Open Sans" panose="020B0606030504020204" pitchFamily="34" charset="0"/>
            </a:endParaRP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When to use this report:  </a:t>
            </a:r>
            <a:r>
              <a:rPr lang="en-US" sz="1000" dirty="0">
                <a:latin typeface="Open Sans" panose="020B0606030504020204" pitchFamily="34" charset="0"/>
                <a:ea typeface="Open Sans" panose="020B0606030504020204" pitchFamily="34" charset="0"/>
                <a:cs typeface="Open Sans" panose="020B0606030504020204" pitchFamily="34" charset="0"/>
              </a:rPr>
              <a:t>This report provides a list and additional details of clinics that have been canceled. </a:t>
            </a:r>
            <a:endParaRPr lang="en-US" sz="1000" i="1" dirty="0">
              <a:latin typeface="Open Sans" panose="020B0606030504020204" pitchFamily="34" charset="0"/>
              <a:ea typeface="Open Sans" panose="020B0606030504020204" pitchFamily="34" charset="0"/>
              <a:cs typeface="Open Sans" panose="020B0606030504020204" pitchFamily="34" charset="0"/>
            </a:endParaRPr>
          </a:p>
        </p:txBody>
      </p:sp>
      <p:pic>
        <p:nvPicPr>
          <p:cNvPr id="6" name="Picture 5">
            <a:extLst>
              <a:ext uri="{FF2B5EF4-FFF2-40B4-BE49-F238E27FC236}">
                <a16:creationId xmlns:a16="http://schemas.microsoft.com/office/drawing/2014/main" id="{FF11895F-4B87-45B8-A09B-D740137EEE0A}"/>
              </a:ext>
            </a:extLst>
          </p:cNvPr>
          <p:cNvPicPr>
            <a:picLocks noChangeAspect="1"/>
          </p:cNvPicPr>
          <p:nvPr/>
        </p:nvPicPr>
        <p:blipFill>
          <a:blip r:embed="rId2"/>
          <a:stretch>
            <a:fillRect/>
          </a:stretch>
        </p:blipFill>
        <p:spPr>
          <a:xfrm>
            <a:off x="413676" y="2769258"/>
            <a:ext cx="6030646" cy="1533402"/>
          </a:xfrm>
          <a:prstGeom prst="rect">
            <a:avLst/>
          </a:prstGeom>
        </p:spPr>
      </p:pic>
      <p:sp>
        <p:nvSpPr>
          <p:cNvPr id="10" name="Rectangle 9">
            <a:extLst>
              <a:ext uri="{FF2B5EF4-FFF2-40B4-BE49-F238E27FC236}">
                <a16:creationId xmlns:a16="http://schemas.microsoft.com/office/drawing/2014/main" id="{D19B0AD8-EC46-4CFD-9E92-0550DFA60926}"/>
              </a:ext>
            </a:extLst>
          </p:cNvPr>
          <p:cNvSpPr/>
          <p:nvPr/>
        </p:nvSpPr>
        <p:spPr>
          <a:xfrm>
            <a:off x="215893" y="4626895"/>
            <a:ext cx="5765499" cy="1785104"/>
          </a:xfrm>
          <a:prstGeom prst="rect">
            <a:avLst/>
          </a:prstGeom>
        </p:spPr>
        <p:txBody>
          <a:bodyPr wrap="square">
            <a:spAutoFit/>
          </a:bodyPr>
          <a:lstStyle/>
          <a:p>
            <a:pPr marL="228600" indent="-228600">
              <a:buFont typeface="+mj-lt"/>
              <a:buAutoNum type="arabicPeriod" startAt="9"/>
            </a:pPr>
            <a:r>
              <a:rPr lang="en-US" sz="1000" b="1" dirty="0">
                <a:latin typeface="Open Sans" panose="020B0606030504020204" pitchFamily="34" charset="0"/>
                <a:ea typeface="Open Sans" panose="020B0606030504020204" pitchFamily="34" charset="0"/>
                <a:cs typeface="Open Sans" panose="020B0606030504020204" pitchFamily="34" charset="0"/>
              </a:rPr>
              <a:t>Clinic Communication</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Data included: </a:t>
            </a:r>
            <a:r>
              <a:rPr lang="en-US" sz="1000" dirty="0">
                <a:latin typeface="Open Sans" panose="020B0606030504020204" pitchFamily="34" charset="0"/>
                <a:ea typeface="Open Sans" panose="020B0606030504020204" pitchFamily="34" charset="0"/>
                <a:cs typeface="Open Sans" panose="020B0606030504020204" pitchFamily="34" charset="0"/>
              </a:rPr>
              <a:t>Locality, site name, clinic name, clinic date, schedule start time, schedule end time, SMS message, email subject, email message, message sent by, message sent on, appointments scheduled, end date, vaccine ID</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Viewed by: </a:t>
            </a:r>
            <a:r>
              <a:rPr lang="en-US" sz="1000" dirty="0">
                <a:latin typeface="Open Sans" panose="020B0606030504020204" pitchFamily="34" charset="0"/>
                <a:ea typeface="Open Sans" panose="020B0606030504020204" pitchFamily="34" charset="0"/>
                <a:cs typeface="Open Sans" panose="020B0606030504020204" pitchFamily="34" charset="0"/>
              </a:rPr>
              <a:t>Locality Admin</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When to use this report:  </a:t>
            </a:r>
            <a:r>
              <a:rPr lang="en-US" sz="1000" dirty="0">
                <a:latin typeface="Open Sans" panose="020B0606030504020204" pitchFamily="34" charset="0"/>
                <a:ea typeface="Open Sans" panose="020B0606030504020204" pitchFamily="34" charset="0"/>
                <a:cs typeface="Open Sans" panose="020B0606030504020204" pitchFamily="34" charset="0"/>
              </a:rPr>
              <a:t>This report provides a list of communications that have been sent out to clinics. Users can also click on the clinic name to view a line list of registrants that the messages were sent to, as well as the delivery status.</a:t>
            </a:r>
            <a:endParaRPr lang="en-US" sz="1000" i="1"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E7D7CA47-D7CD-4858-8EB1-FB5A1CF7DF6E}"/>
              </a:ext>
            </a:extLst>
          </p:cNvPr>
          <p:cNvSpPr txBox="1"/>
          <p:nvPr/>
        </p:nvSpPr>
        <p:spPr>
          <a:xfrm>
            <a:off x="2033899" y="8598283"/>
            <a:ext cx="2484743"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10–  Clinic Communication Dashboard</a:t>
            </a:r>
          </a:p>
        </p:txBody>
      </p:sp>
      <p:pic>
        <p:nvPicPr>
          <p:cNvPr id="8" name="Picture 7">
            <a:extLst>
              <a:ext uri="{FF2B5EF4-FFF2-40B4-BE49-F238E27FC236}">
                <a16:creationId xmlns:a16="http://schemas.microsoft.com/office/drawing/2014/main" id="{576E5235-E42F-4CA4-9757-5C07DC991973}"/>
              </a:ext>
            </a:extLst>
          </p:cNvPr>
          <p:cNvPicPr>
            <a:picLocks noChangeAspect="1"/>
          </p:cNvPicPr>
          <p:nvPr/>
        </p:nvPicPr>
        <p:blipFill>
          <a:blip r:embed="rId3"/>
          <a:stretch>
            <a:fillRect/>
          </a:stretch>
        </p:blipFill>
        <p:spPr>
          <a:xfrm>
            <a:off x="835690" y="6638331"/>
            <a:ext cx="5034524" cy="1656677"/>
          </a:xfrm>
          <a:prstGeom prst="rect">
            <a:avLst/>
          </a:prstGeom>
        </p:spPr>
      </p:pic>
    </p:spTree>
    <p:extLst>
      <p:ext uri="{BB962C8B-B14F-4D97-AF65-F5344CB8AC3E}">
        <p14:creationId xmlns:p14="http://schemas.microsoft.com/office/powerpoint/2010/main" val="2942099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1.2</a:t>
            </a:r>
          </a:p>
        </p:txBody>
      </p:sp>
      <p:sp>
        <p:nvSpPr>
          <p:cNvPr id="26" name="Title 1">
            <a:extLst>
              <a:ext uri="{FF2B5EF4-FFF2-40B4-BE49-F238E27FC236}">
                <a16:creationId xmlns:a16="http://schemas.microsoft.com/office/drawing/2014/main" id="{3C04897C-D3BC-48FA-B5B8-97420F07F6D9}"/>
              </a:ext>
            </a:extLst>
          </p:cNvPr>
          <p:cNvSpPr txBox="1">
            <a:spLocks/>
          </p:cNvSpPr>
          <p:nvPr/>
        </p:nvSpPr>
        <p:spPr>
          <a:xfrm>
            <a:off x="104717" y="196197"/>
            <a:ext cx="3565583" cy="517603"/>
          </a:xfrm>
          <a:prstGeom prst="rect">
            <a:avLst/>
          </a:prstGeom>
        </p:spPr>
        <p:txBody>
          <a:bodyPr vert="horz" lIns="91440" tIns="45720" rIns="91440" bIns="45720" rtlCol="0" anchor="ctr">
            <a:normAutofit fontScale="97500" lnSpcReduction="10000"/>
          </a:bodyPr>
          <a:lstStyle>
            <a:lvl1pPr algn="l" defTabSz="685800" rtl="0" eaLnBrk="1" latinLnBrk="0" hangingPunct="1">
              <a:lnSpc>
                <a:spcPct val="90000"/>
              </a:lnSpc>
              <a:spcBef>
                <a:spcPct val="0"/>
              </a:spcBef>
              <a:buNone/>
              <a:defRPr sz="47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sz="2000" b="1" dirty="0"/>
              <a:t>VASE+</a:t>
            </a:r>
            <a:br>
              <a:rPr lang="en-US" sz="1400" b="1" dirty="0"/>
            </a:br>
            <a:r>
              <a:rPr lang="en-US" sz="1400" b="1" dirty="0"/>
              <a:t>Job Aid – Reports Dashboard</a:t>
            </a:r>
          </a:p>
        </p:txBody>
      </p:sp>
      <p:sp>
        <p:nvSpPr>
          <p:cNvPr id="2" name="Slide Number Placeholder 1">
            <a:extLst>
              <a:ext uri="{FF2B5EF4-FFF2-40B4-BE49-F238E27FC236}">
                <a16:creationId xmlns:a16="http://schemas.microsoft.com/office/drawing/2014/main" id="{E60C229F-EDF9-46C7-BF75-97CE8988921E}"/>
              </a:ext>
            </a:extLst>
          </p:cNvPr>
          <p:cNvSpPr>
            <a:spLocks noGrp="1"/>
          </p:cNvSpPr>
          <p:nvPr>
            <p:ph type="sldNum" sz="quarter" idx="4"/>
          </p:nvPr>
        </p:nvSpPr>
        <p:spPr/>
        <p:txBody>
          <a:bodyPr/>
          <a:lstStyle/>
          <a:p>
            <a:fld id="{712C3335-205F-418C-867F-00CD1B87F278}" type="slidenum">
              <a:rPr lang="en-US" smtClean="0"/>
              <a:t>6</a:t>
            </a:fld>
            <a:endParaRPr lang="en-US"/>
          </a:p>
        </p:txBody>
      </p:sp>
      <p:sp>
        <p:nvSpPr>
          <p:cNvPr id="28" name="Rectangle 27">
            <a:extLst>
              <a:ext uri="{FF2B5EF4-FFF2-40B4-BE49-F238E27FC236}">
                <a16:creationId xmlns:a16="http://schemas.microsoft.com/office/drawing/2014/main" id="{93A36F98-B57E-4BB3-B708-39DBBBF95F00}"/>
              </a:ext>
            </a:extLst>
          </p:cNvPr>
          <p:cNvSpPr/>
          <p:nvPr/>
        </p:nvSpPr>
        <p:spPr>
          <a:xfrm>
            <a:off x="104715" y="830266"/>
            <a:ext cx="5765499" cy="1938992"/>
          </a:xfrm>
          <a:prstGeom prst="rect">
            <a:avLst/>
          </a:prstGeom>
        </p:spPr>
        <p:txBody>
          <a:bodyPr wrap="square">
            <a:spAutoFit/>
          </a:bodyPr>
          <a:lstStyle/>
          <a:p>
            <a:pPr marL="228600" indent="-228600">
              <a:buFont typeface="+mj-lt"/>
              <a:buAutoNum type="arabicPeriod" startAt="10"/>
            </a:pPr>
            <a:r>
              <a:rPr lang="en-US" sz="1000" b="1" dirty="0">
                <a:latin typeface="Open Sans" panose="020B0606030504020204" pitchFamily="34" charset="0"/>
                <a:ea typeface="Open Sans" panose="020B0606030504020204" pitchFamily="34" charset="0"/>
                <a:cs typeface="Open Sans" panose="020B0606030504020204" pitchFamily="34" charset="0"/>
              </a:rPr>
              <a:t>Covid Testing</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Data included: jurisdiction, site, ordering facility, performing facility, lab name, specimen collection date/time, first name, last name, DOB, email, phone number, VEDSS result status, date result received from VEDSS, last login date to results portal, SMS sent date, SMS status, email sent date, email status, gender, physician name, results pending, results received, specimen collection date, VASE appt ID</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Viewed by: </a:t>
            </a:r>
            <a:r>
              <a:rPr lang="en-US" sz="1000" dirty="0">
                <a:latin typeface="Open Sans" panose="020B0606030504020204" pitchFamily="34" charset="0"/>
                <a:ea typeface="Open Sans" panose="020B0606030504020204" pitchFamily="34" charset="0"/>
                <a:cs typeface="Open Sans" panose="020B0606030504020204" pitchFamily="34" charset="0"/>
              </a:rPr>
              <a:t>Locality Admin</a:t>
            </a:r>
            <a:endParaRPr lang="en-US" sz="1000" i="1" dirty="0">
              <a:latin typeface="Open Sans" panose="020B0606030504020204" pitchFamily="34" charset="0"/>
              <a:ea typeface="Open Sans" panose="020B0606030504020204" pitchFamily="34" charset="0"/>
              <a:cs typeface="Open Sans" panose="020B0606030504020204" pitchFamily="34" charset="0"/>
            </a:endParaRP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When to use this report:  This report provides a comprehensive view of registrants with appointments for VASE+ testing clinics. </a:t>
            </a:r>
          </a:p>
        </p:txBody>
      </p:sp>
      <p:sp>
        <p:nvSpPr>
          <p:cNvPr id="10" name="Rectangle 9">
            <a:extLst>
              <a:ext uri="{FF2B5EF4-FFF2-40B4-BE49-F238E27FC236}">
                <a16:creationId xmlns:a16="http://schemas.microsoft.com/office/drawing/2014/main" id="{D19B0AD8-EC46-4CFD-9E92-0550DFA60926}"/>
              </a:ext>
            </a:extLst>
          </p:cNvPr>
          <p:cNvSpPr/>
          <p:nvPr/>
        </p:nvSpPr>
        <p:spPr>
          <a:xfrm>
            <a:off x="104715" y="3019207"/>
            <a:ext cx="5765499" cy="1477328"/>
          </a:xfrm>
          <a:prstGeom prst="rect">
            <a:avLst/>
          </a:prstGeom>
        </p:spPr>
        <p:txBody>
          <a:bodyPr wrap="square">
            <a:spAutoFit/>
          </a:bodyPr>
          <a:lstStyle/>
          <a:p>
            <a:pPr marL="228600" indent="-228600">
              <a:buFont typeface="+mj-lt"/>
              <a:buAutoNum type="arabicPeriod" startAt="11"/>
            </a:pPr>
            <a:r>
              <a:rPr lang="en-US" sz="1000" b="1" dirty="0">
                <a:latin typeface="Open Sans" panose="020B0606030504020204" pitchFamily="34" charset="0"/>
                <a:ea typeface="Open Sans" panose="020B0606030504020204" pitchFamily="34" charset="0"/>
                <a:cs typeface="Open Sans" panose="020B0606030504020204" pitchFamily="34" charset="0"/>
              </a:rPr>
              <a:t>Covid Testing Exceptions</a:t>
            </a:r>
          </a:p>
          <a:p>
            <a:pPr marL="228600" indent="-228600">
              <a:buFont typeface="+mj-lt"/>
              <a:buAutoNum type="arabicPeriod" startAt="11"/>
            </a:pPr>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Data included: </a:t>
            </a:r>
            <a:r>
              <a:rPr lang="en-US" sz="1000" dirty="0">
                <a:latin typeface="Open Sans" panose="020B0606030504020204" pitchFamily="34" charset="0"/>
                <a:ea typeface="Open Sans" panose="020B0606030504020204" pitchFamily="34" charset="0"/>
                <a:cs typeface="Open Sans" panose="020B0606030504020204" pitchFamily="34" charset="0"/>
              </a:rPr>
              <a:t>Patient appointment details and demographics as well as VEDSS result status, date results received from VEDSS, last login to results portal, and days late</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Viewed by: </a:t>
            </a:r>
            <a:r>
              <a:rPr lang="en-US" sz="1000" dirty="0">
                <a:latin typeface="Open Sans" panose="020B0606030504020204" pitchFamily="34" charset="0"/>
                <a:ea typeface="Open Sans" panose="020B0606030504020204" pitchFamily="34" charset="0"/>
                <a:cs typeface="Open Sans" panose="020B0606030504020204" pitchFamily="34" charset="0"/>
              </a:rPr>
              <a:t>Locality Admin</a:t>
            </a:r>
            <a:endParaRPr lang="en-US" sz="1000" i="1" dirty="0">
              <a:latin typeface="Open Sans" panose="020B0606030504020204" pitchFamily="34" charset="0"/>
              <a:ea typeface="Open Sans" panose="020B0606030504020204" pitchFamily="34" charset="0"/>
              <a:cs typeface="Open Sans" panose="020B0606030504020204" pitchFamily="34" charset="0"/>
            </a:endParaRP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When to use this report:  </a:t>
            </a:r>
            <a:r>
              <a:rPr lang="en-US" sz="1000" dirty="0">
                <a:latin typeface="Open Sans" panose="020B0606030504020204" pitchFamily="34" charset="0"/>
                <a:ea typeface="Open Sans" panose="020B0606030504020204" pitchFamily="34" charset="0"/>
                <a:cs typeface="Open Sans" panose="020B0606030504020204" pitchFamily="34" charset="0"/>
              </a:rPr>
              <a:t>This report provides a view of registrants that have pending test results as well as those who have already received their results. </a:t>
            </a:r>
            <a:endParaRPr lang="en-US" sz="1000" i="1"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E7D7CA47-D7CD-4858-8EB1-FB5A1CF7DF6E}"/>
              </a:ext>
            </a:extLst>
          </p:cNvPr>
          <p:cNvSpPr txBox="1"/>
          <p:nvPr/>
        </p:nvSpPr>
        <p:spPr>
          <a:xfrm>
            <a:off x="1768978" y="6431993"/>
            <a:ext cx="328158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12 – Covid Testing Exceptions Dashboard</a:t>
            </a:r>
          </a:p>
        </p:txBody>
      </p:sp>
      <p:pic>
        <p:nvPicPr>
          <p:cNvPr id="9" name="Picture 8">
            <a:extLst>
              <a:ext uri="{FF2B5EF4-FFF2-40B4-BE49-F238E27FC236}">
                <a16:creationId xmlns:a16="http://schemas.microsoft.com/office/drawing/2014/main" id="{3F44E430-679F-42BB-8986-08904144DE31}"/>
              </a:ext>
            </a:extLst>
          </p:cNvPr>
          <p:cNvPicPr>
            <a:picLocks noChangeAspect="1"/>
          </p:cNvPicPr>
          <p:nvPr/>
        </p:nvPicPr>
        <p:blipFill>
          <a:blip r:embed="rId2"/>
          <a:stretch>
            <a:fillRect/>
          </a:stretch>
        </p:blipFill>
        <p:spPr>
          <a:xfrm>
            <a:off x="1312235" y="4647466"/>
            <a:ext cx="4195072" cy="1585150"/>
          </a:xfrm>
          <a:prstGeom prst="rect">
            <a:avLst/>
          </a:prstGeom>
        </p:spPr>
      </p:pic>
      <p:sp>
        <p:nvSpPr>
          <p:cNvPr id="12" name="Rectangle 11">
            <a:extLst>
              <a:ext uri="{FF2B5EF4-FFF2-40B4-BE49-F238E27FC236}">
                <a16:creationId xmlns:a16="http://schemas.microsoft.com/office/drawing/2014/main" id="{5E7A7CEA-A699-49AF-88DB-CEF47E562D18}"/>
              </a:ext>
            </a:extLst>
          </p:cNvPr>
          <p:cNvSpPr/>
          <p:nvPr/>
        </p:nvSpPr>
        <p:spPr>
          <a:xfrm>
            <a:off x="104715" y="6773657"/>
            <a:ext cx="5765499" cy="1785104"/>
          </a:xfrm>
          <a:prstGeom prst="rect">
            <a:avLst/>
          </a:prstGeom>
        </p:spPr>
        <p:txBody>
          <a:bodyPr wrap="square">
            <a:spAutoFit/>
          </a:bodyPr>
          <a:lstStyle/>
          <a:p>
            <a:pPr marL="228600" indent="-228600">
              <a:buFont typeface="+mj-lt"/>
              <a:buAutoNum type="arabicPeriod" startAt="12"/>
            </a:pPr>
            <a:r>
              <a:rPr lang="en-US" sz="1000" b="1" dirty="0">
                <a:latin typeface="Open Sans" panose="020B0606030504020204" pitchFamily="34" charset="0"/>
                <a:ea typeface="Open Sans" panose="020B0606030504020204" pitchFamily="34" charset="0"/>
                <a:cs typeface="Open Sans" panose="020B0606030504020204" pitchFamily="34" charset="0"/>
              </a:rPr>
              <a:t>VEDSS Test Results</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Data included: Performing facility, reporting facility name, ordering facility, name, DOB, phone number, accession number, result received date, test result, sample collection date, test result date, date created, refreshed from VEDSS at, updated date</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Viewed by: Covid Testing Reports view </a:t>
            </a:r>
          </a:p>
          <a:p>
            <a:r>
              <a:rPr lang="en-US" sz="1000" i="1" dirty="0">
                <a:latin typeface="Open Sans" panose="020B0606030504020204" pitchFamily="34" charset="0"/>
                <a:ea typeface="Open Sans" panose="020B0606030504020204" pitchFamily="34" charset="0"/>
                <a:cs typeface="Open Sans" panose="020B0606030504020204" pitchFamily="34" charset="0"/>
              </a:rPr>
              <a:t>	*please contract the VASE+ Support team if you need access to this report</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When to use this report:  This report provides COVID test results reported to VEDSS within the last 15 days, This report will aid user’s in determining if their registrants received their Covid test results</a:t>
            </a:r>
          </a:p>
        </p:txBody>
      </p:sp>
    </p:spTree>
    <p:extLst>
      <p:ext uri="{BB962C8B-B14F-4D97-AF65-F5344CB8AC3E}">
        <p14:creationId xmlns:p14="http://schemas.microsoft.com/office/powerpoint/2010/main" val="18775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1.2</a:t>
            </a:r>
          </a:p>
        </p:txBody>
      </p:sp>
      <p:sp>
        <p:nvSpPr>
          <p:cNvPr id="30" name="TextBox 29">
            <a:extLst>
              <a:ext uri="{FF2B5EF4-FFF2-40B4-BE49-F238E27FC236}">
                <a16:creationId xmlns:a16="http://schemas.microsoft.com/office/drawing/2014/main" id="{C266F798-D5B3-4B4F-9DA0-AB97B8C5C30A}"/>
              </a:ext>
            </a:extLst>
          </p:cNvPr>
          <p:cNvSpPr txBox="1"/>
          <p:nvPr/>
        </p:nvSpPr>
        <p:spPr>
          <a:xfrm>
            <a:off x="2017320" y="4979230"/>
            <a:ext cx="2823359"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13 – Vaccination Summary By Lots</a:t>
            </a:r>
          </a:p>
        </p:txBody>
      </p:sp>
      <p:sp>
        <p:nvSpPr>
          <p:cNvPr id="26" name="Title 1">
            <a:extLst>
              <a:ext uri="{FF2B5EF4-FFF2-40B4-BE49-F238E27FC236}">
                <a16:creationId xmlns:a16="http://schemas.microsoft.com/office/drawing/2014/main" id="{3C04897C-D3BC-48FA-B5B8-97420F07F6D9}"/>
              </a:ext>
            </a:extLst>
          </p:cNvPr>
          <p:cNvSpPr txBox="1">
            <a:spLocks/>
          </p:cNvSpPr>
          <p:nvPr/>
        </p:nvSpPr>
        <p:spPr>
          <a:xfrm>
            <a:off x="104717" y="196197"/>
            <a:ext cx="3565583" cy="517603"/>
          </a:xfrm>
          <a:prstGeom prst="rect">
            <a:avLst/>
          </a:prstGeom>
        </p:spPr>
        <p:txBody>
          <a:bodyPr vert="horz" lIns="91440" tIns="45720" rIns="91440" bIns="45720" rtlCol="0" anchor="ctr">
            <a:normAutofit fontScale="97500" lnSpcReduction="10000"/>
          </a:bodyPr>
          <a:lstStyle>
            <a:lvl1pPr algn="l" defTabSz="685800" rtl="0" eaLnBrk="1" latinLnBrk="0" hangingPunct="1">
              <a:lnSpc>
                <a:spcPct val="90000"/>
              </a:lnSpc>
              <a:spcBef>
                <a:spcPct val="0"/>
              </a:spcBef>
              <a:buNone/>
              <a:defRPr sz="47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sz="2000" b="1" dirty="0">
                <a:solidFill>
                  <a:srgbClr val="619FD7"/>
                </a:solidFill>
              </a:rPr>
              <a:t>VASE+</a:t>
            </a:r>
            <a:br>
              <a:rPr lang="en-US" sz="1400" b="1" dirty="0">
                <a:solidFill>
                  <a:srgbClr val="619FD7"/>
                </a:solidFill>
              </a:rPr>
            </a:br>
            <a:r>
              <a:rPr lang="en-US" sz="1400" b="1" dirty="0">
                <a:solidFill>
                  <a:srgbClr val="619FD7"/>
                </a:solidFill>
              </a:rPr>
              <a:t>Job Aid – Reports Dashboard</a:t>
            </a:r>
          </a:p>
        </p:txBody>
      </p:sp>
      <p:sp>
        <p:nvSpPr>
          <p:cNvPr id="2" name="Slide Number Placeholder 1">
            <a:extLst>
              <a:ext uri="{FF2B5EF4-FFF2-40B4-BE49-F238E27FC236}">
                <a16:creationId xmlns:a16="http://schemas.microsoft.com/office/drawing/2014/main" id="{E60C229F-EDF9-46C7-BF75-97CE8988921E}"/>
              </a:ext>
            </a:extLst>
          </p:cNvPr>
          <p:cNvSpPr>
            <a:spLocks noGrp="1"/>
          </p:cNvSpPr>
          <p:nvPr>
            <p:ph type="sldNum" sz="quarter" idx="4"/>
          </p:nvPr>
        </p:nvSpPr>
        <p:spPr/>
        <p:txBody>
          <a:bodyPr/>
          <a:lstStyle/>
          <a:p>
            <a:fld id="{712C3335-205F-418C-867F-00CD1B87F278}" type="slidenum">
              <a:rPr lang="en-US" smtClean="0"/>
              <a:t>7</a:t>
            </a:fld>
            <a:endParaRPr lang="en-US"/>
          </a:p>
        </p:txBody>
      </p:sp>
      <p:sp>
        <p:nvSpPr>
          <p:cNvPr id="28" name="Rectangle 27">
            <a:extLst>
              <a:ext uri="{FF2B5EF4-FFF2-40B4-BE49-F238E27FC236}">
                <a16:creationId xmlns:a16="http://schemas.microsoft.com/office/drawing/2014/main" id="{93A36F98-B57E-4BB3-B708-39DBBBF95F00}"/>
              </a:ext>
            </a:extLst>
          </p:cNvPr>
          <p:cNvSpPr/>
          <p:nvPr/>
        </p:nvSpPr>
        <p:spPr>
          <a:xfrm>
            <a:off x="104715" y="830266"/>
            <a:ext cx="5765499" cy="1477328"/>
          </a:xfrm>
          <a:prstGeom prst="rect">
            <a:avLst/>
          </a:prstGeom>
        </p:spPr>
        <p:txBody>
          <a:bodyPr wrap="square">
            <a:spAutoFit/>
          </a:bodyPr>
          <a:lstStyle/>
          <a:p>
            <a:pPr marL="228600" indent="-228600">
              <a:buFont typeface="+mj-lt"/>
              <a:buAutoNum type="arabicPeriod" startAt="13"/>
            </a:pPr>
            <a:r>
              <a:rPr lang="en-US" sz="1000" b="1" dirty="0">
                <a:latin typeface="Open Sans" panose="020B0606030504020204" pitchFamily="34" charset="0"/>
                <a:ea typeface="Open Sans" panose="020B0606030504020204" pitchFamily="34" charset="0"/>
                <a:cs typeface="Open Sans" panose="020B0606030504020204" pitchFamily="34" charset="0"/>
              </a:rPr>
              <a:t>Vaccination Summary By Lots</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Data included: </a:t>
            </a:r>
            <a:r>
              <a:rPr lang="en-US" sz="1000" dirty="0">
                <a:latin typeface="Open Sans" panose="020B0606030504020204" pitchFamily="34" charset="0"/>
                <a:ea typeface="Open Sans" panose="020B0606030504020204" pitchFamily="34" charset="0"/>
                <a:cs typeface="Open Sans" panose="020B0606030504020204" pitchFamily="34" charset="0"/>
              </a:rPr>
              <a:t>Jurisdiction, Site Name, Clinic Name, Clinic Date, Vaccine Offered, Lots Used, Vaccinated at Clinic</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Viewed by: </a:t>
            </a:r>
            <a:r>
              <a:rPr lang="en-US" sz="1000" dirty="0">
                <a:latin typeface="Open Sans" panose="020B0606030504020204" pitchFamily="34" charset="0"/>
                <a:ea typeface="Open Sans" panose="020B0606030504020204" pitchFamily="34" charset="0"/>
                <a:cs typeface="Open Sans" panose="020B0606030504020204" pitchFamily="34" charset="0"/>
              </a:rPr>
              <a:t>Locality Admin, Site Admin</a:t>
            </a:r>
            <a:endParaRPr lang="en-US" sz="1000" i="1" dirty="0">
              <a:latin typeface="Open Sans" panose="020B0606030504020204" pitchFamily="34" charset="0"/>
              <a:ea typeface="Open Sans" panose="020B0606030504020204" pitchFamily="34" charset="0"/>
              <a:cs typeface="Open Sans" panose="020B0606030504020204" pitchFamily="34" charset="0"/>
            </a:endParaRP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i="1" dirty="0">
                <a:latin typeface="Open Sans" panose="020B0606030504020204" pitchFamily="34" charset="0"/>
                <a:ea typeface="Open Sans" panose="020B0606030504020204" pitchFamily="34" charset="0"/>
                <a:cs typeface="Open Sans" panose="020B0606030504020204" pitchFamily="34" charset="0"/>
              </a:rPr>
              <a:t>When to use this report:  </a:t>
            </a:r>
            <a:r>
              <a:rPr lang="en-US" sz="1000" dirty="0">
                <a:latin typeface="Open Sans" panose="020B0606030504020204" pitchFamily="34" charset="0"/>
                <a:ea typeface="Open Sans" panose="020B0606030504020204" pitchFamily="34" charset="0"/>
                <a:cs typeface="Open Sans" panose="020B0606030504020204" pitchFamily="34" charset="0"/>
              </a:rPr>
              <a:t>This report provides a means to search for vaccine lots that were used at a particular clinic and how many vaccinations were used from that lot. </a:t>
            </a:r>
            <a:endParaRPr lang="en-US" sz="1000" i="1" dirty="0">
              <a:latin typeface="Open Sans" panose="020B0606030504020204" pitchFamily="34" charset="0"/>
              <a:ea typeface="Open Sans" panose="020B0606030504020204" pitchFamily="34" charset="0"/>
              <a:cs typeface="Open Sans" panose="020B0606030504020204" pitchFamily="34" charset="0"/>
            </a:endParaRPr>
          </a:p>
        </p:txBody>
      </p:sp>
      <p:pic>
        <p:nvPicPr>
          <p:cNvPr id="5" name="Picture 4">
            <a:extLst>
              <a:ext uri="{FF2B5EF4-FFF2-40B4-BE49-F238E27FC236}">
                <a16:creationId xmlns:a16="http://schemas.microsoft.com/office/drawing/2014/main" id="{324A6DA2-E6E3-41A7-B2DD-9ABB5AEB9BB8}"/>
              </a:ext>
            </a:extLst>
          </p:cNvPr>
          <p:cNvPicPr>
            <a:picLocks noChangeAspect="1"/>
          </p:cNvPicPr>
          <p:nvPr/>
        </p:nvPicPr>
        <p:blipFill>
          <a:blip r:embed="rId2"/>
          <a:stretch>
            <a:fillRect/>
          </a:stretch>
        </p:blipFill>
        <p:spPr>
          <a:xfrm>
            <a:off x="165601" y="2550808"/>
            <a:ext cx="6526796" cy="2185208"/>
          </a:xfrm>
          <a:prstGeom prst="rect">
            <a:avLst/>
          </a:prstGeom>
        </p:spPr>
      </p:pic>
    </p:spTree>
    <p:extLst>
      <p:ext uri="{BB962C8B-B14F-4D97-AF65-F5344CB8AC3E}">
        <p14:creationId xmlns:p14="http://schemas.microsoft.com/office/powerpoint/2010/main" val="233964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1.2</a:t>
            </a:r>
          </a:p>
        </p:txBody>
      </p:sp>
      <p:sp>
        <p:nvSpPr>
          <p:cNvPr id="26" name="Title 1">
            <a:extLst>
              <a:ext uri="{FF2B5EF4-FFF2-40B4-BE49-F238E27FC236}">
                <a16:creationId xmlns:a16="http://schemas.microsoft.com/office/drawing/2014/main" id="{3C04897C-D3BC-48FA-B5B8-97420F07F6D9}"/>
              </a:ext>
            </a:extLst>
          </p:cNvPr>
          <p:cNvSpPr txBox="1">
            <a:spLocks/>
          </p:cNvSpPr>
          <p:nvPr/>
        </p:nvSpPr>
        <p:spPr>
          <a:xfrm>
            <a:off x="104717" y="196197"/>
            <a:ext cx="3565583" cy="517603"/>
          </a:xfrm>
          <a:prstGeom prst="rect">
            <a:avLst/>
          </a:prstGeom>
        </p:spPr>
        <p:txBody>
          <a:bodyPr vert="horz" lIns="91440" tIns="45720" rIns="91440" bIns="45720" rtlCol="0" anchor="ctr">
            <a:normAutofit fontScale="97500" lnSpcReduction="10000"/>
          </a:bodyPr>
          <a:lstStyle>
            <a:lvl1pPr algn="l" defTabSz="685800" rtl="0" eaLnBrk="1" latinLnBrk="0" hangingPunct="1">
              <a:lnSpc>
                <a:spcPct val="90000"/>
              </a:lnSpc>
              <a:spcBef>
                <a:spcPct val="0"/>
              </a:spcBef>
              <a:buNone/>
              <a:defRPr sz="47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sz="2000" b="1" dirty="0"/>
              <a:t>VASE+</a:t>
            </a:r>
            <a:br>
              <a:rPr lang="en-US" sz="1400" b="1" dirty="0"/>
            </a:br>
            <a:r>
              <a:rPr lang="en-US" sz="1400" b="1" dirty="0"/>
              <a:t>Job Aid – Reports Dashboard</a:t>
            </a:r>
          </a:p>
        </p:txBody>
      </p:sp>
      <p:sp>
        <p:nvSpPr>
          <p:cNvPr id="2" name="Slide Number Placeholder 1">
            <a:extLst>
              <a:ext uri="{FF2B5EF4-FFF2-40B4-BE49-F238E27FC236}">
                <a16:creationId xmlns:a16="http://schemas.microsoft.com/office/drawing/2014/main" id="{E60C229F-EDF9-46C7-BF75-97CE8988921E}"/>
              </a:ext>
            </a:extLst>
          </p:cNvPr>
          <p:cNvSpPr>
            <a:spLocks noGrp="1"/>
          </p:cNvSpPr>
          <p:nvPr>
            <p:ph type="sldNum" sz="quarter" idx="4"/>
          </p:nvPr>
        </p:nvSpPr>
        <p:spPr/>
        <p:txBody>
          <a:bodyPr/>
          <a:lstStyle/>
          <a:p>
            <a:fld id="{712C3335-205F-418C-867F-00CD1B87F278}" type="slidenum">
              <a:rPr lang="en-US" smtClean="0"/>
              <a:t>8</a:t>
            </a:fld>
            <a:endParaRPr lang="en-US"/>
          </a:p>
        </p:txBody>
      </p:sp>
      <p:sp>
        <p:nvSpPr>
          <p:cNvPr id="8" name="Rectangle 7">
            <a:extLst>
              <a:ext uri="{FF2B5EF4-FFF2-40B4-BE49-F238E27FC236}">
                <a16:creationId xmlns:a16="http://schemas.microsoft.com/office/drawing/2014/main" id="{1572C1E6-F199-4FBD-AB11-6360E00A1A13}"/>
              </a:ext>
            </a:extLst>
          </p:cNvPr>
          <p:cNvSpPr/>
          <p:nvPr/>
        </p:nvSpPr>
        <p:spPr>
          <a:xfrm>
            <a:off x="104717" y="784683"/>
            <a:ext cx="5765499" cy="707886"/>
          </a:xfrm>
          <a:prstGeom prst="rect">
            <a:avLst/>
          </a:prstGeom>
        </p:spPr>
        <p:txBody>
          <a:bodyPr wrap="square">
            <a:spAutoFit/>
          </a:bodyPr>
          <a:lstStyle/>
          <a:p>
            <a:r>
              <a:rPr lang="en-US" sz="1000" b="1">
                <a:latin typeface="Open Sans" panose="020B0606030504020204" pitchFamily="34" charset="0"/>
                <a:ea typeface="Open Sans" panose="020B0606030504020204" pitchFamily="34" charset="0"/>
                <a:cs typeface="Open Sans" panose="020B0606030504020204" pitchFamily="34" charset="0"/>
              </a:rPr>
              <a:t>Filtering</a:t>
            </a:r>
          </a:p>
          <a:p>
            <a:endParaRPr lang="en-US" sz="1000" b="1">
              <a:latin typeface="Open Sans" panose="020B0606030504020204" pitchFamily="34" charset="0"/>
              <a:ea typeface="Open Sans" panose="020B0606030504020204" pitchFamily="34" charset="0"/>
              <a:cs typeface="Open Sans" panose="020B0606030504020204" pitchFamily="34" charset="0"/>
            </a:endParaRPr>
          </a:p>
          <a:p>
            <a:r>
              <a:rPr lang="en-US" sz="1000">
                <a:latin typeface="Open Sans" panose="020B0606030504020204" pitchFamily="34" charset="0"/>
                <a:ea typeface="Open Sans" panose="020B0606030504020204" pitchFamily="34" charset="0"/>
                <a:cs typeface="Open Sans" panose="020B0606030504020204" pitchFamily="34" charset="0"/>
              </a:rPr>
              <a:t>Each report may be filtered to narrow down the data shown in the report using the “Actions” button next to the search bar. </a:t>
            </a:r>
          </a:p>
        </p:txBody>
      </p:sp>
      <p:grpSp>
        <p:nvGrpSpPr>
          <p:cNvPr id="7" name="Group 6">
            <a:extLst>
              <a:ext uri="{FF2B5EF4-FFF2-40B4-BE49-F238E27FC236}">
                <a16:creationId xmlns:a16="http://schemas.microsoft.com/office/drawing/2014/main" id="{1D2E6FCB-8995-4B1C-ADA4-DC818CEFD56C}"/>
              </a:ext>
            </a:extLst>
          </p:cNvPr>
          <p:cNvGrpSpPr/>
          <p:nvPr/>
        </p:nvGrpSpPr>
        <p:grpSpPr>
          <a:xfrm>
            <a:off x="2163010" y="1465109"/>
            <a:ext cx="2355633" cy="543425"/>
            <a:chOff x="1894734" y="5729228"/>
            <a:chExt cx="3068530" cy="707885"/>
          </a:xfrm>
        </p:grpSpPr>
        <p:pic>
          <p:nvPicPr>
            <p:cNvPr id="9" name="Picture 8">
              <a:extLst>
                <a:ext uri="{FF2B5EF4-FFF2-40B4-BE49-F238E27FC236}">
                  <a16:creationId xmlns:a16="http://schemas.microsoft.com/office/drawing/2014/main" id="{5D31D9B1-2E15-4345-9BB4-E10D3583E774}"/>
                </a:ext>
              </a:extLst>
            </p:cNvPr>
            <p:cNvPicPr>
              <a:picLocks noChangeAspect="1"/>
            </p:cNvPicPr>
            <p:nvPr/>
          </p:nvPicPr>
          <p:blipFill rotWithShape="1">
            <a:blip r:embed="rId3"/>
            <a:srcRect r="60282" b="80344"/>
            <a:stretch/>
          </p:blipFill>
          <p:spPr>
            <a:xfrm>
              <a:off x="1894734" y="5729228"/>
              <a:ext cx="3068530" cy="707885"/>
            </a:xfrm>
            <a:prstGeom prst="rect">
              <a:avLst/>
            </a:prstGeom>
          </p:spPr>
        </p:pic>
        <p:sp>
          <p:nvSpPr>
            <p:cNvPr id="5" name="Rectangle 4">
              <a:extLst>
                <a:ext uri="{FF2B5EF4-FFF2-40B4-BE49-F238E27FC236}">
                  <a16:creationId xmlns:a16="http://schemas.microsoft.com/office/drawing/2014/main" id="{5757CDC7-2FA4-4625-B4C5-845376C3EBBD}"/>
                </a:ext>
              </a:extLst>
            </p:cNvPr>
            <p:cNvSpPr/>
            <p:nvPr/>
          </p:nvSpPr>
          <p:spPr>
            <a:xfrm>
              <a:off x="4389121" y="6168497"/>
              <a:ext cx="534387" cy="1845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a:extLst>
              <a:ext uri="{FF2B5EF4-FFF2-40B4-BE49-F238E27FC236}">
                <a16:creationId xmlns:a16="http://schemas.microsoft.com/office/drawing/2014/main" id="{BCA2B1B9-9E9A-4657-8DBA-AA06521D6519}"/>
              </a:ext>
            </a:extLst>
          </p:cNvPr>
          <p:cNvSpPr/>
          <p:nvPr/>
        </p:nvSpPr>
        <p:spPr>
          <a:xfrm>
            <a:off x="104717" y="6150297"/>
            <a:ext cx="5765499" cy="1015663"/>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In addition to filtering the data, the data may be highlighted, grouped, or sorted below the “Actions” button.</a:t>
            </a: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a:latin typeface="Open Sans" panose="020B0606030504020204" pitchFamily="34" charset="0"/>
                <a:ea typeface="Open Sans" panose="020B0606030504020204" pitchFamily="34" charset="0"/>
                <a:cs typeface="Open Sans" panose="020B0606030504020204" pitchFamily="34" charset="0"/>
              </a:rPr>
              <a:t>To save a report and come back to it later, choose the “Report” and then “Save Report” options below the “Actions” button.  Once the report is named, it will be saved and stored under the “Primary Report” button next to the “Actions” button.</a:t>
            </a:r>
          </a:p>
        </p:txBody>
      </p:sp>
      <p:sp>
        <p:nvSpPr>
          <p:cNvPr id="14" name="TextBox 13">
            <a:extLst>
              <a:ext uri="{FF2B5EF4-FFF2-40B4-BE49-F238E27FC236}">
                <a16:creationId xmlns:a16="http://schemas.microsoft.com/office/drawing/2014/main" id="{9B0BFA38-ED63-4A8E-8AA0-E75719575E02}"/>
              </a:ext>
            </a:extLst>
          </p:cNvPr>
          <p:cNvSpPr txBox="1"/>
          <p:nvPr/>
        </p:nvSpPr>
        <p:spPr>
          <a:xfrm>
            <a:off x="2339358" y="2019609"/>
            <a:ext cx="217928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14 – Actions Button</a:t>
            </a:r>
          </a:p>
        </p:txBody>
      </p:sp>
      <p:sp>
        <p:nvSpPr>
          <p:cNvPr id="15" name="TextBox 14">
            <a:extLst>
              <a:ext uri="{FF2B5EF4-FFF2-40B4-BE49-F238E27FC236}">
                <a16:creationId xmlns:a16="http://schemas.microsoft.com/office/drawing/2014/main" id="{DE3E9E9A-902D-40C0-A0D4-FF4A9FB48A88}"/>
              </a:ext>
            </a:extLst>
          </p:cNvPr>
          <p:cNvSpPr txBox="1"/>
          <p:nvPr/>
        </p:nvSpPr>
        <p:spPr>
          <a:xfrm>
            <a:off x="2176386" y="8804898"/>
            <a:ext cx="217928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17 – Save a report</a:t>
            </a:r>
          </a:p>
        </p:txBody>
      </p:sp>
      <p:grpSp>
        <p:nvGrpSpPr>
          <p:cNvPr id="10" name="Group 9">
            <a:extLst>
              <a:ext uri="{FF2B5EF4-FFF2-40B4-BE49-F238E27FC236}">
                <a16:creationId xmlns:a16="http://schemas.microsoft.com/office/drawing/2014/main" id="{A3C91B68-D665-4666-ACD0-49C3576432E2}"/>
              </a:ext>
            </a:extLst>
          </p:cNvPr>
          <p:cNvGrpSpPr/>
          <p:nvPr/>
        </p:nvGrpSpPr>
        <p:grpSpPr>
          <a:xfrm>
            <a:off x="1731764" y="7130356"/>
            <a:ext cx="3068530" cy="1657243"/>
            <a:chOff x="1731764" y="3256687"/>
            <a:chExt cx="3068530" cy="1657243"/>
          </a:xfrm>
        </p:grpSpPr>
        <p:pic>
          <p:nvPicPr>
            <p:cNvPr id="6" name="Picture 5">
              <a:extLst>
                <a:ext uri="{FF2B5EF4-FFF2-40B4-BE49-F238E27FC236}">
                  <a16:creationId xmlns:a16="http://schemas.microsoft.com/office/drawing/2014/main" id="{16DD8192-6C1F-45A9-A512-423A0797F97C}"/>
                </a:ext>
              </a:extLst>
            </p:cNvPr>
            <p:cNvPicPr>
              <a:picLocks noChangeAspect="1"/>
            </p:cNvPicPr>
            <p:nvPr/>
          </p:nvPicPr>
          <p:blipFill>
            <a:blip r:embed="rId4"/>
            <a:stretch>
              <a:fillRect/>
            </a:stretch>
          </p:blipFill>
          <p:spPr>
            <a:xfrm>
              <a:off x="1731764" y="3266016"/>
              <a:ext cx="3068530" cy="1647914"/>
            </a:xfrm>
            <a:prstGeom prst="rect">
              <a:avLst/>
            </a:prstGeom>
          </p:spPr>
        </p:pic>
        <p:sp>
          <p:nvSpPr>
            <p:cNvPr id="16" name="Rectangle 15">
              <a:extLst>
                <a:ext uri="{FF2B5EF4-FFF2-40B4-BE49-F238E27FC236}">
                  <a16:creationId xmlns:a16="http://schemas.microsoft.com/office/drawing/2014/main" id="{52B09486-747E-4A56-BF2E-73C384D404E8}"/>
                </a:ext>
              </a:extLst>
            </p:cNvPr>
            <p:cNvSpPr/>
            <p:nvPr/>
          </p:nvSpPr>
          <p:spPr>
            <a:xfrm>
              <a:off x="3522852" y="4339036"/>
              <a:ext cx="1277442" cy="18996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74B2DA9-3C55-4BFE-9DF8-5117B300EDF9}"/>
                </a:ext>
              </a:extLst>
            </p:cNvPr>
            <p:cNvSpPr/>
            <p:nvPr/>
          </p:nvSpPr>
          <p:spPr>
            <a:xfrm>
              <a:off x="2965856" y="3256687"/>
              <a:ext cx="602847" cy="18996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Box 19">
            <a:extLst>
              <a:ext uri="{FF2B5EF4-FFF2-40B4-BE49-F238E27FC236}">
                <a16:creationId xmlns:a16="http://schemas.microsoft.com/office/drawing/2014/main" id="{109051B5-C10C-4131-A02B-CED692AD5C09}"/>
              </a:ext>
            </a:extLst>
          </p:cNvPr>
          <p:cNvSpPr txBox="1"/>
          <p:nvPr/>
        </p:nvSpPr>
        <p:spPr>
          <a:xfrm>
            <a:off x="2339357" y="4169261"/>
            <a:ext cx="217928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15 – Filter by Column</a:t>
            </a:r>
          </a:p>
        </p:txBody>
      </p:sp>
      <p:sp>
        <p:nvSpPr>
          <p:cNvPr id="21" name="Rectangle 20">
            <a:extLst>
              <a:ext uri="{FF2B5EF4-FFF2-40B4-BE49-F238E27FC236}">
                <a16:creationId xmlns:a16="http://schemas.microsoft.com/office/drawing/2014/main" id="{96E8EB9B-FD18-49C7-A1BA-358DFC73BDD8}"/>
              </a:ext>
            </a:extLst>
          </p:cNvPr>
          <p:cNvSpPr/>
          <p:nvPr/>
        </p:nvSpPr>
        <p:spPr>
          <a:xfrm>
            <a:off x="104717" y="2256706"/>
            <a:ext cx="5765499" cy="707886"/>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To filter, the user can either filter the columns or the rows.  To filter the column, select the column to filter (Clinic Name in Figure 14), the operator (filter to a specific word, date, time etc. or a broader range), and the expression (what the column should show). Clicking on the arrow next to expression will allow you to select an option from all existing entries.  </a:t>
            </a:r>
          </a:p>
        </p:txBody>
      </p:sp>
      <p:grpSp>
        <p:nvGrpSpPr>
          <p:cNvPr id="18" name="Group 17">
            <a:extLst>
              <a:ext uri="{FF2B5EF4-FFF2-40B4-BE49-F238E27FC236}">
                <a16:creationId xmlns:a16="http://schemas.microsoft.com/office/drawing/2014/main" id="{F057D8A9-34AB-4C7A-8FCC-43BDFAB2F424}"/>
              </a:ext>
            </a:extLst>
          </p:cNvPr>
          <p:cNvGrpSpPr/>
          <p:nvPr/>
        </p:nvGrpSpPr>
        <p:grpSpPr>
          <a:xfrm>
            <a:off x="2217545" y="2988813"/>
            <a:ext cx="2702315" cy="1167213"/>
            <a:chOff x="2217545" y="2836413"/>
            <a:chExt cx="2702315" cy="1167213"/>
          </a:xfrm>
        </p:grpSpPr>
        <p:pic>
          <p:nvPicPr>
            <p:cNvPr id="12" name="Picture 11">
              <a:extLst>
                <a:ext uri="{FF2B5EF4-FFF2-40B4-BE49-F238E27FC236}">
                  <a16:creationId xmlns:a16="http://schemas.microsoft.com/office/drawing/2014/main" id="{E9A93239-54DA-449C-95D3-0FB9E10FF56C}"/>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217545" y="2836413"/>
              <a:ext cx="2702315" cy="1167213"/>
            </a:xfrm>
            <a:prstGeom prst="rect">
              <a:avLst/>
            </a:prstGeom>
          </p:spPr>
        </p:pic>
        <p:sp>
          <p:nvSpPr>
            <p:cNvPr id="22" name="Rectangle 21">
              <a:extLst>
                <a:ext uri="{FF2B5EF4-FFF2-40B4-BE49-F238E27FC236}">
                  <a16:creationId xmlns:a16="http://schemas.microsoft.com/office/drawing/2014/main" id="{4D6AE708-D1AA-4C08-A07A-538080C5C684}"/>
                </a:ext>
              </a:extLst>
            </p:cNvPr>
            <p:cNvSpPr/>
            <p:nvPr/>
          </p:nvSpPr>
          <p:spPr>
            <a:xfrm>
              <a:off x="2242032" y="3331598"/>
              <a:ext cx="628389" cy="15518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CDCBC9F-0C5B-4141-9D6A-EF7EED8150E3}"/>
                </a:ext>
              </a:extLst>
            </p:cNvPr>
            <p:cNvSpPr/>
            <p:nvPr/>
          </p:nvSpPr>
          <p:spPr>
            <a:xfrm>
              <a:off x="4592965" y="3329571"/>
              <a:ext cx="144135" cy="15518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9" name="Picture 18">
            <a:extLst>
              <a:ext uri="{FF2B5EF4-FFF2-40B4-BE49-F238E27FC236}">
                <a16:creationId xmlns:a16="http://schemas.microsoft.com/office/drawing/2014/main" id="{173B1755-6168-4015-9D1B-674AC125458B}"/>
              </a:ext>
            </a:extLst>
          </p:cNvPr>
          <p:cNvPicPr>
            <a:picLocks noChangeAspect="1"/>
          </p:cNvPicPr>
          <p:nvPr/>
        </p:nvPicPr>
        <p:blipFill>
          <a:blip r:embed="rId6"/>
          <a:stretch>
            <a:fillRect/>
          </a:stretch>
        </p:blipFill>
        <p:spPr>
          <a:xfrm>
            <a:off x="1896418" y="4858860"/>
            <a:ext cx="3344570" cy="1056340"/>
          </a:xfrm>
          <a:prstGeom prst="rect">
            <a:avLst/>
          </a:prstGeom>
        </p:spPr>
      </p:pic>
      <p:sp>
        <p:nvSpPr>
          <p:cNvPr id="27" name="TextBox 26">
            <a:extLst>
              <a:ext uri="{FF2B5EF4-FFF2-40B4-BE49-F238E27FC236}">
                <a16:creationId xmlns:a16="http://schemas.microsoft.com/office/drawing/2014/main" id="{01B77EAD-5C5B-46E0-B3B5-1386ABA720A9}"/>
              </a:ext>
            </a:extLst>
          </p:cNvPr>
          <p:cNvSpPr txBox="1"/>
          <p:nvPr/>
        </p:nvSpPr>
        <p:spPr>
          <a:xfrm>
            <a:off x="2339356" y="5937292"/>
            <a:ext cx="217928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16 – Remove a Filter</a:t>
            </a:r>
          </a:p>
        </p:txBody>
      </p:sp>
      <p:sp>
        <p:nvSpPr>
          <p:cNvPr id="29" name="Rectangle 28">
            <a:extLst>
              <a:ext uri="{FF2B5EF4-FFF2-40B4-BE49-F238E27FC236}">
                <a16:creationId xmlns:a16="http://schemas.microsoft.com/office/drawing/2014/main" id="{EB3CBC11-7F3C-417F-B288-FB92904D30A1}"/>
              </a:ext>
            </a:extLst>
          </p:cNvPr>
          <p:cNvSpPr/>
          <p:nvPr/>
        </p:nvSpPr>
        <p:spPr>
          <a:xfrm>
            <a:off x="104717" y="4390065"/>
            <a:ext cx="5765499" cy="400110"/>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Once applied, filters will be shown with a green funnel icon.  A filter may be removed by clicking the grey “X” next to that filter. </a:t>
            </a:r>
          </a:p>
        </p:txBody>
      </p:sp>
      <p:sp>
        <p:nvSpPr>
          <p:cNvPr id="31" name="Rectangle 30">
            <a:extLst>
              <a:ext uri="{FF2B5EF4-FFF2-40B4-BE49-F238E27FC236}">
                <a16:creationId xmlns:a16="http://schemas.microsoft.com/office/drawing/2014/main" id="{F3EE7330-2F60-44BC-9601-B65F6FBAE5F5}"/>
              </a:ext>
            </a:extLst>
          </p:cNvPr>
          <p:cNvSpPr/>
          <p:nvPr/>
        </p:nvSpPr>
        <p:spPr>
          <a:xfrm>
            <a:off x="3397251" y="5057610"/>
            <a:ext cx="138301" cy="15786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7532538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3645F63-AF96-48A5-AD81-EA4B6B3B114F}"/>
              </a:ext>
            </a:extLst>
          </p:cNvPr>
          <p:cNvSpPr>
            <a:spLocks noGrp="1"/>
          </p:cNvSpPr>
          <p:nvPr>
            <p:ph type="sldNum" sz="quarter" idx="4"/>
          </p:nvPr>
        </p:nvSpPr>
        <p:spPr/>
        <p:txBody>
          <a:bodyPr/>
          <a:lstStyle/>
          <a:p>
            <a:fld id="{712C3335-205F-418C-867F-00CD1B87F278}" type="slidenum">
              <a:rPr lang="en-US" smtClean="0"/>
              <a:t>9</a:t>
            </a:fld>
            <a:endParaRPr lang="en-US"/>
          </a:p>
        </p:txBody>
      </p:sp>
      <p:sp>
        <p:nvSpPr>
          <p:cNvPr id="5" name="TextBox 4">
            <a:extLst>
              <a:ext uri="{FF2B5EF4-FFF2-40B4-BE49-F238E27FC236}">
                <a16:creationId xmlns:a16="http://schemas.microsoft.com/office/drawing/2014/main" id="{9E71AF70-D4A5-4BE3-A1EA-53EF5338527E}"/>
              </a:ext>
            </a:extLst>
          </p:cNvPr>
          <p:cNvSpPr txBox="1"/>
          <p:nvPr/>
        </p:nvSpPr>
        <p:spPr>
          <a:xfrm>
            <a:off x="104717" y="1010878"/>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Clinic Schedule Reports</a:t>
            </a:r>
          </a:p>
        </p:txBody>
      </p:sp>
      <p:cxnSp>
        <p:nvCxnSpPr>
          <p:cNvPr id="6" name="Google Shape;710;gae5b44f2be_2_1311">
            <a:extLst>
              <a:ext uri="{FF2B5EF4-FFF2-40B4-BE49-F238E27FC236}">
                <a16:creationId xmlns:a16="http://schemas.microsoft.com/office/drawing/2014/main" id="{B09BAE9C-7F64-4599-8A95-FAD7CDFF197B}"/>
              </a:ext>
            </a:extLst>
          </p:cNvPr>
          <p:cNvCxnSpPr/>
          <p:nvPr/>
        </p:nvCxnSpPr>
        <p:spPr>
          <a:xfrm>
            <a:off x="255243" y="1403004"/>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3E6FF62E-6EB3-4480-8F66-184653A414AB}"/>
              </a:ext>
            </a:extLst>
          </p:cNvPr>
          <p:cNvCxnSpPr/>
          <p:nvPr/>
        </p:nvCxnSpPr>
        <p:spPr>
          <a:xfrm>
            <a:off x="255243" y="1460154"/>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8" name="Title 1">
            <a:extLst>
              <a:ext uri="{FF2B5EF4-FFF2-40B4-BE49-F238E27FC236}">
                <a16:creationId xmlns:a16="http://schemas.microsoft.com/office/drawing/2014/main" id="{A59A728A-5F95-4277-8F2F-1AD9A8138A57}"/>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t>Version 1.2</a:t>
            </a:r>
          </a:p>
        </p:txBody>
      </p:sp>
      <p:sp>
        <p:nvSpPr>
          <p:cNvPr id="9" name="Title 1">
            <a:extLst>
              <a:ext uri="{FF2B5EF4-FFF2-40B4-BE49-F238E27FC236}">
                <a16:creationId xmlns:a16="http://schemas.microsoft.com/office/drawing/2014/main" id="{96C52E2F-4713-4624-A002-A5F9CA6F7249}"/>
              </a:ext>
            </a:extLst>
          </p:cNvPr>
          <p:cNvSpPr txBox="1">
            <a:spLocks/>
          </p:cNvSpPr>
          <p:nvPr/>
        </p:nvSpPr>
        <p:spPr>
          <a:xfrm>
            <a:off x="104717" y="196197"/>
            <a:ext cx="3565583" cy="517603"/>
          </a:xfrm>
          <a:prstGeom prst="rect">
            <a:avLst/>
          </a:prstGeom>
        </p:spPr>
        <p:txBody>
          <a:bodyPr vert="horz" lIns="91440" tIns="45720" rIns="91440" bIns="45720" rtlCol="0" anchor="ctr">
            <a:normAutofit fontScale="97500" lnSpcReduction="10000"/>
          </a:bodyPr>
          <a:lstStyle>
            <a:lvl1pPr algn="l" defTabSz="685800" rtl="0" eaLnBrk="1" latinLnBrk="0" hangingPunct="1">
              <a:lnSpc>
                <a:spcPct val="90000"/>
              </a:lnSpc>
              <a:spcBef>
                <a:spcPct val="0"/>
              </a:spcBef>
              <a:buNone/>
              <a:defRPr sz="47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sz="2000" b="1" dirty="0"/>
              <a:t>VASE+</a:t>
            </a:r>
            <a:br>
              <a:rPr lang="en-US" sz="1400" b="1" dirty="0"/>
            </a:br>
            <a:r>
              <a:rPr lang="en-US" sz="1400" b="1" dirty="0"/>
              <a:t>Job Aid – Reports Dashboard</a:t>
            </a:r>
          </a:p>
        </p:txBody>
      </p:sp>
      <p:pic>
        <p:nvPicPr>
          <p:cNvPr id="11" name="Picture 10">
            <a:extLst>
              <a:ext uri="{FF2B5EF4-FFF2-40B4-BE49-F238E27FC236}">
                <a16:creationId xmlns:a16="http://schemas.microsoft.com/office/drawing/2014/main" id="{11F78DFB-5B58-4CB2-9132-BC8BA4AD67E0}"/>
              </a:ext>
            </a:extLst>
          </p:cNvPr>
          <p:cNvPicPr>
            <a:picLocks noChangeAspect="1"/>
          </p:cNvPicPr>
          <p:nvPr/>
        </p:nvPicPr>
        <p:blipFill rotWithShape="1">
          <a:blip r:embed="rId2"/>
          <a:srcRect b="30722"/>
          <a:stretch/>
        </p:blipFill>
        <p:spPr>
          <a:xfrm>
            <a:off x="277067" y="2380296"/>
            <a:ext cx="6303866" cy="1951308"/>
          </a:xfrm>
          <a:prstGeom prst="rect">
            <a:avLst/>
          </a:prstGeom>
        </p:spPr>
      </p:pic>
      <p:sp>
        <p:nvSpPr>
          <p:cNvPr id="12" name="Rectangle 11">
            <a:extLst>
              <a:ext uri="{FF2B5EF4-FFF2-40B4-BE49-F238E27FC236}">
                <a16:creationId xmlns:a16="http://schemas.microsoft.com/office/drawing/2014/main" id="{D3369087-56C8-4C53-A492-15F114B51074}"/>
              </a:ext>
            </a:extLst>
          </p:cNvPr>
          <p:cNvSpPr/>
          <p:nvPr/>
        </p:nvSpPr>
        <p:spPr>
          <a:xfrm>
            <a:off x="104716" y="1516019"/>
            <a:ext cx="5765499" cy="861774"/>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This is another report that is also downloadable from the Clinic Schedule view. The report can be filtered or saved using the same actions as above. </a:t>
            </a:r>
          </a:p>
          <a:p>
            <a:endParaRPr lang="en-US" sz="1000" dirty="0">
              <a:latin typeface="Open Sans" panose="020B0606030504020204" pitchFamily="34" charset="0"/>
              <a:ea typeface="Open Sans" panose="020B0606030504020204" pitchFamily="34" charset="0"/>
              <a:cs typeface="Open Sans" panose="020B0606030504020204" pitchFamily="34" charset="0"/>
            </a:endParaRPr>
          </a:p>
          <a:p>
            <a:r>
              <a:rPr lang="en-US" sz="1000" dirty="0">
                <a:latin typeface="Open Sans" panose="020B0606030504020204" pitchFamily="34" charset="0"/>
                <a:ea typeface="Open Sans" panose="020B0606030504020204" pitchFamily="34" charset="0"/>
                <a:cs typeface="Open Sans" panose="020B0606030504020204" pitchFamily="34" charset="0"/>
              </a:rPr>
              <a:t>To view this report, click on the blue box under the “Appointments Made” column for the site that you want to view.</a:t>
            </a:r>
          </a:p>
        </p:txBody>
      </p:sp>
      <p:grpSp>
        <p:nvGrpSpPr>
          <p:cNvPr id="22" name="Group 21">
            <a:extLst>
              <a:ext uri="{FF2B5EF4-FFF2-40B4-BE49-F238E27FC236}">
                <a16:creationId xmlns:a16="http://schemas.microsoft.com/office/drawing/2014/main" id="{597DA6BA-B597-4EB4-B6B1-9DDCD4010703}"/>
              </a:ext>
            </a:extLst>
          </p:cNvPr>
          <p:cNvGrpSpPr/>
          <p:nvPr/>
        </p:nvGrpSpPr>
        <p:grpSpPr>
          <a:xfrm>
            <a:off x="4318891" y="3944796"/>
            <a:ext cx="515380" cy="385357"/>
            <a:chOff x="4318890" y="4115571"/>
            <a:chExt cx="515380" cy="385357"/>
          </a:xfrm>
        </p:grpSpPr>
        <p:sp>
          <p:nvSpPr>
            <p:cNvPr id="13" name="Rectangle 12">
              <a:extLst>
                <a:ext uri="{FF2B5EF4-FFF2-40B4-BE49-F238E27FC236}">
                  <a16:creationId xmlns:a16="http://schemas.microsoft.com/office/drawing/2014/main" id="{91C5E61A-8FE0-4C10-842A-149853DBAE73}"/>
                </a:ext>
              </a:extLst>
            </p:cNvPr>
            <p:cNvSpPr/>
            <p:nvPr/>
          </p:nvSpPr>
          <p:spPr>
            <a:xfrm>
              <a:off x="4318890" y="4115571"/>
              <a:ext cx="515380" cy="38535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41A5A300-1880-411A-89AC-DE89F8DDD019}"/>
                </a:ext>
              </a:extLst>
            </p:cNvPr>
            <p:cNvCxnSpPr>
              <a:cxnSpLocks/>
            </p:cNvCxnSpPr>
            <p:nvPr/>
          </p:nvCxnSpPr>
          <p:spPr>
            <a:xfrm>
              <a:off x="4318890" y="4309730"/>
              <a:ext cx="515380"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0" name="TextBox 19">
            <a:extLst>
              <a:ext uri="{FF2B5EF4-FFF2-40B4-BE49-F238E27FC236}">
                <a16:creationId xmlns:a16="http://schemas.microsoft.com/office/drawing/2014/main" id="{20C7BEE0-167A-4292-AD06-7ED762B8BF6D}"/>
              </a:ext>
            </a:extLst>
          </p:cNvPr>
          <p:cNvSpPr txBox="1"/>
          <p:nvPr/>
        </p:nvSpPr>
        <p:spPr>
          <a:xfrm>
            <a:off x="2326153" y="4319363"/>
            <a:ext cx="217928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18 – Clinic Schedule View</a:t>
            </a:r>
          </a:p>
        </p:txBody>
      </p:sp>
      <p:pic>
        <p:nvPicPr>
          <p:cNvPr id="16" name="Picture 15">
            <a:extLst>
              <a:ext uri="{FF2B5EF4-FFF2-40B4-BE49-F238E27FC236}">
                <a16:creationId xmlns:a16="http://schemas.microsoft.com/office/drawing/2014/main" id="{D0DC2CC8-8147-4C77-83C4-B784CF5B43CC}"/>
              </a:ext>
            </a:extLst>
          </p:cNvPr>
          <p:cNvPicPr>
            <a:picLocks noChangeAspect="1"/>
          </p:cNvPicPr>
          <p:nvPr/>
        </p:nvPicPr>
        <p:blipFill>
          <a:blip r:embed="rId3"/>
          <a:stretch>
            <a:fillRect/>
          </a:stretch>
        </p:blipFill>
        <p:spPr>
          <a:xfrm>
            <a:off x="364888" y="5268106"/>
            <a:ext cx="6216045" cy="2150641"/>
          </a:xfrm>
          <a:prstGeom prst="rect">
            <a:avLst/>
          </a:prstGeom>
        </p:spPr>
      </p:pic>
      <p:sp>
        <p:nvSpPr>
          <p:cNvPr id="23" name="TextBox 22">
            <a:extLst>
              <a:ext uri="{FF2B5EF4-FFF2-40B4-BE49-F238E27FC236}">
                <a16:creationId xmlns:a16="http://schemas.microsoft.com/office/drawing/2014/main" id="{34A601BD-981A-451E-A96B-F1233120DFC2}"/>
              </a:ext>
            </a:extLst>
          </p:cNvPr>
          <p:cNvSpPr txBox="1"/>
          <p:nvPr/>
        </p:nvSpPr>
        <p:spPr>
          <a:xfrm>
            <a:off x="2215474" y="7568430"/>
            <a:ext cx="2179285"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19 – Appointments Details View</a:t>
            </a:r>
          </a:p>
        </p:txBody>
      </p:sp>
    </p:spTree>
    <p:extLst>
      <p:ext uri="{BB962C8B-B14F-4D97-AF65-F5344CB8AC3E}">
        <p14:creationId xmlns:p14="http://schemas.microsoft.com/office/powerpoint/2010/main" val="1607033166"/>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7" ma:contentTypeDescription="Create a new document." ma:contentTypeScope="" ma:versionID="9beb479b230daece15a60278fb1886a9">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af8acf5461d1c48fa23563c31be535c6"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9625f74-c223-4029-9bb7-8f48137f8e12}" ma:internalName="TaxCatchAll" ma:showField="CatchAllData" ma:web="d0ca13b7-c6ed-42f9-9bda-57a4fb0cfc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9918207-70f4-4692-8e19-8fc913462058">
      <Terms xmlns="http://schemas.microsoft.com/office/infopath/2007/PartnerControls"/>
    </lcf76f155ced4ddcb4097134ff3c332f>
    <TaxCatchAll xmlns="d0ca13b7-c6ed-42f9-9bda-57a4fb0cfcc4" xsi:nil="true"/>
  </documentManagement>
</p:properties>
</file>

<file path=customXml/itemProps1.xml><?xml version="1.0" encoding="utf-8"?>
<ds:datastoreItem xmlns:ds="http://schemas.openxmlformats.org/officeDocument/2006/customXml" ds:itemID="{2C061885-12DB-4C14-8279-4A8F823B5BDD}"/>
</file>

<file path=customXml/itemProps2.xml><?xml version="1.0" encoding="utf-8"?>
<ds:datastoreItem xmlns:ds="http://schemas.openxmlformats.org/officeDocument/2006/customXml" ds:itemID="{BD82E03E-BD24-4B15-B8AB-1010E68109EA}">
  <ds:schemaRefs>
    <ds:schemaRef ds:uri="http://schemas.microsoft.com/sharepoint/v3/contenttype/forms"/>
  </ds:schemaRefs>
</ds:datastoreItem>
</file>

<file path=customXml/itemProps3.xml><?xml version="1.0" encoding="utf-8"?>
<ds:datastoreItem xmlns:ds="http://schemas.openxmlformats.org/officeDocument/2006/customXml" ds:itemID="{D4C28B7C-3FF9-4CF7-96A2-7E4B92A5E041}">
  <ds:schemaRefs>
    <ds:schemaRef ds:uri="http://purl.org/dc/terms/"/>
    <ds:schemaRef ds:uri="http://www.w3.org/XML/1998/namespace"/>
    <ds:schemaRef ds:uri="http://schemas.microsoft.com/office/2006/documentManagement/types"/>
    <ds:schemaRef ds:uri="http://schemas.openxmlformats.org/package/2006/metadata/core-properties"/>
    <ds:schemaRef ds:uri="http://schemas.microsoft.com/office/infopath/2007/PartnerControls"/>
    <ds:schemaRef ds:uri="http://schemas.microsoft.com/office/2006/metadata/properties"/>
    <ds:schemaRef ds:uri="99918207-70f4-4692-8e19-8fc913462058"/>
    <ds:schemaRef ds:uri="http://purl.org/dc/dcmitype/"/>
    <ds:schemaRef ds:uri="d0ca13b7-c6ed-42f9-9bda-57a4fb0cfcc4"/>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600</TotalTime>
  <Words>1873</Words>
  <Application>Microsoft Office PowerPoint</Application>
  <PresentationFormat>On-screen Show (4:3)</PresentationFormat>
  <Paragraphs>164</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Open Sans</vt:lpstr>
      <vt:lpstr>Open Sans Semibold</vt:lpstr>
      <vt:lpstr>VDH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VASE+ Job Aid – Create Clinic Schedules</dc:title>
  <dc:creator>Saudek, Kailie</dc:creator>
  <cp:lastModifiedBy>Wynn, Stephanie</cp:lastModifiedBy>
  <cp:revision>25</cp:revision>
  <dcterms:created xsi:type="dcterms:W3CDTF">2021-04-15T16:33:04Z</dcterms:created>
  <dcterms:modified xsi:type="dcterms:W3CDTF">2022-10-26T16:45:33Z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2022-03-07T16:14:17Z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e172530b-6faf-42d5-b63b-e82a200aac04</vt:lpwstr>
  </property>
  <property fmtid="{D5CDD505-2E9C-101B-9397-08002B2CF9AE}" pid="9" name="MSIP_Label_ea60d57e-af5b-4752-ac57-3e4f28ca11dc_ContentBits">
    <vt:lpwstr>0</vt:lpwstr>
  </property>
</Properties>
</file>