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142532204" r:id="rId5"/>
    <p:sldId id="2142532242" r:id="rId6"/>
    <p:sldId id="2142532245" r:id="rId7"/>
    <p:sldId id="2142532246" r:id="rId8"/>
    <p:sldId id="2142532244" r:id="rId9"/>
    <p:sldId id="2142532241" r:id="rId10"/>
    <p:sldId id="2142532235" r:id="rId11"/>
    <p:sldId id="2142532243" r:id="rId12"/>
    <p:sldId id="2142532240" r:id="rId13"/>
    <p:sldId id="2142532233" r:id="rId14"/>
    <p:sldId id="214253223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ngelberg, Benjamin" initials="EB" lastIdx="10" clrIdx="0">
    <p:extLst>
      <p:ext uri="{19B8F6BF-5375-455C-9EA6-DF929625EA0E}">
        <p15:presenceInfo xmlns:p15="http://schemas.microsoft.com/office/powerpoint/2012/main" userId="S::bengelberg@deloitte.com::61333d35-f915-412c-a3f5-dd61eef712ca" providerId="AD"/>
      </p:ext>
    </p:extLst>
  </p:cmAuthor>
  <p:cmAuthor id="2" name="Ali, Zibraan" initials="AZ" lastIdx="2" clrIdx="1">
    <p:extLst>
      <p:ext uri="{19B8F6BF-5375-455C-9EA6-DF929625EA0E}">
        <p15:presenceInfo xmlns:p15="http://schemas.microsoft.com/office/powerpoint/2012/main" userId="S::ziali@deloitte.com::fb472dd3-9df1-4a69-a75d-76c92106e5d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F1EDDC-0E4E-AFE4-93EF-A50356A8B52D}" v="325" dt="2021-06-04T16:34:54.188"/>
    <p1510:client id="{7B12F65B-063F-4F2F-8716-51B1B0D14086}" v="4" dt="2021-06-04T16:38:30.7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B5C491-E54D-46B5-B6B4-8B34C3B47CA6}" type="datetimeFigureOut">
              <a:rPr lang="en-US" smtClean="0"/>
              <a:t>6/4/2021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1BCC2A-2EBD-4E38-8932-1FE96A3215BF}" type="slidenum">
              <a:rPr lang="en-US" smtClean="0"/>
              <a:t>‹#›</a:t>
            </a:fld>
            <a:endParaRPr lang="en-US"/>
          </a:p>
        </p:txBody>
      </p:sp>
    </p:spTree>
    <p:extLst>
      <p:ext uri="{BB962C8B-B14F-4D97-AF65-F5344CB8AC3E}">
        <p14:creationId xmlns:p14="http://schemas.microsoft.com/office/powerpoint/2010/main" val="797881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-Believe this is just based off VASE+</a:t>
            </a:r>
          </a:p>
        </p:txBody>
      </p:sp>
      <p:sp>
        <p:nvSpPr>
          <p:cNvPr id="4" name="Slide Number Placeholder 3"/>
          <p:cNvSpPr>
            <a:spLocks noGrp="1"/>
          </p:cNvSpPr>
          <p:nvPr>
            <p:ph type="sldNum" sz="quarter" idx="5"/>
          </p:nvPr>
        </p:nvSpPr>
        <p:spPr/>
        <p:txBody>
          <a:bodyPr/>
          <a:lstStyle/>
          <a:p>
            <a:fld id="{E46340CD-C42F-457D-A1E6-DBBA292F2ACB}" type="slidenum">
              <a:rPr lang="en-US" smtClean="0"/>
              <a:t>6</a:t>
            </a:fld>
            <a:endParaRPr lang="en-US"/>
          </a:p>
        </p:txBody>
      </p:sp>
    </p:spTree>
    <p:extLst>
      <p:ext uri="{BB962C8B-B14F-4D97-AF65-F5344CB8AC3E}">
        <p14:creationId xmlns:p14="http://schemas.microsoft.com/office/powerpoint/2010/main" val="1179376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 Was requested by district</a:t>
            </a:r>
          </a:p>
        </p:txBody>
      </p:sp>
      <p:sp>
        <p:nvSpPr>
          <p:cNvPr id="4" name="Slide Number Placeholder 3"/>
          <p:cNvSpPr>
            <a:spLocks noGrp="1"/>
          </p:cNvSpPr>
          <p:nvPr>
            <p:ph type="sldNum" sz="quarter" idx="5"/>
          </p:nvPr>
        </p:nvSpPr>
        <p:spPr/>
        <p:txBody>
          <a:bodyPr/>
          <a:lstStyle/>
          <a:p>
            <a:fld id="{E46340CD-C42F-457D-A1E6-DBBA292F2ACB}" type="slidenum">
              <a:rPr lang="en-US" smtClean="0"/>
              <a:t>9</a:t>
            </a:fld>
            <a:endParaRPr lang="en-US"/>
          </a:p>
        </p:txBody>
      </p:sp>
    </p:spTree>
    <p:extLst>
      <p:ext uri="{BB962C8B-B14F-4D97-AF65-F5344CB8AC3E}">
        <p14:creationId xmlns:p14="http://schemas.microsoft.com/office/powerpoint/2010/main" val="2485688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2FF8A-800D-4351-B3ED-8B51D95CEA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C41649-2D18-4100-A2BB-7A9AC1B3CF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720897-74A5-4E92-AEB0-92751856EDC8}"/>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5" name="Footer Placeholder 4">
            <a:extLst>
              <a:ext uri="{FF2B5EF4-FFF2-40B4-BE49-F238E27FC236}">
                <a16:creationId xmlns:a16="http://schemas.microsoft.com/office/drawing/2014/main" id="{F8F90921-D5F4-4F1D-AF03-9A0A7A2A3E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F51A01-F4B8-475B-9874-3DE50F3BA0A8}"/>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1448492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5E292-DE32-4854-8302-CD72BA771F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F009B8B-5C88-4D6A-A2AB-F9D21032E9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84246B-2683-469F-BEFB-184DB109AAA4}"/>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5" name="Footer Placeholder 4">
            <a:extLst>
              <a:ext uri="{FF2B5EF4-FFF2-40B4-BE49-F238E27FC236}">
                <a16:creationId xmlns:a16="http://schemas.microsoft.com/office/drawing/2014/main" id="{57128D67-9FDE-4A39-8E33-3BCF5DEAEF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BAF3E-C907-492D-AC69-6F4ECC661BB3}"/>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1396705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28FE35-C9BE-40E3-BC97-24B95A02BA7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BD55981-CED9-4E5F-8F6A-22F1BAB45E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77B8B5-8DF4-481E-B93F-9A9DE6E29441}"/>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5" name="Footer Placeholder 4">
            <a:extLst>
              <a:ext uri="{FF2B5EF4-FFF2-40B4-BE49-F238E27FC236}">
                <a16:creationId xmlns:a16="http://schemas.microsoft.com/office/drawing/2014/main" id="{9E46A5DE-17FC-4310-8EDD-C3FA0BC4A7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326F63-827F-420D-863E-E31B29610FC0}"/>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3179139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userDrawn="1"/>
        </p:nvCxnSpPr>
        <p:spPr>
          <a:xfrm flipH="1">
            <a:off x="1524" y="564102"/>
            <a:ext cx="12188952"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86164" y="200311"/>
            <a:ext cx="10332720" cy="388202"/>
          </a:xfrm>
          <a:prstGeom prst="rect">
            <a:avLst/>
          </a:prstGeom>
        </p:spPr>
        <p:txBody>
          <a:bodyPr anchor="ctr"/>
          <a:lstStyle>
            <a:lvl1pPr>
              <a:defRPr sz="20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9261986" y="6621836"/>
            <a:ext cx="2743200" cy="226714"/>
          </a:xfrm>
          <a:prstGeom prst="rect">
            <a:avLst/>
          </a:prstGeom>
        </p:spPr>
        <p:txBody>
          <a:bodyPr vert="horz" lIns="91440" tIns="45720" rIns="91440" bIns="45720" rtlCol="0" anchor="ctr"/>
          <a:lstStyle>
            <a:lvl1pPr algn="r">
              <a:defRPr sz="900"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F153A121-4F83-4F26-A108-B06F810F4A69}" type="slidenum">
              <a:rPr lang="en-US" smtClean="0"/>
              <a:pPr/>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86164" y="622964"/>
            <a:ext cx="11819022" cy="329340"/>
          </a:xfrm>
          <a:prstGeom prst="rect">
            <a:avLst/>
          </a:prstGeo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a:defRPr sz="14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400">
                <a:latin typeface="Open Sans" panose="020B0606030504020204" pitchFamily="34" charset="0"/>
                <a:ea typeface="Open Sans" panose="020B0606030504020204" pitchFamily="34" charset="0"/>
                <a:cs typeface="Open Sans" panose="020B0606030504020204" pitchFamily="34" charset="0"/>
              </a:defRPr>
            </a:lvl4pPr>
            <a:lvl5pPr>
              <a:defRPr sz="14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userDrawn="1"/>
        </p:nvPicPr>
        <p:blipFill rotWithShape="1">
          <a:blip r:embed="rId2"/>
          <a:srcRect b="9281"/>
          <a:stretch/>
        </p:blipFill>
        <p:spPr>
          <a:xfrm>
            <a:off x="10719752" y="6584161"/>
            <a:ext cx="972579" cy="243797"/>
          </a:xfrm>
          <a:prstGeom prst="rect">
            <a:avLst/>
          </a:prstGeom>
        </p:spPr>
      </p:pic>
    </p:spTree>
    <p:extLst>
      <p:ext uri="{BB962C8B-B14F-4D97-AF65-F5344CB8AC3E}">
        <p14:creationId xmlns:p14="http://schemas.microsoft.com/office/powerpoint/2010/main" val="367688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0B583-84F3-4C1A-925A-6BBDC53C4B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7EB1BF-3463-4EAF-A926-B6627C9427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6AAF2C-C863-44D0-A31D-9790352B41D5}"/>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5" name="Footer Placeholder 4">
            <a:extLst>
              <a:ext uri="{FF2B5EF4-FFF2-40B4-BE49-F238E27FC236}">
                <a16:creationId xmlns:a16="http://schemas.microsoft.com/office/drawing/2014/main" id="{424BAED4-43A7-4343-A7A7-33494DDC0D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83F0B4-3FF7-4AB0-924E-DFCB2C1FB22A}"/>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158017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12DBC-4302-464B-9F26-F11338349B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B786E0C-A51A-4FC1-9821-4C1350B62F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79CBE4-D692-480B-9868-B38EF3601D43}"/>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5" name="Footer Placeholder 4">
            <a:extLst>
              <a:ext uri="{FF2B5EF4-FFF2-40B4-BE49-F238E27FC236}">
                <a16:creationId xmlns:a16="http://schemas.microsoft.com/office/drawing/2014/main" id="{A03EE58D-8DE1-4279-86DE-0866894D23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4DD89D-E69D-46CD-86C2-8CE642EA63C0}"/>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4291577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B276F-D318-49B0-9CB2-8E21E41E03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1ACFB2-0C2A-48BC-8283-98224B7C13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9B4F63-B74C-4E4D-B732-E285B56DB7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6FE4B5-1F5A-4203-8BD9-331733EBCD04}"/>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6" name="Footer Placeholder 5">
            <a:extLst>
              <a:ext uri="{FF2B5EF4-FFF2-40B4-BE49-F238E27FC236}">
                <a16:creationId xmlns:a16="http://schemas.microsoft.com/office/drawing/2014/main" id="{02C7ABA7-3AF7-452B-9D23-96F1A0453A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B75B9C-16FC-4836-A706-EAF7991B5468}"/>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4180991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1663A-B849-4B2D-9E96-769770AD60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9A77B4-FD1F-4188-81BC-750CB9E7AD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2A38EF-98BB-43E9-A20F-7D67DB1AFC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6026DB-A50E-42C2-B4EE-D3AB5F6510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77512F-3B48-4498-83AC-560F4936CD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8C62921-C776-4D1F-AB68-E5F9F9EDB663}"/>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8" name="Footer Placeholder 7">
            <a:extLst>
              <a:ext uri="{FF2B5EF4-FFF2-40B4-BE49-F238E27FC236}">
                <a16:creationId xmlns:a16="http://schemas.microsoft.com/office/drawing/2014/main" id="{AB0FB8E8-554F-4939-B93B-5BEAA9BC04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85B38A-9490-4FA2-BB4E-362796BCEA7D}"/>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4182847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26BCD-D7C0-4155-9791-845DC3D7FA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8E43934-6E89-499C-8A35-12C387AEDE72}"/>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4" name="Footer Placeholder 3">
            <a:extLst>
              <a:ext uri="{FF2B5EF4-FFF2-40B4-BE49-F238E27FC236}">
                <a16:creationId xmlns:a16="http://schemas.microsoft.com/office/drawing/2014/main" id="{7490079C-DA66-4CBA-B008-4E8C16062C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ACCAB9-593C-40B2-9806-DE3EFF44AF71}"/>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267826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0E3146-DAE2-4A8C-87E3-45AAC0D0F05F}"/>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3" name="Footer Placeholder 2">
            <a:extLst>
              <a:ext uri="{FF2B5EF4-FFF2-40B4-BE49-F238E27FC236}">
                <a16:creationId xmlns:a16="http://schemas.microsoft.com/office/drawing/2014/main" id="{98C5C358-1C84-422E-BFD6-30477A080AF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376835A-1E2E-4E09-AE9F-FEB395A977F2}"/>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2213339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0A359-FDC4-4B16-AA6B-830B93D2B2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1B327D-350D-46E9-9200-7FEFD6A993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1BBA682-33F6-46C1-AACE-8DF43A029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7D57BC-2DB3-4083-8D14-F303F7A63007}"/>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6" name="Footer Placeholder 5">
            <a:extLst>
              <a:ext uri="{FF2B5EF4-FFF2-40B4-BE49-F238E27FC236}">
                <a16:creationId xmlns:a16="http://schemas.microsoft.com/office/drawing/2014/main" id="{7343DD7E-E35A-4E09-90B6-F5C3F3B3FC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F2320E-D443-4078-9DC4-8FDBF7771BC7}"/>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1837085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A5203-F687-448F-B101-1A40CBF4F4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F47C18-C1C7-477D-A4F0-9836B43A61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BC622A2-9BB0-4718-A02C-519B1F770B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1684E2-F4EF-4CE2-920E-B3ADF49AB010}"/>
              </a:ext>
            </a:extLst>
          </p:cNvPr>
          <p:cNvSpPr>
            <a:spLocks noGrp="1"/>
          </p:cNvSpPr>
          <p:nvPr>
            <p:ph type="dt" sz="half" idx="10"/>
          </p:nvPr>
        </p:nvSpPr>
        <p:spPr/>
        <p:txBody>
          <a:bodyPr/>
          <a:lstStyle/>
          <a:p>
            <a:fld id="{CAB05B0E-BE26-422D-A45A-C8E6FB21C40E}" type="datetimeFigureOut">
              <a:rPr lang="en-US" smtClean="0"/>
              <a:t>6/4/2021</a:t>
            </a:fld>
            <a:endParaRPr lang="en-US"/>
          </a:p>
        </p:txBody>
      </p:sp>
      <p:sp>
        <p:nvSpPr>
          <p:cNvPr id="6" name="Footer Placeholder 5">
            <a:extLst>
              <a:ext uri="{FF2B5EF4-FFF2-40B4-BE49-F238E27FC236}">
                <a16:creationId xmlns:a16="http://schemas.microsoft.com/office/drawing/2014/main" id="{6F4329F3-03A9-4F77-8E59-93011F2DBD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25A6C7-3B23-4675-A56F-FE34D09F8745}"/>
              </a:ext>
            </a:extLst>
          </p:cNvPr>
          <p:cNvSpPr>
            <a:spLocks noGrp="1"/>
          </p:cNvSpPr>
          <p:nvPr>
            <p:ph type="sldNum" sz="quarter" idx="12"/>
          </p:nvPr>
        </p:nvSpPr>
        <p:spPr/>
        <p:txBody>
          <a:bodyPr/>
          <a:lstStyle/>
          <a:p>
            <a:fld id="{631614E3-0D99-4A23-9454-851B3EA16776}" type="slidenum">
              <a:rPr lang="en-US" smtClean="0"/>
              <a:t>‹#›</a:t>
            </a:fld>
            <a:endParaRPr lang="en-US"/>
          </a:p>
        </p:txBody>
      </p:sp>
    </p:spTree>
    <p:extLst>
      <p:ext uri="{BB962C8B-B14F-4D97-AF65-F5344CB8AC3E}">
        <p14:creationId xmlns:p14="http://schemas.microsoft.com/office/powerpoint/2010/main" val="2143636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B37098-330A-4D90-98E5-F8ADBA6E41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3FD26F-613B-4991-B5C7-155B80FBAA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65DC00-AFF0-40D5-8024-32B52CF402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B05B0E-BE26-422D-A45A-C8E6FB21C40E}" type="datetimeFigureOut">
              <a:rPr lang="en-US" smtClean="0"/>
              <a:t>6/4/2021</a:t>
            </a:fld>
            <a:endParaRPr lang="en-US"/>
          </a:p>
        </p:txBody>
      </p:sp>
      <p:sp>
        <p:nvSpPr>
          <p:cNvPr id="5" name="Footer Placeholder 4">
            <a:extLst>
              <a:ext uri="{FF2B5EF4-FFF2-40B4-BE49-F238E27FC236}">
                <a16:creationId xmlns:a16="http://schemas.microsoft.com/office/drawing/2014/main" id="{4C255C64-B033-472C-AA90-011357DE6C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EC7B38-E31A-4430-B708-EC4747C4B1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1614E3-0D99-4A23-9454-851B3EA16776}" type="slidenum">
              <a:rPr lang="en-US" smtClean="0"/>
              <a:t>‹#›</a:t>
            </a:fld>
            <a:endParaRPr lang="en-US"/>
          </a:p>
        </p:txBody>
      </p:sp>
    </p:spTree>
    <p:extLst>
      <p:ext uri="{BB962C8B-B14F-4D97-AF65-F5344CB8AC3E}">
        <p14:creationId xmlns:p14="http://schemas.microsoft.com/office/powerpoint/2010/main" val="3037987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AEB18-309C-4256-8D3E-87C1C84FF8A9}"/>
              </a:ext>
            </a:extLst>
          </p:cNvPr>
          <p:cNvSpPr>
            <a:spLocks noGrp="1"/>
          </p:cNvSpPr>
          <p:nvPr>
            <p:ph type="ctrTitle"/>
          </p:nvPr>
        </p:nvSpPr>
        <p:spPr/>
        <p:txBody>
          <a:bodyPr>
            <a:normAutofit/>
          </a:bodyPr>
          <a:lstStyle/>
          <a:p>
            <a:r>
              <a:rPr lang="en-US">
                <a:latin typeface="Open Sans" panose="020B0606030504020204" pitchFamily="34" charset="0"/>
                <a:ea typeface="Open Sans" panose="020B0606030504020204" pitchFamily="34" charset="0"/>
                <a:cs typeface="Open Sans" panose="020B0606030504020204" pitchFamily="34" charset="0"/>
              </a:rPr>
              <a:t>VASE+ Feature Updates​</a:t>
            </a:r>
            <a:endParaRPr lang="en-US" sz="4000">
              <a:latin typeface="Open Sans" panose="020B0606030504020204" pitchFamily="34" charset="0"/>
              <a:ea typeface="Open Sans" panose="020B0606030504020204" pitchFamily="34" charset="0"/>
              <a:cs typeface="Open Sans" panose="020B0606030504020204" pitchFamily="34" charset="0"/>
            </a:endParaRPr>
          </a:p>
        </p:txBody>
      </p:sp>
      <p:sp>
        <p:nvSpPr>
          <p:cNvPr id="3" name="Subtitle 2">
            <a:extLst>
              <a:ext uri="{FF2B5EF4-FFF2-40B4-BE49-F238E27FC236}">
                <a16:creationId xmlns:a16="http://schemas.microsoft.com/office/drawing/2014/main" id="{810E4692-6F20-4A1F-823C-20DA401548A8}"/>
              </a:ext>
            </a:extLst>
          </p:cNvPr>
          <p:cNvSpPr>
            <a:spLocks noGrp="1"/>
          </p:cNvSpPr>
          <p:nvPr>
            <p:ph type="subTitle" idx="1"/>
          </p:nvPr>
        </p:nvSpPr>
        <p:spPr/>
        <p:txBody>
          <a:bodyPr vert="horz" lIns="91440" tIns="45720" rIns="91440" bIns="45720" rtlCol="0" anchor="t">
            <a:normAutofit/>
          </a:bodyPr>
          <a:lstStyle/>
          <a:p>
            <a:r>
              <a:rPr lang="en-US">
                <a:latin typeface="Open Sans"/>
                <a:ea typeface="Open Sans"/>
                <a:cs typeface="Open Sans"/>
              </a:rPr>
              <a:t>June 4</a:t>
            </a:r>
            <a:r>
              <a:rPr lang="en-US" baseline="30000">
                <a:latin typeface="Open Sans"/>
                <a:ea typeface="Open Sans"/>
                <a:cs typeface="Open Sans"/>
              </a:rPr>
              <a:t>th</a:t>
            </a:r>
            <a:r>
              <a:rPr lang="en-US">
                <a:latin typeface="Open Sans"/>
                <a:ea typeface="Open Sans"/>
                <a:cs typeface="Open Sans"/>
              </a:rPr>
              <a:t> , 2021</a:t>
            </a:r>
          </a:p>
        </p:txBody>
      </p:sp>
      <p:pic>
        <p:nvPicPr>
          <p:cNvPr id="4" name="Picture 5">
            <a:extLst>
              <a:ext uri="{FF2B5EF4-FFF2-40B4-BE49-F238E27FC236}">
                <a16:creationId xmlns:a16="http://schemas.microsoft.com/office/drawing/2014/main" id="{BCA73EE8-F0E1-4FBB-95BB-B78354EF23C5}"/>
              </a:ext>
            </a:extLst>
          </p:cNvPr>
          <p:cNvPicPr>
            <a:picLocks noChangeAspect="1"/>
          </p:cNvPicPr>
          <p:nvPr/>
        </p:nvPicPr>
        <p:blipFill>
          <a:blip r:embed="rId2"/>
          <a:stretch>
            <a:fillRect/>
          </a:stretch>
        </p:blipFill>
        <p:spPr>
          <a:xfrm>
            <a:off x="10737030" y="6614310"/>
            <a:ext cx="971550" cy="200025"/>
          </a:xfrm>
          <a:prstGeom prst="rect">
            <a:avLst/>
          </a:prstGeom>
        </p:spPr>
      </p:pic>
    </p:spTree>
    <p:extLst>
      <p:ext uri="{BB962C8B-B14F-4D97-AF65-F5344CB8AC3E}">
        <p14:creationId xmlns:p14="http://schemas.microsoft.com/office/powerpoint/2010/main" val="2673294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Graphical user interface, text, application, email&#10;&#10;Description automatically generated">
            <a:extLst>
              <a:ext uri="{FF2B5EF4-FFF2-40B4-BE49-F238E27FC236}">
                <a16:creationId xmlns:a16="http://schemas.microsoft.com/office/drawing/2014/main" id="{9FACEDC4-E1F1-427C-9E37-F7C2288E6A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164" y="1500876"/>
            <a:ext cx="11527254" cy="2525691"/>
          </a:xfrm>
          <a:prstGeom prst="rect">
            <a:avLst/>
          </a:prstGeom>
        </p:spPr>
      </p:pic>
      <p:sp>
        <p:nvSpPr>
          <p:cNvPr id="2" name="Title 1">
            <a:extLst>
              <a:ext uri="{FF2B5EF4-FFF2-40B4-BE49-F238E27FC236}">
                <a16:creationId xmlns:a16="http://schemas.microsoft.com/office/drawing/2014/main" id="{735BD3AE-2490-45F7-BF67-E70B9966FAED}"/>
              </a:ext>
            </a:extLst>
          </p:cNvPr>
          <p:cNvSpPr>
            <a:spLocks noGrp="1"/>
          </p:cNvSpPr>
          <p:nvPr>
            <p:ph type="title"/>
          </p:nvPr>
        </p:nvSpPr>
        <p:spPr/>
        <p:txBody>
          <a:bodyPr/>
          <a:lstStyle/>
          <a:p>
            <a:r>
              <a:rPr lang="en-US"/>
              <a:t>User Profile Enhancement </a:t>
            </a:r>
          </a:p>
        </p:txBody>
      </p:sp>
      <p:sp>
        <p:nvSpPr>
          <p:cNvPr id="3" name="Text Placeholder 2">
            <a:extLst>
              <a:ext uri="{FF2B5EF4-FFF2-40B4-BE49-F238E27FC236}">
                <a16:creationId xmlns:a16="http://schemas.microsoft.com/office/drawing/2014/main" id="{043304ED-7DC4-4D16-87FC-9614AFC48219}"/>
              </a:ext>
            </a:extLst>
          </p:cNvPr>
          <p:cNvSpPr>
            <a:spLocks noGrp="1"/>
          </p:cNvSpPr>
          <p:nvPr>
            <p:ph type="body" sz="quarter" idx="10"/>
          </p:nvPr>
        </p:nvSpPr>
        <p:spPr/>
        <p:txBody>
          <a:bodyPr>
            <a:noAutofit/>
          </a:bodyPr>
          <a:lstStyle/>
          <a:p>
            <a:r>
              <a:rPr lang="en-US" sz="1800"/>
              <a:t>User profile view has changed for administrators in order to create a more seamless experience </a:t>
            </a:r>
          </a:p>
        </p:txBody>
      </p:sp>
      <p:sp>
        <p:nvSpPr>
          <p:cNvPr id="25" name="TextBox 24">
            <a:extLst>
              <a:ext uri="{FF2B5EF4-FFF2-40B4-BE49-F238E27FC236}">
                <a16:creationId xmlns:a16="http://schemas.microsoft.com/office/drawing/2014/main" id="{1164B6E6-517F-497D-A852-B4AB855EF3F5}"/>
              </a:ext>
            </a:extLst>
          </p:cNvPr>
          <p:cNvSpPr txBox="1"/>
          <p:nvPr/>
        </p:nvSpPr>
        <p:spPr>
          <a:xfrm>
            <a:off x="186164" y="4575139"/>
            <a:ext cx="7995310" cy="830997"/>
          </a:xfrm>
          <a:prstGeom prst="rect">
            <a:avLst/>
          </a:prstGeom>
          <a:noFill/>
        </p:spPr>
        <p:txBody>
          <a:bodyPr wrap="square" rtlCol="0">
            <a:spAutoFit/>
          </a:bodyPr>
          <a:lstStyle/>
          <a:p>
            <a:r>
              <a:rPr lang="en-US" sz="1600">
                <a:latin typeface="Open Sans" panose="020B0606030504020204" pitchFamily="34" charset="0"/>
                <a:ea typeface="Open Sans" panose="020B0606030504020204" pitchFamily="34" charset="0"/>
                <a:cs typeface="Open Sans" panose="020B0606030504020204" pitchFamily="34" charset="0"/>
              </a:rPr>
              <a:t>VASE+ now prompts that security questions and answers have been filled out. This suggests that a user has successfully logged in and set up their VASE+ account. Site admins can still lock, unlock and reset a user’s account</a:t>
            </a:r>
          </a:p>
        </p:txBody>
      </p:sp>
      <p:sp>
        <p:nvSpPr>
          <p:cNvPr id="7" name="Rectangle 6">
            <a:extLst>
              <a:ext uri="{FF2B5EF4-FFF2-40B4-BE49-F238E27FC236}">
                <a16:creationId xmlns:a16="http://schemas.microsoft.com/office/drawing/2014/main" id="{E2425A98-1BFD-4E7B-897C-B4145388B59D}"/>
              </a:ext>
            </a:extLst>
          </p:cNvPr>
          <p:cNvSpPr/>
          <p:nvPr/>
        </p:nvSpPr>
        <p:spPr>
          <a:xfrm>
            <a:off x="186164" y="3015916"/>
            <a:ext cx="3391225" cy="1010651"/>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179951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BD3AE-2490-45F7-BF67-E70B9966FAED}"/>
              </a:ext>
            </a:extLst>
          </p:cNvPr>
          <p:cNvSpPr>
            <a:spLocks noGrp="1"/>
          </p:cNvSpPr>
          <p:nvPr>
            <p:ph type="title"/>
          </p:nvPr>
        </p:nvSpPr>
        <p:spPr/>
        <p:txBody>
          <a:bodyPr/>
          <a:lstStyle/>
          <a:p>
            <a:r>
              <a:rPr lang="en-US"/>
              <a:t>Help and Support </a:t>
            </a:r>
          </a:p>
        </p:txBody>
      </p:sp>
      <p:sp>
        <p:nvSpPr>
          <p:cNvPr id="3" name="Text Placeholder 2">
            <a:extLst>
              <a:ext uri="{FF2B5EF4-FFF2-40B4-BE49-F238E27FC236}">
                <a16:creationId xmlns:a16="http://schemas.microsoft.com/office/drawing/2014/main" id="{043304ED-7DC4-4D16-87FC-9614AFC48219}"/>
              </a:ext>
            </a:extLst>
          </p:cNvPr>
          <p:cNvSpPr>
            <a:spLocks noGrp="1"/>
          </p:cNvSpPr>
          <p:nvPr>
            <p:ph type="body" sz="quarter" idx="10"/>
          </p:nvPr>
        </p:nvSpPr>
        <p:spPr/>
        <p:txBody>
          <a:bodyPr vert="horz" lIns="91440" tIns="45720" rIns="91440" bIns="45720" rtlCol="0" anchor="t">
            <a:normAutofit lnSpcReduction="10000"/>
          </a:bodyPr>
          <a:lstStyle/>
          <a:p>
            <a:r>
              <a:rPr lang="en-US" sz="1800">
                <a:latin typeface="Open Sans"/>
                <a:ea typeface="Open Sans"/>
                <a:cs typeface="Open Sans"/>
              </a:rPr>
              <a:t>VASE+ now features a Help button with a link to training materials to better assist users with questions </a:t>
            </a:r>
            <a:endParaRPr lang="en-US" sz="1800"/>
          </a:p>
        </p:txBody>
      </p:sp>
      <p:pic>
        <p:nvPicPr>
          <p:cNvPr id="4" name="Picture 3">
            <a:extLst>
              <a:ext uri="{FF2B5EF4-FFF2-40B4-BE49-F238E27FC236}">
                <a16:creationId xmlns:a16="http://schemas.microsoft.com/office/drawing/2014/main" id="{AE85DA21-5878-4B5B-9EFC-7BD2D6818524}"/>
              </a:ext>
            </a:extLst>
          </p:cNvPr>
          <p:cNvPicPr>
            <a:picLocks noChangeAspect="1"/>
          </p:cNvPicPr>
          <p:nvPr/>
        </p:nvPicPr>
        <p:blipFill>
          <a:blip r:embed="rId2"/>
          <a:stretch>
            <a:fillRect/>
          </a:stretch>
        </p:blipFill>
        <p:spPr>
          <a:xfrm>
            <a:off x="186165" y="1300290"/>
            <a:ext cx="7078438" cy="836735"/>
          </a:xfrm>
          <a:prstGeom prst="rect">
            <a:avLst/>
          </a:prstGeom>
        </p:spPr>
      </p:pic>
      <p:pic>
        <p:nvPicPr>
          <p:cNvPr id="5" name="Picture 4">
            <a:extLst>
              <a:ext uri="{FF2B5EF4-FFF2-40B4-BE49-F238E27FC236}">
                <a16:creationId xmlns:a16="http://schemas.microsoft.com/office/drawing/2014/main" id="{6A5015ED-10D2-4726-A915-1508A30214A8}"/>
              </a:ext>
            </a:extLst>
          </p:cNvPr>
          <p:cNvPicPr>
            <a:picLocks noChangeAspect="1"/>
          </p:cNvPicPr>
          <p:nvPr/>
        </p:nvPicPr>
        <p:blipFill>
          <a:blip r:embed="rId3"/>
          <a:stretch>
            <a:fillRect/>
          </a:stretch>
        </p:blipFill>
        <p:spPr>
          <a:xfrm>
            <a:off x="186163" y="2407565"/>
            <a:ext cx="6826601" cy="1873346"/>
          </a:xfrm>
          <a:prstGeom prst="rect">
            <a:avLst/>
          </a:prstGeom>
        </p:spPr>
      </p:pic>
      <p:pic>
        <p:nvPicPr>
          <p:cNvPr id="6" name="Picture 5">
            <a:extLst>
              <a:ext uri="{FF2B5EF4-FFF2-40B4-BE49-F238E27FC236}">
                <a16:creationId xmlns:a16="http://schemas.microsoft.com/office/drawing/2014/main" id="{8E448D28-3FF6-4154-A262-568E0B97BE6D}"/>
              </a:ext>
            </a:extLst>
          </p:cNvPr>
          <p:cNvPicPr>
            <a:picLocks noChangeAspect="1"/>
          </p:cNvPicPr>
          <p:nvPr/>
        </p:nvPicPr>
        <p:blipFill>
          <a:blip r:embed="rId4"/>
          <a:stretch>
            <a:fillRect/>
          </a:stretch>
        </p:blipFill>
        <p:spPr>
          <a:xfrm>
            <a:off x="186164" y="4551452"/>
            <a:ext cx="3255680" cy="2234966"/>
          </a:xfrm>
          <a:prstGeom prst="rect">
            <a:avLst/>
          </a:prstGeom>
        </p:spPr>
      </p:pic>
      <p:sp>
        <p:nvSpPr>
          <p:cNvPr id="7" name="Rectangle 6">
            <a:extLst>
              <a:ext uri="{FF2B5EF4-FFF2-40B4-BE49-F238E27FC236}">
                <a16:creationId xmlns:a16="http://schemas.microsoft.com/office/drawing/2014/main" id="{E2425A98-1BFD-4E7B-897C-B4145388B59D}"/>
              </a:ext>
            </a:extLst>
          </p:cNvPr>
          <p:cNvSpPr/>
          <p:nvPr/>
        </p:nvSpPr>
        <p:spPr>
          <a:xfrm>
            <a:off x="6823316" y="1300290"/>
            <a:ext cx="372066" cy="20058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EFEFE6C-B87D-4952-8143-EF6BA275F6D3}"/>
              </a:ext>
            </a:extLst>
          </p:cNvPr>
          <p:cNvSpPr/>
          <p:nvPr/>
        </p:nvSpPr>
        <p:spPr>
          <a:xfrm>
            <a:off x="265912" y="3975559"/>
            <a:ext cx="957492" cy="30535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4943D15-EB67-4610-A9AB-8EDA77A15BCD}"/>
              </a:ext>
            </a:extLst>
          </p:cNvPr>
          <p:cNvSpPr/>
          <p:nvPr/>
        </p:nvSpPr>
        <p:spPr>
          <a:xfrm>
            <a:off x="186164" y="4551451"/>
            <a:ext cx="3255680" cy="230654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3520F290-6647-4947-B9EC-75AC2A4A2402}"/>
              </a:ext>
            </a:extLst>
          </p:cNvPr>
          <p:cNvCxnSpPr>
            <a:cxnSpLocks/>
          </p:cNvCxnSpPr>
          <p:nvPr/>
        </p:nvCxnSpPr>
        <p:spPr>
          <a:xfrm>
            <a:off x="7009349" y="1592494"/>
            <a:ext cx="0" cy="544531"/>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384AED3-EFA7-4148-A482-1F2A3DD94DF7}"/>
              </a:ext>
            </a:extLst>
          </p:cNvPr>
          <p:cNvCxnSpPr/>
          <p:nvPr/>
        </p:nvCxnSpPr>
        <p:spPr>
          <a:xfrm flipH="1">
            <a:off x="748732" y="2124803"/>
            <a:ext cx="6264691"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57E5E45-EDEB-4B7F-9A2C-01E58F5399F0}"/>
              </a:ext>
            </a:extLst>
          </p:cNvPr>
          <p:cNvCxnSpPr>
            <a:cxnSpLocks/>
          </p:cNvCxnSpPr>
          <p:nvPr/>
        </p:nvCxnSpPr>
        <p:spPr>
          <a:xfrm>
            <a:off x="760954" y="2112581"/>
            <a:ext cx="0" cy="380144"/>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A041356E-3935-448F-A6CB-C2FAB8321AE8}"/>
              </a:ext>
            </a:extLst>
          </p:cNvPr>
          <p:cNvCxnSpPr>
            <a:cxnSpLocks/>
          </p:cNvCxnSpPr>
          <p:nvPr/>
        </p:nvCxnSpPr>
        <p:spPr>
          <a:xfrm>
            <a:off x="2130631" y="4116235"/>
            <a:ext cx="0" cy="342748"/>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0E3EFC0-097D-491F-8FD8-FC0754488DD4}"/>
              </a:ext>
            </a:extLst>
          </p:cNvPr>
          <p:cNvCxnSpPr>
            <a:cxnSpLocks/>
          </p:cNvCxnSpPr>
          <p:nvPr/>
        </p:nvCxnSpPr>
        <p:spPr>
          <a:xfrm flipH="1">
            <a:off x="1223405" y="4128235"/>
            <a:ext cx="916826"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1164B6E6-517F-497D-A852-B4AB855EF3F5}"/>
              </a:ext>
            </a:extLst>
          </p:cNvPr>
          <p:cNvSpPr txBox="1"/>
          <p:nvPr/>
        </p:nvSpPr>
        <p:spPr>
          <a:xfrm>
            <a:off x="7579300" y="2944507"/>
            <a:ext cx="3469695" cy="2308324"/>
          </a:xfrm>
          <a:prstGeom prst="rect">
            <a:avLst/>
          </a:prstGeom>
          <a:noFill/>
        </p:spPr>
        <p:txBody>
          <a:bodyPr wrap="square" lIns="91440" tIns="45720" rIns="91440" bIns="45720" rtlCol="0" anchor="t">
            <a:spAutoFit/>
          </a:bodyPr>
          <a:lstStyle/>
          <a:p>
            <a:r>
              <a:rPr lang="en-US" sz="1600">
                <a:latin typeface="Open Sans"/>
                <a:ea typeface="Open Sans"/>
                <a:cs typeface="Open Sans"/>
              </a:rPr>
              <a:t>A new link to training materials and guides can be found by clicking the Help to aide in assisting with common questions and issues. If the issue is not resolved through the “VASE+ User Support” section, users can  contact the VASE+ Support team to seek further assistance.</a:t>
            </a:r>
            <a:endParaRPr lang="en-US" sz="160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939682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81C39-8C88-4609-844E-B9763C46697D}"/>
              </a:ext>
            </a:extLst>
          </p:cNvPr>
          <p:cNvSpPr>
            <a:spLocks noGrp="1"/>
          </p:cNvSpPr>
          <p:nvPr>
            <p:ph type="title"/>
          </p:nvPr>
        </p:nvSpPr>
        <p:spPr/>
        <p:txBody>
          <a:bodyPr/>
          <a:lstStyle/>
          <a:p>
            <a:r>
              <a:rPr lang="en-US"/>
              <a:t>Dashboard Updates</a:t>
            </a:r>
          </a:p>
        </p:txBody>
      </p:sp>
      <p:sp>
        <p:nvSpPr>
          <p:cNvPr id="3" name="Text Placeholder 2">
            <a:extLst>
              <a:ext uri="{FF2B5EF4-FFF2-40B4-BE49-F238E27FC236}">
                <a16:creationId xmlns:a16="http://schemas.microsoft.com/office/drawing/2014/main" id="{432B1AD2-E637-4C4F-8136-4E35E54B7E4D}"/>
              </a:ext>
            </a:extLst>
          </p:cNvPr>
          <p:cNvSpPr>
            <a:spLocks noGrp="1"/>
          </p:cNvSpPr>
          <p:nvPr>
            <p:ph type="body" sz="quarter" idx="10"/>
          </p:nvPr>
        </p:nvSpPr>
        <p:spPr/>
        <p:txBody>
          <a:bodyPr vert="horz" lIns="91440" tIns="45720" rIns="91440" bIns="45720" rtlCol="0" anchor="t">
            <a:normAutofit/>
          </a:bodyPr>
          <a:lstStyle/>
          <a:p>
            <a:r>
              <a:rPr lang="en-US">
                <a:latin typeface="Open Sans"/>
                <a:ea typeface="Open Sans"/>
                <a:cs typeface="Open Sans"/>
              </a:rPr>
              <a:t>Dashboards have been updated to reflect check-in status</a:t>
            </a:r>
          </a:p>
        </p:txBody>
      </p:sp>
      <p:pic>
        <p:nvPicPr>
          <p:cNvPr id="4" name="Picture 3" descr="Text&#10;&#10;Description automatically generated">
            <a:extLst>
              <a:ext uri="{FF2B5EF4-FFF2-40B4-BE49-F238E27FC236}">
                <a16:creationId xmlns:a16="http://schemas.microsoft.com/office/drawing/2014/main" id="{37480E0D-53B9-4DF1-B1FC-14C7C0C166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164" y="1361042"/>
            <a:ext cx="11645900" cy="1447800"/>
          </a:xfrm>
          <a:prstGeom prst="rect">
            <a:avLst/>
          </a:prstGeom>
        </p:spPr>
      </p:pic>
      <p:sp>
        <p:nvSpPr>
          <p:cNvPr id="5" name="Rectangle 4">
            <a:extLst>
              <a:ext uri="{FF2B5EF4-FFF2-40B4-BE49-F238E27FC236}">
                <a16:creationId xmlns:a16="http://schemas.microsoft.com/office/drawing/2014/main" id="{F7D38B97-0AB5-4286-BDBD-657B8E696984}"/>
              </a:ext>
            </a:extLst>
          </p:cNvPr>
          <p:cNvSpPr/>
          <p:nvPr/>
        </p:nvSpPr>
        <p:spPr>
          <a:xfrm>
            <a:off x="10818564" y="1361043"/>
            <a:ext cx="1013500" cy="144779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a:extLst>
              <a:ext uri="{FF2B5EF4-FFF2-40B4-BE49-F238E27FC236}">
                <a16:creationId xmlns:a16="http://schemas.microsoft.com/office/drawing/2014/main" id="{A919B154-9691-47FE-9D14-FA22BD44FBFA}"/>
              </a:ext>
            </a:extLst>
          </p:cNvPr>
          <p:cNvCxnSpPr>
            <a:cxnSpLocks/>
          </p:cNvCxnSpPr>
          <p:nvPr/>
        </p:nvCxnSpPr>
        <p:spPr>
          <a:xfrm>
            <a:off x="1576379" y="3429000"/>
            <a:ext cx="1" cy="73714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9E5C75F7-EEBE-44B5-9F64-470D633C5F45}"/>
              </a:ext>
            </a:extLst>
          </p:cNvPr>
          <p:cNvCxnSpPr>
            <a:cxnSpLocks/>
            <a:stCxn id="5" idx="2"/>
          </p:cNvCxnSpPr>
          <p:nvPr/>
        </p:nvCxnSpPr>
        <p:spPr>
          <a:xfrm>
            <a:off x="11325314" y="2808842"/>
            <a:ext cx="0" cy="62015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4CB8F7-A135-4D7B-A10F-18EBA48EFA21}"/>
              </a:ext>
            </a:extLst>
          </p:cNvPr>
          <p:cNvCxnSpPr>
            <a:cxnSpLocks/>
          </p:cNvCxnSpPr>
          <p:nvPr/>
        </p:nvCxnSpPr>
        <p:spPr>
          <a:xfrm flipH="1" flipV="1">
            <a:off x="1576380" y="3429000"/>
            <a:ext cx="9748934" cy="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8209896-6A55-4DFE-B2ED-4202B33B4A69}"/>
              </a:ext>
            </a:extLst>
          </p:cNvPr>
          <p:cNvSpPr txBox="1"/>
          <p:nvPr/>
        </p:nvSpPr>
        <p:spPr>
          <a:xfrm>
            <a:off x="186163" y="4166148"/>
            <a:ext cx="8018267" cy="1077218"/>
          </a:xfrm>
          <a:prstGeom prst="rect">
            <a:avLst/>
          </a:prstGeom>
          <a:noFill/>
        </p:spPr>
        <p:txBody>
          <a:bodyPr wrap="square" lIns="91440" tIns="45720" rIns="91440" bIns="45720" rtlCol="0" anchor="t">
            <a:spAutoFit/>
          </a:bodyPr>
          <a:lstStyle/>
          <a:p>
            <a:r>
              <a:rPr lang="en-US" sz="1600">
                <a:latin typeface="Open Sans"/>
                <a:ea typeface="Open Sans"/>
                <a:cs typeface="Open Sans"/>
              </a:rPr>
              <a:t>VASE+ Dashboard now features a “Yet To Check-In” section which shows individuals who have upcoming/active appointments that have not been checked-in. This section will only display data during clinic times. It is different than no-shows, which are expired appointments who have not been checked-in. </a:t>
            </a:r>
            <a:endParaRPr lang="en-US" sz="160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12981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7B27A-A427-4E76-B9CD-C5A4F80EC44A}"/>
              </a:ext>
            </a:extLst>
          </p:cNvPr>
          <p:cNvSpPr>
            <a:spLocks noGrp="1"/>
          </p:cNvSpPr>
          <p:nvPr>
            <p:ph type="title"/>
          </p:nvPr>
        </p:nvSpPr>
        <p:spPr/>
        <p:txBody>
          <a:bodyPr/>
          <a:lstStyle/>
          <a:p>
            <a:r>
              <a:rPr lang="en-US"/>
              <a:t>Appointment Rescheduling</a:t>
            </a:r>
          </a:p>
        </p:txBody>
      </p:sp>
      <p:sp>
        <p:nvSpPr>
          <p:cNvPr id="3" name="Text Placeholder 2">
            <a:extLst>
              <a:ext uri="{FF2B5EF4-FFF2-40B4-BE49-F238E27FC236}">
                <a16:creationId xmlns:a16="http://schemas.microsoft.com/office/drawing/2014/main" id="{3C232531-897C-4182-92AF-B1CBEDD7C5C6}"/>
              </a:ext>
            </a:extLst>
          </p:cNvPr>
          <p:cNvSpPr>
            <a:spLocks noGrp="1"/>
          </p:cNvSpPr>
          <p:nvPr>
            <p:ph type="body" sz="quarter" idx="10"/>
          </p:nvPr>
        </p:nvSpPr>
        <p:spPr/>
        <p:txBody>
          <a:bodyPr vert="horz" lIns="91440" tIns="45720" rIns="91440" bIns="45720" rtlCol="0" anchor="t">
            <a:normAutofit lnSpcReduction="10000"/>
          </a:bodyPr>
          <a:lstStyle/>
          <a:p>
            <a:r>
              <a:rPr lang="en-US" sz="1800">
                <a:latin typeface="Open Sans"/>
                <a:ea typeface="Open Sans"/>
                <a:cs typeface="Open Sans"/>
              </a:rPr>
              <a:t>Vaccine appointments can be rescheduled for the same or future days</a:t>
            </a:r>
          </a:p>
        </p:txBody>
      </p:sp>
      <p:pic>
        <p:nvPicPr>
          <p:cNvPr id="4" name="Picture 3">
            <a:extLst>
              <a:ext uri="{FF2B5EF4-FFF2-40B4-BE49-F238E27FC236}">
                <a16:creationId xmlns:a16="http://schemas.microsoft.com/office/drawing/2014/main" id="{0BC8D33A-17E7-4ABD-B7F7-8A6E695D0134}"/>
              </a:ext>
            </a:extLst>
          </p:cNvPr>
          <p:cNvPicPr>
            <a:picLocks noChangeAspect="1"/>
          </p:cNvPicPr>
          <p:nvPr/>
        </p:nvPicPr>
        <p:blipFill>
          <a:blip r:embed="rId2"/>
          <a:stretch>
            <a:fillRect/>
          </a:stretch>
        </p:blipFill>
        <p:spPr>
          <a:xfrm>
            <a:off x="186164" y="1144945"/>
            <a:ext cx="7230452" cy="3731846"/>
          </a:xfrm>
          <a:prstGeom prst="rect">
            <a:avLst/>
          </a:prstGeom>
        </p:spPr>
      </p:pic>
      <p:sp>
        <p:nvSpPr>
          <p:cNvPr id="5" name="Rectangle 4">
            <a:extLst>
              <a:ext uri="{FF2B5EF4-FFF2-40B4-BE49-F238E27FC236}">
                <a16:creationId xmlns:a16="http://schemas.microsoft.com/office/drawing/2014/main" id="{DECEEFCE-F4E3-4490-90A4-B4A639A7A3A9}"/>
              </a:ext>
            </a:extLst>
          </p:cNvPr>
          <p:cNvSpPr/>
          <p:nvPr/>
        </p:nvSpPr>
        <p:spPr>
          <a:xfrm>
            <a:off x="1373726" y="3857298"/>
            <a:ext cx="1267621" cy="78207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a:extLst>
              <a:ext uri="{FF2B5EF4-FFF2-40B4-BE49-F238E27FC236}">
                <a16:creationId xmlns:a16="http://schemas.microsoft.com/office/drawing/2014/main" id="{742A2670-6217-4E8B-92DE-E93B13627725}"/>
              </a:ext>
            </a:extLst>
          </p:cNvPr>
          <p:cNvCxnSpPr>
            <a:cxnSpLocks/>
          </p:cNvCxnSpPr>
          <p:nvPr/>
        </p:nvCxnSpPr>
        <p:spPr>
          <a:xfrm>
            <a:off x="1930909" y="2301534"/>
            <a:ext cx="5846304"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35D2E49-B39B-447B-AE58-8A377A089E2A}"/>
              </a:ext>
            </a:extLst>
          </p:cNvPr>
          <p:cNvCxnSpPr>
            <a:cxnSpLocks/>
          </p:cNvCxnSpPr>
          <p:nvPr/>
        </p:nvCxnSpPr>
        <p:spPr>
          <a:xfrm flipH="1">
            <a:off x="1944408" y="2294606"/>
            <a:ext cx="400" cy="1400083"/>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C6B977CB-5459-47E4-B212-1F6548D7240E}"/>
              </a:ext>
            </a:extLst>
          </p:cNvPr>
          <p:cNvSpPr txBox="1"/>
          <p:nvPr/>
        </p:nvSpPr>
        <p:spPr>
          <a:xfrm>
            <a:off x="7950467" y="1629837"/>
            <a:ext cx="4137846" cy="1815882"/>
          </a:xfrm>
          <a:prstGeom prst="rect">
            <a:avLst/>
          </a:prstGeom>
          <a:noFill/>
        </p:spPr>
        <p:txBody>
          <a:bodyPr wrap="square" lIns="91440" tIns="45720" rIns="91440" bIns="45720" rtlCol="0" anchor="t">
            <a:spAutoFit/>
          </a:bodyPr>
          <a:lstStyle/>
          <a:p>
            <a:r>
              <a:rPr lang="en-US" sz="1600">
                <a:latin typeface="Open Sans"/>
                <a:ea typeface="Open Sans"/>
                <a:cs typeface="Open Sans"/>
              </a:rPr>
              <a:t>Checked-in registrants can now be rescheduled for an appointment on the same day for either a new vaccination type at the same site (as long as there are multiple clinics at the site for that day), new clinic location, or a clinic at a later date. </a:t>
            </a:r>
            <a:endParaRPr lang="en-US" sz="160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62899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0E66A-1CED-484F-B33A-53ED17FD66D2}"/>
              </a:ext>
            </a:extLst>
          </p:cNvPr>
          <p:cNvSpPr>
            <a:spLocks noGrp="1"/>
          </p:cNvSpPr>
          <p:nvPr>
            <p:ph type="title"/>
          </p:nvPr>
        </p:nvSpPr>
        <p:spPr/>
        <p:txBody>
          <a:bodyPr>
            <a:normAutofit/>
          </a:bodyPr>
          <a:lstStyle/>
          <a:p>
            <a:r>
              <a:rPr lang="en-US"/>
              <a:t>Uploading Users</a:t>
            </a:r>
          </a:p>
        </p:txBody>
      </p:sp>
      <p:sp>
        <p:nvSpPr>
          <p:cNvPr id="3" name="Text Placeholder 2">
            <a:extLst>
              <a:ext uri="{FF2B5EF4-FFF2-40B4-BE49-F238E27FC236}">
                <a16:creationId xmlns:a16="http://schemas.microsoft.com/office/drawing/2014/main" id="{930D9B6A-2472-4D04-9A67-88CA2713E000}"/>
              </a:ext>
            </a:extLst>
          </p:cNvPr>
          <p:cNvSpPr>
            <a:spLocks noGrp="1"/>
          </p:cNvSpPr>
          <p:nvPr>
            <p:ph type="body" sz="quarter" idx="10"/>
          </p:nvPr>
        </p:nvSpPr>
        <p:spPr/>
        <p:txBody>
          <a:bodyPr>
            <a:normAutofit lnSpcReduction="10000"/>
          </a:bodyPr>
          <a:lstStyle/>
          <a:p>
            <a:r>
              <a:rPr lang="en-US" sz="1800"/>
              <a:t>Uploaded users now are able to have multiple roles and clinics associated with them</a:t>
            </a:r>
          </a:p>
        </p:txBody>
      </p:sp>
      <p:pic>
        <p:nvPicPr>
          <p:cNvPr id="4" name="Picture 3">
            <a:extLst>
              <a:ext uri="{FF2B5EF4-FFF2-40B4-BE49-F238E27FC236}">
                <a16:creationId xmlns:a16="http://schemas.microsoft.com/office/drawing/2014/main" id="{904C50F8-EAE7-432B-8094-0EDAA9AEF89E}"/>
              </a:ext>
            </a:extLst>
          </p:cNvPr>
          <p:cNvPicPr>
            <a:picLocks noChangeAspect="1"/>
          </p:cNvPicPr>
          <p:nvPr/>
        </p:nvPicPr>
        <p:blipFill>
          <a:blip r:embed="rId2"/>
          <a:stretch>
            <a:fillRect/>
          </a:stretch>
        </p:blipFill>
        <p:spPr>
          <a:xfrm>
            <a:off x="186164" y="1449718"/>
            <a:ext cx="9779503" cy="2768742"/>
          </a:xfrm>
          <a:prstGeom prst="rect">
            <a:avLst/>
          </a:prstGeom>
        </p:spPr>
      </p:pic>
      <p:sp>
        <p:nvSpPr>
          <p:cNvPr id="5" name="Rectangle 4">
            <a:extLst>
              <a:ext uri="{FF2B5EF4-FFF2-40B4-BE49-F238E27FC236}">
                <a16:creationId xmlns:a16="http://schemas.microsoft.com/office/drawing/2014/main" id="{A976E8F0-6351-4A0F-984E-77E2D975AA20}"/>
              </a:ext>
            </a:extLst>
          </p:cNvPr>
          <p:cNvSpPr/>
          <p:nvPr/>
        </p:nvSpPr>
        <p:spPr>
          <a:xfrm>
            <a:off x="354647" y="2350210"/>
            <a:ext cx="2223300" cy="107878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D2EA2F4B-12C7-49E5-A7F9-AF3994E1E384}"/>
              </a:ext>
            </a:extLst>
          </p:cNvPr>
          <p:cNvSpPr/>
          <p:nvPr/>
        </p:nvSpPr>
        <p:spPr>
          <a:xfrm>
            <a:off x="5160157" y="2294694"/>
            <a:ext cx="2223300" cy="177053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889B531C-CBA8-4622-B84C-C3CF3E06C898}"/>
              </a:ext>
            </a:extLst>
          </p:cNvPr>
          <p:cNvCxnSpPr>
            <a:cxnSpLocks/>
          </p:cNvCxnSpPr>
          <p:nvPr/>
        </p:nvCxnSpPr>
        <p:spPr>
          <a:xfrm>
            <a:off x="3591499" y="4427783"/>
            <a:ext cx="0" cy="49675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3B26543-71A1-46E0-A411-33CEB488E60A}"/>
              </a:ext>
            </a:extLst>
          </p:cNvPr>
          <p:cNvCxnSpPr>
            <a:cxnSpLocks/>
          </p:cNvCxnSpPr>
          <p:nvPr/>
        </p:nvCxnSpPr>
        <p:spPr>
          <a:xfrm flipH="1">
            <a:off x="1466297" y="3428999"/>
            <a:ext cx="3630" cy="102625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B7FE082-5A1C-48DE-8763-66640F6A3D53}"/>
              </a:ext>
            </a:extLst>
          </p:cNvPr>
          <p:cNvCxnSpPr>
            <a:cxnSpLocks/>
          </p:cNvCxnSpPr>
          <p:nvPr/>
        </p:nvCxnSpPr>
        <p:spPr>
          <a:xfrm>
            <a:off x="3591499" y="4433840"/>
            <a:ext cx="2688358"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061258C-AB3C-4C4E-BAA6-1AFC764115B9}"/>
              </a:ext>
            </a:extLst>
          </p:cNvPr>
          <p:cNvCxnSpPr>
            <a:cxnSpLocks/>
          </p:cNvCxnSpPr>
          <p:nvPr/>
        </p:nvCxnSpPr>
        <p:spPr>
          <a:xfrm flipV="1">
            <a:off x="1466297" y="4427783"/>
            <a:ext cx="2125202" cy="3107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9AECAF0-63C6-4CAF-AD05-B1DB0B4BD196}"/>
              </a:ext>
            </a:extLst>
          </p:cNvPr>
          <p:cNvCxnSpPr>
            <a:cxnSpLocks/>
          </p:cNvCxnSpPr>
          <p:nvPr/>
        </p:nvCxnSpPr>
        <p:spPr>
          <a:xfrm>
            <a:off x="6279857" y="4065224"/>
            <a:ext cx="0" cy="368616"/>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F92FC63C-35D7-4C07-8192-317DCC0D56F6}"/>
              </a:ext>
            </a:extLst>
          </p:cNvPr>
          <p:cNvSpPr txBox="1"/>
          <p:nvPr/>
        </p:nvSpPr>
        <p:spPr>
          <a:xfrm>
            <a:off x="186164" y="4928121"/>
            <a:ext cx="8849332" cy="584775"/>
          </a:xfrm>
          <a:prstGeom prst="rect">
            <a:avLst/>
          </a:prstGeom>
          <a:noFill/>
        </p:spPr>
        <p:txBody>
          <a:bodyPr wrap="square" rtlCol="0">
            <a:spAutoFit/>
          </a:bodyPr>
          <a:lstStyle/>
          <a:p>
            <a:r>
              <a:rPr lang="en-US" sz="1600">
                <a:latin typeface="Open Sans" panose="020B0606030504020204" pitchFamily="34" charset="0"/>
                <a:ea typeface="Open Sans" panose="020B0606030504020204" pitchFamily="34" charset="0"/>
                <a:cs typeface="Open Sans" panose="020B0606030504020204" pitchFamily="34" charset="0"/>
              </a:rPr>
              <a:t>Now, when multiple users are being uploaded to VASE+, an option is available to assign multiple roles and multiple clinics to said users. </a:t>
            </a:r>
          </a:p>
        </p:txBody>
      </p:sp>
    </p:spTree>
    <p:extLst>
      <p:ext uri="{BB962C8B-B14F-4D97-AF65-F5344CB8AC3E}">
        <p14:creationId xmlns:p14="http://schemas.microsoft.com/office/powerpoint/2010/main" val="1640653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A9A0B-557F-4161-B9C3-BBC3D12DD1E4}"/>
              </a:ext>
            </a:extLst>
          </p:cNvPr>
          <p:cNvSpPr>
            <a:spLocks noGrp="1"/>
          </p:cNvSpPr>
          <p:nvPr>
            <p:ph type="title"/>
          </p:nvPr>
        </p:nvSpPr>
        <p:spPr/>
        <p:txBody>
          <a:bodyPr/>
          <a:lstStyle/>
          <a:p>
            <a:r>
              <a:rPr lang="en-US"/>
              <a:t>Clinic Schedule Edits</a:t>
            </a:r>
          </a:p>
        </p:txBody>
      </p:sp>
      <p:sp>
        <p:nvSpPr>
          <p:cNvPr id="3" name="Text Placeholder 2">
            <a:extLst>
              <a:ext uri="{FF2B5EF4-FFF2-40B4-BE49-F238E27FC236}">
                <a16:creationId xmlns:a16="http://schemas.microsoft.com/office/drawing/2014/main" id="{0C363E71-8788-4BD2-BC11-8C503C3EDE51}"/>
              </a:ext>
            </a:extLst>
          </p:cNvPr>
          <p:cNvSpPr>
            <a:spLocks noGrp="1"/>
          </p:cNvSpPr>
          <p:nvPr>
            <p:ph type="body" sz="quarter" idx="10"/>
          </p:nvPr>
        </p:nvSpPr>
        <p:spPr/>
        <p:txBody>
          <a:bodyPr>
            <a:normAutofit lnSpcReduction="10000"/>
          </a:bodyPr>
          <a:lstStyle/>
          <a:p>
            <a:r>
              <a:rPr lang="en-US" sz="1800"/>
              <a:t>Clinic Schedule start and end times can now be edited</a:t>
            </a:r>
          </a:p>
        </p:txBody>
      </p:sp>
      <p:pic>
        <p:nvPicPr>
          <p:cNvPr id="4" name="Picture 3">
            <a:extLst>
              <a:ext uri="{FF2B5EF4-FFF2-40B4-BE49-F238E27FC236}">
                <a16:creationId xmlns:a16="http://schemas.microsoft.com/office/drawing/2014/main" id="{750EB891-155E-4E5E-94B4-4A8FFF5F1C38}"/>
              </a:ext>
            </a:extLst>
          </p:cNvPr>
          <p:cNvPicPr>
            <a:picLocks noChangeAspect="1"/>
          </p:cNvPicPr>
          <p:nvPr/>
        </p:nvPicPr>
        <p:blipFill>
          <a:blip r:embed="rId2"/>
          <a:stretch>
            <a:fillRect/>
          </a:stretch>
        </p:blipFill>
        <p:spPr>
          <a:xfrm>
            <a:off x="186164" y="1178954"/>
            <a:ext cx="8541189" cy="5302523"/>
          </a:xfrm>
          <a:prstGeom prst="rect">
            <a:avLst/>
          </a:prstGeom>
        </p:spPr>
      </p:pic>
      <p:sp>
        <p:nvSpPr>
          <p:cNvPr id="5" name="Rectangle 4">
            <a:extLst>
              <a:ext uri="{FF2B5EF4-FFF2-40B4-BE49-F238E27FC236}">
                <a16:creationId xmlns:a16="http://schemas.microsoft.com/office/drawing/2014/main" id="{0263C2E4-DE9B-4F08-8290-27C46D15BBAB}"/>
              </a:ext>
            </a:extLst>
          </p:cNvPr>
          <p:cNvSpPr/>
          <p:nvPr/>
        </p:nvSpPr>
        <p:spPr>
          <a:xfrm>
            <a:off x="186164" y="3172859"/>
            <a:ext cx="4033296" cy="96948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439026F-D680-435A-96DE-D58DBE869C30}"/>
              </a:ext>
            </a:extLst>
          </p:cNvPr>
          <p:cNvSpPr txBox="1"/>
          <p:nvPr/>
        </p:nvSpPr>
        <p:spPr>
          <a:xfrm>
            <a:off x="9364337" y="2743199"/>
            <a:ext cx="2412694" cy="1323439"/>
          </a:xfrm>
          <a:prstGeom prst="rect">
            <a:avLst/>
          </a:prstGeom>
          <a:noFill/>
        </p:spPr>
        <p:txBody>
          <a:bodyPr wrap="square" rtlCol="0">
            <a:spAutoFit/>
          </a:bodyPr>
          <a:lstStyle/>
          <a:p>
            <a:r>
              <a:rPr lang="en-US" sz="1600">
                <a:latin typeface="Open Sans" panose="020B0606030504020204" pitchFamily="34" charset="0"/>
                <a:ea typeface="Open Sans" panose="020B0606030504020204" pitchFamily="34" charset="0"/>
                <a:cs typeface="Open Sans" panose="020B0606030504020204" pitchFamily="34" charset="0"/>
              </a:rPr>
              <a:t>Ability to change clinic start and end times is now available for current and future clinics. </a:t>
            </a:r>
          </a:p>
        </p:txBody>
      </p:sp>
    </p:spTree>
    <p:extLst>
      <p:ext uri="{BB962C8B-B14F-4D97-AF65-F5344CB8AC3E}">
        <p14:creationId xmlns:p14="http://schemas.microsoft.com/office/powerpoint/2010/main" val="342325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able&#10;&#10;Description automatically generated">
            <a:extLst>
              <a:ext uri="{FF2B5EF4-FFF2-40B4-BE49-F238E27FC236}">
                <a16:creationId xmlns:a16="http://schemas.microsoft.com/office/drawing/2014/main" id="{2F899A51-1346-4991-9377-63C3E1403949}"/>
              </a:ext>
            </a:extLst>
          </p:cNvPr>
          <p:cNvPicPr>
            <a:picLocks noChangeAspect="1"/>
          </p:cNvPicPr>
          <p:nvPr/>
        </p:nvPicPr>
        <p:blipFill>
          <a:blip r:embed="rId3"/>
          <a:stretch>
            <a:fillRect/>
          </a:stretch>
        </p:blipFill>
        <p:spPr>
          <a:xfrm>
            <a:off x="924045" y="3965208"/>
            <a:ext cx="10912997" cy="2573609"/>
          </a:xfrm>
          <a:prstGeom prst="rect">
            <a:avLst/>
          </a:prstGeom>
        </p:spPr>
      </p:pic>
      <p:sp>
        <p:nvSpPr>
          <p:cNvPr id="2" name="Title 1">
            <a:extLst>
              <a:ext uri="{FF2B5EF4-FFF2-40B4-BE49-F238E27FC236}">
                <a16:creationId xmlns:a16="http://schemas.microsoft.com/office/drawing/2014/main" id="{74919233-59A4-45A6-B639-7C4D61AFC486}"/>
              </a:ext>
            </a:extLst>
          </p:cNvPr>
          <p:cNvSpPr>
            <a:spLocks noGrp="1"/>
          </p:cNvSpPr>
          <p:nvPr>
            <p:ph type="title"/>
          </p:nvPr>
        </p:nvSpPr>
        <p:spPr/>
        <p:txBody>
          <a:bodyPr>
            <a:normAutofit/>
          </a:bodyPr>
          <a:lstStyle/>
          <a:p>
            <a:r>
              <a:rPr lang="en-US">
                <a:latin typeface="Open Sans Semibold"/>
                <a:ea typeface="Open Sans Semibold"/>
                <a:cs typeface="Open Sans Semibold"/>
              </a:rPr>
              <a:t>All Appointments Report </a:t>
            </a:r>
            <a:endParaRPr lang="en-US"/>
          </a:p>
        </p:txBody>
      </p:sp>
      <p:sp>
        <p:nvSpPr>
          <p:cNvPr id="3" name="Text Placeholder 2">
            <a:extLst>
              <a:ext uri="{FF2B5EF4-FFF2-40B4-BE49-F238E27FC236}">
                <a16:creationId xmlns:a16="http://schemas.microsoft.com/office/drawing/2014/main" id="{E7BF5306-D110-45B2-A023-92B178D9B164}"/>
              </a:ext>
            </a:extLst>
          </p:cNvPr>
          <p:cNvSpPr>
            <a:spLocks noGrp="1"/>
          </p:cNvSpPr>
          <p:nvPr>
            <p:ph type="body" sz="quarter" idx="10"/>
          </p:nvPr>
        </p:nvSpPr>
        <p:spPr/>
        <p:txBody>
          <a:bodyPr vert="horz" lIns="91440" tIns="45720" rIns="91440" bIns="45720" rtlCol="0" anchor="t">
            <a:noAutofit/>
          </a:bodyPr>
          <a:lstStyle/>
          <a:p>
            <a:r>
              <a:rPr lang="en-US" sz="1800"/>
              <a:t>A report that displays appointment and vaccination status of a registrant</a:t>
            </a:r>
          </a:p>
        </p:txBody>
      </p:sp>
      <p:sp>
        <p:nvSpPr>
          <p:cNvPr id="8" name="Rectangle 7">
            <a:extLst>
              <a:ext uri="{FF2B5EF4-FFF2-40B4-BE49-F238E27FC236}">
                <a16:creationId xmlns:a16="http://schemas.microsoft.com/office/drawing/2014/main" id="{3811A9BA-E87F-4118-83B5-2213B15CF682}"/>
              </a:ext>
            </a:extLst>
          </p:cNvPr>
          <p:cNvSpPr/>
          <p:nvPr/>
        </p:nvSpPr>
        <p:spPr>
          <a:xfrm>
            <a:off x="922116" y="5653268"/>
            <a:ext cx="10909137" cy="87774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8" descr="Graphical user interface, text&#10;&#10;Description automatically generated">
            <a:extLst>
              <a:ext uri="{FF2B5EF4-FFF2-40B4-BE49-F238E27FC236}">
                <a16:creationId xmlns:a16="http://schemas.microsoft.com/office/drawing/2014/main" id="{8BF97EF9-5DE5-491A-B45A-3D8CF9AB6C99}"/>
              </a:ext>
            </a:extLst>
          </p:cNvPr>
          <p:cNvPicPr>
            <a:picLocks noChangeAspect="1"/>
          </p:cNvPicPr>
          <p:nvPr/>
        </p:nvPicPr>
        <p:blipFill>
          <a:blip r:embed="rId4"/>
          <a:stretch>
            <a:fillRect/>
          </a:stretch>
        </p:blipFill>
        <p:spPr>
          <a:xfrm>
            <a:off x="190982" y="1055976"/>
            <a:ext cx="2048719" cy="2787997"/>
          </a:xfrm>
          <a:prstGeom prst="rect">
            <a:avLst/>
          </a:prstGeom>
        </p:spPr>
      </p:pic>
      <p:sp>
        <p:nvSpPr>
          <p:cNvPr id="9" name="Rectangle 8">
            <a:extLst>
              <a:ext uri="{FF2B5EF4-FFF2-40B4-BE49-F238E27FC236}">
                <a16:creationId xmlns:a16="http://schemas.microsoft.com/office/drawing/2014/main" id="{A176417D-7EF7-4F21-83C2-502B57B7AA82}"/>
              </a:ext>
            </a:extLst>
          </p:cNvPr>
          <p:cNvSpPr/>
          <p:nvPr/>
        </p:nvSpPr>
        <p:spPr>
          <a:xfrm>
            <a:off x="410901" y="3540888"/>
            <a:ext cx="1263568" cy="21220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F14E9A1D-E879-4376-A946-05DBC2170FC4}"/>
              </a:ext>
            </a:extLst>
          </p:cNvPr>
          <p:cNvSpPr txBox="1"/>
          <p:nvPr/>
        </p:nvSpPr>
        <p:spPr>
          <a:xfrm>
            <a:off x="3612395" y="1587219"/>
            <a:ext cx="6874526" cy="1077218"/>
          </a:xfrm>
          <a:prstGeom prst="rect">
            <a:avLst/>
          </a:prstGeom>
          <a:noFill/>
        </p:spPr>
        <p:txBody>
          <a:bodyPr wrap="square" lIns="91440" tIns="45720" rIns="91440" bIns="45720" rtlCol="0" anchor="t">
            <a:spAutoFit/>
          </a:bodyPr>
          <a:lstStyle/>
          <a:p>
            <a:r>
              <a:rPr lang="en-US" sz="1600">
                <a:latin typeface="Open Sans"/>
                <a:ea typeface="Open Sans"/>
                <a:cs typeface="Open Sans"/>
              </a:rPr>
              <a:t>An all appointments report now will give administrative (locality &amp; site) users the option to search for an individual and look at what appointments they have been scheduled for as well as their vaccination status, name, and dose #.</a:t>
            </a:r>
          </a:p>
        </p:txBody>
      </p:sp>
      <p:cxnSp>
        <p:nvCxnSpPr>
          <p:cNvPr id="10" name="Straight Connector 9">
            <a:extLst>
              <a:ext uri="{FF2B5EF4-FFF2-40B4-BE49-F238E27FC236}">
                <a16:creationId xmlns:a16="http://schemas.microsoft.com/office/drawing/2014/main" id="{E7FEFBD6-BFB4-402B-BA9F-2721B37B4B2C}"/>
              </a:ext>
            </a:extLst>
          </p:cNvPr>
          <p:cNvCxnSpPr>
            <a:cxnSpLocks/>
          </p:cNvCxnSpPr>
          <p:nvPr/>
        </p:nvCxnSpPr>
        <p:spPr>
          <a:xfrm>
            <a:off x="1674469" y="3646989"/>
            <a:ext cx="1941591"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6275F0B-C55E-424F-A491-06BDB8349A3C}"/>
              </a:ext>
            </a:extLst>
          </p:cNvPr>
          <p:cNvCxnSpPr>
            <a:cxnSpLocks/>
          </p:cNvCxnSpPr>
          <p:nvPr/>
        </p:nvCxnSpPr>
        <p:spPr>
          <a:xfrm>
            <a:off x="3612395" y="3631578"/>
            <a:ext cx="0" cy="440892"/>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209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3E52A-FA61-4F66-BE95-4B9EE0E681D5}"/>
              </a:ext>
            </a:extLst>
          </p:cNvPr>
          <p:cNvSpPr>
            <a:spLocks noGrp="1"/>
          </p:cNvSpPr>
          <p:nvPr>
            <p:ph type="title"/>
          </p:nvPr>
        </p:nvSpPr>
        <p:spPr/>
        <p:txBody>
          <a:bodyPr/>
          <a:lstStyle/>
          <a:p>
            <a:r>
              <a:rPr lang="en-US">
                <a:latin typeface="Open Sans Semibold"/>
                <a:ea typeface="Open Sans Semibold"/>
                <a:cs typeface="Open Sans Semibold"/>
              </a:rPr>
              <a:t>Appointments Preview</a:t>
            </a:r>
          </a:p>
        </p:txBody>
      </p:sp>
      <p:sp>
        <p:nvSpPr>
          <p:cNvPr id="3" name="Text Placeholder 2">
            <a:extLst>
              <a:ext uri="{FF2B5EF4-FFF2-40B4-BE49-F238E27FC236}">
                <a16:creationId xmlns:a16="http://schemas.microsoft.com/office/drawing/2014/main" id="{C1484946-A4FF-4506-827F-C931ACE84899}"/>
              </a:ext>
            </a:extLst>
          </p:cNvPr>
          <p:cNvSpPr>
            <a:spLocks noGrp="1"/>
          </p:cNvSpPr>
          <p:nvPr>
            <p:ph type="body" sz="quarter" idx="10"/>
          </p:nvPr>
        </p:nvSpPr>
        <p:spPr/>
        <p:txBody>
          <a:bodyPr vert="horz" lIns="91440" tIns="45720" rIns="91440" bIns="45720" rtlCol="0" anchor="t">
            <a:normAutofit lnSpcReduction="10000"/>
          </a:bodyPr>
          <a:lstStyle/>
          <a:p>
            <a:r>
              <a:rPr lang="en-US" sz="1800">
                <a:latin typeface="Open Sans"/>
                <a:ea typeface="Open Sans"/>
                <a:cs typeface="Open Sans"/>
              </a:rPr>
              <a:t>Appointments preview gives a breakdown of VASE+ Clinics</a:t>
            </a:r>
            <a:endParaRPr lang="en-US" sz="1800"/>
          </a:p>
        </p:txBody>
      </p:sp>
      <p:sp>
        <p:nvSpPr>
          <p:cNvPr id="6" name="TextBox 5">
            <a:extLst>
              <a:ext uri="{FF2B5EF4-FFF2-40B4-BE49-F238E27FC236}">
                <a16:creationId xmlns:a16="http://schemas.microsoft.com/office/drawing/2014/main" id="{AAFCBBE0-FA79-4432-B692-5B45C103BC16}"/>
              </a:ext>
            </a:extLst>
          </p:cNvPr>
          <p:cNvSpPr txBox="1"/>
          <p:nvPr/>
        </p:nvSpPr>
        <p:spPr>
          <a:xfrm>
            <a:off x="3200400" y="1155808"/>
            <a:ext cx="7750366" cy="1077218"/>
          </a:xfrm>
          <a:prstGeom prst="rect">
            <a:avLst/>
          </a:prstGeom>
          <a:noFill/>
        </p:spPr>
        <p:txBody>
          <a:bodyPr wrap="square" lIns="91440" tIns="45720" rIns="91440" bIns="45720" rtlCol="0" anchor="t">
            <a:spAutoFit/>
          </a:bodyPr>
          <a:lstStyle/>
          <a:p>
            <a:r>
              <a:rPr lang="en-US" sz="1600">
                <a:latin typeface="Open Sans"/>
                <a:ea typeface="Open Sans"/>
                <a:cs typeface="Open Sans"/>
              </a:rPr>
              <a:t>The appointments preview section is a new addition to VASE+ that displays information regarding available appointments, scheduled appointments, and vaccinated individuals within a clinic. This view is available to all VASE+ administrators and clinic view users. </a:t>
            </a:r>
            <a:endParaRPr lang="en-US" sz="1600">
              <a:latin typeface="Open Sans" panose="020B0606030504020204" pitchFamily="34" charset="0"/>
              <a:ea typeface="Open Sans" panose="020B0606030504020204" pitchFamily="34" charset="0"/>
              <a:cs typeface="Open Sans" panose="020B0606030504020204" pitchFamily="34" charset="0"/>
            </a:endParaRPr>
          </a:p>
        </p:txBody>
      </p:sp>
      <p:pic>
        <p:nvPicPr>
          <p:cNvPr id="5" name="Picture 4">
            <a:extLst>
              <a:ext uri="{FF2B5EF4-FFF2-40B4-BE49-F238E27FC236}">
                <a16:creationId xmlns:a16="http://schemas.microsoft.com/office/drawing/2014/main" id="{8A2636FF-25E7-4C53-A96F-1209C98FE0C1}"/>
              </a:ext>
            </a:extLst>
          </p:cNvPr>
          <p:cNvPicPr>
            <a:picLocks noChangeAspect="1"/>
          </p:cNvPicPr>
          <p:nvPr/>
        </p:nvPicPr>
        <p:blipFill>
          <a:blip r:embed="rId2"/>
          <a:stretch>
            <a:fillRect/>
          </a:stretch>
        </p:blipFill>
        <p:spPr>
          <a:xfrm>
            <a:off x="186164" y="1152319"/>
            <a:ext cx="2254366" cy="4216617"/>
          </a:xfrm>
          <a:prstGeom prst="rect">
            <a:avLst/>
          </a:prstGeom>
        </p:spPr>
      </p:pic>
      <p:sp>
        <p:nvSpPr>
          <p:cNvPr id="7" name="Rectangle 6">
            <a:extLst>
              <a:ext uri="{FF2B5EF4-FFF2-40B4-BE49-F238E27FC236}">
                <a16:creationId xmlns:a16="http://schemas.microsoft.com/office/drawing/2014/main" id="{48206AB3-98FC-4829-B496-1E356A6E6357}"/>
              </a:ext>
            </a:extLst>
          </p:cNvPr>
          <p:cNvSpPr/>
          <p:nvPr/>
        </p:nvSpPr>
        <p:spPr>
          <a:xfrm>
            <a:off x="572647" y="4106038"/>
            <a:ext cx="1481399" cy="243712"/>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9" name="Straight Arrow Connector 8">
            <a:extLst>
              <a:ext uri="{FF2B5EF4-FFF2-40B4-BE49-F238E27FC236}">
                <a16:creationId xmlns:a16="http://schemas.microsoft.com/office/drawing/2014/main" id="{A598118F-8558-4855-A143-B7A2CE791924}"/>
              </a:ext>
            </a:extLst>
          </p:cNvPr>
          <p:cNvCxnSpPr>
            <a:cxnSpLocks/>
            <a:stCxn id="7" idx="3"/>
          </p:cNvCxnSpPr>
          <p:nvPr/>
        </p:nvCxnSpPr>
        <p:spPr>
          <a:xfrm>
            <a:off x="2054046" y="4227894"/>
            <a:ext cx="1155701" cy="0"/>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0E211039-8729-4FCE-8C2E-51DFF198BAB5}"/>
              </a:ext>
            </a:extLst>
          </p:cNvPr>
          <p:cNvPicPr>
            <a:picLocks noChangeAspect="1"/>
          </p:cNvPicPr>
          <p:nvPr/>
        </p:nvPicPr>
        <p:blipFill>
          <a:blip r:embed="rId3"/>
          <a:stretch>
            <a:fillRect/>
          </a:stretch>
        </p:blipFill>
        <p:spPr>
          <a:xfrm>
            <a:off x="3303037" y="2426115"/>
            <a:ext cx="8425702" cy="3025464"/>
          </a:xfrm>
          <a:prstGeom prst="rect">
            <a:avLst/>
          </a:prstGeom>
        </p:spPr>
      </p:pic>
    </p:spTree>
    <p:extLst>
      <p:ext uri="{BB962C8B-B14F-4D97-AF65-F5344CB8AC3E}">
        <p14:creationId xmlns:p14="http://schemas.microsoft.com/office/powerpoint/2010/main" val="2252843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17FCE-BB2C-4121-B14C-C5522B539BDF}"/>
              </a:ext>
            </a:extLst>
          </p:cNvPr>
          <p:cNvSpPr>
            <a:spLocks noGrp="1"/>
          </p:cNvSpPr>
          <p:nvPr>
            <p:ph type="title"/>
          </p:nvPr>
        </p:nvSpPr>
        <p:spPr/>
        <p:txBody>
          <a:bodyPr/>
          <a:lstStyle/>
          <a:p>
            <a:r>
              <a:rPr lang="en-US"/>
              <a:t>Appointments Preview Cont. </a:t>
            </a:r>
          </a:p>
        </p:txBody>
      </p:sp>
      <p:sp>
        <p:nvSpPr>
          <p:cNvPr id="3" name="Text Placeholder 2">
            <a:extLst>
              <a:ext uri="{FF2B5EF4-FFF2-40B4-BE49-F238E27FC236}">
                <a16:creationId xmlns:a16="http://schemas.microsoft.com/office/drawing/2014/main" id="{5F6A15DA-C328-484D-96DF-A43BBC13D3D3}"/>
              </a:ext>
            </a:extLst>
          </p:cNvPr>
          <p:cNvSpPr>
            <a:spLocks noGrp="1"/>
          </p:cNvSpPr>
          <p:nvPr>
            <p:ph type="body" sz="quarter" idx="10"/>
          </p:nvPr>
        </p:nvSpPr>
        <p:spPr/>
        <p:txBody>
          <a:bodyPr>
            <a:normAutofit lnSpcReduction="10000"/>
          </a:bodyPr>
          <a:lstStyle/>
          <a:p>
            <a:r>
              <a:rPr lang="en-US" sz="1800"/>
              <a:t>Scheduled appointments can be shown in a graph format </a:t>
            </a:r>
          </a:p>
        </p:txBody>
      </p:sp>
      <p:pic>
        <p:nvPicPr>
          <p:cNvPr id="4" name="Picture 3">
            <a:extLst>
              <a:ext uri="{FF2B5EF4-FFF2-40B4-BE49-F238E27FC236}">
                <a16:creationId xmlns:a16="http://schemas.microsoft.com/office/drawing/2014/main" id="{F6370020-C569-42EE-8B8E-471C0C8FA8DE}"/>
              </a:ext>
            </a:extLst>
          </p:cNvPr>
          <p:cNvPicPr>
            <a:picLocks noChangeAspect="1"/>
          </p:cNvPicPr>
          <p:nvPr/>
        </p:nvPicPr>
        <p:blipFill>
          <a:blip r:embed="rId2"/>
          <a:stretch>
            <a:fillRect/>
          </a:stretch>
        </p:blipFill>
        <p:spPr>
          <a:xfrm>
            <a:off x="186164" y="1437232"/>
            <a:ext cx="9417534" cy="3181514"/>
          </a:xfrm>
          <a:prstGeom prst="rect">
            <a:avLst/>
          </a:prstGeom>
        </p:spPr>
      </p:pic>
      <p:sp>
        <p:nvSpPr>
          <p:cNvPr id="5" name="Rectangle 4">
            <a:extLst>
              <a:ext uri="{FF2B5EF4-FFF2-40B4-BE49-F238E27FC236}">
                <a16:creationId xmlns:a16="http://schemas.microsoft.com/office/drawing/2014/main" id="{6D030FE7-15F7-4769-8B68-E788C44947B2}"/>
              </a:ext>
            </a:extLst>
          </p:cNvPr>
          <p:cNvSpPr/>
          <p:nvPr/>
        </p:nvSpPr>
        <p:spPr>
          <a:xfrm>
            <a:off x="186164" y="4993506"/>
            <a:ext cx="11293181" cy="830997"/>
          </a:xfrm>
          <a:prstGeom prst="rect">
            <a:avLst/>
          </a:prstGeom>
        </p:spPr>
        <p:txBody>
          <a:bodyPr wrap="square" lIns="91440" tIns="45720" rIns="91440" bIns="45720" anchor="t">
            <a:spAutoFit/>
          </a:bodyPr>
          <a:lstStyle/>
          <a:p>
            <a:r>
              <a:rPr lang="en-US" sz="1600">
                <a:latin typeface="Open Sans"/>
                <a:ea typeface="Open Sans"/>
                <a:cs typeface="Open Sans"/>
              </a:rPr>
              <a:t>The appointments preview function will also display a chart that will have the information shown above, in a color-coded fashion to make it easier for administrative staff to review. This information is available for past, current and future clinics. </a:t>
            </a:r>
            <a:endParaRPr lang="en-US" sz="160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741236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19233-59A4-45A6-B639-7C4D61AFC486}"/>
              </a:ext>
            </a:extLst>
          </p:cNvPr>
          <p:cNvSpPr>
            <a:spLocks noGrp="1"/>
          </p:cNvSpPr>
          <p:nvPr>
            <p:ph type="title"/>
          </p:nvPr>
        </p:nvSpPr>
        <p:spPr/>
        <p:txBody>
          <a:bodyPr/>
          <a:lstStyle/>
          <a:p>
            <a:r>
              <a:rPr lang="en-US">
                <a:latin typeface="Open Sans Semibold"/>
                <a:ea typeface="Open Sans Semibold"/>
                <a:cs typeface="Open Sans Semibold"/>
              </a:rPr>
              <a:t>Personal Information </a:t>
            </a:r>
            <a:endParaRPr lang="en-US"/>
          </a:p>
        </p:txBody>
      </p:sp>
      <p:sp>
        <p:nvSpPr>
          <p:cNvPr id="3" name="Text Placeholder 2">
            <a:extLst>
              <a:ext uri="{FF2B5EF4-FFF2-40B4-BE49-F238E27FC236}">
                <a16:creationId xmlns:a16="http://schemas.microsoft.com/office/drawing/2014/main" id="{E7BF5306-D110-45B2-A023-92B178D9B164}"/>
              </a:ext>
            </a:extLst>
          </p:cNvPr>
          <p:cNvSpPr>
            <a:spLocks noGrp="1"/>
          </p:cNvSpPr>
          <p:nvPr>
            <p:ph type="body" sz="quarter" idx="10"/>
          </p:nvPr>
        </p:nvSpPr>
        <p:spPr/>
        <p:txBody>
          <a:bodyPr vert="horz" lIns="91440" tIns="45720" rIns="91440" bIns="45720" rtlCol="0" anchor="t">
            <a:noAutofit/>
          </a:bodyPr>
          <a:lstStyle/>
          <a:p>
            <a:r>
              <a:rPr lang="en-US" sz="1800">
                <a:latin typeface="Open Sans"/>
                <a:ea typeface="Open Sans"/>
                <a:cs typeface="Open Sans"/>
              </a:rPr>
              <a:t>Address fields are now mandatory </a:t>
            </a:r>
            <a:endParaRPr lang="en-US" sz="1800"/>
          </a:p>
        </p:txBody>
      </p:sp>
      <p:sp>
        <p:nvSpPr>
          <p:cNvPr id="6" name="TextBox 5">
            <a:extLst>
              <a:ext uri="{FF2B5EF4-FFF2-40B4-BE49-F238E27FC236}">
                <a16:creationId xmlns:a16="http://schemas.microsoft.com/office/drawing/2014/main" id="{30CC78FB-4174-4098-8165-D38D024AE8C2}"/>
              </a:ext>
            </a:extLst>
          </p:cNvPr>
          <p:cNvSpPr txBox="1"/>
          <p:nvPr/>
        </p:nvSpPr>
        <p:spPr>
          <a:xfrm>
            <a:off x="190797" y="4347096"/>
            <a:ext cx="5913130" cy="584775"/>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effectLst/>
                <a:uLnTx/>
                <a:uFillTx/>
                <a:latin typeface="Open Sans"/>
                <a:ea typeface="Open Sans"/>
                <a:cs typeface="Open Sans"/>
              </a:rPr>
              <a:t>The registrant’s address is now a required field for when a registrant is signing up or being checked-in</a:t>
            </a:r>
            <a:r>
              <a:rPr lang="en-US" sz="1600">
                <a:latin typeface="Open Sans"/>
                <a:ea typeface="Open Sans"/>
                <a:cs typeface="Open Sans"/>
              </a:rPr>
              <a:t>.</a:t>
            </a:r>
            <a:endParaRPr kumimoji="0" lang="en-US" sz="1600" b="0" i="0" u="none" strike="noStrike" kern="1200" cap="none" spc="0" normalizeH="0" baseline="0" noProof="0">
              <a:ln>
                <a:noFill/>
              </a:ln>
              <a:solidFill>
                <a:prstClr val="black"/>
              </a:solidFill>
              <a:effectLst/>
              <a:uLnTx/>
              <a:uFillTx/>
              <a:latin typeface="Open Sans"/>
              <a:ea typeface="Open Sans"/>
              <a:cs typeface="Open Sans"/>
            </a:endParaRPr>
          </a:p>
        </p:txBody>
      </p:sp>
      <p:pic>
        <p:nvPicPr>
          <p:cNvPr id="4" name="Picture 7" descr="Graphical user interface, application&#10;&#10;Description automatically generated">
            <a:extLst>
              <a:ext uri="{FF2B5EF4-FFF2-40B4-BE49-F238E27FC236}">
                <a16:creationId xmlns:a16="http://schemas.microsoft.com/office/drawing/2014/main" id="{50BC7908-CF76-433C-9372-20741A132575}"/>
              </a:ext>
            </a:extLst>
          </p:cNvPr>
          <p:cNvPicPr>
            <a:picLocks noChangeAspect="1"/>
          </p:cNvPicPr>
          <p:nvPr/>
        </p:nvPicPr>
        <p:blipFill>
          <a:blip r:embed="rId3"/>
          <a:stretch>
            <a:fillRect/>
          </a:stretch>
        </p:blipFill>
        <p:spPr>
          <a:xfrm>
            <a:off x="190983" y="1356327"/>
            <a:ext cx="10044895" cy="2737094"/>
          </a:xfrm>
          <a:prstGeom prst="rect">
            <a:avLst/>
          </a:prstGeom>
        </p:spPr>
      </p:pic>
      <p:sp>
        <p:nvSpPr>
          <p:cNvPr id="8" name="Rectangle 7">
            <a:extLst>
              <a:ext uri="{FF2B5EF4-FFF2-40B4-BE49-F238E27FC236}">
                <a16:creationId xmlns:a16="http://schemas.microsoft.com/office/drawing/2014/main" id="{3811A9BA-E87F-4118-83B5-2213B15CF682}"/>
              </a:ext>
            </a:extLst>
          </p:cNvPr>
          <p:cNvSpPr/>
          <p:nvPr/>
        </p:nvSpPr>
        <p:spPr>
          <a:xfrm>
            <a:off x="391610" y="3598761"/>
            <a:ext cx="9742024" cy="48227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64774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2" ma:contentTypeDescription="Create a new document." ma:contentTypeScope="" ma:versionID="bb75fa02c617b3ff1e1c459287b93cc6">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779180aea94bfcdef32e45bd035114a1"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7EEF88-BF37-4300-98B2-AED2FC6B7CBF}">
  <ds:schemaRefs>
    <ds:schemaRef ds:uri="99918207-70f4-4692-8e19-8fc913462058"/>
    <ds:schemaRef ds:uri="d0ca13b7-c6ed-42f9-9bda-57a4fb0cfc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C9F8E4C0-641A-4FFF-A5B7-23A7D3C720BB}">
  <ds:schemaRefs>
    <ds:schemaRef ds:uri="http://schemas.microsoft.com/office/infopath/2007/PartnerControls"/>
    <ds:schemaRef ds:uri="http://www.w3.org/XML/1998/namespace"/>
    <ds:schemaRef ds:uri="http://purl.org/dc/elements/1.1/"/>
    <ds:schemaRef ds:uri="99918207-70f4-4692-8e19-8fc913462058"/>
    <ds:schemaRef ds:uri="http://schemas.microsoft.com/office/2006/documentManagement/types"/>
    <ds:schemaRef ds:uri="http://schemas.openxmlformats.org/package/2006/metadata/core-properties"/>
    <ds:schemaRef ds:uri="http://schemas.microsoft.com/office/2006/metadata/properties"/>
    <ds:schemaRef ds:uri="d0ca13b7-c6ed-42f9-9bda-57a4fb0cfcc4"/>
    <ds:schemaRef ds:uri="http://purl.org/dc/dcmitype/"/>
    <ds:schemaRef ds:uri="http://purl.org/dc/terms/"/>
  </ds:schemaRefs>
</ds:datastoreItem>
</file>

<file path=customXml/itemProps3.xml><?xml version="1.0" encoding="utf-8"?>
<ds:datastoreItem xmlns:ds="http://schemas.openxmlformats.org/officeDocument/2006/customXml" ds:itemID="{834782F4-150A-485E-8E65-D18B3B1450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552</Words>
  <Application>Microsoft Office PowerPoint</Application>
  <PresentationFormat>Widescreen</PresentationFormat>
  <Paragraphs>36</Paragraphs>
  <Slides>11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Open Sans</vt:lpstr>
      <vt:lpstr>Open Sans Semibold</vt:lpstr>
      <vt:lpstr>Office Theme</vt:lpstr>
      <vt:lpstr>VASE+ Feature Updates​</vt:lpstr>
      <vt:lpstr>Dashboard Updates</vt:lpstr>
      <vt:lpstr>Appointment Rescheduling</vt:lpstr>
      <vt:lpstr>Uploading Users</vt:lpstr>
      <vt:lpstr>Clinic Schedule Edits</vt:lpstr>
      <vt:lpstr>All Appointments Report </vt:lpstr>
      <vt:lpstr>Appointments Preview</vt:lpstr>
      <vt:lpstr>Appointments Preview Cont. </vt:lpstr>
      <vt:lpstr>Personal Information </vt:lpstr>
      <vt:lpstr>User Profile Enhancement </vt:lpstr>
      <vt:lpstr>Help and Support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VASE+ Feature Updates​</dc:title>
  <dc:creator>Ali, Zibraan</dc:creator>
  <cp:lastModifiedBy>Ali, Zibraan</cp:lastModifiedBy>
  <cp:revision>1</cp:revision>
  <dcterms:created xsi:type="dcterms:W3CDTF">2021-05-25T15:46:18Z</dcterms:created>
  <dcterms:modified xsi:type="dcterms:W3CDTF">2021-06-04T16:38:30Z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2021-06-01T17:04:46Z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f7960d67-84e2-4990-92a9-902d46f6dd3e</vt:lpwstr>
  </property>
  <property fmtid="{D5CDD505-2E9C-101B-9397-08002B2CF9AE}" pid="9" name="MSIP_Label_ea60d57e-af5b-4752-ac57-3e4f28ca11dc_ContentBits">
    <vt:lpwstr>0</vt:lpwstr>
  </property>
</Properties>
</file>