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8"/>
  </p:notesMasterIdLst>
  <p:sldIdLst>
    <p:sldId id="257" r:id="rId5"/>
    <p:sldId id="260" r:id="rId6"/>
    <p:sldId id="261" r:id="rId7"/>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shadri, Nithin" initials="SN" lastIdx="6" clrIdx="0">
    <p:extLst>
      <p:ext uri="{19B8F6BF-5375-455C-9EA6-DF929625EA0E}">
        <p15:presenceInfo xmlns:p15="http://schemas.microsoft.com/office/powerpoint/2012/main" userId="S::seseshadri@deloitte.com::9ff4de61-27b3-4311-8b58-dd9b09528048" providerId="AD"/>
      </p:ext>
    </p:extLst>
  </p:cmAuthor>
  <p:cmAuthor id="2" name="Saudek, Kailie" initials="SK" lastIdx="2" clrIdx="1">
    <p:extLst>
      <p:ext uri="{19B8F6BF-5375-455C-9EA6-DF929625EA0E}">
        <p15:presenceInfo xmlns:p15="http://schemas.microsoft.com/office/powerpoint/2012/main" userId="S::ksaudek@deloitte.com::0cffcfd4-cda7-46ce-90ec-30cb01b994f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6DF"/>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304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ynn, Stephanie" userId="fce63f8f-37c7-4291-9b68-f32264002518" providerId="ADAL" clId="{D0043705-D313-4985-9F1D-7CE7F8FFB33E}"/>
    <pc:docChg chg="custSel modSld">
      <pc:chgData name="Wynn, Stephanie" userId="fce63f8f-37c7-4291-9b68-f32264002518" providerId="ADAL" clId="{D0043705-D313-4985-9F1D-7CE7F8FFB33E}" dt="2022-10-27T19:44:25.402" v="32" actId="20577"/>
      <pc:docMkLst>
        <pc:docMk/>
      </pc:docMkLst>
      <pc:sldChg chg="modSp mod">
        <pc:chgData name="Wynn, Stephanie" userId="fce63f8f-37c7-4291-9b68-f32264002518" providerId="ADAL" clId="{D0043705-D313-4985-9F1D-7CE7F8FFB33E}" dt="2022-10-27T19:44:17.946" v="28" actId="20577"/>
        <pc:sldMkLst>
          <pc:docMk/>
          <pc:sldMk cId="2591542807" sldId="257"/>
        </pc:sldMkLst>
        <pc:spChg chg="mod">
          <ac:chgData name="Wynn, Stephanie" userId="fce63f8f-37c7-4291-9b68-f32264002518" providerId="ADAL" clId="{D0043705-D313-4985-9F1D-7CE7F8FFB33E}" dt="2022-10-27T19:44:17.946" v="28" actId="20577"/>
          <ac:spMkLst>
            <pc:docMk/>
            <pc:sldMk cId="2591542807" sldId="257"/>
            <ac:spMk id="4" creationId="{9DC8560D-31AE-4BFE-83E7-799454BCE4C9}"/>
          </ac:spMkLst>
        </pc:spChg>
      </pc:sldChg>
      <pc:sldChg chg="modSp mod">
        <pc:chgData name="Wynn, Stephanie" userId="fce63f8f-37c7-4291-9b68-f32264002518" providerId="ADAL" clId="{D0043705-D313-4985-9F1D-7CE7F8FFB33E}" dt="2022-10-27T19:44:21.834" v="30" actId="20577"/>
        <pc:sldMkLst>
          <pc:docMk/>
          <pc:sldMk cId="920191938" sldId="260"/>
        </pc:sldMkLst>
        <pc:spChg chg="mod">
          <ac:chgData name="Wynn, Stephanie" userId="fce63f8f-37c7-4291-9b68-f32264002518" providerId="ADAL" clId="{D0043705-D313-4985-9F1D-7CE7F8FFB33E}" dt="2022-10-27T19:44:21.834" v="30" actId="20577"/>
          <ac:spMkLst>
            <pc:docMk/>
            <pc:sldMk cId="920191938" sldId="260"/>
            <ac:spMk id="12" creationId="{50D87397-0CCF-4BCA-841C-B7FC693B0D2E}"/>
          </ac:spMkLst>
        </pc:spChg>
        <pc:spChg chg="mod">
          <ac:chgData name="Wynn, Stephanie" userId="fce63f8f-37c7-4291-9b68-f32264002518" providerId="ADAL" clId="{D0043705-D313-4985-9F1D-7CE7F8FFB33E}" dt="2022-10-27T19:43:41.069" v="11" actId="14100"/>
          <ac:spMkLst>
            <pc:docMk/>
            <pc:sldMk cId="920191938" sldId="260"/>
            <ac:spMk id="22" creationId="{893911B7-E16B-4088-83F0-97949E7BD2FE}"/>
          </ac:spMkLst>
        </pc:spChg>
        <pc:spChg chg="mod">
          <ac:chgData name="Wynn, Stephanie" userId="fce63f8f-37c7-4291-9b68-f32264002518" providerId="ADAL" clId="{D0043705-D313-4985-9F1D-7CE7F8FFB33E}" dt="2022-10-27T19:43:49.397" v="13" actId="14100"/>
          <ac:spMkLst>
            <pc:docMk/>
            <pc:sldMk cId="920191938" sldId="260"/>
            <ac:spMk id="23" creationId="{A6327F33-7EFA-4EEE-8724-9A65F656E10F}"/>
          </ac:spMkLst>
        </pc:spChg>
        <pc:spChg chg="mod">
          <ac:chgData name="Wynn, Stephanie" userId="fce63f8f-37c7-4291-9b68-f32264002518" providerId="ADAL" clId="{D0043705-D313-4985-9F1D-7CE7F8FFB33E}" dt="2022-10-27T19:43:59.202" v="24" actId="1035"/>
          <ac:spMkLst>
            <pc:docMk/>
            <pc:sldMk cId="920191938" sldId="260"/>
            <ac:spMk id="24" creationId="{CAA10E09-3570-4385-904E-CA06BCBA7E13}"/>
          </ac:spMkLst>
        </pc:spChg>
        <pc:picChg chg="mod">
          <ac:chgData name="Wynn, Stephanie" userId="fce63f8f-37c7-4291-9b68-f32264002518" providerId="ADAL" clId="{D0043705-D313-4985-9F1D-7CE7F8FFB33E}" dt="2022-10-27T19:43:22.231" v="2" actId="14826"/>
          <ac:picMkLst>
            <pc:docMk/>
            <pc:sldMk cId="920191938" sldId="260"/>
            <ac:picMk id="19" creationId="{817AE948-DC33-448C-A772-A67F98072C08}"/>
          </ac:picMkLst>
        </pc:picChg>
      </pc:sldChg>
      <pc:sldChg chg="modSp mod">
        <pc:chgData name="Wynn, Stephanie" userId="fce63f8f-37c7-4291-9b68-f32264002518" providerId="ADAL" clId="{D0043705-D313-4985-9F1D-7CE7F8FFB33E}" dt="2022-10-27T19:44:25.402" v="32" actId="20577"/>
        <pc:sldMkLst>
          <pc:docMk/>
          <pc:sldMk cId="1765502431" sldId="261"/>
        </pc:sldMkLst>
        <pc:spChg chg="mod">
          <ac:chgData name="Wynn, Stephanie" userId="fce63f8f-37c7-4291-9b68-f32264002518" providerId="ADAL" clId="{D0043705-D313-4985-9F1D-7CE7F8FFB33E}" dt="2022-10-27T19:44:25.402" v="32" actId="20577"/>
          <ac:spMkLst>
            <pc:docMk/>
            <pc:sldMk cId="1765502431" sldId="261"/>
            <ac:spMk id="5" creationId="{1A178053-CFA3-4D36-A4E1-C45D8CD243E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7EE6CF-1B57-462C-874A-A96E0C00EA48}" type="datetimeFigureOut">
              <a:rPr lang="en-US" smtClean="0"/>
              <a:t>10/27/2022</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65C2F3-4C71-4375-992C-BBD01C3657C6}" type="slidenum">
              <a:rPr lang="en-US" smtClean="0"/>
              <a:t>‹#›</a:t>
            </a:fld>
            <a:endParaRPr lang="en-US"/>
          </a:p>
        </p:txBody>
      </p:sp>
    </p:spTree>
    <p:extLst>
      <p:ext uri="{BB962C8B-B14F-4D97-AF65-F5344CB8AC3E}">
        <p14:creationId xmlns:p14="http://schemas.microsoft.com/office/powerpoint/2010/main" val="212781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C65C2F3-4C71-4375-992C-BBD01C3657C6}" type="slidenum">
              <a:rPr lang="en-US" smtClean="0"/>
              <a:t>1</a:t>
            </a:fld>
            <a:endParaRPr lang="en-US"/>
          </a:p>
        </p:txBody>
      </p:sp>
    </p:spTree>
    <p:extLst>
      <p:ext uri="{BB962C8B-B14F-4D97-AF65-F5344CB8AC3E}">
        <p14:creationId xmlns:p14="http://schemas.microsoft.com/office/powerpoint/2010/main" val="42523773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3162020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948148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083802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ubhead &amp; Breadcrumb">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9FC15A37-A396-4B5E-9243-B7311F197801}"/>
              </a:ext>
            </a:extLst>
          </p:cNvPr>
          <p:cNvCxnSpPr>
            <a:cxnSpLocks/>
          </p:cNvCxnSpPr>
          <p:nvPr/>
        </p:nvCxnSpPr>
        <p:spPr>
          <a:xfrm flipH="1">
            <a:off x="857" y="752136"/>
            <a:ext cx="6856286" cy="0"/>
          </a:xfrm>
          <a:prstGeom prst="line">
            <a:avLst/>
          </a:prstGeom>
          <a:ln w="12700">
            <a:solidFill>
              <a:schemeClr val="bg1">
                <a:lumMod val="50000"/>
              </a:schemeClr>
            </a:solidFill>
            <a:prstDash val="solid"/>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B9F4A093-1576-4EA2-8A5C-DF87DA75C6AE}"/>
              </a:ext>
            </a:extLst>
          </p:cNvPr>
          <p:cNvSpPr>
            <a:spLocks noGrp="1"/>
          </p:cNvSpPr>
          <p:nvPr>
            <p:ph type="title"/>
          </p:nvPr>
        </p:nvSpPr>
        <p:spPr>
          <a:xfrm>
            <a:off x="104717" y="267081"/>
            <a:ext cx="5812155" cy="517603"/>
          </a:xfrm>
          <a:prstGeom prst="rect">
            <a:avLst/>
          </a:prstGeom>
        </p:spPr>
        <p:txBody>
          <a:bodyPr anchor="ctr"/>
          <a:lstStyle>
            <a:lvl1pPr>
              <a:defRPr sz="1125">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r>
              <a:rPr lang="en-US"/>
              <a:t>Click to edit Master title style</a:t>
            </a:r>
          </a:p>
        </p:txBody>
      </p:sp>
      <p:sp>
        <p:nvSpPr>
          <p:cNvPr id="6" name="Slide Number Placeholder 2">
            <a:extLst>
              <a:ext uri="{FF2B5EF4-FFF2-40B4-BE49-F238E27FC236}">
                <a16:creationId xmlns:a16="http://schemas.microsoft.com/office/drawing/2014/main" id="{50569C8E-182F-4A1C-9559-B76A31992CB1}"/>
              </a:ext>
            </a:extLst>
          </p:cNvPr>
          <p:cNvSpPr>
            <a:spLocks noGrp="1"/>
          </p:cNvSpPr>
          <p:nvPr>
            <p:ph type="sldNum" sz="quarter" idx="4"/>
          </p:nvPr>
        </p:nvSpPr>
        <p:spPr>
          <a:xfrm>
            <a:off x="5209867" y="8829115"/>
            <a:ext cx="1543050" cy="302285"/>
          </a:xfrm>
          <a:prstGeom prst="rect">
            <a:avLst/>
          </a:prstGeom>
        </p:spPr>
        <p:txBody>
          <a:bodyPr vert="horz" lIns="91440" tIns="45720" rIns="91440" bIns="45720" rtlCol="0" anchor="ctr"/>
          <a:lstStyle>
            <a:lvl1pPr algn="r">
              <a:defRPr sz="506" b="1">
                <a:solidFill>
                  <a:schemeClr val="tx1">
                    <a:tint val="75000"/>
                  </a:schemeClr>
                </a:solidFill>
                <a:latin typeface="Open Sans" panose="020B0606030504020204" pitchFamily="34" charset="0"/>
                <a:ea typeface="Open Sans" panose="020B0606030504020204" pitchFamily="34" charset="0"/>
                <a:cs typeface="Open Sans" panose="020B0606030504020204" pitchFamily="34" charset="0"/>
              </a:defRPr>
            </a:lvl1pPr>
          </a:lstStyle>
          <a:p>
            <a:fld id="{712C3335-205F-418C-867F-00CD1B87F278}" type="slidenum">
              <a:rPr lang="en-US" smtClean="0"/>
              <a:t>‹#›</a:t>
            </a:fld>
            <a:endParaRPr lang="en-US"/>
          </a:p>
        </p:txBody>
      </p:sp>
      <p:sp>
        <p:nvSpPr>
          <p:cNvPr id="8" name="Text Placeholder 11">
            <a:extLst>
              <a:ext uri="{FF2B5EF4-FFF2-40B4-BE49-F238E27FC236}">
                <a16:creationId xmlns:a16="http://schemas.microsoft.com/office/drawing/2014/main" id="{090ADD6D-251D-442C-8CB5-7593444100E0}"/>
              </a:ext>
            </a:extLst>
          </p:cNvPr>
          <p:cNvSpPr>
            <a:spLocks noGrp="1"/>
          </p:cNvSpPr>
          <p:nvPr>
            <p:ph type="body" sz="quarter" idx="10" hasCustomPrompt="1"/>
          </p:nvPr>
        </p:nvSpPr>
        <p:spPr>
          <a:xfrm>
            <a:off x="104717" y="830619"/>
            <a:ext cx="6648200" cy="439120"/>
          </a:xfrm>
          <a:prstGeom prst="rect">
            <a:avLst/>
          </a:prstGeom>
        </p:spPr>
        <p:txBody>
          <a:bodyPr/>
          <a:lstStyle>
            <a:lvl1pPr marL="0" indent="0">
              <a:buNone/>
              <a:defRPr sz="900">
                <a:latin typeface="Open Sans" panose="020B0606030504020204" pitchFamily="34" charset="0"/>
                <a:ea typeface="Open Sans" panose="020B0606030504020204" pitchFamily="34" charset="0"/>
                <a:cs typeface="Open Sans" panose="020B0606030504020204" pitchFamily="34" charset="0"/>
              </a:defRPr>
            </a:lvl1pPr>
            <a:lvl2pPr>
              <a:defRPr sz="788">
                <a:latin typeface="Open Sans" panose="020B0606030504020204" pitchFamily="34" charset="0"/>
                <a:ea typeface="Open Sans" panose="020B0606030504020204" pitchFamily="34" charset="0"/>
                <a:cs typeface="Open Sans" panose="020B0606030504020204" pitchFamily="34" charset="0"/>
              </a:defRPr>
            </a:lvl2pPr>
            <a:lvl3pPr>
              <a:defRPr sz="788">
                <a:latin typeface="Open Sans" panose="020B0606030504020204" pitchFamily="34" charset="0"/>
                <a:ea typeface="Open Sans" panose="020B0606030504020204" pitchFamily="34" charset="0"/>
                <a:cs typeface="Open Sans" panose="020B0606030504020204" pitchFamily="34" charset="0"/>
              </a:defRPr>
            </a:lvl3pPr>
            <a:lvl4pPr>
              <a:defRPr sz="788">
                <a:latin typeface="Open Sans" panose="020B0606030504020204" pitchFamily="34" charset="0"/>
                <a:ea typeface="Open Sans" panose="020B0606030504020204" pitchFamily="34" charset="0"/>
                <a:cs typeface="Open Sans" panose="020B0606030504020204" pitchFamily="34" charset="0"/>
              </a:defRPr>
            </a:lvl4pPr>
            <a:lvl5pPr>
              <a:defRPr sz="788">
                <a:latin typeface="Open Sans" panose="020B0606030504020204" pitchFamily="34" charset="0"/>
                <a:ea typeface="Open Sans" panose="020B0606030504020204" pitchFamily="34" charset="0"/>
                <a:cs typeface="Open Sans" panose="020B0606030504020204" pitchFamily="34" charset="0"/>
              </a:defRPr>
            </a:lvl5pPr>
          </a:lstStyle>
          <a:p>
            <a:pPr lvl="0"/>
            <a:r>
              <a:rPr lang="en-US"/>
              <a:t>Edit Master text styles</a:t>
            </a:r>
          </a:p>
        </p:txBody>
      </p:sp>
      <p:pic>
        <p:nvPicPr>
          <p:cNvPr id="10" name="Picture 9">
            <a:extLst>
              <a:ext uri="{FF2B5EF4-FFF2-40B4-BE49-F238E27FC236}">
                <a16:creationId xmlns:a16="http://schemas.microsoft.com/office/drawing/2014/main" id="{CB77B6C3-7E24-4922-871B-4E5124F7CB16}"/>
              </a:ext>
            </a:extLst>
          </p:cNvPr>
          <p:cNvPicPr>
            <a:picLocks noChangeAspect="1"/>
          </p:cNvPicPr>
          <p:nvPr/>
        </p:nvPicPr>
        <p:blipFill rotWithShape="1">
          <a:blip r:embed="rId2"/>
          <a:srcRect b="9281"/>
          <a:stretch/>
        </p:blipFill>
        <p:spPr>
          <a:xfrm>
            <a:off x="6017366" y="8803039"/>
            <a:ext cx="735551" cy="302285"/>
          </a:xfrm>
          <a:prstGeom prst="rect">
            <a:avLst/>
          </a:prstGeom>
        </p:spPr>
      </p:pic>
    </p:spTree>
    <p:extLst>
      <p:ext uri="{BB962C8B-B14F-4D97-AF65-F5344CB8AC3E}">
        <p14:creationId xmlns:p14="http://schemas.microsoft.com/office/powerpoint/2010/main" val="13926305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42717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FAC676-F19F-489D-B372-2582542A5CFB}" type="datetimeFigureOut">
              <a:rPr lang="en-US" smtClean="0"/>
              <a:t>10/27/2022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109189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4180549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FAC676-F19F-489D-B372-2582542A5CFB}" type="datetimeFigureOut">
              <a:rPr lang="en-US" smtClean="0"/>
              <a:t>10/27/2022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700192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FFAC676-F19F-489D-B372-2582542A5CFB}" type="datetimeFigureOut">
              <a:rPr lang="en-US" smtClean="0"/>
              <a:t>10/27/2022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3556622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FAC676-F19F-489D-B372-2582542A5CFB}" type="datetimeFigureOut">
              <a:rPr lang="en-US" smtClean="0"/>
              <a:t>10/27/2022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138591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244820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noChangeAspect="1"/>
          </p:cNvSpPr>
          <p:nvPr>
            <p:ph type="pic" idx="1"/>
          </p:nvPr>
        </p:nvSpPr>
        <p:spPr>
          <a:xfrm>
            <a:off x="2915543" y="1316567"/>
            <a:ext cx="3471863" cy="6498167"/>
          </a:xfrm>
        </p:spPr>
        <p:txBody>
          <a:bodyPr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en-US"/>
              <a:t>Click icon to add picture</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Click to edit Master text styles</a:t>
            </a:r>
          </a:p>
        </p:txBody>
      </p:sp>
      <p:sp>
        <p:nvSpPr>
          <p:cNvPr id="5" name="Date Placeholder 4"/>
          <p:cNvSpPr>
            <a:spLocks noGrp="1"/>
          </p:cNvSpPr>
          <p:nvPr>
            <p:ph type="dt" sz="half" idx="10"/>
          </p:nvPr>
        </p:nvSpPr>
        <p:spPr/>
        <p:txBody>
          <a:bodyPr/>
          <a:lstStyle/>
          <a:p>
            <a:fld id="{DFFAC676-F19F-489D-B372-2582542A5CFB}" type="datetimeFigureOut">
              <a:rPr lang="en-US" smtClean="0"/>
              <a:t>10/27/2022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2C3335-205F-418C-867F-00CD1B87F278}" type="slidenum">
              <a:rPr lang="en-US" smtClean="0"/>
              <a:t>‹#›</a:t>
            </a:fld>
            <a:endParaRPr lang="en-US"/>
          </a:p>
        </p:txBody>
      </p:sp>
    </p:spTree>
    <p:extLst>
      <p:ext uri="{BB962C8B-B14F-4D97-AF65-F5344CB8AC3E}">
        <p14:creationId xmlns:p14="http://schemas.microsoft.com/office/powerpoint/2010/main" val="264926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DFFAC676-F19F-489D-B372-2582542A5CFB}" type="datetimeFigureOut">
              <a:rPr lang="en-US" smtClean="0"/>
              <a:t>10/27/2022</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712C3335-205F-418C-867F-00CD1B87F278}" type="slidenum">
              <a:rPr lang="en-US" smtClean="0"/>
              <a:t>‹#›</a:t>
            </a:fld>
            <a:endParaRPr lang="en-US"/>
          </a:p>
        </p:txBody>
      </p:sp>
    </p:spTree>
    <p:extLst>
      <p:ext uri="{BB962C8B-B14F-4D97-AF65-F5344CB8AC3E}">
        <p14:creationId xmlns:p14="http://schemas.microsoft.com/office/powerpoint/2010/main" val="307437262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EFA906-3173-4B30-A96B-093EB80BA597}"/>
              </a:ext>
            </a:extLst>
          </p:cNvPr>
          <p:cNvSpPr>
            <a:spLocks noGrp="1"/>
          </p:cNvSpPr>
          <p:nvPr>
            <p:ph type="title"/>
          </p:nvPr>
        </p:nvSpPr>
        <p:spPr>
          <a:xfrm>
            <a:off x="98668" y="190911"/>
            <a:ext cx="4637551" cy="517603"/>
          </a:xfrm>
        </p:spPr>
        <p:txBody>
          <a:bodyPr>
            <a:normAutofit fontScale="90000"/>
          </a:bodyPr>
          <a:lstStyle/>
          <a:p>
            <a:r>
              <a:rPr lang="en-US" sz="2000" b="1"/>
              <a:t>VASE+</a:t>
            </a:r>
            <a:br>
              <a:rPr lang="en-US" sz="1400" b="1"/>
            </a:br>
            <a:r>
              <a:rPr lang="en-US" sz="1300" b="1"/>
              <a:t>Job Aid – Create Covid Testing Clinic Schedules</a:t>
            </a:r>
          </a:p>
        </p:txBody>
      </p:sp>
      <p:sp>
        <p:nvSpPr>
          <p:cNvPr id="3" name="Text Placeholder 2">
            <a:extLst>
              <a:ext uri="{FF2B5EF4-FFF2-40B4-BE49-F238E27FC236}">
                <a16:creationId xmlns:a16="http://schemas.microsoft.com/office/drawing/2014/main" id="{9CDF0945-9BBA-4EF4-BAC2-A7965C4795DA}"/>
              </a:ext>
            </a:extLst>
          </p:cNvPr>
          <p:cNvSpPr>
            <a:spLocks noGrp="1"/>
          </p:cNvSpPr>
          <p:nvPr>
            <p:ph type="body" sz="quarter" idx="10"/>
          </p:nvPr>
        </p:nvSpPr>
        <p:spPr>
          <a:xfrm>
            <a:off x="104717" y="794525"/>
            <a:ext cx="6648200" cy="1904442"/>
          </a:xfrm>
        </p:spPr>
        <p:txBody>
          <a:bodyPr vert="horz" lIns="91440" tIns="45720" rIns="91440" bIns="45720" rtlCol="0" anchor="t">
            <a:normAutofit/>
          </a:bodyPr>
          <a:lstStyle/>
          <a:p>
            <a:r>
              <a:rPr lang="en-US" sz="1000" b="1" dirty="0">
                <a:latin typeface="Open Sans"/>
                <a:ea typeface="Open Sans"/>
                <a:cs typeface="Open Sans"/>
              </a:rPr>
              <a:t>Summary: </a:t>
            </a:r>
            <a:endParaRPr lang="en-US" sz="1000" dirty="0"/>
          </a:p>
          <a:p>
            <a:r>
              <a:rPr lang="en-US" sz="1000" dirty="0">
                <a:latin typeface="Open Sans"/>
                <a:ea typeface="Open Sans"/>
                <a:cs typeface="Open Sans"/>
              </a:rPr>
              <a:t>In this job aid, users will learn how to create Covid testing clinics in VASE+. </a:t>
            </a:r>
            <a:r>
              <a:rPr lang="en-US" sz="1000" dirty="0"/>
              <a:t>The following user roles can create clinic sites in the VASE system: Locality Admin, Site Admin, and Clinic Scheduler.</a:t>
            </a:r>
          </a:p>
          <a:p>
            <a:endParaRPr lang="en-US" sz="1000" dirty="0">
              <a:latin typeface="Open Sans"/>
              <a:ea typeface="Open Sans"/>
              <a:cs typeface="Open Sans"/>
            </a:endParaRPr>
          </a:p>
          <a:p>
            <a:r>
              <a:rPr lang="en-US" sz="1000" dirty="0">
                <a:latin typeface="Open Sans"/>
                <a:ea typeface="Open Sans"/>
                <a:cs typeface="Open Sans"/>
              </a:rPr>
              <a:t>Like a vaccination clinic, a testing clinic schedule is created within the context of a clinic site. The schedule allows the user to set the name of the clinic, date, ordering facility, performing facility, points of contact at the clinic, start and end times, break start and end time, slot durations, appointments per slot, and include intervals that may be needed between slots. The system also allows an easy way to create clinic schedules across multiple days. </a:t>
            </a:r>
          </a:p>
          <a:p>
            <a:r>
              <a:rPr lang="en-US" sz="1000" dirty="0">
                <a:latin typeface="Open Sans"/>
                <a:ea typeface="Open Sans"/>
                <a:cs typeface="Open Sans"/>
              </a:rPr>
              <a:t>*Note that ordering facility and performing facility are new fields specific to testing clinics </a:t>
            </a:r>
            <a:endParaRPr lang="en-US" sz="1000" dirty="0"/>
          </a:p>
        </p:txBody>
      </p:sp>
      <p:sp>
        <p:nvSpPr>
          <p:cNvPr id="4" name="Title 1">
            <a:extLst>
              <a:ext uri="{FF2B5EF4-FFF2-40B4-BE49-F238E27FC236}">
                <a16:creationId xmlns:a16="http://schemas.microsoft.com/office/drawing/2014/main" id="{9DC8560D-31AE-4BFE-83E7-799454BCE4C9}"/>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br>
              <a:rPr lang="en-US" sz="1100" dirty="0"/>
            </a:br>
            <a:r>
              <a:rPr lang="en-US" sz="1100" dirty="0">
                <a:latin typeface="Open Sans Semibold"/>
                <a:ea typeface="Open Sans Semibold"/>
                <a:cs typeface="Open Sans Semibold"/>
              </a:rPr>
              <a:t>Version 1.2</a:t>
            </a:r>
            <a:endParaRPr lang="en-US" sz="1100" dirty="0"/>
          </a:p>
        </p:txBody>
      </p:sp>
      <p:sp>
        <p:nvSpPr>
          <p:cNvPr id="26" name="TextBox 25">
            <a:extLst>
              <a:ext uri="{FF2B5EF4-FFF2-40B4-BE49-F238E27FC236}">
                <a16:creationId xmlns:a16="http://schemas.microsoft.com/office/drawing/2014/main" id="{B80EC78E-8D43-4B34-A442-02C29ED84861}"/>
              </a:ext>
            </a:extLst>
          </p:cNvPr>
          <p:cNvSpPr txBox="1"/>
          <p:nvPr/>
        </p:nvSpPr>
        <p:spPr>
          <a:xfrm>
            <a:off x="104716" y="2893188"/>
            <a:ext cx="6400800" cy="307777"/>
          </a:xfrm>
          <a:prstGeom prst="rect">
            <a:avLst/>
          </a:prstGeom>
          <a:noFill/>
        </p:spPr>
        <p:txBody>
          <a:bodyPr wrap="square" rtlCol="0">
            <a:spAutoFit/>
          </a:bodyPr>
          <a:lstStyle/>
          <a:p>
            <a:r>
              <a:rPr lang="en-US" sz="1400" b="1">
                <a:solidFill>
                  <a:srgbClr val="5B9BD5"/>
                </a:solidFill>
                <a:latin typeface="Open Sans" panose="020B0606030504020204" pitchFamily="34" charset="0"/>
                <a:ea typeface="Open Sans" panose="020B0606030504020204" pitchFamily="34" charset="0"/>
                <a:cs typeface="Open Sans" panose="020B0606030504020204" pitchFamily="34" charset="0"/>
              </a:rPr>
              <a:t>Create New Schedule</a:t>
            </a:r>
          </a:p>
        </p:txBody>
      </p:sp>
      <p:cxnSp>
        <p:nvCxnSpPr>
          <p:cNvPr id="27" name="Google Shape;710;gae5b44f2be_2_1311">
            <a:extLst>
              <a:ext uri="{FF2B5EF4-FFF2-40B4-BE49-F238E27FC236}">
                <a16:creationId xmlns:a16="http://schemas.microsoft.com/office/drawing/2014/main" id="{2F46743E-B163-419E-ABFA-6B3B0D084A95}"/>
              </a:ext>
            </a:extLst>
          </p:cNvPr>
          <p:cNvCxnSpPr/>
          <p:nvPr/>
        </p:nvCxnSpPr>
        <p:spPr>
          <a:xfrm>
            <a:off x="203248" y="3230862"/>
            <a:ext cx="2740800" cy="0"/>
          </a:xfrm>
          <a:prstGeom prst="straightConnector1">
            <a:avLst/>
          </a:prstGeom>
          <a:noFill/>
          <a:ln w="28575" cap="flat" cmpd="sng">
            <a:solidFill>
              <a:srgbClr val="1A3964"/>
            </a:solidFill>
            <a:prstDash val="solid"/>
            <a:miter lim="800000"/>
            <a:headEnd type="none" w="sm" len="sm"/>
            <a:tailEnd type="none" w="sm" len="sm"/>
          </a:ln>
        </p:spPr>
      </p:cxnSp>
      <p:cxnSp>
        <p:nvCxnSpPr>
          <p:cNvPr id="28" name="Google Shape;711;gae5b44f2be_2_1311">
            <a:extLst>
              <a:ext uri="{FF2B5EF4-FFF2-40B4-BE49-F238E27FC236}">
                <a16:creationId xmlns:a16="http://schemas.microsoft.com/office/drawing/2014/main" id="{F4C2A9D4-E6D9-4374-AD3A-D044CC5EC8B3}"/>
              </a:ext>
            </a:extLst>
          </p:cNvPr>
          <p:cNvCxnSpPr/>
          <p:nvPr/>
        </p:nvCxnSpPr>
        <p:spPr>
          <a:xfrm>
            <a:off x="203248" y="3288011"/>
            <a:ext cx="2740800" cy="0"/>
          </a:xfrm>
          <a:prstGeom prst="straightConnector1">
            <a:avLst/>
          </a:prstGeom>
          <a:noFill/>
          <a:ln w="19050" cap="flat" cmpd="sng">
            <a:solidFill>
              <a:schemeClr val="accent3"/>
            </a:solidFill>
            <a:prstDash val="solid"/>
            <a:miter lim="800000"/>
            <a:headEnd type="none" w="sm" len="sm"/>
            <a:tailEnd type="none" w="sm" len="sm"/>
          </a:ln>
        </p:spPr>
      </p:cxnSp>
      <p:sp>
        <p:nvSpPr>
          <p:cNvPr id="9" name="Text Placeholder 2">
            <a:extLst>
              <a:ext uri="{FF2B5EF4-FFF2-40B4-BE49-F238E27FC236}">
                <a16:creationId xmlns:a16="http://schemas.microsoft.com/office/drawing/2014/main" id="{A5866671-20BF-4B8B-BF13-9BB33D262DA9}"/>
              </a:ext>
            </a:extLst>
          </p:cNvPr>
          <p:cNvSpPr txBox="1">
            <a:spLocks/>
          </p:cNvSpPr>
          <p:nvPr/>
        </p:nvSpPr>
        <p:spPr>
          <a:xfrm>
            <a:off x="104716" y="3328613"/>
            <a:ext cx="6648200" cy="959222"/>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latin typeface="Open Sans"/>
                <a:ea typeface="Open Sans"/>
                <a:cs typeface="Open Sans"/>
              </a:rPr>
              <a:t>A clinic schedule can be created by clicking on the ‘Schedule’ button corresponding to each site. This can be done for both Active and Inactive clinic sites. Active sites are shaded in green and inactive sites are shaded in yellow (Figure 1).</a:t>
            </a:r>
            <a:endParaRPr lang="en-US" sz="1000"/>
          </a:p>
        </p:txBody>
      </p:sp>
      <p:sp>
        <p:nvSpPr>
          <p:cNvPr id="14" name="TextBox 13">
            <a:extLst>
              <a:ext uri="{FF2B5EF4-FFF2-40B4-BE49-F238E27FC236}">
                <a16:creationId xmlns:a16="http://schemas.microsoft.com/office/drawing/2014/main" id="{CABFE752-21CA-4026-9D0A-4FB7B2E21FE4}"/>
              </a:ext>
            </a:extLst>
          </p:cNvPr>
          <p:cNvSpPr txBox="1"/>
          <p:nvPr/>
        </p:nvSpPr>
        <p:spPr>
          <a:xfrm>
            <a:off x="1573648" y="6844413"/>
            <a:ext cx="3698240"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1 – Click on the schedule button to create a new clinic schedule</a:t>
            </a:r>
          </a:p>
        </p:txBody>
      </p:sp>
      <p:sp>
        <p:nvSpPr>
          <p:cNvPr id="15" name="Text Placeholder 2">
            <a:extLst>
              <a:ext uri="{FF2B5EF4-FFF2-40B4-BE49-F238E27FC236}">
                <a16:creationId xmlns:a16="http://schemas.microsoft.com/office/drawing/2014/main" id="{710C12D5-A7DC-4E67-949C-D25718056A76}"/>
              </a:ext>
            </a:extLst>
          </p:cNvPr>
          <p:cNvSpPr txBox="1">
            <a:spLocks/>
          </p:cNvSpPr>
          <p:nvPr/>
        </p:nvSpPr>
        <p:spPr>
          <a:xfrm>
            <a:off x="125545" y="7335579"/>
            <a:ext cx="6648200" cy="614681"/>
          </a:xfrm>
          <a:prstGeom prst="rect">
            <a:avLst/>
          </a:prstGeom>
        </p:spPr>
        <p:txBody>
          <a:bodyPr vert="horz" lIns="91440" tIns="45720" rIns="91440" bIns="45720" rtlCol="0" anchor="t">
            <a:normAutofit lnSpcReduction="10000"/>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latin typeface="Open Sans"/>
                <a:ea typeface="Open Sans"/>
                <a:cs typeface="Open Sans"/>
              </a:rPr>
              <a:t>After clicking on the schedule button corresponding to a particular site, the user can view the Active Clinic Schedules (current and future), Inactive Clinic Schedules (History). In the “Clinic Type” column, testing clinics are denoted in green and vaccination clinics are denoted in purple. Users can create new clinic schedules by clicking on the “Create Clinic Schedule” button on the top right (Figure 2).</a:t>
            </a:r>
          </a:p>
        </p:txBody>
      </p:sp>
      <p:pic>
        <p:nvPicPr>
          <p:cNvPr id="5" name="Picture 4">
            <a:extLst>
              <a:ext uri="{FF2B5EF4-FFF2-40B4-BE49-F238E27FC236}">
                <a16:creationId xmlns:a16="http://schemas.microsoft.com/office/drawing/2014/main" id="{7134C76B-5167-4947-882C-2568D10EBB32}"/>
              </a:ext>
            </a:extLst>
          </p:cNvPr>
          <p:cNvPicPr>
            <a:picLocks noChangeAspect="1"/>
          </p:cNvPicPr>
          <p:nvPr/>
        </p:nvPicPr>
        <p:blipFill rotWithShape="1">
          <a:blip r:embed="rId3"/>
          <a:srcRect l="12736" t="1701"/>
          <a:stretch/>
        </p:blipFill>
        <p:spPr>
          <a:xfrm>
            <a:off x="203248" y="3976798"/>
            <a:ext cx="6492794" cy="2710596"/>
          </a:xfrm>
          <a:prstGeom prst="rect">
            <a:avLst/>
          </a:prstGeom>
        </p:spPr>
      </p:pic>
      <p:sp>
        <p:nvSpPr>
          <p:cNvPr id="8" name="Rectangle 7">
            <a:extLst>
              <a:ext uri="{FF2B5EF4-FFF2-40B4-BE49-F238E27FC236}">
                <a16:creationId xmlns:a16="http://schemas.microsoft.com/office/drawing/2014/main" id="{BC75999F-9B8A-4EF5-982B-6D8BF2C4ACB6}"/>
              </a:ext>
            </a:extLst>
          </p:cNvPr>
          <p:cNvSpPr/>
          <p:nvPr/>
        </p:nvSpPr>
        <p:spPr>
          <a:xfrm>
            <a:off x="1280399" y="4961106"/>
            <a:ext cx="314078" cy="599736"/>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BE982D5-AA1F-4939-AE0C-F2B5AEFBDBDB}"/>
              </a:ext>
            </a:extLst>
          </p:cNvPr>
          <p:cNvSpPr/>
          <p:nvPr/>
        </p:nvSpPr>
        <p:spPr>
          <a:xfrm>
            <a:off x="1443494" y="6278288"/>
            <a:ext cx="314078" cy="417583"/>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5428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CC63F-D171-47CD-9EB1-68C162408E6A}"/>
              </a:ext>
            </a:extLst>
          </p:cNvPr>
          <p:cNvSpPr>
            <a:spLocks noGrp="1"/>
          </p:cNvSpPr>
          <p:nvPr>
            <p:ph type="title"/>
          </p:nvPr>
        </p:nvSpPr>
        <p:spPr>
          <a:xfrm>
            <a:off x="145895" y="195073"/>
            <a:ext cx="5812155" cy="517603"/>
          </a:xfrm>
        </p:spPr>
        <p:txBody>
          <a:bodyPr/>
          <a:lstStyle/>
          <a:p>
            <a:r>
              <a:rPr lang="en-US" sz="1800" b="1"/>
              <a:t>VASE+</a:t>
            </a:r>
            <a:br>
              <a:rPr lang="en-US" sz="1200" b="1"/>
            </a:br>
            <a:r>
              <a:rPr lang="en-US" sz="1200" b="1"/>
              <a:t>Job Aid – Create Covid Testing Clinic Schedules</a:t>
            </a:r>
            <a:endParaRPr lang="en-US"/>
          </a:p>
        </p:txBody>
      </p:sp>
      <p:sp>
        <p:nvSpPr>
          <p:cNvPr id="11" name="TextBox 10">
            <a:extLst>
              <a:ext uri="{FF2B5EF4-FFF2-40B4-BE49-F238E27FC236}">
                <a16:creationId xmlns:a16="http://schemas.microsoft.com/office/drawing/2014/main" id="{724244F6-B236-4C5A-B3A2-B80769004E94}"/>
              </a:ext>
            </a:extLst>
          </p:cNvPr>
          <p:cNvSpPr txBox="1"/>
          <p:nvPr/>
        </p:nvSpPr>
        <p:spPr>
          <a:xfrm>
            <a:off x="1607627" y="3064906"/>
            <a:ext cx="3882526" cy="230832"/>
          </a:xfrm>
          <a:prstGeom prst="rect">
            <a:avLst/>
          </a:prstGeom>
          <a:noFill/>
        </p:spPr>
        <p:txBody>
          <a:bodyPr wrap="square" rtlCol="0">
            <a:spAutoFit/>
          </a:bodyPr>
          <a:lstStyle/>
          <a:p>
            <a:r>
              <a:rPr lang="en-US" sz="900" i="1">
                <a:latin typeface="Open Sans" panose="020B0606030504020204" pitchFamily="34" charset="0"/>
                <a:ea typeface="Open Sans" panose="020B0606030504020204" pitchFamily="34" charset="0"/>
                <a:cs typeface="Open Sans" panose="020B0606030504020204" pitchFamily="34" charset="0"/>
              </a:rPr>
              <a:t>Figure 2 – Create Clinic Schedule Button and Color-Coded Clinic Type</a:t>
            </a:r>
          </a:p>
        </p:txBody>
      </p:sp>
      <p:sp>
        <p:nvSpPr>
          <p:cNvPr id="12" name="Title 1">
            <a:extLst>
              <a:ext uri="{FF2B5EF4-FFF2-40B4-BE49-F238E27FC236}">
                <a16:creationId xmlns:a16="http://schemas.microsoft.com/office/drawing/2014/main" id="{50D87397-0CCF-4BCA-841C-B7FC693B0D2E}"/>
              </a:ext>
            </a:extLst>
          </p:cNvPr>
          <p:cNvSpPr txBox="1">
            <a:spLocks/>
          </p:cNvSpPr>
          <p:nvPr/>
        </p:nvSpPr>
        <p:spPr>
          <a:xfrm>
            <a:off x="4070661" y="267080"/>
            <a:ext cx="2787339" cy="517603"/>
          </a:xfrm>
          <a:prstGeom prst="rect">
            <a:avLst/>
          </a:prstGeom>
        </p:spPr>
        <p:txBody>
          <a:bodyPr vert="horz" lIns="91440" tIns="45720" rIns="91440" bIns="45720" rtlCol="0" anchor="ctr">
            <a:normAutofit lnSpcReduction="10000"/>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endParaRPr lang="en-US" dirty="0"/>
          </a:p>
          <a:p>
            <a:pPr algn="r"/>
            <a:br>
              <a:rPr lang="en-US" sz="1100" dirty="0"/>
            </a:br>
            <a:r>
              <a:rPr lang="en-US" sz="1100" dirty="0">
                <a:latin typeface="Open Sans Semibold"/>
                <a:ea typeface="Open Sans Semibold"/>
                <a:cs typeface="Open Sans Semibold"/>
              </a:rPr>
              <a:t>Version 1.2</a:t>
            </a:r>
            <a:endParaRPr lang="en-US" dirty="0"/>
          </a:p>
        </p:txBody>
      </p:sp>
      <p:pic>
        <p:nvPicPr>
          <p:cNvPr id="3" name="Picture 2">
            <a:extLst>
              <a:ext uri="{FF2B5EF4-FFF2-40B4-BE49-F238E27FC236}">
                <a16:creationId xmlns:a16="http://schemas.microsoft.com/office/drawing/2014/main" id="{EF6E9E87-CBEA-453F-922E-AD1BDA5F97CA}"/>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38984" y="784683"/>
            <a:ext cx="5619812" cy="2248545"/>
          </a:xfrm>
          <a:prstGeom prst="rect">
            <a:avLst/>
          </a:prstGeom>
        </p:spPr>
      </p:pic>
      <p:sp>
        <p:nvSpPr>
          <p:cNvPr id="6" name="Text Placeholder 2">
            <a:extLst>
              <a:ext uri="{FF2B5EF4-FFF2-40B4-BE49-F238E27FC236}">
                <a16:creationId xmlns:a16="http://schemas.microsoft.com/office/drawing/2014/main" id="{96DC3FAC-057E-40F5-A119-0BEF69C7D4BC}"/>
              </a:ext>
            </a:extLst>
          </p:cNvPr>
          <p:cNvSpPr txBox="1">
            <a:spLocks/>
          </p:cNvSpPr>
          <p:nvPr/>
        </p:nvSpPr>
        <p:spPr>
          <a:xfrm>
            <a:off x="104717" y="3327417"/>
            <a:ext cx="6648200" cy="2009140"/>
          </a:xfrm>
          <a:prstGeom prst="rect">
            <a:avLst/>
          </a:prstGeom>
        </p:spPr>
        <p:txBody>
          <a:bodyPr vert="horz" lIns="91440" tIns="45720" rIns="91440" bIns="45720" rtlCol="0" anchor="t">
            <a:normAutofit fontScale="92500"/>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latin typeface="Open Sans"/>
                <a:ea typeface="Open Sans"/>
                <a:cs typeface="Open Sans"/>
              </a:rPr>
              <a:t>This triggers a pop-up screen (Figure 3) to capture:</a:t>
            </a:r>
          </a:p>
          <a:p>
            <a:pPr marL="228600" indent="-228600">
              <a:buAutoNum type="arabicPeriod"/>
            </a:pPr>
            <a:r>
              <a:rPr lang="en-US" sz="1000"/>
              <a:t>Clinic Type: Toggle between Covid Vaccination and Covid Testing to indicate which type of clinic you are creating</a:t>
            </a:r>
          </a:p>
          <a:p>
            <a:pPr marL="228600" indent="-228600">
              <a:buFont typeface="Arial" panose="020B0604020202020204" pitchFamily="34" charset="0"/>
              <a:buAutoNum type="arabicPeriod"/>
            </a:pPr>
            <a:r>
              <a:rPr lang="en-US" sz="1000"/>
              <a:t>Clinic Name: This corresponds to the name of the clinic for the corresponding date under the Clinic site</a:t>
            </a:r>
          </a:p>
          <a:p>
            <a:pPr marL="228600" indent="-228600">
              <a:buFont typeface="Arial" panose="020B0604020202020204" pitchFamily="34" charset="0"/>
              <a:buAutoNum type="arabicPeriod"/>
            </a:pPr>
            <a:r>
              <a:rPr lang="en-US" sz="1000"/>
              <a:t>Ordering Facility and Performing Facility: Select the appropriate ordering and performing facility from the dropdown lists that correspond to your clinic's specifications</a:t>
            </a:r>
          </a:p>
          <a:p>
            <a:pPr marL="228600" indent="-228600">
              <a:buAutoNum type="arabicPeriod"/>
            </a:pPr>
            <a:r>
              <a:rPr lang="en-US" sz="1000"/>
              <a:t>Points of Contact: This establishes the main point of contact for the clinic. Users can select an existing user users for clinics</a:t>
            </a:r>
          </a:p>
          <a:p>
            <a:pPr marL="228600" indent="-228600">
              <a:buAutoNum type="arabicPeriod"/>
            </a:pPr>
            <a:r>
              <a:rPr lang="en-US" sz="1000">
                <a:latin typeface="Open Sans"/>
              </a:rPr>
              <a:t>Clinic Schedule: The clinic schedule start and end time, the break start and end time, slot durations, appointments per slot, and intervals between slots</a:t>
            </a:r>
          </a:p>
          <a:p>
            <a:pPr marL="228600" indent="-228600">
              <a:buAutoNum type="arabicPeriod"/>
            </a:pPr>
            <a:r>
              <a:rPr lang="en-US" sz="1000">
                <a:latin typeface="Open Sans"/>
              </a:rPr>
              <a:t>The clinic capacity (which sets a cap on the total number of appointment slots created) can be adjusted by increasing or reducing the slot duration or the interval between slots</a:t>
            </a:r>
            <a:endParaRPr lang="en-US"/>
          </a:p>
        </p:txBody>
      </p:sp>
      <p:sp>
        <p:nvSpPr>
          <p:cNvPr id="13" name="TextBox 12">
            <a:extLst>
              <a:ext uri="{FF2B5EF4-FFF2-40B4-BE49-F238E27FC236}">
                <a16:creationId xmlns:a16="http://schemas.microsoft.com/office/drawing/2014/main" id="{E01C5459-BF95-4E34-8D3F-021FBB767299}"/>
              </a:ext>
            </a:extLst>
          </p:cNvPr>
          <p:cNvSpPr txBox="1"/>
          <p:nvPr/>
        </p:nvSpPr>
        <p:spPr>
          <a:xfrm>
            <a:off x="2069561" y="8761503"/>
            <a:ext cx="2718877"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3 – Creating a Testing Clinic Schedule</a:t>
            </a:r>
          </a:p>
        </p:txBody>
      </p:sp>
      <p:pic>
        <p:nvPicPr>
          <p:cNvPr id="19" name="Picture 18">
            <a:extLst>
              <a:ext uri="{FF2B5EF4-FFF2-40B4-BE49-F238E27FC236}">
                <a16:creationId xmlns:a16="http://schemas.microsoft.com/office/drawing/2014/main" id="{817AE948-DC33-448C-A772-A67F98072C08}"/>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191097" y="5400916"/>
            <a:ext cx="4475440" cy="3368992"/>
          </a:xfrm>
          <a:prstGeom prst="rect">
            <a:avLst/>
          </a:prstGeom>
        </p:spPr>
      </p:pic>
      <p:sp>
        <p:nvSpPr>
          <p:cNvPr id="20" name="Rectangle 19">
            <a:extLst>
              <a:ext uri="{FF2B5EF4-FFF2-40B4-BE49-F238E27FC236}">
                <a16:creationId xmlns:a16="http://schemas.microsoft.com/office/drawing/2014/main" id="{EF2B981A-61A3-4774-85CC-CBC52E11C78C}"/>
              </a:ext>
            </a:extLst>
          </p:cNvPr>
          <p:cNvSpPr/>
          <p:nvPr/>
        </p:nvSpPr>
        <p:spPr>
          <a:xfrm>
            <a:off x="5623033" y="784682"/>
            <a:ext cx="670035" cy="2006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8C2431C0-35C5-4FBB-87D3-A3DF85D7EC3F}"/>
              </a:ext>
            </a:extLst>
          </p:cNvPr>
          <p:cNvSpPr/>
          <p:nvPr/>
        </p:nvSpPr>
        <p:spPr>
          <a:xfrm>
            <a:off x="1351270" y="1446298"/>
            <a:ext cx="510383" cy="14118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893911B7-E16B-4088-83F0-97949E7BD2FE}"/>
              </a:ext>
            </a:extLst>
          </p:cNvPr>
          <p:cNvSpPr/>
          <p:nvPr/>
        </p:nvSpPr>
        <p:spPr>
          <a:xfrm>
            <a:off x="1224757" y="5368236"/>
            <a:ext cx="4339661" cy="27973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A6327F33-7EFA-4EEE-8724-9A65F656E10F}"/>
              </a:ext>
            </a:extLst>
          </p:cNvPr>
          <p:cNvSpPr/>
          <p:nvPr/>
        </p:nvSpPr>
        <p:spPr>
          <a:xfrm>
            <a:off x="1242737" y="5838472"/>
            <a:ext cx="4339661" cy="2308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CAA10E09-3570-4385-904E-CA06BCBA7E13}"/>
              </a:ext>
            </a:extLst>
          </p:cNvPr>
          <p:cNvSpPr/>
          <p:nvPr/>
        </p:nvSpPr>
        <p:spPr>
          <a:xfrm>
            <a:off x="4866310" y="8480461"/>
            <a:ext cx="800227" cy="22242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0191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175DA-BB78-43C0-ABB8-E5EE7857453F}"/>
              </a:ext>
            </a:extLst>
          </p:cNvPr>
          <p:cNvSpPr>
            <a:spLocks noGrp="1"/>
          </p:cNvSpPr>
          <p:nvPr>
            <p:ph type="title"/>
          </p:nvPr>
        </p:nvSpPr>
        <p:spPr>
          <a:xfrm>
            <a:off x="122495" y="192104"/>
            <a:ext cx="5812155" cy="517603"/>
          </a:xfrm>
        </p:spPr>
        <p:txBody>
          <a:bodyPr/>
          <a:lstStyle/>
          <a:p>
            <a:r>
              <a:rPr lang="en-US" sz="1800" b="1"/>
              <a:t>VASE+</a:t>
            </a:r>
            <a:br>
              <a:rPr lang="en-US" sz="1100" b="1"/>
            </a:br>
            <a:r>
              <a:rPr lang="en-US" sz="1200" b="1"/>
              <a:t>Job Aid – Create Covid Testing Clinic Schedules</a:t>
            </a:r>
            <a:endParaRPr lang="en-US" sz="1200"/>
          </a:p>
        </p:txBody>
      </p:sp>
      <p:sp>
        <p:nvSpPr>
          <p:cNvPr id="4" name="Text Placeholder 2">
            <a:extLst>
              <a:ext uri="{FF2B5EF4-FFF2-40B4-BE49-F238E27FC236}">
                <a16:creationId xmlns:a16="http://schemas.microsoft.com/office/drawing/2014/main" id="{A1705C51-A547-411B-87F0-C3EA3D5E6A73}"/>
              </a:ext>
            </a:extLst>
          </p:cNvPr>
          <p:cNvSpPr txBox="1">
            <a:spLocks/>
          </p:cNvSpPr>
          <p:nvPr/>
        </p:nvSpPr>
        <p:spPr>
          <a:xfrm>
            <a:off x="104716" y="789416"/>
            <a:ext cx="6648200" cy="641426"/>
          </a:xfrm>
          <a:prstGeom prst="rect">
            <a:avLst/>
          </a:prstGeom>
        </p:spPr>
        <p:txBody>
          <a:bodyPr vert="horz" lIns="91440" tIns="45720" rIns="91440" bIns="45720" rtlCol="0">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a:t>After all the information is input, the user can click on </a:t>
            </a:r>
            <a:r>
              <a:rPr lang="en-US" sz="1000" b="1"/>
              <a:t>Create Schedule</a:t>
            </a:r>
            <a:r>
              <a:rPr lang="en-US" sz="1000"/>
              <a:t> to finalize the clinic schedule. Clicking on </a:t>
            </a:r>
            <a:r>
              <a:rPr lang="en-US" sz="1000" b="1"/>
              <a:t>Create &amp; Create Another</a:t>
            </a:r>
            <a:r>
              <a:rPr lang="en-US" sz="1000"/>
              <a:t> will create another clinic schedule with the same data and parameters, except the Clinic Date will automatically fill the next day.  This allows users to easily create multiple days with the same schedule. The user can choose to modify other parameters as necessary as well.</a:t>
            </a:r>
          </a:p>
          <a:p>
            <a:endParaRPr lang="en-US" sz="1000"/>
          </a:p>
        </p:txBody>
      </p:sp>
      <p:sp>
        <p:nvSpPr>
          <p:cNvPr id="5" name="Title 1">
            <a:extLst>
              <a:ext uri="{FF2B5EF4-FFF2-40B4-BE49-F238E27FC236}">
                <a16:creationId xmlns:a16="http://schemas.microsoft.com/office/drawing/2014/main" id="{1A178053-CFA3-4D36-A4E1-C45D8CD243E5}"/>
              </a:ext>
            </a:extLst>
          </p:cNvPr>
          <p:cNvSpPr txBox="1">
            <a:spLocks/>
          </p:cNvSpPr>
          <p:nvPr/>
        </p:nvSpPr>
        <p:spPr>
          <a:xfrm>
            <a:off x="4070661" y="267080"/>
            <a:ext cx="2787339" cy="517603"/>
          </a:xfrm>
          <a:prstGeom prst="rect">
            <a:avLst/>
          </a:prstGeom>
        </p:spPr>
        <p:txBody>
          <a:bodyPr vert="horz" lIns="91440" tIns="45720" rIns="91440" bIns="45720" rtlCol="0" anchor="ctr">
            <a:normAutofit/>
          </a:bodyPr>
          <a:lstStyle>
            <a:lvl1pPr algn="l" defTabSz="514350" rtl="0" eaLnBrk="1" latinLnBrk="0" hangingPunct="1">
              <a:lnSpc>
                <a:spcPct val="90000"/>
              </a:lnSpc>
              <a:spcBef>
                <a:spcPct val="0"/>
              </a:spcBef>
              <a:buNone/>
              <a:defRPr sz="1125" kern="1200">
                <a:solidFill>
                  <a:schemeClr val="accent5"/>
                </a:solidFill>
                <a:latin typeface="Open Sans Semibold" panose="020B0706030804020204" pitchFamily="34" charset="0"/>
                <a:ea typeface="Open Sans Semibold" panose="020B0706030804020204" pitchFamily="34" charset="0"/>
                <a:cs typeface="Open Sans Semibold" panose="020B0706030804020204" pitchFamily="34" charset="0"/>
              </a:defRPr>
            </a:lvl1pPr>
          </a:lstStyle>
          <a:p>
            <a:pPr algn="r"/>
            <a:br>
              <a:rPr lang="en-US" sz="1100" dirty="0"/>
            </a:br>
            <a:r>
              <a:rPr lang="en-US" sz="1100">
                <a:latin typeface="Open Sans Semibold"/>
                <a:ea typeface="Open Sans Semibold"/>
                <a:cs typeface="Open Sans Semibold"/>
              </a:rPr>
              <a:t>Version 1.2</a:t>
            </a:r>
            <a:endParaRPr lang="en-US" sz="1100" dirty="0">
              <a:latin typeface="Open Sans Semibold"/>
              <a:ea typeface="Open Sans Semibold"/>
              <a:cs typeface="Open Sans Semibold"/>
            </a:endParaRPr>
          </a:p>
        </p:txBody>
      </p:sp>
      <p:pic>
        <p:nvPicPr>
          <p:cNvPr id="11" name="Picture 10">
            <a:extLst>
              <a:ext uri="{FF2B5EF4-FFF2-40B4-BE49-F238E27FC236}">
                <a16:creationId xmlns:a16="http://schemas.microsoft.com/office/drawing/2014/main" id="{C4E1EC05-C7DD-4713-99BB-2F571008FFAC}"/>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592209" y="3749816"/>
            <a:ext cx="3924583" cy="960583"/>
          </a:xfrm>
          <a:prstGeom prst="rect">
            <a:avLst/>
          </a:prstGeom>
        </p:spPr>
      </p:pic>
      <p:sp>
        <p:nvSpPr>
          <p:cNvPr id="16" name="TextBox 15">
            <a:extLst>
              <a:ext uri="{FF2B5EF4-FFF2-40B4-BE49-F238E27FC236}">
                <a16:creationId xmlns:a16="http://schemas.microsoft.com/office/drawing/2014/main" id="{3755AEC3-759C-4E28-BCE1-49673206D986}"/>
              </a:ext>
            </a:extLst>
          </p:cNvPr>
          <p:cNvSpPr txBox="1"/>
          <p:nvPr/>
        </p:nvSpPr>
        <p:spPr>
          <a:xfrm>
            <a:off x="1895554" y="4714547"/>
            <a:ext cx="3317902" cy="230832"/>
          </a:xfrm>
          <a:prstGeom prst="rect">
            <a:avLst/>
          </a:prstGeom>
          <a:noFill/>
        </p:spPr>
        <p:txBody>
          <a:bodyPr wrap="square" rtlCol="0">
            <a:spAutoFit/>
          </a:bodyPr>
          <a:lstStyle/>
          <a:p>
            <a:pPr algn="ctr"/>
            <a:r>
              <a:rPr lang="en-US" sz="900" i="1">
                <a:latin typeface="Open Sans" panose="020B0606030504020204" pitchFamily="34" charset="0"/>
                <a:ea typeface="Open Sans" panose="020B0606030504020204" pitchFamily="34" charset="0"/>
                <a:cs typeface="Open Sans" panose="020B0606030504020204" pitchFamily="34" charset="0"/>
              </a:rPr>
              <a:t>Figure 5 – Link for the Clinic</a:t>
            </a:r>
          </a:p>
        </p:txBody>
      </p:sp>
      <p:sp>
        <p:nvSpPr>
          <p:cNvPr id="17" name="Rectangle 16">
            <a:extLst>
              <a:ext uri="{FF2B5EF4-FFF2-40B4-BE49-F238E27FC236}">
                <a16:creationId xmlns:a16="http://schemas.microsoft.com/office/drawing/2014/main" id="{1DA1D8B1-F743-4201-B04A-B5F256F108EF}"/>
              </a:ext>
            </a:extLst>
          </p:cNvPr>
          <p:cNvSpPr/>
          <p:nvPr/>
        </p:nvSpPr>
        <p:spPr>
          <a:xfrm>
            <a:off x="1636436" y="4497726"/>
            <a:ext cx="3273676" cy="230832"/>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5FB5751C-C75A-49DF-AFD3-9B10513E6AD9}"/>
              </a:ext>
            </a:extLst>
          </p:cNvPr>
          <p:cNvPicPr>
            <a:picLocks noChangeAspect="1"/>
          </p:cNvPicPr>
          <p:nvPr/>
        </p:nvPicPr>
        <p:blipFill>
          <a:blip r:embed="rId3"/>
          <a:stretch>
            <a:fillRect/>
          </a:stretch>
        </p:blipFill>
        <p:spPr>
          <a:xfrm>
            <a:off x="2763407" y="2170111"/>
            <a:ext cx="1104957" cy="800141"/>
          </a:xfrm>
          <a:prstGeom prst="rect">
            <a:avLst/>
          </a:prstGeom>
        </p:spPr>
      </p:pic>
      <p:sp>
        <p:nvSpPr>
          <p:cNvPr id="18" name="TextBox 17">
            <a:extLst>
              <a:ext uri="{FF2B5EF4-FFF2-40B4-BE49-F238E27FC236}">
                <a16:creationId xmlns:a16="http://schemas.microsoft.com/office/drawing/2014/main" id="{1D92EAE8-97A0-423A-AF76-618FCE3552CE}"/>
              </a:ext>
            </a:extLst>
          </p:cNvPr>
          <p:cNvSpPr txBox="1"/>
          <p:nvPr/>
        </p:nvSpPr>
        <p:spPr>
          <a:xfrm>
            <a:off x="104715" y="1473198"/>
            <a:ext cx="6648199" cy="641426"/>
          </a:xfrm>
          <a:prstGeom prst="rect">
            <a:avLst/>
          </a:prstGeom>
        </p:spPr>
        <p:txBody>
          <a:bodyPr vert="horz" lIns="91440" tIns="45720" rIns="91440" bIns="45720" rtlCol="0" anchor="t">
            <a:normAutofit/>
          </a:bodyPr>
          <a:lstStyle>
            <a:defPPr>
              <a:defRPr lang="en-US"/>
            </a:defPPr>
            <a:lvl1pPr indent="0" defTabSz="514350">
              <a:lnSpc>
                <a:spcPct val="90000"/>
              </a:lnSpc>
              <a:spcBef>
                <a:spcPts val="563"/>
              </a:spcBef>
              <a:buFont typeface="Arial" panose="020B0604020202020204" pitchFamily="34" charset="0"/>
              <a:buNone/>
              <a:defRPr sz="1000">
                <a:latin typeface="Open Sans" panose="020B0606030504020204" pitchFamily="34" charset="0"/>
                <a:ea typeface="Open Sans" panose="020B0606030504020204" pitchFamily="34" charset="0"/>
                <a:cs typeface="Open Sans" panose="020B0606030504020204" pitchFamily="34" charset="0"/>
              </a:defRPr>
            </a:lvl1pPr>
            <a:lvl2pPr marL="385763"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2pPr>
            <a:lvl3pPr marL="642938"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3pPr>
            <a:lvl4pPr marL="900113"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4pPr>
            <a:lvl5pPr marL="1157288" indent="-128588" defTabSz="514350">
              <a:lnSpc>
                <a:spcPct val="90000"/>
              </a:lnSpc>
              <a:spcBef>
                <a:spcPts val="281"/>
              </a:spcBef>
              <a:buFont typeface="Arial" panose="020B0604020202020204" pitchFamily="34" charset="0"/>
              <a:buChar char="•"/>
              <a:defRPr sz="788">
                <a:latin typeface="Open Sans" panose="020B0606030504020204" pitchFamily="34" charset="0"/>
                <a:ea typeface="Open Sans" panose="020B0606030504020204" pitchFamily="34" charset="0"/>
                <a:cs typeface="Open Sans" panose="020B0606030504020204" pitchFamily="34" charset="0"/>
              </a:defRPr>
            </a:lvl5pPr>
            <a:lvl6pPr marL="1414463" indent="-128588" defTabSz="514350">
              <a:lnSpc>
                <a:spcPct val="90000"/>
              </a:lnSpc>
              <a:spcBef>
                <a:spcPts val="281"/>
              </a:spcBef>
              <a:buFont typeface="Arial" panose="020B0604020202020204" pitchFamily="34" charset="0"/>
              <a:buChar char="•"/>
              <a:defRPr sz="1013"/>
            </a:lvl6pPr>
            <a:lvl7pPr marL="1671638" indent="-128588" defTabSz="514350">
              <a:lnSpc>
                <a:spcPct val="90000"/>
              </a:lnSpc>
              <a:spcBef>
                <a:spcPts val="281"/>
              </a:spcBef>
              <a:buFont typeface="Arial" panose="020B0604020202020204" pitchFamily="34" charset="0"/>
              <a:buChar char="•"/>
              <a:defRPr sz="1013"/>
            </a:lvl7pPr>
            <a:lvl8pPr marL="1928813" indent="-128588" defTabSz="514350">
              <a:lnSpc>
                <a:spcPct val="90000"/>
              </a:lnSpc>
              <a:spcBef>
                <a:spcPts val="281"/>
              </a:spcBef>
              <a:buFont typeface="Arial" panose="020B0604020202020204" pitchFamily="34" charset="0"/>
              <a:buChar char="•"/>
              <a:defRPr sz="1013"/>
            </a:lvl8pPr>
            <a:lvl9pPr marL="2185988" indent="-128588" defTabSz="514350">
              <a:lnSpc>
                <a:spcPct val="90000"/>
              </a:lnSpc>
              <a:spcBef>
                <a:spcPts val="281"/>
              </a:spcBef>
              <a:buFont typeface="Arial" panose="020B0604020202020204" pitchFamily="34" charset="0"/>
              <a:buChar char="•"/>
              <a:defRPr sz="1013"/>
            </a:lvl9pPr>
          </a:lstStyle>
          <a:p>
            <a:r>
              <a:rPr lang="en-US" dirty="0">
                <a:latin typeface="Open Sans"/>
                <a:ea typeface="Open Sans"/>
                <a:cs typeface="Open Sans"/>
              </a:rPr>
              <a:t>Once the clinic schedule has been created in the system, the user can click on the edit button next to the clinic for a link to the clinic, to view the schedule, or make any edits if necessary (Figure 4).  The link may be copied and pasted to display on a website or distributed elsewhere for use by registrants (Figure 5).  </a:t>
            </a:r>
            <a:endParaRPr lang="en-US" dirty="0"/>
          </a:p>
        </p:txBody>
      </p:sp>
      <p:sp>
        <p:nvSpPr>
          <p:cNvPr id="19" name="Rectangle 18">
            <a:extLst>
              <a:ext uri="{FF2B5EF4-FFF2-40B4-BE49-F238E27FC236}">
                <a16:creationId xmlns:a16="http://schemas.microsoft.com/office/drawing/2014/main" id="{990E921C-A021-420E-8D80-79E0375117A7}"/>
              </a:ext>
            </a:extLst>
          </p:cNvPr>
          <p:cNvSpPr/>
          <p:nvPr/>
        </p:nvSpPr>
        <p:spPr>
          <a:xfrm>
            <a:off x="2795215" y="2617193"/>
            <a:ext cx="324078" cy="26271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a:extLst>
              <a:ext uri="{FF2B5EF4-FFF2-40B4-BE49-F238E27FC236}">
                <a16:creationId xmlns:a16="http://schemas.microsoft.com/office/drawing/2014/main" id="{3045C599-FD91-4653-A158-0194DD371EA7}"/>
              </a:ext>
            </a:extLst>
          </p:cNvPr>
          <p:cNvSpPr txBox="1"/>
          <p:nvPr/>
        </p:nvSpPr>
        <p:spPr>
          <a:xfrm>
            <a:off x="2356836" y="2975819"/>
            <a:ext cx="1958526" cy="215444"/>
          </a:xfrm>
          <a:prstGeom prst="rect">
            <a:avLst/>
          </a:prstGeom>
          <a:noFill/>
        </p:spPr>
        <p:txBody>
          <a:bodyPr wrap="square" rtlCol="0">
            <a:spAutoFit/>
          </a:bodyPr>
          <a:lstStyle/>
          <a:p>
            <a:pPr algn="ctr"/>
            <a:r>
              <a:rPr lang="en-US" sz="800" i="1" dirty="0">
                <a:latin typeface="Open Sans" panose="020B0606030504020204" pitchFamily="34" charset="0"/>
                <a:ea typeface="Open Sans" panose="020B0606030504020204" pitchFamily="34" charset="0"/>
                <a:cs typeface="Open Sans" panose="020B0606030504020204" pitchFamily="34" charset="0"/>
              </a:rPr>
              <a:t>Figure 4 – Edit Button</a:t>
            </a:r>
          </a:p>
        </p:txBody>
      </p:sp>
      <p:sp>
        <p:nvSpPr>
          <p:cNvPr id="28" name="Text Placeholder 2">
            <a:extLst>
              <a:ext uri="{FF2B5EF4-FFF2-40B4-BE49-F238E27FC236}">
                <a16:creationId xmlns:a16="http://schemas.microsoft.com/office/drawing/2014/main" id="{2FCDDC87-C0A9-4CA2-B340-BA374EFA3B58}"/>
              </a:ext>
            </a:extLst>
          </p:cNvPr>
          <p:cNvSpPr txBox="1">
            <a:spLocks/>
          </p:cNvSpPr>
          <p:nvPr/>
        </p:nvSpPr>
        <p:spPr>
          <a:xfrm>
            <a:off x="104716" y="5561797"/>
            <a:ext cx="6648200" cy="1240235"/>
          </a:xfrm>
          <a:prstGeom prst="rect">
            <a:avLst/>
          </a:prstGeom>
        </p:spPr>
        <p:txBody>
          <a:bodyPr vert="horz" lIns="91440" tIns="45720" rIns="91440" bIns="45720" rtlCol="0" anchor="t">
            <a:normAutofit/>
          </a:bodyPr>
          <a:lstStyle>
            <a:lvl1pPr marL="0" indent="0" algn="l" defTabSz="514350" rtl="0" eaLnBrk="1" latinLnBrk="0" hangingPunct="1">
              <a:lnSpc>
                <a:spcPct val="90000"/>
              </a:lnSpc>
              <a:spcBef>
                <a:spcPts val="563"/>
              </a:spcBef>
              <a:buFont typeface="Arial" panose="020B0604020202020204" pitchFamily="34" charset="0"/>
              <a:buNone/>
              <a:defRPr sz="9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38576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64293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900113"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1157288" indent="-128588" algn="l" defTabSz="514350" rtl="0" eaLnBrk="1" latinLnBrk="0" hangingPunct="1">
              <a:lnSpc>
                <a:spcPct val="90000"/>
              </a:lnSpc>
              <a:spcBef>
                <a:spcPts val="281"/>
              </a:spcBef>
              <a:buFont typeface="Arial" panose="020B0604020202020204" pitchFamily="34" charset="0"/>
              <a:buChar char="•"/>
              <a:defRPr sz="788"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r>
              <a:rPr lang="en-US" sz="1000" dirty="0"/>
              <a:t>Additionally, on the pop-up screen, several details can be edited. The clinic name may be edited, as well as the point of contact. The clinic date is set and may not be changed.  </a:t>
            </a:r>
          </a:p>
          <a:p>
            <a:r>
              <a:rPr lang="en-US" sz="1000" dirty="0">
                <a:latin typeface="Open Sans"/>
                <a:ea typeface="Open Sans"/>
                <a:cs typeface="Open Sans"/>
              </a:rPr>
              <a:t>For the clinic times and capacity, certain adjustments can be made, as well. The start time and end time can be extended, but not shortened.  The break start time and end time, the slot duration, the appointments per time slot, and the interval between time slots may not be edited.  If these need to be changed, please contact VASE+ support. </a:t>
            </a:r>
            <a:endParaRPr lang="en-US" sz="1000" dirty="0"/>
          </a:p>
        </p:txBody>
      </p:sp>
    </p:spTree>
    <p:extLst>
      <p:ext uri="{BB962C8B-B14F-4D97-AF65-F5344CB8AC3E}">
        <p14:creationId xmlns:p14="http://schemas.microsoft.com/office/powerpoint/2010/main" val="1765502431"/>
      </p:ext>
    </p:extLst>
  </p:cSld>
  <p:clrMapOvr>
    <a:masterClrMapping/>
  </p:clrMapOvr>
</p:sld>
</file>

<file path=ppt/theme/theme1.xml><?xml version="1.0" encoding="utf-8"?>
<a:theme xmlns:a="http://schemas.openxmlformats.org/drawingml/2006/main" name="VDH">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DH" id="{98E7374E-2CE8-4AF3-B50A-765684FB6B0C}" vid="{EA886FF3-7560-4DC6-849B-207AFB8201A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EE23F851182E4EBD13B99F8F10139B" ma:contentTypeVersion="17" ma:contentTypeDescription="Create a new document." ma:contentTypeScope="" ma:versionID="9beb479b230daece15a60278fb1886a9">
  <xsd:schema xmlns:xsd="http://www.w3.org/2001/XMLSchema" xmlns:xs="http://www.w3.org/2001/XMLSchema" xmlns:p="http://schemas.microsoft.com/office/2006/metadata/properties" xmlns:ns2="99918207-70f4-4692-8e19-8fc913462058" xmlns:ns3="d0ca13b7-c6ed-42f9-9bda-57a4fb0cfcc4" targetNamespace="http://schemas.microsoft.com/office/2006/metadata/properties" ma:root="true" ma:fieldsID="af8acf5461d1c48fa23563c31be535c6" ns2:_="" ns3:_="">
    <xsd:import namespace="99918207-70f4-4692-8e19-8fc913462058"/>
    <xsd:import namespace="d0ca13b7-c6ed-42f9-9bda-57a4fb0cfcc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9918207-70f4-4692-8e19-8fc91346205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98d900d-0589-4081-96eb-513de833a507"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0ca13b7-c6ed-42f9-9bda-57a4fb0cfcc4"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9625f74-c223-4029-9bb7-8f48137f8e12}" ma:internalName="TaxCatchAll" ma:showField="CatchAllData" ma:web="d0ca13b7-c6ed-42f9-9bda-57a4fb0cfcc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99918207-70f4-4692-8e19-8fc913462058">
      <Terms xmlns="http://schemas.microsoft.com/office/infopath/2007/PartnerControls"/>
    </lcf76f155ced4ddcb4097134ff3c332f>
    <TaxCatchAll xmlns="d0ca13b7-c6ed-42f9-9bda-57a4fb0cfcc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CB1B9C3-5403-4584-A336-D441C099088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9918207-70f4-4692-8e19-8fc913462058"/>
    <ds:schemaRef ds:uri="d0ca13b7-c6ed-42f9-9bda-57a4fb0cfcc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CE380CE-4684-47CF-AADF-246444C4BFA6}">
  <ds:schemaRefs>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http://schemas.microsoft.com/office/2006/documentManagement/types"/>
    <ds:schemaRef ds:uri="d0ca13b7-c6ed-42f9-9bda-57a4fb0cfcc4"/>
    <ds:schemaRef ds:uri="99918207-70f4-4692-8e19-8fc913462058"/>
    <ds:schemaRef ds:uri="http://purl.org/dc/dcmitype/"/>
    <ds:schemaRef ds:uri="http://purl.org/dc/terms/"/>
  </ds:schemaRefs>
</ds:datastoreItem>
</file>

<file path=customXml/itemProps3.xml><?xml version="1.0" encoding="utf-8"?>
<ds:datastoreItem xmlns:ds="http://schemas.openxmlformats.org/officeDocument/2006/customXml" ds:itemID="{2C66AACC-403C-4765-8099-179C20DADD5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VDH</Template>
  <TotalTime>11</TotalTime>
  <Words>775</Words>
  <Application>Microsoft Office PowerPoint</Application>
  <PresentationFormat>Letter Paper (8.5x11 in)</PresentationFormat>
  <Paragraphs>32</Paragraphs>
  <Slides>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Open Sans</vt:lpstr>
      <vt:lpstr>Open Sans Semibold</vt:lpstr>
      <vt:lpstr>VDH</vt:lpstr>
      <vt:lpstr>VASE+ Job Aid – Create Covid Testing Clinic Schedules</vt:lpstr>
      <vt:lpstr>VASE+ Job Aid – Create Covid Testing Clinic Schedules</vt:lpstr>
      <vt:lpstr>VASE+ Job Aid – Create Covid Testing Clinic Schedules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Payne, Dana</dc:creator>
  <cp:lastModifiedBy>Wynn, Stephanie</cp:lastModifiedBy>
  <cp:revision>17</cp:revision>
  <dcterms:created xsi:type="dcterms:W3CDTF">2021-04-07T19:29:00Z</dcterms:created>
  <dcterms:modified xsi:type="dcterms:W3CDTF">2022-10-27T19:44:25Z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0x010100D8EE23F851182E4EBD13B99F8F10139B</vt:lpwstr>
  </property>
  <property fmtid="{D5CDD505-2E9C-101B-9397-08002B2CF9AE}" pid="3" name="MSIP_Label_ea60d57e-af5b-4752-ac57-3e4f28ca11dc_Enabled">
    <vt:lpwstr>true</vt:lpwstr>
  </property>
  <property fmtid="{D5CDD505-2E9C-101B-9397-08002B2CF9AE}" pid="4" name="MSIP_Label_ea60d57e-af5b-4752-ac57-3e4f28ca11dc_SetDate">
    <vt:lpwstr>2021-06-24T16:33:20Z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0ea4276b-2e33-496b-b9e1-a2d65ff87baa</vt:lpwstr>
  </property>
  <property fmtid="{D5CDD505-2E9C-101B-9397-08002B2CF9AE}" pid="9" name="MSIP_Label_ea60d57e-af5b-4752-ac57-3e4f28ca11dc_ContentBits">
    <vt:lpwstr>0</vt:lpwstr>
  </property>
  <property fmtid="{D5CDD505-2E9C-101B-9397-08002B2CF9AE}" pid="10" name="MediaServiceImageTags">
    <vt:lpwstr/>
  </property>
</Properties>
</file>