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142532204" r:id="rId5"/>
    <p:sldId id="2142532256" r:id="rId6"/>
    <p:sldId id="2142532257" r:id="rId7"/>
    <p:sldId id="2142532265" r:id="rId8"/>
    <p:sldId id="2142532260" r:id="rId9"/>
    <p:sldId id="2142532267" r:id="rId10"/>
    <p:sldId id="2142532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gelberg, Benjamin" initials="EB" lastIdx="15" clrIdx="0">
    <p:extLst>
      <p:ext uri="{19B8F6BF-5375-455C-9EA6-DF929625EA0E}">
        <p15:presenceInfo xmlns:p15="http://schemas.microsoft.com/office/powerpoint/2012/main" userId="S::bengelberg@deloitte.com::61333d35-f915-412c-a3f5-dd61eef712ca" providerId="AD"/>
      </p:ext>
    </p:extLst>
  </p:cmAuthor>
  <p:cmAuthor id="2" name="Ali, Zibraan" initials="AZ" lastIdx="3" clrIdx="1">
    <p:extLst>
      <p:ext uri="{19B8F6BF-5375-455C-9EA6-DF929625EA0E}">
        <p15:presenceInfo xmlns:p15="http://schemas.microsoft.com/office/powerpoint/2012/main" userId="S::ziali@deloitte.com::fb472dd3-9df1-4a69-a75d-76c92106e5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4" d="100"/>
          <a:sy n="64" d="100"/>
        </p:scale>
        <p:origin x="4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5C491-E54D-46B5-B6B4-8B34C3B47CA6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BCC2A-2EBD-4E38-8932-1FE96A3215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8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FF8A-800D-4351-B3ED-8B51D95C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C41649-2D18-4100-A2BB-7A9AC1B3C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20897-74A5-4E92-AEB0-92751856E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90921-D5F4-4F1D-AF03-9A0A7A2A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51A01-F4B8-475B-9874-3DE50F3B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9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5E292-DE32-4854-8302-CD72BA771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09B8B-5C88-4D6A-A2AB-F9D21032E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4246B-2683-469F-BEFB-184DB109A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28D67-9FDE-4A39-8E33-3BCF5DEAE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BAF3E-C907-492D-AC69-6F4ECC661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0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28FE35-C9BE-40E3-BC97-24B95A02B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55981-CED9-4E5F-8F6A-22F1BAB45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7B8B5-8DF4-481E-B93F-9A9DE6E29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6A5DE-17FC-4310-8EDD-C3FA0BC4A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26F63-827F-420D-863E-E31B29610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13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Subhead &amp; 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FC15A37-A396-4B5E-9243-B7311F197801}"/>
              </a:ext>
            </a:extLst>
          </p:cNvPr>
          <p:cNvCxnSpPr>
            <a:cxnSpLocks/>
          </p:cNvCxnSpPr>
          <p:nvPr userDrawn="1"/>
        </p:nvCxnSpPr>
        <p:spPr>
          <a:xfrm flipH="1">
            <a:off x="1524" y="564102"/>
            <a:ext cx="12188952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9F4A093-1576-4EA2-8A5C-DF87DA75C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164" y="200311"/>
            <a:ext cx="10332720" cy="388202"/>
          </a:xfrm>
          <a:prstGeom prst="rect">
            <a:avLst/>
          </a:prstGeom>
        </p:spPr>
        <p:txBody>
          <a:bodyPr anchor="ctr"/>
          <a:lstStyle>
            <a:lvl1pPr>
              <a:defRPr sz="2000">
                <a:solidFill>
                  <a:schemeClr val="accent5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50569C8E-182F-4A1C-9559-B76A31992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1986" y="6621836"/>
            <a:ext cx="2743200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F153A121-4F83-4F26-A108-B06F810F4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90ADD6D-251D-442C-8CB5-7593444100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6164" y="622964"/>
            <a:ext cx="11819022" cy="3293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77B6C3-7E24-4922-871B-4E5124F7CB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281"/>
          <a:stretch/>
        </p:blipFill>
        <p:spPr>
          <a:xfrm>
            <a:off x="10719752" y="6584161"/>
            <a:ext cx="972579" cy="24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0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0B583-84F3-4C1A-925A-6BBDC53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EB1BF-3463-4EAF-A926-B6627C942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AAF2C-C863-44D0-A31D-9790352B4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BAED4-43A7-4343-A7A7-33494DDC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3F0B4-3FF7-4AB0-924E-DFCB2C1F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12DBC-4302-464B-9F26-F11338349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86E0C-A51A-4FC1-9821-4C1350B62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9CBE4-D692-480B-9868-B38EF360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EE58D-8DE1-4279-86DE-0866894D2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DD89D-E69D-46CD-86C2-8CE642EA6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7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B276F-D318-49B0-9CB2-8E21E41E0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ACFB2-0C2A-48BC-8283-98224B7C1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B4F63-B74C-4E4D-B732-E285B56DB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FE4B5-1F5A-4203-8BD9-331733EBC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7ABA7-3AF7-452B-9D23-96F1A0453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75B9C-16FC-4836-A706-EAF7991B5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99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1663A-B849-4B2D-9E96-769770AD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A77B4-FD1F-4188-81BC-750CB9E7A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2A38EF-98BB-43E9-A20F-7D67DB1AF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6026DB-A50E-42C2-B4EE-D3AB5F651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7512F-3B48-4498-83AC-560F4936CD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C62921-C776-4D1F-AB68-E5F9F9EDB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0FB8E8-554F-4939-B93B-5BEAA9BC0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85B38A-9490-4FA2-BB4E-362796BCE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84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26BCD-D7C0-4155-9791-845DC3D7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E43934-6E89-499C-8A35-12C387AED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0079C-DA66-4CBA-B008-4E8C16062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ACCAB9-593C-40B2-9806-DE3EFF44A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26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0E3146-DAE2-4A8C-87E3-45AAC0D0F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C5C358-1C84-422E-BFD6-30477A08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835A-1E2E-4E09-AE9F-FEB395A97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3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0A359-FDC4-4B16-AA6B-830B93D2B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B327D-350D-46E9-9200-7FEFD6A99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BA682-33F6-46C1-AACE-8DF43A029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D57BC-2DB3-4083-8D14-F303F7A6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3DD7E-E35A-4E09-90B6-F5C3F3B3F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2320E-D443-4078-9DC4-8FDBF7771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8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A5203-F687-448F-B101-1A40CBF4F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F47C18-C1C7-477D-A4F0-9836B43A6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C622A2-9BB0-4718-A02C-519B1F770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684E2-F4EF-4CE2-920E-B3ADF49AB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329F3-03A9-4F77-8E59-93011F2DB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5A6C7-3B23-4675-A56F-FE34D09F8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63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B37098-330A-4D90-98E5-F8ADBA6E4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FD26F-613B-4991-B5C7-155B80FBA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5DC00-AFF0-40D5-8024-32B52CF40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05B0E-BE26-422D-A45A-C8E6FB21C40E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55C64-B033-472C-AA90-011357DE6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C7B38-E31A-4430-B708-EC4747C4B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8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AEB18-309C-4256-8D3E-87C1C84FF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Open Sans"/>
                <a:ea typeface="Open Sans"/>
                <a:cs typeface="Open Sans"/>
              </a:rPr>
              <a:t>VASE+ Release Notes</a:t>
            </a:r>
            <a:endParaRPr lang="en-US" sz="4000" dirty="0">
              <a:latin typeface="Open Sans"/>
              <a:ea typeface="Open Sans"/>
              <a:cs typeface="Open San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0E4692-6F20-4A1F-823C-20DA401548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Open Sans"/>
                <a:ea typeface="Open Sans"/>
                <a:cs typeface="Open Sans"/>
              </a:rPr>
              <a:t>Release 11.6</a:t>
            </a:r>
          </a:p>
          <a:p>
            <a:endParaRPr lang="en-US" dirty="0">
              <a:latin typeface="Open Sans"/>
              <a:ea typeface="Open Sans"/>
              <a:cs typeface="Open Sans"/>
            </a:endParaRP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BCA73EE8-F0E1-4FBB-95BB-B78354EF2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7030" y="6614310"/>
            <a:ext cx="971550" cy="2000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AB0D61-1C7D-4AA6-90AA-E1983FBC0D4E}"/>
              </a:ext>
            </a:extLst>
          </p:cNvPr>
          <p:cNvSpPr txBox="1"/>
          <p:nvPr/>
        </p:nvSpPr>
        <p:spPr>
          <a:xfrm>
            <a:off x="10297887" y="43665"/>
            <a:ext cx="1894114" cy="5232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400" dirty="0">
                <a:latin typeface="Open Sans"/>
                <a:ea typeface="Open Sans"/>
                <a:cs typeface="Open Sans"/>
              </a:rPr>
              <a:t>December 14</a:t>
            </a:r>
            <a:r>
              <a:rPr lang="en-US" sz="1400" baseline="30000" dirty="0">
                <a:latin typeface="Open Sans"/>
                <a:ea typeface="Open Sans"/>
                <a:cs typeface="Open Sans"/>
              </a:rPr>
              <a:t>th</a:t>
            </a:r>
            <a:r>
              <a:rPr lang="en-US" sz="1400" dirty="0">
                <a:latin typeface="Open Sans"/>
                <a:ea typeface="Open Sans"/>
                <a:cs typeface="Open Sans"/>
              </a:rPr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267329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A54961D-EB0B-41B9-9FA4-421C29865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2212"/>
            <a:ext cx="8629794" cy="26144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Pfizer 5-11 and 12+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dirty="0">
                <a:latin typeface="Open Sans"/>
                <a:ea typeface="Open Sans"/>
                <a:cs typeface="Open Sans"/>
              </a:rPr>
              <a:t>Additional flexibility for Pfizer 5-11 and 12+ Scheduling</a:t>
            </a:r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9704B8-5992-4617-8ADE-57F1368DE6E7}"/>
              </a:ext>
            </a:extLst>
          </p:cNvPr>
          <p:cNvSpPr txBox="1"/>
          <p:nvPr/>
        </p:nvSpPr>
        <p:spPr>
          <a:xfrm flipH="1">
            <a:off x="8903911" y="1056823"/>
            <a:ext cx="31012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Children turning 12 within the next 30 days or have turned 12 in the last 30 days shall have the flexibility to schedule appointments for the  Pfizer 5-11 vaccine or the Pfizer 12+ vaccine.</a:t>
            </a:r>
          </a:p>
          <a:p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6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b="0" i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*Children who received Pfizer 12+ vaccine for their 1st dose can not get the 5–11-year-old vaccine in the 2nd dose.</a:t>
            </a:r>
          </a:p>
          <a:p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2CE5D4-0D00-4816-A8E4-305B4ECC4A2B}"/>
              </a:ext>
            </a:extLst>
          </p:cNvPr>
          <p:cNvSpPr/>
          <p:nvPr/>
        </p:nvSpPr>
        <p:spPr>
          <a:xfrm>
            <a:off x="235168" y="2986248"/>
            <a:ext cx="8225438" cy="95048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784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00C2BC9-5853-4131-8093-4ABF810FC1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598" y="952304"/>
            <a:ext cx="8871678" cy="23919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Vaccine Record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dirty="0"/>
              <a:t>A new vaccine record for Pfizer 12+ has been added to VASE+ (CVX Code – 217, Default Color Code – GRAY).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510C56-F661-4EC3-BAAD-CE5378C252DD}"/>
              </a:ext>
            </a:extLst>
          </p:cNvPr>
          <p:cNvSpPr/>
          <p:nvPr/>
        </p:nvSpPr>
        <p:spPr>
          <a:xfrm>
            <a:off x="1532096" y="2932992"/>
            <a:ext cx="8749180" cy="33688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2A0693-2BF3-4664-9C34-99AA3557F5D3}"/>
              </a:ext>
            </a:extLst>
          </p:cNvPr>
          <p:cNvSpPr txBox="1"/>
          <p:nvPr/>
        </p:nvSpPr>
        <p:spPr>
          <a:xfrm>
            <a:off x="186163" y="5510069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5B5634-6854-4C81-8C26-3E25F2871F28}"/>
              </a:ext>
            </a:extLst>
          </p:cNvPr>
          <p:cNvSpPr/>
          <p:nvPr/>
        </p:nvSpPr>
        <p:spPr>
          <a:xfrm>
            <a:off x="1532096" y="1682258"/>
            <a:ext cx="8749180" cy="33688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AC09BAF-D9F8-4636-96C0-5B4B7CAC4E2F}"/>
              </a:ext>
            </a:extLst>
          </p:cNvPr>
          <p:cNvSpPr txBox="1">
            <a:spLocks/>
          </p:cNvSpPr>
          <p:nvPr/>
        </p:nvSpPr>
        <p:spPr>
          <a:xfrm>
            <a:off x="186163" y="4817573"/>
            <a:ext cx="4135579" cy="3845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For Pfizer 12+ clinics, either Purple or Gray Vaccine lots can be selected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466039F-B336-42CE-8A06-82AF5376D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920" y="3549255"/>
            <a:ext cx="2517156" cy="319084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2F2EE6E-B6C6-4E5D-A783-C5C379BD6BC8}"/>
              </a:ext>
            </a:extLst>
          </p:cNvPr>
          <p:cNvSpPr/>
          <p:nvPr/>
        </p:nvSpPr>
        <p:spPr>
          <a:xfrm>
            <a:off x="4826920" y="4384802"/>
            <a:ext cx="2353526" cy="4327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65403E1-5DB6-4F48-A786-42CD2BB691EB}"/>
              </a:ext>
            </a:extLst>
          </p:cNvPr>
          <p:cNvSpPr/>
          <p:nvPr/>
        </p:nvSpPr>
        <p:spPr>
          <a:xfrm>
            <a:off x="4826920" y="5157641"/>
            <a:ext cx="2353526" cy="4327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285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7F47598-F1F7-43EE-A3FE-C743ECD18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758" y="2595693"/>
            <a:ext cx="11319309" cy="8737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Vaccine Record – Call Center and Public-Facing Scheduling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6164" y="622964"/>
            <a:ext cx="11819022" cy="7438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>
                <a:latin typeface="Open Sans"/>
                <a:ea typeface="Open Sans"/>
                <a:cs typeface="Open Sans"/>
              </a:rPr>
              <a:t>Both the call center, and public facing scheduling will see “</a:t>
            </a:r>
            <a:r>
              <a:rPr lang="en-US" sz="2000" b="0" i="0" dirty="0">
                <a:solidFill>
                  <a:srgbClr val="262626"/>
                </a:solidFill>
                <a:effectLst/>
                <a:latin typeface="-apple-system"/>
              </a:rPr>
              <a:t>Pfizer-BioNTech (age 12+)” displayed, regardless if the Vaccine is Purple or Gray type.</a:t>
            </a:r>
            <a:endParaRPr lang="en-US" sz="1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87C4F9-BA1E-40EF-9467-27B1FD684CB2}"/>
              </a:ext>
            </a:extLst>
          </p:cNvPr>
          <p:cNvSpPr/>
          <p:nvPr/>
        </p:nvSpPr>
        <p:spPr>
          <a:xfrm>
            <a:off x="8465970" y="2595693"/>
            <a:ext cx="2179571" cy="8737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661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Boosters for AstraZeneca Primary Series Recipients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6164" y="622963"/>
            <a:ext cx="11819022" cy="58477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00" b="0" i="0" dirty="0">
                <a:effectLst/>
              </a:rPr>
              <a:t>VASE+ validations have been relaxed to allow a booster dose of Pfizer 12+, Moderna, or J&amp;J for registrants who previously received two doses of AstraZeneca vaccine</a:t>
            </a:r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25FA5E-8F39-4BFF-95B7-481281F83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558" y="2546078"/>
            <a:ext cx="10518884" cy="176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846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BB8CF-7935-4874-A886-8BDB2B561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School-Based Clinics for Pfizer 5-11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1DC87-EA0C-4FD5-B844-9469EE7C6D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VASE+ now asks an additional special accommodation question for school-based clinics occurring during school hours.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EB3F70-612A-40DE-9FEB-29ED129EA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075" y="1335500"/>
            <a:ext cx="4267200" cy="857250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B46491D-CD81-4329-8F77-3BE9BE51ABFF}"/>
              </a:ext>
            </a:extLst>
          </p:cNvPr>
          <p:cNvSpPr txBox="1">
            <a:spLocks/>
          </p:cNvSpPr>
          <p:nvPr/>
        </p:nvSpPr>
        <p:spPr>
          <a:xfrm>
            <a:off x="186164" y="2131446"/>
            <a:ext cx="11819022" cy="329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the time of registration, there is an option to indicate if a parent is planning on accompanying the minor at a clinic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2D19108-57C1-4369-ABAF-C357E12516EE}"/>
              </a:ext>
            </a:extLst>
          </p:cNvPr>
          <p:cNvSpPr txBox="1">
            <a:spLocks/>
          </p:cNvSpPr>
          <p:nvPr/>
        </p:nvSpPr>
        <p:spPr>
          <a:xfrm>
            <a:off x="372978" y="933763"/>
            <a:ext cx="11819022" cy="617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new question is asked at the time of  clinic creation for Pfizer 5-11 Vaccine Type Clinics. Answering “Yes” to this question will trigger an additional special accommodation option for registrants.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526D3C9-648A-4B2F-A8FA-0EB430490B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0163" y="2534682"/>
            <a:ext cx="7404652" cy="221049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6DFEFAC-123F-4B4B-96EC-AA9F4F18E310}"/>
              </a:ext>
            </a:extLst>
          </p:cNvPr>
          <p:cNvSpPr/>
          <p:nvPr/>
        </p:nvSpPr>
        <p:spPr>
          <a:xfrm>
            <a:off x="2580163" y="4014890"/>
            <a:ext cx="7404652" cy="73028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284F77A8-8935-4C66-B608-09B5141DF128}"/>
              </a:ext>
            </a:extLst>
          </p:cNvPr>
          <p:cNvSpPr txBox="1">
            <a:spLocks/>
          </p:cNvSpPr>
          <p:nvPr/>
        </p:nvSpPr>
        <p:spPr>
          <a:xfrm>
            <a:off x="186164" y="4917714"/>
            <a:ext cx="4028027" cy="1940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the clinic, if this question was answered as “Yes”, the response will be highlighted in yellow on the </a:t>
            </a:r>
            <a:r>
              <a:rPr lang="en-US"/>
              <a:t>Review page</a:t>
            </a: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BEC9738-CA51-4E42-B7BC-C613EE199F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6751" y="4847768"/>
            <a:ext cx="2391188" cy="202921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C7DC149-4665-417F-8255-2F4ED95CB425}"/>
              </a:ext>
            </a:extLst>
          </p:cNvPr>
          <p:cNvSpPr/>
          <p:nvPr/>
        </p:nvSpPr>
        <p:spPr>
          <a:xfrm>
            <a:off x="4526949" y="6235036"/>
            <a:ext cx="2201842" cy="49375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147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VASE+ Release Notes 11.6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dirty="0">
                <a:latin typeface="Open Sans"/>
                <a:ea typeface="Open Sans"/>
                <a:cs typeface="Open Sans"/>
              </a:rPr>
              <a:t>Here is a detailed view of all the release items </a:t>
            </a:r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9704B8-5992-4617-8ADE-57F1368DE6E7}"/>
              </a:ext>
            </a:extLst>
          </p:cNvPr>
          <p:cNvSpPr txBox="1"/>
          <p:nvPr/>
        </p:nvSpPr>
        <p:spPr>
          <a:xfrm>
            <a:off x="186164" y="986755"/>
            <a:ext cx="1181902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chemeClr val="accent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Children turning 12 within the next 30 days or have turned 12 in the last 30 days shall have the flexibility to schedule appointments for either 5–11-year-old vaccine or 12+ year old vaccine. However, children who got the +12-year-old vaccine in the 1st dose shall not be allowed to get the 5–11-year-old vaccine in the 2nd dose.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chemeClr val="accent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new vaccine record (CVX Code - 217, Default Color Code - GREY) for Pfizer 12+ has been added to the VASE+. 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chemeClr val="accent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a Pfizer 12+ clinic, both Purple and Gray vaccine lots can be selected.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chemeClr val="accent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the public app and call center staff search functionality, when the Pfizer Vaccine is selected, both Purple and Gray clinics should be displayed.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chemeClr val="accent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Validations have been relaxed to allow Booster doses for Registrants who previously got two doses of AstraZeneca vaccine.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chemeClr val="accent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Both Pfizer 12+ Purple and Gray clinics should be available for Clinic Selection for scheduling next dose appointments by clinic staff.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chemeClr val="accent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Second Dose appointment invitation emails should be sent by the scheduled job to the Pfizer 12+ first dose registrants when either of purple or gray clinics is available based on the interval logic.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Additional “Special Accommodation” option for Pfizer 5-11 School Based Clinics to indicate if a parent plans to be present at the time of vaccination</a:t>
            </a:r>
            <a:endParaRPr lang="en-US" b="0" i="0" dirty="0">
              <a:solidFill>
                <a:schemeClr val="accent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en-US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483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E23F851182E4EBD13B99F8F10139B" ma:contentTypeVersion="12" ma:contentTypeDescription="Create a new document." ma:contentTypeScope="" ma:versionID="bb75fa02c617b3ff1e1c459287b93cc6">
  <xsd:schema xmlns:xsd="http://www.w3.org/2001/XMLSchema" xmlns:xs="http://www.w3.org/2001/XMLSchema" xmlns:p="http://schemas.microsoft.com/office/2006/metadata/properties" xmlns:ns2="99918207-70f4-4692-8e19-8fc913462058" xmlns:ns3="d0ca13b7-c6ed-42f9-9bda-57a4fb0cfcc4" targetNamespace="http://schemas.microsoft.com/office/2006/metadata/properties" ma:root="true" ma:fieldsID="779180aea94bfcdef32e45bd035114a1" ns2:_="" ns3:_="">
    <xsd:import namespace="99918207-70f4-4692-8e19-8fc913462058"/>
    <xsd:import namespace="d0ca13b7-c6ed-42f9-9bda-57a4fb0cfc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18207-70f4-4692-8e19-8fc9134620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ca13b7-c6ed-42f9-9bda-57a4fb0cfcc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4782F4-150A-485E-8E65-D18B3B1450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F8E4C0-641A-4FFF-A5B7-23A7D3C720BB}">
  <ds:schemaRefs>
    <ds:schemaRef ds:uri="99918207-70f4-4692-8e19-8fc913462058"/>
    <ds:schemaRef ds:uri="d0ca13b7-c6ed-42f9-9bda-57a4fb0cfcc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87EEF88-BF37-4300-98B2-AED2FC6B7CBF}">
  <ds:schemaRefs>
    <ds:schemaRef ds:uri="99918207-70f4-4692-8e19-8fc913462058"/>
    <ds:schemaRef ds:uri="d0ca13b7-c6ed-42f9-9bda-57a4fb0cfc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559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-apple-system</vt:lpstr>
      <vt:lpstr>Arial</vt:lpstr>
      <vt:lpstr>Calibri</vt:lpstr>
      <vt:lpstr>Calibri Light</vt:lpstr>
      <vt:lpstr>Open Sans</vt:lpstr>
      <vt:lpstr>Open Sans Semibold</vt:lpstr>
      <vt:lpstr>Wingdings</vt:lpstr>
      <vt:lpstr>Office Theme</vt:lpstr>
      <vt:lpstr>VASE+ Release Notes</vt:lpstr>
      <vt:lpstr>Pfizer 5-11 and 12+ </vt:lpstr>
      <vt:lpstr>New Vaccine Record </vt:lpstr>
      <vt:lpstr>New Vaccine Record – Call Center and Public-Facing Scheduling</vt:lpstr>
      <vt:lpstr>Boosters for AstraZeneca Primary Series Recipients</vt:lpstr>
      <vt:lpstr>School-Based Clinics for Pfizer 5-11</vt:lpstr>
      <vt:lpstr>VASE+ Release Notes 11.6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VASE+ Feature Updates​</dc:title>
  <dc:creator>Ali, Zibraan</dc:creator>
  <cp:lastModifiedBy>Niemi, Molly</cp:lastModifiedBy>
  <cp:revision>14</cp:revision>
  <dcterms:created xsi:type="dcterms:W3CDTF">2021-05-25T15:46:18Z</dcterms:created>
  <dcterms:modified xsi:type="dcterms:W3CDTF">2021-12-14T16:51:53Z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0x010100D8EE23F851182E4EBD13B99F8F10139B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2021-06-01T17:04:46Z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f7960d67-84e2-4990-92a9-902d46f6dd3e</vt:lpwstr>
  </property>
  <property fmtid="{D5CDD505-2E9C-101B-9397-08002B2CF9AE}" pid="9" name="MSIP_Label_ea60d57e-af5b-4752-ac57-3e4f28ca11dc_ContentBits">
    <vt:lpwstr>0</vt:lpwstr>
  </property>
</Properties>
</file>