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142532204" r:id="rId5"/>
    <p:sldId id="2142532256" r:id="rId6"/>
    <p:sldId id="2142532265" r:id="rId7"/>
    <p:sldId id="2142532257" r:id="rId8"/>
    <p:sldId id="2142532260" r:id="rId9"/>
    <p:sldId id="2142532267" r:id="rId10"/>
    <p:sldId id="2142532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ngelberg, Benjamin" initials="EB" lastIdx="15" clrIdx="0">
    <p:extLst>
      <p:ext uri="{19B8F6BF-5375-455C-9EA6-DF929625EA0E}">
        <p15:presenceInfo xmlns:p15="http://schemas.microsoft.com/office/powerpoint/2012/main" userId="S::bengelberg@deloitte.com::61333d35-f915-412c-a3f5-dd61eef712ca" providerId="AD"/>
      </p:ext>
    </p:extLst>
  </p:cmAuthor>
  <p:cmAuthor id="2" name="Ali, Zibraan" initials="AZ" lastIdx="3" clrIdx="1">
    <p:extLst>
      <p:ext uri="{19B8F6BF-5375-455C-9EA6-DF929625EA0E}">
        <p15:presenceInfo xmlns:p15="http://schemas.microsoft.com/office/powerpoint/2012/main" userId="S::ziali@deloitte.com::fb472dd3-9df1-4a69-a75d-76c92106e5d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536DA2-FCF8-47B3-91CA-98B8AF4D8349}" v="15" dt="2022-01-14T21:48:16.8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B5C491-E54D-46B5-B6B4-8B34C3B47CA6}" type="datetimeFigureOut">
              <a:rPr lang="en-US" smtClean="0"/>
              <a:t>1/14/2022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1BCC2A-2EBD-4E38-8932-1FE96A3215BF}" type="slidenum">
              <a:rPr lang="en-US" smtClean="0"/>
              <a:t>‹#›</a:t>
            </a:fld>
            <a:endParaRPr lang="en-US" dirty="0"/>
          </a:p>
        </p:txBody>
      </p:sp>
    </p:spTree>
    <p:extLst>
      <p:ext uri="{BB962C8B-B14F-4D97-AF65-F5344CB8AC3E}">
        <p14:creationId xmlns:p14="http://schemas.microsoft.com/office/powerpoint/2010/main" val="797881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2FF8A-800D-4351-B3ED-8B51D95CEA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C41649-2D18-4100-A2BB-7A9AC1B3CF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720897-74A5-4E92-AEB0-92751856EDC8}"/>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5" name="Footer Placeholder 4">
            <a:extLst>
              <a:ext uri="{FF2B5EF4-FFF2-40B4-BE49-F238E27FC236}">
                <a16:creationId xmlns:a16="http://schemas.microsoft.com/office/drawing/2014/main" id="{F8F90921-D5F4-4F1D-AF03-9A0A7A2A3E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9F51A01-F4B8-475B-9874-3DE50F3BA0A8}"/>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1448492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5E292-DE32-4854-8302-CD72BA771F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009B8B-5C88-4D6A-A2AB-F9D21032E9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84246B-2683-469F-BEFB-184DB109AAA4}"/>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5" name="Footer Placeholder 4">
            <a:extLst>
              <a:ext uri="{FF2B5EF4-FFF2-40B4-BE49-F238E27FC236}">
                <a16:creationId xmlns:a16="http://schemas.microsoft.com/office/drawing/2014/main" id="{57128D67-9FDE-4A39-8E33-3BCF5DEAEF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6BAF3E-C907-492D-AC69-6F4ECC661BB3}"/>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1396705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28FE35-C9BE-40E3-BC97-24B95A02BA7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BD55981-CED9-4E5F-8F6A-22F1BAB45E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77B8B5-8DF4-481E-B93F-9A9DE6E29441}"/>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5" name="Footer Placeholder 4">
            <a:extLst>
              <a:ext uri="{FF2B5EF4-FFF2-40B4-BE49-F238E27FC236}">
                <a16:creationId xmlns:a16="http://schemas.microsoft.com/office/drawing/2014/main" id="{9E46A5DE-17FC-4310-8EDD-C3FA0BC4A7B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5326F63-827F-420D-863E-E31B29610FC0}"/>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3179139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userDrawn="1"/>
        </p:nvCxnSpPr>
        <p:spPr>
          <a:xfrm flipH="1">
            <a:off x="1524" y="564102"/>
            <a:ext cx="12188952"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86164" y="200311"/>
            <a:ext cx="10332720" cy="388202"/>
          </a:xfrm>
          <a:prstGeom prst="rect">
            <a:avLst/>
          </a:prstGeom>
        </p:spPr>
        <p:txBody>
          <a:bodyPr anchor="ctr"/>
          <a:lstStyle>
            <a:lvl1pPr>
              <a:defRPr sz="20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9261986" y="6621836"/>
            <a:ext cx="2743200" cy="226714"/>
          </a:xfrm>
          <a:prstGeom prst="rect">
            <a:avLst/>
          </a:prstGeom>
        </p:spPr>
        <p:txBody>
          <a:bodyPr vert="horz" lIns="91440" tIns="45720" rIns="91440" bIns="45720" rtlCol="0" anchor="ctr"/>
          <a:lstStyle>
            <a:lvl1pPr algn="r">
              <a:defRPr sz="900"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F153A121-4F83-4F26-A108-B06F810F4A69}" type="slidenum">
              <a:rPr lang="en-US" smtClean="0"/>
              <a:pPr/>
              <a:t>‹#›</a:t>
            </a:fld>
            <a:endParaRPr lang="en-US" dirty="0"/>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86164" y="622964"/>
            <a:ext cx="11819022" cy="329340"/>
          </a:xfrm>
          <a:prstGeom prst="rect">
            <a:avLst/>
          </a:prstGeo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a:defRPr sz="14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400">
                <a:latin typeface="Open Sans" panose="020B0606030504020204" pitchFamily="34" charset="0"/>
                <a:ea typeface="Open Sans" panose="020B0606030504020204" pitchFamily="34" charset="0"/>
                <a:cs typeface="Open Sans" panose="020B0606030504020204" pitchFamily="34" charset="0"/>
              </a:defRPr>
            </a:lvl4pPr>
            <a:lvl5pPr>
              <a:defRPr sz="14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userDrawn="1"/>
        </p:nvPicPr>
        <p:blipFill rotWithShape="1">
          <a:blip r:embed="rId2"/>
          <a:srcRect b="9281"/>
          <a:stretch/>
        </p:blipFill>
        <p:spPr>
          <a:xfrm>
            <a:off x="10719752" y="6584161"/>
            <a:ext cx="972579" cy="243797"/>
          </a:xfrm>
          <a:prstGeom prst="rect">
            <a:avLst/>
          </a:prstGeom>
        </p:spPr>
      </p:pic>
    </p:spTree>
    <p:extLst>
      <p:ext uri="{BB962C8B-B14F-4D97-AF65-F5344CB8AC3E}">
        <p14:creationId xmlns:p14="http://schemas.microsoft.com/office/powerpoint/2010/main" val="4257602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0B583-84F3-4C1A-925A-6BBDC53C4B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7EB1BF-3463-4EAF-A926-B6627C9427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6AAF2C-C863-44D0-A31D-9790352B41D5}"/>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5" name="Footer Placeholder 4">
            <a:extLst>
              <a:ext uri="{FF2B5EF4-FFF2-40B4-BE49-F238E27FC236}">
                <a16:creationId xmlns:a16="http://schemas.microsoft.com/office/drawing/2014/main" id="{424BAED4-43A7-4343-A7A7-33494DDC0D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D83F0B4-3FF7-4AB0-924E-DFCB2C1FB22A}"/>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158017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12DBC-4302-464B-9F26-F11338349B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786E0C-A51A-4FC1-9821-4C1350B62F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79CBE4-D692-480B-9868-B38EF3601D43}"/>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5" name="Footer Placeholder 4">
            <a:extLst>
              <a:ext uri="{FF2B5EF4-FFF2-40B4-BE49-F238E27FC236}">
                <a16:creationId xmlns:a16="http://schemas.microsoft.com/office/drawing/2014/main" id="{A03EE58D-8DE1-4279-86DE-0866894D236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94DD89D-E69D-46CD-86C2-8CE642EA63C0}"/>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4291577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B276F-D318-49B0-9CB2-8E21E41E03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1ACFB2-0C2A-48BC-8283-98224B7C13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9B4F63-B74C-4E4D-B732-E285B56DB7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6FE4B5-1F5A-4203-8BD9-331733EBCD04}"/>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6" name="Footer Placeholder 5">
            <a:extLst>
              <a:ext uri="{FF2B5EF4-FFF2-40B4-BE49-F238E27FC236}">
                <a16:creationId xmlns:a16="http://schemas.microsoft.com/office/drawing/2014/main" id="{02C7ABA7-3AF7-452B-9D23-96F1A0453A0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7B75B9C-16FC-4836-A706-EAF7991B5468}"/>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4180991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1663A-B849-4B2D-9E96-769770AD60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9A77B4-FD1F-4188-81BC-750CB9E7AD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2A38EF-98BB-43E9-A20F-7D67DB1AFC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6026DB-A50E-42C2-B4EE-D3AB5F6510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77512F-3B48-4498-83AC-560F4936CD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C62921-C776-4D1F-AB68-E5F9F9EDB663}"/>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8" name="Footer Placeholder 7">
            <a:extLst>
              <a:ext uri="{FF2B5EF4-FFF2-40B4-BE49-F238E27FC236}">
                <a16:creationId xmlns:a16="http://schemas.microsoft.com/office/drawing/2014/main" id="{AB0FB8E8-554F-4939-B93B-5BEAA9BC04F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685B38A-9490-4FA2-BB4E-362796BCEA7D}"/>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418284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26BCD-D7C0-4155-9791-845DC3D7FA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8E43934-6E89-499C-8A35-12C387AEDE72}"/>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4" name="Footer Placeholder 3">
            <a:extLst>
              <a:ext uri="{FF2B5EF4-FFF2-40B4-BE49-F238E27FC236}">
                <a16:creationId xmlns:a16="http://schemas.microsoft.com/office/drawing/2014/main" id="{7490079C-DA66-4CBA-B008-4E8C16062C7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EACCAB9-593C-40B2-9806-DE3EFF44AF71}"/>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267826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0E3146-DAE2-4A8C-87E3-45AAC0D0F05F}"/>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3" name="Footer Placeholder 2">
            <a:extLst>
              <a:ext uri="{FF2B5EF4-FFF2-40B4-BE49-F238E27FC236}">
                <a16:creationId xmlns:a16="http://schemas.microsoft.com/office/drawing/2014/main" id="{98C5C358-1C84-422E-BFD6-30477A080AF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376835A-1E2E-4E09-AE9F-FEB395A977F2}"/>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2213339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0A359-FDC4-4B16-AA6B-830B93D2B2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1B327D-350D-46E9-9200-7FEFD6A993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1BBA682-33F6-46C1-AACE-8DF43A029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7D57BC-2DB3-4083-8D14-F303F7A63007}"/>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6" name="Footer Placeholder 5">
            <a:extLst>
              <a:ext uri="{FF2B5EF4-FFF2-40B4-BE49-F238E27FC236}">
                <a16:creationId xmlns:a16="http://schemas.microsoft.com/office/drawing/2014/main" id="{7343DD7E-E35A-4E09-90B6-F5C3F3B3F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CF2320E-D443-4078-9DC4-8FDBF7771BC7}"/>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1837085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A5203-F687-448F-B101-1A40CBF4F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F47C18-C1C7-477D-A4F0-9836B43A61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BC622A2-9BB0-4718-A02C-519B1F770B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1684E2-F4EF-4CE2-920E-B3ADF49AB010}"/>
              </a:ext>
            </a:extLst>
          </p:cNvPr>
          <p:cNvSpPr>
            <a:spLocks noGrp="1"/>
          </p:cNvSpPr>
          <p:nvPr>
            <p:ph type="dt" sz="half" idx="10"/>
          </p:nvPr>
        </p:nvSpPr>
        <p:spPr/>
        <p:txBody>
          <a:bodyPr/>
          <a:lstStyle/>
          <a:p>
            <a:fld id="{CAB05B0E-BE26-422D-A45A-C8E6FB21C40E}" type="datetimeFigureOut">
              <a:rPr lang="en-US" smtClean="0"/>
              <a:t>1/14/2022</a:t>
            </a:fld>
            <a:endParaRPr lang="en-US" dirty="0"/>
          </a:p>
        </p:txBody>
      </p:sp>
      <p:sp>
        <p:nvSpPr>
          <p:cNvPr id="6" name="Footer Placeholder 5">
            <a:extLst>
              <a:ext uri="{FF2B5EF4-FFF2-40B4-BE49-F238E27FC236}">
                <a16:creationId xmlns:a16="http://schemas.microsoft.com/office/drawing/2014/main" id="{6F4329F3-03A9-4F77-8E59-93011F2DBD7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25A6C7-3B23-4675-A56F-FE34D09F8745}"/>
              </a:ext>
            </a:extLst>
          </p:cNvPr>
          <p:cNvSpPr>
            <a:spLocks noGrp="1"/>
          </p:cNvSpPr>
          <p:nvPr>
            <p:ph type="sldNum" sz="quarter" idx="12"/>
          </p:nvPr>
        </p:nvSpPr>
        <p:spPr/>
        <p:txBody>
          <a:bodyPr/>
          <a:lstStyle/>
          <a:p>
            <a:fld id="{631614E3-0D99-4A23-9454-851B3EA16776}" type="slidenum">
              <a:rPr lang="en-US" smtClean="0"/>
              <a:t>‹#›</a:t>
            </a:fld>
            <a:endParaRPr lang="en-US" dirty="0"/>
          </a:p>
        </p:txBody>
      </p:sp>
    </p:spTree>
    <p:extLst>
      <p:ext uri="{BB962C8B-B14F-4D97-AF65-F5344CB8AC3E}">
        <p14:creationId xmlns:p14="http://schemas.microsoft.com/office/powerpoint/2010/main" val="2143636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B37098-330A-4D90-98E5-F8ADBA6E41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3FD26F-613B-4991-B5C7-155B80FBAA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65DC00-AFF0-40D5-8024-32B52CF402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B05B0E-BE26-422D-A45A-C8E6FB21C40E}" type="datetimeFigureOut">
              <a:rPr lang="en-US" smtClean="0"/>
              <a:t>1/14/2022</a:t>
            </a:fld>
            <a:endParaRPr lang="en-US" dirty="0"/>
          </a:p>
        </p:txBody>
      </p:sp>
      <p:sp>
        <p:nvSpPr>
          <p:cNvPr id="5" name="Footer Placeholder 4">
            <a:extLst>
              <a:ext uri="{FF2B5EF4-FFF2-40B4-BE49-F238E27FC236}">
                <a16:creationId xmlns:a16="http://schemas.microsoft.com/office/drawing/2014/main" id="{4C255C64-B033-472C-AA90-011357DE6C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8EC7B38-E31A-4430-B708-EC4747C4B1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1614E3-0D99-4A23-9454-851B3EA16776}" type="slidenum">
              <a:rPr lang="en-US" smtClean="0"/>
              <a:t>‹#›</a:t>
            </a:fld>
            <a:endParaRPr lang="en-US" dirty="0"/>
          </a:p>
        </p:txBody>
      </p:sp>
    </p:spTree>
    <p:extLst>
      <p:ext uri="{BB962C8B-B14F-4D97-AF65-F5344CB8AC3E}">
        <p14:creationId xmlns:p14="http://schemas.microsoft.com/office/powerpoint/2010/main" val="3037987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AEB18-309C-4256-8D3E-87C1C84FF8A9}"/>
              </a:ext>
            </a:extLst>
          </p:cNvPr>
          <p:cNvSpPr>
            <a:spLocks noGrp="1"/>
          </p:cNvSpPr>
          <p:nvPr>
            <p:ph type="ctrTitle"/>
          </p:nvPr>
        </p:nvSpPr>
        <p:spPr/>
        <p:txBody>
          <a:bodyPr>
            <a:normAutofit/>
          </a:bodyPr>
          <a:lstStyle/>
          <a:p>
            <a:r>
              <a:rPr lang="en-US" dirty="0">
                <a:latin typeface="Open Sans"/>
                <a:ea typeface="Open Sans"/>
                <a:cs typeface="Open Sans"/>
              </a:rPr>
              <a:t>VASE+ Release Notes</a:t>
            </a:r>
            <a:endParaRPr lang="en-US" sz="4000" dirty="0">
              <a:latin typeface="Open Sans"/>
              <a:ea typeface="Open Sans"/>
              <a:cs typeface="Open Sans"/>
            </a:endParaRPr>
          </a:p>
        </p:txBody>
      </p:sp>
      <p:sp>
        <p:nvSpPr>
          <p:cNvPr id="3" name="Subtitle 2">
            <a:extLst>
              <a:ext uri="{FF2B5EF4-FFF2-40B4-BE49-F238E27FC236}">
                <a16:creationId xmlns:a16="http://schemas.microsoft.com/office/drawing/2014/main" id="{810E4692-6F20-4A1F-823C-20DA401548A8}"/>
              </a:ext>
            </a:extLst>
          </p:cNvPr>
          <p:cNvSpPr>
            <a:spLocks noGrp="1"/>
          </p:cNvSpPr>
          <p:nvPr>
            <p:ph type="subTitle" idx="1"/>
          </p:nvPr>
        </p:nvSpPr>
        <p:spPr/>
        <p:txBody>
          <a:bodyPr vert="horz" lIns="91440" tIns="45720" rIns="91440" bIns="45720" rtlCol="0" anchor="t">
            <a:normAutofit/>
          </a:bodyPr>
          <a:lstStyle/>
          <a:p>
            <a:r>
              <a:rPr lang="en-US" dirty="0">
                <a:latin typeface="Open Sans"/>
                <a:ea typeface="Open Sans"/>
                <a:cs typeface="Open Sans"/>
              </a:rPr>
              <a:t>Release 12.5</a:t>
            </a:r>
          </a:p>
          <a:p>
            <a:endParaRPr lang="en-US" dirty="0">
              <a:latin typeface="Open Sans"/>
              <a:ea typeface="Open Sans"/>
              <a:cs typeface="Open Sans"/>
            </a:endParaRPr>
          </a:p>
        </p:txBody>
      </p:sp>
      <p:pic>
        <p:nvPicPr>
          <p:cNvPr id="4" name="Picture 5">
            <a:extLst>
              <a:ext uri="{FF2B5EF4-FFF2-40B4-BE49-F238E27FC236}">
                <a16:creationId xmlns:a16="http://schemas.microsoft.com/office/drawing/2014/main" id="{BCA73EE8-F0E1-4FBB-95BB-B78354EF23C5}"/>
              </a:ext>
            </a:extLst>
          </p:cNvPr>
          <p:cNvPicPr>
            <a:picLocks noChangeAspect="1"/>
          </p:cNvPicPr>
          <p:nvPr/>
        </p:nvPicPr>
        <p:blipFill>
          <a:blip r:embed="rId2"/>
          <a:stretch>
            <a:fillRect/>
          </a:stretch>
        </p:blipFill>
        <p:spPr>
          <a:xfrm>
            <a:off x="10737030" y="6614310"/>
            <a:ext cx="971550" cy="200025"/>
          </a:xfrm>
          <a:prstGeom prst="rect">
            <a:avLst/>
          </a:prstGeom>
        </p:spPr>
      </p:pic>
      <p:sp>
        <p:nvSpPr>
          <p:cNvPr id="6" name="TextBox 5">
            <a:extLst>
              <a:ext uri="{FF2B5EF4-FFF2-40B4-BE49-F238E27FC236}">
                <a16:creationId xmlns:a16="http://schemas.microsoft.com/office/drawing/2014/main" id="{B2AB0D61-1C7D-4AA6-90AA-E1983FBC0D4E}"/>
              </a:ext>
            </a:extLst>
          </p:cNvPr>
          <p:cNvSpPr txBox="1"/>
          <p:nvPr/>
        </p:nvSpPr>
        <p:spPr>
          <a:xfrm>
            <a:off x="10297887" y="43665"/>
            <a:ext cx="1894114" cy="307777"/>
          </a:xfrm>
          <a:prstGeom prst="rect">
            <a:avLst/>
          </a:prstGeom>
          <a:noFill/>
        </p:spPr>
        <p:txBody>
          <a:bodyPr wrap="square" lIns="91440" tIns="45720" rIns="91440" bIns="45720" anchor="t">
            <a:spAutoFit/>
          </a:bodyPr>
          <a:lstStyle/>
          <a:p>
            <a:r>
              <a:rPr lang="en-US" sz="1400" dirty="0">
                <a:latin typeface="Open Sans"/>
                <a:ea typeface="Open Sans"/>
                <a:cs typeface="Open Sans"/>
              </a:rPr>
              <a:t>January 14</a:t>
            </a:r>
            <a:r>
              <a:rPr lang="en-US" sz="1400" baseline="30000" dirty="0">
                <a:latin typeface="Open Sans"/>
                <a:ea typeface="Open Sans"/>
                <a:cs typeface="Open Sans"/>
              </a:rPr>
              <a:t>th</a:t>
            </a:r>
            <a:r>
              <a:rPr lang="en-US" sz="1400" dirty="0">
                <a:latin typeface="Open Sans"/>
                <a:ea typeface="Open Sans"/>
                <a:cs typeface="Open Sans"/>
              </a:rPr>
              <a:t>, 2022</a:t>
            </a:r>
          </a:p>
        </p:txBody>
      </p:sp>
    </p:spTree>
    <p:extLst>
      <p:ext uri="{BB962C8B-B14F-4D97-AF65-F5344CB8AC3E}">
        <p14:creationId xmlns:p14="http://schemas.microsoft.com/office/powerpoint/2010/main" val="2673294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39607CB-B7AA-418A-A799-98DE3811C8F0}"/>
              </a:ext>
            </a:extLst>
          </p:cNvPr>
          <p:cNvPicPr>
            <a:picLocks noChangeAspect="1"/>
          </p:cNvPicPr>
          <p:nvPr/>
        </p:nvPicPr>
        <p:blipFill>
          <a:blip r:embed="rId2"/>
          <a:stretch>
            <a:fillRect/>
          </a:stretch>
        </p:blipFill>
        <p:spPr>
          <a:xfrm>
            <a:off x="186164" y="1056822"/>
            <a:ext cx="11429579" cy="2372177"/>
          </a:xfrm>
          <a:prstGeom prst="rect">
            <a:avLst/>
          </a:prstGeom>
        </p:spPr>
      </p:pic>
      <p:sp>
        <p:nvSpPr>
          <p:cNvPr id="2" name="Title 1">
            <a:extLst>
              <a:ext uri="{FF2B5EF4-FFF2-40B4-BE49-F238E27FC236}">
                <a16:creationId xmlns:a16="http://schemas.microsoft.com/office/drawing/2014/main" id="{1E481E5C-6ED4-4A88-A4AD-AC62B132AD16}"/>
              </a:ext>
            </a:extLst>
          </p:cNvPr>
          <p:cNvSpPr>
            <a:spLocks noGrp="1"/>
          </p:cNvSpPr>
          <p:nvPr>
            <p:ph type="title"/>
          </p:nvPr>
        </p:nvSpPr>
        <p:spPr/>
        <p:txBody>
          <a:bodyPr>
            <a:normAutofit/>
          </a:bodyPr>
          <a:lstStyle/>
          <a:p>
            <a:r>
              <a:rPr lang="en-US" dirty="0"/>
              <a:t>Clinic Cancellation </a:t>
            </a:r>
          </a:p>
        </p:txBody>
      </p:sp>
      <p:sp>
        <p:nvSpPr>
          <p:cNvPr id="5" name="TextBox 4">
            <a:extLst>
              <a:ext uri="{FF2B5EF4-FFF2-40B4-BE49-F238E27FC236}">
                <a16:creationId xmlns:a16="http://schemas.microsoft.com/office/drawing/2014/main" id="{359704B8-5992-4617-8ADE-57F1368DE6E7}"/>
              </a:ext>
            </a:extLst>
          </p:cNvPr>
          <p:cNvSpPr txBox="1"/>
          <p:nvPr/>
        </p:nvSpPr>
        <p:spPr>
          <a:xfrm flipH="1">
            <a:off x="186164" y="4414954"/>
            <a:ext cx="8050131" cy="1323439"/>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A new feature has been introduced to VASE+ that allows current and future clinics to be cancelled. This option will cancel any active appointments under the cancelled clinic, and it will notify those registrants. </a:t>
            </a:r>
          </a:p>
          <a:p>
            <a:endParaRPr lang="en-US" sz="1600" dirty="0">
              <a:latin typeface="Open Sans" panose="020B0606030504020204" pitchFamily="34" charset="0"/>
              <a:ea typeface="Open Sans" panose="020B0606030504020204" pitchFamily="34" charset="0"/>
              <a:cs typeface="Open Sans" panose="020B0606030504020204" pitchFamily="34" charset="0"/>
            </a:endParaRPr>
          </a:p>
          <a:p>
            <a:r>
              <a:rPr lang="en-US" sz="1600" dirty="0">
                <a:latin typeface="Open Sans" panose="020B0606030504020204" pitchFamily="34" charset="0"/>
                <a:ea typeface="Open Sans" panose="020B0606030504020204" pitchFamily="34" charset="0"/>
                <a:cs typeface="Open Sans" panose="020B0606030504020204" pitchFamily="34" charset="0"/>
              </a:rPr>
              <a:t>This feature is only available to Administrators and Locality Admins. </a:t>
            </a:r>
          </a:p>
        </p:txBody>
      </p:sp>
      <p:sp>
        <p:nvSpPr>
          <p:cNvPr id="14" name="Rectangle 13">
            <a:extLst>
              <a:ext uri="{FF2B5EF4-FFF2-40B4-BE49-F238E27FC236}">
                <a16:creationId xmlns:a16="http://schemas.microsoft.com/office/drawing/2014/main" id="{812CE5D4-0D00-4816-A8E4-305B4ECC4A2B}"/>
              </a:ext>
            </a:extLst>
          </p:cNvPr>
          <p:cNvSpPr/>
          <p:nvPr/>
        </p:nvSpPr>
        <p:spPr>
          <a:xfrm>
            <a:off x="9937214" y="1307694"/>
            <a:ext cx="661014" cy="34483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32784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C7D3346-D976-4EB1-A1BF-875FA7BD7C29}"/>
              </a:ext>
            </a:extLst>
          </p:cNvPr>
          <p:cNvPicPr>
            <a:picLocks noChangeAspect="1"/>
          </p:cNvPicPr>
          <p:nvPr/>
        </p:nvPicPr>
        <p:blipFill>
          <a:blip r:embed="rId2"/>
          <a:stretch>
            <a:fillRect/>
          </a:stretch>
        </p:blipFill>
        <p:spPr>
          <a:xfrm>
            <a:off x="186164" y="1014815"/>
            <a:ext cx="11475040" cy="3587934"/>
          </a:xfrm>
          <a:prstGeom prst="rect">
            <a:avLst/>
          </a:prstGeom>
        </p:spPr>
      </p:pic>
      <p:pic>
        <p:nvPicPr>
          <p:cNvPr id="8" name="Picture 7">
            <a:extLst>
              <a:ext uri="{FF2B5EF4-FFF2-40B4-BE49-F238E27FC236}">
                <a16:creationId xmlns:a16="http://schemas.microsoft.com/office/drawing/2014/main" id="{FF55D960-5B61-45EE-A3FE-18BC67F29644}"/>
              </a:ext>
            </a:extLst>
          </p:cNvPr>
          <p:cNvPicPr>
            <a:picLocks noChangeAspect="1"/>
          </p:cNvPicPr>
          <p:nvPr/>
        </p:nvPicPr>
        <p:blipFill>
          <a:blip r:embed="rId3"/>
          <a:stretch>
            <a:fillRect/>
          </a:stretch>
        </p:blipFill>
        <p:spPr>
          <a:xfrm>
            <a:off x="186164" y="4602749"/>
            <a:ext cx="3988005" cy="1543129"/>
          </a:xfrm>
          <a:prstGeom prst="rect">
            <a:avLst/>
          </a:prstGeom>
        </p:spPr>
      </p:pic>
      <p:sp>
        <p:nvSpPr>
          <p:cNvPr id="2" name="Title 1">
            <a:extLst>
              <a:ext uri="{FF2B5EF4-FFF2-40B4-BE49-F238E27FC236}">
                <a16:creationId xmlns:a16="http://schemas.microsoft.com/office/drawing/2014/main" id="{1E481E5C-6ED4-4A88-A4AD-AC62B132AD16}"/>
              </a:ext>
            </a:extLst>
          </p:cNvPr>
          <p:cNvSpPr>
            <a:spLocks noGrp="1"/>
          </p:cNvSpPr>
          <p:nvPr>
            <p:ph type="title"/>
          </p:nvPr>
        </p:nvSpPr>
        <p:spPr/>
        <p:txBody>
          <a:bodyPr>
            <a:normAutofit/>
          </a:bodyPr>
          <a:lstStyle/>
          <a:p>
            <a:r>
              <a:rPr lang="en-US" dirty="0"/>
              <a:t>Cancellation Reason</a:t>
            </a:r>
          </a:p>
        </p:txBody>
      </p:sp>
      <p:sp>
        <p:nvSpPr>
          <p:cNvPr id="9" name="Rectangle 8">
            <a:extLst>
              <a:ext uri="{FF2B5EF4-FFF2-40B4-BE49-F238E27FC236}">
                <a16:creationId xmlns:a16="http://schemas.microsoft.com/office/drawing/2014/main" id="{F65D9BD7-8A31-49AF-BDBB-B5538E337B41}"/>
              </a:ext>
            </a:extLst>
          </p:cNvPr>
          <p:cNvSpPr/>
          <p:nvPr/>
        </p:nvSpPr>
        <p:spPr>
          <a:xfrm>
            <a:off x="186164" y="1408000"/>
            <a:ext cx="3768891" cy="44283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8610B73C-31C2-4051-89B7-EC930B663AB3}"/>
              </a:ext>
            </a:extLst>
          </p:cNvPr>
          <p:cNvSpPr/>
          <p:nvPr/>
        </p:nvSpPr>
        <p:spPr>
          <a:xfrm>
            <a:off x="186163" y="4615521"/>
            <a:ext cx="3768891" cy="142172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Right 10">
            <a:extLst>
              <a:ext uri="{FF2B5EF4-FFF2-40B4-BE49-F238E27FC236}">
                <a16:creationId xmlns:a16="http://schemas.microsoft.com/office/drawing/2014/main" id="{2C98284B-FAF2-487B-B083-C1A35414027D}"/>
              </a:ext>
            </a:extLst>
          </p:cNvPr>
          <p:cNvSpPr/>
          <p:nvPr/>
        </p:nvSpPr>
        <p:spPr>
          <a:xfrm rot="5400000">
            <a:off x="689837" y="3126116"/>
            <a:ext cx="2640920" cy="120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5CC2C008-14C9-4D50-BCE2-A9F0C8AB7763}"/>
              </a:ext>
            </a:extLst>
          </p:cNvPr>
          <p:cNvSpPr txBox="1"/>
          <p:nvPr/>
        </p:nvSpPr>
        <p:spPr>
          <a:xfrm flipH="1">
            <a:off x="4766300" y="4602749"/>
            <a:ext cx="6894903" cy="1077218"/>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Once on the clinic cancellation screen, Admins will have the ability to select a reason for cancellation. A pre-filled option is available when weather is selected, or a more customizable selection is available for “Other”. </a:t>
            </a:r>
          </a:p>
        </p:txBody>
      </p:sp>
    </p:spTree>
    <p:extLst>
      <p:ext uri="{BB962C8B-B14F-4D97-AF65-F5344CB8AC3E}">
        <p14:creationId xmlns:p14="http://schemas.microsoft.com/office/powerpoint/2010/main" val="1575661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210425A8-0581-4B43-B8F0-87E32B266640}"/>
              </a:ext>
            </a:extLst>
          </p:cNvPr>
          <p:cNvPicPr>
            <a:picLocks noChangeAspect="1"/>
          </p:cNvPicPr>
          <p:nvPr/>
        </p:nvPicPr>
        <p:blipFill>
          <a:blip r:embed="rId2"/>
          <a:stretch>
            <a:fillRect/>
          </a:stretch>
        </p:blipFill>
        <p:spPr>
          <a:xfrm>
            <a:off x="186160" y="634141"/>
            <a:ext cx="9880436" cy="3645316"/>
          </a:xfrm>
          <a:prstGeom prst="rect">
            <a:avLst/>
          </a:prstGeom>
        </p:spPr>
      </p:pic>
      <p:pic>
        <p:nvPicPr>
          <p:cNvPr id="13" name="Picture 12">
            <a:extLst>
              <a:ext uri="{FF2B5EF4-FFF2-40B4-BE49-F238E27FC236}">
                <a16:creationId xmlns:a16="http://schemas.microsoft.com/office/drawing/2014/main" id="{0DB18468-D8DE-49D5-979D-55BBED1FEA7F}"/>
              </a:ext>
            </a:extLst>
          </p:cNvPr>
          <p:cNvPicPr>
            <a:picLocks noChangeAspect="1"/>
          </p:cNvPicPr>
          <p:nvPr/>
        </p:nvPicPr>
        <p:blipFill>
          <a:blip r:embed="rId3"/>
          <a:stretch>
            <a:fillRect/>
          </a:stretch>
        </p:blipFill>
        <p:spPr>
          <a:xfrm>
            <a:off x="186163" y="4443612"/>
            <a:ext cx="2293797" cy="2282404"/>
          </a:xfrm>
          <a:prstGeom prst="rect">
            <a:avLst/>
          </a:prstGeom>
        </p:spPr>
      </p:pic>
      <p:sp>
        <p:nvSpPr>
          <p:cNvPr id="2" name="Title 1">
            <a:extLst>
              <a:ext uri="{FF2B5EF4-FFF2-40B4-BE49-F238E27FC236}">
                <a16:creationId xmlns:a16="http://schemas.microsoft.com/office/drawing/2014/main" id="{1E481E5C-6ED4-4A88-A4AD-AC62B132AD16}"/>
              </a:ext>
            </a:extLst>
          </p:cNvPr>
          <p:cNvSpPr>
            <a:spLocks noGrp="1"/>
          </p:cNvSpPr>
          <p:nvPr>
            <p:ph type="title"/>
          </p:nvPr>
        </p:nvSpPr>
        <p:spPr/>
        <p:txBody>
          <a:bodyPr>
            <a:normAutofit/>
          </a:bodyPr>
          <a:lstStyle/>
          <a:p>
            <a:r>
              <a:rPr lang="en-US" dirty="0"/>
              <a:t>Notification - Weather</a:t>
            </a:r>
          </a:p>
        </p:txBody>
      </p:sp>
      <p:sp>
        <p:nvSpPr>
          <p:cNvPr id="6" name="TextBox 5">
            <a:extLst>
              <a:ext uri="{FF2B5EF4-FFF2-40B4-BE49-F238E27FC236}">
                <a16:creationId xmlns:a16="http://schemas.microsoft.com/office/drawing/2014/main" id="{BF848A9F-831C-4F82-9F27-2DCFDC97CA70}"/>
              </a:ext>
            </a:extLst>
          </p:cNvPr>
          <p:cNvSpPr txBox="1"/>
          <p:nvPr/>
        </p:nvSpPr>
        <p:spPr>
          <a:xfrm flipH="1">
            <a:off x="9200141" y="2521059"/>
            <a:ext cx="2805045" cy="338554"/>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a:t>
            </a:r>
          </a:p>
        </p:txBody>
      </p:sp>
      <p:sp>
        <p:nvSpPr>
          <p:cNvPr id="9" name="Rectangle 8">
            <a:extLst>
              <a:ext uri="{FF2B5EF4-FFF2-40B4-BE49-F238E27FC236}">
                <a16:creationId xmlns:a16="http://schemas.microsoft.com/office/drawing/2014/main" id="{E8510C56-F661-4EC3-BAAD-CE5378C252DD}"/>
              </a:ext>
            </a:extLst>
          </p:cNvPr>
          <p:cNvSpPr/>
          <p:nvPr/>
        </p:nvSpPr>
        <p:spPr>
          <a:xfrm>
            <a:off x="186161" y="969484"/>
            <a:ext cx="9880436" cy="322794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9FD6093-DFA7-41B5-AB64-E3CB75BA1823}"/>
              </a:ext>
            </a:extLst>
          </p:cNvPr>
          <p:cNvSpPr/>
          <p:nvPr/>
        </p:nvSpPr>
        <p:spPr>
          <a:xfrm>
            <a:off x="186162" y="4401202"/>
            <a:ext cx="2293797" cy="216485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712A0693-2BF3-4664-9C34-99AA3557F5D3}"/>
              </a:ext>
            </a:extLst>
          </p:cNvPr>
          <p:cNvSpPr txBox="1"/>
          <p:nvPr/>
        </p:nvSpPr>
        <p:spPr>
          <a:xfrm>
            <a:off x="2622014" y="5981279"/>
            <a:ext cx="6289243" cy="338554"/>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This is a sample image of what the email notification looks like. </a:t>
            </a:r>
          </a:p>
        </p:txBody>
      </p:sp>
      <p:sp>
        <p:nvSpPr>
          <p:cNvPr id="16" name="TextBox 15">
            <a:extLst>
              <a:ext uri="{FF2B5EF4-FFF2-40B4-BE49-F238E27FC236}">
                <a16:creationId xmlns:a16="http://schemas.microsoft.com/office/drawing/2014/main" id="{D858DD89-112A-41EE-964B-DE3456C26E01}"/>
              </a:ext>
            </a:extLst>
          </p:cNvPr>
          <p:cNvSpPr txBox="1"/>
          <p:nvPr/>
        </p:nvSpPr>
        <p:spPr>
          <a:xfrm>
            <a:off x="3777353" y="4283271"/>
            <a:ext cx="6289243" cy="584775"/>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The following image displays what the E-mail and SMS content will be for the selected reason “Weather”. </a:t>
            </a:r>
          </a:p>
        </p:txBody>
      </p:sp>
    </p:spTree>
    <p:extLst>
      <p:ext uri="{BB962C8B-B14F-4D97-AF65-F5344CB8AC3E}">
        <p14:creationId xmlns:p14="http://schemas.microsoft.com/office/powerpoint/2010/main" val="2565285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A8CC978-B979-4C90-927F-C5D195DFF974}"/>
              </a:ext>
            </a:extLst>
          </p:cNvPr>
          <p:cNvPicPr>
            <a:picLocks noChangeAspect="1"/>
          </p:cNvPicPr>
          <p:nvPr/>
        </p:nvPicPr>
        <p:blipFill>
          <a:blip r:embed="rId2"/>
          <a:stretch>
            <a:fillRect/>
          </a:stretch>
        </p:blipFill>
        <p:spPr>
          <a:xfrm>
            <a:off x="186161" y="729518"/>
            <a:ext cx="11570295" cy="4210266"/>
          </a:xfrm>
          <a:prstGeom prst="rect">
            <a:avLst/>
          </a:prstGeom>
        </p:spPr>
      </p:pic>
      <p:sp>
        <p:nvSpPr>
          <p:cNvPr id="2" name="Title 1">
            <a:extLst>
              <a:ext uri="{FF2B5EF4-FFF2-40B4-BE49-F238E27FC236}">
                <a16:creationId xmlns:a16="http://schemas.microsoft.com/office/drawing/2014/main" id="{1E481E5C-6ED4-4A88-A4AD-AC62B132AD16}"/>
              </a:ext>
            </a:extLst>
          </p:cNvPr>
          <p:cNvSpPr>
            <a:spLocks noGrp="1"/>
          </p:cNvSpPr>
          <p:nvPr>
            <p:ph type="title"/>
          </p:nvPr>
        </p:nvSpPr>
        <p:spPr/>
        <p:txBody>
          <a:bodyPr>
            <a:normAutofit/>
          </a:bodyPr>
          <a:lstStyle/>
          <a:p>
            <a:r>
              <a:rPr lang="en-US" dirty="0"/>
              <a:t>Notification - Other</a:t>
            </a:r>
          </a:p>
        </p:txBody>
      </p:sp>
      <p:sp>
        <p:nvSpPr>
          <p:cNvPr id="10" name="Rectangle 9">
            <a:extLst>
              <a:ext uri="{FF2B5EF4-FFF2-40B4-BE49-F238E27FC236}">
                <a16:creationId xmlns:a16="http://schemas.microsoft.com/office/drawing/2014/main" id="{32C083E8-0705-4DE7-B42C-1F89F58F4819}"/>
              </a:ext>
            </a:extLst>
          </p:cNvPr>
          <p:cNvSpPr/>
          <p:nvPr/>
        </p:nvSpPr>
        <p:spPr>
          <a:xfrm>
            <a:off x="186161" y="969484"/>
            <a:ext cx="11570294" cy="39703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A8373741-85CD-40BF-BB72-13B1D9CD4393}"/>
              </a:ext>
            </a:extLst>
          </p:cNvPr>
          <p:cNvSpPr txBox="1"/>
          <p:nvPr/>
        </p:nvSpPr>
        <p:spPr>
          <a:xfrm>
            <a:off x="186161" y="5080788"/>
            <a:ext cx="5909839" cy="1077218"/>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The other options allows customizable reasoning to be put into the email and SMS notification. Admins can put up to 150 characters into text field which then will be added to the email and text body. </a:t>
            </a:r>
          </a:p>
        </p:txBody>
      </p:sp>
    </p:spTree>
    <p:extLst>
      <p:ext uri="{BB962C8B-B14F-4D97-AF65-F5344CB8AC3E}">
        <p14:creationId xmlns:p14="http://schemas.microsoft.com/office/powerpoint/2010/main" val="2647846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8EE8C-1811-45B7-878A-2F3C86018ACB}"/>
              </a:ext>
            </a:extLst>
          </p:cNvPr>
          <p:cNvSpPr>
            <a:spLocks noGrp="1"/>
          </p:cNvSpPr>
          <p:nvPr>
            <p:ph type="title"/>
          </p:nvPr>
        </p:nvSpPr>
        <p:spPr/>
        <p:txBody>
          <a:bodyPr/>
          <a:lstStyle/>
          <a:p>
            <a:r>
              <a:rPr lang="en-US" dirty="0"/>
              <a:t>Clinic Selection for Cancelation</a:t>
            </a:r>
          </a:p>
        </p:txBody>
      </p:sp>
      <p:pic>
        <p:nvPicPr>
          <p:cNvPr id="5" name="Picture 4">
            <a:extLst>
              <a:ext uri="{FF2B5EF4-FFF2-40B4-BE49-F238E27FC236}">
                <a16:creationId xmlns:a16="http://schemas.microsoft.com/office/drawing/2014/main" id="{02D07ACE-9BCF-47F0-9F13-5D385354A80C}"/>
              </a:ext>
            </a:extLst>
          </p:cNvPr>
          <p:cNvPicPr>
            <a:picLocks noChangeAspect="1"/>
          </p:cNvPicPr>
          <p:nvPr/>
        </p:nvPicPr>
        <p:blipFill>
          <a:blip r:embed="rId2"/>
          <a:stretch>
            <a:fillRect/>
          </a:stretch>
        </p:blipFill>
        <p:spPr>
          <a:xfrm>
            <a:off x="186164" y="1111706"/>
            <a:ext cx="11379785" cy="3048157"/>
          </a:xfrm>
          <a:prstGeom prst="rect">
            <a:avLst/>
          </a:prstGeom>
        </p:spPr>
      </p:pic>
      <p:sp>
        <p:nvSpPr>
          <p:cNvPr id="6" name="Rectangle 5">
            <a:extLst>
              <a:ext uri="{FF2B5EF4-FFF2-40B4-BE49-F238E27FC236}">
                <a16:creationId xmlns:a16="http://schemas.microsoft.com/office/drawing/2014/main" id="{AAF14989-5F66-4AB1-894E-8A34A676C8A1}"/>
              </a:ext>
            </a:extLst>
          </p:cNvPr>
          <p:cNvSpPr/>
          <p:nvPr/>
        </p:nvSpPr>
        <p:spPr>
          <a:xfrm>
            <a:off x="374572" y="2005070"/>
            <a:ext cx="11005851" cy="219235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8E6C1D08-8415-4A71-A930-9C6827A7A003}"/>
              </a:ext>
            </a:extLst>
          </p:cNvPr>
          <p:cNvSpPr txBox="1"/>
          <p:nvPr/>
        </p:nvSpPr>
        <p:spPr>
          <a:xfrm>
            <a:off x="310527" y="4673163"/>
            <a:ext cx="8756355" cy="584775"/>
          </a:xfrm>
          <a:prstGeom prst="rect">
            <a:avLst/>
          </a:prstGeom>
          <a:noFill/>
        </p:spPr>
        <p:txBody>
          <a:bodyPr wrap="square" lIns="91440" tIns="45720" rIns="91440" bIns="45720" rtlCol="0" anchor="t">
            <a:spAutoFit/>
          </a:bodyPr>
          <a:lstStyle/>
          <a:p>
            <a:r>
              <a:rPr lang="en-US" sz="1600" dirty="0">
                <a:latin typeface="Open Sans"/>
                <a:ea typeface="Open Sans"/>
                <a:cs typeface="Open Sans"/>
              </a:rPr>
              <a:t>Either one or multiple clinics can be selected when cancelling a clinic. Both clinic types (testing or vaccination) can be cancelled at once. </a:t>
            </a:r>
          </a:p>
        </p:txBody>
      </p:sp>
    </p:spTree>
    <p:extLst>
      <p:ext uri="{BB962C8B-B14F-4D97-AF65-F5344CB8AC3E}">
        <p14:creationId xmlns:p14="http://schemas.microsoft.com/office/powerpoint/2010/main" val="3456145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6279AD5-2C5B-4240-A7E3-77CCCE271667}"/>
              </a:ext>
            </a:extLst>
          </p:cNvPr>
          <p:cNvPicPr>
            <a:picLocks noChangeAspect="1"/>
          </p:cNvPicPr>
          <p:nvPr/>
        </p:nvPicPr>
        <p:blipFill>
          <a:blip r:embed="rId2"/>
          <a:stretch>
            <a:fillRect/>
          </a:stretch>
        </p:blipFill>
        <p:spPr>
          <a:xfrm>
            <a:off x="186164" y="691066"/>
            <a:ext cx="9387494" cy="4595204"/>
          </a:xfrm>
          <a:prstGeom prst="rect">
            <a:avLst/>
          </a:prstGeom>
        </p:spPr>
      </p:pic>
      <p:sp>
        <p:nvSpPr>
          <p:cNvPr id="2" name="Title 1">
            <a:extLst>
              <a:ext uri="{FF2B5EF4-FFF2-40B4-BE49-F238E27FC236}">
                <a16:creationId xmlns:a16="http://schemas.microsoft.com/office/drawing/2014/main" id="{1E481E5C-6ED4-4A88-A4AD-AC62B132AD16}"/>
              </a:ext>
            </a:extLst>
          </p:cNvPr>
          <p:cNvSpPr>
            <a:spLocks noGrp="1"/>
          </p:cNvSpPr>
          <p:nvPr>
            <p:ph type="title"/>
          </p:nvPr>
        </p:nvSpPr>
        <p:spPr/>
        <p:txBody>
          <a:bodyPr>
            <a:normAutofit/>
          </a:bodyPr>
          <a:lstStyle/>
          <a:p>
            <a:r>
              <a:rPr lang="en-US" dirty="0"/>
              <a:t>Clinic Cancelation Confirmation</a:t>
            </a:r>
          </a:p>
        </p:txBody>
      </p:sp>
      <p:sp>
        <p:nvSpPr>
          <p:cNvPr id="5" name="TextBox 4">
            <a:extLst>
              <a:ext uri="{FF2B5EF4-FFF2-40B4-BE49-F238E27FC236}">
                <a16:creationId xmlns:a16="http://schemas.microsoft.com/office/drawing/2014/main" id="{359704B8-5992-4617-8ADE-57F1368DE6E7}"/>
              </a:ext>
            </a:extLst>
          </p:cNvPr>
          <p:cNvSpPr txBox="1"/>
          <p:nvPr/>
        </p:nvSpPr>
        <p:spPr>
          <a:xfrm>
            <a:off x="186164" y="5388823"/>
            <a:ext cx="10332720" cy="830997"/>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The final screen will display the selected clinics along with the SMS message content. Once you have verified that the correct clinic is selected, hitting submit then confirming the cancellation will cancel all clinics and notify registrants. </a:t>
            </a:r>
            <a:endParaRPr lang="en-US" sz="1600" i="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63765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2" ma:contentTypeDescription="Create a new document." ma:contentTypeScope="" ma:versionID="bb75fa02c617b3ff1e1c459287b93cc6">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779180aea94bfcdef32e45bd035114a1"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F8E4C0-641A-4FFF-A5B7-23A7D3C720BB}">
  <ds:schemaRefs>
    <ds:schemaRef ds:uri="http://schemas.microsoft.com/office/2006/documentManagement/types"/>
    <ds:schemaRef ds:uri="99918207-70f4-4692-8e19-8fc913462058"/>
    <ds:schemaRef ds:uri="http://www.w3.org/XML/1998/namespac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d0ca13b7-c6ed-42f9-9bda-57a4fb0cfcc4"/>
    <ds:schemaRef ds:uri="http://purl.org/dc/dcmitype/"/>
    <ds:schemaRef ds:uri="http://purl.org/dc/terms/"/>
  </ds:schemaRefs>
</ds:datastoreItem>
</file>

<file path=customXml/itemProps2.xml><?xml version="1.0" encoding="utf-8"?>
<ds:datastoreItem xmlns:ds="http://schemas.openxmlformats.org/officeDocument/2006/customXml" ds:itemID="{E87EEF88-BF37-4300-98B2-AED2FC6B7CBF}">
  <ds:schemaRefs>
    <ds:schemaRef ds:uri="99918207-70f4-4692-8e19-8fc913462058"/>
    <ds:schemaRef ds:uri="d0ca13b7-c6ed-42f9-9bda-57a4fb0cfc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34782F4-150A-485E-8E65-D18B3B1450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112</TotalTime>
  <Words>254</Words>
  <Application>Microsoft Office PowerPoint</Application>
  <PresentationFormat>Widescreen</PresentationFormat>
  <Paragraphs>19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Open Sans</vt:lpstr>
      <vt:lpstr>Open Sans Semibold</vt:lpstr>
      <vt:lpstr>Office Theme</vt:lpstr>
      <vt:lpstr>VASE+ Release Notes</vt:lpstr>
      <vt:lpstr>Clinic Cancellation </vt:lpstr>
      <vt:lpstr>Cancellation Reason</vt:lpstr>
      <vt:lpstr>Notification - Weather</vt:lpstr>
      <vt:lpstr>Notification - Other</vt:lpstr>
      <vt:lpstr>Clinic Selection for Cancelation</vt:lpstr>
      <vt:lpstr>Clinic Cancelation Confirmation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VASE+ Feature Updates​</dc:title>
  <dc:creator>Ali, Zibraan</dc:creator>
  <cp:lastModifiedBy>Ali, Zibraan</cp:lastModifiedBy>
  <cp:revision>3</cp:revision>
  <dcterms:created xsi:type="dcterms:W3CDTF">2021-05-25T15:46:18Z</dcterms:created>
  <dcterms:modified xsi:type="dcterms:W3CDTF">2022-01-14T22:42:16Z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2021-06-01T17:04:46Z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f7960d67-84e2-4990-92a9-902d46f6dd3e</vt:lpwstr>
  </property>
  <property fmtid="{D5CDD505-2E9C-101B-9397-08002B2CF9AE}" pid="9" name="MSIP_Label_ea60d57e-af5b-4752-ac57-3e4f28ca11dc_ContentBits">
    <vt:lpwstr>0</vt:lpwstr>
  </property>
</Properties>
</file>