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7" r:id="rId5"/>
    <p:sldId id="259" r:id="rId6"/>
    <p:sldId id="260" r:id="rId7"/>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udek, Kailie" initials="SK" lastIdx="1" clrIdx="0">
    <p:extLst>
      <p:ext uri="{19B8F6BF-5375-455C-9EA6-DF929625EA0E}">
        <p15:presenceInfo xmlns:p15="http://schemas.microsoft.com/office/powerpoint/2012/main" userId="S::ksaudek@deloitte.com::0cffcfd4-cda7-46ce-90ec-30cb01b994f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1D6343-D143-872C-4122-E469C9DE8355}" v="1" dt="2022-02-07T18:31:33.172"/>
    <p1510:client id="{E126B1AB-E813-45CC-8ABF-3BD77D56D823}" v="4" dt="2022-02-07T18:02:03.5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2" d="100"/>
          <a:sy n="72" d="100"/>
        </p:scale>
        <p:origin x="2280" y="-10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DFFAC676-F19F-489D-B372-2582542A5CFB}"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FAC676-F19F-489D-B372-2582542A5CFB}"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FAC676-F19F-489D-B372-2582542A5CFB}"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FAC676-F19F-489D-B372-2582542A5CFB}" type="datetimeFigureOut">
              <a:rPr lang="en-US" smtClean="0"/>
              <a:t>4/4/2022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FAC676-F19F-489D-B372-2582542A5CFB}" type="datetimeFigureOut">
              <a:rPr lang="en-US" smtClean="0"/>
              <a:t>4/4/2022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AC676-F19F-489D-B372-2582542A5CFB}" type="datetimeFigureOut">
              <a:rPr lang="en-US" smtClean="0"/>
              <a:t>4/4/2022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DFFAC676-F19F-489D-B372-2582542A5CFB}" type="datetimeFigureOut">
              <a:rPr lang="en-US" smtClean="0"/>
              <a:t>4/4/2022</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4658813" cy="517603"/>
          </a:xfrm>
        </p:spPr>
        <p:txBody>
          <a:bodyPr>
            <a:normAutofit fontScale="90000"/>
          </a:bodyPr>
          <a:lstStyle/>
          <a:p>
            <a:r>
              <a:rPr lang="en-US" sz="2000" b="1" dirty="0"/>
              <a:t>VASE+</a:t>
            </a:r>
            <a:br>
              <a:rPr lang="en-US" sz="1400" b="1" dirty="0"/>
            </a:br>
            <a:r>
              <a:rPr lang="en-US" sz="1400" b="1" dirty="0"/>
              <a:t>Job Aid – Security Module: Adding &amp; Editing User Roles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8"/>
            <a:ext cx="6648200" cy="1629204"/>
          </a:xfrm>
        </p:spPr>
        <p:txBody>
          <a:bodyPr vert="horz" lIns="91440" tIns="45720" rIns="91440" bIns="45720" rtlCol="0" anchor="t">
            <a:normAutofit/>
          </a:bodyPr>
          <a:lstStyle/>
          <a:p>
            <a:r>
              <a:rPr lang="en-US" sz="1000" dirty="0">
                <a:latin typeface="Open Sans"/>
                <a:ea typeface="Open Sans"/>
                <a:cs typeface="Open Sans"/>
              </a:rPr>
              <a:t>In this job aid, users will learn the security parameters around assigning and editing user roles. This job aid applies to Administrators, Locality Admins, Site Admins, and Call Center Admins. User role assignment in VASE+ is based on a hierarchical model. Users can grant permissions to other users in roles that are lower in the hierarchy and share a jurisdiction. Please reference job aid #3 for additional information on assigning user roles. Users can also now add additional roles to those who have roles in another jurisdiction. </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1.1</a:t>
            </a:r>
            <a:endParaRPr lang="en-US" sz="1100" dirty="0"/>
          </a:p>
        </p:txBody>
      </p:sp>
      <p:sp>
        <p:nvSpPr>
          <p:cNvPr id="5" name="TextBox 4">
            <a:extLst>
              <a:ext uri="{FF2B5EF4-FFF2-40B4-BE49-F238E27FC236}">
                <a16:creationId xmlns:a16="http://schemas.microsoft.com/office/drawing/2014/main" id="{8A13FD6C-B39B-4F91-98E5-FA3F7E4734AB}"/>
              </a:ext>
            </a:extLst>
          </p:cNvPr>
          <p:cNvSpPr txBox="1"/>
          <p:nvPr/>
        </p:nvSpPr>
        <p:spPr>
          <a:xfrm>
            <a:off x="156211" y="1983138"/>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Editing users within your jurisdiction  </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54743" y="2320812"/>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54743" y="2377962"/>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9" name="Rectangle 8">
            <a:extLst>
              <a:ext uri="{FF2B5EF4-FFF2-40B4-BE49-F238E27FC236}">
                <a16:creationId xmlns:a16="http://schemas.microsoft.com/office/drawing/2014/main" id="{CAD91994-44A5-49F3-B5E9-6BBF7A67544C}"/>
              </a:ext>
            </a:extLst>
          </p:cNvPr>
          <p:cNvSpPr/>
          <p:nvPr/>
        </p:nvSpPr>
        <p:spPr>
          <a:xfrm>
            <a:off x="210822" y="2441763"/>
            <a:ext cx="6346189" cy="1015663"/>
          </a:xfrm>
          <a:prstGeom prst="rect">
            <a:avLst/>
          </a:prstGeom>
        </p:spPr>
        <p:txBody>
          <a:bodyPr wrap="square" lIns="91440" tIns="45720" rIns="91440" bIns="45720" anchor="t">
            <a:spAutoFit/>
          </a:bodyPr>
          <a:lstStyle/>
          <a:p>
            <a:r>
              <a:rPr lang="en-US" sz="1000" dirty="0">
                <a:latin typeface="Open Sans"/>
                <a:ea typeface="Open Sans"/>
                <a:cs typeface="Open Sans"/>
              </a:rPr>
              <a:t>Users (editor) can add/edit other users' roles that are within their jurisdiction. Only roles that are lower in the user role hierarchy than the editor will be able to be added/edited. Additionally, editors will only be able to assign roles to another user that are in the same jurisdiction or site as the editor.  </a:t>
            </a:r>
            <a:endParaRPr lang="en-US" sz="1000" dirty="0">
              <a:latin typeface="Open Sans" panose="020B0606030504020204" pitchFamily="34" charset="0"/>
              <a:ea typeface="Open Sans" panose="020B0606030504020204" pitchFamily="34" charset="0"/>
              <a:cs typeface="Open Sans" panose="020B0606030504020204" pitchFamily="34" charset="0"/>
            </a:endParaRP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dirty="0">
                <a:latin typeface="Open Sans" panose="020B0606030504020204" pitchFamily="34" charset="0"/>
                <a:ea typeface="Open Sans" panose="020B0606030504020204" pitchFamily="34" charset="0"/>
                <a:cs typeface="Open Sans" panose="020B0606030504020204" pitchFamily="34" charset="0"/>
              </a:rPr>
              <a:t>When editing users that are unlocked, you will have access to the following 4 action buttons: audit report, reset password, lock account, and apply changes.</a:t>
            </a:r>
          </a:p>
        </p:txBody>
      </p:sp>
      <p:sp>
        <p:nvSpPr>
          <p:cNvPr id="17" name="TextBox 16">
            <a:extLst>
              <a:ext uri="{FF2B5EF4-FFF2-40B4-BE49-F238E27FC236}">
                <a16:creationId xmlns:a16="http://schemas.microsoft.com/office/drawing/2014/main" id="{76890CD0-45E9-461D-B795-BBC8EDE16E7D}"/>
              </a:ext>
            </a:extLst>
          </p:cNvPr>
          <p:cNvSpPr txBox="1"/>
          <p:nvPr/>
        </p:nvSpPr>
        <p:spPr>
          <a:xfrm>
            <a:off x="2530692" y="7701750"/>
            <a:ext cx="3051502"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1 – User role limitations and action buttons	</a:t>
            </a:r>
          </a:p>
        </p:txBody>
      </p:sp>
      <p:pic>
        <p:nvPicPr>
          <p:cNvPr id="15" name="Picture 14">
            <a:extLst>
              <a:ext uri="{FF2B5EF4-FFF2-40B4-BE49-F238E27FC236}">
                <a16:creationId xmlns:a16="http://schemas.microsoft.com/office/drawing/2014/main" id="{337429F9-E30D-4F4E-9960-C75AB71A286D}"/>
              </a:ext>
            </a:extLst>
          </p:cNvPr>
          <p:cNvPicPr>
            <a:picLocks noChangeAspect="1"/>
          </p:cNvPicPr>
          <p:nvPr/>
        </p:nvPicPr>
        <p:blipFill>
          <a:blip r:embed="rId2"/>
          <a:stretch>
            <a:fillRect/>
          </a:stretch>
        </p:blipFill>
        <p:spPr>
          <a:xfrm>
            <a:off x="602884" y="3608274"/>
            <a:ext cx="5651863" cy="3878922"/>
          </a:xfrm>
          <a:prstGeom prst="rect">
            <a:avLst/>
          </a:prstGeom>
        </p:spPr>
      </p:pic>
      <p:sp>
        <p:nvSpPr>
          <p:cNvPr id="28" name="Rectangle 27">
            <a:extLst>
              <a:ext uri="{FF2B5EF4-FFF2-40B4-BE49-F238E27FC236}">
                <a16:creationId xmlns:a16="http://schemas.microsoft.com/office/drawing/2014/main" id="{FD51167D-CB05-41EF-9CF9-909B6539EB76}"/>
              </a:ext>
            </a:extLst>
          </p:cNvPr>
          <p:cNvSpPr/>
          <p:nvPr/>
        </p:nvSpPr>
        <p:spPr>
          <a:xfrm>
            <a:off x="941477" y="5067280"/>
            <a:ext cx="1677250" cy="153909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8FCCF04-0791-46A7-9755-E78F8C4FF604}"/>
              </a:ext>
            </a:extLst>
          </p:cNvPr>
          <p:cNvSpPr/>
          <p:nvPr/>
        </p:nvSpPr>
        <p:spPr>
          <a:xfrm>
            <a:off x="3176411" y="7042036"/>
            <a:ext cx="3008954" cy="45238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a:extLst>
              <a:ext uri="{FF2B5EF4-FFF2-40B4-BE49-F238E27FC236}">
                <a16:creationId xmlns:a16="http://schemas.microsoft.com/office/drawing/2014/main" id="{1045980B-F180-4E65-A05D-2F7EF3D46214}"/>
              </a:ext>
            </a:extLst>
          </p:cNvPr>
          <p:cNvPicPr>
            <a:picLocks noChangeAspect="1"/>
          </p:cNvPicPr>
          <p:nvPr/>
        </p:nvPicPr>
        <p:blipFill>
          <a:blip r:embed="rId2"/>
          <a:stretch>
            <a:fillRect/>
          </a:stretch>
        </p:blipFill>
        <p:spPr>
          <a:xfrm>
            <a:off x="1215759" y="5265966"/>
            <a:ext cx="4426481" cy="3412724"/>
          </a:xfrm>
          <a:prstGeom prst="rect">
            <a:avLst/>
          </a:prstGeom>
        </p:spPr>
      </p:pic>
      <p:pic>
        <p:nvPicPr>
          <p:cNvPr id="14" name="Picture 13">
            <a:extLst>
              <a:ext uri="{FF2B5EF4-FFF2-40B4-BE49-F238E27FC236}">
                <a16:creationId xmlns:a16="http://schemas.microsoft.com/office/drawing/2014/main" id="{8BC2569A-D961-4D4E-B7C5-DA00F6A268DE}"/>
              </a:ext>
            </a:extLst>
          </p:cNvPr>
          <p:cNvPicPr>
            <a:picLocks noChangeAspect="1"/>
          </p:cNvPicPr>
          <p:nvPr/>
        </p:nvPicPr>
        <p:blipFill>
          <a:blip r:embed="rId3"/>
          <a:stretch>
            <a:fillRect/>
          </a:stretch>
        </p:blipFill>
        <p:spPr>
          <a:xfrm>
            <a:off x="2333392" y="2429097"/>
            <a:ext cx="2140514" cy="668648"/>
          </a:xfrm>
          <a:prstGeom prst="rect">
            <a:avLst/>
          </a:prstGeom>
        </p:spPr>
      </p:pic>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lang="en-US" sz="1100" b="0" i="0" u="none" strike="noStrike" kern="1200" cap="none" spc="0" normalizeH="0" baseline="0" noProof="0" dirty="0">
                <a:ln>
                  <a:noFill/>
                </a:ln>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00" b="0" i="0" u="none" strike="noStrike" kern="1200" cap="none" spc="0" normalizeH="0" baseline="0" noProof="0" dirty="0">
                <a:ln>
                  <a:noFill/>
                </a:ln>
                <a:solidFill>
                  <a:srgbClr val="5B9BD5"/>
                </a:solidFill>
                <a:effectLst/>
                <a:uLnTx/>
                <a:uFillTx/>
                <a:latin typeface="Open Sans Semibold"/>
                <a:ea typeface="Open Sans Semibold"/>
                <a:cs typeface="Open Sans Semibold"/>
              </a:rPr>
              <a:t>Version </a:t>
            </a:r>
            <a:r>
              <a:rPr lang="en-US" sz="1100" dirty="0">
                <a:solidFill>
                  <a:srgbClr val="5B9BD5"/>
                </a:solidFill>
                <a:latin typeface="Open Sans Semibold"/>
                <a:ea typeface="Open Sans Semibold"/>
                <a:cs typeface="Open Sans Semibold"/>
              </a:rPr>
              <a:t>1.1</a:t>
            </a:r>
            <a:endParaRPr lang="en-US" sz="1100"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784230"/>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Editing users with roles outside your jurisdiction </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121904"/>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179054"/>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28" name="Rectangle 27">
            <a:extLst>
              <a:ext uri="{FF2B5EF4-FFF2-40B4-BE49-F238E27FC236}">
                <a16:creationId xmlns:a16="http://schemas.microsoft.com/office/drawing/2014/main" id="{F3F17936-0EAD-4BF4-AA72-D25568F560FA}"/>
              </a:ext>
            </a:extLst>
          </p:cNvPr>
          <p:cNvSpPr/>
          <p:nvPr/>
        </p:nvSpPr>
        <p:spPr>
          <a:xfrm>
            <a:off x="3790089" y="2763421"/>
            <a:ext cx="624256" cy="27144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139EFBA1-D34E-42F4-A234-90B0E98718BA}"/>
              </a:ext>
            </a:extLst>
          </p:cNvPr>
          <p:cNvSpPr/>
          <p:nvPr/>
        </p:nvSpPr>
        <p:spPr>
          <a:xfrm>
            <a:off x="1325676" y="6640272"/>
            <a:ext cx="835632" cy="20447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CB36494-F3B3-4465-91EA-21BE6CF23279}"/>
              </a:ext>
            </a:extLst>
          </p:cNvPr>
          <p:cNvSpPr/>
          <p:nvPr/>
        </p:nvSpPr>
        <p:spPr>
          <a:xfrm>
            <a:off x="1352839" y="5623671"/>
            <a:ext cx="808469" cy="20447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13348C4-7B45-432A-857C-86762CEBE246}"/>
              </a:ext>
            </a:extLst>
          </p:cNvPr>
          <p:cNvSpPr/>
          <p:nvPr/>
        </p:nvSpPr>
        <p:spPr>
          <a:xfrm>
            <a:off x="203249" y="1233511"/>
            <a:ext cx="6400800" cy="1169551"/>
          </a:xfrm>
          <a:prstGeom prst="rect">
            <a:avLst/>
          </a:prstGeom>
        </p:spPr>
        <p:txBody>
          <a:bodyPr wrap="square" lIns="91440" tIns="45720" rIns="91440" bIns="45720" anchor="t">
            <a:spAutoFit/>
          </a:bodyPr>
          <a:lstStyle/>
          <a:p>
            <a:r>
              <a:rPr lang="en-US" sz="1000" dirty="0">
                <a:latin typeface="Open Sans"/>
                <a:ea typeface="Open Sans"/>
                <a:cs typeface="Open Sans"/>
              </a:rPr>
              <a:t>Existing users with roles outside your jurisdiction can be edited. While you will not be able to edit the specific outside jurisdiction/site roles, you will be able to add new roles that are within your jurisdiction/site. </a:t>
            </a:r>
            <a:endParaRPr lang="en-US" sz="1000" dirty="0">
              <a:latin typeface="Open Sans" panose="020B0606030504020204" pitchFamily="34" charset="0"/>
              <a:ea typeface="Open Sans" panose="020B0606030504020204" pitchFamily="34" charset="0"/>
              <a:cs typeface="Open Sans" panose="020B0606030504020204" pitchFamily="34" charset="0"/>
            </a:endParaRP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dirty="0">
                <a:latin typeface="Open Sans"/>
                <a:ea typeface="Open Sans"/>
                <a:cs typeface="Open Sans"/>
              </a:rPr>
              <a:t>Users with roles outside of your jurisdiction/site will not appear on your “all users” list. Rather, you can navigate to these individuals' user details by selecting “add user” and typing in their email address. The user’s account will then populate the rest of the user details page. </a:t>
            </a: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
        <p:nvSpPr>
          <p:cNvPr id="25" name="TextBox 24">
            <a:extLst>
              <a:ext uri="{FF2B5EF4-FFF2-40B4-BE49-F238E27FC236}">
                <a16:creationId xmlns:a16="http://schemas.microsoft.com/office/drawing/2014/main" id="{CA07388B-0A62-4950-B2AC-8859FFDE9B45}"/>
              </a:ext>
            </a:extLst>
          </p:cNvPr>
          <p:cNvSpPr txBox="1"/>
          <p:nvPr/>
        </p:nvSpPr>
        <p:spPr>
          <a:xfrm>
            <a:off x="1855171" y="3184520"/>
            <a:ext cx="3664338" cy="3693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2 – add user button for navigating to user details for accounts with roles outside your jurisdiction</a:t>
            </a:r>
          </a:p>
        </p:txBody>
      </p:sp>
      <p:sp>
        <p:nvSpPr>
          <p:cNvPr id="33" name="TextBox 32">
            <a:extLst>
              <a:ext uri="{FF2B5EF4-FFF2-40B4-BE49-F238E27FC236}">
                <a16:creationId xmlns:a16="http://schemas.microsoft.com/office/drawing/2014/main" id="{014E0C05-5467-462E-AAA1-199993AB9647}"/>
              </a:ext>
            </a:extLst>
          </p:cNvPr>
          <p:cNvSpPr txBox="1"/>
          <p:nvPr/>
        </p:nvSpPr>
        <p:spPr>
          <a:xfrm>
            <a:off x="1930147" y="8761504"/>
            <a:ext cx="3166794"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3 – editing a user with roles in another jurisdiction</a:t>
            </a:r>
          </a:p>
        </p:txBody>
      </p:sp>
      <p:sp>
        <p:nvSpPr>
          <p:cNvPr id="36" name="Title 1">
            <a:extLst>
              <a:ext uri="{FF2B5EF4-FFF2-40B4-BE49-F238E27FC236}">
                <a16:creationId xmlns:a16="http://schemas.microsoft.com/office/drawing/2014/main" id="{C5566D25-97D3-4D0F-BF7C-87D5829A5D47}"/>
              </a:ext>
            </a:extLst>
          </p:cNvPr>
          <p:cNvSpPr>
            <a:spLocks noGrp="1"/>
          </p:cNvSpPr>
          <p:nvPr>
            <p:ph type="title"/>
          </p:nvPr>
        </p:nvSpPr>
        <p:spPr>
          <a:xfrm>
            <a:off x="104717" y="196197"/>
            <a:ext cx="4658813" cy="517603"/>
          </a:xfrm>
        </p:spPr>
        <p:txBody>
          <a:bodyPr>
            <a:normAutofit fontScale="90000"/>
          </a:bodyPr>
          <a:lstStyle/>
          <a:p>
            <a:r>
              <a:rPr lang="en-US" sz="2000" b="1"/>
              <a:t>VASE+</a:t>
            </a:r>
            <a:br>
              <a:rPr lang="en-US" sz="1400" b="1"/>
            </a:br>
            <a:r>
              <a:rPr lang="en-US" sz="1400" b="1"/>
              <a:t>Job Aid – Security Module: Adding &amp; Editing User Roles</a:t>
            </a:r>
          </a:p>
        </p:txBody>
      </p:sp>
      <p:sp>
        <p:nvSpPr>
          <p:cNvPr id="37" name="Rectangle 36">
            <a:extLst>
              <a:ext uri="{FF2B5EF4-FFF2-40B4-BE49-F238E27FC236}">
                <a16:creationId xmlns:a16="http://schemas.microsoft.com/office/drawing/2014/main" id="{77149A47-691D-4AAE-88F3-6380560B2B41}"/>
              </a:ext>
            </a:extLst>
          </p:cNvPr>
          <p:cNvSpPr/>
          <p:nvPr/>
        </p:nvSpPr>
        <p:spPr>
          <a:xfrm>
            <a:off x="1325676" y="7662092"/>
            <a:ext cx="1417524" cy="20447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A51FC265-F29D-4A14-BABB-D0812D87FD32}"/>
              </a:ext>
            </a:extLst>
          </p:cNvPr>
          <p:cNvSpPr/>
          <p:nvPr/>
        </p:nvSpPr>
        <p:spPr>
          <a:xfrm>
            <a:off x="203249" y="3735023"/>
            <a:ext cx="6400800" cy="1323439"/>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There are 3 categories that a user role can fall into.</a:t>
            </a:r>
          </a:p>
          <a:p>
            <a:endParaRPr lang="en-US" sz="1000">
              <a:latin typeface="Open Sans" panose="020B0606030504020204" pitchFamily="34" charset="0"/>
              <a:ea typeface="Open Sans" panose="020B0606030504020204" pitchFamily="34" charset="0"/>
              <a:cs typeface="Open Sans" panose="020B0606030504020204" pitchFamily="34" charset="0"/>
            </a:endParaRPr>
          </a:p>
          <a:p>
            <a:pPr marL="171450" indent="-171450">
              <a:buFont typeface="Arial" panose="020B0604020202020204" pitchFamily="34" charset="0"/>
              <a:buChar char="•"/>
            </a:pPr>
            <a:r>
              <a:rPr lang="en-US" sz="1000" b="1">
                <a:latin typeface="Open Sans" panose="020B0606030504020204" pitchFamily="34" charset="0"/>
                <a:ea typeface="Open Sans" panose="020B0606030504020204" pitchFamily="34" charset="0"/>
                <a:cs typeface="Open Sans" panose="020B0606030504020204" pitchFamily="34" charset="0"/>
              </a:rPr>
              <a:t>Access Role Details</a:t>
            </a:r>
            <a:r>
              <a:rPr lang="en-US" sz="1000">
                <a:latin typeface="Open Sans" panose="020B0606030504020204" pitchFamily="34" charset="0"/>
                <a:ea typeface="Open Sans" panose="020B0606030504020204" pitchFamily="34" charset="0"/>
                <a:cs typeface="Open Sans" panose="020B0606030504020204" pitchFamily="34" charset="0"/>
              </a:rPr>
              <a:t>:</a:t>
            </a:r>
            <a:r>
              <a:rPr lang="en-US" sz="1000" b="1">
                <a:latin typeface="Open Sans" panose="020B0606030504020204" pitchFamily="34" charset="0"/>
                <a:ea typeface="Open Sans" panose="020B0606030504020204" pitchFamily="34" charset="0"/>
                <a:cs typeface="Open Sans" panose="020B0606030504020204" pitchFamily="34" charset="0"/>
              </a:rPr>
              <a:t> </a:t>
            </a:r>
            <a:r>
              <a:rPr lang="en-US" sz="1000">
                <a:latin typeface="Open Sans" panose="020B0606030504020204" pitchFamily="34" charset="0"/>
                <a:ea typeface="Open Sans" panose="020B0606030504020204" pitchFamily="34" charset="0"/>
                <a:cs typeface="Open Sans" panose="020B0606030504020204" pitchFamily="34" charset="0"/>
              </a:rPr>
              <a:t>roles that the editor can remove/add. These roles fall below the editor's user role on the hierarchy and are within the same jurisdiction/site as the editor.</a:t>
            </a:r>
          </a:p>
          <a:p>
            <a:pPr marL="171450" indent="-171450">
              <a:buFont typeface="Arial" panose="020B0604020202020204" pitchFamily="34" charset="0"/>
              <a:buChar char="•"/>
            </a:pPr>
            <a:r>
              <a:rPr lang="en-US" sz="1000" b="1">
                <a:latin typeface="Open Sans" panose="020B0606030504020204" pitchFamily="34" charset="0"/>
                <a:ea typeface="Open Sans" panose="020B0606030504020204" pitchFamily="34" charset="0"/>
                <a:cs typeface="Open Sans" panose="020B0606030504020204" pitchFamily="34" charset="0"/>
              </a:rPr>
              <a:t>Restricted Roles</a:t>
            </a:r>
            <a:r>
              <a:rPr lang="en-US" sz="1000">
                <a:latin typeface="Open Sans" panose="020B0606030504020204" pitchFamily="34" charset="0"/>
                <a:ea typeface="Open Sans" panose="020B0606030504020204" pitchFamily="34" charset="0"/>
                <a:cs typeface="Open Sans" panose="020B0606030504020204" pitchFamily="34" charset="0"/>
              </a:rPr>
              <a:t>: roles that are the same level as the editor on the hierarchy and are within the same jurisdiction/site as the editor. These roles can be removed but not added.</a:t>
            </a:r>
          </a:p>
          <a:p>
            <a:pPr marL="171450" indent="-171450">
              <a:buFont typeface="Arial" panose="020B0604020202020204" pitchFamily="34" charset="0"/>
              <a:buChar char="•"/>
            </a:pPr>
            <a:r>
              <a:rPr lang="en-US" sz="1000" b="1">
                <a:latin typeface="Open Sans" panose="020B0606030504020204" pitchFamily="34" charset="0"/>
                <a:ea typeface="Open Sans" panose="020B0606030504020204" pitchFamily="34" charset="0"/>
                <a:cs typeface="Open Sans" panose="020B0606030504020204" pitchFamily="34" charset="0"/>
              </a:rPr>
              <a:t>Other Jurisdiction or Elevated Roles</a:t>
            </a:r>
            <a:r>
              <a:rPr lang="en-US" sz="1000">
                <a:latin typeface="Open Sans" panose="020B0606030504020204" pitchFamily="34" charset="0"/>
                <a:ea typeface="Open Sans" panose="020B0606030504020204" pitchFamily="34" charset="0"/>
                <a:cs typeface="Open Sans" panose="020B0606030504020204" pitchFamily="34" charset="0"/>
              </a:rPr>
              <a:t>: roles that are above the editor on the hierarchy and/or are in a different jurisdiction/site from the editor. These roles cannot be removed or added.</a:t>
            </a:r>
          </a:p>
        </p:txBody>
      </p:sp>
    </p:spTree>
    <p:extLst>
      <p:ext uri="{BB962C8B-B14F-4D97-AF65-F5344CB8AC3E}">
        <p14:creationId xmlns:p14="http://schemas.microsoft.com/office/powerpoint/2010/main" val="1758609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900" y="1262168"/>
            <a:ext cx="6648200" cy="1193427"/>
          </a:xfrm>
        </p:spPr>
        <p:txBody>
          <a:bodyPr vert="horz" lIns="91440" tIns="45720" rIns="91440" bIns="45720" rtlCol="0" anchor="t">
            <a:normAutofit/>
          </a:bodyPr>
          <a:lstStyle/>
          <a:p>
            <a:r>
              <a:rPr lang="en-US" sz="1000" dirty="0">
                <a:latin typeface="Open Sans"/>
                <a:ea typeface="Open Sans"/>
                <a:cs typeface="Open Sans"/>
              </a:rPr>
              <a:t>Editors will be able to lock accounts if they share a jurisdiction with the user, regardless of their role hierarchy level. Editors will only be able to unlock an account if they share a jurisdiction/site with the user and have a higher-ranking role.  If attempting to add a role to a locked user who does not share a jurisdiction, Editors will be ineligible to unlock said account and will need to contact VASE+ Support for assistance. If an editor is ineligible to unlock an account, they will receive the following message on the user details page:</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lang="en-US" sz="1100" b="0" i="0" u="none" strike="noStrike" kern="1200" cap="none" spc="0" normalizeH="0" baseline="0" noProof="0" dirty="0">
                <a:ln>
                  <a:noFill/>
                </a:ln>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00" b="0" i="0" u="none" strike="noStrike" kern="1200" cap="none" spc="0" normalizeH="0" baseline="0" noProof="0" dirty="0">
                <a:ln>
                  <a:noFill/>
                </a:ln>
                <a:solidFill>
                  <a:srgbClr val="5B9BD5"/>
                </a:solidFill>
                <a:effectLst/>
                <a:uLnTx/>
                <a:uFillTx/>
                <a:latin typeface="Open Sans Semibold"/>
                <a:ea typeface="Open Sans Semibold"/>
                <a:cs typeface="Open Sans Semibold"/>
              </a:rPr>
              <a:t>Version </a:t>
            </a:r>
            <a:r>
              <a:rPr lang="en-US" sz="1100" dirty="0">
                <a:solidFill>
                  <a:srgbClr val="5B9BD5"/>
                </a:solidFill>
                <a:latin typeface="Open Sans Semibold"/>
                <a:ea typeface="Open Sans Semibold"/>
                <a:cs typeface="Open Sans Semibold"/>
              </a:rPr>
              <a:t>1.1</a:t>
            </a:r>
            <a:endParaRPr lang="en-US" sz="1100"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772847"/>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Locked users</a:t>
            </a:r>
            <a:endParaRPr kumimoji="0" lang="en-US" sz="1400" b="1" i="0" u="none" strike="noStrike" kern="1200" cap="none" spc="0" normalizeH="0" baseline="0" noProof="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9800" y="1046880"/>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9800" y="1104030"/>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17" name="TextBox 16">
            <a:extLst>
              <a:ext uri="{FF2B5EF4-FFF2-40B4-BE49-F238E27FC236}">
                <a16:creationId xmlns:a16="http://schemas.microsoft.com/office/drawing/2014/main" id="{2041FAD6-3027-492A-B58D-3E0D908A4A03}"/>
              </a:ext>
            </a:extLst>
          </p:cNvPr>
          <p:cNvSpPr txBox="1"/>
          <p:nvPr/>
        </p:nvSpPr>
        <p:spPr>
          <a:xfrm>
            <a:off x="2300851" y="3944139"/>
            <a:ext cx="2533304"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4 – User details of a locked account </a:t>
            </a:r>
          </a:p>
        </p:txBody>
      </p:sp>
      <p:sp>
        <p:nvSpPr>
          <p:cNvPr id="21" name="Rectangle 20">
            <a:extLst>
              <a:ext uri="{FF2B5EF4-FFF2-40B4-BE49-F238E27FC236}">
                <a16:creationId xmlns:a16="http://schemas.microsoft.com/office/drawing/2014/main" id="{CDC1A273-E1B4-471E-952B-C404478F3123}"/>
              </a:ext>
            </a:extLst>
          </p:cNvPr>
          <p:cNvSpPr/>
          <p:nvPr/>
        </p:nvSpPr>
        <p:spPr>
          <a:xfrm>
            <a:off x="4625530" y="2457371"/>
            <a:ext cx="570248" cy="2070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itle 1">
            <a:extLst>
              <a:ext uri="{FF2B5EF4-FFF2-40B4-BE49-F238E27FC236}">
                <a16:creationId xmlns:a16="http://schemas.microsoft.com/office/drawing/2014/main" id="{8D5BBBB3-0C6F-4C2D-AD8C-FF97ACD02C2C}"/>
              </a:ext>
            </a:extLst>
          </p:cNvPr>
          <p:cNvSpPr>
            <a:spLocks noGrp="1"/>
          </p:cNvSpPr>
          <p:nvPr>
            <p:ph type="title"/>
          </p:nvPr>
        </p:nvSpPr>
        <p:spPr>
          <a:xfrm>
            <a:off x="104717" y="196197"/>
            <a:ext cx="4658813" cy="517603"/>
          </a:xfrm>
        </p:spPr>
        <p:txBody>
          <a:bodyPr>
            <a:normAutofit fontScale="90000"/>
          </a:bodyPr>
          <a:lstStyle/>
          <a:p>
            <a:r>
              <a:rPr lang="en-US" sz="2000" b="1"/>
              <a:t>VASE+</a:t>
            </a:r>
            <a:br>
              <a:rPr lang="en-US" sz="1400" b="1"/>
            </a:br>
            <a:r>
              <a:rPr lang="en-US" sz="1400" b="1"/>
              <a:t>Job Aid – Security Module: Adding &amp; Editing User Roles</a:t>
            </a:r>
          </a:p>
        </p:txBody>
      </p:sp>
      <p:pic>
        <p:nvPicPr>
          <p:cNvPr id="11" name="Picture 10">
            <a:extLst>
              <a:ext uri="{FF2B5EF4-FFF2-40B4-BE49-F238E27FC236}">
                <a16:creationId xmlns:a16="http://schemas.microsoft.com/office/drawing/2014/main" id="{2D67EC3E-8B0D-4526-8D31-FF08E44F4839}"/>
              </a:ext>
            </a:extLst>
          </p:cNvPr>
          <p:cNvPicPr>
            <a:picLocks noChangeAspect="1"/>
          </p:cNvPicPr>
          <p:nvPr/>
        </p:nvPicPr>
        <p:blipFill>
          <a:blip r:embed="rId2"/>
          <a:stretch>
            <a:fillRect/>
          </a:stretch>
        </p:blipFill>
        <p:spPr>
          <a:xfrm>
            <a:off x="1044449" y="2038166"/>
            <a:ext cx="5159881" cy="1849940"/>
          </a:xfrm>
          <a:prstGeom prst="rect">
            <a:avLst/>
          </a:prstGeom>
        </p:spPr>
      </p:pic>
      <p:sp>
        <p:nvSpPr>
          <p:cNvPr id="30" name="Rectangle 29">
            <a:extLst>
              <a:ext uri="{FF2B5EF4-FFF2-40B4-BE49-F238E27FC236}">
                <a16:creationId xmlns:a16="http://schemas.microsoft.com/office/drawing/2014/main" id="{F6D29DF7-0FB7-43A4-A1EA-5B8A88FC9E21}"/>
              </a:ext>
            </a:extLst>
          </p:cNvPr>
          <p:cNvSpPr/>
          <p:nvPr/>
        </p:nvSpPr>
        <p:spPr>
          <a:xfrm>
            <a:off x="1101335" y="3137338"/>
            <a:ext cx="5046108" cy="69025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 Placeholder 2">
            <a:extLst>
              <a:ext uri="{FF2B5EF4-FFF2-40B4-BE49-F238E27FC236}">
                <a16:creationId xmlns:a16="http://schemas.microsoft.com/office/drawing/2014/main" id="{89F40590-51B9-44B6-B2EF-538ADE65CD2C}"/>
              </a:ext>
            </a:extLst>
          </p:cNvPr>
          <p:cNvSpPr txBox="1">
            <a:spLocks/>
          </p:cNvSpPr>
          <p:nvPr/>
        </p:nvSpPr>
        <p:spPr>
          <a:xfrm>
            <a:off x="209800" y="4707013"/>
            <a:ext cx="6648200" cy="1193427"/>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a:t>Editors will have access to a user’s audit report regardless of their user role hierarchy level or jurisdiction/site assignments. This report provides information regarding role granting and removing, lock dates, editor email, and date of each action. </a:t>
            </a:r>
          </a:p>
        </p:txBody>
      </p:sp>
      <p:sp>
        <p:nvSpPr>
          <p:cNvPr id="32" name="TextBox 31">
            <a:extLst>
              <a:ext uri="{FF2B5EF4-FFF2-40B4-BE49-F238E27FC236}">
                <a16:creationId xmlns:a16="http://schemas.microsoft.com/office/drawing/2014/main" id="{E099F21C-A1E1-465D-9E72-EE547DD462DF}"/>
              </a:ext>
            </a:extLst>
          </p:cNvPr>
          <p:cNvSpPr txBox="1"/>
          <p:nvPr/>
        </p:nvSpPr>
        <p:spPr>
          <a:xfrm>
            <a:off x="209617" y="4217692"/>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Audit</a:t>
            </a:r>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 report</a:t>
            </a:r>
            <a:endParaRPr kumimoji="0" lang="en-US" sz="1400" b="1" i="0" u="none" strike="noStrike" kern="1200" cap="none" spc="0" normalizeH="0" baseline="0" noProof="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33" name="Google Shape;710;gae5b44f2be_2_1311">
            <a:extLst>
              <a:ext uri="{FF2B5EF4-FFF2-40B4-BE49-F238E27FC236}">
                <a16:creationId xmlns:a16="http://schemas.microsoft.com/office/drawing/2014/main" id="{4745F268-9565-42F3-BDC0-B1BF52F84490}"/>
              </a:ext>
            </a:extLst>
          </p:cNvPr>
          <p:cNvCxnSpPr/>
          <p:nvPr/>
        </p:nvCxnSpPr>
        <p:spPr>
          <a:xfrm>
            <a:off x="314700" y="4491725"/>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34" name="Google Shape;711;gae5b44f2be_2_1311">
            <a:extLst>
              <a:ext uri="{FF2B5EF4-FFF2-40B4-BE49-F238E27FC236}">
                <a16:creationId xmlns:a16="http://schemas.microsoft.com/office/drawing/2014/main" id="{907FB4F0-7245-4F89-8FCE-F838BF37157B}"/>
              </a:ext>
            </a:extLst>
          </p:cNvPr>
          <p:cNvCxnSpPr/>
          <p:nvPr/>
        </p:nvCxnSpPr>
        <p:spPr>
          <a:xfrm>
            <a:off x="314700" y="4548875"/>
            <a:ext cx="2740800" cy="0"/>
          </a:xfrm>
          <a:prstGeom prst="straightConnector1">
            <a:avLst/>
          </a:prstGeom>
          <a:noFill/>
          <a:ln w="19050" cap="flat" cmpd="sng">
            <a:solidFill>
              <a:schemeClr val="accent3"/>
            </a:solidFill>
            <a:prstDash val="solid"/>
            <a:miter lim="800000"/>
            <a:headEnd type="none" w="sm" len="sm"/>
            <a:tailEnd type="none" w="sm" len="sm"/>
          </a:ln>
        </p:spPr>
      </p:cxnSp>
      <p:pic>
        <p:nvPicPr>
          <p:cNvPr id="13" name="Picture 12">
            <a:extLst>
              <a:ext uri="{FF2B5EF4-FFF2-40B4-BE49-F238E27FC236}">
                <a16:creationId xmlns:a16="http://schemas.microsoft.com/office/drawing/2014/main" id="{1D9E8B43-DF3B-44A7-A1D5-B66E9292D156}"/>
              </a:ext>
            </a:extLst>
          </p:cNvPr>
          <p:cNvPicPr>
            <a:picLocks noChangeAspect="1"/>
          </p:cNvPicPr>
          <p:nvPr/>
        </p:nvPicPr>
        <p:blipFill>
          <a:blip r:embed="rId3"/>
          <a:stretch>
            <a:fillRect/>
          </a:stretch>
        </p:blipFill>
        <p:spPr>
          <a:xfrm>
            <a:off x="1267654" y="5219202"/>
            <a:ext cx="4532492" cy="3377808"/>
          </a:xfrm>
          <a:prstGeom prst="rect">
            <a:avLst/>
          </a:prstGeom>
        </p:spPr>
      </p:pic>
      <p:sp>
        <p:nvSpPr>
          <p:cNvPr id="35" name="TextBox 34">
            <a:extLst>
              <a:ext uri="{FF2B5EF4-FFF2-40B4-BE49-F238E27FC236}">
                <a16:creationId xmlns:a16="http://schemas.microsoft.com/office/drawing/2014/main" id="{9ECEE92B-02D0-404F-876A-5D16B782319B}"/>
              </a:ext>
            </a:extLst>
          </p:cNvPr>
          <p:cNvSpPr txBox="1"/>
          <p:nvPr/>
        </p:nvSpPr>
        <p:spPr>
          <a:xfrm>
            <a:off x="2434123" y="8832387"/>
            <a:ext cx="2533304"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5 – Audit report	 </a:t>
            </a:r>
          </a:p>
        </p:txBody>
      </p:sp>
    </p:spTree>
    <p:extLst>
      <p:ext uri="{BB962C8B-B14F-4D97-AF65-F5344CB8AC3E}">
        <p14:creationId xmlns:p14="http://schemas.microsoft.com/office/powerpoint/2010/main" val="2656044159"/>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2" ma:contentTypeDescription="Create a new document." ma:contentTypeScope="" ma:versionID="bb75fa02c617b3ff1e1c459287b93cc6">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779180aea94bfcdef32e45bd035114a1"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6BAB034-3472-4888-8E17-1438BD38B131}">
  <ds:schemaRefs>
    <ds:schemaRef ds:uri="99918207-70f4-4692-8e19-8fc913462058"/>
    <ds:schemaRef ds:uri="d0ca13b7-c6ed-42f9-9bda-57a4fb0cfc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CBC1B5B-FFB9-474F-BBA3-46078D5E4D77}">
  <ds:schemaRefs>
    <ds:schemaRef ds:uri="http://schemas.microsoft.com/sharepoint/v3/contenttype/forms"/>
  </ds:schemaRefs>
</ds:datastoreItem>
</file>

<file path=customXml/itemProps3.xml><?xml version="1.0" encoding="utf-8"?>
<ds:datastoreItem xmlns:ds="http://schemas.openxmlformats.org/officeDocument/2006/customXml" ds:itemID="{0779B4E5-89DD-48A9-88F5-AB9B93E0C647}">
  <ds:schemaRefs>
    <ds:schemaRef ds:uri="99918207-70f4-4692-8e19-8fc913462058"/>
    <ds:schemaRef ds:uri="d0ca13b7-c6ed-42f9-9bda-57a4fb0cfcc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VDH</Template>
  <TotalTime>112</TotalTime>
  <Words>689</Words>
  <Application>Microsoft Office PowerPoint</Application>
  <PresentationFormat>Letter Paper (8.5x11 in)</PresentationFormat>
  <Paragraphs>32</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Open Sans</vt:lpstr>
      <vt:lpstr>Open Sans Semibold</vt:lpstr>
      <vt:lpstr>VDH</vt:lpstr>
      <vt:lpstr>VASE+ Job Aid – Security Module: Adding &amp; Editing User Roles</vt:lpstr>
      <vt:lpstr>VASE+ Job Aid – Security Module: Adding &amp; Editing User Roles</vt:lpstr>
      <vt:lpstr>VASE+ Job Aid – Security Module: Adding &amp; Editing User Roles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Wynn, Stephanie</cp:lastModifiedBy>
  <cp:revision>10</cp:revision>
  <dcterms:created xsi:type="dcterms:W3CDTF">2021-04-07T19:29:00Z</dcterms:created>
  <dcterms:modified xsi:type="dcterms:W3CDTF">2022-04-04T20:04:07Z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2021-06-24T16:57:59Z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5b08f30a-86ae-41ee-82a6-fe71bd4e3750</vt:lpwstr>
  </property>
  <property fmtid="{D5CDD505-2E9C-101B-9397-08002B2CF9AE}" pid="9" name="MSIP_Label_ea60d57e-af5b-4752-ac57-3e4f28ca11dc_ContentBits">
    <vt:lpwstr>0</vt:lpwstr>
  </property>
</Properties>
</file>