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2532204" r:id="rId5"/>
    <p:sldId id="2142532256" r:id="rId6"/>
    <p:sldId id="2142532265" r:id="rId7"/>
    <p:sldId id="2142532257" r:id="rId8"/>
    <p:sldId id="2142532267" r:id="rId9"/>
    <p:sldId id="2142532264" r:id="rId10"/>
    <p:sldId id="2142532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berg, Benjamin" initials="EB" lastIdx="15" clrIdx="0">
    <p:extLst>
      <p:ext uri="{19B8F6BF-5375-455C-9EA6-DF929625EA0E}">
        <p15:presenceInfo xmlns:p15="http://schemas.microsoft.com/office/powerpoint/2012/main" userId="S::bengelberg@deloitte.com::61333d35-f915-412c-a3f5-dd61eef712ca" providerId="AD"/>
      </p:ext>
    </p:extLst>
  </p:cmAuthor>
  <p:cmAuthor id="2" name="Ali, Zibraan" initials="AZ" lastIdx="3" clrIdx="1">
    <p:extLst>
      <p:ext uri="{19B8F6BF-5375-455C-9EA6-DF929625EA0E}">
        <p15:presenceInfo xmlns:p15="http://schemas.microsoft.com/office/powerpoint/2012/main" userId="S::ziali@deloitte.com::fb472dd3-9df1-4a69-a75d-76c92106e5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36DA2-FCF8-47B3-91CA-98B8AF4D8349}" v="15" dt="2022-01-14T21:48:16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104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C491-E54D-46B5-B6B4-8B34C3B47CA6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BCC2A-2EBD-4E38-8932-1FE96A3215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8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FF8A-800D-4351-B3ED-8B51D95C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41649-2D18-4100-A2BB-7A9AC1B3C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0897-74A5-4E92-AEB0-92751856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0921-D5F4-4F1D-AF03-9A0A7A2A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1A01-F4B8-475B-9874-3DE50F3B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E292-DE32-4854-8302-CD72BA77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09B8B-5C88-4D6A-A2AB-F9D21032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246B-2683-469F-BEFB-184DB109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8D67-9FDE-4A39-8E33-3BCF5DE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AF3E-C907-492D-AC69-6F4ECC66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FE35-C9BE-40E3-BC97-24B95A02B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55981-CED9-4E5F-8F6A-22F1BAB45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7B8B5-8DF4-481E-B93F-9A9DE6E2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A5DE-17FC-4310-8EDD-C3FA0BC4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26F63-827F-420D-863E-E31B2961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head &amp;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C15A37-A396-4B5E-9243-B7311F197801}"/>
              </a:ext>
            </a:extLst>
          </p:cNvPr>
          <p:cNvCxnSpPr>
            <a:cxnSpLocks/>
          </p:cNvCxnSpPr>
          <p:nvPr userDrawn="1"/>
        </p:nvCxnSpPr>
        <p:spPr>
          <a:xfrm flipH="1">
            <a:off x="1524" y="564102"/>
            <a:ext cx="12188952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4A093-1576-4EA2-8A5C-DF87DA75C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64" y="200311"/>
            <a:ext cx="10332720" cy="388202"/>
          </a:xfrm>
          <a:prstGeom prst="rect">
            <a:avLst/>
          </a:prstGeom>
        </p:spPr>
        <p:txBody>
          <a:bodyPr anchor="ctr"/>
          <a:lstStyle>
            <a:lvl1pPr>
              <a:defRPr sz="2000">
                <a:solidFill>
                  <a:schemeClr val="accent5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0569C8E-182F-4A1C-9559-B76A31992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1986" y="6621836"/>
            <a:ext cx="274320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53A121-4F83-4F26-A108-B06F810F4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90ADD6D-251D-442C-8CB5-7593444100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6164" y="622964"/>
            <a:ext cx="11819022" cy="3293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77B6C3-7E24-4922-871B-4E5124F7C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9281"/>
          <a:stretch/>
        </p:blipFill>
        <p:spPr>
          <a:xfrm>
            <a:off x="10719752" y="6584161"/>
            <a:ext cx="972579" cy="2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B583-84F3-4C1A-925A-6BBDC53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B1BF-3463-4EAF-A926-B6627C942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AAF2C-C863-44D0-A31D-9790352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AED4-43A7-4343-A7A7-33494DDC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F0B4-3FF7-4AB0-924E-DFCB2C1F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12DBC-4302-464B-9F26-F1133834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86E0C-A51A-4FC1-9821-4C1350B6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9CBE4-D692-480B-9868-B38EF360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EE58D-8DE1-4279-86DE-0866894D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DD89D-E69D-46CD-86C2-8CE642EA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7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276F-D318-49B0-9CB2-8E21E41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ACFB2-0C2A-48BC-8283-98224B7C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4F63-B74C-4E4D-B732-E285B56D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FE4B5-1F5A-4203-8BD9-331733EB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7ABA7-3AF7-452B-9D23-96F1A045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75B9C-16FC-4836-A706-EAF7991B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9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1663A-B849-4B2D-9E96-769770A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A77B4-FD1F-4188-81BC-750CB9E7A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A38EF-98BB-43E9-A20F-7D67DB1AF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026DB-A50E-42C2-B4EE-D3AB5F65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7512F-3B48-4498-83AC-560F4936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62921-C776-4D1F-AB68-E5F9F9ED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0FB8E8-554F-4939-B93B-5BEAA9BC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B38A-9490-4FA2-BB4E-362796B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6BCD-D7C0-4155-9791-845DC3D7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43934-6E89-499C-8A35-12C387AE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79C-DA66-4CBA-B008-4E8C1606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CCAB9-593C-40B2-9806-DE3EFF44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0E3146-DAE2-4A8C-87E3-45AAC0D0F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5C358-1C84-422E-BFD6-30477A08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835A-1E2E-4E09-AE9F-FEB395A9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3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A359-FDC4-4B16-AA6B-830B93D2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327D-350D-46E9-9200-7FEFD6A99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A682-33F6-46C1-AACE-8DF43A029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57BC-2DB3-4083-8D14-F303F7A6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3DD7E-E35A-4E09-90B6-F5C3F3B3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320E-D443-4078-9DC4-8FDBF777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5203-F687-448F-B101-1A40CBF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47C18-C1C7-477D-A4F0-9836B43A6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C622A2-9BB0-4718-A02C-519B1F770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684E2-F4EF-4CE2-920E-B3ADF49A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329F3-03A9-4F77-8E59-93011F2D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A6C7-3B23-4675-A56F-FE34D09F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37098-330A-4D90-98E5-F8ADBA6E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FD26F-613B-4991-B5C7-155B80FBA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DC00-AFF0-40D5-8024-32B52CF40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5B0E-BE26-422D-A45A-C8E6FB21C40E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55C64-B033-472C-AA90-011357DE6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7B38-E31A-4430-B708-EC4747C4B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14E3-0D99-4A23-9454-851B3EA167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AEB18-309C-4256-8D3E-87C1C84FF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VASE+ Release Notes</a:t>
            </a:r>
            <a:endParaRPr lang="en-US" sz="40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E4692-6F20-4A1F-823C-20DA40154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Release 12.8</a:t>
            </a:r>
          </a:p>
          <a:p>
            <a:endParaRPr lang="en-US" dirty="0">
              <a:latin typeface="Open Sans"/>
              <a:ea typeface="Open Sans"/>
              <a:cs typeface="Open Sans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CA73EE8-F0E1-4FBB-95BB-B78354EF2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030" y="6614310"/>
            <a:ext cx="971550" cy="2000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AB0D61-1C7D-4AA6-90AA-E1983FBC0D4E}"/>
              </a:ext>
            </a:extLst>
          </p:cNvPr>
          <p:cNvSpPr txBox="1"/>
          <p:nvPr/>
        </p:nvSpPr>
        <p:spPr>
          <a:xfrm>
            <a:off x="10297887" y="43665"/>
            <a:ext cx="1894114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400" dirty="0">
                <a:latin typeface="Open Sans"/>
                <a:ea typeface="Open Sans"/>
                <a:cs typeface="Open Sans"/>
              </a:rPr>
              <a:t>February 4</a:t>
            </a:r>
            <a:r>
              <a:rPr lang="en-US" sz="1400" baseline="30000" dirty="0">
                <a:latin typeface="Open Sans"/>
                <a:ea typeface="Open Sans"/>
                <a:cs typeface="Open Sans"/>
              </a:rPr>
              <a:t>th</a:t>
            </a:r>
            <a:r>
              <a:rPr lang="en-US" sz="1400" dirty="0">
                <a:latin typeface="Open Sans"/>
                <a:ea typeface="Open Sans"/>
                <a:cs typeface="Open Sans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26732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A27A13-2D75-4573-90DE-4CE4D7F0F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249" y="1014105"/>
            <a:ext cx="8626549" cy="29752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 Communications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 flipH="1">
            <a:off x="186164" y="4414954"/>
            <a:ext cx="8050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feature has been introduced to VASE+ that allows communications to registrants in current and future clinics. This option will message any registrants with active appointments under the clinics selected for communication. </a:t>
            </a:r>
          </a:p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feature is only available to Administrators and Locality Admins.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2CE5D4-0D00-4816-A8E4-305B4ECC4A2B}"/>
              </a:ext>
            </a:extLst>
          </p:cNvPr>
          <p:cNvSpPr/>
          <p:nvPr/>
        </p:nvSpPr>
        <p:spPr>
          <a:xfrm>
            <a:off x="6860860" y="1085104"/>
            <a:ext cx="993056" cy="3751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139A9E-2FDE-4926-A2BF-B6B9C23E6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70" y="1020001"/>
            <a:ext cx="9505507" cy="28389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Message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5D9BD7-8A31-49AF-BDBB-B5538E337B41}"/>
              </a:ext>
            </a:extLst>
          </p:cNvPr>
          <p:cNvSpPr/>
          <p:nvPr/>
        </p:nvSpPr>
        <p:spPr>
          <a:xfrm>
            <a:off x="653996" y="1436353"/>
            <a:ext cx="4740255" cy="4845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10B73C-31C2-4051-89B7-EC930B663AB3}"/>
              </a:ext>
            </a:extLst>
          </p:cNvPr>
          <p:cNvSpPr/>
          <p:nvPr/>
        </p:nvSpPr>
        <p:spPr>
          <a:xfrm>
            <a:off x="656738" y="2007278"/>
            <a:ext cx="4737513" cy="9060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C2C008-14C9-4D50-BCE2-A9F0C8AB7763}"/>
              </a:ext>
            </a:extLst>
          </p:cNvPr>
          <p:cNvSpPr txBox="1"/>
          <p:nvPr/>
        </p:nvSpPr>
        <p:spPr>
          <a:xfrm flipH="1">
            <a:off x="4766300" y="4602749"/>
            <a:ext cx="6894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on the clinic messaging screen, Admins will have the ability to type free text into the email subject box, email message box, and the SMS message box.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6848E0-0DAB-4953-BDAF-D63403BAE773}"/>
              </a:ext>
            </a:extLst>
          </p:cNvPr>
          <p:cNvSpPr/>
          <p:nvPr/>
        </p:nvSpPr>
        <p:spPr>
          <a:xfrm>
            <a:off x="5394251" y="1436353"/>
            <a:ext cx="4740255" cy="4845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6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FB2FA9-E7B6-4B38-80CC-C9420E691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93" y="4352317"/>
            <a:ext cx="2179366" cy="22626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8982DD-38F0-4D1C-A8A9-764711929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52" y="676844"/>
            <a:ext cx="7787312" cy="32027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Notification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510C56-F661-4EC3-BAAD-CE5378C252DD}"/>
              </a:ext>
            </a:extLst>
          </p:cNvPr>
          <p:cNvSpPr/>
          <p:nvPr/>
        </p:nvSpPr>
        <p:spPr>
          <a:xfrm>
            <a:off x="838290" y="902240"/>
            <a:ext cx="7717373" cy="29773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FD6093-DFA7-41B5-AB64-E3CB75BA1823}"/>
              </a:ext>
            </a:extLst>
          </p:cNvPr>
          <p:cNvSpPr/>
          <p:nvPr/>
        </p:nvSpPr>
        <p:spPr>
          <a:xfrm>
            <a:off x="186162" y="4401202"/>
            <a:ext cx="2293797" cy="21648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2A0693-2BF3-4664-9C34-99AA3557F5D3}"/>
              </a:ext>
            </a:extLst>
          </p:cNvPr>
          <p:cNvSpPr txBox="1"/>
          <p:nvPr/>
        </p:nvSpPr>
        <p:spPr>
          <a:xfrm>
            <a:off x="2622014" y="5981279"/>
            <a:ext cx="6289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is a sample image of what the email notification looks like.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58DD89-112A-41EE-964B-DE3456C26E01}"/>
              </a:ext>
            </a:extLst>
          </p:cNvPr>
          <p:cNvSpPr txBox="1"/>
          <p:nvPr/>
        </p:nvSpPr>
        <p:spPr>
          <a:xfrm>
            <a:off x="3777353" y="4283271"/>
            <a:ext cx="6289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following image displays what the E-mail and SMS content will be.</a:t>
            </a:r>
          </a:p>
        </p:txBody>
      </p:sp>
    </p:spTree>
    <p:extLst>
      <p:ext uri="{BB962C8B-B14F-4D97-AF65-F5344CB8AC3E}">
        <p14:creationId xmlns:p14="http://schemas.microsoft.com/office/powerpoint/2010/main" val="256528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EE8C-1811-45B7-878A-2F3C8601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 Selection for Messaging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D07ACE-9BCF-47F0-9F13-5D385354A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1111706"/>
            <a:ext cx="11379785" cy="304815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F14989-5F66-4AB1-894E-8A34A676C8A1}"/>
              </a:ext>
            </a:extLst>
          </p:cNvPr>
          <p:cNvSpPr/>
          <p:nvPr/>
        </p:nvSpPr>
        <p:spPr>
          <a:xfrm>
            <a:off x="374572" y="2005070"/>
            <a:ext cx="11005851" cy="21923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C1D08-8415-4A71-A930-9C6827A7A003}"/>
              </a:ext>
            </a:extLst>
          </p:cNvPr>
          <p:cNvSpPr txBox="1"/>
          <p:nvPr/>
        </p:nvSpPr>
        <p:spPr>
          <a:xfrm>
            <a:off x="310527" y="4673163"/>
            <a:ext cx="8756355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Open Sans"/>
                <a:ea typeface="Open Sans"/>
                <a:cs typeface="Open Sans"/>
              </a:rPr>
              <a:t>Either one or multiple clinics can be selected when messaging a clinic. Both clinic types (testing or vaccination) can be messaged at once. </a:t>
            </a:r>
          </a:p>
        </p:txBody>
      </p:sp>
    </p:spTree>
    <p:extLst>
      <p:ext uri="{BB962C8B-B14F-4D97-AF65-F5344CB8AC3E}">
        <p14:creationId xmlns:p14="http://schemas.microsoft.com/office/powerpoint/2010/main" val="345614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 Message Confirmation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9704B8-5992-4617-8ADE-57F1368DE6E7}"/>
              </a:ext>
            </a:extLst>
          </p:cNvPr>
          <p:cNvSpPr txBox="1"/>
          <p:nvPr/>
        </p:nvSpPr>
        <p:spPr>
          <a:xfrm>
            <a:off x="186164" y="5388823"/>
            <a:ext cx="10332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final screen will display the selected clinics along with the email subject line and SMS message content. Once you have verified that the correct clinic/s is/are selected, and confirmed the message is correct, click submit to get the messages sent out. </a:t>
            </a:r>
            <a:endParaRPr lang="en-US" sz="16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0F1BEF-911A-4DC6-9044-2658ED821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80" y="1104626"/>
            <a:ext cx="8747051" cy="410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6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1E5C-6ED4-4A88-A4AD-AC62B13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Reports – Clinic Communications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C38AE7-2D5D-44DF-B97A-D238830BF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4" y="775510"/>
            <a:ext cx="5812465" cy="28071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0A9EA5-C743-4438-A62A-14189469E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9920" y="4084831"/>
            <a:ext cx="6948964" cy="2572858"/>
          </a:xfrm>
          <a:prstGeom prst="rect">
            <a:avLst/>
          </a:prstGeom>
        </p:spPr>
      </p:pic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D573B229-CA68-49F6-AAC4-4ABDA73925FF}"/>
              </a:ext>
            </a:extLst>
          </p:cNvPr>
          <p:cNvCxnSpPr/>
          <p:nvPr/>
        </p:nvCxnSpPr>
        <p:spPr>
          <a:xfrm>
            <a:off x="1514475" y="3650456"/>
            <a:ext cx="1885950" cy="1720804"/>
          </a:xfrm>
          <a:prstGeom prst="bentConnector3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711FBD-669F-436C-875D-1F200EDEB892}"/>
              </a:ext>
            </a:extLst>
          </p:cNvPr>
          <p:cNvSpPr txBox="1"/>
          <p:nvPr/>
        </p:nvSpPr>
        <p:spPr>
          <a:xfrm>
            <a:off x="6390223" y="1271157"/>
            <a:ext cx="41286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new report titled “Clinic Communications” is now available. This report displays clinic details as well as message content and date sent. </a:t>
            </a:r>
            <a:endParaRPr lang="en-US" sz="16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BB31AF-DE12-4FBE-A472-1B80ABB51458}"/>
              </a:ext>
            </a:extLst>
          </p:cNvPr>
          <p:cNvSpPr txBox="1"/>
          <p:nvPr/>
        </p:nvSpPr>
        <p:spPr>
          <a:xfrm>
            <a:off x="355044" y="4217098"/>
            <a:ext cx="1979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line list of registrant communications can be viewed by selecting “message clinics”.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4BD64-9091-4B06-BDF8-E87E7D99B4DB}"/>
              </a:ext>
            </a:extLst>
          </p:cNvPr>
          <p:cNvSpPr/>
          <p:nvPr/>
        </p:nvSpPr>
        <p:spPr>
          <a:xfrm>
            <a:off x="1158364" y="2962918"/>
            <a:ext cx="712222" cy="4357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23F851182E4EBD13B99F8F10139B" ma:contentTypeVersion="12" ma:contentTypeDescription="Create a new document." ma:contentTypeScope="" ma:versionID="bb75fa02c617b3ff1e1c459287b93cc6">
  <xsd:schema xmlns:xsd="http://www.w3.org/2001/XMLSchema" xmlns:xs="http://www.w3.org/2001/XMLSchema" xmlns:p="http://schemas.microsoft.com/office/2006/metadata/properties" xmlns:ns2="99918207-70f4-4692-8e19-8fc913462058" xmlns:ns3="d0ca13b7-c6ed-42f9-9bda-57a4fb0cfcc4" targetNamespace="http://schemas.microsoft.com/office/2006/metadata/properties" ma:root="true" ma:fieldsID="779180aea94bfcdef32e45bd035114a1" ns2:_="" ns3:_="">
    <xsd:import namespace="99918207-70f4-4692-8e19-8fc913462058"/>
    <xsd:import namespace="d0ca13b7-c6ed-42f9-9bda-57a4fb0cfc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18207-70f4-4692-8e19-8fc913462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a13b7-c6ed-42f9-9bda-57a4fb0cfcc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4782F4-150A-485E-8E65-D18B3B1450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EEF88-BF37-4300-98B2-AED2FC6B7CBF}">
  <ds:schemaRefs>
    <ds:schemaRef ds:uri="99918207-70f4-4692-8e19-8fc913462058"/>
    <ds:schemaRef ds:uri="d0ca13b7-c6ed-42f9-9bda-57a4fb0cfc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9F8E4C0-641A-4FFF-A5B7-23A7D3C720BB}">
  <ds:schemaRefs>
    <ds:schemaRef ds:uri="http://schemas.microsoft.com/office/2006/documentManagement/types"/>
    <ds:schemaRef ds:uri="99918207-70f4-4692-8e19-8fc913462058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0ca13b7-c6ed-42f9-9bda-57a4fb0cfcc4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Open Sans Semibold</vt:lpstr>
      <vt:lpstr>Office Theme</vt:lpstr>
      <vt:lpstr>VASE+ Release Notes</vt:lpstr>
      <vt:lpstr>Clinic Communications </vt:lpstr>
      <vt:lpstr>Message Text</vt:lpstr>
      <vt:lpstr>Notification</vt:lpstr>
      <vt:lpstr>Clinic Selection for Messaging</vt:lpstr>
      <vt:lpstr>Clinic Message Confirmation</vt:lpstr>
      <vt:lpstr>Reports – Clinic Communications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VASE+ Feature Updates​</dc:title>
  <dc:creator>Ali, Zibraan</dc:creator>
  <cp:lastModifiedBy>Niemi, Molly</cp:lastModifiedBy>
  <cp:revision>9</cp:revision>
  <dcterms:created xsi:type="dcterms:W3CDTF">2021-05-25T15:46:18Z</dcterms:created>
  <dcterms:modified xsi:type="dcterms:W3CDTF">2022-02-04T20:05:28Z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0x010100D8EE23F851182E4EBD13B99F8F10139B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2021-06-01T17:04:46Z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f7960d67-84e2-4990-92a9-902d46f6dd3e</vt:lpwstr>
  </property>
  <property fmtid="{D5CDD505-2E9C-101B-9397-08002B2CF9AE}" pid="9" name="MSIP_Label_ea60d57e-af5b-4752-ac57-3e4f28ca11dc_ContentBits">
    <vt:lpwstr>0</vt:lpwstr>
  </property>
</Properties>
</file>