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2"/>
  </p:notesMasterIdLst>
  <p:sldIdLst>
    <p:sldId id="2142532204" r:id="rId5"/>
    <p:sldId id="2142532256" r:id="rId6"/>
    <p:sldId id="2142532265" r:id="rId7"/>
    <p:sldId id="2142532257" r:id="rId8"/>
    <p:sldId id="2142532267" r:id="rId9"/>
    <p:sldId id="2142532264" r:id="rId10"/>
    <p:sldId id="2142532268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Engelberg, Benjamin" initials="EB" lastIdx="15" clrIdx="0">
    <p:extLst>
      <p:ext uri="{19B8F6BF-5375-455C-9EA6-DF929625EA0E}">
        <p15:presenceInfo xmlns:p15="http://schemas.microsoft.com/office/powerpoint/2012/main" userId="S::bengelberg@deloitte.com::61333d35-f915-412c-a3f5-dd61eef712ca" providerId="AD"/>
      </p:ext>
    </p:extLst>
  </p:cmAuthor>
  <p:cmAuthor id="2" name="Ali, Zibraan" initials="AZ" lastIdx="3" clrIdx="1">
    <p:extLst>
      <p:ext uri="{19B8F6BF-5375-455C-9EA6-DF929625EA0E}">
        <p15:presenceInfo xmlns:p15="http://schemas.microsoft.com/office/powerpoint/2012/main" userId="S::ziali@deloitte.com::fb472dd3-9df1-4a69-a75d-76c92106e5dd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1536DA2-FCF8-47B3-91CA-98B8AF4D8349}" v="15" dt="2022-01-14T21:48:16.82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89" d="100"/>
          <a:sy n="89" d="100"/>
        </p:scale>
        <p:origin x="104" y="1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commentAuthors" Target="commentAuthors.xml"/><Relationship Id="rId18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B5C491-E54D-46B5-B6B4-8B34C3B47CA6}" type="datetimeFigureOut">
              <a:rPr lang="en-US" smtClean="0"/>
              <a:t>2/4/2022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E1BCC2A-2EBD-4E38-8932-1FE96A3215B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78813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A2FF8A-800D-4351-B3ED-8B51D95CEA2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3C41649-2D18-4100-A2BB-7A9AC1B3CFB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C720897-74A5-4E92-AEB0-92751856ED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05B0E-BE26-422D-A45A-C8E6FB21C40E}" type="datetimeFigureOut">
              <a:rPr lang="en-US" smtClean="0"/>
              <a:t>2/4/2022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8F90921-D5F4-4F1D-AF03-9A0A7A2A3E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9F51A01-F4B8-475B-9874-3DE50F3BA0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1614E3-0D99-4A23-9454-851B3EA1677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84929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35E292-DE32-4854-8302-CD72BA771F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F009B8B-5C88-4D6A-A2AB-F9D21032E9A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84246B-2683-469F-BEFB-184DB109AA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05B0E-BE26-422D-A45A-C8E6FB21C40E}" type="datetimeFigureOut">
              <a:rPr lang="en-US" smtClean="0"/>
              <a:t>2/4/2022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128D67-9FDE-4A39-8E33-3BCF5DEAEF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A6BAF3E-C907-492D-AC69-6F4ECC661B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1614E3-0D99-4A23-9454-851B3EA1677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67055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028FE35-C9BE-40E3-BC97-24B95A02BA7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BD55981-CED9-4E5F-8F6A-22F1BAB45E7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77B8B5-8DF4-481E-B93F-9A9DE6E294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05B0E-BE26-422D-A45A-C8E6FB21C40E}" type="datetimeFigureOut">
              <a:rPr lang="en-US" smtClean="0"/>
              <a:t>2/4/2022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E46A5DE-17FC-4310-8EDD-C3FA0BC4A7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5326F63-827F-420D-863E-E31B29610F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1614E3-0D99-4A23-9454-851B3EA1677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913909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, Subhead &amp; Breadcrum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9FC15A37-A396-4B5E-9243-B7311F197801}"/>
              </a:ext>
            </a:extLst>
          </p:cNvPr>
          <p:cNvCxnSpPr>
            <a:cxnSpLocks/>
          </p:cNvCxnSpPr>
          <p:nvPr userDrawn="1"/>
        </p:nvCxnSpPr>
        <p:spPr>
          <a:xfrm flipH="1">
            <a:off x="1524" y="564102"/>
            <a:ext cx="12188952" cy="0"/>
          </a:xfrm>
          <a:prstGeom prst="line">
            <a:avLst/>
          </a:prstGeom>
          <a:ln w="12700">
            <a:solidFill>
              <a:schemeClr val="bg1">
                <a:lumMod val="50000"/>
              </a:scheme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>
            <a:extLst>
              <a:ext uri="{FF2B5EF4-FFF2-40B4-BE49-F238E27FC236}">
                <a16:creationId xmlns:a16="http://schemas.microsoft.com/office/drawing/2014/main" id="{B9F4A093-1576-4EA2-8A5C-DF87DA75C6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6164" y="200311"/>
            <a:ext cx="10332720" cy="388202"/>
          </a:xfrm>
          <a:prstGeom prst="rect">
            <a:avLst/>
          </a:prstGeom>
        </p:spPr>
        <p:txBody>
          <a:bodyPr anchor="ctr"/>
          <a:lstStyle>
            <a:lvl1pPr>
              <a:defRPr sz="2000">
                <a:solidFill>
                  <a:schemeClr val="accent5"/>
                </a:solidFill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" name="Slide Number Placeholder 2">
            <a:extLst>
              <a:ext uri="{FF2B5EF4-FFF2-40B4-BE49-F238E27FC236}">
                <a16:creationId xmlns:a16="http://schemas.microsoft.com/office/drawing/2014/main" id="{50569C8E-182F-4A1C-9559-B76A31992CB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261986" y="6621836"/>
            <a:ext cx="2743200" cy="2267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="1">
                <a:solidFill>
                  <a:schemeClr val="tx1">
                    <a:tint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fld id="{F153A121-4F83-4F26-A108-B06F810F4A6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 Placeholder 11">
            <a:extLst>
              <a:ext uri="{FF2B5EF4-FFF2-40B4-BE49-F238E27FC236}">
                <a16:creationId xmlns:a16="http://schemas.microsoft.com/office/drawing/2014/main" id="{090ADD6D-251D-442C-8CB5-75934441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86164" y="622964"/>
            <a:ext cx="11819022" cy="32934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CB77B6C3-7E24-4922-871B-4E5124F7CB1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b="9281"/>
          <a:stretch/>
        </p:blipFill>
        <p:spPr>
          <a:xfrm>
            <a:off x="10719752" y="6584161"/>
            <a:ext cx="972579" cy="2437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76023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50B583-84F3-4C1A-925A-6BBDC53C4B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7EB1BF-3463-4EAF-A926-B6627C9427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6AAF2C-C863-44D0-A31D-9790352B41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05B0E-BE26-422D-A45A-C8E6FB21C40E}" type="datetimeFigureOut">
              <a:rPr lang="en-US" smtClean="0"/>
              <a:t>2/4/2022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24BAED4-43A7-4343-A7A7-33494DDC0D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D83F0B4-3FF7-4AB0-924E-DFCB2C1FB2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1614E3-0D99-4A23-9454-851B3EA1677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0178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812DBC-4302-464B-9F26-F11338349B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B786E0C-A51A-4FC1-9821-4C1350B62FE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579CBE4-D692-480B-9868-B38EF3601D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05B0E-BE26-422D-A45A-C8E6FB21C40E}" type="datetimeFigureOut">
              <a:rPr lang="en-US" smtClean="0"/>
              <a:t>2/4/2022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03EE58D-8DE1-4279-86DE-0866894D23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94DD89D-E69D-46CD-86C2-8CE642EA63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1614E3-0D99-4A23-9454-851B3EA1677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915777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1B276F-D318-49B0-9CB2-8E21E41E03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1ACFB2-0C2A-48BC-8283-98224B7C138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C9B4F63-B74C-4E4D-B732-E285B56DB72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F6FE4B5-1F5A-4203-8BD9-331733EBCD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05B0E-BE26-422D-A45A-C8E6FB21C40E}" type="datetimeFigureOut">
              <a:rPr lang="en-US" smtClean="0"/>
              <a:t>2/4/2022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2C7ABA7-3AF7-452B-9D23-96F1A0453A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7B75B9C-16FC-4836-A706-EAF7991B54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1614E3-0D99-4A23-9454-851B3EA1677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09912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E1663A-B849-4B2D-9E96-769770AD60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D9A77B4-FD1F-4188-81BC-750CB9E7AD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72A38EF-98BB-43E9-A20F-7D67DB1AFC9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76026DB-A50E-42C2-B4EE-D3AB5F6510D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377512F-3B48-4498-83AC-560F4936CDC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8C62921-C776-4D1F-AB68-E5F9F9EDB6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05B0E-BE26-422D-A45A-C8E6FB21C40E}" type="datetimeFigureOut">
              <a:rPr lang="en-US" smtClean="0"/>
              <a:t>2/4/2022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B0FB8E8-554F-4939-B93B-5BEAA9BC04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685B38A-9490-4FA2-BB4E-362796BCEA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1614E3-0D99-4A23-9454-851B3EA1677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28477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B26BCD-D7C0-4155-9791-845DC3D7FA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8E43934-6E89-499C-8A35-12C387AEDE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05B0E-BE26-422D-A45A-C8E6FB21C40E}" type="datetimeFigureOut">
              <a:rPr lang="en-US" smtClean="0"/>
              <a:t>2/4/2022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490079C-DA66-4CBA-B008-4E8C16062C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EACCAB9-593C-40B2-9806-DE3EFF44AF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1614E3-0D99-4A23-9454-851B3EA1677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82616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C0E3146-DAE2-4A8C-87E3-45AAC0D0F0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05B0E-BE26-422D-A45A-C8E6FB21C40E}" type="datetimeFigureOut">
              <a:rPr lang="en-US" smtClean="0"/>
              <a:t>2/4/2022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8C5C358-1C84-422E-BFD6-30477A080A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376835A-1E2E-4E09-AE9F-FEB395A977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1614E3-0D99-4A23-9454-851B3EA1677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33399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90A359-FDC4-4B16-AA6B-830B93D2B2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1B327D-350D-46E9-9200-7FEFD6A993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1BBA682-33F6-46C1-AACE-8DF43A02970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77D57BC-2DB3-4083-8D14-F303F7A630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05B0E-BE26-422D-A45A-C8E6FB21C40E}" type="datetimeFigureOut">
              <a:rPr lang="en-US" smtClean="0"/>
              <a:t>2/4/2022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343DD7E-E35A-4E09-90B6-F5C3F3B3FC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CF2320E-D443-4078-9DC4-8FDBF7771B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1614E3-0D99-4A23-9454-851B3EA1677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70855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CA5203-F687-448F-B101-1A40CBF4F4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6F47C18-C1C7-477D-A4F0-9836B43A617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BC622A2-9BB0-4718-A02C-519B1F770BB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41684E2-F4EF-4CE2-920E-B3ADF49AB0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05B0E-BE26-422D-A45A-C8E6FB21C40E}" type="datetimeFigureOut">
              <a:rPr lang="en-US" smtClean="0"/>
              <a:t>2/4/2022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F4329F3-03A9-4F77-8E59-93011F2DBD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325A6C7-3B23-4675-A56F-FE34D09F87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1614E3-0D99-4A23-9454-851B3EA1677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36364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8B37098-330A-4D90-98E5-F8ADBA6E41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B3FD26F-613B-4991-B5C7-155B80FBAA6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465DC00-AFF0-40D5-8024-32B52CF4024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05B0E-BE26-422D-A45A-C8E6FB21C40E}" type="datetimeFigureOut">
              <a:rPr lang="en-US" smtClean="0"/>
              <a:t>2/4/2022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C255C64-B033-472C-AA90-011357DE6C1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8EC7B38-E31A-4430-B708-EC4747C4B1C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1614E3-0D99-4A23-9454-851B3EA1677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79871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6AEB18-309C-4256-8D3E-87C1C84FF8A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latin typeface="Open Sans"/>
                <a:ea typeface="Open Sans"/>
                <a:cs typeface="Open Sans"/>
              </a:rPr>
              <a:t>VASE+ Release Notes</a:t>
            </a:r>
            <a:endParaRPr lang="en-US" sz="4000" dirty="0">
              <a:latin typeface="Open Sans"/>
              <a:ea typeface="Open Sans"/>
              <a:cs typeface="Open Sans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10E4692-6F20-4A1F-823C-20DA401548A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latin typeface="Open Sans"/>
                <a:ea typeface="Open Sans"/>
                <a:cs typeface="Open Sans"/>
              </a:rPr>
              <a:t>Release 12.8</a:t>
            </a:r>
          </a:p>
          <a:p>
            <a:endParaRPr lang="en-US" dirty="0">
              <a:latin typeface="Open Sans"/>
              <a:ea typeface="Open Sans"/>
              <a:cs typeface="Open Sans"/>
            </a:endParaRPr>
          </a:p>
        </p:txBody>
      </p:sp>
      <p:pic>
        <p:nvPicPr>
          <p:cNvPr id="4" name="Picture 5">
            <a:extLst>
              <a:ext uri="{FF2B5EF4-FFF2-40B4-BE49-F238E27FC236}">
                <a16:creationId xmlns:a16="http://schemas.microsoft.com/office/drawing/2014/main" id="{BCA73EE8-F0E1-4FBB-95BB-B78354EF23C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37030" y="6614310"/>
            <a:ext cx="971550" cy="200025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B2AB0D61-1C7D-4AA6-90AA-E1983FBC0D4E}"/>
              </a:ext>
            </a:extLst>
          </p:cNvPr>
          <p:cNvSpPr txBox="1"/>
          <p:nvPr/>
        </p:nvSpPr>
        <p:spPr>
          <a:xfrm>
            <a:off x="10297887" y="43665"/>
            <a:ext cx="1894114" cy="307777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r>
              <a:rPr lang="en-US" sz="1400" dirty="0">
                <a:latin typeface="Open Sans"/>
                <a:ea typeface="Open Sans"/>
                <a:cs typeface="Open Sans"/>
              </a:rPr>
              <a:t>February 4</a:t>
            </a:r>
            <a:r>
              <a:rPr lang="en-US" sz="1400" baseline="30000" dirty="0">
                <a:latin typeface="Open Sans"/>
                <a:ea typeface="Open Sans"/>
                <a:cs typeface="Open Sans"/>
              </a:rPr>
              <a:t>th</a:t>
            </a:r>
            <a:r>
              <a:rPr lang="en-US" sz="1400" dirty="0">
                <a:latin typeface="Open Sans"/>
                <a:ea typeface="Open Sans"/>
                <a:cs typeface="Open Sans"/>
              </a:rPr>
              <a:t>, 2022</a:t>
            </a:r>
          </a:p>
        </p:txBody>
      </p:sp>
    </p:spTree>
    <p:extLst>
      <p:ext uri="{BB962C8B-B14F-4D97-AF65-F5344CB8AC3E}">
        <p14:creationId xmlns:p14="http://schemas.microsoft.com/office/powerpoint/2010/main" val="26732949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15A27A13-2D75-4573-90DE-4CE4D7F0F47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9249" y="1014105"/>
            <a:ext cx="8626549" cy="2975256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1E481E5C-6ED4-4A88-A4AD-AC62B132AD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Clinic Communications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59704B8-5992-4617-8ADE-57F1368DE6E7}"/>
              </a:ext>
            </a:extLst>
          </p:cNvPr>
          <p:cNvSpPr txBox="1"/>
          <p:nvPr/>
        </p:nvSpPr>
        <p:spPr>
          <a:xfrm flipH="1">
            <a:off x="186164" y="4414954"/>
            <a:ext cx="805013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 new feature has been introduced to VASE+ that allows communications to registrants in current and future clinics. This option will message any registrants with active appointments under the clinics selected for communication. </a:t>
            </a:r>
          </a:p>
          <a:p>
            <a:endParaRPr lang="en-US" sz="16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r>
              <a:rPr lang="en-US" sz="16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This feature is only available to Administrators and Locality Admins. 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812CE5D4-0D00-4816-A8E4-305B4ECC4A2B}"/>
              </a:ext>
            </a:extLst>
          </p:cNvPr>
          <p:cNvSpPr/>
          <p:nvPr/>
        </p:nvSpPr>
        <p:spPr>
          <a:xfrm>
            <a:off x="6860860" y="1085104"/>
            <a:ext cx="993056" cy="375101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27848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3F139A9E-2FDE-4926-A2BF-B6B9C23E6D2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9770" y="1020001"/>
            <a:ext cx="9505507" cy="2838964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1E481E5C-6ED4-4A88-A4AD-AC62B132AD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Message Text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F65D9BD7-8A31-49AF-BDBB-B5538E337B41}"/>
              </a:ext>
            </a:extLst>
          </p:cNvPr>
          <p:cNvSpPr/>
          <p:nvPr/>
        </p:nvSpPr>
        <p:spPr>
          <a:xfrm>
            <a:off x="653996" y="1436353"/>
            <a:ext cx="4740255" cy="484595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8610B73C-31C2-4051-89B7-EC930B663AB3}"/>
              </a:ext>
            </a:extLst>
          </p:cNvPr>
          <p:cNvSpPr/>
          <p:nvPr/>
        </p:nvSpPr>
        <p:spPr>
          <a:xfrm>
            <a:off x="656738" y="2007278"/>
            <a:ext cx="4737513" cy="906043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5CC2C008-14C9-4D50-BCE2-A9F0C8AB7763}"/>
              </a:ext>
            </a:extLst>
          </p:cNvPr>
          <p:cNvSpPr txBox="1"/>
          <p:nvPr/>
        </p:nvSpPr>
        <p:spPr>
          <a:xfrm flipH="1">
            <a:off x="4766300" y="4602749"/>
            <a:ext cx="689490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Once on the clinic messaging screen, Admins will have the ability to type free text into the email subject box, email message box, and the SMS message box. 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A6848E0-0DAB-4953-BDAF-D63403BAE773}"/>
              </a:ext>
            </a:extLst>
          </p:cNvPr>
          <p:cNvSpPr/>
          <p:nvPr/>
        </p:nvSpPr>
        <p:spPr>
          <a:xfrm>
            <a:off x="5394251" y="1436353"/>
            <a:ext cx="4740255" cy="484595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56610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86FB2FA9-E7B6-4B38-80CC-C9420E69149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0593" y="4352317"/>
            <a:ext cx="2179366" cy="2262622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248982DD-38F0-4D1C-A8A9-764711929D6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8352" y="676844"/>
            <a:ext cx="7787312" cy="3202705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1E481E5C-6ED4-4A88-A4AD-AC62B132AD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Notification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E8510C56-F661-4EC3-BAAD-CE5378C252DD}"/>
              </a:ext>
            </a:extLst>
          </p:cNvPr>
          <p:cNvSpPr/>
          <p:nvPr/>
        </p:nvSpPr>
        <p:spPr>
          <a:xfrm>
            <a:off x="838290" y="902240"/>
            <a:ext cx="7717373" cy="2977309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59FD6093-DFA7-41B5-AB64-E3CB75BA1823}"/>
              </a:ext>
            </a:extLst>
          </p:cNvPr>
          <p:cNvSpPr/>
          <p:nvPr/>
        </p:nvSpPr>
        <p:spPr>
          <a:xfrm>
            <a:off x="186162" y="4401202"/>
            <a:ext cx="2293797" cy="2164852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712A0693-2BF3-4664-9C34-99AA3557F5D3}"/>
              </a:ext>
            </a:extLst>
          </p:cNvPr>
          <p:cNvSpPr txBox="1"/>
          <p:nvPr/>
        </p:nvSpPr>
        <p:spPr>
          <a:xfrm>
            <a:off x="2622014" y="5981279"/>
            <a:ext cx="628924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This is a sample image of what the email notification looks like. 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D858DD89-112A-41EE-964B-DE3456C26E01}"/>
              </a:ext>
            </a:extLst>
          </p:cNvPr>
          <p:cNvSpPr txBox="1"/>
          <p:nvPr/>
        </p:nvSpPr>
        <p:spPr>
          <a:xfrm>
            <a:off x="3777353" y="4283271"/>
            <a:ext cx="628924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The following image displays what the E-mail and SMS content will be.</a:t>
            </a:r>
          </a:p>
        </p:txBody>
      </p:sp>
    </p:spTree>
    <p:extLst>
      <p:ext uri="{BB962C8B-B14F-4D97-AF65-F5344CB8AC3E}">
        <p14:creationId xmlns:p14="http://schemas.microsoft.com/office/powerpoint/2010/main" val="25652859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D8EE8C-1811-45B7-878A-2F3C86018A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Clinic Selection for Messaging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2D07ACE-9BCF-47F0-9F13-5D385354A80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6164" y="1111706"/>
            <a:ext cx="11379785" cy="3048157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AAF14989-5F66-4AB1-894E-8A34A676C8A1}"/>
              </a:ext>
            </a:extLst>
          </p:cNvPr>
          <p:cNvSpPr/>
          <p:nvPr/>
        </p:nvSpPr>
        <p:spPr>
          <a:xfrm>
            <a:off x="374572" y="2005070"/>
            <a:ext cx="11005851" cy="2192357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E6C1D08-8415-4A71-A930-9C6827A7A003}"/>
              </a:ext>
            </a:extLst>
          </p:cNvPr>
          <p:cNvSpPr txBox="1"/>
          <p:nvPr/>
        </p:nvSpPr>
        <p:spPr>
          <a:xfrm>
            <a:off x="310527" y="4673163"/>
            <a:ext cx="8756355" cy="58477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600" dirty="0">
                <a:latin typeface="Open Sans"/>
                <a:ea typeface="Open Sans"/>
                <a:cs typeface="Open Sans"/>
              </a:rPr>
              <a:t>Either one or multiple clinics can be selected when messaging a clinic. Both clinic types (testing or vaccination) can be messaged at once. </a:t>
            </a:r>
          </a:p>
        </p:txBody>
      </p:sp>
    </p:spTree>
    <p:extLst>
      <p:ext uri="{BB962C8B-B14F-4D97-AF65-F5344CB8AC3E}">
        <p14:creationId xmlns:p14="http://schemas.microsoft.com/office/powerpoint/2010/main" val="34561459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481E5C-6ED4-4A88-A4AD-AC62B132AD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Clinic Message Confirmation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59704B8-5992-4617-8ADE-57F1368DE6E7}"/>
              </a:ext>
            </a:extLst>
          </p:cNvPr>
          <p:cNvSpPr txBox="1"/>
          <p:nvPr/>
        </p:nvSpPr>
        <p:spPr>
          <a:xfrm>
            <a:off x="186164" y="5388823"/>
            <a:ext cx="1033272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The final screen will display the selected clinics along with the email subject line and SMS message content. Once you have verified that the correct clinic/s is/are selected, and confirmed the message is correct, click submit to get the messages sent out. </a:t>
            </a:r>
            <a:endParaRPr lang="en-US" sz="1600" i="1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B0F1BEF-911A-4DC6-9044-2658ED82184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8180" y="1104626"/>
            <a:ext cx="8747051" cy="41001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37657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481E5C-6ED4-4A88-A4AD-AC62B132AD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Reports – Clinic Communications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46C38AE7-2D5D-44DF-B97A-D238830BF0D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6164" y="775510"/>
            <a:ext cx="5812465" cy="2807177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F90A9EA5-C743-4438-A62A-14189469E67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69920" y="4084831"/>
            <a:ext cx="6948964" cy="2572858"/>
          </a:xfrm>
          <a:prstGeom prst="rect">
            <a:avLst/>
          </a:prstGeom>
        </p:spPr>
      </p:pic>
      <p:cxnSp>
        <p:nvCxnSpPr>
          <p:cNvPr id="10" name="Connector: Elbow 9">
            <a:extLst>
              <a:ext uri="{FF2B5EF4-FFF2-40B4-BE49-F238E27FC236}">
                <a16:creationId xmlns:a16="http://schemas.microsoft.com/office/drawing/2014/main" id="{D573B229-CA68-49F6-AAC4-4ABDA73925FF}"/>
              </a:ext>
            </a:extLst>
          </p:cNvPr>
          <p:cNvCxnSpPr/>
          <p:nvPr/>
        </p:nvCxnSpPr>
        <p:spPr>
          <a:xfrm>
            <a:off x="1514475" y="3650456"/>
            <a:ext cx="1885950" cy="1720804"/>
          </a:xfrm>
          <a:prstGeom prst="bentConnector3">
            <a:avLst/>
          </a:prstGeom>
          <a:ln>
            <a:solidFill>
              <a:schemeClr val="accent1"/>
            </a:solidFill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id="{28711FBD-669F-436C-875D-1F200EDEB892}"/>
              </a:ext>
            </a:extLst>
          </p:cNvPr>
          <p:cNvSpPr txBox="1"/>
          <p:nvPr/>
        </p:nvSpPr>
        <p:spPr>
          <a:xfrm>
            <a:off x="6390223" y="1271157"/>
            <a:ext cx="4128661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 new report titled “Clinic Communications” is now available. This report displays clinic details as well as message content and date sent. </a:t>
            </a:r>
            <a:endParaRPr lang="en-US" sz="1600" i="1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D1BB31AF-DE12-4FBE-A472-1B80ABB51458}"/>
              </a:ext>
            </a:extLst>
          </p:cNvPr>
          <p:cNvSpPr txBox="1"/>
          <p:nvPr/>
        </p:nvSpPr>
        <p:spPr>
          <a:xfrm>
            <a:off x="355044" y="4217098"/>
            <a:ext cx="1979871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 line list of registrant communications can be viewed by selecting “message clinics”.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784BD64-9091-4B06-BDF8-E87E7D99B4DB}"/>
              </a:ext>
            </a:extLst>
          </p:cNvPr>
          <p:cNvSpPr/>
          <p:nvPr/>
        </p:nvSpPr>
        <p:spPr>
          <a:xfrm>
            <a:off x="1158364" y="2962918"/>
            <a:ext cx="712222" cy="435769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5544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8EE23F851182E4EBD13B99F8F10139B" ma:contentTypeVersion="12" ma:contentTypeDescription="Create a new document." ma:contentTypeScope="" ma:versionID="bb75fa02c617b3ff1e1c459287b93cc6">
  <xsd:schema xmlns:xsd="http://www.w3.org/2001/XMLSchema" xmlns:xs="http://www.w3.org/2001/XMLSchema" xmlns:p="http://schemas.microsoft.com/office/2006/metadata/properties" xmlns:ns2="99918207-70f4-4692-8e19-8fc913462058" xmlns:ns3="d0ca13b7-c6ed-42f9-9bda-57a4fb0cfcc4" targetNamespace="http://schemas.microsoft.com/office/2006/metadata/properties" ma:root="true" ma:fieldsID="779180aea94bfcdef32e45bd035114a1" ns2:_="" ns3:_="">
    <xsd:import namespace="99918207-70f4-4692-8e19-8fc913462058"/>
    <xsd:import namespace="d0ca13b7-c6ed-42f9-9bda-57a4fb0cfcc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3:SharedWithUsers" minOccurs="0"/>
                <xsd:element ref="ns3:SharedWithDetails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9918207-70f4-4692-8e19-8fc91346205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0ca13b7-c6ed-42f9-9bda-57a4fb0cfcc4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834782F4-150A-485E-8E65-D18B3B1450E2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E87EEF88-BF37-4300-98B2-AED2FC6B7CBF}">
  <ds:schemaRefs>
    <ds:schemaRef ds:uri="99918207-70f4-4692-8e19-8fc913462058"/>
    <ds:schemaRef ds:uri="d0ca13b7-c6ed-42f9-9bda-57a4fb0cfcc4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C9F8E4C0-641A-4FFF-A5B7-23A7D3C720BB}">
  <ds:schemaRefs>
    <ds:schemaRef ds:uri="http://schemas.microsoft.com/office/2006/documentManagement/types"/>
    <ds:schemaRef ds:uri="99918207-70f4-4692-8e19-8fc913462058"/>
    <ds:schemaRef ds:uri="http://www.w3.org/XML/1998/namespace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schemas.openxmlformats.org/package/2006/metadata/core-properties"/>
    <ds:schemaRef ds:uri="d0ca13b7-c6ed-42f9-9bda-57a4fb0cfcc4"/>
    <ds:schemaRef ds:uri="http://purl.org/dc/dcmitype/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136</TotalTime>
  <Words>249</Words>
  <Application>Microsoft Office PowerPoint</Application>
  <PresentationFormat>Widescreen</PresentationFormat>
  <Paragraphs>19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Arial</vt:lpstr>
      <vt:lpstr>Calibri</vt:lpstr>
      <vt:lpstr>Calibri Light</vt:lpstr>
      <vt:lpstr>Open Sans</vt:lpstr>
      <vt:lpstr>Open Sans Semibold</vt:lpstr>
      <vt:lpstr>Office Theme</vt:lpstr>
      <vt:lpstr>VASE+ Release Notes</vt:lpstr>
      <vt:lpstr>Clinic Communications </vt:lpstr>
      <vt:lpstr>Message Text</vt:lpstr>
      <vt:lpstr>Notification</vt:lpstr>
      <vt:lpstr>Clinic Selection for Messaging</vt:lpstr>
      <vt:lpstr>Clinic Message Confirmation</vt:lpstr>
      <vt:lpstr>Reports – Clinic Communications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VASE+ Feature Updates​</dc:title>
  <dc:creator>Ali, Zibraan</dc:creator>
  <cp:lastModifiedBy>Niemi, Molly</cp:lastModifiedBy>
  <cp:revision>9</cp:revision>
  <dcterms:created xsi:type="dcterms:W3CDTF">2021-05-25T15:46:18Z</dcterms:created>
  <dcterms:modified xsi:type="dcterms:W3CDTF">2022-02-04T20:05:28Z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0x010100D8EE23F851182E4EBD13B99F8F10139B</vt:lpwstr>
  </property>
  <property fmtid="{D5CDD505-2E9C-101B-9397-08002B2CF9AE}" pid="3" name="MSIP_Label_ea60d57e-af5b-4752-ac57-3e4f28ca11dc_Enabled">
    <vt:lpwstr>true</vt:lpwstr>
  </property>
  <property fmtid="{D5CDD505-2E9C-101B-9397-08002B2CF9AE}" pid="4" name="MSIP_Label_ea60d57e-af5b-4752-ac57-3e4f28ca11dc_SetDate">
    <vt:lpwstr>2021-06-01T17:04:46Z</vt:lpwstr>
  </property>
  <property fmtid="{D5CDD505-2E9C-101B-9397-08002B2CF9AE}" pid="5" name="MSIP_Label_ea60d57e-af5b-4752-ac57-3e4f28ca11dc_Method">
    <vt:lpwstr>Standard</vt:lpwstr>
  </property>
  <property fmtid="{D5CDD505-2E9C-101B-9397-08002B2CF9AE}" pid="6" name="MSIP_Label_ea60d57e-af5b-4752-ac57-3e4f28ca11dc_Name">
    <vt:lpwstr>ea60d57e-af5b-4752-ac57-3e4f28ca11dc</vt:lpwstr>
  </property>
  <property fmtid="{D5CDD505-2E9C-101B-9397-08002B2CF9AE}" pid="7" name="MSIP_Label_ea60d57e-af5b-4752-ac57-3e4f28ca11dc_SiteId">
    <vt:lpwstr>36da45f1-dd2c-4d1f-af13-5abe46b99921</vt:lpwstr>
  </property>
  <property fmtid="{D5CDD505-2E9C-101B-9397-08002B2CF9AE}" pid="8" name="MSIP_Label_ea60d57e-af5b-4752-ac57-3e4f28ca11dc_ActionId">
    <vt:lpwstr>f7960d67-84e2-4990-92a9-902d46f6dd3e</vt:lpwstr>
  </property>
  <property fmtid="{D5CDD505-2E9C-101B-9397-08002B2CF9AE}" pid="9" name="MSIP_Label_ea60d57e-af5b-4752-ac57-3e4f28ca11dc_ContentBits">
    <vt:lpwstr>0</vt:lpwstr>
  </property>
</Properties>
</file>