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7" r:id="rId5"/>
    <p:sldId id="260" r:id="rId6"/>
    <p:sldId id="261" r:id="rId7"/>
    <p:sldId id="262" r:id="rId8"/>
    <p:sldId id="263" r:id="rId9"/>
    <p:sldId id="264" r:id="rId10"/>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nn, Stephanie" initials="WS" lastIdx="2" clrIdx="0">
    <p:extLst>
      <p:ext uri="{19B8F6BF-5375-455C-9EA6-DF929625EA0E}">
        <p15:presenceInfo xmlns:p15="http://schemas.microsoft.com/office/powerpoint/2012/main" userId="S::stewynn@deloitte.com::fce63f8f-37c7-4291-9b68-f32264002518" providerId="AD"/>
      </p:ext>
    </p:extLst>
  </p:cmAuthor>
  <p:cmAuthor id="2" name="Niemi, Molly" initials="NM" lastIdx="1" clrIdx="1">
    <p:extLst>
      <p:ext uri="{19B8F6BF-5375-455C-9EA6-DF929625EA0E}">
        <p15:presenceInfo xmlns:p15="http://schemas.microsoft.com/office/powerpoint/2012/main" userId="S::moniemi@deloitte.com::c43c65d8-9756-4f8e-a127-9ae6aff42c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714B2-65F5-6C63-5799-CBA5567D3E9F}" v="1" dt="2022-09-20T17:12:46.447"/>
    <p1510:client id="{1F24188C-6B5A-464F-9832-A2DA95AC5510}" v="8" dt="2022-09-21T13:11:55.277"/>
    <p1510:client id="{21DA2112-7B41-48F0-175D-BC68C9028C9E}" v="1" dt="2022-10-27T19:34:31.515"/>
    <p1510:client id="{6D055294-5E0A-C272-6A97-CA9CD2CDD6C5}" v="214" dt="2022-09-20T17:35:59.383"/>
    <p1510:client id="{C8593B66-6914-4936-912D-E74B9B4F701E}" v="3" dt="2022-09-20T17:20:19.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ynn, Stephanie" userId="S::stewynn@deloitte.com::fce63f8f-37c7-4291-9b68-f32264002518" providerId="AD" clId="Web-{21DA2112-7B41-48F0-175D-BC68C9028C9E}"/>
    <pc:docChg chg="addSld">
      <pc:chgData name="Wynn, Stephanie" userId="S::stewynn@deloitte.com::fce63f8f-37c7-4291-9b68-f32264002518" providerId="AD" clId="Web-{21DA2112-7B41-48F0-175D-BC68C9028C9E}" dt="2022-10-27T19:34:31.515" v="0"/>
      <pc:docMkLst>
        <pc:docMk/>
      </pc:docMkLst>
      <pc:sldChg chg="add">
        <pc:chgData name="Wynn, Stephanie" userId="S::stewynn@deloitte.com::fce63f8f-37c7-4291-9b68-f32264002518" providerId="AD" clId="Web-{21DA2112-7B41-48F0-175D-BC68C9028C9E}" dt="2022-10-27T19:34:31.515" v="0"/>
        <pc:sldMkLst>
          <pc:docMk/>
          <pc:sldMk cId="754691328" sldId="264"/>
        </pc:sldMkLst>
      </pc:sldChg>
    </pc:docChg>
  </pc:docChgLst>
  <pc:docChgLst>
    <pc:chgData name="Wynn, Stephanie" userId="S::stewynn@deloitte.com::fce63f8f-37c7-4291-9b68-f32264002518" providerId="AD" clId="Web-{047714B2-65F5-6C63-5799-CBA5567D3E9F}"/>
    <pc:docChg chg="">
      <pc:chgData name="Wynn, Stephanie" userId="S::stewynn@deloitte.com::fce63f8f-37c7-4291-9b68-f32264002518" providerId="AD" clId="Web-{047714B2-65F5-6C63-5799-CBA5567D3E9F}" dt="2022-09-20T17:12:46.447" v="0"/>
      <pc:docMkLst>
        <pc:docMk/>
      </pc:docMkLst>
      <pc:sldChg chg="addCm">
        <pc:chgData name="Wynn, Stephanie" userId="S::stewynn@deloitte.com::fce63f8f-37c7-4291-9b68-f32264002518" providerId="AD" clId="Web-{047714B2-65F5-6C63-5799-CBA5567D3E9F}" dt="2022-09-20T17:12:46.447" v="0"/>
        <pc:sldMkLst>
          <pc:docMk/>
          <pc:sldMk cId="357812781" sldId="262"/>
        </pc:sldMkLst>
      </pc:sldChg>
    </pc:docChg>
  </pc:docChgLst>
  <pc:docChgLst>
    <pc:chgData name="Niemi, Molly" userId="S::moniemi@deloitte.com::c43c65d8-9756-4f8e-a127-9ae6aff42cc9" providerId="AD" clId="Web-{6D055294-5E0A-C272-6A97-CA9CD2CDD6C5}"/>
    <pc:docChg chg="modSld">
      <pc:chgData name="Niemi, Molly" userId="S::moniemi@deloitte.com::c43c65d8-9756-4f8e-a127-9ae6aff42cc9" providerId="AD" clId="Web-{6D055294-5E0A-C272-6A97-CA9CD2CDD6C5}" dt="2022-09-20T17:35:59.383" v="116"/>
      <pc:docMkLst>
        <pc:docMk/>
      </pc:docMkLst>
      <pc:sldChg chg="modSp">
        <pc:chgData name="Niemi, Molly" userId="S::moniemi@deloitte.com::c43c65d8-9756-4f8e-a127-9ae6aff42cc9" providerId="AD" clId="Web-{6D055294-5E0A-C272-6A97-CA9CD2CDD6C5}" dt="2022-09-20T17:05:18.064" v="3" actId="20577"/>
        <pc:sldMkLst>
          <pc:docMk/>
          <pc:sldMk cId="2591542807" sldId="257"/>
        </pc:sldMkLst>
        <pc:spChg chg="mod">
          <ac:chgData name="Niemi, Molly" userId="S::moniemi@deloitte.com::c43c65d8-9756-4f8e-a127-9ae6aff42cc9" providerId="AD" clId="Web-{6D055294-5E0A-C272-6A97-CA9CD2CDD6C5}" dt="2022-09-20T17:05:18.064" v="3" actId="20577"/>
          <ac:spMkLst>
            <pc:docMk/>
            <pc:sldMk cId="2591542807" sldId="257"/>
            <ac:spMk id="4" creationId="{9DC8560D-31AE-4BFE-83E7-799454BCE4C9}"/>
          </ac:spMkLst>
        </pc:spChg>
      </pc:sldChg>
      <pc:sldChg chg="modSp">
        <pc:chgData name="Niemi, Molly" userId="S::moniemi@deloitte.com::c43c65d8-9756-4f8e-a127-9ae6aff42cc9" providerId="AD" clId="Web-{6D055294-5E0A-C272-6A97-CA9CD2CDD6C5}" dt="2022-09-20T17:05:15.236" v="2" actId="20577"/>
        <pc:sldMkLst>
          <pc:docMk/>
          <pc:sldMk cId="4110085639" sldId="260"/>
        </pc:sldMkLst>
        <pc:spChg chg="mod">
          <ac:chgData name="Niemi, Molly" userId="S::moniemi@deloitte.com::c43c65d8-9756-4f8e-a127-9ae6aff42cc9" providerId="AD" clId="Web-{6D055294-5E0A-C272-6A97-CA9CD2CDD6C5}" dt="2022-09-20T17:05:15.236" v="2" actId="20577"/>
          <ac:spMkLst>
            <pc:docMk/>
            <pc:sldMk cId="4110085639" sldId="260"/>
            <ac:spMk id="26" creationId="{FE915531-0419-4D5A-A7FC-36236A79B324}"/>
          </ac:spMkLst>
        </pc:spChg>
      </pc:sldChg>
      <pc:sldChg chg="modSp">
        <pc:chgData name="Niemi, Molly" userId="S::moniemi@deloitte.com::c43c65d8-9756-4f8e-a127-9ae6aff42cc9" providerId="AD" clId="Web-{6D055294-5E0A-C272-6A97-CA9CD2CDD6C5}" dt="2022-09-20T17:06:33.581" v="6" actId="20577"/>
        <pc:sldMkLst>
          <pc:docMk/>
          <pc:sldMk cId="2845186716" sldId="261"/>
        </pc:sldMkLst>
        <pc:spChg chg="mod">
          <ac:chgData name="Niemi, Molly" userId="S::moniemi@deloitte.com::c43c65d8-9756-4f8e-a127-9ae6aff42cc9" providerId="AD" clId="Web-{6D055294-5E0A-C272-6A97-CA9CD2CDD6C5}" dt="2022-09-20T17:06:18.003" v="4" actId="1076"/>
          <ac:spMkLst>
            <pc:docMk/>
            <pc:sldMk cId="2845186716" sldId="261"/>
            <ac:spMk id="36" creationId="{2A174EFC-A38B-4C6D-B531-8F0D0FE01B23}"/>
          </ac:spMkLst>
        </pc:spChg>
        <pc:spChg chg="mod">
          <ac:chgData name="Niemi, Molly" userId="S::moniemi@deloitte.com::c43c65d8-9756-4f8e-a127-9ae6aff42cc9" providerId="AD" clId="Web-{6D055294-5E0A-C272-6A97-CA9CD2CDD6C5}" dt="2022-09-20T17:06:33.581" v="6" actId="20577"/>
          <ac:spMkLst>
            <pc:docMk/>
            <pc:sldMk cId="2845186716" sldId="261"/>
            <ac:spMk id="37" creationId="{5260E20D-3FF7-4408-BEF5-282AC76650E2}"/>
          </ac:spMkLst>
        </pc:spChg>
      </pc:sldChg>
      <pc:sldChg chg="addSp modSp addCm delCm">
        <pc:chgData name="Niemi, Molly" userId="S::moniemi@deloitte.com::c43c65d8-9756-4f8e-a127-9ae6aff42cc9" providerId="AD" clId="Web-{6D055294-5E0A-C272-6A97-CA9CD2CDD6C5}" dt="2022-09-20T17:35:59.383" v="116"/>
        <pc:sldMkLst>
          <pc:docMk/>
          <pc:sldMk cId="357812781" sldId="262"/>
        </pc:sldMkLst>
        <pc:spChg chg="add mod">
          <ac:chgData name="Niemi, Molly" userId="S::moniemi@deloitte.com::c43c65d8-9756-4f8e-a127-9ae6aff42cc9" providerId="AD" clId="Web-{6D055294-5E0A-C272-6A97-CA9CD2CDD6C5}" dt="2022-09-20T17:11:59.996" v="92" actId="14100"/>
          <ac:spMkLst>
            <pc:docMk/>
            <pc:sldMk cId="357812781" sldId="262"/>
            <ac:spMk id="2" creationId="{4E0DB33A-B164-D61E-743B-F79A7928C6A3}"/>
          </ac:spMkLst>
        </pc:spChg>
        <pc:spChg chg="mod">
          <ac:chgData name="Niemi, Molly" userId="S::moniemi@deloitte.com::c43c65d8-9756-4f8e-a127-9ae6aff42cc9" providerId="AD" clId="Web-{6D055294-5E0A-C272-6A97-CA9CD2CDD6C5}" dt="2022-09-20T17:11:52.308" v="89" actId="20577"/>
          <ac:spMkLst>
            <pc:docMk/>
            <pc:sldMk cId="357812781" sldId="262"/>
            <ac:spMk id="29" creationId="{131998EC-E004-4E88-A5F9-DDE47FFD0DA8}"/>
          </ac:spMkLst>
        </pc:spChg>
        <pc:spChg chg="mod">
          <ac:chgData name="Niemi, Molly" userId="S::moniemi@deloitte.com::c43c65d8-9756-4f8e-a127-9ae6aff42cc9" providerId="AD" clId="Web-{6D055294-5E0A-C272-6A97-CA9CD2CDD6C5}" dt="2022-09-20T17:14:53.235" v="111" actId="1076"/>
          <ac:spMkLst>
            <pc:docMk/>
            <pc:sldMk cId="357812781" sldId="262"/>
            <ac:spMk id="34" creationId="{26E7B90C-D595-4A25-ADB2-A900DA5023E1}"/>
          </ac:spMkLst>
        </pc:spChg>
        <pc:spChg chg="mod">
          <ac:chgData name="Niemi, Molly" userId="S::moniemi@deloitte.com::c43c65d8-9756-4f8e-a127-9ae6aff42cc9" providerId="AD" clId="Web-{6D055294-5E0A-C272-6A97-CA9CD2CDD6C5}" dt="2022-09-20T17:12:21.684" v="106" actId="1076"/>
          <ac:spMkLst>
            <pc:docMk/>
            <pc:sldMk cId="357812781" sldId="262"/>
            <ac:spMk id="36" creationId="{2A174EFC-A38B-4C6D-B531-8F0D0FE01B23}"/>
          </ac:spMkLst>
        </pc:spChg>
        <pc:spChg chg="mod">
          <ac:chgData name="Niemi, Molly" userId="S::moniemi@deloitte.com::c43c65d8-9756-4f8e-a127-9ae6aff42cc9" providerId="AD" clId="Web-{6D055294-5E0A-C272-6A97-CA9CD2CDD6C5}" dt="2022-09-20T17:13:08.216" v="110" actId="1076"/>
          <ac:spMkLst>
            <pc:docMk/>
            <pc:sldMk cId="357812781" sldId="262"/>
            <ac:spMk id="38" creationId="{78591C02-F9ED-4D46-A686-9C140827FDBA}"/>
          </ac:spMkLst>
        </pc:spChg>
        <pc:picChg chg="mod">
          <ac:chgData name="Niemi, Molly" userId="S::moniemi@deloitte.com::c43c65d8-9756-4f8e-a127-9ae6aff42cc9" providerId="AD" clId="Web-{6D055294-5E0A-C272-6A97-CA9CD2CDD6C5}" dt="2022-09-20T17:12:32.622" v="107" actId="1076"/>
          <ac:picMkLst>
            <pc:docMk/>
            <pc:sldMk cId="357812781" sldId="262"/>
            <ac:picMk id="7" creationId="{102F15AA-43C8-4CFD-A452-40A25490A3D8}"/>
          </ac:picMkLst>
        </pc:picChg>
      </pc:sldChg>
      <pc:sldChg chg="modSp">
        <pc:chgData name="Niemi, Molly" userId="S::moniemi@deloitte.com::c43c65d8-9756-4f8e-a127-9ae6aff42cc9" providerId="AD" clId="Web-{6D055294-5E0A-C272-6A97-CA9CD2CDD6C5}" dt="2022-09-20T17:15:47.408" v="115" actId="20577"/>
        <pc:sldMkLst>
          <pc:docMk/>
          <pc:sldMk cId="2988003005" sldId="263"/>
        </pc:sldMkLst>
        <pc:spChg chg="mod">
          <ac:chgData name="Niemi, Molly" userId="S::moniemi@deloitte.com::c43c65d8-9756-4f8e-a127-9ae6aff42cc9" providerId="AD" clId="Web-{6D055294-5E0A-C272-6A97-CA9CD2CDD6C5}" dt="2022-09-20T17:15:47.408" v="115" actId="20577"/>
          <ac:spMkLst>
            <pc:docMk/>
            <pc:sldMk cId="2988003005" sldId="263"/>
            <ac:spMk id="32" creationId="{6855864B-B87E-48D4-9ECF-7FDD49D81BC2}"/>
          </ac:spMkLst>
        </pc:spChg>
      </pc:sldChg>
    </pc:docChg>
  </pc:docChgLst>
  <pc:docChgLst>
    <pc:chgData name="Wynn, Stephanie" userId="fce63f8f-37c7-4291-9b68-f32264002518" providerId="ADAL" clId="{C8593B66-6914-4936-912D-E74B9B4F701E}"/>
    <pc:docChg chg="modSld">
      <pc:chgData name="Wynn, Stephanie" userId="fce63f8f-37c7-4291-9b68-f32264002518" providerId="ADAL" clId="{C8593B66-6914-4936-912D-E74B9B4F701E}" dt="2022-09-20T17:20:19.523" v="2" actId="20577"/>
      <pc:docMkLst>
        <pc:docMk/>
      </pc:docMkLst>
      <pc:sldChg chg="modCm">
        <pc:chgData name="Wynn, Stephanie" userId="fce63f8f-37c7-4291-9b68-f32264002518" providerId="ADAL" clId="{C8593B66-6914-4936-912D-E74B9B4F701E}" dt="2022-09-20T17:20:03.860" v="1"/>
        <pc:sldMkLst>
          <pc:docMk/>
          <pc:sldMk cId="357812781" sldId="262"/>
        </pc:sldMkLst>
      </pc:sldChg>
      <pc:sldChg chg="modSp mod">
        <pc:chgData name="Wynn, Stephanie" userId="fce63f8f-37c7-4291-9b68-f32264002518" providerId="ADAL" clId="{C8593B66-6914-4936-912D-E74B9B4F701E}" dt="2022-09-20T17:20:19.523" v="2" actId="20577"/>
        <pc:sldMkLst>
          <pc:docMk/>
          <pc:sldMk cId="2988003005" sldId="263"/>
        </pc:sldMkLst>
        <pc:spChg chg="mod">
          <ac:chgData name="Wynn, Stephanie" userId="fce63f8f-37c7-4291-9b68-f32264002518" providerId="ADAL" clId="{C8593B66-6914-4936-912D-E74B9B4F701E}" dt="2022-09-20T17:20:19.523" v="2" actId="20577"/>
          <ac:spMkLst>
            <pc:docMk/>
            <pc:sldMk cId="2988003005" sldId="263"/>
            <ac:spMk id="22" creationId="{75F12BC3-1E37-4FA3-A8A7-3CA64B26A76F}"/>
          </ac:spMkLst>
        </pc:spChg>
      </pc:sldChg>
    </pc:docChg>
  </pc:docChgLst>
  <pc:docChgLst>
    <pc:chgData name="Wynn, Stephanie" userId="S::stewynn@deloitte.com::fce63f8f-37c7-4291-9b68-f32264002518" providerId="AD" clId="Web-{1F24188C-6B5A-464F-9832-A2DA95AC5510}"/>
    <pc:docChg chg="modSld">
      <pc:chgData name="Wynn, Stephanie" userId="S::stewynn@deloitte.com::fce63f8f-37c7-4291-9b68-f32264002518" providerId="AD" clId="Web-{1F24188C-6B5A-464F-9832-A2DA95AC5510}" dt="2022-09-21T13:11:55.277" v="3" actId="20577"/>
      <pc:docMkLst>
        <pc:docMk/>
      </pc:docMkLst>
      <pc:sldChg chg="modSp">
        <pc:chgData name="Wynn, Stephanie" userId="S::stewynn@deloitte.com::fce63f8f-37c7-4291-9b68-f32264002518" providerId="AD" clId="Web-{1F24188C-6B5A-464F-9832-A2DA95AC5510}" dt="2022-09-21T13:11:50.245" v="2" actId="20577"/>
        <pc:sldMkLst>
          <pc:docMk/>
          <pc:sldMk cId="2591542807" sldId="257"/>
        </pc:sldMkLst>
        <pc:spChg chg="mod">
          <ac:chgData name="Wynn, Stephanie" userId="S::stewynn@deloitte.com::fce63f8f-37c7-4291-9b68-f32264002518" providerId="AD" clId="Web-{1F24188C-6B5A-464F-9832-A2DA95AC5510}" dt="2022-09-21T13:11:50.245" v="2" actId="20577"/>
          <ac:spMkLst>
            <pc:docMk/>
            <pc:sldMk cId="2591542807" sldId="257"/>
            <ac:spMk id="9" creationId="{CAD91994-44A5-49F3-B5E9-6BBF7A67544C}"/>
          </ac:spMkLst>
        </pc:spChg>
      </pc:sldChg>
      <pc:sldChg chg="modSp">
        <pc:chgData name="Wynn, Stephanie" userId="S::stewynn@deloitte.com::fce63f8f-37c7-4291-9b68-f32264002518" providerId="AD" clId="Web-{1F24188C-6B5A-464F-9832-A2DA95AC5510}" dt="2022-09-21T13:11:55.277" v="3" actId="20577"/>
        <pc:sldMkLst>
          <pc:docMk/>
          <pc:sldMk cId="4110085639" sldId="260"/>
        </pc:sldMkLst>
        <pc:spChg chg="mod">
          <ac:chgData name="Wynn, Stephanie" userId="S::stewynn@deloitte.com::fce63f8f-37c7-4291-9b68-f32264002518" providerId="AD" clId="Web-{1F24188C-6B5A-464F-9832-A2DA95AC5510}" dt="2022-09-21T13:11:55.277" v="3" actId="20577"/>
          <ac:spMkLst>
            <pc:docMk/>
            <pc:sldMk cId="4110085639" sldId="260"/>
            <ac:spMk id="18" creationId="{39DA1FB8-5F41-4579-9E06-37C9D0E06EC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DFFAC676-F19F-489D-B372-2582542A5CFB}"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316202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FAC676-F19F-489D-B372-2582542A5CFB}"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294814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FAC676-F19F-489D-B372-2582542A5CFB}"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2083802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ubhead &amp; Breadcrumb">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FC15A37-A396-4B5E-9243-B7311F197801}"/>
              </a:ext>
            </a:extLst>
          </p:cNvPr>
          <p:cNvCxnSpPr>
            <a:cxnSpLocks/>
          </p:cNvCxnSpPr>
          <p:nvPr/>
        </p:nvCxnSpPr>
        <p:spPr>
          <a:xfrm flipH="1">
            <a:off x="857" y="752136"/>
            <a:ext cx="6856286" cy="0"/>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F4A093-1576-4EA2-8A5C-DF87DA75C6AE}"/>
              </a:ext>
            </a:extLst>
          </p:cNvPr>
          <p:cNvSpPr>
            <a:spLocks noGrp="1"/>
          </p:cNvSpPr>
          <p:nvPr>
            <p:ph type="title"/>
          </p:nvPr>
        </p:nvSpPr>
        <p:spPr>
          <a:xfrm>
            <a:off x="104717" y="267081"/>
            <a:ext cx="5812155" cy="517603"/>
          </a:xfrm>
          <a:prstGeom prst="rect">
            <a:avLst/>
          </a:prstGeom>
        </p:spPr>
        <p:txBody>
          <a:bodyPr anchor="ctr"/>
          <a:lstStyle>
            <a:lvl1pPr>
              <a:defRPr sz="1125">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6" name="Slide Number Placeholder 2">
            <a:extLst>
              <a:ext uri="{FF2B5EF4-FFF2-40B4-BE49-F238E27FC236}">
                <a16:creationId xmlns:a16="http://schemas.microsoft.com/office/drawing/2014/main" id="{50569C8E-182F-4A1C-9559-B76A31992CB1}"/>
              </a:ext>
            </a:extLst>
          </p:cNvPr>
          <p:cNvSpPr>
            <a:spLocks noGrp="1"/>
          </p:cNvSpPr>
          <p:nvPr>
            <p:ph type="sldNum" sz="quarter" idx="4"/>
          </p:nvPr>
        </p:nvSpPr>
        <p:spPr>
          <a:xfrm>
            <a:off x="5209867" y="8829115"/>
            <a:ext cx="1543050" cy="302285"/>
          </a:xfrm>
          <a:prstGeom prst="rect">
            <a:avLst/>
          </a:prstGeom>
        </p:spPr>
        <p:txBody>
          <a:bodyPr vert="horz" lIns="91440" tIns="45720" rIns="91440" bIns="45720" rtlCol="0" anchor="ctr"/>
          <a:lstStyle>
            <a:lvl1pPr algn="r">
              <a:defRPr sz="506"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12C3335-205F-418C-867F-00CD1B87F278}" type="slidenum">
              <a:rPr lang="en-US" smtClean="0"/>
              <a:t>‹#›</a:t>
            </a:fld>
            <a:endParaRPr lang="en-US"/>
          </a:p>
        </p:txBody>
      </p:sp>
      <p:sp>
        <p:nvSpPr>
          <p:cNvPr id="8" name="Text Placeholder 11">
            <a:extLst>
              <a:ext uri="{FF2B5EF4-FFF2-40B4-BE49-F238E27FC236}">
                <a16:creationId xmlns:a16="http://schemas.microsoft.com/office/drawing/2014/main" id="{090ADD6D-251D-442C-8CB5-7593444100E0}"/>
              </a:ext>
            </a:extLst>
          </p:cNvPr>
          <p:cNvSpPr>
            <a:spLocks noGrp="1"/>
          </p:cNvSpPr>
          <p:nvPr>
            <p:ph type="body" sz="quarter" idx="10" hasCustomPrompt="1"/>
          </p:nvPr>
        </p:nvSpPr>
        <p:spPr>
          <a:xfrm>
            <a:off x="104717" y="830619"/>
            <a:ext cx="6648200" cy="439120"/>
          </a:xfrm>
          <a:prstGeom prst="rect">
            <a:avLst/>
          </a:prstGeom>
        </p:spPr>
        <p:txBody>
          <a:bodyPr/>
          <a:lstStyle>
            <a:lvl1pPr marL="0" indent="0">
              <a:buNone/>
              <a:defRPr sz="900">
                <a:latin typeface="Open Sans" panose="020B0606030504020204" pitchFamily="34" charset="0"/>
                <a:ea typeface="Open Sans" panose="020B0606030504020204" pitchFamily="34" charset="0"/>
                <a:cs typeface="Open Sans" panose="020B0606030504020204" pitchFamily="34" charset="0"/>
              </a:defRPr>
            </a:lvl1pPr>
            <a:lvl2pPr>
              <a:defRPr sz="788">
                <a:latin typeface="Open Sans" panose="020B0606030504020204" pitchFamily="34" charset="0"/>
                <a:ea typeface="Open Sans" panose="020B0606030504020204" pitchFamily="34" charset="0"/>
                <a:cs typeface="Open Sans" panose="020B0606030504020204" pitchFamily="34" charset="0"/>
              </a:defRPr>
            </a:lvl2pPr>
            <a:lvl3pPr>
              <a:defRPr sz="788">
                <a:latin typeface="Open Sans" panose="020B0606030504020204" pitchFamily="34" charset="0"/>
                <a:ea typeface="Open Sans" panose="020B0606030504020204" pitchFamily="34" charset="0"/>
                <a:cs typeface="Open Sans" panose="020B0606030504020204" pitchFamily="34" charset="0"/>
              </a:defRPr>
            </a:lvl3pPr>
            <a:lvl4pPr>
              <a:defRPr sz="788">
                <a:latin typeface="Open Sans" panose="020B0606030504020204" pitchFamily="34" charset="0"/>
                <a:ea typeface="Open Sans" panose="020B0606030504020204" pitchFamily="34" charset="0"/>
                <a:cs typeface="Open Sans" panose="020B0606030504020204" pitchFamily="34" charset="0"/>
              </a:defRPr>
            </a:lvl4pPr>
            <a:lvl5pPr>
              <a:defRPr sz="788">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p:txBody>
      </p:sp>
      <p:pic>
        <p:nvPicPr>
          <p:cNvPr id="10" name="Picture 9">
            <a:extLst>
              <a:ext uri="{FF2B5EF4-FFF2-40B4-BE49-F238E27FC236}">
                <a16:creationId xmlns:a16="http://schemas.microsoft.com/office/drawing/2014/main" id="{CB77B6C3-7E24-4922-871B-4E5124F7CB16}"/>
              </a:ext>
            </a:extLst>
          </p:cNvPr>
          <p:cNvPicPr>
            <a:picLocks noChangeAspect="1"/>
          </p:cNvPicPr>
          <p:nvPr/>
        </p:nvPicPr>
        <p:blipFill rotWithShape="1">
          <a:blip r:embed="rId2"/>
          <a:srcRect b="9281"/>
          <a:stretch/>
        </p:blipFill>
        <p:spPr>
          <a:xfrm>
            <a:off x="6017366" y="8803039"/>
            <a:ext cx="735551" cy="302285"/>
          </a:xfrm>
          <a:prstGeom prst="rect">
            <a:avLst/>
          </a:prstGeom>
        </p:spPr>
      </p:pic>
    </p:spTree>
    <p:extLst>
      <p:ext uri="{BB962C8B-B14F-4D97-AF65-F5344CB8AC3E}">
        <p14:creationId xmlns:p14="http://schemas.microsoft.com/office/powerpoint/2010/main" val="139263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FAC676-F19F-489D-B372-2582542A5CFB}"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142717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FAC676-F19F-489D-B372-2582542A5CFB}"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110918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FAC676-F19F-489D-B372-2582542A5CFB}"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418054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FAC676-F19F-489D-B372-2582542A5CFB}" type="datetimeFigureOut">
              <a:rPr lang="en-US" smtClean="0"/>
              <a:t>10/27/2022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270019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FAC676-F19F-489D-B372-2582542A5CFB}" type="datetimeFigureOut">
              <a:rPr lang="en-US" smtClean="0"/>
              <a:t>10/27/2022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235566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AC676-F19F-489D-B372-2582542A5CFB}" type="datetimeFigureOut">
              <a:rPr lang="en-US" smtClean="0"/>
              <a:t>10/27/2022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138591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DFFAC676-F19F-489D-B372-2582542A5CFB}"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224482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noChangeAspect="1"/>
          </p:cNvSpPr>
          <p:nvPr>
            <p:ph type="pic" idx="1"/>
          </p:nvPr>
        </p:nvSpPr>
        <p:spPr>
          <a:xfrm>
            <a:off x="2915543" y="1316567"/>
            <a:ext cx="3471863" cy="6498167"/>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DFFAC676-F19F-489D-B372-2582542A5CFB}"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C3335-205F-418C-867F-00CD1B87F278}" type="slidenum">
              <a:rPr lang="en-US" smtClean="0"/>
              <a:t>‹#›</a:t>
            </a:fld>
            <a:endParaRPr lang="en-US"/>
          </a:p>
        </p:txBody>
      </p:sp>
    </p:spTree>
    <p:extLst>
      <p:ext uri="{BB962C8B-B14F-4D97-AF65-F5344CB8AC3E}">
        <p14:creationId xmlns:p14="http://schemas.microsoft.com/office/powerpoint/2010/main" val="26492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DFFAC676-F19F-489D-B372-2582542A5CFB}" type="datetimeFigureOut">
              <a:rPr lang="en-US" smtClean="0"/>
              <a:t>10/27/2022</a:t>
            </a:fld>
            <a:endParaRPr lang="en-US"/>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712C3335-205F-418C-867F-00CD1B87F278}" type="slidenum">
              <a:rPr lang="en-US" smtClean="0"/>
              <a:t>‹#›</a:t>
            </a:fld>
            <a:endParaRPr lang="en-US"/>
          </a:p>
        </p:txBody>
      </p:sp>
    </p:spTree>
    <p:extLst>
      <p:ext uri="{BB962C8B-B14F-4D97-AF65-F5344CB8AC3E}">
        <p14:creationId xmlns:p14="http://schemas.microsoft.com/office/powerpoint/2010/main" val="30743726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EAE5A24-E0E6-4FDF-A55E-11325A5B74BF}"/>
              </a:ext>
            </a:extLst>
          </p:cNvPr>
          <p:cNvPicPr>
            <a:picLocks noChangeAspect="1"/>
          </p:cNvPicPr>
          <p:nvPr/>
        </p:nvPicPr>
        <p:blipFill>
          <a:blip r:embed="rId2"/>
          <a:stretch>
            <a:fillRect/>
          </a:stretch>
        </p:blipFill>
        <p:spPr>
          <a:xfrm>
            <a:off x="1122305" y="5242628"/>
            <a:ext cx="3903557" cy="1886863"/>
          </a:xfrm>
          <a:prstGeom prst="rect">
            <a:avLst/>
          </a:prstGeom>
        </p:spPr>
      </p:pic>
      <p:sp>
        <p:nvSpPr>
          <p:cNvPr id="2" name="Title 1">
            <a:extLst>
              <a:ext uri="{FF2B5EF4-FFF2-40B4-BE49-F238E27FC236}">
                <a16:creationId xmlns:a16="http://schemas.microsoft.com/office/drawing/2014/main" id="{91EFA906-3173-4B30-A96B-093EB80BA597}"/>
              </a:ext>
            </a:extLst>
          </p:cNvPr>
          <p:cNvSpPr>
            <a:spLocks noGrp="1"/>
          </p:cNvSpPr>
          <p:nvPr>
            <p:ph type="title"/>
          </p:nvPr>
        </p:nvSpPr>
        <p:spPr>
          <a:xfrm>
            <a:off x="104717" y="196197"/>
            <a:ext cx="3469489" cy="517603"/>
          </a:xfrm>
        </p:spPr>
        <p:txBody>
          <a:bodyPr>
            <a:normAutofit fontScale="90000"/>
          </a:bodyPr>
          <a:lstStyle/>
          <a:p>
            <a:r>
              <a:rPr lang="en-US" sz="2000" b="1"/>
              <a:t>VASE+</a:t>
            </a:r>
            <a:br>
              <a:rPr lang="en-US" sz="1400" b="1"/>
            </a:br>
            <a:r>
              <a:rPr lang="en-US" sz="1400" b="1"/>
              <a:t>Job Aid – Customizable File Upload</a:t>
            </a:r>
          </a:p>
        </p:txBody>
      </p:sp>
      <p:sp>
        <p:nvSpPr>
          <p:cNvPr id="3" name="Text Placeholder 2">
            <a:extLst>
              <a:ext uri="{FF2B5EF4-FFF2-40B4-BE49-F238E27FC236}">
                <a16:creationId xmlns:a16="http://schemas.microsoft.com/office/drawing/2014/main" id="{9CDF0945-9BBA-4EF4-BAC2-A7965C4795DA}"/>
              </a:ext>
            </a:extLst>
          </p:cNvPr>
          <p:cNvSpPr>
            <a:spLocks noGrp="1"/>
          </p:cNvSpPr>
          <p:nvPr>
            <p:ph type="body" sz="quarter" idx="10"/>
          </p:nvPr>
        </p:nvSpPr>
        <p:spPr>
          <a:xfrm>
            <a:off x="104717" y="830618"/>
            <a:ext cx="6648200" cy="517603"/>
          </a:xfrm>
        </p:spPr>
        <p:txBody>
          <a:bodyPr>
            <a:normAutofit/>
          </a:bodyPr>
          <a:lstStyle/>
          <a:p>
            <a:r>
              <a:rPr lang="en-US" sz="1000"/>
              <a:t>In this job aid, users will learn how to use the customization feature when using the file upload in VASE+. This guide applies to the file upload user role.</a:t>
            </a:r>
          </a:p>
        </p:txBody>
      </p:sp>
      <p:sp>
        <p:nvSpPr>
          <p:cNvPr id="4" name="Title 1">
            <a:extLst>
              <a:ext uri="{FF2B5EF4-FFF2-40B4-BE49-F238E27FC236}">
                <a16:creationId xmlns:a16="http://schemas.microsoft.com/office/drawing/2014/main" id="{9DC8560D-31AE-4BFE-83E7-799454BCE4C9}"/>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a:p>
          <a:p>
            <a:pPr algn="r"/>
            <a:br>
              <a:rPr lang="en-US"/>
            </a:br>
            <a:r>
              <a:rPr lang="en-US"/>
              <a:t>Version 1.1</a:t>
            </a:r>
          </a:p>
        </p:txBody>
      </p:sp>
      <p:sp>
        <p:nvSpPr>
          <p:cNvPr id="5" name="TextBox 4">
            <a:extLst>
              <a:ext uri="{FF2B5EF4-FFF2-40B4-BE49-F238E27FC236}">
                <a16:creationId xmlns:a16="http://schemas.microsoft.com/office/drawing/2014/main" id="{8A13FD6C-B39B-4F91-98E5-FA3F7E4734AB}"/>
              </a:ext>
            </a:extLst>
          </p:cNvPr>
          <p:cNvSpPr txBox="1"/>
          <p:nvPr/>
        </p:nvSpPr>
        <p:spPr>
          <a:xfrm>
            <a:off x="104717" y="1341420"/>
            <a:ext cx="6400800" cy="307777"/>
          </a:xfrm>
          <a:prstGeom prst="rect">
            <a:avLst/>
          </a:prstGeom>
          <a:noFill/>
        </p:spPr>
        <p:txBody>
          <a:bodyPr wrap="square" rtlCol="0">
            <a:spAutoFit/>
          </a:bodyPr>
          <a:lstStyle/>
          <a:p>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File Upload</a:t>
            </a:r>
          </a:p>
        </p:txBody>
      </p:sp>
      <p:cxnSp>
        <p:nvCxnSpPr>
          <p:cNvPr id="6" name="Google Shape;710;gae5b44f2be_2_1311">
            <a:extLst>
              <a:ext uri="{FF2B5EF4-FFF2-40B4-BE49-F238E27FC236}">
                <a16:creationId xmlns:a16="http://schemas.microsoft.com/office/drawing/2014/main" id="{657802E9-7ED4-44FE-AD84-7EFEAAB28FE6}"/>
              </a:ext>
            </a:extLst>
          </p:cNvPr>
          <p:cNvCxnSpPr/>
          <p:nvPr/>
        </p:nvCxnSpPr>
        <p:spPr>
          <a:xfrm>
            <a:off x="255242" y="1686614"/>
            <a:ext cx="2740800" cy="0"/>
          </a:xfrm>
          <a:prstGeom prst="straightConnector1">
            <a:avLst/>
          </a:prstGeom>
          <a:noFill/>
          <a:ln w="28575" cap="flat" cmpd="sng">
            <a:solidFill>
              <a:srgbClr val="1A3964"/>
            </a:solidFill>
            <a:prstDash val="solid"/>
            <a:miter lim="800000"/>
            <a:headEnd type="none" w="sm" len="sm"/>
            <a:tailEnd type="none" w="sm" len="sm"/>
          </a:ln>
        </p:spPr>
      </p:cxnSp>
      <p:cxnSp>
        <p:nvCxnSpPr>
          <p:cNvPr id="7" name="Google Shape;711;gae5b44f2be_2_1311">
            <a:extLst>
              <a:ext uri="{FF2B5EF4-FFF2-40B4-BE49-F238E27FC236}">
                <a16:creationId xmlns:a16="http://schemas.microsoft.com/office/drawing/2014/main" id="{FD7FB4C4-CFE4-49E3-98CA-92A359A9261D}"/>
              </a:ext>
            </a:extLst>
          </p:cNvPr>
          <p:cNvCxnSpPr/>
          <p:nvPr/>
        </p:nvCxnSpPr>
        <p:spPr>
          <a:xfrm>
            <a:off x="255242" y="1743764"/>
            <a:ext cx="2740800" cy="0"/>
          </a:xfrm>
          <a:prstGeom prst="straightConnector1">
            <a:avLst/>
          </a:prstGeom>
          <a:noFill/>
          <a:ln w="19050" cap="flat" cmpd="sng">
            <a:solidFill>
              <a:schemeClr val="accent3"/>
            </a:solidFill>
            <a:prstDash val="solid"/>
            <a:miter lim="800000"/>
            <a:headEnd type="none" w="sm" len="sm"/>
            <a:tailEnd type="none" w="sm" len="sm"/>
          </a:ln>
        </p:spPr>
      </p:cxnSp>
      <p:sp>
        <p:nvSpPr>
          <p:cNvPr id="9" name="Rectangle 8">
            <a:extLst>
              <a:ext uri="{FF2B5EF4-FFF2-40B4-BE49-F238E27FC236}">
                <a16:creationId xmlns:a16="http://schemas.microsoft.com/office/drawing/2014/main" id="{CAD91994-44A5-49F3-B5E9-6BBF7A67544C}"/>
              </a:ext>
            </a:extLst>
          </p:cNvPr>
          <p:cNvSpPr/>
          <p:nvPr/>
        </p:nvSpPr>
        <p:spPr>
          <a:xfrm>
            <a:off x="175263" y="1830391"/>
            <a:ext cx="6497675" cy="246221"/>
          </a:xfrm>
          <a:prstGeom prst="rect">
            <a:avLst/>
          </a:prstGeom>
        </p:spPr>
        <p:txBody>
          <a:bodyPr wrap="square" lIns="91440" tIns="45720" rIns="91440" bIns="45720" anchor="t">
            <a:spAutoFit/>
          </a:bodyPr>
          <a:lstStyle/>
          <a:p>
            <a:r>
              <a:rPr lang="en-US" sz="1000" dirty="0">
                <a:latin typeface="Open Sans"/>
                <a:ea typeface="Open Sans"/>
                <a:cs typeface="Open Sans"/>
              </a:rPr>
              <a:t>In the navigate menu select the “Upload Data” tab. </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76890CD0-45E9-461D-B795-BBC8EDE16E7D}"/>
              </a:ext>
            </a:extLst>
          </p:cNvPr>
          <p:cNvSpPr txBox="1"/>
          <p:nvPr/>
        </p:nvSpPr>
        <p:spPr>
          <a:xfrm>
            <a:off x="1581246" y="4301415"/>
            <a:ext cx="3489888" cy="230832"/>
          </a:xfrm>
          <a:prstGeom prst="rect">
            <a:avLst/>
          </a:prstGeom>
          <a:noFill/>
        </p:spPr>
        <p:txBody>
          <a:bodyPr wrap="square" rtlCol="0">
            <a:spAutoFit/>
          </a:bodyPr>
          <a:lstStyle/>
          <a:p>
            <a:r>
              <a:rPr lang="en-US" sz="900" i="1">
                <a:latin typeface="Open Sans" panose="020B0606030504020204" pitchFamily="34" charset="0"/>
                <a:ea typeface="Open Sans" panose="020B0606030504020204" pitchFamily="34" charset="0"/>
                <a:cs typeface="Open Sans" panose="020B0606030504020204" pitchFamily="34" charset="0"/>
              </a:rPr>
              <a:t>Figure 1 – Select Upload Data from the homepage</a:t>
            </a:r>
          </a:p>
        </p:txBody>
      </p:sp>
      <p:sp>
        <p:nvSpPr>
          <p:cNvPr id="29" name="Rectangle 28">
            <a:extLst>
              <a:ext uri="{FF2B5EF4-FFF2-40B4-BE49-F238E27FC236}">
                <a16:creationId xmlns:a16="http://schemas.microsoft.com/office/drawing/2014/main" id="{E87EA5C4-9160-44E4-AB03-499FC48B477A}"/>
              </a:ext>
            </a:extLst>
          </p:cNvPr>
          <p:cNvSpPr/>
          <p:nvPr/>
        </p:nvSpPr>
        <p:spPr>
          <a:xfrm>
            <a:off x="175263" y="4584881"/>
            <a:ext cx="6417696" cy="553998"/>
          </a:xfrm>
          <a:prstGeom prst="rect">
            <a:avLst/>
          </a:prstGeom>
        </p:spPr>
        <p:txBody>
          <a:bodyPr wrap="square">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On the Upload Data page, users can see summary metrics related to clinics and appointments. To upload a file, the user will select the jurisdiction the data is assigned to. The user will then click the blue icon next to the “Select Clinic(s)” field.</a:t>
            </a:r>
          </a:p>
        </p:txBody>
      </p:sp>
      <p:pic>
        <p:nvPicPr>
          <p:cNvPr id="8" name="Picture 7">
            <a:extLst>
              <a:ext uri="{FF2B5EF4-FFF2-40B4-BE49-F238E27FC236}">
                <a16:creationId xmlns:a16="http://schemas.microsoft.com/office/drawing/2014/main" id="{848DCBFB-6571-4124-B187-D7CDF05529E2}"/>
              </a:ext>
            </a:extLst>
          </p:cNvPr>
          <p:cNvPicPr>
            <a:picLocks noChangeAspect="1"/>
          </p:cNvPicPr>
          <p:nvPr/>
        </p:nvPicPr>
        <p:blipFill rotWithShape="1">
          <a:blip r:embed="rId3"/>
          <a:srcRect t="14668" r="39125" b="23967"/>
          <a:stretch/>
        </p:blipFill>
        <p:spPr>
          <a:xfrm>
            <a:off x="1615523" y="2223941"/>
            <a:ext cx="3571052" cy="2024840"/>
          </a:xfrm>
          <a:prstGeom prst="rect">
            <a:avLst/>
          </a:prstGeom>
          <a:ln>
            <a:solidFill>
              <a:schemeClr val="tx1"/>
            </a:solidFill>
          </a:ln>
        </p:spPr>
      </p:pic>
      <p:sp>
        <p:nvSpPr>
          <p:cNvPr id="21" name="Rectangle 20">
            <a:extLst>
              <a:ext uri="{FF2B5EF4-FFF2-40B4-BE49-F238E27FC236}">
                <a16:creationId xmlns:a16="http://schemas.microsoft.com/office/drawing/2014/main" id="{588D9F4A-DCBD-4431-8A08-0AC178091AD2}"/>
              </a:ext>
            </a:extLst>
          </p:cNvPr>
          <p:cNvSpPr/>
          <p:nvPr/>
        </p:nvSpPr>
        <p:spPr>
          <a:xfrm>
            <a:off x="1615523" y="3567894"/>
            <a:ext cx="935478" cy="2166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A2C49D5-DF0C-4B2C-A461-B330094E3471}"/>
              </a:ext>
            </a:extLst>
          </p:cNvPr>
          <p:cNvSpPr txBox="1"/>
          <p:nvPr/>
        </p:nvSpPr>
        <p:spPr>
          <a:xfrm>
            <a:off x="1459048" y="7169404"/>
            <a:ext cx="3489888" cy="230832"/>
          </a:xfrm>
          <a:prstGeom prst="rect">
            <a:avLst/>
          </a:prstGeom>
          <a:noFill/>
        </p:spPr>
        <p:txBody>
          <a:bodyPr wrap="square" rtlCol="0">
            <a:spAutoFit/>
          </a:bodyPr>
          <a:lstStyle/>
          <a:p>
            <a:r>
              <a:rPr lang="en-US" sz="900" i="1">
                <a:latin typeface="Open Sans" panose="020B0606030504020204" pitchFamily="34" charset="0"/>
                <a:ea typeface="Open Sans" panose="020B0606030504020204" pitchFamily="34" charset="0"/>
                <a:cs typeface="Open Sans" panose="020B0606030504020204" pitchFamily="34" charset="0"/>
              </a:rPr>
              <a:t>Figure 2 – Select the jurisdiction data will be assigned </a:t>
            </a:r>
          </a:p>
        </p:txBody>
      </p:sp>
      <p:sp>
        <p:nvSpPr>
          <p:cNvPr id="26" name="Rectangle 25">
            <a:extLst>
              <a:ext uri="{FF2B5EF4-FFF2-40B4-BE49-F238E27FC236}">
                <a16:creationId xmlns:a16="http://schemas.microsoft.com/office/drawing/2014/main" id="{35C33ECE-6465-448C-B871-F37F2123C974}"/>
              </a:ext>
            </a:extLst>
          </p:cNvPr>
          <p:cNvSpPr/>
          <p:nvPr/>
        </p:nvSpPr>
        <p:spPr>
          <a:xfrm>
            <a:off x="175263" y="7653567"/>
            <a:ext cx="6417696" cy="400110"/>
          </a:xfrm>
          <a:prstGeom prst="rect">
            <a:avLst/>
          </a:prstGeom>
        </p:spPr>
        <p:txBody>
          <a:bodyPr wrap="square">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The Select Clinic pop-up will allow for a search of clinic sites the user wishes to assign the file data to. Data can be assigned to one or more clinics. </a:t>
            </a:r>
          </a:p>
        </p:txBody>
      </p:sp>
      <p:sp>
        <p:nvSpPr>
          <p:cNvPr id="24" name="Rectangle 23">
            <a:extLst>
              <a:ext uri="{FF2B5EF4-FFF2-40B4-BE49-F238E27FC236}">
                <a16:creationId xmlns:a16="http://schemas.microsoft.com/office/drawing/2014/main" id="{A31D909D-AB94-403A-94DC-C64BEDBD007B}"/>
              </a:ext>
            </a:extLst>
          </p:cNvPr>
          <p:cNvSpPr/>
          <p:nvPr/>
        </p:nvSpPr>
        <p:spPr>
          <a:xfrm>
            <a:off x="1756231" y="6164941"/>
            <a:ext cx="1589539" cy="2685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5D54E1-37A6-480C-BCF7-6113F7C12100}"/>
              </a:ext>
            </a:extLst>
          </p:cNvPr>
          <p:cNvSpPr/>
          <p:nvPr/>
        </p:nvSpPr>
        <p:spPr>
          <a:xfrm>
            <a:off x="4070661" y="6817146"/>
            <a:ext cx="256864" cy="234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542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E915531-0419-4D5A-A7FC-36236A79B324}"/>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a:p>
          <a:p>
            <a:pPr algn="r"/>
            <a:br>
              <a:rPr lang="en-US"/>
            </a:br>
            <a:r>
              <a:rPr lang="en-US"/>
              <a:t>Version 1.1</a:t>
            </a:r>
          </a:p>
        </p:txBody>
      </p:sp>
      <p:sp>
        <p:nvSpPr>
          <p:cNvPr id="33" name="Title 1">
            <a:extLst>
              <a:ext uri="{FF2B5EF4-FFF2-40B4-BE49-F238E27FC236}">
                <a16:creationId xmlns:a16="http://schemas.microsoft.com/office/drawing/2014/main" id="{A8916E34-F04D-4295-9B06-6110E71ECA00}"/>
              </a:ext>
            </a:extLst>
          </p:cNvPr>
          <p:cNvSpPr>
            <a:spLocks noGrp="1"/>
          </p:cNvSpPr>
          <p:nvPr>
            <p:ph type="title"/>
          </p:nvPr>
        </p:nvSpPr>
        <p:spPr>
          <a:xfrm>
            <a:off x="104717" y="196197"/>
            <a:ext cx="3469489" cy="517603"/>
          </a:xfrm>
        </p:spPr>
        <p:txBody>
          <a:bodyPr>
            <a:normAutofit fontScale="90000"/>
          </a:bodyPr>
          <a:lstStyle/>
          <a:p>
            <a:r>
              <a:rPr lang="en-US" sz="2000" b="1"/>
              <a:t>VASE+</a:t>
            </a:r>
            <a:br>
              <a:rPr lang="en-US" sz="1400" b="1"/>
            </a:br>
            <a:r>
              <a:rPr lang="en-US" sz="1400" b="1"/>
              <a:t>Job Aid – File Upload</a:t>
            </a:r>
          </a:p>
        </p:txBody>
      </p:sp>
      <p:sp>
        <p:nvSpPr>
          <p:cNvPr id="17" name="TextBox 16">
            <a:extLst>
              <a:ext uri="{FF2B5EF4-FFF2-40B4-BE49-F238E27FC236}">
                <a16:creationId xmlns:a16="http://schemas.microsoft.com/office/drawing/2014/main" id="{94AA8937-4660-44A9-8CAE-A04F50972F34}"/>
              </a:ext>
            </a:extLst>
          </p:cNvPr>
          <p:cNvSpPr txBox="1"/>
          <p:nvPr/>
        </p:nvSpPr>
        <p:spPr>
          <a:xfrm>
            <a:off x="1684054" y="3192760"/>
            <a:ext cx="3489888" cy="230832"/>
          </a:xfrm>
          <a:prstGeom prst="rect">
            <a:avLst/>
          </a:prstGeom>
          <a:noFill/>
        </p:spPr>
        <p:txBody>
          <a:bodyPr wrap="square" rtlCol="0">
            <a:spAutoFit/>
          </a:bodyPr>
          <a:lstStyle/>
          <a:p>
            <a:pPr algn="ctr"/>
            <a:r>
              <a:rPr lang="en-US" sz="900" i="1">
                <a:latin typeface="Open Sans" panose="020B0606030504020204" pitchFamily="34" charset="0"/>
                <a:ea typeface="Open Sans" panose="020B0606030504020204" pitchFamily="34" charset="0"/>
                <a:cs typeface="Open Sans" panose="020B0606030504020204" pitchFamily="34" charset="0"/>
              </a:rPr>
              <a:t>Figure 3 – Select the clinics for the file upload</a:t>
            </a:r>
          </a:p>
        </p:txBody>
      </p:sp>
      <p:sp>
        <p:nvSpPr>
          <p:cNvPr id="18" name="Rectangle 17">
            <a:extLst>
              <a:ext uri="{FF2B5EF4-FFF2-40B4-BE49-F238E27FC236}">
                <a16:creationId xmlns:a16="http://schemas.microsoft.com/office/drawing/2014/main" id="{39DA1FB8-5F41-4579-9E06-37C9D0E06EC6}"/>
              </a:ext>
            </a:extLst>
          </p:cNvPr>
          <p:cNvSpPr/>
          <p:nvPr/>
        </p:nvSpPr>
        <p:spPr>
          <a:xfrm>
            <a:off x="104717" y="848300"/>
            <a:ext cx="6417696" cy="400110"/>
          </a:xfrm>
          <a:prstGeom prst="rect">
            <a:avLst/>
          </a:prstGeom>
        </p:spPr>
        <p:txBody>
          <a:bodyPr wrap="square" lIns="91440" tIns="45720" rIns="91440" bIns="45720" anchor="t">
            <a:spAutoFit/>
          </a:bodyPr>
          <a:lstStyle/>
          <a:p>
            <a:r>
              <a:rPr lang="en-US" sz="1000">
                <a:latin typeface="Open Sans"/>
                <a:ea typeface="Open Sans"/>
                <a:cs typeface="Open Sans"/>
              </a:rPr>
              <a:t>Select the clinic type (Covid or Monkeypox) then select the relevant clinics by clicking the checkboxes, </a:t>
            </a:r>
            <a:r>
              <a:rPr lang="en-US" sz="1000" dirty="0">
                <a:latin typeface="Open Sans"/>
                <a:ea typeface="Open Sans"/>
                <a:cs typeface="Open Sans"/>
              </a:rPr>
              <a:t>click the “Select” button to close the “Select Clinic” window.</a:t>
            </a:r>
          </a:p>
        </p:txBody>
      </p:sp>
      <p:sp>
        <p:nvSpPr>
          <p:cNvPr id="22" name="Rectangle 21">
            <a:extLst>
              <a:ext uri="{FF2B5EF4-FFF2-40B4-BE49-F238E27FC236}">
                <a16:creationId xmlns:a16="http://schemas.microsoft.com/office/drawing/2014/main" id="{9F262455-31CA-4939-A4C5-45854443463A}"/>
              </a:ext>
            </a:extLst>
          </p:cNvPr>
          <p:cNvSpPr/>
          <p:nvPr/>
        </p:nvSpPr>
        <p:spPr>
          <a:xfrm>
            <a:off x="104717" y="3516091"/>
            <a:ext cx="6417696" cy="400110"/>
          </a:xfrm>
          <a:prstGeom prst="rect">
            <a:avLst/>
          </a:prstGeom>
        </p:spPr>
        <p:txBody>
          <a:bodyPr wrap="square">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To upload a file, select the folder icon and navigate select the file to be uploaded (</a:t>
            </a:r>
            <a:r>
              <a:rPr lang="en-US" sz="1000" b="1">
                <a:latin typeface="Open Sans" panose="020B0606030504020204" pitchFamily="34" charset="0"/>
                <a:ea typeface="Open Sans" panose="020B0606030504020204" pitchFamily="34" charset="0"/>
                <a:cs typeface="Open Sans" panose="020B0606030504020204" pitchFamily="34" charset="0"/>
              </a:rPr>
              <a:t>must be in XLSX or CVS format</a:t>
            </a:r>
            <a:r>
              <a:rPr lang="en-US" sz="1000">
                <a:latin typeface="Open Sans" panose="020B0606030504020204" pitchFamily="34" charset="0"/>
                <a:ea typeface="Open Sans" panose="020B0606030504020204" pitchFamily="34" charset="0"/>
                <a:cs typeface="Open Sans" panose="020B0606030504020204" pitchFamily="34" charset="0"/>
              </a:rPr>
              <a:t>). The user will then select the “Upload” button.</a:t>
            </a:r>
          </a:p>
        </p:txBody>
      </p:sp>
      <p:sp>
        <p:nvSpPr>
          <p:cNvPr id="24" name="TextBox 23">
            <a:extLst>
              <a:ext uri="{FF2B5EF4-FFF2-40B4-BE49-F238E27FC236}">
                <a16:creationId xmlns:a16="http://schemas.microsoft.com/office/drawing/2014/main" id="{CB71821C-FF62-4492-9FD2-ED1D835E61E2}"/>
              </a:ext>
            </a:extLst>
          </p:cNvPr>
          <p:cNvSpPr txBox="1"/>
          <p:nvPr/>
        </p:nvSpPr>
        <p:spPr>
          <a:xfrm>
            <a:off x="1684056" y="5870118"/>
            <a:ext cx="3489888" cy="230832"/>
          </a:xfrm>
          <a:prstGeom prst="rect">
            <a:avLst/>
          </a:prstGeom>
          <a:noFill/>
        </p:spPr>
        <p:txBody>
          <a:bodyPr wrap="square" rtlCol="0">
            <a:spAutoFit/>
          </a:bodyPr>
          <a:lstStyle/>
          <a:p>
            <a:pPr algn="ctr"/>
            <a:r>
              <a:rPr lang="en-US" sz="900" i="1">
                <a:latin typeface="Open Sans" panose="020B0606030504020204" pitchFamily="34" charset="0"/>
                <a:ea typeface="Open Sans" panose="020B0606030504020204" pitchFamily="34" charset="0"/>
                <a:cs typeface="Open Sans" panose="020B0606030504020204" pitchFamily="34" charset="0"/>
              </a:rPr>
              <a:t>Figure 4 – Upload a file</a:t>
            </a:r>
          </a:p>
        </p:txBody>
      </p:sp>
      <p:sp>
        <p:nvSpPr>
          <p:cNvPr id="25" name="Rectangle 24">
            <a:extLst>
              <a:ext uri="{FF2B5EF4-FFF2-40B4-BE49-F238E27FC236}">
                <a16:creationId xmlns:a16="http://schemas.microsoft.com/office/drawing/2014/main" id="{608ADC56-5DEA-4CE9-815B-1B7332D59F6A}"/>
              </a:ext>
            </a:extLst>
          </p:cNvPr>
          <p:cNvSpPr/>
          <p:nvPr/>
        </p:nvSpPr>
        <p:spPr>
          <a:xfrm>
            <a:off x="104717" y="6234950"/>
            <a:ext cx="6417696" cy="400110"/>
          </a:xfrm>
          <a:prstGeom prst="rect">
            <a:avLst/>
          </a:prstGeom>
        </p:spPr>
        <p:txBody>
          <a:bodyPr wrap="square">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Upon uploading the file, a results pop-up will display showing Total Records Processed, Total Records Uploaded, and Total Rejected Records. </a:t>
            </a:r>
          </a:p>
        </p:txBody>
      </p:sp>
      <p:pic>
        <p:nvPicPr>
          <p:cNvPr id="7" name="Picture 6">
            <a:extLst>
              <a:ext uri="{FF2B5EF4-FFF2-40B4-BE49-F238E27FC236}">
                <a16:creationId xmlns:a16="http://schemas.microsoft.com/office/drawing/2014/main" id="{BD2D40A1-9A0A-48CC-BEC2-00F6F09FB2D9}"/>
              </a:ext>
            </a:extLst>
          </p:cNvPr>
          <p:cNvPicPr>
            <a:picLocks noChangeAspect="1"/>
          </p:cNvPicPr>
          <p:nvPr/>
        </p:nvPicPr>
        <p:blipFill rotWithShape="1">
          <a:blip r:embed="rId2"/>
          <a:srcRect l="22357" t="19602" r="22424" b="13247"/>
          <a:stretch/>
        </p:blipFill>
        <p:spPr>
          <a:xfrm>
            <a:off x="2012520" y="6699867"/>
            <a:ext cx="2832955" cy="1937880"/>
          </a:xfrm>
          <a:prstGeom prst="rect">
            <a:avLst/>
          </a:prstGeom>
          <a:ln>
            <a:solidFill>
              <a:schemeClr val="tx1"/>
            </a:solidFill>
          </a:ln>
        </p:spPr>
      </p:pic>
      <p:sp>
        <p:nvSpPr>
          <p:cNvPr id="28" name="TextBox 27">
            <a:extLst>
              <a:ext uri="{FF2B5EF4-FFF2-40B4-BE49-F238E27FC236}">
                <a16:creationId xmlns:a16="http://schemas.microsoft.com/office/drawing/2014/main" id="{9254BB80-D3C9-4A91-86F6-3B7BAD5602BB}"/>
              </a:ext>
            </a:extLst>
          </p:cNvPr>
          <p:cNvSpPr txBox="1"/>
          <p:nvPr/>
        </p:nvSpPr>
        <p:spPr>
          <a:xfrm>
            <a:off x="1684054" y="8702554"/>
            <a:ext cx="3489888" cy="230832"/>
          </a:xfrm>
          <a:prstGeom prst="rect">
            <a:avLst/>
          </a:prstGeom>
          <a:noFill/>
        </p:spPr>
        <p:txBody>
          <a:bodyPr wrap="square" rtlCol="0">
            <a:spAutoFit/>
          </a:bodyPr>
          <a:lstStyle/>
          <a:p>
            <a:pPr algn="ctr"/>
            <a:r>
              <a:rPr lang="en-US" sz="900" i="1">
                <a:latin typeface="Open Sans" panose="020B0606030504020204" pitchFamily="34" charset="0"/>
                <a:ea typeface="Open Sans" panose="020B0606030504020204" pitchFamily="34" charset="0"/>
                <a:cs typeface="Open Sans" panose="020B0606030504020204" pitchFamily="34" charset="0"/>
              </a:rPr>
              <a:t>Figure 5 – Data File Summary</a:t>
            </a:r>
          </a:p>
        </p:txBody>
      </p:sp>
      <p:pic>
        <p:nvPicPr>
          <p:cNvPr id="27" name="Picture 26">
            <a:extLst>
              <a:ext uri="{FF2B5EF4-FFF2-40B4-BE49-F238E27FC236}">
                <a16:creationId xmlns:a16="http://schemas.microsoft.com/office/drawing/2014/main" id="{32B95843-89EF-41D1-899A-F2B88CE00FEE}"/>
              </a:ext>
            </a:extLst>
          </p:cNvPr>
          <p:cNvPicPr>
            <a:picLocks noChangeAspect="1"/>
          </p:cNvPicPr>
          <p:nvPr/>
        </p:nvPicPr>
        <p:blipFill>
          <a:blip r:embed="rId3"/>
          <a:stretch>
            <a:fillRect/>
          </a:stretch>
        </p:blipFill>
        <p:spPr>
          <a:xfrm>
            <a:off x="1270385" y="3978246"/>
            <a:ext cx="3903557" cy="1886863"/>
          </a:xfrm>
          <a:prstGeom prst="rect">
            <a:avLst/>
          </a:prstGeom>
        </p:spPr>
      </p:pic>
      <p:sp>
        <p:nvSpPr>
          <p:cNvPr id="29" name="Rectangle 28">
            <a:extLst>
              <a:ext uri="{FF2B5EF4-FFF2-40B4-BE49-F238E27FC236}">
                <a16:creationId xmlns:a16="http://schemas.microsoft.com/office/drawing/2014/main" id="{82B54750-863D-4969-846D-9144915777D4}"/>
              </a:ext>
            </a:extLst>
          </p:cNvPr>
          <p:cNvSpPr/>
          <p:nvPr/>
        </p:nvSpPr>
        <p:spPr>
          <a:xfrm>
            <a:off x="4201792" y="5176059"/>
            <a:ext cx="530920" cy="250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4BB5507-4274-424B-AFDD-60E7D3637B0E}"/>
              </a:ext>
            </a:extLst>
          </p:cNvPr>
          <p:cNvSpPr/>
          <p:nvPr/>
        </p:nvSpPr>
        <p:spPr>
          <a:xfrm>
            <a:off x="3766104" y="5215360"/>
            <a:ext cx="268340" cy="250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2B85291-7CEC-4899-AB16-0A6DED8A3943}"/>
              </a:ext>
            </a:extLst>
          </p:cNvPr>
          <p:cNvPicPr>
            <a:picLocks noChangeAspect="1"/>
          </p:cNvPicPr>
          <p:nvPr/>
        </p:nvPicPr>
        <p:blipFill>
          <a:blip r:embed="rId4"/>
          <a:stretch>
            <a:fillRect/>
          </a:stretch>
        </p:blipFill>
        <p:spPr>
          <a:xfrm>
            <a:off x="1821106" y="1236671"/>
            <a:ext cx="2911606" cy="1986183"/>
          </a:xfrm>
          <a:prstGeom prst="rect">
            <a:avLst/>
          </a:prstGeom>
        </p:spPr>
      </p:pic>
      <p:sp>
        <p:nvSpPr>
          <p:cNvPr id="19" name="Rectangle 18">
            <a:extLst>
              <a:ext uri="{FF2B5EF4-FFF2-40B4-BE49-F238E27FC236}">
                <a16:creationId xmlns:a16="http://schemas.microsoft.com/office/drawing/2014/main" id="{30FFEC7E-AF8E-433C-A418-6BC12C0CDD5C}"/>
              </a:ext>
            </a:extLst>
          </p:cNvPr>
          <p:cNvSpPr/>
          <p:nvPr/>
        </p:nvSpPr>
        <p:spPr>
          <a:xfrm>
            <a:off x="4398379" y="1847921"/>
            <a:ext cx="263988" cy="192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08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E915531-0419-4D5A-A7FC-36236A79B324}"/>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a:p>
          <a:p>
            <a:pPr algn="r"/>
            <a:br>
              <a:rPr lang="en-US"/>
            </a:br>
            <a:r>
              <a:rPr lang="en-US"/>
              <a:t>Version 1.1</a:t>
            </a:r>
          </a:p>
        </p:txBody>
      </p:sp>
      <p:sp>
        <p:nvSpPr>
          <p:cNvPr id="33" name="Title 1">
            <a:extLst>
              <a:ext uri="{FF2B5EF4-FFF2-40B4-BE49-F238E27FC236}">
                <a16:creationId xmlns:a16="http://schemas.microsoft.com/office/drawing/2014/main" id="{A8916E34-F04D-4295-9B06-6110E71ECA00}"/>
              </a:ext>
            </a:extLst>
          </p:cNvPr>
          <p:cNvSpPr>
            <a:spLocks noGrp="1"/>
          </p:cNvSpPr>
          <p:nvPr>
            <p:ph type="title"/>
          </p:nvPr>
        </p:nvSpPr>
        <p:spPr>
          <a:xfrm>
            <a:off x="104717" y="196197"/>
            <a:ext cx="3469489" cy="517603"/>
          </a:xfrm>
        </p:spPr>
        <p:txBody>
          <a:bodyPr>
            <a:normAutofit fontScale="90000"/>
          </a:bodyPr>
          <a:lstStyle/>
          <a:p>
            <a:r>
              <a:rPr lang="en-US" sz="2000" b="1"/>
              <a:t>VASE+</a:t>
            </a:r>
            <a:br>
              <a:rPr lang="en-US" sz="1400" b="1"/>
            </a:br>
            <a:r>
              <a:rPr lang="en-US" sz="1400" b="1"/>
              <a:t>Job Aid – File Upload</a:t>
            </a:r>
          </a:p>
        </p:txBody>
      </p:sp>
      <p:pic>
        <p:nvPicPr>
          <p:cNvPr id="4" name="Picture 3">
            <a:extLst>
              <a:ext uri="{FF2B5EF4-FFF2-40B4-BE49-F238E27FC236}">
                <a16:creationId xmlns:a16="http://schemas.microsoft.com/office/drawing/2014/main" id="{ED2A078B-BDA8-415E-995E-8D97526C41B2}"/>
              </a:ext>
            </a:extLst>
          </p:cNvPr>
          <p:cNvPicPr>
            <a:picLocks noChangeAspect="1"/>
          </p:cNvPicPr>
          <p:nvPr/>
        </p:nvPicPr>
        <p:blipFill rotWithShape="1">
          <a:blip r:embed="rId2"/>
          <a:srcRect l="19260" t="21269" r="2668" b="22945"/>
          <a:stretch/>
        </p:blipFill>
        <p:spPr>
          <a:xfrm>
            <a:off x="1059872" y="1509351"/>
            <a:ext cx="4738255" cy="1904485"/>
          </a:xfrm>
          <a:prstGeom prst="rect">
            <a:avLst/>
          </a:prstGeom>
          <a:ln>
            <a:solidFill>
              <a:schemeClr val="tx1"/>
            </a:solidFill>
          </a:ln>
        </p:spPr>
      </p:pic>
      <p:sp>
        <p:nvSpPr>
          <p:cNvPr id="29" name="Rectangle 28">
            <a:extLst>
              <a:ext uri="{FF2B5EF4-FFF2-40B4-BE49-F238E27FC236}">
                <a16:creationId xmlns:a16="http://schemas.microsoft.com/office/drawing/2014/main" id="{131998EC-E004-4E88-A5F9-DDE47FFD0DA8}"/>
              </a:ext>
            </a:extLst>
          </p:cNvPr>
          <p:cNvSpPr/>
          <p:nvPr/>
        </p:nvSpPr>
        <p:spPr>
          <a:xfrm>
            <a:off x="182959" y="848300"/>
            <a:ext cx="6417696" cy="553998"/>
          </a:xfrm>
          <a:prstGeom prst="rect">
            <a:avLst/>
          </a:prstGeom>
        </p:spPr>
        <p:txBody>
          <a:bodyPr wrap="square">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After uploading a file, the relevant information will be shown in the “Notifications Not Yet Scheduled” section prior to sending out communications to registrants in the file. To send out notifications, click the icon below “Send Notifications.”</a:t>
            </a:r>
          </a:p>
        </p:txBody>
      </p:sp>
      <p:sp>
        <p:nvSpPr>
          <p:cNvPr id="30" name="Rectangle 29">
            <a:extLst>
              <a:ext uri="{FF2B5EF4-FFF2-40B4-BE49-F238E27FC236}">
                <a16:creationId xmlns:a16="http://schemas.microsoft.com/office/drawing/2014/main" id="{5C678C53-3F91-4EA7-90CE-AA7589138FAC}"/>
              </a:ext>
            </a:extLst>
          </p:cNvPr>
          <p:cNvSpPr/>
          <p:nvPr/>
        </p:nvSpPr>
        <p:spPr>
          <a:xfrm>
            <a:off x="5431941" y="3057235"/>
            <a:ext cx="285368" cy="2614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68ACDCF-FB56-4054-89B3-00557024FD16}"/>
              </a:ext>
            </a:extLst>
          </p:cNvPr>
          <p:cNvSpPr txBox="1"/>
          <p:nvPr/>
        </p:nvSpPr>
        <p:spPr>
          <a:xfrm>
            <a:off x="2616882" y="6633469"/>
            <a:ext cx="1624235" cy="230832"/>
          </a:xfrm>
          <a:prstGeom prst="rect">
            <a:avLst/>
          </a:prstGeom>
          <a:noFill/>
        </p:spPr>
        <p:txBody>
          <a:bodyPr wrap="square" rtlCol="0">
            <a:spAutoFit/>
          </a:bodyPr>
          <a:lstStyle/>
          <a:p>
            <a:r>
              <a:rPr lang="en-US" sz="900" i="1">
                <a:latin typeface="Open Sans" panose="020B0606030504020204" pitchFamily="34" charset="0"/>
                <a:ea typeface="Open Sans" panose="020B0606030504020204" pitchFamily="34" charset="0"/>
                <a:cs typeface="Open Sans" panose="020B0606030504020204" pitchFamily="34" charset="0"/>
              </a:rPr>
              <a:t>Figure 7 – Send Notifications </a:t>
            </a:r>
          </a:p>
        </p:txBody>
      </p:sp>
      <p:sp>
        <p:nvSpPr>
          <p:cNvPr id="32" name="Rectangle 31">
            <a:extLst>
              <a:ext uri="{FF2B5EF4-FFF2-40B4-BE49-F238E27FC236}">
                <a16:creationId xmlns:a16="http://schemas.microsoft.com/office/drawing/2014/main" id="{6855864B-B87E-48D4-9ECF-7FDD49D81BC2}"/>
              </a:ext>
            </a:extLst>
          </p:cNvPr>
          <p:cNvSpPr/>
          <p:nvPr/>
        </p:nvSpPr>
        <p:spPr>
          <a:xfrm>
            <a:off x="207328" y="3704554"/>
            <a:ext cx="6417696" cy="861774"/>
          </a:xfrm>
          <a:prstGeom prst="rect">
            <a:avLst/>
          </a:prstGeom>
        </p:spPr>
        <p:txBody>
          <a:bodyPr wrap="square">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Upon clicking “Send Notifications”, the user will be directed to the Send Email and SMS Notifications which will show Registrants Uploaded, Registrants with Email ID, Registrants with Phone Number, Registrants Notified via Email, and Registrants Notified via SMS. To send notifications, select the Mode of Communications, then click “Send.” Users can also view “Email Content Preview” to review the contents of the email notifications being sent out. </a:t>
            </a:r>
          </a:p>
        </p:txBody>
      </p:sp>
      <p:sp>
        <p:nvSpPr>
          <p:cNvPr id="36" name="TextBox 35">
            <a:extLst>
              <a:ext uri="{FF2B5EF4-FFF2-40B4-BE49-F238E27FC236}">
                <a16:creationId xmlns:a16="http://schemas.microsoft.com/office/drawing/2014/main" id="{2A174EFC-A38B-4C6D-B531-8F0D0FE01B23}"/>
              </a:ext>
            </a:extLst>
          </p:cNvPr>
          <p:cNvSpPr txBox="1"/>
          <p:nvPr/>
        </p:nvSpPr>
        <p:spPr>
          <a:xfrm>
            <a:off x="1684682" y="3475620"/>
            <a:ext cx="3489888" cy="230832"/>
          </a:xfrm>
          <a:prstGeom prst="rect">
            <a:avLst/>
          </a:prstGeom>
          <a:noFill/>
        </p:spPr>
        <p:txBody>
          <a:bodyPr wrap="square" rtlCol="0">
            <a:spAutoFit/>
          </a:bodyPr>
          <a:lstStyle/>
          <a:p>
            <a:r>
              <a:rPr lang="en-US" sz="900" i="1">
                <a:latin typeface="Open Sans" panose="020B0606030504020204" pitchFamily="34" charset="0"/>
                <a:ea typeface="Open Sans" panose="020B0606030504020204" pitchFamily="34" charset="0"/>
                <a:cs typeface="Open Sans" panose="020B0606030504020204" pitchFamily="34" charset="0"/>
              </a:rPr>
              <a:t>Figure 6 – View Uploaded Files and click Send Notifications</a:t>
            </a:r>
          </a:p>
        </p:txBody>
      </p:sp>
      <p:sp>
        <p:nvSpPr>
          <p:cNvPr id="37" name="Rectangle 36">
            <a:extLst>
              <a:ext uri="{FF2B5EF4-FFF2-40B4-BE49-F238E27FC236}">
                <a16:creationId xmlns:a16="http://schemas.microsoft.com/office/drawing/2014/main" id="{5260E20D-3FF7-4408-BEF5-282AC76650E2}"/>
              </a:ext>
            </a:extLst>
          </p:cNvPr>
          <p:cNvSpPr/>
          <p:nvPr/>
        </p:nvSpPr>
        <p:spPr>
          <a:xfrm>
            <a:off x="207328" y="7019053"/>
            <a:ext cx="6417696" cy="246221"/>
          </a:xfrm>
          <a:prstGeom prst="rect">
            <a:avLst/>
          </a:prstGeom>
        </p:spPr>
        <p:txBody>
          <a:bodyPr wrap="square" lIns="91440" tIns="45720" rIns="91440" bIns="45720" anchor="t">
            <a:spAutoFit/>
          </a:bodyPr>
          <a:lstStyle/>
          <a:p>
            <a:r>
              <a:rPr lang="en-US" sz="1000">
                <a:latin typeface="Open Sans"/>
                <a:ea typeface="Open Sans"/>
                <a:cs typeface="Open Sans"/>
              </a:rPr>
              <a:t>To customize the Email template, click on the Manage email templates button. </a:t>
            </a:r>
            <a:endParaRPr lang="en-US" sz="1000">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78591C02-F9ED-4D46-A686-9C140827FDBA}"/>
              </a:ext>
            </a:extLst>
          </p:cNvPr>
          <p:cNvSpPr txBox="1"/>
          <p:nvPr/>
        </p:nvSpPr>
        <p:spPr>
          <a:xfrm>
            <a:off x="2075728" y="8193257"/>
            <a:ext cx="2189295" cy="230832"/>
          </a:xfrm>
          <a:prstGeom prst="rect">
            <a:avLst/>
          </a:prstGeom>
          <a:noFill/>
        </p:spPr>
        <p:txBody>
          <a:bodyPr wrap="square" rtlCol="0">
            <a:spAutoFit/>
          </a:bodyPr>
          <a:lstStyle/>
          <a:p>
            <a:r>
              <a:rPr lang="en-US" sz="900" i="1">
                <a:latin typeface="Open Sans" panose="020B0606030504020204" pitchFamily="34" charset="0"/>
                <a:ea typeface="Open Sans" panose="020B0606030504020204" pitchFamily="34" charset="0"/>
                <a:cs typeface="Open Sans" panose="020B0606030504020204" pitchFamily="34" charset="0"/>
              </a:rPr>
              <a:t>Figure 8 – Manage Email Templates </a:t>
            </a:r>
          </a:p>
        </p:txBody>
      </p:sp>
      <p:pic>
        <p:nvPicPr>
          <p:cNvPr id="3" name="Picture 2">
            <a:extLst>
              <a:ext uri="{FF2B5EF4-FFF2-40B4-BE49-F238E27FC236}">
                <a16:creationId xmlns:a16="http://schemas.microsoft.com/office/drawing/2014/main" id="{C85485E1-3D60-4737-9286-B3BEBC7205D9}"/>
              </a:ext>
            </a:extLst>
          </p:cNvPr>
          <p:cNvPicPr>
            <a:picLocks noChangeAspect="1"/>
          </p:cNvPicPr>
          <p:nvPr/>
        </p:nvPicPr>
        <p:blipFill>
          <a:blip r:embed="rId3"/>
          <a:stretch>
            <a:fillRect/>
          </a:stretch>
        </p:blipFill>
        <p:spPr>
          <a:xfrm>
            <a:off x="1205825" y="4576482"/>
            <a:ext cx="4741082" cy="2046833"/>
          </a:xfrm>
          <a:prstGeom prst="rect">
            <a:avLst/>
          </a:prstGeom>
        </p:spPr>
      </p:pic>
      <p:sp>
        <p:nvSpPr>
          <p:cNvPr id="34" name="Rectangle 33">
            <a:extLst>
              <a:ext uri="{FF2B5EF4-FFF2-40B4-BE49-F238E27FC236}">
                <a16:creationId xmlns:a16="http://schemas.microsoft.com/office/drawing/2014/main" id="{26E7B90C-D595-4A25-ADB2-A900DA5023E1}"/>
              </a:ext>
            </a:extLst>
          </p:cNvPr>
          <p:cNvSpPr/>
          <p:nvPr/>
        </p:nvSpPr>
        <p:spPr>
          <a:xfrm>
            <a:off x="1279003" y="5656206"/>
            <a:ext cx="872815" cy="230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8A2BBC-232A-4AD4-A89E-535CF3A8592D}"/>
              </a:ext>
            </a:extLst>
          </p:cNvPr>
          <p:cNvSpPr/>
          <p:nvPr/>
        </p:nvSpPr>
        <p:spPr>
          <a:xfrm>
            <a:off x="3349342" y="6290979"/>
            <a:ext cx="389281" cy="185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6413A1D-B1DB-4864-B1BE-77BE3D23C17F}"/>
              </a:ext>
            </a:extLst>
          </p:cNvPr>
          <p:cNvPicPr>
            <a:picLocks noChangeAspect="1"/>
          </p:cNvPicPr>
          <p:nvPr/>
        </p:nvPicPr>
        <p:blipFill>
          <a:blip r:embed="rId4"/>
          <a:stretch>
            <a:fillRect/>
          </a:stretch>
        </p:blipFill>
        <p:spPr>
          <a:xfrm>
            <a:off x="1094221" y="7469318"/>
            <a:ext cx="4852686" cy="705091"/>
          </a:xfrm>
          <a:prstGeom prst="rect">
            <a:avLst/>
          </a:prstGeom>
        </p:spPr>
      </p:pic>
      <p:sp>
        <p:nvSpPr>
          <p:cNvPr id="20" name="Rectangle 19">
            <a:extLst>
              <a:ext uri="{FF2B5EF4-FFF2-40B4-BE49-F238E27FC236}">
                <a16:creationId xmlns:a16="http://schemas.microsoft.com/office/drawing/2014/main" id="{A10DC210-42F5-4DCF-8DA9-CD248C6A87E3}"/>
              </a:ext>
            </a:extLst>
          </p:cNvPr>
          <p:cNvSpPr/>
          <p:nvPr/>
        </p:nvSpPr>
        <p:spPr>
          <a:xfrm>
            <a:off x="1599237" y="7911868"/>
            <a:ext cx="952982" cy="230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18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E915531-0419-4D5A-A7FC-36236A79B324}"/>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a:p>
          <a:p>
            <a:pPr algn="r"/>
            <a:br>
              <a:rPr lang="en-US"/>
            </a:br>
            <a:r>
              <a:rPr lang="en-US"/>
              <a:t>Version 1.1</a:t>
            </a:r>
          </a:p>
        </p:txBody>
      </p:sp>
      <p:sp>
        <p:nvSpPr>
          <p:cNvPr id="33" name="Title 1">
            <a:extLst>
              <a:ext uri="{FF2B5EF4-FFF2-40B4-BE49-F238E27FC236}">
                <a16:creationId xmlns:a16="http://schemas.microsoft.com/office/drawing/2014/main" id="{A8916E34-F04D-4295-9B06-6110E71ECA00}"/>
              </a:ext>
            </a:extLst>
          </p:cNvPr>
          <p:cNvSpPr>
            <a:spLocks noGrp="1"/>
          </p:cNvSpPr>
          <p:nvPr>
            <p:ph type="title"/>
          </p:nvPr>
        </p:nvSpPr>
        <p:spPr>
          <a:xfrm>
            <a:off x="104717" y="196197"/>
            <a:ext cx="3469489" cy="517603"/>
          </a:xfrm>
        </p:spPr>
        <p:txBody>
          <a:bodyPr>
            <a:normAutofit fontScale="90000"/>
          </a:bodyPr>
          <a:lstStyle/>
          <a:p>
            <a:r>
              <a:rPr lang="en-US" sz="2000" b="1"/>
              <a:t>VASE+</a:t>
            </a:r>
            <a:br>
              <a:rPr lang="en-US" sz="1400" b="1"/>
            </a:br>
            <a:r>
              <a:rPr lang="en-US" sz="1400" b="1"/>
              <a:t>Job Aid – File Upload</a:t>
            </a:r>
          </a:p>
        </p:txBody>
      </p:sp>
      <p:sp>
        <p:nvSpPr>
          <p:cNvPr id="29" name="Rectangle 28">
            <a:extLst>
              <a:ext uri="{FF2B5EF4-FFF2-40B4-BE49-F238E27FC236}">
                <a16:creationId xmlns:a16="http://schemas.microsoft.com/office/drawing/2014/main" id="{131998EC-E004-4E88-A5F9-DDE47FFD0DA8}"/>
              </a:ext>
            </a:extLst>
          </p:cNvPr>
          <p:cNvSpPr/>
          <p:nvPr/>
        </p:nvSpPr>
        <p:spPr>
          <a:xfrm>
            <a:off x="182959" y="848300"/>
            <a:ext cx="6417696" cy="553998"/>
          </a:xfrm>
          <a:prstGeom prst="rect">
            <a:avLst/>
          </a:prstGeom>
        </p:spPr>
        <p:txBody>
          <a:bodyPr wrap="square" lIns="91440" tIns="45720" rIns="91440" bIns="45720" anchor="t">
            <a:spAutoFit/>
          </a:bodyPr>
          <a:lstStyle/>
          <a:p>
            <a:r>
              <a:rPr lang="en-US" sz="1000">
                <a:latin typeface="Open Sans"/>
                <a:ea typeface="Open Sans"/>
                <a:cs typeface="Open Sans"/>
              </a:rPr>
              <a:t>The Email Templates screen will show a list of templates available including the default template and custom templates that have been created. Users will be able to duplicate and/or edit templates and send a test email to preview templates. </a:t>
            </a:r>
            <a:endParaRPr lang="en-US" sz="1000">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31">
            <a:extLst>
              <a:ext uri="{FF2B5EF4-FFF2-40B4-BE49-F238E27FC236}">
                <a16:creationId xmlns:a16="http://schemas.microsoft.com/office/drawing/2014/main" id="{6855864B-B87E-48D4-9ECF-7FDD49D81BC2}"/>
              </a:ext>
            </a:extLst>
          </p:cNvPr>
          <p:cNvSpPr/>
          <p:nvPr/>
        </p:nvSpPr>
        <p:spPr>
          <a:xfrm>
            <a:off x="207328" y="3704554"/>
            <a:ext cx="6417696" cy="707886"/>
          </a:xfrm>
          <a:prstGeom prst="rect">
            <a:avLst/>
          </a:prstGeom>
        </p:spPr>
        <p:txBody>
          <a:bodyPr wrap="square">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After clicking “Edit” the user will see the Edit Email Template Screen. Here the user can edit the Email name, the Email Subject line, and Email body. The Email body is available in English and Spanish. Any text modified in English will not be automatically modified in Spanish. The user must update the Spanish text manually. </a:t>
            </a:r>
          </a:p>
        </p:txBody>
      </p:sp>
      <p:sp>
        <p:nvSpPr>
          <p:cNvPr id="36" name="TextBox 35">
            <a:extLst>
              <a:ext uri="{FF2B5EF4-FFF2-40B4-BE49-F238E27FC236}">
                <a16:creationId xmlns:a16="http://schemas.microsoft.com/office/drawing/2014/main" id="{2A174EFC-A38B-4C6D-B531-8F0D0FE01B23}"/>
              </a:ext>
            </a:extLst>
          </p:cNvPr>
          <p:cNvSpPr txBox="1"/>
          <p:nvPr/>
        </p:nvSpPr>
        <p:spPr>
          <a:xfrm>
            <a:off x="1392416" y="3473262"/>
            <a:ext cx="3913363" cy="230832"/>
          </a:xfrm>
          <a:prstGeom prst="rect">
            <a:avLst/>
          </a:prstGeom>
          <a:noFill/>
        </p:spPr>
        <p:txBody>
          <a:bodyPr wrap="square" lIns="91440" tIns="45720" rIns="91440" bIns="45720" rtlCol="0" anchor="t">
            <a:spAutoFit/>
          </a:bodyPr>
          <a:lstStyle/>
          <a:p>
            <a:r>
              <a:rPr lang="en-US" sz="900" i="1">
                <a:latin typeface="Open Sans"/>
                <a:ea typeface="Open Sans"/>
                <a:cs typeface="Open Sans"/>
              </a:rPr>
              <a:t>Figure 8 – Duplicate/Edit and send a test email of a custom template</a:t>
            </a:r>
          </a:p>
        </p:txBody>
      </p:sp>
      <p:sp>
        <p:nvSpPr>
          <p:cNvPr id="38" name="TextBox 37">
            <a:extLst>
              <a:ext uri="{FF2B5EF4-FFF2-40B4-BE49-F238E27FC236}">
                <a16:creationId xmlns:a16="http://schemas.microsoft.com/office/drawing/2014/main" id="{78591C02-F9ED-4D46-A686-9C140827FDBA}"/>
              </a:ext>
            </a:extLst>
          </p:cNvPr>
          <p:cNvSpPr txBox="1"/>
          <p:nvPr/>
        </p:nvSpPr>
        <p:spPr>
          <a:xfrm>
            <a:off x="2294926" y="7862073"/>
            <a:ext cx="2189295" cy="230832"/>
          </a:xfrm>
          <a:prstGeom prst="rect">
            <a:avLst/>
          </a:prstGeom>
          <a:noFill/>
        </p:spPr>
        <p:txBody>
          <a:bodyPr wrap="square" lIns="91440" tIns="45720" rIns="91440" bIns="45720" rtlCol="0" anchor="t">
            <a:spAutoFit/>
          </a:bodyPr>
          <a:lstStyle/>
          <a:p>
            <a:pPr algn="ctr"/>
            <a:r>
              <a:rPr lang="en-US" sz="900" i="1">
                <a:latin typeface="Open Sans" panose="020B0606030504020204" pitchFamily="34" charset="0"/>
                <a:ea typeface="Open Sans" panose="020B0606030504020204" pitchFamily="34" charset="0"/>
                <a:cs typeface="Open Sans" panose="020B0606030504020204" pitchFamily="34" charset="0"/>
              </a:rPr>
              <a:t>Figure 9– Save the custom template</a:t>
            </a:r>
            <a:endParaRPr lang="en-US"/>
          </a:p>
        </p:txBody>
      </p:sp>
      <p:pic>
        <p:nvPicPr>
          <p:cNvPr id="5" name="Picture 4">
            <a:extLst>
              <a:ext uri="{FF2B5EF4-FFF2-40B4-BE49-F238E27FC236}">
                <a16:creationId xmlns:a16="http://schemas.microsoft.com/office/drawing/2014/main" id="{E0460696-972C-4EA7-8FE6-D9BD30BDB87D}"/>
              </a:ext>
            </a:extLst>
          </p:cNvPr>
          <p:cNvPicPr>
            <a:picLocks noChangeAspect="1"/>
          </p:cNvPicPr>
          <p:nvPr/>
        </p:nvPicPr>
        <p:blipFill>
          <a:blip r:embed="rId2"/>
          <a:stretch>
            <a:fillRect/>
          </a:stretch>
        </p:blipFill>
        <p:spPr>
          <a:xfrm>
            <a:off x="1028618" y="1436193"/>
            <a:ext cx="4641448" cy="1984207"/>
          </a:xfrm>
          <a:prstGeom prst="rect">
            <a:avLst/>
          </a:prstGeom>
        </p:spPr>
      </p:pic>
      <p:sp>
        <p:nvSpPr>
          <p:cNvPr id="30" name="Rectangle 29">
            <a:extLst>
              <a:ext uri="{FF2B5EF4-FFF2-40B4-BE49-F238E27FC236}">
                <a16:creationId xmlns:a16="http://schemas.microsoft.com/office/drawing/2014/main" id="{5C678C53-3F91-4EA7-90CE-AA7589138FAC}"/>
              </a:ext>
            </a:extLst>
          </p:cNvPr>
          <p:cNvSpPr/>
          <p:nvPr/>
        </p:nvSpPr>
        <p:spPr>
          <a:xfrm>
            <a:off x="4677112" y="3190304"/>
            <a:ext cx="936609" cy="2177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02F15AA-43C8-4CFD-A452-40A25490A3D8}"/>
              </a:ext>
            </a:extLst>
          </p:cNvPr>
          <p:cNvPicPr>
            <a:picLocks noChangeAspect="1"/>
          </p:cNvPicPr>
          <p:nvPr/>
        </p:nvPicPr>
        <p:blipFill>
          <a:blip r:embed="rId3"/>
          <a:stretch>
            <a:fillRect/>
          </a:stretch>
        </p:blipFill>
        <p:spPr>
          <a:xfrm>
            <a:off x="1590346" y="4409680"/>
            <a:ext cx="3508715" cy="3428170"/>
          </a:xfrm>
          <a:prstGeom prst="rect">
            <a:avLst/>
          </a:prstGeom>
        </p:spPr>
      </p:pic>
      <p:sp>
        <p:nvSpPr>
          <p:cNvPr id="34" name="Rectangle 33">
            <a:extLst>
              <a:ext uri="{FF2B5EF4-FFF2-40B4-BE49-F238E27FC236}">
                <a16:creationId xmlns:a16="http://schemas.microsoft.com/office/drawing/2014/main" id="{26E7B90C-D595-4A25-ADB2-A900DA5023E1}"/>
              </a:ext>
            </a:extLst>
          </p:cNvPr>
          <p:cNvSpPr/>
          <p:nvPr/>
        </p:nvSpPr>
        <p:spPr>
          <a:xfrm>
            <a:off x="4194120" y="7576166"/>
            <a:ext cx="837113" cy="2044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9BC771-84F8-4E34-B050-1B683D103CE5}"/>
              </a:ext>
            </a:extLst>
          </p:cNvPr>
          <p:cNvSpPr/>
          <p:nvPr/>
        </p:nvSpPr>
        <p:spPr>
          <a:xfrm>
            <a:off x="207328" y="8093966"/>
            <a:ext cx="6417696" cy="400110"/>
          </a:xfrm>
          <a:prstGeom prst="rect">
            <a:avLst/>
          </a:prstGeom>
        </p:spPr>
        <p:txBody>
          <a:bodyPr wrap="square">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When customization is complete click on “Create Custom Template.” Changes will be saved and the new template will appear on the template list. </a:t>
            </a:r>
          </a:p>
        </p:txBody>
      </p:sp>
      <p:sp>
        <p:nvSpPr>
          <p:cNvPr id="2" name="Rectangle 1">
            <a:extLst>
              <a:ext uri="{FF2B5EF4-FFF2-40B4-BE49-F238E27FC236}">
                <a16:creationId xmlns:a16="http://schemas.microsoft.com/office/drawing/2014/main" id="{4E0DB33A-B164-D61E-743B-F79A7928C6A3}"/>
              </a:ext>
            </a:extLst>
          </p:cNvPr>
          <p:cNvSpPr/>
          <p:nvPr/>
        </p:nvSpPr>
        <p:spPr>
          <a:xfrm>
            <a:off x="1027824" y="2974173"/>
            <a:ext cx="271591" cy="4671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1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E915531-0419-4D5A-A7FC-36236A79B324}"/>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a:p>
          <a:p>
            <a:pPr algn="r"/>
            <a:br>
              <a:rPr lang="en-US"/>
            </a:br>
            <a:r>
              <a:rPr lang="en-US"/>
              <a:t>Version 1.1</a:t>
            </a:r>
          </a:p>
        </p:txBody>
      </p:sp>
      <p:sp>
        <p:nvSpPr>
          <p:cNvPr id="33" name="Title 1">
            <a:extLst>
              <a:ext uri="{FF2B5EF4-FFF2-40B4-BE49-F238E27FC236}">
                <a16:creationId xmlns:a16="http://schemas.microsoft.com/office/drawing/2014/main" id="{A8916E34-F04D-4295-9B06-6110E71ECA00}"/>
              </a:ext>
            </a:extLst>
          </p:cNvPr>
          <p:cNvSpPr>
            <a:spLocks noGrp="1"/>
          </p:cNvSpPr>
          <p:nvPr>
            <p:ph type="title"/>
          </p:nvPr>
        </p:nvSpPr>
        <p:spPr>
          <a:xfrm>
            <a:off x="104717" y="196197"/>
            <a:ext cx="3469489" cy="517603"/>
          </a:xfrm>
        </p:spPr>
        <p:txBody>
          <a:bodyPr>
            <a:normAutofit fontScale="90000"/>
          </a:bodyPr>
          <a:lstStyle/>
          <a:p>
            <a:r>
              <a:rPr lang="en-US" sz="2000" b="1"/>
              <a:t>VASE+</a:t>
            </a:r>
            <a:br>
              <a:rPr lang="en-US" sz="1400" b="1"/>
            </a:br>
            <a:r>
              <a:rPr lang="en-US" sz="1400" b="1"/>
              <a:t>Job Aid – File Upload</a:t>
            </a:r>
          </a:p>
        </p:txBody>
      </p:sp>
      <p:sp>
        <p:nvSpPr>
          <p:cNvPr id="29" name="Rectangle 28">
            <a:extLst>
              <a:ext uri="{FF2B5EF4-FFF2-40B4-BE49-F238E27FC236}">
                <a16:creationId xmlns:a16="http://schemas.microsoft.com/office/drawing/2014/main" id="{131998EC-E004-4E88-A5F9-DDE47FFD0DA8}"/>
              </a:ext>
            </a:extLst>
          </p:cNvPr>
          <p:cNvSpPr/>
          <p:nvPr/>
        </p:nvSpPr>
        <p:spPr>
          <a:xfrm>
            <a:off x="182959" y="848300"/>
            <a:ext cx="6417696" cy="400110"/>
          </a:xfrm>
          <a:prstGeom prst="rect">
            <a:avLst/>
          </a:prstGeom>
        </p:spPr>
        <p:txBody>
          <a:bodyPr wrap="square">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The custom template will appear in the template drop down and can be selected. Select the correct template for that communication and Click Send.  </a:t>
            </a:r>
          </a:p>
        </p:txBody>
      </p:sp>
      <p:sp>
        <p:nvSpPr>
          <p:cNvPr id="32" name="Rectangle 31">
            <a:extLst>
              <a:ext uri="{FF2B5EF4-FFF2-40B4-BE49-F238E27FC236}">
                <a16:creationId xmlns:a16="http://schemas.microsoft.com/office/drawing/2014/main" id="{6855864B-B87E-48D4-9ECF-7FDD49D81BC2}"/>
              </a:ext>
            </a:extLst>
          </p:cNvPr>
          <p:cNvSpPr/>
          <p:nvPr/>
        </p:nvSpPr>
        <p:spPr>
          <a:xfrm>
            <a:off x="207328" y="3549684"/>
            <a:ext cx="6417696" cy="400110"/>
          </a:xfrm>
          <a:prstGeom prst="rect">
            <a:avLst/>
          </a:prstGeom>
        </p:spPr>
        <p:txBody>
          <a:bodyPr wrap="square" lIns="91440" tIns="45720" rIns="91440" bIns="45720" anchor="t">
            <a:spAutoFit/>
          </a:bodyPr>
          <a:lstStyle/>
          <a:p>
            <a:r>
              <a:rPr lang="en-US" sz="1000">
                <a:latin typeface="Open Sans"/>
                <a:ea typeface="Open Sans"/>
                <a:cs typeface="Open Sans"/>
              </a:rPr>
              <a:t>The email template can also be viewed from this screen but not edited. Click on “Email Content Preview” to view the email before to verify it is the one intended. </a:t>
            </a:r>
            <a:endParaRPr lang="en-US" sz="1000">
              <a:latin typeface="Open Sans" panose="020B0606030504020204" pitchFamily="34" charset="0"/>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id="{2A174EFC-A38B-4C6D-B531-8F0D0FE01B23}"/>
              </a:ext>
            </a:extLst>
          </p:cNvPr>
          <p:cNvSpPr txBox="1"/>
          <p:nvPr/>
        </p:nvSpPr>
        <p:spPr>
          <a:xfrm>
            <a:off x="1831208" y="3102970"/>
            <a:ext cx="3186417" cy="230832"/>
          </a:xfrm>
          <a:prstGeom prst="rect">
            <a:avLst/>
          </a:prstGeom>
          <a:noFill/>
        </p:spPr>
        <p:txBody>
          <a:bodyPr wrap="square" rtlCol="0">
            <a:spAutoFit/>
          </a:bodyPr>
          <a:lstStyle/>
          <a:p>
            <a:r>
              <a:rPr lang="en-US" sz="900" i="1">
                <a:latin typeface="Open Sans" panose="020B0606030504020204" pitchFamily="34" charset="0"/>
                <a:ea typeface="Open Sans" panose="020B0606030504020204" pitchFamily="34" charset="0"/>
                <a:cs typeface="Open Sans" panose="020B0606030504020204" pitchFamily="34" charset="0"/>
              </a:rPr>
              <a:t>Figure 10 – New templates appear on drop down</a:t>
            </a:r>
          </a:p>
        </p:txBody>
      </p:sp>
      <p:pic>
        <p:nvPicPr>
          <p:cNvPr id="3" name="Picture 2">
            <a:extLst>
              <a:ext uri="{FF2B5EF4-FFF2-40B4-BE49-F238E27FC236}">
                <a16:creationId xmlns:a16="http://schemas.microsoft.com/office/drawing/2014/main" id="{1C158AC0-9C0C-41CF-8D0E-3E26365B76D5}"/>
              </a:ext>
            </a:extLst>
          </p:cNvPr>
          <p:cNvPicPr>
            <a:picLocks noChangeAspect="1"/>
          </p:cNvPicPr>
          <p:nvPr/>
        </p:nvPicPr>
        <p:blipFill>
          <a:blip r:embed="rId2"/>
          <a:stretch>
            <a:fillRect/>
          </a:stretch>
        </p:blipFill>
        <p:spPr>
          <a:xfrm>
            <a:off x="1862678" y="1253184"/>
            <a:ext cx="2678331" cy="1831158"/>
          </a:xfrm>
          <a:prstGeom prst="rect">
            <a:avLst/>
          </a:prstGeom>
        </p:spPr>
      </p:pic>
      <p:pic>
        <p:nvPicPr>
          <p:cNvPr id="15" name="Picture 14">
            <a:extLst>
              <a:ext uri="{FF2B5EF4-FFF2-40B4-BE49-F238E27FC236}">
                <a16:creationId xmlns:a16="http://schemas.microsoft.com/office/drawing/2014/main" id="{40DD8418-A8C5-49D9-BC3E-604159347393}"/>
              </a:ext>
            </a:extLst>
          </p:cNvPr>
          <p:cNvPicPr>
            <a:picLocks noChangeAspect="1"/>
          </p:cNvPicPr>
          <p:nvPr/>
        </p:nvPicPr>
        <p:blipFill>
          <a:blip r:embed="rId3"/>
          <a:stretch>
            <a:fillRect/>
          </a:stretch>
        </p:blipFill>
        <p:spPr>
          <a:xfrm>
            <a:off x="998073" y="4165676"/>
            <a:ext cx="4852686" cy="705091"/>
          </a:xfrm>
          <a:prstGeom prst="rect">
            <a:avLst/>
          </a:prstGeom>
        </p:spPr>
      </p:pic>
      <p:sp>
        <p:nvSpPr>
          <p:cNvPr id="16" name="Rectangle 15">
            <a:extLst>
              <a:ext uri="{FF2B5EF4-FFF2-40B4-BE49-F238E27FC236}">
                <a16:creationId xmlns:a16="http://schemas.microsoft.com/office/drawing/2014/main" id="{035681A1-ACCA-46D5-BB45-0D610A551093}"/>
              </a:ext>
            </a:extLst>
          </p:cNvPr>
          <p:cNvSpPr/>
          <p:nvPr/>
        </p:nvSpPr>
        <p:spPr>
          <a:xfrm>
            <a:off x="2527449" y="4617494"/>
            <a:ext cx="952982" cy="230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BE52D49-B494-49D3-806A-EB5EB2A8B441}"/>
              </a:ext>
            </a:extLst>
          </p:cNvPr>
          <p:cNvPicPr>
            <a:picLocks noChangeAspect="1"/>
          </p:cNvPicPr>
          <p:nvPr/>
        </p:nvPicPr>
        <p:blipFill>
          <a:blip r:embed="rId4"/>
          <a:stretch>
            <a:fillRect/>
          </a:stretch>
        </p:blipFill>
        <p:spPr>
          <a:xfrm>
            <a:off x="830909" y="6040325"/>
            <a:ext cx="4742635" cy="2193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Rectangle 18">
            <a:extLst>
              <a:ext uri="{FF2B5EF4-FFF2-40B4-BE49-F238E27FC236}">
                <a16:creationId xmlns:a16="http://schemas.microsoft.com/office/drawing/2014/main" id="{3D2F0C2F-1852-490A-B2FB-857B09A6011F}"/>
              </a:ext>
            </a:extLst>
          </p:cNvPr>
          <p:cNvSpPr/>
          <p:nvPr/>
        </p:nvSpPr>
        <p:spPr>
          <a:xfrm>
            <a:off x="104717" y="5511965"/>
            <a:ext cx="6417696" cy="246221"/>
          </a:xfrm>
          <a:prstGeom prst="rect">
            <a:avLst/>
          </a:prstGeom>
        </p:spPr>
        <p:txBody>
          <a:bodyPr wrap="square">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After clicking on “Send” a confirmation screen will appear to confirm notifications were sent successfully. </a:t>
            </a:r>
          </a:p>
        </p:txBody>
      </p:sp>
      <p:sp>
        <p:nvSpPr>
          <p:cNvPr id="20" name="TextBox 19">
            <a:extLst>
              <a:ext uri="{FF2B5EF4-FFF2-40B4-BE49-F238E27FC236}">
                <a16:creationId xmlns:a16="http://schemas.microsoft.com/office/drawing/2014/main" id="{CAC2BFAA-AB8E-49DB-902B-767D2FA5B6FA}"/>
              </a:ext>
            </a:extLst>
          </p:cNvPr>
          <p:cNvSpPr txBox="1"/>
          <p:nvPr/>
        </p:nvSpPr>
        <p:spPr>
          <a:xfrm>
            <a:off x="1980997" y="4960534"/>
            <a:ext cx="3186417" cy="230832"/>
          </a:xfrm>
          <a:prstGeom prst="rect">
            <a:avLst/>
          </a:prstGeom>
          <a:noFill/>
        </p:spPr>
        <p:txBody>
          <a:bodyPr wrap="square" rtlCol="0">
            <a:spAutoFit/>
          </a:bodyPr>
          <a:lstStyle/>
          <a:p>
            <a:r>
              <a:rPr lang="en-US" sz="900" i="1">
                <a:latin typeface="Open Sans" panose="020B0606030504020204" pitchFamily="34" charset="0"/>
                <a:ea typeface="Open Sans" panose="020B0606030504020204" pitchFamily="34" charset="0"/>
                <a:cs typeface="Open Sans" panose="020B0606030504020204" pitchFamily="34" charset="0"/>
              </a:rPr>
              <a:t>Figure 11 – Preview Email before sending</a:t>
            </a:r>
          </a:p>
        </p:txBody>
      </p:sp>
      <p:sp>
        <p:nvSpPr>
          <p:cNvPr id="22" name="TextBox 21">
            <a:extLst>
              <a:ext uri="{FF2B5EF4-FFF2-40B4-BE49-F238E27FC236}">
                <a16:creationId xmlns:a16="http://schemas.microsoft.com/office/drawing/2014/main" id="{75F12BC3-1E37-4FA3-A8A7-3CA64B26A76F}"/>
              </a:ext>
            </a:extLst>
          </p:cNvPr>
          <p:cNvSpPr txBox="1"/>
          <p:nvPr/>
        </p:nvSpPr>
        <p:spPr>
          <a:xfrm>
            <a:off x="1666754" y="8401009"/>
            <a:ext cx="3500659" cy="230832"/>
          </a:xfrm>
          <a:prstGeom prst="rect">
            <a:avLst/>
          </a:prstGeom>
          <a:noFill/>
        </p:spPr>
        <p:txBody>
          <a:bodyPr wrap="square" rtlCol="0">
            <a:spAutoFit/>
          </a:bodyPr>
          <a:lstStyle/>
          <a:p>
            <a:r>
              <a:rPr lang="en-US" sz="900" i="1">
                <a:latin typeface="Open Sans" panose="020B0606030504020204" pitchFamily="34" charset="0"/>
                <a:ea typeface="Open Sans" panose="020B0606030504020204" pitchFamily="34" charset="0"/>
                <a:cs typeface="Open Sans" panose="020B0606030504020204" pitchFamily="34" charset="0"/>
              </a:rPr>
              <a:t>Figure 12 – Confirmation that notifications were sent successfully</a:t>
            </a:r>
          </a:p>
        </p:txBody>
      </p:sp>
    </p:spTree>
    <p:extLst>
      <p:ext uri="{BB962C8B-B14F-4D97-AF65-F5344CB8AC3E}">
        <p14:creationId xmlns:p14="http://schemas.microsoft.com/office/powerpoint/2010/main" val="2988003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E915531-0419-4D5A-A7FC-36236A79B324}"/>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a:p>
          <a:p>
            <a:pPr algn="r"/>
            <a:br>
              <a:rPr lang="en-US"/>
            </a:br>
            <a:r>
              <a:rPr lang="en-US"/>
              <a:t>Version 1.1</a:t>
            </a:r>
          </a:p>
        </p:txBody>
      </p:sp>
      <p:sp>
        <p:nvSpPr>
          <p:cNvPr id="33" name="Title 1">
            <a:extLst>
              <a:ext uri="{FF2B5EF4-FFF2-40B4-BE49-F238E27FC236}">
                <a16:creationId xmlns:a16="http://schemas.microsoft.com/office/drawing/2014/main" id="{A8916E34-F04D-4295-9B06-6110E71ECA00}"/>
              </a:ext>
            </a:extLst>
          </p:cNvPr>
          <p:cNvSpPr>
            <a:spLocks noGrp="1"/>
          </p:cNvSpPr>
          <p:nvPr>
            <p:ph type="title"/>
          </p:nvPr>
        </p:nvSpPr>
        <p:spPr>
          <a:xfrm>
            <a:off x="104717" y="196197"/>
            <a:ext cx="3469489" cy="517603"/>
          </a:xfrm>
        </p:spPr>
        <p:txBody>
          <a:bodyPr>
            <a:normAutofit fontScale="90000"/>
          </a:bodyPr>
          <a:lstStyle/>
          <a:p>
            <a:r>
              <a:rPr lang="en-US" sz="2000" b="1"/>
              <a:t>VASE+</a:t>
            </a:r>
            <a:br>
              <a:rPr lang="en-US" sz="1400" b="1"/>
            </a:br>
            <a:r>
              <a:rPr lang="en-US" sz="1400" b="1"/>
              <a:t>Job Aid – File Upload</a:t>
            </a:r>
          </a:p>
        </p:txBody>
      </p:sp>
      <p:sp>
        <p:nvSpPr>
          <p:cNvPr id="16" name="TextBox 15">
            <a:extLst>
              <a:ext uri="{FF2B5EF4-FFF2-40B4-BE49-F238E27FC236}">
                <a16:creationId xmlns:a16="http://schemas.microsoft.com/office/drawing/2014/main" id="{347C6575-114B-4063-BEE4-42C003004719}"/>
              </a:ext>
            </a:extLst>
          </p:cNvPr>
          <p:cNvSpPr txBox="1"/>
          <p:nvPr/>
        </p:nvSpPr>
        <p:spPr>
          <a:xfrm>
            <a:off x="0" y="962729"/>
            <a:ext cx="6400800" cy="307777"/>
          </a:xfrm>
          <a:prstGeom prst="rect">
            <a:avLst/>
          </a:prstGeom>
          <a:noFill/>
        </p:spPr>
        <p:txBody>
          <a:bodyPr wrap="square" rtlCol="0">
            <a:spAutoFit/>
          </a:bodyPr>
          <a:lstStyle/>
          <a:p>
            <a:r>
              <a:rPr lang="en-US" sz="1400" b="1">
                <a:solidFill>
                  <a:srgbClr val="5B9BD5"/>
                </a:solidFill>
                <a:latin typeface="Open Sans" panose="020B0606030504020204" pitchFamily="34" charset="0"/>
                <a:ea typeface="Open Sans" panose="020B0606030504020204" pitchFamily="34" charset="0"/>
                <a:cs typeface="Open Sans" panose="020B0606030504020204" pitchFamily="34" charset="0"/>
              </a:rPr>
              <a:t>File Upload Error</a:t>
            </a:r>
          </a:p>
        </p:txBody>
      </p:sp>
      <p:cxnSp>
        <p:nvCxnSpPr>
          <p:cNvPr id="17" name="Google Shape;710;gae5b44f2be_2_1311">
            <a:extLst>
              <a:ext uri="{FF2B5EF4-FFF2-40B4-BE49-F238E27FC236}">
                <a16:creationId xmlns:a16="http://schemas.microsoft.com/office/drawing/2014/main" id="{0FC4D217-C076-400D-A7BD-1FA7676B5188}"/>
              </a:ext>
            </a:extLst>
          </p:cNvPr>
          <p:cNvCxnSpPr/>
          <p:nvPr/>
        </p:nvCxnSpPr>
        <p:spPr>
          <a:xfrm>
            <a:off x="150525" y="1307923"/>
            <a:ext cx="2740800" cy="0"/>
          </a:xfrm>
          <a:prstGeom prst="straightConnector1">
            <a:avLst/>
          </a:prstGeom>
          <a:noFill/>
          <a:ln w="28575" cap="flat" cmpd="sng">
            <a:solidFill>
              <a:srgbClr val="1A3964"/>
            </a:solidFill>
            <a:prstDash val="solid"/>
            <a:miter lim="800000"/>
            <a:headEnd type="none" w="sm" len="sm"/>
            <a:tailEnd type="none" w="sm" len="sm"/>
          </a:ln>
        </p:spPr>
      </p:cxnSp>
      <p:cxnSp>
        <p:nvCxnSpPr>
          <p:cNvPr id="18" name="Google Shape;711;gae5b44f2be_2_1311">
            <a:extLst>
              <a:ext uri="{FF2B5EF4-FFF2-40B4-BE49-F238E27FC236}">
                <a16:creationId xmlns:a16="http://schemas.microsoft.com/office/drawing/2014/main" id="{54CB3B57-1DDE-4E57-94CF-67B199763057}"/>
              </a:ext>
            </a:extLst>
          </p:cNvPr>
          <p:cNvCxnSpPr/>
          <p:nvPr/>
        </p:nvCxnSpPr>
        <p:spPr>
          <a:xfrm>
            <a:off x="150525" y="1365073"/>
            <a:ext cx="2740800" cy="0"/>
          </a:xfrm>
          <a:prstGeom prst="straightConnector1">
            <a:avLst/>
          </a:prstGeom>
          <a:noFill/>
          <a:ln w="19050" cap="flat" cmpd="sng">
            <a:solidFill>
              <a:schemeClr val="accent3"/>
            </a:solidFill>
            <a:prstDash val="solid"/>
            <a:miter lim="800000"/>
            <a:headEnd type="none" w="sm" len="sm"/>
            <a:tailEnd type="none" w="sm" len="sm"/>
          </a:ln>
        </p:spPr>
      </p:cxnSp>
      <p:grpSp>
        <p:nvGrpSpPr>
          <p:cNvPr id="4" name="Group 3">
            <a:extLst>
              <a:ext uri="{FF2B5EF4-FFF2-40B4-BE49-F238E27FC236}">
                <a16:creationId xmlns:a16="http://schemas.microsoft.com/office/drawing/2014/main" id="{BFCD2B1A-4FDA-45EA-8B9A-AF9A26DF2580}"/>
              </a:ext>
            </a:extLst>
          </p:cNvPr>
          <p:cNvGrpSpPr/>
          <p:nvPr/>
        </p:nvGrpSpPr>
        <p:grpSpPr>
          <a:xfrm>
            <a:off x="1355436" y="1760857"/>
            <a:ext cx="4147128" cy="1938634"/>
            <a:chOff x="1355436" y="1760857"/>
            <a:chExt cx="4147128" cy="1938634"/>
          </a:xfrm>
        </p:grpSpPr>
        <p:pic>
          <p:nvPicPr>
            <p:cNvPr id="2" name="Picture 1">
              <a:extLst>
                <a:ext uri="{FF2B5EF4-FFF2-40B4-BE49-F238E27FC236}">
                  <a16:creationId xmlns:a16="http://schemas.microsoft.com/office/drawing/2014/main" id="{9CCB19A8-1C61-4632-ADE0-967F1F838F20}"/>
                </a:ext>
              </a:extLst>
            </p:cNvPr>
            <p:cNvPicPr>
              <a:picLocks noChangeAspect="1"/>
            </p:cNvPicPr>
            <p:nvPr/>
          </p:nvPicPr>
          <p:blipFill rotWithShape="1">
            <a:blip r:embed="rId2"/>
            <a:srcRect l="18855" t="21508" r="2492" b="13127"/>
            <a:stretch/>
          </p:blipFill>
          <p:spPr>
            <a:xfrm>
              <a:off x="1355436" y="1760857"/>
              <a:ext cx="4147128" cy="1938634"/>
            </a:xfrm>
            <a:prstGeom prst="rect">
              <a:avLst/>
            </a:prstGeom>
            <a:ln>
              <a:solidFill>
                <a:schemeClr val="tx1"/>
              </a:solidFill>
            </a:ln>
          </p:spPr>
        </p:pic>
        <p:sp>
          <p:nvSpPr>
            <p:cNvPr id="20" name="Rectangle 19">
              <a:extLst>
                <a:ext uri="{FF2B5EF4-FFF2-40B4-BE49-F238E27FC236}">
                  <a16:creationId xmlns:a16="http://schemas.microsoft.com/office/drawing/2014/main" id="{1E67EDE7-F353-49BA-9C3A-AF9C53048BF9}"/>
                </a:ext>
              </a:extLst>
            </p:cNvPr>
            <p:cNvSpPr/>
            <p:nvPr/>
          </p:nvSpPr>
          <p:spPr>
            <a:xfrm>
              <a:off x="3661881" y="2891478"/>
              <a:ext cx="332776" cy="227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6E8CC35D-40F8-445F-8AC5-3CFFA4E42EF7}"/>
              </a:ext>
            </a:extLst>
          </p:cNvPr>
          <p:cNvSpPr/>
          <p:nvPr/>
        </p:nvSpPr>
        <p:spPr>
          <a:xfrm>
            <a:off x="150525" y="1422223"/>
            <a:ext cx="6417696" cy="246221"/>
          </a:xfrm>
          <a:prstGeom prst="rect">
            <a:avLst/>
          </a:prstGeom>
        </p:spPr>
        <p:txBody>
          <a:bodyPr wrap="square">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To view upload errors, click the box in the “Total Rejected” column to view record rejection cause. </a:t>
            </a:r>
          </a:p>
        </p:txBody>
      </p:sp>
      <p:sp>
        <p:nvSpPr>
          <p:cNvPr id="22" name="TextBox 21">
            <a:extLst>
              <a:ext uri="{FF2B5EF4-FFF2-40B4-BE49-F238E27FC236}">
                <a16:creationId xmlns:a16="http://schemas.microsoft.com/office/drawing/2014/main" id="{85A8B0C3-1094-4FEA-ACB1-7AA7D517EA54}"/>
              </a:ext>
            </a:extLst>
          </p:cNvPr>
          <p:cNvSpPr txBox="1"/>
          <p:nvPr/>
        </p:nvSpPr>
        <p:spPr>
          <a:xfrm>
            <a:off x="1684056" y="3718957"/>
            <a:ext cx="3489888" cy="230832"/>
          </a:xfrm>
          <a:prstGeom prst="rect">
            <a:avLst/>
          </a:prstGeom>
          <a:noFill/>
        </p:spPr>
        <p:txBody>
          <a:bodyPr wrap="square" rtlCol="0">
            <a:spAutoFit/>
          </a:bodyPr>
          <a:lstStyle/>
          <a:p>
            <a:pPr algn="ctr"/>
            <a:r>
              <a:rPr lang="en-US" sz="900" i="1">
                <a:latin typeface="Open Sans" panose="020B0606030504020204" pitchFamily="34" charset="0"/>
                <a:ea typeface="Open Sans" panose="020B0606030504020204" pitchFamily="34" charset="0"/>
                <a:cs typeface="Open Sans" panose="020B0606030504020204" pitchFamily="34" charset="0"/>
              </a:rPr>
              <a:t>Figure 9 – View Total Rejected </a:t>
            </a:r>
          </a:p>
        </p:txBody>
      </p:sp>
      <p:sp>
        <p:nvSpPr>
          <p:cNvPr id="24" name="Rectangle 23">
            <a:extLst>
              <a:ext uri="{FF2B5EF4-FFF2-40B4-BE49-F238E27FC236}">
                <a16:creationId xmlns:a16="http://schemas.microsoft.com/office/drawing/2014/main" id="{2D7B63A2-19E6-481C-BAB5-9DF60892EDFB}"/>
              </a:ext>
            </a:extLst>
          </p:cNvPr>
          <p:cNvSpPr/>
          <p:nvPr/>
        </p:nvSpPr>
        <p:spPr>
          <a:xfrm>
            <a:off x="104717" y="4079477"/>
            <a:ext cx="6417696" cy="400110"/>
          </a:xfrm>
          <a:prstGeom prst="rect">
            <a:avLst/>
          </a:prstGeom>
        </p:spPr>
        <p:txBody>
          <a:bodyPr wrap="square">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After scrolling all the way to the right in the Rejected Registrant Data table, the “Error Message” column will show the reason a specific record was rejected. </a:t>
            </a:r>
          </a:p>
        </p:txBody>
      </p:sp>
      <p:grpSp>
        <p:nvGrpSpPr>
          <p:cNvPr id="5" name="Group 4">
            <a:extLst>
              <a:ext uri="{FF2B5EF4-FFF2-40B4-BE49-F238E27FC236}">
                <a16:creationId xmlns:a16="http://schemas.microsoft.com/office/drawing/2014/main" id="{22FF35F2-2B3D-4B8C-9AD9-B0ABB91F1D7C}"/>
              </a:ext>
            </a:extLst>
          </p:cNvPr>
          <p:cNvGrpSpPr/>
          <p:nvPr/>
        </p:nvGrpSpPr>
        <p:grpSpPr>
          <a:xfrm>
            <a:off x="1355436" y="4572000"/>
            <a:ext cx="4147129" cy="1897378"/>
            <a:chOff x="1317201" y="4572000"/>
            <a:chExt cx="4147129" cy="1897378"/>
          </a:xfrm>
        </p:grpSpPr>
        <p:pic>
          <p:nvPicPr>
            <p:cNvPr id="3" name="Picture 2">
              <a:extLst>
                <a:ext uri="{FF2B5EF4-FFF2-40B4-BE49-F238E27FC236}">
                  <a16:creationId xmlns:a16="http://schemas.microsoft.com/office/drawing/2014/main" id="{71F01E60-7264-4E1C-807B-259D63AA87EB}"/>
                </a:ext>
              </a:extLst>
            </p:cNvPr>
            <p:cNvPicPr>
              <a:picLocks noChangeAspect="1"/>
            </p:cNvPicPr>
            <p:nvPr/>
          </p:nvPicPr>
          <p:blipFill rotWithShape="1">
            <a:blip r:embed="rId3"/>
            <a:srcRect l="3637" t="17439" r="4226" b="7620"/>
            <a:stretch/>
          </p:blipFill>
          <p:spPr>
            <a:xfrm>
              <a:off x="1317201" y="4572000"/>
              <a:ext cx="4147129" cy="1897378"/>
            </a:xfrm>
            <a:prstGeom prst="rect">
              <a:avLst/>
            </a:prstGeom>
            <a:ln>
              <a:solidFill>
                <a:schemeClr val="tx1"/>
              </a:solidFill>
            </a:ln>
          </p:spPr>
        </p:pic>
        <p:sp>
          <p:nvSpPr>
            <p:cNvPr id="25" name="Rectangle 24">
              <a:extLst>
                <a:ext uri="{FF2B5EF4-FFF2-40B4-BE49-F238E27FC236}">
                  <a16:creationId xmlns:a16="http://schemas.microsoft.com/office/drawing/2014/main" id="{21C5F820-FE85-4E23-A7AF-E6DC8714DBC0}"/>
                </a:ext>
              </a:extLst>
            </p:cNvPr>
            <p:cNvSpPr/>
            <p:nvPr/>
          </p:nvSpPr>
          <p:spPr>
            <a:xfrm>
              <a:off x="5052378" y="5108489"/>
              <a:ext cx="411952" cy="13608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E443A08E-7414-4C2D-9C64-DA208CFB1A58}"/>
              </a:ext>
            </a:extLst>
          </p:cNvPr>
          <p:cNvSpPr txBox="1"/>
          <p:nvPr/>
        </p:nvSpPr>
        <p:spPr>
          <a:xfrm>
            <a:off x="1684056" y="6480184"/>
            <a:ext cx="3489888" cy="230832"/>
          </a:xfrm>
          <a:prstGeom prst="rect">
            <a:avLst/>
          </a:prstGeom>
          <a:noFill/>
        </p:spPr>
        <p:txBody>
          <a:bodyPr wrap="square" rtlCol="0">
            <a:spAutoFit/>
          </a:bodyPr>
          <a:lstStyle/>
          <a:p>
            <a:pPr algn="ctr"/>
            <a:r>
              <a:rPr lang="en-US" sz="900" i="1">
                <a:latin typeface="Open Sans" panose="020B0606030504020204" pitchFamily="34" charset="0"/>
                <a:ea typeface="Open Sans" panose="020B0606030504020204" pitchFamily="34" charset="0"/>
                <a:cs typeface="Open Sans" panose="020B0606030504020204" pitchFamily="34" charset="0"/>
              </a:rPr>
              <a:t>Figure 10 – View Error Messages </a:t>
            </a:r>
          </a:p>
        </p:txBody>
      </p:sp>
    </p:spTree>
    <p:extLst>
      <p:ext uri="{BB962C8B-B14F-4D97-AF65-F5344CB8AC3E}">
        <p14:creationId xmlns:p14="http://schemas.microsoft.com/office/powerpoint/2010/main" val="754691328"/>
      </p:ext>
    </p:extLst>
  </p:cSld>
  <p:clrMapOvr>
    <a:masterClrMapping/>
  </p:clrMapOvr>
</p:sld>
</file>

<file path=ppt/theme/theme1.xml><?xml version="1.0" encoding="utf-8"?>
<a:theme xmlns:a="http://schemas.openxmlformats.org/drawingml/2006/main" name="VDH">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H" id="{98E7374E-2CE8-4AF3-B50A-765684FB6B0C}" vid="{EA886FF3-7560-4DC6-849B-207AFB8201A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EE23F851182E4EBD13B99F8F10139B" ma:contentTypeVersion="17" ma:contentTypeDescription="Create a new document." ma:contentTypeScope="" ma:versionID="9beb479b230daece15a60278fb1886a9">
  <xsd:schema xmlns:xsd="http://www.w3.org/2001/XMLSchema" xmlns:xs="http://www.w3.org/2001/XMLSchema" xmlns:p="http://schemas.microsoft.com/office/2006/metadata/properties" xmlns:ns2="99918207-70f4-4692-8e19-8fc913462058" xmlns:ns3="d0ca13b7-c6ed-42f9-9bda-57a4fb0cfcc4" targetNamespace="http://schemas.microsoft.com/office/2006/metadata/properties" ma:root="true" ma:fieldsID="af8acf5461d1c48fa23563c31be535c6" ns2:_="" ns3:_="">
    <xsd:import namespace="99918207-70f4-4692-8e19-8fc913462058"/>
    <xsd:import namespace="d0ca13b7-c6ed-42f9-9bda-57a4fb0cfc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18207-70f4-4692-8e19-8fc9134620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a13b7-c6ed-42f9-9bda-57a4fb0cfcc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9625f74-c223-4029-9bb7-8f48137f8e12}" ma:internalName="TaxCatchAll" ma:showField="CatchAllData" ma:web="d0ca13b7-c6ed-42f9-9bda-57a4fb0cfc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918207-70f4-4692-8e19-8fc913462058">
      <Terms xmlns="http://schemas.microsoft.com/office/infopath/2007/PartnerControls"/>
    </lcf76f155ced4ddcb4097134ff3c332f>
    <TaxCatchAll xmlns="d0ca13b7-c6ed-42f9-9bda-57a4fb0cfcc4" xsi:nil="true"/>
    <SharedWithUsers xmlns="d0ca13b7-c6ed-42f9-9bda-57a4fb0cfcc4">
      <UserInfo>
        <DisplayName>Niemi, Molly</DisplayName>
        <AccountId>320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B1DCF1-D666-4ABC-B78F-218EB29C9815}">
  <ds:schemaRefs>
    <ds:schemaRef ds:uri="99918207-70f4-4692-8e19-8fc913462058"/>
    <ds:schemaRef ds:uri="d0ca13b7-c6ed-42f9-9bda-57a4fb0cfc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779B4E5-89DD-48A9-88F5-AB9B93E0C647}">
  <ds:schemaRefs>
    <ds:schemaRef ds:uri="99918207-70f4-4692-8e19-8fc913462058"/>
    <ds:schemaRef ds:uri="d0ca13b7-c6ed-42f9-9bda-57a4fb0cfc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CBC1B5B-FFB9-474F-BBA3-46078D5E4D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VDH</Template>
  <Application>Microsoft Office PowerPoint</Application>
  <PresentationFormat>Letter Paper (8.5x11 in)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VDH</vt:lpstr>
      <vt:lpstr>VASE+ Job Aid – Customizable File Upload</vt:lpstr>
      <vt:lpstr>VASE+ Job Aid – File Upload</vt:lpstr>
      <vt:lpstr>VASE+ Job Aid – File Upload</vt:lpstr>
      <vt:lpstr>VASE+ Job Aid – File Upload</vt:lpstr>
      <vt:lpstr>VASE+ Job Aid – File Upload</vt:lpstr>
      <vt:lpstr>VASE+ Job Aid – File Upload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Payne, Dana</dc:creator>
  <cp:revision>6</cp:revision>
  <dcterms:created xsi:type="dcterms:W3CDTF">2021-04-07T19:29:00Z</dcterms:created>
  <dcterms:modified xsi:type="dcterms:W3CDTF">2022-10-27T19:34:31Z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0x010100D8EE23F851182E4EBD13B99F8F10139B</vt:lpwstr>
  </property>
  <property fmtid="{D5CDD505-2E9C-101B-9397-08002B2CF9AE}" pid="3" name="MSIP_Label_ea60d57e-af5b-4752-ac57-3e4f28ca11dc_Enabled">
    <vt:lpwstr>true</vt:lpwstr>
  </property>
  <property fmtid="{D5CDD505-2E9C-101B-9397-08002B2CF9AE}" pid="4" name="MSIP_Label_ea60d57e-af5b-4752-ac57-3e4f28ca11dc_SetDate">
    <vt:lpwstr>2022-03-04T16:19:56Z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38458851-085d-4058-aa24-121d663462ee</vt:lpwstr>
  </property>
  <property fmtid="{D5CDD505-2E9C-101B-9397-08002B2CF9AE}" pid="9" name="MSIP_Label_ea60d57e-af5b-4752-ac57-3e4f28ca11dc_ContentBits">
    <vt:lpwstr>0</vt:lpwstr>
  </property>
  <property fmtid="{D5CDD505-2E9C-101B-9397-08002B2CF9AE}" pid="10" name="MediaServiceImageTags">
    <vt:lpwstr/>
  </property>
</Properties>
</file>