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7" r:id="rId5"/>
    <p:sldId id="259" r:id="rId6"/>
    <p:sldId id="260" r:id="rId7"/>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C8CA0D-7913-4379-87BE-7E1727A3C3F0}" v="5" dt="2021-09-24T19:17:54.267"/>
    <p1510:client id="{7FA92FC3-7CC0-462D-AA53-CB27434974FF}" v="43" dt="2021-04-28T21:07:00.2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18" d="100"/>
          <a:sy n="118" d="100"/>
        </p:scale>
        <p:origin x="363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DFFAC676-F19F-489D-B372-2582542A5CFB}"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316202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94814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083802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p:nvCxnSpPr>
        <p:spPr>
          <a:xfrm flipH="1">
            <a:off x="857" y="752136"/>
            <a:ext cx="6856286"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112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7" y="8829115"/>
            <a:ext cx="1543050" cy="302285"/>
          </a:xfrm>
          <a:prstGeom prst="rect">
            <a:avLst/>
          </a:prstGeom>
        </p:spPr>
        <p:txBody>
          <a:bodyPr vert="horz" lIns="91440" tIns="45720" rIns="91440" bIns="45720" rtlCol="0" anchor="ctr"/>
          <a:lstStyle>
            <a:lvl1pPr algn="r">
              <a:defRPr sz="506"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7" y="830619"/>
            <a:ext cx="6648200" cy="439120"/>
          </a:xfrm>
          <a:prstGeom prst="rect">
            <a:avLst/>
          </a:prstGeom>
        </p:spPr>
        <p:txBody>
          <a:bodyPr/>
          <a:lstStyle>
            <a:lvl1pPr marL="0" indent="0">
              <a:buNone/>
              <a:defRPr sz="900">
                <a:latin typeface="Open Sans" panose="020B0606030504020204" pitchFamily="34" charset="0"/>
                <a:ea typeface="Open Sans" panose="020B0606030504020204" pitchFamily="34" charset="0"/>
                <a:cs typeface="Open Sans" panose="020B0606030504020204" pitchFamily="34" charset="0"/>
              </a:defRPr>
            </a:lvl1pPr>
            <a:lvl2pPr>
              <a:defRPr sz="788">
                <a:latin typeface="Open Sans" panose="020B0606030504020204" pitchFamily="34" charset="0"/>
                <a:ea typeface="Open Sans" panose="020B0606030504020204" pitchFamily="34" charset="0"/>
                <a:cs typeface="Open Sans" panose="020B0606030504020204" pitchFamily="34" charset="0"/>
              </a:defRPr>
            </a:lvl2pPr>
            <a:lvl3pPr>
              <a:defRPr sz="788">
                <a:latin typeface="Open Sans" panose="020B0606030504020204" pitchFamily="34" charset="0"/>
                <a:ea typeface="Open Sans" panose="020B0606030504020204" pitchFamily="34" charset="0"/>
                <a:cs typeface="Open Sans" panose="020B0606030504020204" pitchFamily="34" charset="0"/>
              </a:defRPr>
            </a:lvl3pPr>
            <a:lvl4pPr>
              <a:defRPr sz="788">
                <a:latin typeface="Open Sans" panose="020B0606030504020204" pitchFamily="34" charset="0"/>
                <a:ea typeface="Open Sans" panose="020B0606030504020204" pitchFamily="34" charset="0"/>
                <a:cs typeface="Open Sans" panose="020B0606030504020204" pitchFamily="34" charset="0"/>
              </a:defRPr>
            </a:lvl4pPr>
            <a:lvl5pPr>
              <a:defRPr sz="788">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p:nvPicPr>
        <p:blipFill rotWithShape="1">
          <a:blip r:embed="rId2"/>
          <a:srcRect b="9281"/>
          <a:stretch/>
        </p:blipFill>
        <p:spPr>
          <a:xfrm>
            <a:off x="6017366" y="8803039"/>
            <a:ext cx="735551" cy="302285"/>
          </a:xfrm>
          <a:prstGeom prst="rect">
            <a:avLst/>
          </a:prstGeom>
        </p:spPr>
      </p:pic>
    </p:spTree>
    <p:extLst>
      <p:ext uri="{BB962C8B-B14F-4D97-AF65-F5344CB8AC3E}">
        <p14:creationId xmlns:p14="http://schemas.microsoft.com/office/powerpoint/2010/main" val="139263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42717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FAC676-F19F-489D-B372-2582542A5CFB}"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10918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FAC676-F19F-489D-B372-2582542A5CFB}" type="datetimeFigureOut">
              <a:rPr lang="en-US" smtClean="0"/>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418054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FAC676-F19F-489D-B372-2582542A5CFB}" type="datetimeFigureOut">
              <a:rPr lang="en-US" smtClean="0"/>
              <a:t>8/22/2024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70019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FAC676-F19F-489D-B372-2582542A5CFB}" type="datetimeFigureOut">
              <a:rPr lang="en-US" smtClean="0"/>
              <a:t>8/22/2024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35566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FAC676-F19F-489D-B372-2582542A5CFB}" type="datetimeFigureOut">
              <a:rPr lang="en-US" smtClean="0"/>
              <a:t>8/22/2024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38591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24482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6492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DFFAC676-F19F-489D-B372-2582542A5CFB}" type="datetimeFigureOut">
              <a:rPr lang="en-US" smtClean="0"/>
              <a:t>8/22/2024</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712C3335-205F-418C-867F-00CD1B87F278}" type="slidenum">
              <a:rPr lang="en-US" smtClean="0"/>
              <a:t>‹#›</a:t>
            </a:fld>
            <a:endParaRPr lang="en-US"/>
          </a:p>
        </p:txBody>
      </p:sp>
    </p:spTree>
    <p:extLst>
      <p:ext uri="{BB962C8B-B14F-4D97-AF65-F5344CB8AC3E}">
        <p14:creationId xmlns:p14="http://schemas.microsoft.com/office/powerpoint/2010/main" val="30743726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C44972F8-7952-4176-BA82-0CB7ED94FF16}"/>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11766" y="3118547"/>
            <a:ext cx="5434097" cy="2052754"/>
          </a:xfrm>
          <a:prstGeom prst="rect">
            <a:avLst/>
          </a:prstGeom>
        </p:spPr>
      </p:pic>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2787339" cy="517603"/>
          </a:xfrm>
        </p:spPr>
        <p:txBody>
          <a:bodyPr>
            <a:normAutofit fontScale="90000"/>
          </a:bodyPr>
          <a:lstStyle/>
          <a:p>
            <a:r>
              <a:rPr lang="en-US" sz="2000" b="1" dirty="0"/>
              <a:t>VASE+</a:t>
            </a:r>
            <a:br>
              <a:rPr lang="en-US" sz="1400" b="1" dirty="0"/>
            </a:br>
            <a:r>
              <a:rPr lang="en-US" sz="1400" b="1" dirty="0"/>
              <a:t>Job Aid – Flu Call Center</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717" y="830618"/>
            <a:ext cx="6648200" cy="763720"/>
          </a:xfrm>
        </p:spPr>
        <p:txBody>
          <a:bodyPr>
            <a:normAutofit/>
          </a:bodyPr>
          <a:lstStyle/>
          <a:p>
            <a:r>
              <a:rPr lang="en-US" sz="1000" dirty="0"/>
              <a:t>In this job aid, users will learn how to use the Search Registrants and Schedule Appointment features in VASE+. These features are available to Call Center roles, Administrator, and Locality Admin and will display all registrants within the jurisdiction of the operator. Registrants can search for individuals and view additional information on the status of an individual’s state in the registration process.</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dirty="0">
                <a:latin typeface="Open Sans Semibold"/>
                <a:ea typeface="Open Sans Semibold"/>
                <a:cs typeface="Open Sans Semibold"/>
              </a:rPr>
              <a:t>Version 1.1</a:t>
            </a:r>
            <a:endParaRPr lang="en-US" sz="1100" dirty="0"/>
          </a:p>
        </p:txBody>
      </p:sp>
      <p:sp>
        <p:nvSpPr>
          <p:cNvPr id="5" name="TextBox 4">
            <a:extLst>
              <a:ext uri="{FF2B5EF4-FFF2-40B4-BE49-F238E27FC236}">
                <a16:creationId xmlns:a16="http://schemas.microsoft.com/office/drawing/2014/main" id="{8A13FD6C-B39B-4F91-98E5-FA3F7E4734AB}"/>
              </a:ext>
            </a:extLst>
          </p:cNvPr>
          <p:cNvSpPr txBox="1"/>
          <p:nvPr/>
        </p:nvSpPr>
        <p:spPr>
          <a:xfrm>
            <a:off x="104717" y="1479800"/>
            <a:ext cx="6400800" cy="307777"/>
          </a:xfrm>
          <a:prstGeom prst="rect">
            <a:avLst/>
          </a:prstGeom>
          <a:noFill/>
        </p:spPr>
        <p:txBody>
          <a:bodyPr wrap="square" rtlCol="0">
            <a:spAutoFit/>
          </a:bodyPr>
          <a:lstStyle/>
          <a:p>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Search Registrants</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03249" y="1809656"/>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03249" y="1866806"/>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8" name="Rectangle 7">
            <a:extLst>
              <a:ext uri="{FF2B5EF4-FFF2-40B4-BE49-F238E27FC236}">
                <a16:creationId xmlns:a16="http://schemas.microsoft.com/office/drawing/2014/main" id="{938DBDB5-F855-4DCB-AD4B-E4AD447B1D26}"/>
              </a:ext>
            </a:extLst>
          </p:cNvPr>
          <p:cNvSpPr/>
          <p:nvPr/>
        </p:nvSpPr>
        <p:spPr>
          <a:xfrm>
            <a:off x="203249" y="5430459"/>
            <a:ext cx="6302268" cy="861774"/>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Results of the search will be displayed in a list at the bottom in color codes:</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White colored rows indicate that there is current availability for an appointment.</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Red colored rows indicate that there is no current availability for an appointment.</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The search results can also be downloaded using the “Actions” button.</a:t>
            </a:r>
          </a:p>
          <a:p>
            <a:pPr marL="171450" indent="-171450">
              <a:buFont typeface="Arial" panose="020B0604020202020204" pitchFamily="34" charset="0"/>
              <a:buChar char="•"/>
            </a:pPr>
            <a:r>
              <a:rPr lang="en-US" sz="1000" dirty="0">
                <a:latin typeface="Open Sans" panose="020B0606030504020204" pitchFamily="34" charset="0"/>
                <a:ea typeface="Open Sans" panose="020B0606030504020204" pitchFamily="34" charset="0"/>
                <a:cs typeface="Open Sans" panose="020B0606030504020204" pitchFamily="34" charset="0"/>
              </a:rPr>
              <a:t>Click on the “View” icon to review a registrant.</a:t>
            </a:r>
          </a:p>
        </p:txBody>
      </p:sp>
      <p:sp>
        <p:nvSpPr>
          <p:cNvPr id="17" name="TextBox 16">
            <a:extLst>
              <a:ext uri="{FF2B5EF4-FFF2-40B4-BE49-F238E27FC236}">
                <a16:creationId xmlns:a16="http://schemas.microsoft.com/office/drawing/2014/main" id="{76890CD0-45E9-461D-B795-BBC8EDE16E7D}"/>
              </a:ext>
            </a:extLst>
          </p:cNvPr>
          <p:cNvSpPr txBox="1"/>
          <p:nvPr/>
        </p:nvSpPr>
        <p:spPr>
          <a:xfrm>
            <a:off x="2396974" y="5199627"/>
            <a:ext cx="2072570" cy="230832"/>
          </a:xfrm>
          <a:prstGeom prst="rect">
            <a:avLst/>
          </a:prstGeom>
          <a:noFill/>
        </p:spPr>
        <p:txBody>
          <a:bodyPr wrap="square" rtlCol="0">
            <a:spAutoFit/>
          </a:bodyPr>
          <a:lstStyle/>
          <a:p>
            <a:r>
              <a:rPr lang="en-US" sz="900" i="1">
                <a:latin typeface="Open Sans" panose="020B0606030504020204" pitchFamily="34" charset="0"/>
                <a:ea typeface="Open Sans" panose="020B0606030504020204" pitchFamily="34" charset="0"/>
                <a:cs typeface="Open Sans" panose="020B0606030504020204" pitchFamily="34" charset="0"/>
              </a:rPr>
              <a:t>Figure 1 – Search Registrants Engine</a:t>
            </a:r>
          </a:p>
        </p:txBody>
      </p:sp>
      <p:sp>
        <p:nvSpPr>
          <p:cNvPr id="18" name="TextBox 17">
            <a:extLst>
              <a:ext uri="{FF2B5EF4-FFF2-40B4-BE49-F238E27FC236}">
                <a16:creationId xmlns:a16="http://schemas.microsoft.com/office/drawing/2014/main" id="{2EA4C71C-6F56-4FA4-8433-76C771925974}"/>
              </a:ext>
            </a:extLst>
          </p:cNvPr>
          <p:cNvSpPr txBox="1"/>
          <p:nvPr/>
        </p:nvSpPr>
        <p:spPr>
          <a:xfrm>
            <a:off x="1812899" y="8655724"/>
            <a:ext cx="3231833" cy="230832"/>
          </a:xfrm>
          <a:prstGeom prst="rect">
            <a:avLst/>
          </a:prstGeom>
          <a:noFill/>
        </p:spPr>
        <p:txBody>
          <a:bodyPr wrap="square" rtlCol="0">
            <a:spAutoFit/>
          </a:bodyPr>
          <a:lstStyle/>
          <a:p>
            <a:r>
              <a:rPr lang="en-US" sz="900" i="1">
                <a:latin typeface="Open Sans" panose="020B0606030504020204" pitchFamily="34" charset="0"/>
                <a:ea typeface="Open Sans" panose="020B0606030504020204" pitchFamily="34" charset="0"/>
                <a:cs typeface="Open Sans" panose="020B0606030504020204" pitchFamily="34" charset="0"/>
              </a:rPr>
              <a:t>Figure 2 – Administration Module from the Navigation Bar</a:t>
            </a:r>
          </a:p>
        </p:txBody>
      </p:sp>
      <p:sp>
        <p:nvSpPr>
          <p:cNvPr id="21" name="Rectangle 20">
            <a:extLst>
              <a:ext uri="{FF2B5EF4-FFF2-40B4-BE49-F238E27FC236}">
                <a16:creationId xmlns:a16="http://schemas.microsoft.com/office/drawing/2014/main" id="{BD5D59DC-3F07-4471-A187-26F565934E3C}"/>
              </a:ext>
            </a:extLst>
          </p:cNvPr>
          <p:cNvSpPr/>
          <p:nvPr/>
        </p:nvSpPr>
        <p:spPr>
          <a:xfrm>
            <a:off x="203249" y="1968073"/>
            <a:ext cx="6302268" cy="1169551"/>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Click on “Registrants” from the navigation menu on the left. In the Search Registrants search engine, a registrant can be searched by any this categories: Fist Name, Last Name, Email Address, Phone Number, Appointment Confirmation Number, and Date of Birth. (Note: Combining search criteria elements will yield the best results.)</a:t>
            </a:r>
          </a:p>
          <a:p>
            <a:endParaRPr lang="en-US" sz="1000">
              <a:latin typeface="Open Sans" panose="020B0606030504020204" pitchFamily="34" charset="0"/>
              <a:ea typeface="Open Sans" panose="020B0606030504020204" pitchFamily="34" charset="0"/>
              <a:cs typeface="Open Sans" panose="020B0606030504020204" pitchFamily="34" charset="0"/>
            </a:endParaRPr>
          </a:p>
          <a:p>
            <a:r>
              <a:rPr lang="en-US" sz="1000">
                <a:latin typeface="Open Sans" panose="020B0606030504020204" pitchFamily="34" charset="0"/>
                <a:ea typeface="Open Sans" panose="020B0606030504020204" pitchFamily="34" charset="0"/>
                <a:cs typeface="Open Sans" panose="020B0606030504020204" pitchFamily="34" charset="0"/>
              </a:rPr>
              <a:t>The toggle switch “Yet to Make an Appointment” will look for people in the system that have yet to make an appointment allowing for prioritization scheduling of this individuals during a search.</a:t>
            </a:r>
          </a:p>
        </p:txBody>
      </p:sp>
      <p:sp>
        <p:nvSpPr>
          <p:cNvPr id="22" name="Rectangle 21">
            <a:extLst>
              <a:ext uri="{FF2B5EF4-FFF2-40B4-BE49-F238E27FC236}">
                <a16:creationId xmlns:a16="http://schemas.microsoft.com/office/drawing/2014/main" id="{45DEAB4E-5E7B-4EDB-A506-17E1F42F2043}"/>
              </a:ext>
            </a:extLst>
          </p:cNvPr>
          <p:cNvSpPr/>
          <p:nvPr/>
        </p:nvSpPr>
        <p:spPr>
          <a:xfrm>
            <a:off x="673666" y="4217957"/>
            <a:ext cx="973367" cy="23535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5A63DE6-4DB6-4F0F-89EA-D0E3F5DD1E86}"/>
              </a:ext>
            </a:extLst>
          </p:cNvPr>
          <p:cNvSpPr/>
          <p:nvPr/>
        </p:nvSpPr>
        <p:spPr>
          <a:xfrm>
            <a:off x="1678091" y="3198904"/>
            <a:ext cx="610722" cy="17923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35F2230-C699-4E53-AF6E-7B5D96FD36BA}"/>
              </a:ext>
            </a:extLst>
          </p:cNvPr>
          <p:cNvSpPr/>
          <p:nvPr/>
        </p:nvSpPr>
        <p:spPr>
          <a:xfrm>
            <a:off x="3899877" y="3698322"/>
            <a:ext cx="625231" cy="2495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2C83DD5F-3DD0-4102-8612-29C36913F8D8}"/>
              </a:ext>
            </a:extLst>
          </p:cNvPr>
          <p:cNvSpPr/>
          <p:nvPr/>
        </p:nvSpPr>
        <p:spPr>
          <a:xfrm>
            <a:off x="1931378" y="3901182"/>
            <a:ext cx="386070" cy="17923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DDC2C458-CBC5-4DED-A234-DD480875BA3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142816" y="6486160"/>
            <a:ext cx="4572000" cy="2117098"/>
          </a:xfrm>
          <a:prstGeom prst="rect">
            <a:avLst/>
          </a:prstGeom>
        </p:spPr>
      </p:pic>
      <p:sp>
        <p:nvSpPr>
          <p:cNvPr id="31" name="Rectangle 30">
            <a:extLst>
              <a:ext uri="{FF2B5EF4-FFF2-40B4-BE49-F238E27FC236}">
                <a16:creationId xmlns:a16="http://schemas.microsoft.com/office/drawing/2014/main" id="{2BC82D51-B767-4CC0-A6C8-68AB72356AC1}"/>
              </a:ext>
            </a:extLst>
          </p:cNvPr>
          <p:cNvSpPr/>
          <p:nvPr/>
        </p:nvSpPr>
        <p:spPr>
          <a:xfrm flipH="1">
            <a:off x="1223545" y="8172450"/>
            <a:ext cx="230604" cy="42445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2A92FCD8-AC42-4063-AEFF-FBBE751AAD87}"/>
              </a:ext>
            </a:extLst>
          </p:cNvPr>
          <p:cNvSpPr/>
          <p:nvPr/>
        </p:nvSpPr>
        <p:spPr>
          <a:xfrm flipH="1">
            <a:off x="1217195" y="7569200"/>
            <a:ext cx="383004" cy="177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54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2787339" cy="517603"/>
          </a:xfrm>
        </p:spPr>
        <p:txBody>
          <a:bodyPr>
            <a:normAutofit fontScale="90000"/>
          </a:bodyPr>
          <a:lstStyle/>
          <a:p>
            <a:r>
              <a:rPr lang="en-US" sz="2000" b="1" dirty="0"/>
              <a:t>VASE+</a:t>
            </a:r>
            <a:br>
              <a:rPr lang="en-US" sz="1400" b="1" dirty="0"/>
            </a:br>
            <a:r>
              <a:rPr lang="en-US" sz="1400" b="1" dirty="0"/>
              <a:t>Job Aid – Flu Call Center</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35445" y="775831"/>
            <a:ext cx="3045031" cy="3265152"/>
          </a:xfrm>
        </p:spPr>
        <p:txBody>
          <a:bodyPr vert="horz" lIns="91440" tIns="45720" rIns="91440" bIns="45720" rtlCol="0" anchor="t">
            <a:normAutofit/>
          </a:bodyPr>
          <a:lstStyle/>
          <a:p>
            <a:endParaRPr lang="en-US" sz="1000" dirty="0"/>
          </a:p>
          <a:p>
            <a:r>
              <a:rPr lang="en-US" sz="1000" dirty="0"/>
              <a:t>Operator permissions:</a:t>
            </a:r>
          </a:p>
          <a:p>
            <a:pPr marL="228600" indent="-228600">
              <a:buFont typeface="+mj-lt"/>
              <a:buAutoNum type="arabicPeriod"/>
            </a:pPr>
            <a:r>
              <a:rPr lang="en-US" sz="1000" dirty="0"/>
              <a:t>Resend Notifications</a:t>
            </a:r>
          </a:p>
          <a:p>
            <a:pPr marL="228600" indent="-228600">
              <a:buFont typeface="+mj-lt"/>
              <a:buAutoNum type="arabicPeriod"/>
            </a:pPr>
            <a:r>
              <a:rPr lang="en-US" sz="1000" dirty="0"/>
              <a:t>Contact the Recipient:</a:t>
            </a:r>
          </a:p>
          <a:p>
            <a:pPr marL="614363" lvl="1" indent="-228600"/>
            <a:r>
              <a:rPr lang="en-US" sz="1000" dirty="0"/>
              <a:t>Email</a:t>
            </a:r>
          </a:p>
          <a:p>
            <a:pPr marL="614363" lvl="1" indent="-228600"/>
            <a:r>
              <a:rPr lang="en-US" sz="1000" dirty="0"/>
              <a:t>SMS</a:t>
            </a:r>
          </a:p>
          <a:p>
            <a:pPr marL="614363" lvl="1" indent="-228600"/>
            <a:r>
              <a:rPr lang="en-US" sz="1000" dirty="0"/>
              <a:t>Phone</a:t>
            </a:r>
          </a:p>
          <a:p>
            <a:pPr marL="228600" indent="-228600">
              <a:buFont typeface="+mj-lt"/>
              <a:buAutoNum type="arabicPeriod"/>
            </a:pPr>
            <a:r>
              <a:rPr lang="en-US" sz="1000" dirty="0"/>
              <a:t>Schedule Appointment</a:t>
            </a:r>
          </a:p>
          <a:p>
            <a:pPr marL="228600" indent="-228600">
              <a:buFont typeface="+mj-lt"/>
              <a:buAutoNum type="arabicPeriod"/>
            </a:pPr>
            <a:r>
              <a:rPr lang="en-US" sz="1000" dirty="0"/>
              <a:t>Optout a Registrant per Recipient Request</a:t>
            </a:r>
          </a:p>
          <a:p>
            <a:pPr marL="228600" indent="-228600">
              <a:buFont typeface="+mj-lt"/>
              <a:buAutoNum type="arabicPeriod"/>
            </a:pPr>
            <a:r>
              <a:rPr lang="en-US" sz="1000" dirty="0"/>
              <a:t>Add Comments</a:t>
            </a:r>
          </a:p>
          <a:p>
            <a:pPr marL="228600" indent="-228600">
              <a:buFont typeface="+mj-lt"/>
              <a:buAutoNum type="arabicPeriod"/>
            </a:pPr>
            <a:r>
              <a:rPr lang="en-US" sz="1000" dirty="0"/>
              <a:t>Save changes</a:t>
            </a:r>
          </a:p>
          <a:p>
            <a:endParaRPr lang="en-US" sz="1000" dirty="0"/>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marL="0" marR="0" lvl="0" indent="0" algn="r" defTabSz="514350" rtl="0" eaLnBrk="1" fontAlgn="auto" latinLnBrk="0" hangingPunct="1">
              <a:lnSpc>
                <a:spcPct val="90000"/>
              </a:lnSpc>
              <a:spcBef>
                <a:spcPct val="0"/>
              </a:spcBef>
              <a:spcAft>
                <a:spcPts val="0"/>
              </a:spcAft>
              <a:buClrTx/>
              <a:buSzTx/>
              <a:buFontTx/>
              <a:buNone/>
              <a:tabLst/>
              <a:defRPr/>
            </a:pPr>
            <a:endParaRPr kumimoji="0" lang="en-US" sz="1125"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a:p>
            <a:pPr marL="0" marR="0" lvl="0" indent="0" algn="r" defTabSz="514350" rtl="0" eaLnBrk="1" fontAlgn="auto" latinLnBrk="0" hangingPunct="1">
              <a:lnSpc>
                <a:spcPct val="90000"/>
              </a:lnSpc>
              <a:spcBef>
                <a:spcPct val="0"/>
              </a:spcBef>
              <a:spcAft>
                <a:spcPts val="0"/>
              </a:spcAft>
              <a:buClrTx/>
              <a:buSzTx/>
              <a:buFontTx/>
              <a:buNone/>
              <a:tabLst/>
              <a:defRPr/>
            </a:pPr>
            <a:br>
              <a:rPr lang="en-US" sz="1100" b="0" i="0" u="none" strike="noStrike" kern="1200" cap="none" spc="0" normalizeH="0" baseline="0" noProof="0" dirty="0">
                <a:ln>
                  <a:noFill/>
                </a:ln>
                <a:effectLst/>
                <a:uLnTx/>
                <a:uFillTx/>
                <a:latin typeface="Open Sans Semibold" panose="020B0706030804020204" pitchFamily="34" charset="0"/>
                <a:ea typeface="Open Sans Semibold" panose="020B0706030804020204" pitchFamily="34" charset="0"/>
                <a:cs typeface="Open Sans Semibold" panose="020B0706030804020204" pitchFamily="34" charset="0"/>
              </a:rPr>
            </a:br>
            <a:r>
              <a:rPr kumimoji="0" lang="en-US" sz="1100" b="0" i="0" u="none" strike="noStrike" kern="1200" cap="none" spc="0" normalizeH="0" baseline="0" noProof="0" dirty="0">
                <a:ln>
                  <a:noFill/>
                </a:ln>
                <a:solidFill>
                  <a:srgbClr val="5B9BD5"/>
                </a:solidFill>
                <a:effectLst/>
                <a:uLnTx/>
                <a:uFillTx/>
                <a:latin typeface="Open Sans Semibold"/>
                <a:ea typeface="Open Sans Semibold"/>
                <a:cs typeface="Open Sans Semibold"/>
              </a:rPr>
              <a:t>Version </a:t>
            </a:r>
            <a:r>
              <a:rPr lang="en-US" sz="1100" dirty="0">
                <a:solidFill>
                  <a:srgbClr val="5B9BD5"/>
                </a:solidFill>
                <a:latin typeface="Open Sans Semibold"/>
                <a:ea typeface="Open Sans Semibold"/>
                <a:cs typeface="Open Sans Semibold"/>
              </a:rPr>
              <a:t>1.1</a:t>
            </a:r>
            <a:endParaRPr lang="en-US" sz="1100" b="0" i="0" u="none" strike="noStrike" kern="1200" cap="none" spc="0" normalizeH="0" baseline="0" noProof="0" dirty="0">
              <a:ln>
                <a:noFill/>
              </a:ln>
              <a:solidFill>
                <a:srgbClr val="5B9BD5"/>
              </a:solidFill>
              <a:effectLst/>
              <a:uLnTx/>
              <a:uFillTx/>
              <a:latin typeface="Open Sans Semibold" panose="020B0706030804020204" pitchFamily="34" charset="0"/>
              <a:ea typeface="Open Sans Semibold" panose="020B0706030804020204" pitchFamily="34" charset="0"/>
              <a:cs typeface="Open Sans Semibold" panose="020B0706030804020204" pitchFamily="34" charset="0"/>
            </a:endParaRPr>
          </a:p>
        </p:txBody>
      </p:sp>
      <p:pic>
        <p:nvPicPr>
          <p:cNvPr id="11" name="Picture 10">
            <a:extLst>
              <a:ext uri="{FF2B5EF4-FFF2-40B4-BE49-F238E27FC236}">
                <a16:creationId xmlns:a16="http://schemas.microsoft.com/office/drawing/2014/main" id="{DE4E2699-1461-46AF-8954-AD4855B3CC91}"/>
              </a:ext>
            </a:extLst>
          </p:cNvPr>
          <p:cNvPicPr>
            <a:picLocks noChangeAspect="1"/>
          </p:cNvPicPr>
          <p:nvPr/>
        </p:nvPicPr>
        <p:blipFill>
          <a:blip r:embed="rId2"/>
          <a:stretch>
            <a:fillRect/>
          </a:stretch>
        </p:blipFill>
        <p:spPr>
          <a:xfrm>
            <a:off x="3071767" y="1144784"/>
            <a:ext cx="3657600" cy="3125118"/>
          </a:xfrm>
          <a:prstGeom prst="rect">
            <a:avLst/>
          </a:prstGeom>
        </p:spPr>
      </p:pic>
      <p:sp>
        <p:nvSpPr>
          <p:cNvPr id="34" name="TextBox 33">
            <a:extLst>
              <a:ext uri="{FF2B5EF4-FFF2-40B4-BE49-F238E27FC236}">
                <a16:creationId xmlns:a16="http://schemas.microsoft.com/office/drawing/2014/main" id="{19C0BC67-9B7A-41A1-BE2C-80E2EFF74188}"/>
              </a:ext>
            </a:extLst>
          </p:cNvPr>
          <p:cNvSpPr txBox="1"/>
          <p:nvPr/>
        </p:nvSpPr>
        <p:spPr>
          <a:xfrm>
            <a:off x="1790536" y="4249869"/>
            <a:ext cx="3276927"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3 – White Row: Scheduling and Appointment Available</a:t>
            </a:r>
          </a:p>
        </p:txBody>
      </p:sp>
      <p:sp>
        <p:nvSpPr>
          <p:cNvPr id="36" name="Rectangle 35">
            <a:extLst>
              <a:ext uri="{FF2B5EF4-FFF2-40B4-BE49-F238E27FC236}">
                <a16:creationId xmlns:a16="http://schemas.microsoft.com/office/drawing/2014/main" id="{35C9B97D-7E7E-4C2B-89BC-66A03C1DF892}"/>
              </a:ext>
            </a:extLst>
          </p:cNvPr>
          <p:cNvSpPr/>
          <p:nvPr/>
        </p:nvSpPr>
        <p:spPr>
          <a:xfrm>
            <a:off x="4197531" y="1467552"/>
            <a:ext cx="2457220" cy="21320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810D1126-73AB-4F72-A20B-0FE095558DB5}"/>
              </a:ext>
            </a:extLst>
          </p:cNvPr>
          <p:cNvSpPr/>
          <p:nvPr/>
        </p:nvSpPr>
        <p:spPr>
          <a:xfrm>
            <a:off x="3080476" y="3239589"/>
            <a:ext cx="3582984" cy="88094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BC812276-B866-0F33-F4F9-8F1211254C1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29214" y="5842892"/>
            <a:ext cx="4952105" cy="2841038"/>
          </a:xfrm>
          <a:prstGeom prst="rect">
            <a:avLst/>
          </a:prstGeom>
        </p:spPr>
      </p:pic>
      <p:sp>
        <p:nvSpPr>
          <p:cNvPr id="6" name="Text Placeholder 2">
            <a:extLst>
              <a:ext uri="{FF2B5EF4-FFF2-40B4-BE49-F238E27FC236}">
                <a16:creationId xmlns:a16="http://schemas.microsoft.com/office/drawing/2014/main" id="{73E5A3E0-942C-419C-2372-7838A99C5660}"/>
              </a:ext>
            </a:extLst>
          </p:cNvPr>
          <p:cNvSpPr txBox="1">
            <a:spLocks/>
          </p:cNvSpPr>
          <p:nvPr/>
        </p:nvSpPr>
        <p:spPr>
          <a:xfrm>
            <a:off x="81167" y="5002545"/>
            <a:ext cx="6648200" cy="640618"/>
          </a:xfrm>
          <a:prstGeom prst="rect">
            <a:avLst/>
          </a:prstGeom>
        </p:spPr>
        <p:txBody>
          <a:bodyPr vert="horz" lIns="91440" tIns="45720" rIns="91440" bIns="45720" rtlCol="0">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dirty="0"/>
              <a:t>To begin the scheduling process, select which type of clinic is needed from the dropdown list. Then enter the zip code to search for clinics being offered in that area (Figure 4). Call Center Users will see a CDC Preferential Flu Recommendation message for registrants over the age of 65 above the clinic selection area. </a:t>
            </a:r>
          </a:p>
        </p:txBody>
      </p:sp>
      <p:sp>
        <p:nvSpPr>
          <p:cNvPr id="7" name="TextBox 6">
            <a:extLst>
              <a:ext uri="{FF2B5EF4-FFF2-40B4-BE49-F238E27FC236}">
                <a16:creationId xmlns:a16="http://schemas.microsoft.com/office/drawing/2014/main" id="{FBCE6B28-5334-4B3D-8FB7-2B8DE4B48CB6}"/>
              </a:ext>
            </a:extLst>
          </p:cNvPr>
          <p:cNvSpPr txBox="1"/>
          <p:nvPr/>
        </p:nvSpPr>
        <p:spPr>
          <a:xfrm>
            <a:off x="2392714" y="8739849"/>
            <a:ext cx="2072570"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4 – Flu Clinic Search</a:t>
            </a:r>
          </a:p>
        </p:txBody>
      </p:sp>
      <p:sp>
        <p:nvSpPr>
          <p:cNvPr id="8" name="Rectangle 7">
            <a:extLst>
              <a:ext uri="{FF2B5EF4-FFF2-40B4-BE49-F238E27FC236}">
                <a16:creationId xmlns:a16="http://schemas.microsoft.com/office/drawing/2014/main" id="{FE22E98B-E070-630E-4847-1F478E0F2EE3}"/>
              </a:ext>
            </a:extLst>
          </p:cNvPr>
          <p:cNvSpPr/>
          <p:nvPr/>
        </p:nvSpPr>
        <p:spPr>
          <a:xfrm>
            <a:off x="976681" y="6837970"/>
            <a:ext cx="798956" cy="19015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684C2B3-EA24-A081-77AD-69E435E43565}"/>
              </a:ext>
            </a:extLst>
          </p:cNvPr>
          <p:cNvSpPr/>
          <p:nvPr/>
        </p:nvSpPr>
        <p:spPr>
          <a:xfrm>
            <a:off x="976681" y="6656885"/>
            <a:ext cx="4904638" cy="18348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AAE5CECE-22E1-07C6-6727-CC4504F414FA}"/>
              </a:ext>
            </a:extLst>
          </p:cNvPr>
          <p:cNvSpPr txBox="1"/>
          <p:nvPr/>
        </p:nvSpPr>
        <p:spPr>
          <a:xfrm>
            <a:off x="81167" y="4517218"/>
            <a:ext cx="6400800" cy="307777"/>
          </a:xfrm>
          <a:prstGeom prst="rect">
            <a:avLst/>
          </a:prstGeom>
          <a:noFill/>
        </p:spPr>
        <p:txBody>
          <a:bodyPr wrap="square" rtlCol="0">
            <a:spAutoFit/>
          </a:bodyPr>
          <a:lstStyle/>
          <a:p>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Schedule Appointment</a:t>
            </a:r>
          </a:p>
        </p:txBody>
      </p:sp>
      <p:cxnSp>
        <p:nvCxnSpPr>
          <p:cNvPr id="14" name="Google Shape;710;gae5b44f2be_2_1311">
            <a:extLst>
              <a:ext uri="{FF2B5EF4-FFF2-40B4-BE49-F238E27FC236}">
                <a16:creationId xmlns:a16="http://schemas.microsoft.com/office/drawing/2014/main" id="{8F50010F-92C6-9332-01CE-F649AD6B54A0}"/>
              </a:ext>
            </a:extLst>
          </p:cNvPr>
          <p:cNvCxnSpPr/>
          <p:nvPr/>
        </p:nvCxnSpPr>
        <p:spPr>
          <a:xfrm>
            <a:off x="179699" y="4847074"/>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15" name="Google Shape;711;gae5b44f2be_2_1311">
            <a:extLst>
              <a:ext uri="{FF2B5EF4-FFF2-40B4-BE49-F238E27FC236}">
                <a16:creationId xmlns:a16="http://schemas.microsoft.com/office/drawing/2014/main" id="{0D883AD5-288E-54D6-9E12-94DCBC6F0A6E}"/>
              </a:ext>
            </a:extLst>
          </p:cNvPr>
          <p:cNvCxnSpPr/>
          <p:nvPr/>
        </p:nvCxnSpPr>
        <p:spPr>
          <a:xfrm>
            <a:off x="179699" y="4904224"/>
            <a:ext cx="2740800" cy="0"/>
          </a:xfrm>
          <a:prstGeom prst="straightConnector1">
            <a:avLst/>
          </a:prstGeom>
          <a:noFill/>
          <a:ln w="19050" cap="flat" cmpd="sng">
            <a:solidFill>
              <a:schemeClr val="accent3"/>
            </a:solidFill>
            <a:prstDash val="solid"/>
            <a:miter lim="800000"/>
            <a:headEnd type="none" w="sm" len="sm"/>
            <a:tailEnd type="none" w="sm" len="sm"/>
          </a:ln>
        </p:spPr>
      </p:cxnSp>
    </p:spTree>
    <p:extLst>
      <p:ext uri="{BB962C8B-B14F-4D97-AF65-F5344CB8AC3E}">
        <p14:creationId xmlns:p14="http://schemas.microsoft.com/office/powerpoint/2010/main" val="1758609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2787339" cy="517603"/>
          </a:xfrm>
        </p:spPr>
        <p:txBody>
          <a:bodyPr>
            <a:normAutofit fontScale="90000"/>
          </a:bodyPr>
          <a:lstStyle/>
          <a:p>
            <a:r>
              <a:rPr lang="en-US" sz="2000" b="1" dirty="0"/>
              <a:t>VASE+</a:t>
            </a:r>
            <a:br>
              <a:rPr lang="en-US" sz="1400" b="1" dirty="0"/>
            </a:br>
            <a:r>
              <a:rPr lang="en-US" sz="1400" b="1" dirty="0"/>
              <a:t>Job Aid – Flu Call Center</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dirty="0">
                <a:latin typeface="Open Sans Semibold"/>
                <a:ea typeface="Open Sans Semibold"/>
                <a:cs typeface="Open Sans Semibold"/>
              </a:rPr>
              <a:t>Version 1.1</a:t>
            </a:r>
            <a:endParaRPr lang="en-US" sz="1100" dirty="0"/>
          </a:p>
        </p:txBody>
      </p:sp>
      <p:sp>
        <p:nvSpPr>
          <p:cNvPr id="8" name="Rectangle 7">
            <a:extLst>
              <a:ext uri="{FF2B5EF4-FFF2-40B4-BE49-F238E27FC236}">
                <a16:creationId xmlns:a16="http://schemas.microsoft.com/office/drawing/2014/main" id="{938DBDB5-F855-4DCB-AD4B-E4AD447B1D26}"/>
              </a:ext>
            </a:extLst>
          </p:cNvPr>
          <p:cNvSpPr/>
          <p:nvPr/>
        </p:nvSpPr>
        <p:spPr>
          <a:xfrm>
            <a:off x="104717" y="784683"/>
            <a:ext cx="6302268" cy="553998"/>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Another alert will also display after the call center user enters the registrant's information and the system determines that registrant is over the age of 65.  The call center user may continue and schedule the appointment or click cancel (Figure 5). </a:t>
            </a:r>
          </a:p>
        </p:txBody>
      </p:sp>
      <p:pic>
        <p:nvPicPr>
          <p:cNvPr id="23" name="Picture 22">
            <a:extLst>
              <a:ext uri="{FF2B5EF4-FFF2-40B4-BE49-F238E27FC236}">
                <a16:creationId xmlns:a16="http://schemas.microsoft.com/office/drawing/2014/main" id="{8A45241F-C1E8-41C7-99EB-1FF07E91E192}"/>
              </a:ext>
            </a:extLst>
          </p:cNvPr>
          <p:cNvPicPr>
            <a:picLocks noChangeAspect="1"/>
          </p:cNvPicPr>
          <p:nvPr/>
        </p:nvPicPr>
        <p:blipFill>
          <a:blip r:embed="rId2"/>
          <a:stretch>
            <a:fillRect/>
          </a:stretch>
        </p:blipFill>
        <p:spPr>
          <a:xfrm>
            <a:off x="1686112" y="1410673"/>
            <a:ext cx="3195903" cy="1822887"/>
          </a:xfrm>
          <a:prstGeom prst="rect">
            <a:avLst/>
          </a:prstGeom>
        </p:spPr>
      </p:pic>
      <p:sp>
        <p:nvSpPr>
          <p:cNvPr id="32" name="TextBox 31">
            <a:extLst>
              <a:ext uri="{FF2B5EF4-FFF2-40B4-BE49-F238E27FC236}">
                <a16:creationId xmlns:a16="http://schemas.microsoft.com/office/drawing/2014/main" id="{16CD6891-E23A-4EC6-B4E5-23D1CF39D87A}"/>
              </a:ext>
            </a:extLst>
          </p:cNvPr>
          <p:cNvSpPr txBox="1"/>
          <p:nvPr/>
        </p:nvSpPr>
        <p:spPr>
          <a:xfrm>
            <a:off x="2247778" y="3325439"/>
            <a:ext cx="2072570"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5 – Over 65+ Alert</a:t>
            </a:r>
          </a:p>
        </p:txBody>
      </p:sp>
      <p:pic>
        <p:nvPicPr>
          <p:cNvPr id="7" name="Picture 6">
            <a:extLst>
              <a:ext uri="{FF2B5EF4-FFF2-40B4-BE49-F238E27FC236}">
                <a16:creationId xmlns:a16="http://schemas.microsoft.com/office/drawing/2014/main" id="{F6A6983F-EC77-2713-859A-4EF484B89512}"/>
              </a:ext>
            </a:extLst>
          </p:cNvPr>
          <p:cNvPicPr>
            <a:picLocks noChangeAspect="1"/>
          </p:cNvPicPr>
          <p:nvPr/>
        </p:nvPicPr>
        <p:blipFill>
          <a:blip r:embed="rId3"/>
          <a:stretch>
            <a:fillRect/>
          </a:stretch>
        </p:blipFill>
        <p:spPr>
          <a:xfrm>
            <a:off x="1686112" y="6638241"/>
            <a:ext cx="3468159" cy="1802626"/>
          </a:xfrm>
          <a:prstGeom prst="rect">
            <a:avLst/>
          </a:prstGeom>
        </p:spPr>
      </p:pic>
      <p:pic>
        <p:nvPicPr>
          <p:cNvPr id="9" name="Picture 8">
            <a:extLst>
              <a:ext uri="{FF2B5EF4-FFF2-40B4-BE49-F238E27FC236}">
                <a16:creationId xmlns:a16="http://schemas.microsoft.com/office/drawing/2014/main" id="{4C30E60D-3435-7626-0BE1-E6BB718E963B}"/>
              </a:ext>
            </a:extLst>
          </p:cNvPr>
          <p:cNvPicPr>
            <a:picLocks noChangeAspect="1"/>
          </p:cNvPicPr>
          <p:nvPr/>
        </p:nvPicPr>
        <p:blipFill>
          <a:blip r:embed="rId4"/>
          <a:stretch>
            <a:fillRect/>
          </a:stretch>
        </p:blipFill>
        <p:spPr>
          <a:xfrm>
            <a:off x="750375" y="3999414"/>
            <a:ext cx="5341342" cy="1574516"/>
          </a:xfrm>
          <a:prstGeom prst="rect">
            <a:avLst/>
          </a:prstGeom>
        </p:spPr>
      </p:pic>
      <p:sp>
        <p:nvSpPr>
          <p:cNvPr id="10" name="Text Placeholder 2">
            <a:extLst>
              <a:ext uri="{FF2B5EF4-FFF2-40B4-BE49-F238E27FC236}">
                <a16:creationId xmlns:a16="http://schemas.microsoft.com/office/drawing/2014/main" id="{5A5ADB1E-149C-37F8-7351-43A403D1F2D1}"/>
              </a:ext>
            </a:extLst>
          </p:cNvPr>
          <p:cNvSpPr txBox="1">
            <a:spLocks/>
          </p:cNvSpPr>
          <p:nvPr/>
        </p:nvSpPr>
        <p:spPr>
          <a:xfrm>
            <a:off x="209800" y="3556271"/>
            <a:ext cx="6648200" cy="640618"/>
          </a:xfrm>
          <a:prstGeom prst="rect">
            <a:avLst/>
          </a:prstGeom>
        </p:spPr>
        <p:txBody>
          <a:bodyPr vert="horz" lIns="91440" tIns="45720" rIns="91440" bIns="45720" rtlCol="0">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dirty="0"/>
              <a:t>After clicking continue, the Call Center user will select the registrants preferred time slot from the times available (Figure 6). </a:t>
            </a:r>
          </a:p>
        </p:txBody>
      </p:sp>
      <p:sp>
        <p:nvSpPr>
          <p:cNvPr id="11" name="Rectangle 10">
            <a:extLst>
              <a:ext uri="{FF2B5EF4-FFF2-40B4-BE49-F238E27FC236}">
                <a16:creationId xmlns:a16="http://schemas.microsoft.com/office/drawing/2014/main" id="{B34707E8-2328-41F0-EB50-080261722F07}"/>
              </a:ext>
            </a:extLst>
          </p:cNvPr>
          <p:cNvSpPr/>
          <p:nvPr/>
        </p:nvSpPr>
        <p:spPr>
          <a:xfrm>
            <a:off x="269912" y="5887991"/>
            <a:ext cx="6302268" cy="861774"/>
          </a:xfrm>
          <a:prstGeom prst="rect">
            <a:avLst/>
          </a:prstGeom>
        </p:spPr>
        <p:txBody>
          <a:bodyPr wrap="square">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After the Call Center user confirms the appointment, the appointment will be scheduled. Registrants using the call center to schedule their appointment will receive an email and/or SMS message 48 hours before their appointment to complete the health questionnaire. All other registrants (self registrants and walk ins) will complete it at the time of registration (Figure 7). </a:t>
            </a:r>
          </a:p>
          <a:p>
            <a:r>
              <a:rPr lang="en-US" sz="1000" dirty="0">
                <a:latin typeface="Open Sans" panose="020B0606030504020204" pitchFamily="34" charset="0"/>
                <a:ea typeface="Open Sans" panose="020B0606030504020204" pitchFamily="34" charset="0"/>
                <a:cs typeface="Open Sans" panose="020B0606030504020204" pitchFamily="34" charset="0"/>
              </a:rPr>
              <a:t> </a:t>
            </a:r>
          </a:p>
        </p:txBody>
      </p:sp>
      <p:sp>
        <p:nvSpPr>
          <p:cNvPr id="13" name="TextBox 12">
            <a:extLst>
              <a:ext uri="{FF2B5EF4-FFF2-40B4-BE49-F238E27FC236}">
                <a16:creationId xmlns:a16="http://schemas.microsoft.com/office/drawing/2014/main" id="{421DD698-9F2A-54AE-45E0-67120C77C44E}"/>
              </a:ext>
            </a:extLst>
          </p:cNvPr>
          <p:cNvSpPr txBox="1"/>
          <p:nvPr/>
        </p:nvSpPr>
        <p:spPr>
          <a:xfrm>
            <a:off x="2384761" y="5606878"/>
            <a:ext cx="2072570"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6 – Appointment Time slot </a:t>
            </a:r>
          </a:p>
        </p:txBody>
      </p:sp>
      <p:sp>
        <p:nvSpPr>
          <p:cNvPr id="14" name="Rectangle 13">
            <a:extLst>
              <a:ext uri="{FF2B5EF4-FFF2-40B4-BE49-F238E27FC236}">
                <a16:creationId xmlns:a16="http://schemas.microsoft.com/office/drawing/2014/main" id="{87B6F824-B111-9C92-0D06-AB78CDF13B5E}"/>
              </a:ext>
            </a:extLst>
          </p:cNvPr>
          <p:cNvSpPr/>
          <p:nvPr/>
        </p:nvSpPr>
        <p:spPr>
          <a:xfrm>
            <a:off x="3937539" y="5031547"/>
            <a:ext cx="1054589" cy="45267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4DAC524-3859-806A-A6AB-ED2CDB661850}"/>
              </a:ext>
            </a:extLst>
          </p:cNvPr>
          <p:cNvSpPr/>
          <p:nvPr/>
        </p:nvSpPr>
        <p:spPr>
          <a:xfrm>
            <a:off x="2997139" y="7114022"/>
            <a:ext cx="940400" cy="18889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F69619ED-AA8C-B5A7-5C74-40BDBDD8B406}"/>
              </a:ext>
            </a:extLst>
          </p:cNvPr>
          <p:cNvSpPr txBox="1"/>
          <p:nvPr/>
        </p:nvSpPr>
        <p:spPr>
          <a:xfrm>
            <a:off x="2565153" y="8574292"/>
            <a:ext cx="2072570" cy="230832"/>
          </a:xfrm>
          <a:prstGeom prst="rect">
            <a:avLst/>
          </a:prstGeom>
          <a:noFill/>
        </p:spPr>
        <p:txBody>
          <a:bodyPr wrap="square" rtlCol="0">
            <a:spAutoFit/>
          </a:bodyPr>
          <a:lstStyle/>
          <a:p>
            <a:r>
              <a:rPr lang="en-US" sz="900" i="1" dirty="0">
                <a:latin typeface="Open Sans" panose="020B0606030504020204" pitchFamily="34" charset="0"/>
                <a:ea typeface="Open Sans" panose="020B0606030504020204" pitchFamily="34" charset="0"/>
                <a:cs typeface="Open Sans" panose="020B0606030504020204" pitchFamily="34" charset="0"/>
              </a:rPr>
              <a:t>Figure 7 – Confirm appointment</a:t>
            </a:r>
          </a:p>
        </p:txBody>
      </p:sp>
    </p:spTree>
    <p:extLst>
      <p:ext uri="{BB962C8B-B14F-4D97-AF65-F5344CB8AC3E}">
        <p14:creationId xmlns:p14="http://schemas.microsoft.com/office/powerpoint/2010/main" val="2790520222"/>
      </p:ext>
    </p:extLst>
  </p:cSld>
  <p:clrMapOvr>
    <a:masterClrMapping/>
  </p:clrMapOvr>
</p:sld>
</file>

<file path=ppt/theme/theme1.xml><?xml version="1.0" encoding="utf-8"?>
<a:theme xmlns:a="http://schemas.openxmlformats.org/drawingml/2006/main" name="VDH">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DH" id="{98E7374E-2CE8-4AF3-B50A-765684FB6B0C}" vid="{EA886FF3-7560-4DC6-849B-207AFB8201A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904f90b-6fa7-41dc-8db0-113922c3937a">
      <Terms xmlns="http://schemas.microsoft.com/office/infopath/2007/PartnerControls"/>
    </lcf76f155ced4ddcb4097134ff3c332f>
    <TaxCatchAll xmlns="4c2c5aab-b472-4b8f-a7fa-721e1e86a722" xsi:nil="true"/>
    <SharedWithUsers xmlns="4c2c5aab-b472-4b8f-a7fa-721e1e86a722">
      <UserInfo>
        <DisplayName>Kashyap, Tanu</DisplayName>
        <AccountId>236</AccountId>
        <AccountType/>
      </UserInfo>
      <UserInfo>
        <DisplayName>Niemi, Molly</DisplayName>
        <AccountId>320</AccountId>
        <AccountType/>
      </UserInfo>
      <UserInfo>
        <DisplayName>Ali, Zibraan</DisplayName>
        <AccountId>169</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C00B2124027CD4BAA18FCE4A5D2522A" ma:contentTypeVersion="15" ma:contentTypeDescription="Create a new document." ma:contentTypeScope="" ma:versionID="4acd68a0a9e484fc4b0b46fcd8bf78f3">
  <xsd:schema xmlns:xsd="http://www.w3.org/2001/XMLSchema" xmlns:xs="http://www.w3.org/2001/XMLSchema" xmlns:p="http://schemas.microsoft.com/office/2006/metadata/properties" xmlns:ns2="b904f90b-6fa7-41dc-8db0-113922c3937a" xmlns:ns3="4c2c5aab-b472-4b8f-a7fa-721e1e86a722" targetNamespace="http://schemas.microsoft.com/office/2006/metadata/properties" ma:root="true" ma:fieldsID="87ec3892162c0f8adc4c63801dd1d58f" ns2:_="" ns3:_="">
    <xsd:import namespace="b904f90b-6fa7-41dc-8db0-113922c3937a"/>
    <xsd:import namespace="4c2c5aab-b472-4b8f-a7fa-721e1e86a72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04f90b-6fa7-41dc-8db0-113922c393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920e099-540f-4e49-b54d-0e500676ccfd"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c2c5aab-b472-4b8f-a7fa-721e1e86a72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ca9bab4e-1ffc-4af0-9869-6e1e7168de5d}" ma:internalName="TaxCatchAll" ma:showField="CatchAllData" ma:web="4c2c5aab-b472-4b8f-a7fa-721e1e86a7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CBC1B5B-FFB9-474F-BBA3-46078D5E4D77}">
  <ds:schemaRefs>
    <ds:schemaRef ds:uri="http://schemas.microsoft.com/sharepoint/v3/contenttype/forms"/>
  </ds:schemaRefs>
</ds:datastoreItem>
</file>

<file path=customXml/itemProps2.xml><?xml version="1.0" encoding="utf-8"?>
<ds:datastoreItem xmlns:ds="http://schemas.openxmlformats.org/officeDocument/2006/customXml" ds:itemID="{0779B4E5-89DD-48A9-88F5-AB9B93E0C647}">
  <ds:schemaRefs>
    <ds:schemaRef ds:uri="99918207-70f4-4692-8e19-8fc913462058"/>
    <ds:schemaRef ds:uri="d0ca13b7-c6ed-42f9-9bda-57a4fb0cfcc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A621568C-3DB7-4D47-A536-544887AFA4AB}"/>
</file>

<file path=docProps/app.xml><?xml version="1.0" encoding="utf-8"?>
<Properties xmlns="http://schemas.openxmlformats.org/officeDocument/2006/extended-properties" xmlns:vt="http://schemas.openxmlformats.org/officeDocument/2006/docPropsVTypes">
  <Template>VDH</Template>
  <TotalTime>1157</TotalTime>
  <Words>544</Words>
  <Application>Microsoft Office PowerPoint</Application>
  <PresentationFormat>Letter Paper (8.5x11 in)</PresentationFormat>
  <Paragraphs>43</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Open Sans</vt:lpstr>
      <vt:lpstr>Open Sans Semibold</vt:lpstr>
      <vt:lpstr>VDH</vt:lpstr>
      <vt:lpstr>VASE+ Job Aid – Flu Call Center</vt:lpstr>
      <vt:lpstr>VASE+ Job Aid – Flu Call Center</vt:lpstr>
      <vt:lpstr>VASE+ Job Aid – Flu Call Center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Payne, Dana</dc:creator>
  <cp:lastModifiedBy>Niemi, Molly (VDH)</cp:lastModifiedBy>
  <cp:revision>6</cp:revision>
  <dcterms:created xsi:type="dcterms:W3CDTF">2021-04-07T19:29:00Z</dcterms:created>
  <dcterms:modified xsi:type="dcterms:W3CDTF">2024-08-23T14:05:43Z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0x010100DC00B2124027CD4BAA18FCE4A5D2522A</vt:lpwstr>
  </property>
  <property fmtid="{D5CDD505-2E9C-101B-9397-08002B2CF9AE}" pid="3" name="MSIP_Label_ea60d57e-af5b-4752-ac57-3e4f28ca11dc_Enabled">
    <vt:lpwstr>true</vt:lpwstr>
  </property>
  <property fmtid="{D5CDD505-2E9C-101B-9397-08002B2CF9AE}" pid="4" name="MSIP_Label_ea60d57e-af5b-4752-ac57-3e4f28ca11dc_SetDate">
    <vt:lpwstr>2022-10-07T18:40:29Z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31261655-1dd7-4bad-874f-da4fe9194cc5</vt:lpwstr>
  </property>
  <property fmtid="{D5CDD505-2E9C-101B-9397-08002B2CF9AE}" pid="9" name="MSIP_Label_ea60d57e-af5b-4752-ac57-3e4f28ca11dc_ContentBits">
    <vt:lpwstr>0</vt:lpwstr>
  </property>
</Properties>
</file>