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2"/>
  </p:notesMasterIdLst>
  <p:sldIdLst>
    <p:sldId id="257" r:id="rId5"/>
    <p:sldId id="262" r:id="rId6"/>
    <p:sldId id="263" r:id="rId7"/>
    <p:sldId id="264" r:id="rId8"/>
    <p:sldId id="265" r:id="rId9"/>
    <p:sldId id="266" r:id="rId10"/>
    <p:sldId id="267" r:id="rId11"/>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7ADF0B-3FA2-9222-4A80-0241B94D4355}" name="Niemi, Molly (VDH)" initials="NM(" userId="S::M.Niemi@vdh.virginia.gov::703f4da5-cbfb-4189-8bab-5c20bd45c622" providerId="AD"/>
  <p188:author id="{8B6A09D7-F304-38A0-7B8E-5DA40A4A3515}" name="Niemi, Molly (VDH)" initials="NM" userId="S::m.niemi@vdh.virginia.gov::703f4da5-cbfb-4189-8bab-5c20bd45c6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emi, Molly" initials="NM" lastIdx="1" clrIdx="0">
    <p:extLst>
      <p:ext uri="{19B8F6BF-5375-455C-9EA6-DF929625EA0E}">
        <p15:presenceInfo xmlns:p15="http://schemas.microsoft.com/office/powerpoint/2012/main" userId="S::moniemi@deloitte.com::c43c65d8-9756-4f8e-a127-9ae6aff42cc9" providerId="AD"/>
      </p:ext>
    </p:extLst>
  </p:cmAuthor>
  <p:cmAuthor id="2" name="Wynn, Stephanie" initials="WS" lastIdx="2" clrIdx="1">
    <p:extLst>
      <p:ext uri="{19B8F6BF-5375-455C-9EA6-DF929625EA0E}">
        <p15:presenceInfo xmlns:p15="http://schemas.microsoft.com/office/powerpoint/2012/main" userId="S::stewynn@deloitte.com::fce63f8f-37c7-4291-9b68-f32264002518" providerId="AD"/>
      </p:ext>
    </p:extLst>
  </p:cmAuthor>
  <p:cmAuthor id="3" name="Ali, Zibraan" initials="AZ" lastIdx="4" clrIdx="2">
    <p:extLst>
      <p:ext uri="{19B8F6BF-5375-455C-9EA6-DF929625EA0E}">
        <p15:presenceInfo xmlns:p15="http://schemas.microsoft.com/office/powerpoint/2012/main" userId="S::ziali@deloitte.com::fb472dd3-9df1-4a69-a75d-76c92106e5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B1363-9D63-406E-86B1-02D0048CEE0D}" v="22" dt="2025-03-19T15:59:49.672"/>
    <p1510:client id="{39311339-ED3C-3CD3-B801-AE83EAAB8305}" v="2" dt="2025-03-21T14:24:12.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8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3B909-521E-437D-A4DE-392B1BAFDCC7}" type="datetimeFigureOut">
              <a:rPr lang="en-US" smtClean="0"/>
              <a:t>6/13/2025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23A9D-8C7F-4323-BA15-DC5FB3924328}" type="slidenum">
              <a:rPr lang="en-US" smtClean="0"/>
              <a:t>‹#›</a:t>
            </a:fld>
            <a:endParaRPr lang="en-US"/>
          </a:p>
        </p:txBody>
      </p:sp>
    </p:spTree>
    <p:extLst>
      <p:ext uri="{BB962C8B-B14F-4D97-AF65-F5344CB8AC3E}">
        <p14:creationId xmlns:p14="http://schemas.microsoft.com/office/powerpoint/2010/main" val="168214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65C2F3-4C71-4375-992C-BBD01C3657C6}" type="slidenum">
              <a:rPr lang="en-US" smtClean="0"/>
              <a:t>1</a:t>
            </a:fld>
            <a:endParaRPr lang="en-US"/>
          </a:p>
        </p:txBody>
      </p:sp>
    </p:spTree>
    <p:extLst>
      <p:ext uri="{BB962C8B-B14F-4D97-AF65-F5344CB8AC3E}">
        <p14:creationId xmlns:p14="http://schemas.microsoft.com/office/powerpoint/2010/main" val="425237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65C2F3-4C71-4375-992C-BBD01C3657C6}" type="slidenum">
              <a:rPr lang="en-US" smtClean="0"/>
              <a:t>2</a:t>
            </a:fld>
            <a:endParaRPr lang="en-US"/>
          </a:p>
        </p:txBody>
      </p:sp>
    </p:spTree>
    <p:extLst>
      <p:ext uri="{BB962C8B-B14F-4D97-AF65-F5344CB8AC3E}">
        <p14:creationId xmlns:p14="http://schemas.microsoft.com/office/powerpoint/2010/main" val="292812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65C2F3-4C71-4375-992C-BBD01C3657C6}" type="slidenum">
              <a:rPr lang="en-US" smtClean="0"/>
              <a:t>3</a:t>
            </a:fld>
            <a:endParaRPr lang="en-US"/>
          </a:p>
        </p:txBody>
      </p:sp>
    </p:spTree>
    <p:extLst>
      <p:ext uri="{BB962C8B-B14F-4D97-AF65-F5344CB8AC3E}">
        <p14:creationId xmlns:p14="http://schemas.microsoft.com/office/powerpoint/2010/main" val="323787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65C2F3-4C71-4375-992C-BBD01C3657C6}" type="slidenum">
              <a:rPr lang="en-US" smtClean="0"/>
              <a:t>4</a:t>
            </a:fld>
            <a:endParaRPr lang="en-US"/>
          </a:p>
        </p:txBody>
      </p:sp>
    </p:spTree>
    <p:extLst>
      <p:ext uri="{BB962C8B-B14F-4D97-AF65-F5344CB8AC3E}">
        <p14:creationId xmlns:p14="http://schemas.microsoft.com/office/powerpoint/2010/main" val="114038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65C2F3-4C71-4375-992C-BBD01C3657C6}" type="slidenum">
              <a:rPr lang="en-US" smtClean="0"/>
              <a:t>5</a:t>
            </a:fld>
            <a:endParaRPr lang="en-US"/>
          </a:p>
        </p:txBody>
      </p:sp>
    </p:spTree>
    <p:extLst>
      <p:ext uri="{BB962C8B-B14F-4D97-AF65-F5344CB8AC3E}">
        <p14:creationId xmlns:p14="http://schemas.microsoft.com/office/powerpoint/2010/main" val="362616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65C2F3-4C71-4375-992C-BBD01C3657C6}" type="slidenum">
              <a:rPr lang="en-US" smtClean="0"/>
              <a:t>6</a:t>
            </a:fld>
            <a:endParaRPr lang="en-US"/>
          </a:p>
        </p:txBody>
      </p:sp>
    </p:spTree>
    <p:extLst>
      <p:ext uri="{BB962C8B-B14F-4D97-AF65-F5344CB8AC3E}">
        <p14:creationId xmlns:p14="http://schemas.microsoft.com/office/powerpoint/2010/main" val="321171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65C2F3-4C71-4375-992C-BBD01C3657C6}" type="slidenum">
              <a:rPr lang="en-US" smtClean="0"/>
              <a:t>7</a:t>
            </a:fld>
            <a:endParaRPr lang="en-US"/>
          </a:p>
        </p:txBody>
      </p:sp>
    </p:spTree>
    <p:extLst>
      <p:ext uri="{BB962C8B-B14F-4D97-AF65-F5344CB8AC3E}">
        <p14:creationId xmlns:p14="http://schemas.microsoft.com/office/powerpoint/2010/main" val="287741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316202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294814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2083802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ubhead &amp; Breadcrumb">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FC15A37-A396-4B5E-9243-B7311F197801}"/>
              </a:ext>
            </a:extLst>
          </p:cNvPr>
          <p:cNvCxnSpPr>
            <a:cxnSpLocks/>
          </p:cNvCxnSpPr>
          <p:nvPr/>
        </p:nvCxnSpPr>
        <p:spPr>
          <a:xfrm flipH="1">
            <a:off x="857" y="752136"/>
            <a:ext cx="6856286" cy="0"/>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F4A093-1576-4EA2-8A5C-DF87DA75C6AE}"/>
              </a:ext>
            </a:extLst>
          </p:cNvPr>
          <p:cNvSpPr>
            <a:spLocks noGrp="1"/>
          </p:cNvSpPr>
          <p:nvPr>
            <p:ph type="title"/>
          </p:nvPr>
        </p:nvSpPr>
        <p:spPr>
          <a:xfrm>
            <a:off x="104717" y="267081"/>
            <a:ext cx="5812155" cy="517603"/>
          </a:xfrm>
          <a:prstGeom prst="rect">
            <a:avLst/>
          </a:prstGeom>
        </p:spPr>
        <p:txBody>
          <a:bodyPr anchor="ctr"/>
          <a:lstStyle>
            <a:lvl1pPr>
              <a:defRPr sz="1125">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6" name="Slide Number Placeholder 2">
            <a:extLst>
              <a:ext uri="{FF2B5EF4-FFF2-40B4-BE49-F238E27FC236}">
                <a16:creationId xmlns:a16="http://schemas.microsoft.com/office/drawing/2014/main" id="{50569C8E-182F-4A1C-9559-B76A31992CB1}"/>
              </a:ext>
            </a:extLst>
          </p:cNvPr>
          <p:cNvSpPr>
            <a:spLocks noGrp="1"/>
          </p:cNvSpPr>
          <p:nvPr>
            <p:ph type="sldNum" sz="quarter" idx="4"/>
          </p:nvPr>
        </p:nvSpPr>
        <p:spPr>
          <a:xfrm>
            <a:off x="5209867" y="8829115"/>
            <a:ext cx="1543050" cy="302285"/>
          </a:xfrm>
          <a:prstGeom prst="rect">
            <a:avLst/>
          </a:prstGeom>
        </p:spPr>
        <p:txBody>
          <a:bodyPr vert="horz" lIns="91440" tIns="45720" rIns="91440" bIns="45720" rtlCol="0" anchor="ctr"/>
          <a:lstStyle>
            <a:lvl1pPr algn="r">
              <a:defRPr sz="506"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12C3335-205F-418C-867F-00CD1B87F278}" type="slidenum">
              <a:rPr lang="en-US" smtClean="0"/>
              <a:t>‹#›</a:t>
            </a:fld>
            <a:endParaRPr lang="en-US"/>
          </a:p>
        </p:txBody>
      </p:sp>
      <p:sp>
        <p:nvSpPr>
          <p:cNvPr id="8" name="Text Placeholder 11">
            <a:extLst>
              <a:ext uri="{FF2B5EF4-FFF2-40B4-BE49-F238E27FC236}">
                <a16:creationId xmlns:a16="http://schemas.microsoft.com/office/drawing/2014/main" id="{090ADD6D-251D-442C-8CB5-7593444100E0}"/>
              </a:ext>
            </a:extLst>
          </p:cNvPr>
          <p:cNvSpPr>
            <a:spLocks noGrp="1"/>
          </p:cNvSpPr>
          <p:nvPr>
            <p:ph type="body" sz="quarter" idx="10" hasCustomPrompt="1"/>
          </p:nvPr>
        </p:nvSpPr>
        <p:spPr>
          <a:xfrm>
            <a:off x="104717" y="830619"/>
            <a:ext cx="6648200" cy="439120"/>
          </a:xfrm>
          <a:prstGeom prst="rect">
            <a:avLst/>
          </a:prstGeom>
        </p:spPr>
        <p:txBody>
          <a:bodyPr/>
          <a:lstStyle>
            <a:lvl1pPr marL="0" indent="0">
              <a:buNone/>
              <a:defRPr sz="900">
                <a:latin typeface="Open Sans" panose="020B0606030504020204" pitchFamily="34" charset="0"/>
                <a:ea typeface="Open Sans" panose="020B0606030504020204" pitchFamily="34" charset="0"/>
                <a:cs typeface="Open Sans" panose="020B0606030504020204" pitchFamily="34" charset="0"/>
              </a:defRPr>
            </a:lvl1pPr>
            <a:lvl2pPr>
              <a:defRPr sz="788">
                <a:latin typeface="Open Sans" panose="020B0606030504020204" pitchFamily="34" charset="0"/>
                <a:ea typeface="Open Sans" panose="020B0606030504020204" pitchFamily="34" charset="0"/>
                <a:cs typeface="Open Sans" panose="020B0606030504020204" pitchFamily="34" charset="0"/>
              </a:defRPr>
            </a:lvl2pPr>
            <a:lvl3pPr>
              <a:defRPr sz="788">
                <a:latin typeface="Open Sans" panose="020B0606030504020204" pitchFamily="34" charset="0"/>
                <a:ea typeface="Open Sans" panose="020B0606030504020204" pitchFamily="34" charset="0"/>
                <a:cs typeface="Open Sans" panose="020B0606030504020204" pitchFamily="34" charset="0"/>
              </a:defRPr>
            </a:lvl3pPr>
            <a:lvl4pPr>
              <a:defRPr sz="788">
                <a:latin typeface="Open Sans" panose="020B0606030504020204" pitchFamily="34" charset="0"/>
                <a:ea typeface="Open Sans" panose="020B0606030504020204" pitchFamily="34" charset="0"/>
                <a:cs typeface="Open Sans" panose="020B0606030504020204" pitchFamily="34" charset="0"/>
              </a:defRPr>
            </a:lvl4pPr>
            <a:lvl5pPr>
              <a:defRPr sz="788">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p:txBody>
      </p:sp>
      <p:pic>
        <p:nvPicPr>
          <p:cNvPr id="10" name="Picture 9">
            <a:extLst>
              <a:ext uri="{FF2B5EF4-FFF2-40B4-BE49-F238E27FC236}">
                <a16:creationId xmlns:a16="http://schemas.microsoft.com/office/drawing/2014/main" id="{CB77B6C3-7E24-4922-871B-4E5124F7CB16}"/>
              </a:ext>
            </a:extLst>
          </p:cNvPr>
          <p:cNvPicPr>
            <a:picLocks noChangeAspect="1"/>
          </p:cNvPicPr>
          <p:nvPr/>
        </p:nvPicPr>
        <p:blipFill rotWithShape="1">
          <a:blip r:embed="rId2"/>
          <a:srcRect b="9281"/>
          <a:stretch/>
        </p:blipFill>
        <p:spPr>
          <a:xfrm>
            <a:off x="6017366" y="8803039"/>
            <a:ext cx="735551" cy="302285"/>
          </a:xfrm>
          <a:prstGeom prst="rect">
            <a:avLst/>
          </a:prstGeom>
        </p:spPr>
      </p:pic>
    </p:spTree>
    <p:extLst>
      <p:ext uri="{BB962C8B-B14F-4D97-AF65-F5344CB8AC3E}">
        <p14:creationId xmlns:p14="http://schemas.microsoft.com/office/powerpoint/2010/main" val="139263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142717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110918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418054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270019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235566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138591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224482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2915543" y="1316567"/>
            <a:ext cx="3471863" cy="6498167"/>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26492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712C3335-205F-418C-867F-00CD1B87F278}" type="slidenum">
              <a:rPr lang="en-US" smtClean="0"/>
              <a:t>‹#›</a:t>
            </a:fld>
            <a:endParaRPr lang="en-US"/>
          </a:p>
        </p:txBody>
      </p:sp>
    </p:spTree>
    <p:extLst>
      <p:ext uri="{BB962C8B-B14F-4D97-AF65-F5344CB8AC3E}">
        <p14:creationId xmlns:p14="http://schemas.microsoft.com/office/powerpoint/2010/main" val="3074372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A906-3173-4B30-A96B-093EB80BA597}"/>
              </a:ext>
            </a:extLst>
          </p:cNvPr>
          <p:cNvSpPr>
            <a:spLocks noGrp="1"/>
          </p:cNvSpPr>
          <p:nvPr>
            <p:ph type="title"/>
          </p:nvPr>
        </p:nvSpPr>
        <p:spPr>
          <a:xfrm>
            <a:off x="104716" y="196197"/>
            <a:ext cx="5167356" cy="517603"/>
          </a:xfrm>
        </p:spPr>
        <p:txBody>
          <a:bodyPr>
            <a:normAutofit fontScale="90000"/>
          </a:bodyPr>
          <a:lstStyle/>
          <a:p>
            <a:pPr defTabSz="914400"/>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VASE+</a:t>
            </a:r>
            <a:b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br>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Job Aid - Emergency Preparedness Module: Vaccine Request</a:t>
            </a:r>
          </a:p>
        </p:txBody>
      </p:sp>
      <p:sp>
        <p:nvSpPr>
          <p:cNvPr id="3" name="Text Placeholder 2">
            <a:extLst>
              <a:ext uri="{FF2B5EF4-FFF2-40B4-BE49-F238E27FC236}">
                <a16:creationId xmlns:a16="http://schemas.microsoft.com/office/drawing/2014/main" id="{9CDF0945-9BBA-4EF4-BAC2-A7965C4795DA}"/>
              </a:ext>
            </a:extLst>
          </p:cNvPr>
          <p:cNvSpPr>
            <a:spLocks noGrp="1"/>
          </p:cNvSpPr>
          <p:nvPr>
            <p:ph type="body" sz="quarter" idx="10"/>
          </p:nvPr>
        </p:nvSpPr>
        <p:spPr>
          <a:xfrm>
            <a:off x="104717" y="830620"/>
            <a:ext cx="6648200" cy="854876"/>
          </a:xfrm>
        </p:spPr>
        <p:txBody>
          <a:bodyPr vert="horz" lIns="91440" tIns="45720" rIns="91440" bIns="45720" rtlCol="0" anchor="t">
            <a:normAutofit/>
          </a:bodyPr>
          <a:lstStyle/>
          <a:p>
            <a:r>
              <a:rPr lang="en-US" sz="1000" b="1"/>
              <a:t>Objective: </a:t>
            </a:r>
            <a:endParaRPr lang="en-US" sz="1000"/>
          </a:p>
          <a:p>
            <a:pPr>
              <a:spcBef>
                <a:spcPts val="0"/>
              </a:spcBef>
            </a:pPr>
            <a:r>
              <a:rPr lang="en-US" sz="1000">
                <a:latin typeface="Open Sans"/>
                <a:ea typeface="Open Sans"/>
                <a:cs typeface="Open Sans"/>
              </a:rPr>
              <a:t>This job aid provides step-by-step instructions for using the VASE+ Emergency Preparedness Module (EPM) to submit a vaccine request. This job aid is applicable to users with the EPM Requestor role.</a:t>
            </a:r>
            <a:endParaRPr lang="en-US" sz="1000" i="1"/>
          </a:p>
        </p:txBody>
      </p:sp>
      <p:sp>
        <p:nvSpPr>
          <p:cNvPr id="4" name="Title 1">
            <a:extLst>
              <a:ext uri="{FF2B5EF4-FFF2-40B4-BE49-F238E27FC236}">
                <a16:creationId xmlns:a16="http://schemas.microsoft.com/office/drawing/2014/main" id="{9DC8560D-31AE-4BFE-83E7-799454BCE4C9}"/>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a:p>
          <a:p>
            <a:pPr algn="r"/>
            <a:br>
              <a:rPr lang="en-US" sz="1100"/>
            </a:br>
            <a:r>
              <a:rPr lang="en-US" sz="1100">
                <a:latin typeface="Open Sans Semibold"/>
                <a:ea typeface="Open Sans Semibold"/>
                <a:cs typeface="Open Sans Semibold"/>
              </a:rPr>
              <a:t>Version 1</a:t>
            </a:r>
            <a:endParaRPr lang="en-US" sz="1100"/>
          </a:p>
        </p:txBody>
      </p:sp>
      <p:sp>
        <p:nvSpPr>
          <p:cNvPr id="26" name="TextBox 25">
            <a:extLst>
              <a:ext uri="{FF2B5EF4-FFF2-40B4-BE49-F238E27FC236}">
                <a16:creationId xmlns:a16="http://schemas.microsoft.com/office/drawing/2014/main" id="{B80EC78E-8D43-4B34-A442-02C29ED84861}"/>
              </a:ext>
            </a:extLst>
          </p:cNvPr>
          <p:cNvSpPr txBox="1"/>
          <p:nvPr/>
        </p:nvSpPr>
        <p:spPr>
          <a:xfrm>
            <a:off x="73040" y="4881333"/>
            <a:ext cx="6400800" cy="307777"/>
          </a:xfrm>
          <a:prstGeom prst="rect">
            <a:avLst/>
          </a:prstGeom>
          <a:noFill/>
        </p:spPr>
        <p:txBody>
          <a:bodyPr wrap="square" rtlCol="0">
            <a:spAutoFit/>
          </a:bodyPr>
          <a:lstStyle/>
          <a:p>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Identify Vaccine Type</a:t>
            </a:r>
          </a:p>
        </p:txBody>
      </p:sp>
      <p:cxnSp>
        <p:nvCxnSpPr>
          <p:cNvPr id="27" name="Google Shape;710;gae5b44f2be_2_1311">
            <a:extLst>
              <a:ext uri="{FF2B5EF4-FFF2-40B4-BE49-F238E27FC236}">
                <a16:creationId xmlns:a16="http://schemas.microsoft.com/office/drawing/2014/main" id="{2F46743E-B163-419E-ABFA-6B3B0D084A95}"/>
              </a:ext>
            </a:extLst>
          </p:cNvPr>
          <p:cNvCxnSpPr/>
          <p:nvPr/>
        </p:nvCxnSpPr>
        <p:spPr>
          <a:xfrm>
            <a:off x="165370" y="5198006"/>
            <a:ext cx="1902121" cy="0"/>
          </a:xfrm>
          <a:prstGeom prst="straightConnector1">
            <a:avLst/>
          </a:prstGeom>
          <a:noFill/>
          <a:ln w="28575" cap="flat" cmpd="sng">
            <a:solidFill>
              <a:srgbClr val="1A3964"/>
            </a:solidFill>
            <a:prstDash val="solid"/>
            <a:miter lim="800000"/>
            <a:headEnd type="none" w="sm" len="sm"/>
            <a:tailEnd type="none" w="sm" len="sm"/>
          </a:ln>
        </p:spPr>
      </p:cxnSp>
      <p:cxnSp>
        <p:nvCxnSpPr>
          <p:cNvPr id="28" name="Google Shape;711;gae5b44f2be_2_1311">
            <a:extLst>
              <a:ext uri="{FF2B5EF4-FFF2-40B4-BE49-F238E27FC236}">
                <a16:creationId xmlns:a16="http://schemas.microsoft.com/office/drawing/2014/main" id="{F4C2A9D4-E6D9-4374-AD3A-D044CC5EC8B3}"/>
              </a:ext>
            </a:extLst>
          </p:cNvPr>
          <p:cNvCxnSpPr/>
          <p:nvPr/>
        </p:nvCxnSpPr>
        <p:spPr>
          <a:xfrm>
            <a:off x="165371" y="5236160"/>
            <a:ext cx="1902120" cy="4792"/>
          </a:xfrm>
          <a:prstGeom prst="straightConnector1">
            <a:avLst/>
          </a:prstGeom>
          <a:noFill/>
          <a:ln w="19050" cap="flat" cmpd="sng">
            <a:solidFill>
              <a:schemeClr val="accent3"/>
            </a:solidFill>
            <a:prstDash val="solid"/>
            <a:miter lim="800000"/>
            <a:headEnd type="none" w="sm" len="sm"/>
            <a:tailEnd type="none" w="sm" len="sm"/>
          </a:ln>
        </p:spPr>
      </p:cxnSp>
      <p:sp>
        <p:nvSpPr>
          <p:cNvPr id="9" name="Text Placeholder 2">
            <a:extLst>
              <a:ext uri="{FF2B5EF4-FFF2-40B4-BE49-F238E27FC236}">
                <a16:creationId xmlns:a16="http://schemas.microsoft.com/office/drawing/2014/main" id="{A5866671-20BF-4B8B-BF13-9BB33D262DA9}"/>
              </a:ext>
            </a:extLst>
          </p:cNvPr>
          <p:cNvSpPr txBox="1">
            <a:spLocks/>
          </p:cNvSpPr>
          <p:nvPr/>
        </p:nvSpPr>
        <p:spPr>
          <a:xfrm>
            <a:off x="89167" y="5339979"/>
            <a:ext cx="6648200" cy="1292240"/>
          </a:xfrm>
          <a:prstGeom prst="rect">
            <a:avLst/>
          </a:prstGeom>
        </p:spPr>
        <p:txBody>
          <a:bodyPr vert="horz" lIns="91440" tIns="45720" rIns="91440" bIns="45720" rtlCol="0" anchor="t">
            <a:normAutofit fontScale="92500" lnSpcReduction="20000"/>
          </a:bodyPr>
          <a:lstStyle>
            <a:lvl1pPr marL="0" indent="0" algn="l" defTabSz="514350" rtl="0" eaLnBrk="1" latinLnBrk="0" hangingPunct="1">
              <a:lnSpc>
                <a:spcPct val="90000"/>
              </a:lnSpc>
              <a:spcBef>
                <a:spcPts val="563"/>
              </a:spcBef>
              <a:buFont typeface="Arial" panose="020B0604020202020204" pitchFamily="34" charset="0"/>
              <a:buNone/>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000">
                <a:latin typeface="Open Sans"/>
                <a:ea typeface="Open Sans"/>
                <a:cs typeface="Open Sans"/>
              </a:rPr>
              <a:t>To complete a new request, the requestor will proceed through 6 steps. These include the following:</a:t>
            </a:r>
          </a:p>
          <a:p>
            <a:pPr marL="228600" indent="-228600">
              <a:buAutoNum type="arabicPeriod"/>
            </a:pPr>
            <a:r>
              <a:rPr lang="en-US" sz="1000">
                <a:latin typeface="Open Sans"/>
                <a:ea typeface="Open Sans"/>
                <a:cs typeface="Open Sans"/>
              </a:rPr>
              <a:t>Request: Provide general information about the request</a:t>
            </a:r>
          </a:p>
          <a:p>
            <a:pPr marL="228600" indent="-228600">
              <a:buAutoNum type="arabicPeriod"/>
            </a:pPr>
            <a:r>
              <a:rPr lang="en-US" sz="1000">
                <a:latin typeface="Open Sans"/>
                <a:ea typeface="Open Sans"/>
                <a:cs typeface="Open Sans"/>
              </a:rPr>
              <a:t>Vaccine Type: Provide information regarding the vaccine type</a:t>
            </a:r>
          </a:p>
          <a:p>
            <a:pPr marL="228600" indent="-228600">
              <a:buAutoNum type="arabicPeriod"/>
            </a:pPr>
            <a:r>
              <a:rPr lang="en-US" sz="1000">
                <a:latin typeface="Open Sans"/>
                <a:ea typeface="Open Sans"/>
                <a:cs typeface="Open Sans"/>
              </a:rPr>
              <a:t>Vaccines: Provide specific details regarding the vaccine being requested</a:t>
            </a:r>
          </a:p>
          <a:p>
            <a:pPr marL="228600" indent="-228600">
              <a:buAutoNum type="arabicPeriod"/>
            </a:pPr>
            <a:r>
              <a:rPr lang="en-US" sz="1000">
                <a:latin typeface="Open Sans"/>
                <a:ea typeface="Open Sans"/>
                <a:cs typeface="Open Sans"/>
              </a:rPr>
              <a:t>Health Questions: Select or create the health questions relevant to the vaccine request</a:t>
            </a:r>
          </a:p>
          <a:p>
            <a:pPr marL="228600" indent="-228600">
              <a:buAutoNum type="arabicPeriod"/>
            </a:pPr>
            <a:r>
              <a:rPr lang="en-US" sz="1000">
                <a:latin typeface="Open Sans"/>
                <a:ea typeface="Open Sans"/>
                <a:cs typeface="Open Sans"/>
              </a:rPr>
              <a:t>Consent: Select the consent text relevant to the vaccine request</a:t>
            </a:r>
          </a:p>
          <a:p>
            <a:pPr marL="228600" indent="-228600">
              <a:buAutoNum type="arabicPeriod"/>
            </a:pPr>
            <a:r>
              <a:rPr lang="en-US" sz="1000">
                <a:latin typeface="Open Sans"/>
                <a:ea typeface="Open Sans"/>
                <a:cs typeface="Open Sans"/>
              </a:rPr>
              <a:t>Submit: Review all information and submit</a:t>
            </a:r>
          </a:p>
        </p:txBody>
      </p:sp>
      <p:sp>
        <p:nvSpPr>
          <p:cNvPr id="14" name="TextBox 13">
            <a:extLst>
              <a:ext uri="{FF2B5EF4-FFF2-40B4-BE49-F238E27FC236}">
                <a16:creationId xmlns:a16="http://schemas.microsoft.com/office/drawing/2014/main" id="{CABFE752-21CA-4026-9D0A-4FB7B2E21FE4}"/>
              </a:ext>
            </a:extLst>
          </p:cNvPr>
          <p:cNvSpPr txBox="1"/>
          <p:nvPr/>
        </p:nvSpPr>
        <p:spPr>
          <a:xfrm>
            <a:off x="1545376" y="8206544"/>
            <a:ext cx="3698240"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2 – Requestor must complete 6 steps to submit a request</a:t>
            </a:r>
          </a:p>
        </p:txBody>
      </p:sp>
      <p:pic>
        <p:nvPicPr>
          <p:cNvPr id="7" name="Picture 6">
            <a:extLst>
              <a:ext uri="{FF2B5EF4-FFF2-40B4-BE49-F238E27FC236}">
                <a16:creationId xmlns:a16="http://schemas.microsoft.com/office/drawing/2014/main" id="{BA3A0F7C-BD06-D529-443F-4AB4549C4E6F}"/>
              </a:ext>
            </a:extLst>
          </p:cNvPr>
          <p:cNvPicPr>
            <a:picLocks noChangeAspect="1"/>
          </p:cNvPicPr>
          <p:nvPr/>
        </p:nvPicPr>
        <p:blipFill>
          <a:blip r:embed="rId3">
            <a:extLst>
              <a:ext uri="{28A0092B-C50C-407E-A947-70E740481C1C}">
                <a14:useLocalDpi xmlns:a14="http://schemas.microsoft.com/office/drawing/2010/main" val="0"/>
              </a:ext>
            </a:extLst>
          </a:blip>
          <a:srcRect t="1058" b="1058"/>
          <a:stretch/>
        </p:blipFill>
        <p:spPr>
          <a:xfrm>
            <a:off x="248239" y="6833103"/>
            <a:ext cx="6273542" cy="1132549"/>
          </a:xfrm>
          <a:prstGeom prst="rect">
            <a:avLst/>
          </a:prstGeom>
        </p:spPr>
      </p:pic>
      <p:sp>
        <p:nvSpPr>
          <p:cNvPr id="10" name="TextBox 9">
            <a:extLst>
              <a:ext uri="{FF2B5EF4-FFF2-40B4-BE49-F238E27FC236}">
                <a16:creationId xmlns:a16="http://schemas.microsoft.com/office/drawing/2014/main" id="{4D16E04E-693C-676C-0F19-D30BC434BF4D}"/>
              </a:ext>
            </a:extLst>
          </p:cNvPr>
          <p:cNvSpPr txBox="1"/>
          <p:nvPr/>
        </p:nvSpPr>
        <p:spPr>
          <a:xfrm>
            <a:off x="57288" y="3399117"/>
            <a:ext cx="6400800" cy="307777"/>
          </a:xfrm>
          <a:prstGeom prst="rect">
            <a:avLst/>
          </a:prstGeom>
          <a:noFill/>
        </p:spPr>
        <p:txBody>
          <a:bodyPr wrap="square" rtlCol="0">
            <a:spAutoFit/>
          </a:bodyPr>
          <a:lstStyle/>
          <a:p>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Initiate a New Request</a:t>
            </a:r>
          </a:p>
        </p:txBody>
      </p:sp>
      <p:cxnSp>
        <p:nvCxnSpPr>
          <p:cNvPr id="11" name="Google Shape;711;gae5b44f2be_2_1311">
            <a:extLst>
              <a:ext uri="{FF2B5EF4-FFF2-40B4-BE49-F238E27FC236}">
                <a16:creationId xmlns:a16="http://schemas.microsoft.com/office/drawing/2014/main" id="{EFEF0DFA-974D-0AED-AC4A-CAB18D440CC1}"/>
              </a:ext>
            </a:extLst>
          </p:cNvPr>
          <p:cNvCxnSpPr/>
          <p:nvPr/>
        </p:nvCxnSpPr>
        <p:spPr>
          <a:xfrm>
            <a:off x="155652" y="3767932"/>
            <a:ext cx="2026726" cy="0"/>
          </a:xfrm>
          <a:prstGeom prst="straightConnector1">
            <a:avLst/>
          </a:prstGeom>
          <a:noFill/>
          <a:ln w="19050" cap="flat" cmpd="sng">
            <a:solidFill>
              <a:schemeClr val="accent3"/>
            </a:solidFill>
            <a:prstDash val="solid"/>
            <a:miter lim="800000"/>
            <a:headEnd type="none" w="sm" len="sm"/>
            <a:tailEnd type="none" w="sm" len="sm"/>
          </a:ln>
        </p:spPr>
      </p:cxnSp>
      <p:cxnSp>
        <p:nvCxnSpPr>
          <p:cNvPr id="12" name="Google Shape;710;gae5b44f2be_2_1311">
            <a:extLst>
              <a:ext uri="{FF2B5EF4-FFF2-40B4-BE49-F238E27FC236}">
                <a16:creationId xmlns:a16="http://schemas.microsoft.com/office/drawing/2014/main" id="{363CDEB9-0744-244B-5FB7-0886807B7900}"/>
              </a:ext>
            </a:extLst>
          </p:cNvPr>
          <p:cNvCxnSpPr/>
          <p:nvPr/>
        </p:nvCxnSpPr>
        <p:spPr>
          <a:xfrm>
            <a:off x="156182" y="3719136"/>
            <a:ext cx="2031518" cy="0"/>
          </a:xfrm>
          <a:prstGeom prst="straightConnector1">
            <a:avLst/>
          </a:prstGeom>
          <a:noFill/>
          <a:ln w="28575" cap="flat" cmpd="sng">
            <a:solidFill>
              <a:srgbClr val="1A3964"/>
            </a:solidFill>
            <a:prstDash val="solid"/>
            <a:miter lim="800000"/>
            <a:headEnd type="none" w="sm" len="sm"/>
            <a:tailEnd type="none" w="sm" len="sm"/>
          </a:ln>
        </p:spPr>
      </p:cxnSp>
      <p:sp>
        <p:nvSpPr>
          <p:cNvPr id="13" name="Text Placeholder 2">
            <a:extLst>
              <a:ext uri="{FF2B5EF4-FFF2-40B4-BE49-F238E27FC236}">
                <a16:creationId xmlns:a16="http://schemas.microsoft.com/office/drawing/2014/main" id="{7D4A0E3C-E85B-42CB-3B51-A3DCB3519A8F}"/>
              </a:ext>
            </a:extLst>
          </p:cNvPr>
          <p:cNvSpPr txBox="1">
            <a:spLocks/>
          </p:cNvSpPr>
          <p:nvPr/>
        </p:nvSpPr>
        <p:spPr>
          <a:xfrm>
            <a:off x="56019" y="3815796"/>
            <a:ext cx="6648200" cy="443189"/>
          </a:xfrm>
          <a:prstGeom prst="rect">
            <a:avLst/>
          </a:prstGeom>
        </p:spPr>
        <p:txBody>
          <a:bodyPr vert="horz" lIns="91440" tIns="45720" rIns="91440" bIns="45720" rtlCol="0" anchor="t">
            <a:normAutofit/>
          </a:bodyPr>
          <a:lstStyle>
            <a:lvl1pPr marL="0" indent="0" algn="l" defTabSz="514350" rtl="0" eaLnBrk="1" latinLnBrk="0" hangingPunct="1">
              <a:lnSpc>
                <a:spcPct val="90000"/>
              </a:lnSpc>
              <a:spcBef>
                <a:spcPts val="563"/>
              </a:spcBef>
              <a:buFont typeface="Arial" panose="020B0604020202020204" pitchFamily="34" charset="0"/>
              <a:buNone/>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000">
                <a:latin typeface="Open Sans"/>
                <a:ea typeface="Open Sans"/>
                <a:cs typeface="Open Sans"/>
              </a:rPr>
              <a:t>To initiate a new request, including adding a new vaccine and vaccine type to VASE+, select the new request button. </a:t>
            </a:r>
            <a:r>
              <a:rPr lang="en-US" sz="1000" i="1">
                <a:latin typeface="Open Sans"/>
                <a:ea typeface="Open Sans"/>
                <a:cs typeface="Open Sans"/>
              </a:rPr>
              <a:t>Note: this button is only available to users with the EPM Requestor role. </a:t>
            </a:r>
            <a:endParaRPr lang="en-US" sz="1000" b="1"/>
          </a:p>
          <a:p>
            <a:endParaRPr lang="en-US" sz="1000"/>
          </a:p>
        </p:txBody>
      </p:sp>
      <p:pic>
        <p:nvPicPr>
          <p:cNvPr id="18" name="Picture 17">
            <a:extLst>
              <a:ext uri="{FF2B5EF4-FFF2-40B4-BE49-F238E27FC236}">
                <a16:creationId xmlns:a16="http://schemas.microsoft.com/office/drawing/2014/main" id="{B756A842-5CAB-13D1-2FA3-B1505022903F}"/>
              </a:ext>
            </a:extLst>
          </p:cNvPr>
          <p:cNvPicPr>
            <a:picLocks noChangeAspect="1"/>
          </p:cNvPicPr>
          <p:nvPr/>
        </p:nvPicPr>
        <p:blipFill>
          <a:blip r:embed="rId4"/>
          <a:stretch>
            <a:fillRect/>
          </a:stretch>
        </p:blipFill>
        <p:spPr>
          <a:xfrm>
            <a:off x="174524" y="4279947"/>
            <a:ext cx="6400800" cy="466189"/>
          </a:xfrm>
          <a:prstGeom prst="rect">
            <a:avLst/>
          </a:prstGeom>
        </p:spPr>
      </p:pic>
      <p:sp>
        <p:nvSpPr>
          <p:cNvPr id="23" name="TextBox 22">
            <a:extLst>
              <a:ext uri="{FF2B5EF4-FFF2-40B4-BE49-F238E27FC236}">
                <a16:creationId xmlns:a16="http://schemas.microsoft.com/office/drawing/2014/main" id="{0F35A7E3-BD3F-FC47-DF4B-628D1EE660B5}"/>
              </a:ext>
            </a:extLst>
          </p:cNvPr>
          <p:cNvSpPr txBox="1"/>
          <p:nvPr/>
        </p:nvSpPr>
        <p:spPr>
          <a:xfrm>
            <a:off x="1294484" y="4658265"/>
            <a:ext cx="4002291" cy="230832"/>
          </a:xfrm>
          <a:prstGeom prst="rect">
            <a:avLst/>
          </a:prstGeom>
          <a:noFill/>
        </p:spPr>
        <p:txBody>
          <a:bodyPr wrap="square" rtlCol="0">
            <a:spAutoFit/>
          </a:bodyPr>
          <a:lstStyle/>
          <a:p>
            <a:r>
              <a:rPr lang="en-US" sz="900" i="1">
                <a:latin typeface="Open Sans" panose="020B0606030504020204" pitchFamily="34" charset="0"/>
                <a:ea typeface="Open Sans" panose="020B0606030504020204" pitchFamily="34" charset="0"/>
                <a:cs typeface="Open Sans" panose="020B0606030504020204" pitchFamily="34" charset="0"/>
              </a:rPr>
              <a:t>Figure 1 – Click on the new request button to create a new vaccine request</a:t>
            </a:r>
          </a:p>
        </p:txBody>
      </p:sp>
      <p:sp>
        <p:nvSpPr>
          <p:cNvPr id="5" name="TextBox 4">
            <a:extLst>
              <a:ext uri="{FF2B5EF4-FFF2-40B4-BE49-F238E27FC236}">
                <a16:creationId xmlns:a16="http://schemas.microsoft.com/office/drawing/2014/main" id="{C73EAAA4-386C-1D26-F123-FDB923E12E6E}"/>
              </a:ext>
            </a:extLst>
          </p:cNvPr>
          <p:cNvSpPr txBox="1"/>
          <p:nvPr/>
        </p:nvSpPr>
        <p:spPr>
          <a:xfrm>
            <a:off x="66773" y="1464080"/>
            <a:ext cx="6400800" cy="307777"/>
          </a:xfrm>
          <a:prstGeom prst="rect">
            <a:avLst/>
          </a:prstGeom>
          <a:noFill/>
        </p:spPr>
        <p:txBody>
          <a:bodyPr wrap="square" lIns="91440" tIns="45720" rIns="91440" bIns="45720" rtlCol="0" anchor="t">
            <a:spAutoFit/>
          </a:bodyPr>
          <a:lstStyle/>
          <a:p>
            <a:r>
              <a:rPr lang="en-US" sz="1400" b="1">
                <a:solidFill>
                  <a:srgbClr val="5B9BD5"/>
                </a:solidFill>
                <a:latin typeface="Open Sans"/>
                <a:ea typeface="Open Sans"/>
                <a:cs typeface="Open Sans"/>
              </a:rPr>
              <a:t>Accessing the EPM</a:t>
            </a:r>
          </a:p>
        </p:txBody>
      </p:sp>
      <p:cxnSp>
        <p:nvCxnSpPr>
          <p:cNvPr id="6" name="Google Shape;711;gae5b44f2be_2_1311">
            <a:extLst>
              <a:ext uri="{FF2B5EF4-FFF2-40B4-BE49-F238E27FC236}">
                <a16:creationId xmlns:a16="http://schemas.microsoft.com/office/drawing/2014/main" id="{86249B8F-FE9F-ED15-9038-1BCEF2C5C732}"/>
              </a:ext>
            </a:extLst>
          </p:cNvPr>
          <p:cNvCxnSpPr>
            <a:cxnSpLocks/>
          </p:cNvCxnSpPr>
          <p:nvPr/>
        </p:nvCxnSpPr>
        <p:spPr>
          <a:xfrm>
            <a:off x="165138" y="1813726"/>
            <a:ext cx="1614574" cy="0"/>
          </a:xfrm>
          <a:prstGeom prst="straightConnector1">
            <a:avLst/>
          </a:prstGeom>
          <a:noFill/>
          <a:ln w="19050" cap="flat" cmpd="sng">
            <a:solidFill>
              <a:schemeClr val="accent3"/>
            </a:solidFill>
            <a:prstDash val="solid"/>
            <a:miter lim="800000"/>
            <a:headEnd type="none" w="sm" len="sm"/>
            <a:tailEnd type="none" w="sm" len="sm"/>
          </a:ln>
        </p:spPr>
      </p:cxnSp>
      <p:cxnSp>
        <p:nvCxnSpPr>
          <p:cNvPr id="8" name="Google Shape;710;gae5b44f2be_2_1311">
            <a:extLst>
              <a:ext uri="{FF2B5EF4-FFF2-40B4-BE49-F238E27FC236}">
                <a16:creationId xmlns:a16="http://schemas.microsoft.com/office/drawing/2014/main" id="{E127DAB5-E5BB-7D7C-22B4-11255BFE9A76}"/>
              </a:ext>
            </a:extLst>
          </p:cNvPr>
          <p:cNvCxnSpPr>
            <a:cxnSpLocks/>
          </p:cNvCxnSpPr>
          <p:nvPr/>
        </p:nvCxnSpPr>
        <p:spPr>
          <a:xfrm>
            <a:off x="165667" y="1760137"/>
            <a:ext cx="1619367" cy="0"/>
          </a:xfrm>
          <a:prstGeom prst="straightConnector1">
            <a:avLst/>
          </a:prstGeom>
          <a:noFill/>
          <a:ln w="28575" cap="flat" cmpd="sng">
            <a:solidFill>
              <a:srgbClr val="1A3964"/>
            </a:solidFill>
            <a:prstDash val="solid"/>
            <a:miter lim="800000"/>
            <a:headEnd type="none" w="sm" len="sm"/>
            <a:tailEnd type="none" w="sm" len="sm"/>
          </a:ln>
        </p:spPr>
      </p:cxnSp>
      <p:sp>
        <p:nvSpPr>
          <p:cNvPr id="16" name="Text Placeholder 2">
            <a:extLst>
              <a:ext uri="{FF2B5EF4-FFF2-40B4-BE49-F238E27FC236}">
                <a16:creationId xmlns:a16="http://schemas.microsoft.com/office/drawing/2014/main" id="{955E443E-DFF6-2039-486D-F4080B4D8858}"/>
              </a:ext>
            </a:extLst>
          </p:cNvPr>
          <p:cNvSpPr txBox="1">
            <a:spLocks/>
          </p:cNvSpPr>
          <p:nvPr/>
        </p:nvSpPr>
        <p:spPr>
          <a:xfrm>
            <a:off x="60910" y="1948152"/>
            <a:ext cx="6648200" cy="443189"/>
          </a:xfrm>
          <a:prstGeom prst="rect">
            <a:avLst/>
          </a:prstGeom>
        </p:spPr>
        <p:txBody>
          <a:bodyPr vert="horz" lIns="91440" tIns="45720" rIns="91440" bIns="45720" rtlCol="0" anchor="t">
            <a:normAutofit/>
          </a:bodyPr>
          <a:lstStyle>
            <a:lvl1pPr marL="0" indent="0" algn="l" defTabSz="514350" rtl="0" eaLnBrk="1" latinLnBrk="0" hangingPunct="1">
              <a:lnSpc>
                <a:spcPct val="90000"/>
              </a:lnSpc>
              <a:spcBef>
                <a:spcPts val="563"/>
              </a:spcBef>
              <a:buFont typeface="Arial" panose="020B0604020202020204" pitchFamily="34" charset="0"/>
              <a:buNone/>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000">
                <a:latin typeface="Open Sans"/>
                <a:ea typeface="Open Sans"/>
                <a:cs typeface="Open Sans"/>
              </a:rPr>
              <a:t>To access the EPM, users must log in to the VASE+ application and select the "Emergency Preparedness" menu item on the left-hand side (figure 1).</a:t>
            </a:r>
            <a:endParaRPr lang="en-US" sz="1000" b="1"/>
          </a:p>
          <a:p>
            <a:endParaRPr lang="en-US" sz="1000"/>
          </a:p>
        </p:txBody>
      </p:sp>
      <p:pic>
        <p:nvPicPr>
          <p:cNvPr id="20" name="Picture 19">
            <a:extLst>
              <a:ext uri="{FF2B5EF4-FFF2-40B4-BE49-F238E27FC236}">
                <a16:creationId xmlns:a16="http://schemas.microsoft.com/office/drawing/2014/main" id="{0F7E36C0-E317-3E98-8B72-FA1CF1D3F519}"/>
              </a:ext>
            </a:extLst>
          </p:cNvPr>
          <p:cNvPicPr>
            <a:picLocks noChangeAspect="1"/>
          </p:cNvPicPr>
          <p:nvPr/>
        </p:nvPicPr>
        <p:blipFill>
          <a:blip r:embed="rId5"/>
          <a:stretch>
            <a:fillRect/>
          </a:stretch>
        </p:blipFill>
        <p:spPr>
          <a:xfrm>
            <a:off x="2770273" y="2288114"/>
            <a:ext cx="1317455" cy="783068"/>
          </a:xfrm>
          <a:prstGeom prst="rect">
            <a:avLst/>
          </a:prstGeom>
        </p:spPr>
      </p:pic>
      <p:sp>
        <p:nvSpPr>
          <p:cNvPr id="21" name="TextBox 20">
            <a:extLst>
              <a:ext uri="{FF2B5EF4-FFF2-40B4-BE49-F238E27FC236}">
                <a16:creationId xmlns:a16="http://schemas.microsoft.com/office/drawing/2014/main" id="{AAA164E9-C51E-2426-9897-E5EAEC21FA26}"/>
              </a:ext>
            </a:extLst>
          </p:cNvPr>
          <p:cNvSpPr txBox="1"/>
          <p:nvPr/>
        </p:nvSpPr>
        <p:spPr>
          <a:xfrm>
            <a:off x="1104774" y="3083675"/>
            <a:ext cx="4618846"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1 – Click on the Emergency Preparedness button menu item to access the EPM</a:t>
            </a:r>
          </a:p>
        </p:txBody>
      </p:sp>
      <p:sp>
        <p:nvSpPr>
          <p:cNvPr id="24" name="Rectangle 23">
            <a:extLst>
              <a:ext uri="{FF2B5EF4-FFF2-40B4-BE49-F238E27FC236}">
                <a16:creationId xmlns:a16="http://schemas.microsoft.com/office/drawing/2014/main" id="{1F18C558-D1FB-471F-C685-373B79D06717}"/>
              </a:ext>
            </a:extLst>
          </p:cNvPr>
          <p:cNvSpPr/>
          <p:nvPr/>
        </p:nvSpPr>
        <p:spPr>
          <a:xfrm>
            <a:off x="2692157" y="2765476"/>
            <a:ext cx="1472848" cy="3300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85019CC-357B-BC83-A38E-781574C0CCA1}"/>
              </a:ext>
            </a:extLst>
          </p:cNvPr>
          <p:cNvSpPr/>
          <p:nvPr/>
        </p:nvSpPr>
        <p:spPr>
          <a:xfrm>
            <a:off x="1538817" y="7030823"/>
            <a:ext cx="4574599" cy="3300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54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58FC2C-ED5A-6356-897C-77744B0D3F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6085" y="6129461"/>
            <a:ext cx="6182776" cy="1985868"/>
          </a:xfrm>
          <a:prstGeom prst="rect">
            <a:avLst/>
          </a:prstGeom>
        </p:spPr>
      </p:pic>
      <p:pic>
        <p:nvPicPr>
          <p:cNvPr id="10" name="Picture 9">
            <a:extLst>
              <a:ext uri="{FF2B5EF4-FFF2-40B4-BE49-F238E27FC236}">
                <a16:creationId xmlns:a16="http://schemas.microsoft.com/office/drawing/2014/main" id="{C9A4A85C-D2D3-8B6B-32B5-1C2A25C43145}"/>
              </a:ext>
            </a:extLst>
          </p:cNvPr>
          <p:cNvPicPr>
            <a:picLocks noChangeAspect="1"/>
          </p:cNvPicPr>
          <p:nvPr/>
        </p:nvPicPr>
        <p:blipFill>
          <a:blip r:embed="rId4"/>
          <a:stretch>
            <a:fillRect/>
          </a:stretch>
        </p:blipFill>
        <p:spPr>
          <a:xfrm>
            <a:off x="366085" y="2222621"/>
            <a:ext cx="6369887" cy="1566695"/>
          </a:xfrm>
          <a:prstGeom prst="rect">
            <a:avLst/>
          </a:prstGeom>
        </p:spPr>
      </p:pic>
      <p:sp>
        <p:nvSpPr>
          <p:cNvPr id="2" name="Title 1">
            <a:extLst>
              <a:ext uri="{FF2B5EF4-FFF2-40B4-BE49-F238E27FC236}">
                <a16:creationId xmlns:a16="http://schemas.microsoft.com/office/drawing/2014/main" id="{91EFA906-3173-4B30-A96B-093EB80BA597}"/>
              </a:ext>
            </a:extLst>
          </p:cNvPr>
          <p:cNvSpPr>
            <a:spLocks noGrp="1"/>
          </p:cNvSpPr>
          <p:nvPr>
            <p:ph type="title"/>
          </p:nvPr>
        </p:nvSpPr>
        <p:spPr>
          <a:xfrm>
            <a:off x="104716" y="196197"/>
            <a:ext cx="5167356" cy="517603"/>
          </a:xfrm>
        </p:spPr>
        <p:txBody>
          <a:bodyPr>
            <a:normAutofit fontScale="90000"/>
          </a:bodyPr>
          <a:lstStyle/>
          <a:p>
            <a:pPr defTabSz="914400"/>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VASE+</a:t>
            </a:r>
            <a:b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br>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Job Aid - Emergency Preparedness Module: Vaccine Request</a:t>
            </a:r>
          </a:p>
        </p:txBody>
      </p:sp>
      <p:sp>
        <p:nvSpPr>
          <p:cNvPr id="3" name="Text Placeholder 2">
            <a:extLst>
              <a:ext uri="{FF2B5EF4-FFF2-40B4-BE49-F238E27FC236}">
                <a16:creationId xmlns:a16="http://schemas.microsoft.com/office/drawing/2014/main" id="{9CDF0945-9BBA-4EF4-BAC2-A7965C4795DA}"/>
              </a:ext>
            </a:extLst>
          </p:cNvPr>
          <p:cNvSpPr>
            <a:spLocks noGrp="1"/>
          </p:cNvSpPr>
          <p:nvPr>
            <p:ph type="body" sz="quarter" idx="10"/>
          </p:nvPr>
        </p:nvSpPr>
        <p:spPr>
          <a:xfrm>
            <a:off x="95537" y="783499"/>
            <a:ext cx="6629838" cy="1505105"/>
          </a:xfrm>
        </p:spPr>
        <p:txBody>
          <a:bodyPr vert="horz" lIns="91440" tIns="45720" rIns="91440" bIns="45720" rtlCol="0" anchor="t">
            <a:normAutofit/>
          </a:bodyPr>
          <a:lstStyle/>
          <a:p>
            <a:r>
              <a:rPr lang="en-US" sz="1000" b="1" dirty="0">
                <a:latin typeface="Open Sans"/>
                <a:ea typeface="Open Sans"/>
                <a:cs typeface="Open Sans"/>
              </a:rPr>
              <a:t>Step 1 : Request</a:t>
            </a:r>
          </a:p>
          <a:p>
            <a:pPr>
              <a:spcBef>
                <a:spcPts val="0"/>
              </a:spcBef>
            </a:pPr>
            <a:r>
              <a:rPr lang="en-US" sz="1000" dirty="0">
                <a:latin typeface="Open Sans"/>
                <a:ea typeface="Open Sans"/>
                <a:cs typeface="Open Sans"/>
              </a:rPr>
              <a:t>Requestors will start by completing the fields on the request page, including the purpose and reason for request (figure 3). Additional details on these fields can be found below:</a:t>
            </a:r>
          </a:p>
          <a:p>
            <a:pPr>
              <a:spcBef>
                <a:spcPts val="0"/>
              </a:spcBef>
            </a:pPr>
            <a:endParaRPr lang="en-US" sz="1000" dirty="0">
              <a:latin typeface="Open Sans"/>
              <a:ea typeface="Open Sans"/>
              <a:cs typeface="Open Sans"/>
            </a:endParaRPr>
          </a:p>
          <a:p>
            <a:pPr marL="171450" indent="-171450">
              <a:spcBef>
                <a:spcPts val="0"/>
              </a:spcBef>
              <a:buChar char="•"/>
            </a:pPr>
            <a:r>
              <a:rPr lang="en-US" sz="1000" b="1" dirty="0">
                <a:latin typeface="Open Sans"/>
                <a:ea typeface="Open Sans"/>
                <a:cs typeface="Open Sans"/>
              </a:rPr>
              <a:t>Purpose:</a:t>
            </a:r>
            <a:r>
              <a:rPr lang="en-US" sz="1000" dirty="0">
                <a:latin typeface="Open Sans"/>
                <a:ea typeface="Open Sans"/>
                <a:cs typeface="Open Sans"/>
              </a:rPr>
              <a:t> A dropdown field where the requestor selects what the request is for. Currently, the only option is adding a new vaccine type to VASE+.</a:t>
            </a:r>
            <a:endParaRPr lang="en-US" sz="1000" dirty="0"/>
          </a:p>
          <a:p>
            <a:pPr marL="171450" indent="-171450">
              <a:spcBef>
                <a:spcPts val="0"/>
              </a:spcBef>
              <a:buChar char="•"/>
            </a:pPr>
            <a:r>
              <a:rPr lang="en-US" sz="1000" b="1" dirty="0">
                <a:latin typeface="Open Sans"/>
                <a:ea typeface="Open Sans"/>
                <a:cs typeface="Open Sans"/>
              </a:rPr>
              <a:t>Reason for Request:</a:t>
            </a:r>
            <a:r>
              <a:rPr lang="en-US" sz="1000" dirty="0">
                <a:latin typeface="Open Sans"/>
                <a:ea typeface="Open Sans"/>
                <a:cs typeface="Open Sans"/>
              </a:rPr>
              <a:t> A free text field where the requestor enters the reason that they are requesting the action listed in the purpose section. This field is only used within the EMP module, and will not appear anywhere within the VASE+ application once the request has been published.</a:t>
            </a:r>
            <a:endParaRPr lang="en-US" sz="1000" dirty="0"/>
          </a:p>
          <a:p>
            <a:pPr marL="171450" indent="-171450">
              <a:spcBef>
                <a:spcPts val="0"/>
              </a:spcBef>
              <a:buChar char="•"/>
            </a:pPr>
            <a:endParaRPr lang="en-US" sz="1000" dirty="0"/>
          </a:p>
          <a:p>
            <a:pPr>
              <a:spcBef>
                <a:spcPts val="0"/>
              </a:spcBef>
            </a:pPr>
            <a:endParaRPr lang="en-US" sz="1000" dirty="0"/>
          </a:p>
          <a:p>
            <a:pPr marL="171450" indent="-171450">
              <a:spcBef>
                <a:spcPts val="0"/>
              </a:spcBef>
              <a:buChar char="•"/>
            </a:pPr>
            <a:endParaRPr lang="en-US" sz="1000" dirty="0"/>
          </a:p>
        </p:txBody>
      </p:sp>
      <p:sp>
        <p:nvSpPr>
          <p:cNvPr id="4" name="Title 1">
            <a:extLst>
              <a:ext uri="{FF2B5EF4-FFF2-40B4-BE49-F238E27FC236}">
                <a16:creationId xmlns:a16="http://schemas.microsoft.com/office/drawing/2014/main" id="{9DC8560D-31AE-4BFE-83E7-799454BCE4C9}"/>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a:p>
          <a:p>
            <a:pPr algn="r"/>
            <a:br>
              <a:rPr lang="en-US" sz="1100"/>
            </a:br>
            <a:r>
              <a:rPr lang="en-US" sz="1100">
                <a:latin typeface="Open Sans Semibold"/>
                <a:ea typeface="Open Sans Semibold"/>
                <a:cs typeface="Open Sans Semibold"/>
              </a:rPr>
              <a:t>Version 1</a:t>
            </a:r>
            <a:endParaRPr lang="en-US" sz="1100"/>
          </a:p>
        </p:txBody>
      </p:sp>
      <p:sp>
        <p:nvSpPr>
          <p:cNvPr id="14" name="TextBox 13">
            <a:extLst>
              <a:ext uri="{FF2B5EF4-FFF2-40B4-BE49-F238E27FC236}">
                <a16:creationId xmlns:a16="http://schemas.microsoft.com/office/drawing/2014/main" id="{CABFE752-21CA-4026-9D0A-4FB7B2E21FE4}"/>
              </a:ext>
            </a:extLst>
          </p:cNvPr>
          <p:cNvSpPr txBox="1"/>
          <p:nvPr/>
        </p:nvSpPr>
        <p:spPr>
          <a:xfrm>
            <a:off x="2754223" y="3882021"/>
            <a:ext cx="1601951"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3 – Request fields</a:t>
            </a:r>
          </a:p>
        </p:txBody>
      </p:sp>
      <p:sp>
        <p:nvSpPr>
          <p:cNvPr id="15" name="Rectangle 14">
            <a:extLst>
              <a:ext uri="{FF2B5EF4-FFF2-40B4-BE49-F238E27FC236}">
                <a16:creationId xmlns:a16="http://schemas.microsoft.com/office/drawing/2014/main" id="{C85019CC-357B-BC83-A38E-781574C0CCA1}"/>
              </a:ext>
            </a:extLst>
          </p:cNvPr>
          <p:cNvSpPr/>
          <p:nvPr/>
        </p:nvSpPr>
        <p:spPr>
          <a:xfrm>
            <a:off x="709321" y="2844026"/>
            <a:ext cx="5837989" cy="281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EC94B19-72C4-CFC8-116E-A41DBBA9673A}"/>
              </a:ext>
            </a:extLst>
          </p:cNvPr>
          <p:cNvSpPr/>
          <p:nvPr/>
        </p:nvSpPr>
        <p:spPr>
          <a:xfrm>
            <a:off x="709321" y="3119037"/>
            <a:ext cx="5837989" cy="611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
            <a:extLst>
              <a:ext uri="{FF2B5EF4-FFF2-40B4-BE49-F238E27FC236}">
                <a16:creationId xmlns:a16="http://schemas.microsoft.com/office/drawing/2014/main" id="{C2584D63-EAA1-E0C4-D632-A5EA3921BB7C}"/>
              </a:ext>
            </a:extLst>
          </p:cNvPr>
          <p:cNvSpPr txBox="1">
            <a:spLocks/>
          </p:cNvSpPr>
          <p:nvPr/>
        </p:nvSpPr>
        <p:spPr>
          <a:xfrm>
            <a:off x="95189" y="4283292"/>
            <a:ext cx="6638040" cy="2433216"/>
          </a:xfrm>
          <a:prstGeom prst="rect">
            <a:avLst/>
          </a:prstGeom>
        </p:spPr>
        <p:txBody>
          <a:bodyPr vert="horz" lIns="91440" tIns="45720" rIns="91440" bIns="45720" rtlCol="0" anchor="t">
            <a:normAutofit/>
          </a:bodyPr>
          <a:lstStyle>
            <a:lvl1pPr marL="0" indent="0" algn="l" defTabSz="514350" rtl="0" eaLnBrk="1" latinLnBrk="0" hangingPunct="1">
              <a:lnSpc>
                <a:spcPct val="90000"/>
              </a:lnSpc>
              <a:spcBef>
                <a:spcPts val="563"/>
              </a:spcBef>
              <a:buFont typeface="Arial" panose="020B0604020202020204" pitchFamily="34" charset="0"/>
              <a:buNone/>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000" b="1" dirty="0">
                <a:latin typeface="Open Sans"/>
                <a:ea typeface="Open Sans"/>
                <a:cs typeface="Open Sans"/>
              </a:rPr>
              <a:t>Step 2 : Vaccine Type</a:t>
            </a:r>
          </a:p>
          <a:p>
            <a:pPr>
              <a:spcBef>
                <a:spcPts val="0"/>
              </a:spcBef>
            </a:pPr>
            <a:r>
              <a:rPr lang="en-US" sz="1000" dirty="0">
                <a:latin typeface="Open Sans"/>
                <a:ea typeface="Open Sans"/>
                <a:cs typeface="Open Sans"/>
              </a:rPr>
              <a:t>Next, the requestor will enter details regarding the vaccine type and vaccine (figure 4). All fields that will be public-facing once the vaccine is published are noted with a label. Additional details on these fields can be found below:</a:t>
            </a:r>
            <a:endParaRPr lang="en-US" sz="1000" dirty="0"/>
          </a:p>
          <a:p>
            <a:pPr>
              <a:spcBef>
                <a:spcPts val="0"/>
              </a:spcBef>
            </a:pPr>
            <a:endParaRPr lang="en-US" sz="1000" dirty="0">
              <a:latin typeface="Open Sans"/>
              <a:ea typeface="Open Sans"/>
              <a:cs typeface="Open Sans"/>
            </a:endParaRPr>
          </a:p>
          <a:p>
            <a:pPr marL="171450" indent="-171450">
              <a:spcBef>
                <a:spcPts val="0"/>
              </a:spcBef>
              <a:buFont typeface="Arial" panose="020B0604020202020204" pitchFamily="34" charset="0"/>
              <a:buChar char="•"/>
            </a:pPr>
            <a:r>
              <a:rPr lang="en-US" sz="1000" b="1" dirty="0">
                <a:latin typeface="Open Sans"/>
                <a:ea typeface="Open Sans"/>
                <a:cs typeface="Open Sans"/>
              </a:rPr>
              <a:t>Vaccine Type:</a:t>
            </a:r>
            <a:r>
              <a:rPr lang="en-US" sz="1000" dirty="0">
                <a:latin typeface="Open Sans"/>
                <a:ea typeface="Open Sans"/>
                <a:cs typeface="Open Sans"/>
              </a:rPr>
              <a:t> Enter the general category of the vaccine being requested (e.g. </a:t>
            </a:r>
            <a:r>
              <a:rPr lang="en-US" sz="1000" dirty="0" err="1">
                <a:latin typeface="Open Sans"/>
                <a:ea typeface="Open Sans"/>
                <a:cs typeface="Open Sans"/>
              </a:rPr>
              <a:t>TDaP</a:t>
            </a:r>
            <a:r>
              <a:rPr lang="en-US" sz="1000" dirty="0">
                <a:latin typeface="Open Sans"/>
                <a:ea typeface="Open Sans"/>
                <a:cs typeface="Open Sans"/>
              </a:rPr>
              <a:t>, COVID-19, HPV)</a:t>
            </a:r>
            <a:endParaRPr lang="en-US" sz="1000" dirty="0"/>
          </a:p>
          <a:p>
            <a:pPr marL="171450" indent="-171450">
              <a:spcBef>
                <a:spcPts val="0"/>
              </a:spcBef>
              <a:buFont typeface="Arial" panose="020B0604020202020204" pitchFamily="34" charset="0"/>
              <a:buChar char="•"/>
            </a:pPr>
            <a:r>
              <a:rPr lang="en-US" sz="1000" b="1" dirty="0">
                <a:latin typeface="Open Sans"/>
                <a:ea typeface="Open Sans"/>
                <a:cs typeface="Open Sans"/>
              </a:rPr>
              <a:t>Vaccine Type Description:</a:t>
            </a:r>
            <a:r>
              <a:rPr lang="en-US" sz="1000" dirty="0">
                <a:latin typeface="Open Sans"/>
                <a:ea typeface="Open Sans"/>
                <a:cs typeface="Open Sans"/>
              </a:rPr>
              <a:t> Enter the general category of the vaccine (e.g. Tdap, COVID-19, HPV), which displays on the clinic creation page in the VASE+ application and public search page as the vaccine type category</a:t>
            </a:r>
            <a:endParaRPr lang="en-US" sz="1000" dirty="0"/>
          </a:p>
          <a:p>
            <a:pPr marL="171450" indent="-171450">
              <a:spcBef>
                <a:spcPts val="0"/>
              </a:spcBef>
              <a:buChar char="•"/>
            </a:pPr>
            <a:r>
              <a:rPr lang="en-US" sz="1000" b="1" dirty="0">
                <a:latin typeface="Open Sans"/>
                <a:ea typeface="Open Sans"/>
                <a:cs typeface="Open Sans"/>
              </a:rPr>
              <a:t>Vaccine Information: </a:t>
            </a:r>
            <a:r>
              <a:rPr lang="en-US" sz="1000" dirty="0">
                <a:latin typeface="Open Sans"/>
                <a:ea typeface="Open Sans"/>
                <a:cs typeface="Open Sans"/>
              </a:rPr>
              <a:t>Enter any relevant details for registrants scheduling an appointment for this vaccine. This information displays in the banner on the public search portal and call center search portal after a vaccine type category is selected.</a:t>
            </a:r>
            <a:endParaRPr lang="en-US" sz="1000" dirty="0"/>
          </a:p>
          <a:p>
            <a:pPr marL="171450" indent="-171450">
              <a:spcBef>
                <a:spcPts val="0"/>
              </a:spcBef>
              <a:buChar char="•"/>
            </a:pPr>
            <a:endParaRPr lang="en-US" sz="1000" dirty="0"/>
          </a:p>
          <a:p>
            <a:pPr>
              <a:spcBef>
                <a:spcPts val="0"/>
              </a:spcBef>
            </a:pPr>
            <a:endParaRPr lang="en-US" sz="1000" dirty="0"/>
          </a:p>
          <a:p>
            <a:pPr marL="171450" indent="-171450">
              <a:spcBef>
                <a:spcPts val="0"/>
              </a:spcBef>
              <a:buChar char="•"/>
            </a:pPr>
            <a:endParaRPr lang="en-US" sz="1000" dirty="0"/>
          </a:p>
        </p:txBody>
      </p:sp>
      <p:sp>
        <p:nvSpPr>
          <p:cNvPr id="6" name="TextBox 5">
            <a:extLst>
              <a:ext uri="{FF2B5EF4-FFF2-40B4-BE49-F238E27FC236}">
                <a16:creationId xmlns:a16="http://schemas.microsoft.com/office/drawing/2014/main" id="{41042716-0F6D-2546-FBCD-3F76635307DB}"/>
              </a:ext>
            </a:extLst>
          </p:cNvPr>
          <p:cNvSpPr txBox="1"/>
          <p:nvPr/>
        </p:nvSpPr>
        <p:spPr>
          <a:xfrm>
            <a:off x="2427916" y="8398812"/>
            <a:ext cx="2004812"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4 – Vaccine Type fields</a:t>
            </a:r>
          </a:p>
        </p:txBody>
      </p:sp>
      <p:sp>
        <p:nvSpPr>
          <p:cNvPr id="12" name="Rectangle 11">
            <a:extLst>
              <a:ext uri="{FF2B5EF4-FFF2-40B4-BE49-F238E27FC236}">
                <a16:creationId xmlns:a16="http://schemas.microsoft.com/office/drawing/2014/main" id="{01AD2EEE-DB98-8A9C-1ECA-AB69FC2B48DB}"/>
              </a:ext>
            </a:extLst>
          </p:cNvPr>
          <p:cNvSpPr/>
          <p:nvPr/>
        </p:nvSpPr>
        <p:spPr>
          <a:xfrm>
            <a:off x="652030" y="7083102"/>
            <a:ext cx="2729997" cy="2547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D14044-2693-8F7C-FF05-5F1B6DE8D885}"/>
              </a:ext>
            </a:extLst>
          </p:cNvPr>
          <p:cNvSpPr/>
          <p:nvPr/>
        </p:nvSpPr>
        <p:spPr>
          <a:xfrm>
            <a:off x="645033" y="7428868"/>
            <a:ext cx="5846882" cy="6864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9E832B-EC78-3B63-53AE-DA65192A9C07}"/>
              </a:ext>
            </a:extLst>
          </p:cNvPr>
          <p:cNvSpPr/>
          <p:nvPr/>
        </p:nvSpPr>
        <p:spPr>
          <a:xfrm>
            <a:off x="3564480" y="7083090"/>
            <a:ext cx="2729997" cy="2547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72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DE9E81-1CE1-1E24-4E8C-6992CAC910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9279" y="6222494"/>
            <a:ext cx="6023395" cy="2095094"/>
          </a:xfrm>
          <a:prstGeom prst="rect">
            <a:avLst/>
          </a:prstGeom>
        </p:spPr>
      </p:pic>
      <p:pic>
        <p:nvPicPr>
          <p:cNvPr id="10" name="Picture 9">
            <a:extLst>
              <a:ext uri="{FF2B5EF4-FFF2-40B4-BE49-F238E27FC236}">
                <a16:creationId xmlns:a16="http://schemas.microsoft.com/office/drawing/2014/main" id="{8E99AE04-B345-873D-8AE6-E3855F1E2B0D}"/>
              </a:ext>
            </a:extLst>
          </p:cNvPr>
          <p:cNvPicPr>
            <a:picLocks noChangeAspect="1"/>
          </p:cNvPicPr>
          <p:nvPr/>
        </p:nvPicPr>
        <p:blipFill>
          <a:blip r:embed="rId4"/>
          <a:stretch>
            <a:fillRect/>
          </a:stretch>
        </p:blipFill>
        <p:spPr>
          <a:xfrm>
            <a:off x="403952" y="1537903"/>
            <a:ext cx="6050097" cy="1101422"/>
          </a:xfrm>
          <a:prstGeom prst="rect">
            <a:avLst/>
          </a:prstGeom>
        </p:spPr>
      </p:pic>
      <p:sp>
        <p:nvSpPr>
          <p:cNvPr id="2" name="Title 1">
            <a:extLst>
              <a:ext uri="{FF2B5EF4-FFF2-40B4-BE49-F238E27FC236}">
                <a16:creationId xmlns:a16="http://schemas.microsoft.com/office/drawing/2014/main" id="{91EFA906-3173-4B30-A96B-093EB80BA597}"/>
              </a:ext>
            </a:extLst>
          </p:cNvPr>
          <p:cNvSpPr>
            <a:spLocks noGrp="1"/>
          </p:cNvSpPr>
          <p:nvPr>
            <p:ph type="title"/>
          </p:nvPr>
        </p:nvSpPr>
        <p:spPr>
          <a:xfrm>
            <a:off x="104716" y="196197"/>
            <a:ext cx="5167356" cy="517603"/>
          </a:xfrm>
        </p:spPr>
        <p:txBody>
          <a:bodyPr>
            <a:normAutofit fontScale="90000"/>
          </a:bodyPr>
          <a:lstStyle/>
          <a:p>
            <a:pPr defTabSz="914400"/>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VASE+</a:t>
            </a:r>
            <a:b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br>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Job Aid - Emergency Preparedness Module: Vaccine Request</a:t>
            </a:r>
          </a:p>
        </p:txBody>
      </p:sp>
      <p:sp>
        <p:nvSpPr>
          <p:cNvPr id="3" name="Text Placeholder 2">
            <a:extLst>
              <a:ext uri="{FF2B5EF4-FFF2-40B4-BE49-F238E27FC236}">
                <a16:creationId xmlns:a16="http://schemas.microsoft.com/office/drawing/2014/main" id="{9CDF0945-9BBA-4EF4-BAC2-A7965C4795DA}"/>
              </a:ext>
            </a:extLst>
          </p:cNvPr>
          <p:cNvSpPr>
            <a:spLocks noGrp="1"/>
          </p:cNvSpPr>
          <p:nvPr>
            <p:ph type="body" sz="quarter" idx="10"/>
          </p:nvPr>
        </p:nvSpPr>
        <p:spPr>
          <a:xfrm>
            <a:off x="95537" y="783499"/>
            <a:ext cx="6629838" cy="1505105"/>
          </a:xfrm>
        </p:spPr>
        <p:txBody>
          <a:bodyPr vert="horz" lIns="91440" tIns="45720" rIns="91440" bIns="45720" rtlCol="0" anchor="t">
            <a:normAutofit/>
          </a:bodyPr>
          <a:lstStyle/>
          <a:p>
            <a:r>
              <a:rPr lang="en-US" sz="1000" b="1">
                <a:latin typeface="Open Sans"/>
                <a:ea typeface="Open Sans"/>
                <a:cs typeface="Open Sans"/>
              </a:rPr>
              <a:t>Step 3 : Vaccines</a:t>
            </a:r>
          </a:p>
          <a:p>
            <a:pPr>
              <a:spcBef>
                <a:spcPts val="0"/>
              </a:spcBef>
            </a:pPr>
            <a:r>
              <a:rPr lang="en-US" sz="1000">
                <a:latin typeface="Open Sans"/>
                <a:ea typeface="Open Sans"/>
                <a:cs typeface="Open Sans"/>
              </a:rPr>
              <a:t>Requestors will now complete additional details regarding the vaccine such as the doses required in a series, and age requirements. To add a new vaccine, users will select the "Add Vaccine" option (figure 5). More than one vaccine can be added in a single request.</a:t>
            </a:r>
          </a:p>
          <a:p>
            <a:pPr marL="171450" indent="-171450">
              <a:spcBef>
                <a:spcPts val="0"/>
              </a:spcBef>
              <a:buChar char="•"/>
            </a:pPr>
            <a:endParaRPr lang="en-US" sz="1000"/>
          </a:p>
          <a:p>
            <a:pPr marL="171450" indent="-171450">
              <a:spcBef>
                <a:spcPts val="0"/>
              </a:spcBef>
              <a:buChar char="•"/>
            </a:pPr>
            <a:endParaRPr lang="en-US" sz="1000"/>
          </a:p>
          <a:p>
            <a:pPr>
              <a:spcBef>
                <a:spcPts val="0"/>
              </a:spcBef>
            </a:pPr>
            <a:endParaRPr lang="en-US" sz="1000"/>
          </a:p>
          <a:p>
            <a:pPr marL="171450" indent="-171450">
              <a:spcBef>
                <a:spcPts val="0"/>
              </a:spcBef>
              <a:buChar char="•"/>
            </a:pPr>
            <a:endParaRPr lang="en-US" sz="1000"/>
          </a:p>
        </p:txBody>
      </p:sp>
      <p:sp>
        <p:nvSpPr>
          <p:cNvPr id="4" name="Title 1">
            <a:extLst>
              <a:ext uri="{FF2B5EF4-FFF2-40B4-BE49-F238E27FC236}">
                <a16:creationId xmlns:a16="http://schemas.microsoft.com/office/drawing/2014/main" id="{9DC8560D-31AE-4BFE-83E7-799454BCE4C9}"/>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a:p>
          <a:p>
            <a:pPr algn="r"/>
            <a:br>
              <a:rPr lang="en-US" sz="1100"/>
            </a:br>
            <a:r>
              <a:rPr lang="en-US" sz="1100">
                <a:latin typeface="Open Sans Semibold"/>
                <a:ea typeface="Open Sans Semibold"/>
                <a:cs typeface="Open Sans Semibold"/>
              </a:rPr>
              <a:t>Version 1</a:t>
            </a:r>
            <a:endParaRPr lang="en-US" sz="1100"/>
          </a:p>
        </p:txBody>
      </p:sp>
      <p:sp>
        <p:nvSpPr>
          <p:cNvPr id="14" name="TextBox 13">
            <a:extLst>
              <a:ext uri="{FF2B5EF4-FFF2-40B4-BE49-F238E27FC236}">
                <a16:creationId xmlns:a16="http://schemas.microsoft.com/office/drawing/2014/main" id="{CABFE752-21CA-4026-9D0A-4FB7B2E21FE4}"/>
              </a:ext>
            </a:extLst>
          </p:cNvPr>
          <p:cNvSpPr txBox="1"/>
          <p:nvPr/>
        </p:nvSpPr>
        <p:spPr>
          <a:xfrm>
            <a:off x="2506195" y="2762861"/>
            <a:ext cx="1847951"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5 – Add Vaccine button</a:t>
            </a:r>
          </a:p>
        </p:txBody>
      </p:sp>
      <p:sp>
        <p:nvSpPr>
          <p:cNvPr id="15" name="Rectangle 14">
            <a:extLst>
              <a:ext uri="{FF2B5EF4-FFF2-40B4-BE49-F238E27FC236}">
                <a16:creationId xmlns:a16="http://schemas.microsoft.com/office/drawing/2014/main" id="{C85019CC-357B-BC83-A38E-781574C0CCA1}"/>
              </a:ext>
            </a:extLst>
          </p:cNvPr>
          <p:cNvSpPr/>
          <p:nvPr/>
        </p:nvSpPr>
        <p:spPr>
          <a:xfrm>
            <a:off x="5714938" y="1925328"/>
            <a:ext cx="598402" cy="225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
            <a:extLst>
              <a:ext uri="{FF2B5EF4-FFF2-40B4-BE49-F238E27FC236}">
                <a16:creationId xmlns:a16="http://schemas.microsoft.com/office/drawing/2014/main" id="{C2584D63-EAA1-E0C4-D632-A5EA3921BB7C}"/>
              </a:ext>
            </a:extLst>
          </p:cNvPr>
          <p:cNvSpPr txBox="1">
            <a:spLocks/>
          </p:cNvSpPr>
          <p:nvPr/>
        </p:nvSpPr>
        <p:spPr>
          <a:xfrm>
            <a:off x="103897" y="3269292"/>
            <a:ext cx="6619454" cy="2888557"/>
          </a:xfrm>
          <a:prstGeom prst="rect">
            <a:avLst/>
          </a:prstGeom>
        </p:spPr>
        <p:txBody>
          <a:bodyPr vert="horz" lIns="91440" tIns="45720" rIns="91440" bIns="45720" rtlCol="0" anchor="t">
            <a:normAutofit/>
          </a:bodyPr>
          <a:lstStyle>
            <a:lvl1pPr marL="0" indent="0" algn="l" defTabSz="514350" rtl="0" eaLnBrk="1" latinLnBrk="0" hangingPunct="1">
              <a:lnSpc>
                <a:spcPct val="90000"/>
              </a:lnSpc>
              <a:spcBef>
                <a:spcPts val="563"/>
              </a:spcBef>
              <a:buFont typeface="Arial" panose="020B0604020202020204" pitchFamily="34" charset="0"/>
              <a:buNone/>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000" dirty="0">
                <a:latin typeface="Open Sans"/>
                <a:ea typeface="Open Sans"/>
                <a:cs typeface="Open Sans"/>
              </a:rPr>
              <a:t>After selecting the "Add Vaccine" option, a new screen will appear where details regarding the vaccine will be entered (figure 6). Additional information on these fields can be found below:</a:t>
            </a:r>
            <a:endParaRPr lang="en-US" sz="1000" b="1" dirty="0"/>
          </a:p>
          <a:p>
            <a:pPr marL="171450" indent="-171450">
              <a:buChar char="•"/>
            </a:pPr>
            <a:r>
              <a:rPr lang="en-US" sz="1000" b="1" dirty="0">
                <a:latin typeface="Open Sans"/>
                <a:ea typeface="Open Sans"/>
                <a:cs typeface="Open Sans"/>
              </a:rPr>
              <a:t>Vaccine Name:</a:t>
            </a:r>
            <a:r>
              <a:rPr lang="en-US" sz="1000" dirty="0">
                <a:latin typeface="Open Sans"/>
                <a:ea typeface="Open Sans"/>
                <a:cs typeface="Open Sans"/>
              </a:rPr>
              <a:t> Enter the specific name of the vaccine being requested (e.g. Jynneos or ACAM 2000 for the mpox vaccine type) </a:t>
            </a:r>
            <a:endParaRPr lang="en-US" sz="1000" dirty="0"/>
          </a:p>
          <a:p>
            <a:pPr marL="171450" indent="-171450">
              <a:buChar char="•"/>
            </a:pPr>
            <a:r>
              <a:rPr lang="en-US" sz="1000" b="1" dirty="0">
                <a:latin typeface="Open Sans"/>
                <a:ea typeface="Open Sans"/>
                <a:cs typeface="Open Sans"/>
              </a:rPr>
              <a:t>Manufacturer Name:</a:t>
            </a:r>
            <a:r>
              <a:rPr lang="en-US" sz="1000" dirty="0">
                <a:latin typeface="Open Sans"/>
                <a:ea typeface="Open Sans"/>
                <a:cs typeface="Open Sans"/>
              </a:rPr>
              <a:t> Enter the name of the manufacturer of the vaccine product</a:t>
            </a:r>
            <a:endParaRPr lang="en-US" sz="1000" dirty="0"/>
          </a:p>
          <a:p>
            <a:pPr marL="171450" indent="-171450">
              <a:buChar char="•"/>
            </a:pPr>
            <a:r>
              <a:rPr lang="en-US" sz="1000" b="1" dirty="0">
                <a:latin typeface="Open Sans"/>
                <a:ea typeface="Open Sans"/>
                <a:cs typeface="Open Sans"/>
              </a:rPr>
              <a:t>Clinic Color Code:</a:t>
            </a:r>
            <a:r>
              <a:rPr lang="en-US" sz="1000" dirty="0">
                <a:latin typeface="Open Sans"/>
                <a:ea typeface="Open Sans"/>
                <a:cs typeface="Open Sans"/>
              </a:rPr>
              <a:t> Select the color code that you would like to be associated with this clinic. The vaccine name will be highlighted in the specified color within a clinic event in the VASE+ Application</a:t>
            </a:r>
            <a:endParaRPr lang="en-US" sz="1000" dirty="0"/>
          </a:p>
          <a:p>
            <a:pPr marL="171450" indent="-171450">
              <a:buChar char="•"/>
            </a:pPr>
            <a:r>
              <a:rPr lang="en-US" sz="1000" b="1" dirty="0">
                <a:latin typeface="Open Sans"/>
                <a:ea typeface="Open Sans"/>
                <a:cs typeface="Open Sans"/>
              </a:rPr>
              <a:t>CVX Code:</a:t>
            </a:r>
            <a:r>
              <a:rPr lang="en-US" sz="1000" dirty="0">
                <a:latin typeface="Open Sans"/>
                <a:ea typeface="Open Sans"/>
                <a:cs typeface="Open Sans"/>
              </a:rPr>
              <a:t>: Enter the standardized CVX (Clinical Vaccines Administered) code corresponding to the specific vaccine</a:t>
            </a:r>
          </a:p>
          <a:p>
            <a:pPr marL="171450" indent="-171450">
              <a:buChar char="•"/>
            </a:pPr>
            <a:r>
              <a:rPr lang="en-US" sz="1000" b="1" dirty="0">
                <a:latin typeface="Open Sans"/>
                <a:ea typeface="Open Sans"/>
                <a:cs typeface="Open Sans"/>
              </a:rPr>
              <a:t>Doses Required</a:t>
            </a:r>
            <a:r>
              <a:rPr lang="en-US" sz="1000" dirty="0">
                <a:latin typeface="Open Sans"/>
                <a:ea typeface="Open Sans"/>
                <a:cs typeface="Open Sans"/>
              </a:rPr>
              <a:t>: Enter the total number of doses required to complete the vaccine series</a:t>
            </a:r>
            <a:endParaRPr lang="en-US" sz="1000" dirty="0"/>
          </a:p>
          <a:p>
            <a:pPr marL="171450" indent="-171450">
              <a:buChar char="•"/>
            </a:pPr>
            <a:r>
              <a:rPr lang="en-US" sz="1000" b="1" dirty="0">
                <a:latin typeface="Open Sans"/>
                <a:ea typeface="Open Sans"/>
                <a:cs typeface="Open Sans"/>
              </a:rPr>
              <a:t>Age eligibility</a:t>
            </a:r>
            <a:r>
              <a:rPr lang="en-US" sz="1000" dirty="0">
                <a:latin typeface="Open Sans"/>
                <a:ea typeface="Open Sans"/>
                <a:cs typeface="Open Sans"/>
              </a:rPr>
              <a:t>: Enter the minimum and maximum age, in years, of registrants that are eligible to receive the vaccine</a:t>
            </a:r>
            <a:endParaRPr lang="en-US" sz="1000" dirty="0"/>
          </a:p>
          <a:p>
            <a:pPr marL="171450" indent="-171450">
              <a:buChar char="•"/>
            </a:pPr>
            <a:r>
              <a:rPr lang="en-US" sz="1000" b="1" dirty="0">
                <a:latin typeface="Open Sans"/>
                <a:ea typeface="Open Sans"/>
                <a:cs typeface="Open Sans"/>
              </a:rPr>
              <a:t>Site of Injection:</a:t>
            </a:r>
            <a:r>
              <a:rPr lang="en-US" sz="1000" dirty="0">
                <a:latin typeface="Open Sans"/>
                <a:ea typeface="Open Sans"/>
                <a:cs typeface="Open Sans"/>
              </a:rPr>
              <a:t> Select the applicable anatomical sites where the vaccine is eligible to be administered</a:t>
            </a:r>
            <a:endParaRPr lang="en-US" sz="1000" dirty="0"/>
          </a:p>
          <a:p>
            <a:pPr marL="171450" indent="-171450">
              <a:buChar char="•"/>
            </a:pPr>
            <a:r>
              <a:rPr lang="en-US" sz="1000" b="1" dirty="0">
                <a:latin typeface="Open Sans"/>
                <a:ea typeface="Open Sans"/>
                <a:cs typeface="Open Sans"/>
              </a:rPr>
              <a:t>Vaccine Information URL: </a:t>
            </a:r>
            <a:r>
              <a:rPr lang="en-US" sz="1000" dirty="0">
                <a:latin typeface="Open Sans"/>
                <a:ea typeface="Open Sans"/>
                <a:cs typeface="Open Sans"/>
              </a:rPr>
              <a:t>Enter the applicable URL to either the EUA or Vaccine Information Statement</a:t>
            </a:r>
            <a:endParaRPr lang="en-US" sz="1000" dirty="0"/>
          </a:p>
          <a:p>
            <a:pPr marL="171450" indent="-171450">
              <a:buChar char="•"/>
            </a:pPr>
            <a:endParaRPr lang="en-US" sz="1000" dirty="0"/>
          </a:p>
          <a:p>
            <a:pPr marL="171450" indent="-171450">
              <a:spcBef>
                <a:spcPts val="0"/>
              </a:spcBef>
              <a:buChar char="•"/>
            </a:pPr>
            <a:endParaRPr lang="en-US" sz="1000" dirty="0"/>
          </a:p>
          <a:p>
            <a:pPr>
              <a:spcBef>
                <a:spcPts val="0"/>
              </a:spcBef>
            </a:pPr>
            <a:endParaRPr lang="en-US" sz="1000" dirty="0"/>
          </a:p>
          <a:p>
            <a:pPr marL="171450" indent="-171450">
              <a:spcBef>
                <a:spcPts val="0"/>
              </a:spcBef>
              <a:buChar char="•"/>
            </a:pPr>
            <a:endParaRPr lang="en-US" sz="1000" dirty="0"/>
          </a:p>
        </p:txBody>
      </p:sp>
      <p:sp>
        <p:nvSpPr>
          <p:cNvPr id="6" name="TextBox 5">
            <a:extLst>
              <a:ext uri="{FF2B5EF4-FFF2-40B4-BE49-F238E27FC236}">
                <a16:creationId xmlns:a16="http://schemas.microsoft.com/office/drawing/2014/main" id="{41042716-0F6D-2546-FBCD-3F76635307DB}"/>
              </a:ext>
            </a:extLst>
          </p:cNvPr>
          <p:cNvSpPr txBox="1"/>
          <p:nvPr/>
        </p:nvSpPr>
        <p:spPr>
          <a:xfrm>
            <a:off x="2404926" y="8382234"/>
            <a:ext cx="2004812"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6 – Vaccine Details</a:t>
            </a:r>
          </a:p>
        </p:txBody>
      </p:sp>
      <p:sp>
        <p:nvSpPr>
          <p:cNvPr id="7" name="Rectangle 6">
            <a:extLst>
              <a:ext uri="{FF2B5EF4-FFF2-40B4-BE49-F238E27FC236}">
                <a16:creationId xmlns:a16="http://schemas.microsoft.com/office/drawing/2014/main" id="{147B2D65-CD0F-F6BA-A438-CE98FC65ED86}"/>
              </a:ext>
            </a:extLst>
          </p:cNvPr>
          <p:cNvSpPr/>
          <p:nvPr/>
        </p:nvSpPr>
        <p:spPr>
          <a:xfrm>
            <a:off x="384408" y="6705599"/>
            <a:ext cx="6045848" cy="754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9011F6-D1F9-8B51-3CAB-0E39BC2221ED}"/>
              </a:ext>
            </a:extLst>
          </p:cNvPr>
          <p:cNvSpPr/>
          <p:nvPr/>
        </p:nvSpPr>
        <p:spPr>
          <a:xfrm>
            <a:off x="391790" y="7928119"/>
            <a:ext cx="6045848" cy="3530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4D56FB-CBF5-3E2C-D4CC-AD50EC96EB5A}"/>
              </a:ext>
            </a:extLst>
          </p:cNvPr>
          <p:cNvSpPr/>
          <p:nvPr/>
        </p:nvSpPr>
        <p:spPr>
          <a:xfrm>
            <a:off x="391790" y="7475312"/>
            <a:ext cx="2830129" cy="4375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33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AC991F-BC64-D843-0361-DFB30588476D}"/>
              </a:ext>
            </a:extLst>
          </p:cNvPr>
          <p:cNvPicPr>
            <a:picLocks noChangeAspect="1"/>
          </p:cNvPicPr>
          <p:nvPr/>
        </p:nvPicPr>
        <p:blipFill rotWithShape="1">
          <a:blip r:embed="rId3">
            <a:extLst>
              <a:ext uri="{28A0092B-C50C-407E-A947-70E740481C1C}">
                <a14:useLocalDpi xmlns:a14="http://schemas.microsoft.com/office/drawing/2010/main" val="0"/>
              </a:ext>
            </a:extLst>
          </a:blip>
          <a:srcRect t="5125" b="5125"/>
          <a:stretch/>
        </p:blipFill>
        <p:spPr>
          <a:xfrm>
            <a:off x="1957710" y="5955746"/>
            <a:ext cx="3181125" cy="2690342"/>
          </a:xfrm>
          <a:prstGeom prst="rect">
            <a:avLst/>
          </a:prstGeom>
        </p:spPr>
      </p:pic>
      <p:pic>
        <p:nvPicPr>
          <p:cNvPr id="10" name="Picture 9">
            <a:extLst>
              <a:ext uri="{FF2B5EF4-FFF2-40B4-BE49-F238E27FC236}">
                <a16:creationId xmlns:a16="http://schemas.microsoft.com/office/drawing/2014/main" id="{03F1C569-6C15-4F92-5D76-C774032289A3}"/>
              </a:ext>
            </a:extLst>
          </p:cNvPr>
          <p:cNvPicPr>
            <a:picLocks noChangeAspect="1"/>
          </p:cNvPicPr>
          <p:nvPr/>
        </p:nvPicPr>
        <p:blipFill>
          <a:blip r:embed="rId4"/>
          <a:stretch>
            <a:fillRect/>
          </a:stretch>
        </p:blipFill>
        <p:spPr>
          <a:xfrm>
            <a:off x="295183" y="1450479"/>
            <a:ext cx="6266268" cy="1798091"/>
          </a:xfrm>
          <a:prstGeom prst="rect">
            <a:avLst/>
          </a:prstGeom>
        </p:spPr>
      </p:pic>
      <p:sp>
        <p:nvSpPr>
          <p:cNvPr id="2" name="Title 1">
            <a:extLst>
              <a:ext uri="{FF2B5EF4-FFF2-40B4-BE49-F238E27FC236}">
                <a16:creationId xmlns:a16="http://schemas.microsoft.com/office/drawing/2014/main" id="{91EFA906-3173-4B30-A96B-093EB80BA597}"/>
              </a:ext>
            </a:extLst>
          </p:cNvPr>
          <p:cNvSpPr>
            <a:spLocks noGrp="1"/>
          </p:cNvSpPr>
          <p:nvPr>
            <p:ph type="title"/>
          </p:nvPr>
        </p:nvSpPr>
        <p:spPr>
          <a:xfrm>
            <a:off x="104716" y="196197"/>
            <a:ext cx="5167356" cy="517603"/>
          </a:xfrm>
        </p:spPr>
        <p:txBody>
          <a:bodyPr>
            <a:normAutofit fontScale="90000"/>
          </a:bodyPr>
          <a:lstStyle/>
          <a:p>
            <a:pPr defTabSz="914400"/>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VASE+</a:t>
            </a:r>
            <a:b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br>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Job Aid - Emergency Preparedness Module: Vaccine Request</a:t>
            </a:r>
          </a:p>
        </p:txBody>
      </p:sp>
      <p:sp>
        <p:nvSpPr>
          <p:cNvPr id="3" name="Text Placeholder 2">
            <a:extLst>
              <a:ext uri="{FF2B5EF4-FFF2-40B4-BE49-F238E27FC236}">
                <a16:creationId xmlns:a16="http://schemas.microsoft.com/office/drawing/2014/main" id="{9CDF0945-9BBA-4EF4-BAC2-A7965C4795DA}"/>
              </a:ext>
            </a:extLst>
          </p:cNvPr>
          <p:cNvSpPr>
            <a:spLocks noGrp="1"/>
          </p:cNvSpPr>
          <p:nvPr>
            <p:ph type="body" sz="quarter" idx="10"/>
          </p:nvPr>
        </p:nvSpPr>
        <p:spPr>
          <a:xfrm>
            <a:off x="95537" y="783500"/>
            <a:ext cx="6629838" cy="738370"/>
          </a:xfrm>
        </p:spPr>
        <p:txBody>
          <a:bodyPr vert="horz" lIns="91440" tIns="45720" rIns="91440" bIns="45720" rtlCol="0" anchor="t">
            <a:normAutofit lnSpcReduction="10000"/>
          </a:bodyPr>
          <a:lstStyle/>
          <a:p>
            <a:r>
              <a:rPr lang="en-US" sz="1000" b="1">
                <a:latin typeface="Open Sans"/>
                <a:ea typeface="Open Sans"/>
                <a:cs typeface="Open Sans"/>
              </a:rPr>
              <a:t>Step 3 : Vaccines (cont.)</a:t>
            </a:r>
            <a:endParaRPr lang="en-US"/>
          </a:p>
          <a:p>
            <a:pPr>
              <a:spcBef>
                <a:spcPts val="0"/>
              </a:spcBef>
            </a:pPr>
            <a:r>
              <a:rPr lang="en-US" sz="1000">
                <a:latin typeface="Open Sans"/>
                <a:ea typeface="Open Sans"/>
                <a:cs typeface="Open Sans"/>
              </a:rPr>
              <a:t>If one or more of the vaccines added have a multi-dose series, requestors will see that a new field, “Multi Dose Requirements” appears upon saving the vaccine details. Requestors will enter details regarding the dose requirements by selecting the “Add Requirement” option (figure 7). Requestors can enter multiple requirements, as applicable to the vaccine they are requesting.</a:t>
            </a:r>
            <a:endParaRPr lang="en-US" sz="1000"/>
          </a:p>
          <a:p>
            <a:pPr marL="171450" indent="-171450">
              <a:spcBef>
                <a:spcPts val="0"/>
              </a:spcBef>
              <a:buChar char="•"/>
            </a:pPr>
            <a:endParaRPr lang="en-US" sz="1000"/>
          </a:p>
          <a:p>
            <a:pPr marL="171450" indent="-171450">
              <a:spcBef>
                <a:spcPts val="0"/>
              </a:spcBef>
              <a:buChar char="•"/>
            </a:pPr>
            <a:endParaRPr lang="en-US" sz="1000"/>
          </a:p>
          <a:p>
            <a:pPr>
              <a:spcBef>
                <a:spcPts val="0"/>
              </a:spcBef>
            </a:pPr>
            <a:endParaRPr lang="en-US" sz="1000"/>
          </a:p>
          <a:p>
            <a:pPr marL="171450" indent="-171450">
              <a:spcBef>
                <a:spcPts val="0"/>
              </a:spcBef>
              <a:buChar char="•"/>
            </a:pPr>
            <a:endParaRPr lang="en-US" sz="1000"/>
          </a:p>
        </p:txBody>
      </p:sp>
      <p:sp>
        <p:nvSpPr>
          <p:cNvPr id="4" name="Title 1">
            <a:extLst>
              <a:ext uri="{FF2B5EF4-FFF2-40B4-BE49-F238E27FC236}">
                <a16:creationId xmlns:a16="http://schemas.microsoft.com/office/drawing/2014/main" id="{9DC8560D-31AE-4BFE-83E7-799454BCE4C9}"/>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a:p>
          <a:p>
            <a:pPr algn="r"/>
            <a:br>
              <a:rPr lang="en-US" sz="1100"/>
            </a:br>
            <a:r>
              <a:rPr lang="en-US" sz="1100">
                <a:latin typeface="Open Sans Semibold"/>
                <a:ea typeface="Open Sans Semibold"/>
                <a:cs typeface="Open Sans Semibold"/>
              </a:rPr>
              <a:t>Version 1</a:t>
            </a:r>
            <a:endParaRPr lang="en-US" sz="1100"/>
          </a:p>
        </p:txBody>
      </p:sp>
      <p:sp>
        <p:nvSpPr>
          <p:cNvPr id="14" name="TextBox 13">
            <a:extLst>
              <a:ext uri="{FF2B5EF4-FFF2-40B4-BE49-F238E27FC236}">
                <a16:creationId xmlns:a16="http://schemas.microsoft.com/office/drawing/2014/main" id="{CABFE752-21CA-4026-9D0A-4FB7B2E21FE4}"/>
              </a:ext>
            </a:extLst>
          </p:cNvPr>
          <p:cNvSpPr txBox="1"/>
          <p:nvPr/>
        </p:nvSpPr>
        <p:spPr>
          <a:xfrm>
            <a:off x="2105481" y="3428421"/>
            <a:ext cx="2645672"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7 – Add New Requirement Information</a:t>
            </a:r>
            <a:endParaRPr lang="en-US"/>
          </a:p>
        </p:txBody>
      </p:sp>
      <p:sp>
        <p:nvSpPr>
          <p:cNvPr id="29" name="Text Placeholder 2">
            <a:extLst>
              <a:ext uri="{FF2B5EF4-FFF2-40B4-BE49-F238E27FC236}">
                <a16:creationId xmlns:a16="http://schemas.microsoft.com/office/drawing/2014/main" id="{C2584D63-EAA1-E0C4-D632-A5EA3921BB7C}"/>
              </a:ext>
            </a:extLst>
          </p:cNvPr>
          <p:cNvSpPr txBox="1">
            <a:spLocks/>
          </p:cNvSpPr>
          <p:nvPr/>
        </p:nvSpPr>
        <p:spPr>
          <a:xfrm>
            <a:off x="238546" y="3839105"/>
            <a:ext cx="6619454" cy="2056326"/>
          </a:xfrm>
          <a:prstGeom prst="rect">
            <a:avLst/>
          </a:prstGeom>
        </p:spPr>
        <p:txBody>
          <a:bodyPr vert="horz" lIns="91440" tIns="45720" rIns="91440" bIns="45720" rtlCol="0" anchor="t">
            <a:normAutofit fontScale="92500"/>
          </a:bodyPr>
          <a:lstStyle>
            <a:lvl1pPr marL="0" indent="0" algn="l" defTabSz="514350" rtl="0" eaLnBrk="1" latinLnBrk="0" hangingPunct="1">
              <a:lnSpc>
                <a:spcPct val="90000"/>
              </a:lnSpc>
              <a:spcBef>
                <a:spcPts val="563"/>
              </a:spcBef>
              <a:buFont typeface="Arial" panose="020B0604020202020204" pitchFamily="34" charset="0"/>
              <a:buNone/>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000">
                <a:latin typeface="Open Sans"/>
                <a:ea typeface="Open Sans"/>
                <a:cs typeface="Open Sans"/>
              </a:rPr>
              <a:t>After selecting the “Add Requirement” button, a new page titled "Vaccine Requirement" will appear (see Figure 8). On this page, requestors will input additional details regarding the vaccine dose eligibility. These parameters will inform system alerts when registrants are scheduling an appointment. </a:t>
            </a:r>
            <a:r>
              <a:rPr lang="en-US" sz="1000" b="1">
                <a:latin typeface="Open Sans"/>
                <a:ea typeface="Open Sans"/>
                <a:cs typeface="Open Sans"/>
              </a:rPr>
              <a:t>Vaccine administrators are responsible for reviewing all information at the time of vaccination to ensure that registrants meet the eligibility criteria</a:t>
            </a:r>
            <a:r>
              <a:rPr lang="en-US" sz="1000">
                <a:latin typeface="Open Sans"/>
                <a:ea typeface="Open Sans"/>
                <a:cs typeface="Open Sans"/>
              </a:rPr>
              <a:t>.</a:t>
            </a:r>
            <a:endParaRPr lang="en-US" sz="1000" b="1">
              <a:latin typeface="Open Sans"/>
              <a:ea typeface="Open Sans"/>
              <a:cs typeface="Open Sans"/>
            </a:endParaRPr>
          </a:p>
          <a:p>
            <a:pPr marL="171450" indent="-171450">
              <a:buFont typeface="Arial" panose="020B0604020202020204" pitchFamily="34" charset="0"/>
              <a:buChar char="•"/>
            </a:pPr>
            <a:r>
              <a:rPr lang="en-US" sz="1000" b="1">
                <a:latin typeface="Open Sans"/>
                <a:ea typeface="Open Sans"/>
                <a:cs typeface="Open Sans"/>
              </a:rPr>
              <a:t>Primary Vaccine: </a:t>
            </a:r>
            <a:r>
              <a:rPr lang="en-US" sz="1000">
                <a:latin typeface="Open Sans"/>
                <a:ea typeface="Open Sans"/>
                <a:cs typeface="Open Sans"/>
              </a:rPr>
              <a:t>This field represents the vaccine that was received as a previous dose. If a client is coming in for their first dose, the primary vaccine is the same as the clinic vaccine . </a:t>
            </a:r>
          </a:p>
          <a:p>
            <a:pPr marL="171450" indent="-171450">
              <a:buFont typeface="Arial" panose="020B0604020202020204" pitchFamily="34" charset="0"/>
              <a:buChar char="•"/>
            </a:pPr>
            <a:r>
              <a:rPr lang="en-US" sz="1000" b="1">
                <a:latin typeface="Open Sans"/>
                <a:ea typeface="Open Sans"/>
                <a:cs typeface="Open Sans"/>
              </a:rPr>
              <a:t>Clinic Vaccine: </a:t>
            </a:r>
            <a:r>
              <a:rPr lang="en-US" sz="1000">
                <a:latin typeface="Open Sans"/>
                <a:ea typeface="Open Sans"/>
                <a:cs typeface="Open Sans"/>
              </a:rPr>
              <a:t>This field denotes the vaccine that the registrant is presenting to receive at the clinic.</a:t>
            </a:r>
            <a:endParaRPr lang="en-US"/>
          </a:p>
          <a:p>
            <a:pPr marL="171450" indent="-171450">
              <a:buFont typeface="Arial" panose="020B0604020202020204" pitchFamily="34" charset="0"/>
              <a:buChar char="•"/>
            </a:pPr>
            <a:r>
              <a:rPr lang="en-US" sz="1000" b="1">
                <a:latin typeface="Open Sans"/>
                <a:ea typeface="Open Sans"/>
                <a:cs typeface="Open Sans"/>
              </a:rPr>
              <a:t>Dose Number: </a:t>
            </a:r>
            <a:r>
              <a:rPr lang="en-US" sz="1000">
                <a:latin typeface="Open Sans"/>
                <a:ea typeface="Open Sans"/>
                <a:cs typeface="Open Sans"/>
              </a:rPr>
              <a:t>This is the dose number that a registrant is presenting to receive</a:t>
            </a:r>
            <a:endParaRPr lang="en-US" sz="1000" b="1">
              <a:latin typeface="Open Sans"/>
              <a:ea typeface="Open Sans"/>
              <a:cs typeface="Open Sans"/>
            </a:endParaRPr>
          </a:p>
          <a:p>
            <a:pPr marL="171450" indent="-171450">
              <a:buFont typeface="Arial" panose="020B0604020202020204" pitchFamily="34" charset="0"/>
              <a:buChar char="•"/>
            </a:pPr>
            <a:r>
              <a:rPr lang="en-US" sz="1000" b="1">
                <a:latin typeface="Open Sans"/>
                <a:ea typeface="Open Sans"/>
                <a:cs typeface="Open Sans"/>
              </a:rPr>
              <a:t>Immune Comp: </a:t>
            </a:r>
            <a:r>
              <a:rPr lang="en-US" sz="1000">
                <a:latin typeface="Open Sans"/>
                <a:ea typeface="Open Sans"/>
                <a:cs typeface="Open Sans"/>
              </a:rPr>
              <a:t>This is a yes/no selection field that indicates whether the requirement is specifically applicable to registrants who are immunocompromised.</a:t>
            </a:r>
          </a:p>
          <a:p>
            <a:pPr marL="171450" indent="-171450">
              <a:buFont typeface="Arial" panose="020B0604020202020204" pitchFamily="34" charset="0"/>
              <a:buChar char="•"/>
            </a:pPr>
            <a:r>
              <a:rPr lang="en-US" sz="1000" b="1">
                <a:latin typeface="Open Sans"/>
                <a:ea typeface="Open Sans"/>
                <a:cs typeface="Open Sans"/>
              </a:rPr>
              <a:t>Doses Received: </a:t>
            </a:r>
            <a:r>
              <a:rPr lang="en-US" sz="1000">
                <a:latin typeface="Open Sans"/>
                <a:ea typeface="Open Sans"/>
                <a:cs typeface="Open Sans"/>
              </a:rPr>
              <a:t>This field indicates the number of doses that the client has previously received before the current dose they are presenting for.</a:t>
            </a:r>
            <a:endParaRPr lang="en-US" sz="1000" b="1">
              <a:latin typeface="Open Sans"/>
              <a:ea typeface="Open Sans"/>
              <a:cs typeface="Open Sans"/>
            </a:endParaRPr>
          </a:p>
          <a:p>
            <a:pPr marL="171450" indent="-171450">
              <a:buFont typeface="Arial" panose="020B0604020202020204" pitchFamily="34" charset="0"/>
              <a:buChar char="•"/>
            </a:pPr>
            <a:endParaRPr lang="en-US" sz="1000" b="1"/>
          </a:p>
        </p:txBody>
      </p:sp>
      <p:sp>
        <p:nvSpPr>
          <p:cNvPr id="6" name="TextBox 5">
            <a:extLst>
              <a:ext uri="{FF2B5EF4-FFF2-40B4-BE49-F238E27FC236}">
                <a16:creationId xmlns:a16="http://schemas.microsoft.com/office/drawing/2014/main" id="{41042716-0F6D-2546-FBCD-3F76635307DB}"/>
              </a:ext>
            </a:extLst>
          </p:cNvPr>
          <p:cNvSpPr txBox="1"/>
          <p:nvPr/>
        </p:nvSpPr>
        <p:spPr>
          <a:xfrm>
            <a:off x="2231636" y="8646088"/>
            <a:ext cx="2393361"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8 – Add Vaccine Requirement Details</a:t>
            </a:r>
          </a:p>
        </p:txBody>
      </p:sp>
      <p:sp>
        <p:nvSpPr>
          <p:cNvPr id="7" name="Rectangle 6">
            <a:extLst>
              <a:ext uri="{FF2B5EF4-FFF2-40B4-BE49-F238E27FC236}">
                <a16:creationId xmlns:a16="http://schemas.microsoft.com/office/drawing/2014/main" id="{147B2D65-CD0F-F6BA-A438-CE98FC65ED86}"/>
              </a:ext>
            </a:extLst>
          </p:cNvPr>
          <p:cNvSpPr/>
          <p:nvPr/>
        </p:nvSpPr>
        <p:spPr>
          <a:xfrm>
            <a:off x="5806120" y="2607905"/>
            <a:ext cx="687212" cy="2631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A984D2C-BEA7-6948-9A60-35A1048E35FB}"/>
              </a:ext>
            </a:extLst>
          </p:cNvPr>
          <p:cNvSpPr/>
          <p:nvPr/>
        </p:nvSpPr>
        <p:spPr>
          <a:xfrm>
            <a:off x="1957709" y="6118784"/>
            <a:ext cx="1423994" cy="299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47FEA86-AD9C-D7F3-2910-DE5448E8E8D3}"/>
              </a:ext>
            </a:extLst>
          </p:cNvPr>
          <p:cNvSpPr/>
          <p:nvPr/>
        </p:nvSpPr>
        <p:spPr>
          <a:xfrm>
            <a:off x="3536575" y="6118784"/>
            <a:ext cx="1423994" cy="299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811DF9-AE7D-E477-C379-3EEA65E733E5}"/>
              </a:ext>
            </a:extLst>
          </p:cNvPr>
          <p:cNvSpPr/>
          <p:nvPr/>
        </p:nvSpPr>
        <p:spPr>
          <a:xfrm>
            <a:off x="1957709" y="6536247"/>
            <a:ext cx="1423994" cy="299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4E020A-9793-E9BB-5B28-8E42197F9D95}"/>
              </a:ext>
            </a:extLst>
          </p:cNvPr>
          <p:cNvSpPr/>
          <p:nvPr/>
        </p:nvSpPr>
        <p:spPr>
          <a:xfrm>
            <a:off x="3536575" y="6536247"/>
            <a:ext cx="1423994" cy="299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DB42BE-7F43-9EAD-4C4F-615D03523548}"/>
              </a:ext>
            </a:extLst>
          </p:cNvPr>
          <p:cNvSpPr/>
          <p:nvPr/>
        </p:nvSpPr>
        <p:spPr>
          <a:xfrm>
            <a:off x="1957709" y="6953711"/>
            <a:ext cx="915557" cy="299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06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AC991F-BC64-D843-0361-DFB30588476D}"/>
              </a:ext>
            </a:extLst>
          </p:cNvPr>
          <p:cNvPicPr>
            <a:picLocks noChangeAspect="1"/>
          </p:cNvPicPr>
          <p:nvPr/>
        </p:nvPicPr>
        <p:blipFill rotWithShape="1">
          <a:blip r:embed="rId3">
            <a:extLst>
              <a:ext uri="{28A0092B-C50C-407E-A947-70E740481C1C}">
                <a14:useLocalDpi xmlns:a14="http://schemas.microsoft.com/office/drawing/2010/main" val="0"/>
              </a:ext>
            </a:extLst>
          </a:blip>
          <a:srcRect t="5125" b="5125"/>
          <a:stretch/>
        </p:blipFill>
        <p:spPr>
          <a:xfrm>
            <a:off x="1929877" y="3459386"/>
            <a:ext cx="3181125" cy="2690342"/>
          </a:xfrm>
          <a:prstGeom prst="rect">
            <a:avLst/>
          </a:prstGeom>
        </p:spPr>
      </p:pic>
      <p:sp>
        <p:nvSpPr>
          <p:cNvPr id="2" name="Title 1">
            <a:extLst>
              <a:ext uri="{FF2B5EF4-FFF2-40B4-BE49-F238E27FC236}">
                <a16:creationId xmlns:a16="http://schemas.microsoft.com/office/drawing/2014/main" id="{91EFA906-3173-4B30-A96B-093EB80BA597}"/>
              </a:ext>
            </a:extLst>
          </p:cNvPr>
          <p:cNvSpPr>
            <a:spLocks noGrp="1"/>
          </p:cNvSpPr>
          <p:nvPr>
            <p:ph type="title"/>
          </p:nvPr>
        </p:nvSpPr>
        <p:spPr>
          <a:xfrm>
            <a:off x="104716" y="196197"/>
            <a:ext cx="5167356" cy="517603"/>
          </a:xfrm>
        </p:spPr>
        <p:txBody>
          <a:bodyPr>
            <a:normAutofit fontScale="90000"/>
          </a:bodyPr>
          <a:lstStyle/>
          <a:p>
            <a:pPr defTabSz="914400"/>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VASE+</a:t>
            </a:r>
            <a:b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br>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Job Aid - Emergency Preparedness Module: Vaccine Request</a:t>
            </a:r>
          </a:p>
        </p:txBody>
      </p:sp>
      <p:sp>
        <p:nvSpPr>
          <p:cNvPr id="3" name="Text Placeholder 2">
            <a:extLst>
              <a:ext uri="{FF2B5EF4-FFF2-40B4-BE49-F238E27FC236}">
                <a16:creationId xmlns:a16="http://schemas.microsoft.com/office/drawing/2014/main" id="{9CDF0945-9BBA-4EF4-BAC2-A7965C4795DA}"/>
              </a:ext>
            </a:extLst>
          </p:cNvPr>
          <p:cNvSpPr>
            <a:spLocks noGrp="1"/>
          </p:cNvSpPr>
          <p:nvPr>
            <p:ph type="body" sz="quarter" idx="10"/>
          </p:nvPr>
        </p:nvSpPr>
        <p:spPr>
          <a:xfrm>
            <a:off x="95537" y="783498"/>
            <a:ext cx="6629838" cy="2831261"/>
          </a:xfrm>
        </p:spPr>
        <p:txBody>
          <a:bodyPr vert="horz" lIns="91440" tIns="45720" rIns="91440" bIns="45720" rtlCol="0" anchor="t">
            <a:normAutofit/>
          </a:bodyPr>
          <a:lstStyle/>
          <a:p>
            <a:r>
              <a:rPr lang="en-US" sz="1000" b="1">
                <a:latin typeface="Open Sans"/>
                <a:ea typeface="Open Sans"/>
                <a:cs typeface="Open Sans"/>
              </a:rPr>
              <a:t>Step 3 : Vaccines (cont.)</a:t>
            </a:r>
            <a:endParaRPr lang="en-US"/>
          </a:p>
          <a:p>
            <a:pPr>
              <a:spcBef>
                <a:spcPts val="0"/>
              </a:spcBef>
            </a:pPr>
            <a:r>
              <a:rPr lang="en-US" sz="1000">
                <a:latin typeface="Open Sans"/>
                <a:ea typeface="Open Sans"/>
                <a:cs typeface="Open Sans"/>
              </a:rPr>
              <a:t>Details on the additional fields on the Vaccine Requirement pop-up can be found below (figure 9).</a:t>
            </a:r>
            <a:br>
              <a:rPr lang="en-US" sz="1000">
                <a:latin typeface="Open Sans"/>
                <a:ea typeface="Open Sans"/>
                <a:cs typeface="Open Sans"/>
              </a:rPr>
            </a:br>
            <a:endParaRPr lang="en-US" sz="1000">
              <a:latin typeface="Open Sans"/>
              <a:ea typeface="Open Sans"/>
              <a:cs typeface="Open Sans"/>
            </a:endParaRPr>
          </a:p>
          <a:p>
            <a:pPr marL="171450" indent="-171450">
              <a:spcBef>
                <a:spcPts val="0"/>
              </a:spcBef>
              <a:buFont typeface="Arial" panose="020B0604020202020204" pitchFamily="34" charset="0"/>
              <a:buChar char="•"/>
            </a:pPr>
            <a:r>
              <a:rPr lang="en-US" sz="1000" b="1">
                <a:latin typeface="Open Sans"/>
                <a:ea typeface="Open Sans"/>
                <a:cs typeface="Open Sans"/>
              </a:rPr>
              <a:t>Next Dose Number: </a:t>
            </a:r>
            <a:r>
              <a:rPr lang="en-US" sz="1000">
                <a:latin typeface="Open Sans"/>
                <a:ea typeface="Open Sans"/>
                <a:cs typeface="Open Sans"/>
              </a:rPr>
              <a:t>If there is an additional dose in the series after the current dose, select the appropriate dose number. If this is the final dose in the series, leave this field blank.</a:t>
            </a:r>
          </a:p>
          <a:p>
            <a:pPr marL="171450" indent="-171450">
              <a:spcBef>
                <a:spcPts val="0"/>
              </a:spcBef>
              <a:buFont typeface="Arial" panose="020B0604020202020204" pitchFamily="34" charset="0"/>
              <a:buChar char="•"/>
            </a:pPr>
            <a:r>
              <a:rPr lang="en-US" sz="1000" b="1">
                <a:latin typeface="Open Sans"/>
                <a:ea typeface="Open Sans"/>
                <a:cs typeface="Open Sans"/>
              </a:rPr>
              <a:t>Last Dose Number: </a:t>
            </a:r>
            <a:r>
              <a:rPr lang="en-US" sz="1000">
                <a:latin typeface="Open Sans"/>
                <a:ea typeface="Open Sans"/>
                <a:cs typeface="Open Sans"/>
              </a:rPr>
              <a:t>This field indicates the total number of doses in the series, representing the final dose number.</a:t>
            </a:r>
          </a:p>
          <a:p>
            <a:pPr marL="171450" indent="-171450">
              <a:spcBef>
                <a:spcPts val="0"/>
              </a:spcBef>
              <a:buFont typeface="Arial" panose="020B0604020202020204" pitchFamily="34" charset="0"/>
              <a:buChar char="•"/>
            </a:pPr>
            <a:r>
              <a:rPr lang="en-US" sz="1000" b="1">
                <a:latin typeface="Open Sans"/>
                <a:ea typeface="Open Sans"/>
                <a:cs typeface="Open Sans"/>
              </a:rPr>
              <a:t>Min Reg Age: </a:t>
            </a:r>
            <a:r>
              <a:rPr lang="en-US" sz="1000">
                <a:latin typeface="Open Sans"/>
                <a:ea typeface="Open Sans"/>
                <a:cs typeface="Open Sans"/>
              </a:rPr>
              <a:t>This field specifies the minimum age, in years, to which these requirements apply.</a:t>
            </a:r>
          </a:p>
          <a:p>
            <a:pPr marL="171450" indent="-171450">
              <a:spcBef>
                <a:spcPts val="0"/>
              </a:spcBef>
              <a:buFont typeface="Arial" panose="020B0604020202020204" pitchFamily="34" charset="0"/>
              <a:buChar char="•"/>
            </a:pPr>
            <a:r>
              <a:rPr lang="en-US" sz="1000" b="1">
                <a:latin typeface="Open Sans"/>
                <a:ea typeface="Open Sans"/>
                <a:cs typeface="Open Sans"/>
              </a:rPr>
              <a:t>Max Reg Age: </a:t>
            </a:r>
            <a:r>
              <a:rPr lang="en-US" sz="1000">
                <a:latin typeface="Open Sans"/>
                <a:ea typeface="Open Sans"/>
                <a:cs typeface="Open Sans"/>
              </a:rPr>
              <a:t>This field specifies the maximum age, in years, to which these requirements apply.</a:t>
            </a:r>
          </a:p>
          <a:p>
            <a:pPr marL="171450" indent="-171450">
              <a:spcBef>
                <a:spcPts val="0"/>
              </a:spcBef>
              <a:buFont typeface="Arial" panose="020B0604020202020204" pitchFamily="34" charset="0"/>
              <a:buChar char="•"/>
            </a:pPr>
            <a:r>
              <a:rPr lang="en-US" sz="1000" b="1">
                <a:latin typeface="Open Sans"/>
                <a:ea typeface="Open Sans"/>
                <a:cs typeface="Open Sans"/>
              </a:rPr>
              <a:t>Interval to Next Dose (in days): </a:t>
            </a:r>
            <a:r>
              <a:rPr lang="en-US" sz="1000">
                <a:latin typeface="Open Sans"/>
                <a:ea typeface="Open Sans"/>
                <a:cs typeface="Open Sans"/>
              </a:rPr>
              <a:t>This field indicates the number of days between the current dose and when a registrant is eligible to receive their next dose.</a:t>
            </a:r>
          </a:p>
          <a:p>
            <a:pPr marL="171450" indent="-171450">
              <a:spcBef>
                <a:spcPts val="0"/>
              </a:spcBef>
              <a:buFont typeface="Arial" panose="020B0604020202020204" pitchFamily="34" charset="0"/>
              <a:buChar char="•"/>
            </a:pPr>
            <a:r>
              <a:rPr lang="en-US" sz="1000" b="1">
                <a:latin typeface="Open Sans"/>
                <a:ea typeface="Open Sans"/>
                <a:cs typeface="Open Sans"/>
              </a:rPr>
              <a:t>Grace Period Before (in days): </a:t>
            </a:r>
            <a:r>
              <a:rPr lang="en-US" sz="1000">
                <a:latin typeface="Open Sans"/>
                <a:ea typeface="Open Sans"/>
                <a:cs typeface="Open Sans"/>
              </a:rPr>
              <a:t>This field specifies the number of days before the interval to the next dose during which a registrant can schedule to receive the dose without triggering an alert message.</a:t>
            </a:r>
          </a:p>
          <a:p>
            <a:pPr marL="171450" indent="-171450">
              <a:spcBef>
                <a:spcPts val="0"/>
              </a:spcBef>
              <a:buFont typeface="Arial" panose="020B0604020202020204" pitchFamily="34" charset="0"/>
              <a:buChar char="•"/>
            </a:pPr>
            <a:r>
              <a:rPr lang="en-US" sz="1000" b="1">
                <a:latin typeface="Open Sans"/>
                <a:ea typeface="Open Sans"/>
                <a:cs typeface="Open Sans"/>
              </a:rPr>
              <a:t>Grace Period After (in days): </a:t>
            </a:r>
            <a:r>
              <a:rPr lang="en-US" sz="1000">
                <a:latin typeface="Open Sans"/>
                <a:ea typeface="Open Sans"/>
                <a:cs typeface="Open Sans"/>
              </a:rPr>
              <a:t>This field specifies the number of days after the interval to the next dose during which a registrant can schedule to receive the dose without triggering an alert message.</a:t>
            </a:r>
          </a:p>
          <a:p>
            <a:pPr marL="171450" indent="-171450">
              <a:spcBef>
                <a:spcPts val="0"/>
              </a:spcBef>
              <a:buFont typeface="Arial" panose="020B0604020202020204" pitchFamily="34" charset="0"/>
              <a:buChar char="•"/>
            </a:pPr>
            <a:r>
              <a:rPr lang="en-US" sz="1000" b="1">
                <a:latin typeface="Open Sans"/>
                <a:ea typeface="Open Sans"/>
                <a:cs typeface="Open Sans"/>
              </a:rPr>
              <a:t>Status: </a:t>
            </a:r>
            <a:r>
              <a:rPr lang="en-US" sz="1000">
                <a:latin typeface="Open Sans"/>
                <a:ea typeface="Open Sans"/>
                <a:cs typeface="Open Sans"/>
              </a:rPr>
              <a:t>This field is an active/inactive indicator to specify whether the requirement is currently relevant or not.</a:t>
            </a:r>
          </a:p>
          <a:p>
            <a:pPr marL="171450" indent="-171450">
              <a:spcBef>
                <a:spcPts val="0"/>
              </a:spcBef>
              <a:buFont typeface="Arial" panose="020B0604020202020204" pitchFamily="34" charset="0"/>
              <a:buChar char="•"/>
            </a:pPr>
            <a:endParaRPr lang="en-US" sz="1000"/>
          </a:p>
          <a:p>
            <a:pPr marL="171450" indent="-171450">
              <a:spcBef>
                <a:spcPts val="0"/>
              </a:spcBef>
              <a:buChar char="•"/>
            </a:pPr>
            <a:endParaRPr lang="en-US" sz="1000"/>
          </a:p>
          <a:p>
            <a:pPr marL="171450" indent="-171450">
              <a:spcBef>
                <a:spcPts val="0"/>
              </a:spcBef>
              <a:buChar char="•"/>
            </a:pPr>
            <a:endParaRPr lang="en-US" sz="1000"/>
          </a:p>
          <a:p>
            <a:pPr>
              <a:spcBef>
                <a:spcPts val="0"/>
              </a:spcBef>
            </a:pPr>
            <a:endParaRPr lang="en-US" sz="1000"/>
          </a:p>
          <a:p>
            <a:pPr marL="171450" indent="-171450">
              <a:spcBef>
                <a:spcPts val="0"/>
              </a:spcBef>
              <a:buChar char="•"/>
            </a:pPr>
            <a:endParaRPr lang="en-US" sz="1000"/>
          </a:p>
        </p:txBody>
      </p:sp>
      <p:sp>
        <p:nvSpPr>
          <p:cNvPr id="4" name="Title 1">
            <a:extLst>
              <a:ext uri="{FF2B5EF4-FFF2-40B4-BE49-F238E27FC236}">
                <a16:creationId xmlns:a16="http://schemas.microsoft.com/office/drawing/2014/main" id="{9DC8560D-31AE-4BFE-83E7-799454BCE4C9}"/>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a:p>
          <a:p>
            <a:pPr algn="r"/>
            <a:br>
              <a:rPr lang="en-US" sz="1100"/>
            </a:br>
            <a:r>
              <a:rPr lang="en-US" sz="1100">
                <a:latin typeface="Open Sans Semibold"/>
                <a:ea typeface="Open Sans Semibold"/>
                <a:cs typeface="Open Sans Semibold"/>
              </a:rPr>
              <a:t>Version 1</a:t>
            </a:r>
            <a:endParaRPr lang="en-US" sz="1100"/>
          </a:p>
        </p:txBody>
      </p:sp>
      <p:sp>
        <p:nvSpPr>
          <p:cNvPr id="6" name="TextBox 5">
            <a:extLst>
              <a:ext uri="{FF2B5EF4-FFF2-40B4-BE49-F238E27FC236}">
                <a16:creationId xmlns:a16="http://schemas.microsoft.com/office/drawing/2014/main" id="{41042716-0F6D-2546-FBCD-3F76635307DB}"/>
              </a:ext>
            </a:extLst>
          </p:cNvPr>
          <p:cNvSpPr txBox="1"/>
          <p:nvPr/>
        </p:nvSpPr>
        <p:spPr>
          <a:xfrm>
            <a:off x="2304621" y="6172723"/>
            <a:ext cx="3159709"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9 – Add Vaccine Requirement Details (cont.)</a:t>
            </a:r>
          </a:p>
        </p:txBody>
      </p:sp>
      <p:sp>
        <p:nvSpPr>
          <p:cNvPr id="9" name="Rectangle 8">
            <a:extLst>
              <a:ext uri="{FF2B5EF4-FFF2-40B4-BE49-F238E27FC236}">
                <a16:creationId xmlns:a16="http://schemas.microsoft.com/office/drawing/2014/main" id="{12811DF9-AE7D-E477-C379-3EEA65E733E5}"/>
              </a:ext>
            </a:extLst>
          </p:cNvPr>
          <p:cNvSpPr/>
          <p:nvPr/>
        </p:nvSpPr>
        <p:spPr>
          <a:xfrm>
            <a:off x="1929877" y="4864106"/>
            <a:ext cx="1432389" cy="299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DB42BE-7F43-9EAD-4C4F-615D03523548}"/>
              </a:ext>
            </a:extLst>
          </p:cNvPr>
          <p:cNvSpPr/>
          <p:nvPr/>
        </p:nvSpPr>
        <p:spPr>
          <a:xfrm>
            <a:off x="3003637" y="4460505"/>
            <a:ext cx="857646" cy="299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61E5CB-D278-1889-5D9D-6CD8C8468CAC}"/>
              </a:ext>
            </a:extLst>
          </p:cNvPr>
          <p:cNvSpPr/>
          <p:nvPr/>
        </p:nvSpPr>
        <p:spPr>
          <a:xfrm>
            <a:off x="1929877" y="5282109"/>
            <a:ext cx="898516" cy="299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730828AB-5917-F58C-69A5-431A24F09CE8}"/>
              </a:ext>
            </a:extLst>
          </p:cNvPr>
          <p:cNvSpPr txBox="1">
            <a:spLocks/>
          </p:cNvSpPr>
          <p:nvPr/>
        </p:nvSpPr>
        <p:spPr>
          <a:xfrm>
            <a:off x="103886" y="7013309"/>
            <a:ext cx="2804417" cy="2193242"/>
          </a:xfrm>
          <a:prstGeom prst="rect">
            <a:avLst/>
          </a:prstGeom>
        </p:spPr>
        <p:txBody>
          <a:bodyPr vert="horz" lIns="91440" tIns="45720" rIns="91440" bIns="45720" rtlCol="0" anchor="t">
            <a:normAutofit/>
          </a:bodyPr>
          <a:lstStyle>
            <a:lvl1pPr marL="0" indent="0" algn="l" defTabSz="514350" rtl="0" eaLnBrk="1" latinLnBrk="0" hangingPunct="1">
              <a:lnSpc>
                <a:spcPct val="90000"/>
              </a:lnSpc>
              <a:spcBef>
                <a:spcPts val="563"/>
              </a:spcBef>
              <a:buFont typeface="Arial" panose="020B0604020202020204" pitchFamily="34" charset="0"/>
              <a:buNone/>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Bef>
                <a:spcPts val="0"/>
              </a:spcBef>
            </a:pPr>
            <a:endParaRPr lang="en-US" sz="1000">
              <a:latin typeface="Open Sans"/>
              <a:ea typeface="Open Sans"/>
              <a:cs typeface="Open Sans"/>
            </a:endParaRPr>
          </a:p>
          <a:p>
            <a:pPr marL="171450" indent="-171450">
              <a:spcBef>
                <a:spcPts val="0"/>
              </a:spcBef>
              <a:buFont typeface="Arial" panose="020B0604020202020204" pitchFamily="34" charset="0"/>
              <a:buChar char="•"/>
            </a:pPr>
            <a:r>
              <a:rPr lang="en-US" sz="1000" b="1">
                <a:latin typeface="Open Sans"/>
                <a:ea typeface="Open Sans"/>
                <a:cs typeface="Open Sans"/>
              </a:rPr>
              <a:t>Adding Existing Health Questions (figure 10)</a:t>
            </a:r>
          </a:p>
          <a:p>
            <a:pPr marL="557213" lvl="1" indent="-171450">
              <a:spcBef>
                <a:spcPts val="0"/>
              </a:spcBef>
            </a:pPr>
            <a:r>
              <a:rPr lang="en-US" sz="1000">
                <a:latin typeface="Open Sans"/>
                <a:ea typeface="Open Sans"/>
                <a:cs typeface="Open Sans"/>
              </a:rPr>
              <a:t>To add an existing health question, click the green arrow in the “Select” column next to the desired question</a:t>
            </a:r>
          </a:p>
          <a:p>
            <a:pPr marL="557213" lvl="1" indent="-171450">
              <a:spcBef>
                <a:spcPts val="0"/>
              </a:spcBef>
            </a:pPr>
            <a:r>
              <a:rPr lang="en-US" sz="1000">
                <a:latin typeface="Open Sans"/>
                <a:ea typeface="Open Sans"/>
                <a:cs typeface="Open Sans"/>
              </a:rPr>
              <a:t>Note: existing health questions cannot be edited. However, the order in which these questions appear in the questionnaire can be edited</a:t>
            </a:r>
          </a:p>
        </p:txBody>
      </p:sp>
      <p:pic>
        <p:nvPicPr>
          <p:cNvPr id="20" name="Picture 19">
            <a:extLst>
              <a:ext uri="{FF2B5EF4-FFF2-40B4-BE49-F238E27FC236}">
                <a16:creationId xmlns:a16="http://schemas.microsoft.com/office/drawing/2014/main" id="{B3AB09AC-73DA-8681-701B-F145F950C843}"/>
              </a:ext>
            </a:extLst>
          </p:cNvPr>
          <p:cNvPicPr>
            <a:picLocks noChangeAspect="1"/>
          </p:cNvPicPr>
          <p:nvPr/>
        </p:nvPicPr>
        <p:blipFill>
          <a:blip r:embed="rId4"/>
          <a:stretch>
            <a:fillRect/>
          </a:stretch>
        </p:blipFill>
        <p:spPr>
          <a:xfrm>
            <a:off x="2908303" y="7224817"/>
            <a:ext cx="3758005" cy="1309593"/>
          </a:xfrm>
          <a:prstGeom prst="rect">
            <a:avLst/>
          </a:prstGeom>
        </p:spPr>
      </p:pic>
      <p:sp>
        <p:nvSpPr>
          <p:cNvPr id="22" name="TextBox 21">
            <a:extLst>
              <a:ext uri="{FF2B5EF4-FFF2-40B4-BE49-F238E27FC236}">
                <a16:creationId xmlns:a16="http://schemas.microsoft.com/office/drawing/2014/main" id="{C3225707-804D-AB78-13D0-9C9AC1F48317}"/>
              </a:ext>
            </a:extLst>
          </p:cNvPr>
          <p:cNvSpPr txBox="1"/>
          <p:nvPr/>
        </p:nvSpPr>
        <p:spPr>
          <a:xfrm>
            <a:off x="214287" y="6671582"/>
            <a:ext cx="6548175" cy="507831"/>
          </a:xfrm>
          <a:prstGeom prst="rect">
            <a:avLst/>
          </a:prstGeom>
          <a:noFill/>
        </p:spPr>
        <p:txBody>
          <a:bodyPr wrap="square">
            <a:spAutoFit/>
          </a:bodyPr>
          <a:lstStyle/>
          <a:p>
            <a:pPr defTabSz="514350">
              <a:lnSpc>
                <a:spcPct val="90000"/>
              </a:lnSpc>
            </a:pPr>
            <a:r>
              <a:rPr lang="en-US" sz="1000" b="1">
                <a:latin typeface="Open Sans"/>
                <a:ea typeface="Open Sans"/>
                <a:cs typeface="Open Sans"/>
              </a:rPr>
              <a:t>Step 4 : Health Questions</a:t>
            </a:r>
          </a:p>
          <a:p>
            <a:pPr defTabSz="514350">
              <a:lnSpc>
                <a:spcPct val="90000"/>
              </a:lnSpc>
              <a:spcBef>
                <a:spcPts val="0"/>
              </a:spcBef>
            </a:pPr>
            <a:r>
              <a:rPr lang="en-US" sz="1000">
                <a:latin typeface="Open Sans"/>
                <a:ea typeface="Open Sans"/>
                <a:cs typeface="Open Sans"/>
              </a:rPr>
              <a:t>In this step, Requestors will either select existing health questions to be included in the health questionnaire for the new vaccine or create new health questions.</a:t>
            </a:r>
          </a:p>
        </p:txBody>
      </p:sp>
      <p:sp>
        <p:nvSpPr>
          <p:cNvPr id="23" name="TextBox 22">
            <a:extLst>
              <a:ext uri="{FF2B5EF4-FFF2-40B4-BE49-F238E27FC236}">
                <a16:creationId xmlns:a16="http://schemas.microsoft.com/office/drawing/2014/main" id="{46B53CC7-F3A3-3719-09E5-B5F6502D0F80}"/>
              </a:ext>
            </a:extLst>
          </p:cNvPr>
          <p:cNvSpPr txBox="1"/>
          <p:nvPr/>
        </p:nvSpPr>
        <p:spPr>
          <a:xfrm>
            <a:off x="3531145" y="8579814"/>
            <a:ext cx="3159709"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10 – Add Existing Health Questions</a:t>
            </a:r>
          </a:p>
        </p:txBody>
      </p:sp>
      <p:sp>
        <p:nvSpPr>
          <p:cNvPr id="7" name="Rectangle 6">
            <a:extLst>
              <a:ext uri="{FF2B5EF4-FFF2-40B4-BE49-F238E27FC236}">
                <a16:creationId xmlns:a16="http://schemas.microsoft.com/office/drawing/2014/main" id="{123B1117-E466-F9E6-394E-D0E366509540}"/>
              </a:ext>
            </a:extLst>
          </p:cNvPr>
          <p:cNvSpPr/>
          <p:nvPr/>
        </p:nvSpPr>
        <p:spPr>
          <a:xfrm>
            <a:off x="4009765" y="4460504"/>
            <a:ext cx="925277" cy="311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CBD1ED-7F14-6A95-A6CB-A1E7738CDC6E}"/>
              </a:ext>
            </a:extLst>
          </p:cNvPr>
          <p:cNvSpPr/>
          <p:nvPr/>
        </p:nvSpPr>
        <p:spPr>
          <a:xfrm>
            <a:off x="3495736" y="4864106"/>
            <a:ext cx="1432389" cy="299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94AA89-C51E-D7BE-0B25-EFC971ED26DA}"/>
              </a:ext>
            </a:extLst>
          </p:cNvPr>
          <p:cNvSpPr/>
          <p:nvPr/>
        </p:nvSpPr>
        <p:spPr>
          <a:xfrm>
            <a:off x="3002817" y="5296272"/>
            <a:ext cx="847107" cy="299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E9E1806-CFE8-6742-A2C7-6EFF060FD423}"/>
              </a:ext>
            </a:extLst>
          </p:cNvPr>
          <p:cNvSpPr/>
          <p:nvPr/>
        </p:nvSpPr>
        <p:spPr>
          <a:xfrm>
            <a:off x="4009765" y="5296272"/>
            <a:ext cx="898516" cy="299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E8418D-E4BB-4C2D-217A-04E9FCC59413}"/>
              </a:ext>
            </a:extLst>
          </p:cNvPr>
          <p:cNvSpPr/>
          <p:nvPr/>
        </p:nvSpPr>
        <p:spPr>
          <a:xfrm>
            <a:off x="1929877" y="5623836"/>
            <a:ext cx="847107" cy="299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478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F263307-B649-C1D0-4815-AEC9FD293A9C}"/>
              </a:ext>
            </a:extLst>
          </p:cNvPr>
          <p:cNvPicPr>
            <a:picLocks noChangeAspect="1"/>
          </p:cNvPicPr>
          <p:nvPr/>
        </p:nvPicPr>
        <p:blipFill>
          <a:blip r:embed="rId3"/>
          <a:stretch>
            <a:fillRect/>
          </a:stretch>
        </p:blipFill>
        <p:spPr>
          <a:xfrm>
            <a:off x="690289" y="1815394"/>
            <a:ext cx="5458691" cy="1818696"/>
          </a:xfrm>
          <a:prstGeom prst="rect">
            <a:avLst/>
          </a:prstGeom>
        </p:spPr>
      </p:pic>
      <p:sp>
        <p:nvSpPr>
          <p:cNvPr id="2" name="Title 1">
            <a:extLst>
              <a:ext uri="{FF2B5EF4-FFF2-40B4-BE49-F238E27FC236}">
                <a16:creationId xmlns:a16="http://schemas.microsoft.com/office/drawing/2014/main" id="{91EFA906-3173-4B30-A96B-093EB80BA597}"/>
              </a:ext>
            </a:extLst>
          </p:cNvPr>
          <p:cNvSpPr>
            <a:spLocks noGrp="1"/>
          </p:cNvSpPr>
          <p:nvPr>
            <p:ph type="title"/>
          </p:nvPr>
        </p:nvSpPr>
        <p:spPr>
          <a:xfrm>
            <a:off x="104716" y="196197"/>
            <a:ext cx="5167356" cy="517603"/>
          </a:xfrm>
        </p:spPr>
        <p:txBody>
          <a:bodyPr>
            <a:normAutofit fontScale="90000"/>
          </a:bodyPr>
          <a:lstStyle/>
          <a:p>
            <a:pPr defTabSz="914400"/>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VASE+</a:t>
            </a:r>
            <a:b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br>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Job Aid - Emergency Preparedness Module: Vaccine Request</a:t>
            </a:r>
          </a:p>
        </p:txBody>
      </p:sp>
      <p:sp>
        <p:nvSpPr>
          <p:cNvPr id="4" name="Title 1">
            <a:extLst>
              <a:ext uri="{FF2B5EF4-FFF2-40B4-BE49-F238E27FC236}">
                <a16:creationId xmlns:a16="http://schemas.microsoft.com/office/drawing/2014/main" id="{9DC8560D-31AE-4BFE-83E7-799454BCE4C9}"/>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a:p>
          <a:p>
            <a:pPr algn="r"/>
            <a:br>
              <a:rPr lang="en-US" sz="1100"/>
            </a:br>
            <a:r>
              <a:rPr lang="en-US" sz="1100">
                <a:latin typeface="Open Sans Semibold"/>
                <a:ea typeface="Open Sans Semibold"/>
                <a:cs typeface="Open Sans Semibold"/>
              </a:rPr>
              <a:t>Version 1</a:t>
            </a:r>
            <a:endParaRPr lang="en-US" sz="1100"/>
          </a:p>
        </p:txBody>
      </p:sp>
      <p:sp>
        <p:nvSpPr>
          <p:cNvPr id="6" name="TextBox 5">
            <a:extLst>
              <a:ext uri="{FF2B5EF4-FFF2-40B4-BE49-F238E27FC236}">
                <a16:creationId xmlns:a16="http://schemas.microsoft.com/office/drawing/2014/main" id="{41042716-0F6D-2546-FBCD-3F76635307DB}"/>
              </a:ext>
            </a:extLst>
          </p:cNvPr>
          <p:cNvSpPr txBox="1"/>
          <p:nvPr/>
        </p:nvSpPr>
        <p:spPr>
          <a:xfrm>
            <a:off x="2407454" y="3723119"/>
            <a:ext cx="2043091"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11 – Add new health question</a:t>
            </a:r>
          </a:p>
        </p:txBody>
      </p:sp>
      <p:sp>
        <p:nvSpPr>
          <p:cNvPr id="16" name="Rectangle 15">
            <a:extLst>
              <a:ext uri="{FF2B5EF4-FFF2-40B4-BE49-F238E27FC236}">
                <a16:creationId xmlns:a16="http://schemas.microsoft.com/office/drawing/2014/main" id="{1961E5CB-D278-1889-5D9D-6CD8C8468CAC}"/>
              </a:ext>
            </a:extLst>
          </p:cNvPr>
          <p:cNvSpPr/>
          <p:nvPr/>
        </p:nvSpPr>
        <p:spPr>
          <a:xfrm>
            <a:off x="5464330" y="2593918"/>
            <a:ext cx="460402" cy="174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730828AB-5917-F58C-69A5-431A24F09CE8}"/>
              </a:ext>
            </a:extLst>
          </p:cNvPr>
          <p:cNvSpPr txBox="1">
            <a:spLocks/>
          </p:cNvSpPr>
          <p:nvPr/>
        </p:nvSpPr>
        <p:spPr>
          <a:xfrm>
            <a:off x="104716" y="802829"/>
            <a:ext cx="6629838" cy="2831261"/>
          </a:xfrm>
          <a:prstGeom prst="rect">
            <a:avLst/>
          </a:prstGeom>
        </p:spPr>
        <p:txBody>
          <a:bodyPr vert="horz" lIns="91440" tIns="45720" rIns="91440" bIns="45720" rtlCol="0" anchor="t">
            <a:normAutofit/>
          </a:bodyPr>
          <a:lstStyle>
            <a:lvl1pPr marL="0" indent="0" algn="l" defTabSz="514350" rtl="0" eaLnBrk="1" latinLnBrk="0" hangingPunct="1">
              <a:lnSpc>
                <a:spcPct val="90000"/>
              </a:lnSpc>
              <a:spcBef>
                <a:spcPts val="563"/>
              </a:spcBef>
              <a:buFont typeface="Arial" panose="020B0604020202020204" pitchFamily="34" charset="0"/>
              <a:buNone/>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000" b="1" dirty="0">
                <a:latin typeface="Open Sans"/>
                <a:ea typeface="Open Sans"/>
                <a:cs typeface="Open Sans"/>
              </a:rPr>
              <a:t>Step 4 : Health Questions (cont.)</a:t>
            </a:r>
            <a:endParaRPr lang="en-US" dirty="0"/>
          </a:p>
          <a:p>
            <a:pPr marL="385445" lvl="1" indent="0">
              <a:spcBef>
                <a:spcPts val="0"/>
              </a:spcBef>
              <a:buNone/>
            </a:pPr>
            <a:endParaRPr lang="en-US" sz="1000">
              <a:latin typeface="Open Sans"/>
              <a:ea typeface="Open Sans"/>
              <a:cs typeface="Open Sans"/>
            </a:endParaRPr>
          </a:p>
          <a:p>
            <a:pPr marL="171450" indent="-171450">
              <a:spcBef>
                <a:spcPts val="0"/>
              </a:spcBef>
              <a:buFont typeface="Arial" panose="020B0604020202020204" pitchFamily="34" charset="0"/>
              <a:buChar char="•"/>
            </a:pPr>
            <a:r>
              <a:rPr lang="en-US" sz="1000" b="1" dirty="0">
                <a:latin typeface="Open Sans"/>
                <a:ea typeface="Open Sans"/>
                <a:cs typeface="Open Sans"/>
              </a:rPr>
              <a:t>Creating New Health Questions</a:t>
            </a:r>
          </a:p>
          <a:p>
            <a:pPr marL="556895" lvl="1" indent="-171450">
              <a:spcBef>
                <a:spcPts val="0"/>
              </a:spcBef>
            </a:pPr>
            <a:r>
              <a:rPr lang="en-US" sz="1000" dirty="0">
                <a:latin typeface="Open Sans"/>
                <a:ea typeface="Open Sans"/>
                <a:cs typeface="Open Sans"/>
              </a:rPr>
              <a:t>If you need to add a new health question, select the “Add Question” option located on the right-hand side of the page (figure 11)</a:t>
            </a:r>
          </a:p>
          <a:p>
            <a:pPr marL="556895" lvl="1" indent="-171450">
              <a:spcBef>
                <a:spcPts val="0"/>
              </a:spcBef>
            </a:pPr>
            <a:r>
              <a:rPr lang="en-US" sz="1000" dirty="0">
                <a:latin typeface="Open Sans"/>
                <a:ea typeface="Open Sans"/>
                <a:cs typeface="Open Sans"/>
              </a:rPr>
              <a:t>Follow the prompts to input the new question</a:t>
            </a:r>
          </a:p>
        </p:txBody>
      </p:sp>
      <p:pic>
        <p:nvPicPr>
          <p:cNvPr id="22" name="Picture 21">
            <a:extLst>
              <a:ext uri="{FF2B5EF4-FFF2-40B4-BE49-F238E27FC236}">
                <a16:creationId xmlns:a16="http://schemas.microsoft.com/office/drawing/2014/main" id="{48A55A80-6152-DF18-4093-DFE2C18B30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77180" y="6306651"/>
            <a:ext cx="3160472" cy="2327257"/>
          </a:xfrm>
          <a:prstGeom prst="rect">
            <a:avLst/>
          </a:prstGeom>
        </p:spPr>
      </p:pic>
      <p:sp>
        <p:nvSpPr>
          <p:cNvPr id="23" name="Text Placeholder 2">
            <a:extLst>
              <a:ext uri="{FF2B5EF4-FFF2-40B4-BE49-F238E27FC236}">
                <a16:creationId xmlns:a16="http://schemas.microsoft.com/office/drawing/2014/main" id="{37AC273D-C6A1-B462-A556-B61E0FCA4B9B}"/>
              </a:ext>
            </a:extLst>
          </p:cNvPr>
          <p:cNvSpPr txBox="1">
            <a:spLocks/>
          </p:cNvSpPr>
          <p:nvPr/>
        </p:nvSpPr>
        <p:spPr>
          <a:xfrm>
            <a:off x="104716" y="3953951"/>
            <a:ext cx="6629838" cy="2831261"/>
          </a:xfrm>
          <a:prstGeom prst="rect">
            <a:avLst/>
          </a:prstGeom>
        </p:spPr>
        <p:txBody>
          <a:bodyPr vert="horz" lIns="91440" tIns="45720" rIns="91440" bIns="45720" rtlCol="0" anchor="t">
            <a:normAutofit/>
          </a:bodyPr>
          <a:lstStyle>
            <a:lvl1pPr marL="0" indent="0" algn="l" defTabSz="514350" rtl="0" eaLnBrk="1" latinLnBrk="0" hangingPunct="1">
              <a:lnSpc>
                <a:spcPct val="90000"/>
              </a:lnSpc>
              <a:spcBef>
                <a:spcPts val="563"/>
              </a:spcBef>
              <a:buFont typeface="Arial" panose="020B0604020202020204" pitchFamily="34" charset="0"/>
              <a:buNone/>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000">
                <a:latin typeface="Open Sans"/>
                <a:ea typeface="Open Sans"/>
                <a:cs typeface="Open Sans"/>
              </a:rPr>
              <a:t>Adding or editing a health question occurs on the “Edit Question” pop-up. All fields are editable if adding a new health question. If editing an existing health question, only the display sequence is editable (figure 12). Additional details on the edit question fields can be found below:</a:t>
            </a:r>
          </a:p>
          <a:p>
            <a:pPr marL="171450" indent="-171450">
              <a:buFont typeface="Arial" panose="020B0604020202020204" pitchFamily="34" charset="0"/>
              <a:buChar char="•"/>
            </a:pPr>
            <a:r>
              <a:rPr lang="en-US" sz="1000" b="1">
                <a:latin typeface="Open Sans"/>
                <a:ea typeface="Open Sans"/>
                <a:cs typeface="Open Sans"/>
              </a:rPr>
              <a:t>Question:</a:t>
            </a:r>
            <a:r>
              <a:rPr lang="en-US" sz="1000">
                <a:latin typeface="Open Sans"/>
                <a:ea typeface="Open Sans"/>
                <a:cs typeface="Open Sans"/>
              </a:rPr>
              <a:t> Enter the text of the new health question that will be added to the questionnaire</a:t>
            </a:r>
          </a:p>
          <a:p>
            <a:pPr marL="171450" indent="-171450">
              <a:buFont typeface="Arial" panose="020B0604020202020204" pitchFamily="34" charset="0"/>
              <a:buChar char="•"/>
            </a:pPr>
            <a:r>
              <a:rPr lang="en-US" sz="1000" b="1">
                <a:latin typeface="Open Sans"/>
                <a:ea typeface="Open Sans"/>
                <a:cs typeface="Open Sans"/>
              </a:rPr>
              <a:t>Parent Question:</a:t>
            </a:r>
            <a:r>
              <a:rPr lang="en-US" sz="1000">
                <a:latin typeface="Open Sans"/>
                <a:ea typeface="Open Sans"/>
                <a:cs typeface="Open Sans"/>
              </a:rPr>
              <a:t> Use this field if the new question is a follow-up or dependent on a previous question. Select the parent question from the list of existing questions to establish this relationship</a:t>
            </a:r>
          </a:p>
          <a:p>
            <a:pPr marL="171450" indent="-171450">
              <a:buFont typeface="Arial" panose="020B0604020202020204" pitchFamily="34" charset="0"/>
              <a:buChar char="•"/>
            </a:pPr>
            <a:r>
              <a:rPr lang="en-US" sz="1000" b="1">
                <a:latin typeface="Open Sans"/>
                <a:ea typeface="Open Sans"/>
                <a:cs typeface="Open Sans"/>
              </a:rPr>
              <a:t>Display Sequence</a:t>
            </a:r>
            <a:r>
              <a:rPr lang="en-US" sz="1000">
                <a:latin typeface="Open Sans"/>
                <a:ea typeface="Open Sans"/>
                <a:cs typeface="Open Sans"/>
              </a:rPr>
              <a:t>: Determine the order in which the question will appear in the questionnaire. Enter a numerical value to specify the position of this question relative to others. Questions will display in numerical order, even if the numbers are not consecutive.</a:t>
            </a:r>
          </a:p>
          <a:p>
            <a:pPr marL="171450" indent="-171450">
              <a:buFont typeface="Arial" panose="020B0604020202020204" pitchFamily="34" charset="0"/>
              <a:buChar char="•"/>
            </a:pPr>
            <a:r>
              <a:rPr lang="en-US" sz="1000" b="1">
                <a:latin typeface="Open Sans"/>
                <a:ea typeface="Open Sans"/>
                <a:cs typeface="Open Sans"/>
              </a:rPr>
              <a:t>Display Type: </a:t>
            </a:r>
            <a:r>
              <a:rPr lang="en-US" sz="1000">
                <a:latin typeface="Open Sans"/>
                <a:ea typeface="Open Sans"/>
                <a:cs typeface="Open Sans"/>
              </a:rPr>
              <a:t>Specify the format in which questions will be displayed. Options include DISPLAY_TEXT for display only questions, and RADIO_GROUP for selection answers</a:t>
            </a:r>
          </a:p>
          <a:p>
            <a:pPr marL="171450" indent="-171450">
              <a:buFont typeface="Arial" panose="020B0604020202020204" pitchFamily="34" charset="0"/>
              <a:buChar char="•"/>
            </a:pPr>
            <a:r>
              <a:rPr lang="en-US" sz="1000" b="1">
                <a:latin typeface="Open Sans"/>
                <a:ea typeface="Open Sans"/>
                <a:cs typeface="Open Sans"/>
              </a:rPr>
              <a:t>Possible Answers:</a:t>
            </a:r>
            <a:r>
              <a:rPr lang="en-US" sz="1000">
                <a:latin typeface="Open Sans"/>
                <a:ea typeface="Open Sans"/>
                <a:cs typeface="Open Sans"/>
              </a:rPr>
              <a:t> Select the possible answers for the question. Options include yes/no, and yes/no/don't know. Each possible answer option is separated by commas. </a:t>
            </a:r>
          </a:p>
        </p:txBody>
      </p:sp>
      <p:sp>
        <p:nvSpPr>
          <p:cNvPr id="3" name="TextBox 2">
            <a:extLst>
              <a:ext uri="{FF2B5EF4-FFF2-40B4-BE49-F238E27FC236}">
                <a16:creationId xmlns:a16="http://schemas.microsoft.com/office/drawing/2014/main" id="{3A805195-01E9-88F7-9C09-3472A77170D5}"/>
              </a:ext>
            </a:extLst>
          </p:cNvPr>
          <p:cNvSpPr txBox="1"/>
          <p:nvPr/>
        </p:nvSpPr>
        <p:spPr>
          <a:xfrm>
            <a:off x="2407453" y="8727345"/>
            <a:ext cx="2600183"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12 – Adding a new health question</a:t>
            </a:r>
          </a:p>
        </p:txBody>
      </p:sp>
    </p:spTree>
    <p:extLst>
      <p:ext uri="{BB962C8B-B14F-4D97-AF65-F5344CB8AC3E}">
        <p14:creationId xmlns:p14="http://schemas.microsoft.com/office/powerpoint/2010/main" val="34787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C84CF8-1919-95C1-EE70-D61C87A97F3C}"/>
              </a:ext>
            </a:extLst>
          </p:cNvPr>
          <p:cNvPicPr>
            <a:picLocks noChangeAspect="1"/>
          </p:cNvPicPr>
          <p:nvPr/>
        </p:nvPicPr>
        <p:blipFill>
          <a:blip r:embed="rId3"/>
          <a:stretch>
            <a:fillRect/>
          </a:stretch>
        </p:blipFill>
        <p:spPr>
          <a:xfrm>
            <a:off x="453422" y="2476663"/>
            <a:ext cx="5941711" cy="1668518"/>
          </a:xfrm>
          <a:prstGeom prst="rect">
            <a:avLst/>
          </a:prstGeom>
        </p:spPr>
      </p:pic>
      <p:sp>
        <p:nvSpPr>
          <p:cNvPr id="2" name="Title 1">
            <a:extLst>
              <a:ext uri="{FF2B5EF4-FFF2-40B4-BE49-F238E27FC236}">
                <a16:creationId xmlns:a16="http://schemas.microsoft.com/office/drawing/2014/main" id="{91EFA906-3173-4B30-A96B-093EB80BA597}"/>
              </a:ext>
            </a:extLst>
          </p:cNvPr>
          <p:cNvSpPr>
            <a:spLocks noGrp="1"/>
          </p:cNvSpPr>
          <p:nvPr>
            <p:ph type="title"/>
          </p:nvPr>
        </p:nvSpPr>
        <p:spPr>
          <a:xfrm>
            <a:off x="104716" y="196197"/>
            <a:ext cx="5167356" cy="517603"/>
          </a:xfrm>
        </p:spPr>
        <p:txBody>
          <a:bodyPr>
            <a:normAutofit fontScale="90000"/>
          </a:bodyPr>
          <a:lstStyle/>
          <a:p>
            <a:pPr defTabSz="914400"/>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VASE+</a:t>
            </a:r>
            <a:b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br>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Job Aid - Emergency Preparedness Module: Vaccine Request</a:t>
            </a:r>
          </a:p>
        </p:txBody>
      </p:sp>
      <p:sp>
        <p:nvSpPr>
          <p:cNvPr id="4" name="Title 1">
            <a:extLst>
              <a:ext uri="{FF2B5EF4-FFF2-40B4-BE49-F238E27FC236}">
                <a16:creationId xmlns:a16="http://schemas.microsoft.com/office/drawing/2014/main" id="{9DC8560D-31AE-4BFE-83E7-799454BCE4C9}"/>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a:p>
          <a:p>
            <a:pPr algn="r"/>
            <a:br>
              <a:rPr lang="en-US" sz="1100"/>
            </a:br>
            <a:r>
              <a:rPr lang="en-US" sz="1100">
                <a:latin typeface="Open Sans Semibold"/>
                <a:ea typeface="Open Sans Semibold"/>
                <a:cs typeface="Open Sans Semibold"/>
              </a:rPr>
              <a:t>Version 1</a:t>
            </a:r>
            <a:endParaRPr lang="en-US" sz="1100"/>
          </a:p>
        </p:txBody>
      </p:sp>
      <p:sp>
        <p:nvSpPr>
          <p:cNvPr id="16" name="Rectangle 15">
            <a:extLst>
              <a:ext uri="{FF2B5EF4-FFF2-40B4-BE49-F238E27FC236}">
                <a16:creationId xmlns:a16="http://schemas.microsoft.com/office/drawing/2014/main" id="{1961E5CB-D278-1889-5D9D-6CD8C8468CAC}"/>
              </a:ext>
            </a:extLst>
          </p:cNvPr>
          <p:cNvSpPr/>
          <p:nvPr/>
        </p:nvSpPr>
        <p:spPr>
          <a:xfrm>
            <a:off x="6166296" y="2990572"/>
            <a:ext cx="139229" cy="155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730828AB-5917-F58C-69A5-431A24F09CE8}"/>
              </a:ext>
            </a:extLst>
          </p:cNvPr>
          <p:cNvSpPr txBox="1">
            <a:spLocks/>
          </p:cNvSpPr>
          <p:nvPr/>
        </p:nvSpPr>
        <p:spPr>
          <a:xfrm>
            <a:off x="104716" y="783937"/>
            <a:ext cx="6629838" cy="1404872"/>
          </a:xfrm>
          <a:prstGeom prst="rect">
            <a:avLst/>
          </a:prstGeom>
        </p:spPr>
        <p:txBody>
          <a:bodyPr vert="horz" lIns="91440" tIns="45720" rIns="91440" bIns="45720" rtlCol="0" anchor="t">
            <a:normAutofit lnSpcReduction="10000"/>
          </a:bodyPr>
          <a:lstStyle>
            <a:lvl1pPr marL="0" indent="0" algn="l" defTabSz="514350" rtl="0" eaLnBrk="1" latinLnBrk="0" hangingPunct="1">
              <a:lnSpc>
                <a:spcPct val="90000"/>
              </a:lnSpc>
              <a:spcBef>
                <a:spcPts val="563"/>
              </a:spcBef>
              <a:buFont typeface="Arial" panose="020B0604020202020204" pitchFamily="34" charset="0"/>
              <a:buNone/>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000" b="1">
                <a:latin typeface="Open Sans"/>
                <a:ea typeface="Open Sans"/>
                <a:cs typeface="Open Sans"/>
              </a:rPr>
              <a:t>Step 5 : Consent Form</a:t>
            </a:r>
          </a:p>
          <a:p>
            <a:r>
              <a:rPr lang="en-US" sz="1000">
                <a:latin typeface="Open Sans"/>
                <a:ea typeface="Open Sans"/>
                <a:cs typeface="Open Sans"/>
              </a:rPr>
              <a:t>Requestors will now select the text block that they would like to appear on the consent form. Requestors will review the available text blocks provided on the page. To select a text block, check the checkbox next to the desired text (figure 13). </a:t>
            </a:r>
            <a:endParaRPr lang="en-US" sz="1000"/>
          </a:p>
          <a:p>
            <a:r>
              <a:rPr lang="en-US" sz="1000">
                <a:latin typeface="Open Sans"/>
                <a:ea typeface="Open Sans"/>
                <a:cs typeface="Open Sans"/>
              </a:rPr>
              <a:t>The vaccine type column denotes which vaccine types the consent text is currently used for in VASE+. Requestors can select the text block even if the vaccine types listed do not correspond to the vaccine type being requested.</a:t>
            </a:r>
          </a:p>
          <a:p>
            <a:r>
              <a:rPr lang="en-US" sz="1000">
                <a:latin typeface="Open Sans"/>
                <a:ea typeface="Open Sans"/>
                <a:cs typeface="Open Sans"/>
              </a:rPr>
              <a:t>All consent options available on this page have been provided and approved by CHS. </a:t>
            </a:r>
            <a:endParaRPr lang="en-US" sz="1000"/>
          </a:p>
        </p:txBody>
      </p:sp>
      <p:sp>
        <p:nvSpPr>
          <p:cNvPr id="3" name="TextBox 2">
            <a:extLst>
              <a:ext uri="{FF2B5EF4-FFF2-40B4-BE49-F238E27FC236}">
                <a16:creationId xmlns:a16="http://schemas.microsoft.com/office/drawing/2014/main" id="{3A805195-01E9-88F7-9C09-3472A77170D5}"/>
              </a:ext>
            </a:extLst>
          </p:cNvPr>
          <p:cNvSpPr txBox="1"/>
          <p:nvPr/>
        </p:nvSpPr>
        <p:spPr>
          <a:xfrm>
            <a:off x="2124065" y="4259254"/>
            <a:ext cx="2600183"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13 – Selecting consent text</a:t>
            </a:r>
          </a:p>
        </p:txBody>
      </p:sp>
      <p:sp>
        <p:nvSpPr>
          <p:cNvPr id="7" name="Text Placeholder 2">
            <a:extLst>
              <a:ext uri="{FF2B5EF4-FFF2-40B4-BE49-F238E27FC236}">
                <a16:creationId xmlns:a16="http://schemas.microsoft.com/office/drawing/2014/main" id="{B554FE68-FCA6-CEE1-1FDA-0696A005DE3E}"/>
              </a:ext>
            </a:extLst>
          </p:cNvPr>
          <p:cNvSpPr txBox="1">
            <a:spLocks/>
          </p:cNvSpPr>
          <p:nvPr/>
        </p:nvSpPr>
        <p:spPr>
          <a:xfrm>
            <a:off x="104716" y="4741928"/>
            <a:ext cx="6629838" cy="1404872"/>
          </a:xfrm>
          <a:prstGeom prst="rect">
            <a:avLst/>
          </a:prstGeom>
        </p:spPr>
        <p:txBody>
          <a:bodyPr vert="horz" lIns="91440" tIns="45720" rIns="91440" bIns="45720" rtlCol="0" anchor="t">
            <a:normAutofit/>
          </a:bodyPr>
          <a:lstStyle>
            <a:lvl1pPr marL="0" indent="0" algn="l" defTabSz="514350" rtl="0" eaLnBrk="1" latinLnBrk="0" hangingPunct="1">
              <a:lnSpc>
                <a:spcPct val="90000"/>
              </a:lnSpc>
              <a:spcBef>
                <a:spcPts val="563"/>
              </a:spcBef>
              <a:buFont typeface="Arial" panose="020B0604020202020204" pitchFamily="34" charset="0"/>
              <a:buNone/>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000" b="1" dirty="0">
                <a:latin typeface="Open Sans"/>
                <a:ea typeface="Open Sans"/>
                <a:cs typeface="Open Sans"/>
              </a:rPr>
              <a:t>Step 6 : Complete Acknowledgement and Submit</a:t>
            </a:r>
          </a:p>
          <a:p>
            <a:r>
              <a:rPr lang="en-US" sz="1000" dirty="0">
                <a:latin typeface="Open Sans"/>
                <a:ea typeface="Open Sans"/>
                <a:cs typeface="Open Sans"/>
              </a:rPr>
              <a:t>Once all information fields have been completed, Requestors will complete acknowledgement and submit their request. If any changes need to be made, they can select the edit button next to the relevant section and make updates. Once the acknowledgement has been checked and all fields are correct, the request can be submitted by selecting the submit button (figure 14).</a:t>
            </a:r>
            <a:endParaRPr lang="en-US" dirty="0"/>
          </a:p>
        </p:txBody>
      </p:sp>
      <p:sp>
        <p:nvSpPr>
          <p:cNvPr id="8" name="Text Placeholder 2">
            <a:extLst>
              <a:ext uri="{FF2B5EF4-FFF2-40B4-BE49-F238E27FC236}">
                <a16:creationId xmlns:a16="http://schemas.microsoft.com/office/drawing/2014/main" id="{6A0804C8-5413-74F7-E5D2-0CDAB24C7DD6}"/>
              </a:ext>
            </a:extLst>
          </p:cNvPr>
          <p:cNvSpPr txBox="1">
            <a:spLocks/>
          </p:cNvSpPr>
          <p:nvPr/>
        </p:nvSpPr>
        <p:spPr>
          <a:xfrm>
            <a:off x="114081" y="8245367"/>
            <a:ext cx="6629838" cy="1404872"/>
          </a:xfrm>
          <a:prstGeom prst="rect">
            <a:avLst/>
          </a:prstGeom>
        </p:spPr>
        <p:txBody>
          <a:bodyPr vert="horz" lIns="91440" tIns="45720" rIns="91440" bIns="45720" rtlCol="0" anchor="t">
            <a:normAutofit/>
          </a:bodyPr>
          <a:lstStyle>
            <a:lvl1pPr marL="0" indent="0" algn="l" defTabSz="514350" rtl="0" eaLnBrk="1" latinLnBrk="0" hangingPunct="1">
              <a:lnSpc>
                <a:spcPct val="90000"/>
              </a:lnSpc>
              <a:spcBef>
                <a:spcPts val="563"/>
              </a:spcBef>
              <a:buFont typeface="Arial" panose="020B0604020202020204" pitchFamily="34" charset="0"/>
              <a:buNone/>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000" dirty="0">
                <a:latin typeface="Open Sans"/>
                <a:ea typeface="Open Sans"/>
                <a:cs typeface="Open Sans"/>
              </a:rPr>
              <a:t>After the request is submitted, the Requestor will receive receipt of submission via email. Users with the Approver role will also receive a notification. Additional details about the approval process can be found in the EPM Approver job aid.</a:t>
            </a:r>
            <a:endParaRPr lang="en-US" sz="1000" dirty="0"/>
          </a:p>
        </p:txBody>
      </p:sp>
      <p:pic>
        <p:nvPicPr>
          <p:cNvPr id="9" name="Picture 8">
            <a:extLst>
              <a:ext uri="{FF2B5EF4-FFF2-40B4-BE49-F238E27FC236}">
                <a16:creationId xmlns:a16="http://schemas.microsoft.com/office/drawing/2014/main" id="{AAB88132-3472-5CD3-C3BA-9FCD65A79B6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6347" y="5763570"/>
            <a:ext cx="5639178" cy="2016683"/>
          </a:xfrm>
          <a:prstGeom prst="rect">
            <a:avLst/>
          </a:prstGeom>
        </p:spPr>
      </p:pic>
      <p:sp>
        <p:nvSpPr>
          <p:cNvPr id="10" name="TextBox 9">
            <a:extLst>
              <a:ext uri="{FF2B5EF4-FFF2-40B4-BE49-F238E27FC236}">
                <a16:creationId xmlns:a16="http://schemas.microsoft.com/office/drawing/2014/main" id="{4146A6FA-3392-3D19-F50D-F42C5E89FC2D}"/>
              </a:ext>
            </a:extLst>
          </p:cNvPr>
          <p:cNvSpPr txBox="1"/>
          <p:nvPr/>
        </p:nvSpPr>
        <p:spPr>
          <a:xfrm>
            <a:off x="1477441" y="7897394"/>
            <a:ext cx="3903117" cy="230832"/>
          </a:xfrm>
          <a:prstGeom prst="rect">
            <a:avLst/>
          </a:prstGeom>
          <a:noFill/>
        </p:spPr>
        <p:txBody>
          <a:bodyPr wrap="square" lIns="91440" tIns="45720" rIns="91440" bIns="45720" rtlCol="0" anchor="t">
            <a:spAutoFit/>
          </a:bodyPr>
          <a:lstStyle/>
          <a:p>
            <a:r>
              <a:rPr lang="en-US" sz="900" i="1" dirty="0">
                <a:latin typeface="Open Sans"/>
                <a:ea typeface="Open Sans"/>
                <a:cs typeface="Open Sans"/>
              </a:rPr>
              <a:t>Figure 14 – Acknowledgement, editing, and submitting a request</a:t>
            </a:r>
          </a:p>
        </p:txBody>
      </p:sp>
      <p:sp>
        <p:nvSpPr>
          <p:cNvPr id="11" name="Rectangle 10">
            <a:extLst>
              <a:ext uri="{FF2B5EF4-FFF2-40B4-BE49-F238E27FC236}">
                <a16:creationId xmlns:a16="http://schemas.microsoft.com/office/drawing/2014/main" id="{64892935-8703-B2B2-1B6E-A0D2FE105655}"/>
              </a:ext>
            </a:extLst>
          </p:cNvPr>
          <p:cNvSpPr/>
          <p:nvPr/>
        </p:nvSpPr>
        <p:spPr>
          <a:xfrm>
            <a:off x="5259760" y="6767006"/>
            <a:ext cx="329828" cy="1703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06CDD9-A98D-C5E0-B5D6-28BACB95E261}"/>
              </a:ext>
            </a:extLst>
          </p:cNvPr>
          <p:cNvSpPr/>
          <p:nvPr/>
        </p:nvSpPr>
        <p:spPr>
          <a:xfrm>
            <a:off x="6032025" y="5758938"/>
            <a:ext cx="305275" cy="170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020DEB-42C8-FBED-DD04-C04A61516E5D}"/>
              </a:ext>
            </a:extLst>
          </p:cNvPr>
          <p:cNvSpPr/>
          <p:nvPr/>
        </p:nvSpPr>
        <p:spPr>
          <a:xfrm>
            <a:off x="1359274" y="6217683"/>
            <a:ext cx="1625226" cy="1703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260706"/>
      </p:ext>
    </p:extLst>
  </p:cSld>
  <p:clrMapOvr>
    <a:masterClrMapping/>
  </p:clrMapOvr>
</p:sld>
</file>

<file path=ppt/theme/theme1.xml><?xml version="1.0" encoding="utf-8"?>
<a:theme xmlns:a="http://schemas.openxmlformats.org/drawingml/2006/main" name="VDH">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H" id="{98E7374E-2CE8-4AF3-B50A-765684FB6B0C}" vid="{EA886FF3-7560-4DC6-849B-207AFB8201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04f90b-6fa7-41dc-8db0-113922c3937a">
      <Terms xmlns="http://schemas.microsoft.com/office/infopath/2007/PartnerControls"/>
    </lcf76f155ced4ddcb4097134ff3c332f>
    <TaxCatchAll xmlns="4c2c5aab-b472-4b8f-a7fa-721e1e86a722" xsi:nil="true"/>
    <SharedWithUsers xmlns="4c2c5aab-b472-4b8f-a7fa-721e1e86a722">
      <UserInfo>
        <DisplayName/>
        <AccountId xsi:nil="true"/>
        <AccountType/>
      </UserInfo>
    </SharedWithUsers>
    <Notes xmlns="b904f90b-6fa7-41dc-8db0-113922c393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00B2124027CD4BAA18FCE4A5D2522A" ma:contentTypeVersion="16" ma:contentTypeDescription="Create a new document." ma:contentTypeScope="" ma:versionID="4170fef0a5932f6fde1595cc7bab32b3">
  <xsd:schema xmlns:xsd="http://www.w3.org/2001/XMLSchema" xmlns:xs="http://www.w3.org/2001/XMLSchema" xmlns:p="http://schemas.microsoft.com/office/2006/metadata/properties" xmlns:ns2="b904f90b-6fa7-41dc-8db0-113922c3937a" xmlns:ns3="4c2c5aab-b472-4b8f-a7fa-721e1e86a722" targetNamespace="http://schemas.microsoft.com/office/2006/metadata/properties" ma:root="true" ma:fieldsID="61973ab3a8fb8a200b6f5b1056174f33" ns2:_="" ns3:_="">
    <xsd:import namespace="b904f90b-6fa7-41dc-8db0-113922c3937a"/>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ServiceSearchProperties" minOccurs="0"/>
                <xsd:element ref="ns2:MediaServiceLocation"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4f90b-6fa7-41dc-8db0-113922c393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Notes" ma:index="23"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a9bab4e-1ffc-4af0-9869-6e1e7168de5d}" ma:internalName="TaxCatchAll" ma:showField="CatchAllData" ma:web="4c2c5aab-b472-4b8f-a7fa-721e1e86a7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9B4E5-89DD-48A9-88F5-AB9B93E0C647}">
  <ds:schemaRefs>
    <ds:schemaRef ds:uri="http://schemas.microsoft.com/office/2006/documentManagement/types"/>
    <ds:schemaRef ds:uri="http://purl.org/dc/terms/"/>
    <ds:schemaRef ds:uri="http://schemas.microsoft.com/office/infopath/2007/PartnerControls"/>
    <ds:schemaRef ds:uri="4c2c5aab-b472-4b8f-a7fa-721e1e86a722"/>
    <ds:schemaRef ds:uri="http://www.w3.org/XML/1998/namespace"/>
    <ds:schemaRef ds:uri="http://purl.org/dc/elements/1.1/"/>
    <ds:schemaRef ds:uri="http://schemas.microsoft.com/office/2006/metadata/properties"/>
    <ds:schemaRef ds:uri="http://purl.org/dc/dcmitype/"/>
    <ds:schemaRef ds:uri="http://schemas.openxmlformats.org/package/2006/metadata/core-properties"/>
    <ds:schemaRef ds:uri="b904f90b-6fa7-41dc-8db0-113922c3937a"/>
  </ds:schemaRefs>
</ds:datastoreItem>
</file>

<file path=customXml/itemProps2.xml><?xml version="1.0" encoding="utf-8"?>
<ds:datastoreItem xmlns:ds="http://schemas.openxmlformats.org/officeDocument/2006/customXml" ds:itemID="{6CBC1B5B-FFB9-474F-BBA3-46078D5E4D77}">
  <ds:schemaRefs>
    <ds:schemaRef ds:uri="http://schemas.microsoft.com/sharepoint/v3/contenttype/forms"/>
  </ds:schemaRefs>
</ds:datastoreItem>
</file>

<file path=customXml/itemProps3.xml><?xml version="1.0" encoding="utf-8"?>
<ds:datastoreItem xmlns:ds="http://schemas.openxmlformats.org/officeDocument/2006/customXml" ds:itemID="{83DE7003-9899-4BA3-AB04-F63BF77C3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4f90b-6fa7-41dc-8db0-113922c3937a"/>
    <ds:schemaRef ds:uri="4c2c5aab-b472-4b8f-a7fa-721e1e86a7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VDH</Template>
  <TotalTime>23</TotalTime>
  <Words>2067</Words>
  <Application>Microsoft Office PowerPoint</Application>
  <PresentationFormat>Letter Paper (8.5x11 in)</PresentationFormat>
  <Paragraphs>132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Open Sans</vt:lpstr>
      <vt:lpstr>Open Sans Semibold</vt:lpstr>
      <vt:lpstr>VDH</vt:lpstr>
      <vt:lpstr>VASE+ Job Aid - Emergency Preparedness Module: Vaccine Request</vt:lpstr>
      <vt:lpstr>VASE+ Job Aid - Emergency Preparedness Module: Vaccine Request</vt:lpstr>
      <vt:lpstr>VASE+ Job Aid - Emergency Preparedness Module: Vaccine Request</vt:lpstr>
      <vt:lpstr>VASE+ Job Aid - Emergency Preparedness Module: Vaccine Request</vt:lpstr>
      <vt:lpstr>VASE+ Job Aid - Emergency Preparedness Module: Vaccine Request</vt:lpstr>
      <vt:lpstr>VASE+ Job Aid - Emergency Preparedness Module: Vaccine Request</vt:lpstr>
      <vt:lpstr>VASE+ Job Aid - Emergency Preparedness Module: Vaccine Request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Payne, Dana</dc:creator>
  <cp:lastModifiedBy>Niemi, Molly (VDH)</cp:lastModifiedBy>
  <cp:revision>29</cp:revision>
  <dcterms:created xsi:type="dcterms:W3CDTF">2021-04-07T19:29:00Z</dcterms:created>
  <dcterms:modified xsi:type="dcterms:W3CDTF">2025-06-13T14:51:00Z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0x010100DC00B2124027CD4BAA18FCE4A5D2522A</vt:lpwstr>
  </property>
  <property fmtid="{D5CDD505-2E9C-101B-9397-08002B2CF9AE}" pid="3" name="MSIP_Label_ea60d57e-af5b-4752-ac57-3e4f28ca11dc_Enabled">
    <vt:lpwstr>true</vt:lpwstr>
  </property>
  <property fmtid="{D5CDD505-2E9C-101B-9397-08002B2CF9AE}" pid="4" name="MSIP_Label_ea60d57e-af5b-4752-ac57-3e4f28ca11dc_SetDate">
    <vt:lpwstr>2021-06-24T19:31:24Z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8d2d2b1c-cca2-435a-b037-f819383d8cc1</vt:lpwstr>
  </property>
  <property fmtid="{D5CDD505-2E9C-101B-9397-08002B2CF9AE}" pid="9" name="MSIP_Label_ea60d57e-af5b-4752-ac57-3e4f28ca11dc_ContentBits">
    <vt:lpwstr>0</vt:lpwstr>
  </property>
  <property fmtid="{D5CDD505-2E9C-101B-9397-08002B2CF9AE}" pid="10" name="MediaServiceImageTags">
    <vt:lpwstr/>
  </property>
</Properties>
</file>