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3" r:id="rId1"/>
    <p:sldMasterId id="2147483704" r:id="rId2"/>
    <p:sldMasterId id="2147483705" r:id="rId3"/>
  </p:sldMasterIdLst>
  <p:notesMasterIdLst>
    <p:notesMasterId r:id="rId5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Lst>
  <p:sldSz cx="9144000" cy="5143500" type="screen16x9"/>
  <p:notesSz cx="6858000" cy="9144000"/>
  <p:embeddedFontLst>
    <p:embeddedFont>
      <p:font typeface="Play" panose="020B0604020202020204" charset="0"/>
      <p:regular r:id="rId57"/>
      <p:bold r:id="rId58"/>
    </p:embeddedFont>
    <p:embeddedFont>
      <p:font typeface="Calibri" panose="020F0502020204030204" pitchFamily="34" charset="0"/>
      <p:regular r:id="rId59"/>
      <p:bold r:id="rId60"/>
      <p:italic r:id="rId61"/>
      <p:boldItalic r:id="rId62"/>
    </p:embeddedFont>
    <p:embeddedFont>
      <p:font typeface="Open Sans SemiBold" panose="020B0604020202020204" charset="0"/>
      <p:regular r:id="rId63"/>
      <p:bold r:id="rId64"/>
      <p:italic r:id="rId65"/>
      <p:boldItalic r:id="rId66"/>
    </p:embeddedFont>
    <p:embeddedFont>
      <p:font typeface="Source Sans Pro" panose="020B0604020202020204" charset="0"/>
      <p:regular r:id="rId67"/>
      <p:bold r:id="rId68"/>
      <p:italic r:id="rId69"/>
      <p:boldItalic r:id="rId70"/>
    </p:embeddedFont>
    <p:embeddedFont>
      <p:font typeface="Source Sans Pro Black" panose="020B0604020202020204" charset="0"/>
      <p:bold r:id="rId71"/>
      <p:boldItalic r:id="rId72"/>
    </p:embeddedFont>
    <p:embeddedFont>
      <p:font typeface="Trebuchet MS" panose="020B0603020202020204" pitchFamily="34" charset="0"/>
      <p:regular r:id="rId73"/>
      <p:bold r:id="rId74"/>
      <p:italic r:id="rId75"/>
      <p:boldItalic r:id="rId76"/>
    </p:embeddedFont>
    <p:embeddedFont>
      <p:font typeface="Roboto" panose="020B0604020202020204" charset="0"/>
      <p:regular r:id="rId77"/>
      <p:bold r:id="rId78"/>
      <p:italic r:id="rId79"/>
      <p:boldItalic r:id="rId80"/>
    </p:embeddedFont>
    <p:embeddedFont>
      <p:font typeface="Open Sans" panose="020B0604020202020204" charset="0"/>
      <p:regular r:id="rId81"/>
      <p:bold r:id="rId82"/>
      <p:italic r:id="rId83"/>
      <p:boldItalic r:id="rId8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F22269-9328-492E-A559-D689FAEE15A9}">
  <a:tblStyle styleId="{77F22269-9328-492E-A559-D689FAEE15A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ACE8562-51E2-41E7-A620-2D0D8FA87148}"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948"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7.fntdata"/><Relationship Id="rId68" Type="http://schemas.openxmlformats.org/officeDocument/2006/relationships/font" Target="fonts/font12.fntdata"/><Relationship Id="rId84" Type="http://schemas.openxmlformats.org/officeDocument/2006/relationships/font" Target="fonts/font28.fntdata"/><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font" Target="fonts/font2.fntdata"/><Relationship Id="rId74" Type="http://schemas.openxmlformats.org/officeDocument/2006/relationships/font" Target="fonts/font18.fntdata"/><Relationship Id="rId79" Type="http://schemas.openxmlformats.org/officeDocument/2006/relationships/font" Target="fonts/font23.fntdata"/><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font" Target="fonts/font13.fntdata"/><Relationship Id="rId77" Type="http://schemas.openxmlformats.org/officeDocument/2006/relationships/font" Target="fonts/font21.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16.fntdata"/><Relationship Id="rId80" Type="http://schemas.openxmlformats.org/officeDocument/2006/relationships/font" Target="fonts/font24.fntdata"/><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6.fntdata"/><Relationship Id="rId70" Type="http://schemas.openxmlformats.org/officeDocument/2006/relationships/font" Target="fonts/font14.fntdata"/><Relationship Id="rId75" Type="http://schemas.openxmlformats.org/officeDocument/2006/relationships/font" Target="fonts/font19.fntdata"/><Relationship Id="rId83" Type="http://schemas.openxmlformats.org/officeDocument/2006/relationships/font" Target="fonts/font27.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1.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font" Target="fonts/font17.fntdata"/><Relationship Id="rId78" Type="http://schemas.openxmlformats.org/officeDocument/2006/relationships/font" Target="fonts/font22.fntdata"/><Relationship Id="rId81" Type="http://schemas.openxmlformats.org/officeDocument/2006/relationships/font" Target="fonts/font25.fntdata"/><Relationship Id="rId86"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font" Target="fonts/font20.fntdata"/><Relationship Id="rId7" Type="http://schemas.openxmlformats.org/officeDocument/2006/relationships/slide" Target="slides/slide4.xml"/><Relationship Id="rId71" Type="http://schemas.openxmlformats.org/officeDocument/2006/relationships/font" Target="fonts/font15.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font" Target="fonts/font10.fntdata"/><Relationship Id="rId87" Type="http://schemas.openxmlformats.org/officeDocument/2006/relationships/theme" Target="theme/theme1.xml"/><Relationship Id="rId61" Type="http://schemas.openxmlformats.org/officeDocument/2006/relationships/font" Target="fonts/font5.fntdata"/><Relationship Id="rId82" Type="http://schemas.openxmlformats.org/officeDocument/2006/relationships/font" Target="fonts/font2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dc.gov/poxvirus/monkeypox/clinicians/case-definition.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dc.gov/poxvirus/monkeypox/clinicians/case-definition.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cdc.gov/poxvirus/monkeypox/clinicians/infection-control-healthcare.html" TargetMode="External"/><Relationship Id="rId5" Type="http://schemas.openxmlformats.org/officeDocument/2006/relationships/hyperlink" Target="https://www.cdc.gov/poxvirus/monkeypox/clinicians/isolation-procedures.html" TargetMode="External"/><Relationship Id="rId4" Type="http://schemas.openxmlformats.org/officeDocument/2006/relationships/hyperlink" Target="https://www.cdc.gov/poxvirus/monkeypox/clinicians/clinical-recognition.html"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netec.org/2022/07/26/how-to-collect-a-monkeypox-specimen-for-diagnostic-testing/"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cdc.gov/poxvirus/monkeypox/clinicians/pediatric.html"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cdc.gov/poxvirus/monkeypox/health-departments/vaccine-considerations.html"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www.cdc.gov/poxvirus/monkeypox/clinicians/faq.html#Vaccination-and-Monkeypox-Infection"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cdc.gov/poxvirus/monkeypox/clinicians/treatment.html"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s://www.cdc.gov/poxvirus/monkeypox/clinicians/clinical-recognition.html" TargetMode="Externa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cdc.gov/poxvirus/monkeypox/clinicians/faq.html#isolatehome" TargetMode="External"/><Relationship Id="rId7" Type="http://schemas.openxmlformats.org/officeDocument/2006/relationships/hyperlink" Target="https://vdhweb.vdh.virginia.gov/surveillance-and-investigation/wp-content/uploads/sites/26/2022/06/Monkeypox-Medical-Countermeasures-Guide.pdf"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s://www.cdc.gov/poxvirus/monkeypox/clinicians/obtaining-tecovirimat.html" TargetMode="External"/><Relationship Id="rId5" Type="http://schemas.openxmlformats.org/officeDocument/2006/relationships/hyperlink" Target="https://www.cdc.gov/poxvirus/monkeypox/clinicians/Tecovirimat.html" TargetMode="External"/><Relationship Id="rId4" Type="http://schemas.openxmlformats.org/officeDocument/2006/relationships/hyperlink" Target="https://www.cdc.gov/poxvirus/monkeypox/clinicians/treatment.html" TargetMode="External"/></Relationships>
</file>

<file path=ppt/notesSlides/_rels/notesSlide45.xml.rels><?xml version="1.0" encoding="UTF-8" standalone="yes"?>
<Relationships xmlns="http://schemas.openxmlformats.org/package/2006/relationships"><Relationship Id="rId8" Type="http://schemas.openxmlformats.org/officeDocument/2006/relationships/hyperlink" Target="https://www.cdc.gov/poxvirus/monkeypox/pdf/Tecovirimat-IND-Protocol-CDC-IRB.pdf" TargetMode="External"/><Relationship Id="rId3" Type="http://schemas.openxmlformats.org/officeDocument/2006/relationships/hyperlink" Target="https://www.thelancet.com/journals/laninf/article/PIIS1473-3099(22)00228-6/fulltext#%20" TargetMode="External"/><Relationship Id="rId7" Type="http://schemas.openxmlformats.org/officeDocument/2006/relationships/hyperlink" Target="https://www.cdc.gov/poxvirus/monkeypox/clinicians/Tecovirimat.html" TargetMode="External"/><Relationship Id="rId2" Type="http://schemas.openxmlformats.org/officeDocument/2006/relationships/slide" Target="../slides/slide45.xml"/><Relationship Id="rId1" Type="http://schemas.openxmlformats.org/officeDocument/2006/relationships/notesMaster" Target="../notesMasters/notesMaster1.xml"/><Relationship Id="rId6" Type="http://schemas.openxmlformats.org/officeDocument/2006/relationships/hyperlink" Target="https://www.cdc.gov/poxvirus/monkeypox/clinicians/treatment.html" TargetMode="External"/><Relationship Id="rId5" Type="http://schemas.openxmlformats.org/officeDocument/2006/relationships/hyperlink" Target="https://aspr.hhs.gov/monkeypox/TPOXXOperationalGuidance/Pages/TPOXX-tecovirimat.aspx" TargetMode="External"/><Relationship Id="rId4" Type="http://schemas.openxmlformats.org/officeDocument/2006/relationships/hyperlink" Target="https://www.cdc.gov/mmwr/volumes/71/wr/mm7137e1.htm?s_cid=mm7137e1_x" TargetMode="Externa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1.nyc.gov/assets/doh/downloads/pdf/cd/monkeypox-treatment-guidance-interim.pdf"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s://www.cdc.gov/poxvirus/monkeypox/if-sick/what-to-do.html" TargetMode="Externa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cdc.gov/poxvirus/monkeypox/clinicians/pain-management.html"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https://www.cdc.gov/poxvirus/monkeypox/if-sick/what-to-do.html"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poxvirus/monkeypox/response/2022/index.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cdc.gov/poxvirus/monkeypox/clinicians/pain-management.html" TargetMode="External"/><Relationship Id="rId2" Type="http://schemas.openxmlformats.org/officeDocument/2006/relationships/slide" Target="../slides/slide50.xml"/><Relationship Id="rId1" Type="http://schemas.openxmlformats.org/officeDocument/2006/relationships/notesMaster" Target="../notesMasters/notesMaster1.xml"/><Relationship Id="rId5" Type="http://schemas.openxmlformats.org/officeDocument/2006/relationships/hyperlink" Target="https://www.cdc.gov/poxvirus/monkeypox/if-sick/what-to-do.html" TargetMode="External"/><Relationship Id="rId4" Type="http://schemas.openxmlformats.org/officeDocument/2006/relationships/hyperlink" Target="http://nyc.gov/assets/doh/downloads/pdf/cd/monkeypox-treatment-guidance-interim.pdf" TargetMode="Externa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52ff309f10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35" name="Google Shape;235;g152ff309f10_0_31:notes"/>
          <p:cNvSpPr txBox="1">
            <a:spLocks noGrp="1"/>
          </p:cNvSpPr>
          <p:nvPr>
            <p:ph type="body" idx="1"/>
          </p:nvPr>
        </p:nvSpPr>
        <p:spPr>
          <a:xfrm>
            <a:off x="686421" y="4400238"/>
            <a:ext cx="5486700" cy="3600900"/>
          </a:xfrm>
          <a:prstGeom prst="rect">
            <a:avLst/>
          </a:prstGeom>
          <a:noFill/>
          <a:ln>
            <a:noFill/>
          </a:ln>
        </p:spPr>
        <p:txBody>
          <a:bodyPr spcFirstLastPara="1" wrap="square" lIns="90575" tIns="45275" rIns="90575" bIns="45275" anchor="t" anchorCtr="0">
            <a:noAutofit/>
          </a:bodyPr>
          <a:lstStyle/>
          <a:p>
            <a:pPr marL="457200" lvl="0" indent="-304800" algn="l" rtl="0">
              <a:lnSpc>
                <a:spcPct val="100000"/>
              </a:lnSpc>
              <a:spcBef>
                <a:spcPts val="0"/>
              </a:spcBef>
              <a:spcAft>
                <a:spcPts val="0"/>
              </a:spcAft>
              <a:buSzPts val="1200"/>
              <a:buFont typeface="Trebuchet MS"/>
              <a:buChar char="●"/>
            </a:pPr>
            <a:r>
              <a:rPr lang="en" sz="1200">
                <a:solidFill>
                  <a:schemeClr val="dk1"/>
                </a:solidFill>
                <a:latin typeface="Trebuchet MS"/>
                <a:ea typeface="Trebuchet MS"/>
                <a:cs typeface="Trebuchet MS"/>
                <a:sym typeface="Trebuchet MS"/>
              </a:rPr>
              <a:t>Good morning/afternoon. Today I will give an overview of monkeypox for HIV/AIDS providers</a:t>
            </a:r>
            <a:endParaRPr sz="1200">
              <a:solidFill>
                <a:schemeClr val="dk1"/>
              </a:solidFill>
              <a:latin typeface="Trebuchet MS"/>
              <a:ea typeface="Trebuchet MS"/>
              <a:cs typeface="Trebuchet MS"/>
              <a:sym typeface="Trebuchet MS"/>
            </a:endParaRPr>
          </a:p>
          <a:p>
            <a:pPr marL="0" lvl="0" indent="0" algn="l" rtl="0">
              <a:lnSpc>
                <a:spcPct val="100000"/>
              </a:lnSpc>
              <a:spcBef>
                <a:spcPts val="0"/>
              </a:spcBef>
              <a:spcAft>
                <a:spcPts val="0"/>
              </a:spcAft>
              <a:buSzPts val="1100"/>
              <a:buNone/>
            </a:pPr>
            <a:r>
              <a:rPr lang="en" sz="1200">
                <a:solidFill>
                  <a:schemeClr val="dk1"/>
                </a:solidFill>
                <a:latin typeface="Trebuchet MS"/>
                <a:ea typeface="Trebuchet MS"/>
                <a:cs typeface="Trebuchet MS"/>
                <a:sym typeface="Trebuchet MS"/>
              </a:rPr>
              <a:t>Additional Notes</a:t>
            </a:r>
            <a:endParaRPr sz="1200">
              <a:solidFill>
                <a:schemeClr val="dk1"/>
              </a:solidFill>
              <a:latin typeface="Trebuchet MS"/>
              <a:ea typeface="Trebuchet MS"/>
              <a:cs typeface="Trebuchet MS"/>
              <a:sym typeface="Trebuchet MS"/>
            </a:endParaRPr>
          </a:p>
          <a:p>
            <a:pPr marL="457200" lvl="0" indent="-304800" algn="l" rtl="0">
              <a:lnSpc>
                <a:spcPct val="100000"/>
              </a:lnSpc>
              <a:spcBef>
                <a:spcPts val="0"/>
              </a:spcBef>
              <a:spcAft>
                <a:spcPts val="0"/>
              </a:spcAft>
              <a:buSzPts val="1200"/>
              <a:buFont typeface="Trebuchet MS"/>
              <a:buChar char="●"/>
            </a:pPr>
            <a:r>
              <a:rPr lang="en" sz="1200">
                <a:solidFill>
                  <a:schemeClr val="dk1"/>
                </a:solidFill>
                <a:latin typeface="Trebuchet MS"/>
                <a:ea typeface="Trebuchet MS"/>
                <a:cs typeface="Trebuchet MS"/>
                <a:sym typeface="Trebuchet MS"/>
              </a:rPr>
              <a:t>This is a slide deck that contains key information on monkeypox. It can be used or adapted by VDH staff.</a:t>
            </a:r>
            <a:endParaRPr sz="1200">
              <a:solidFill>
                <a:schemeClr val="dk1"/>
              </a:solidFill>
              <a:latin typeface="Trebuchet MS"/>
              <a:ea typeface="Trebuchet MS"/>
              <a:cs typeface="Trebuchet MS"/>
              <a:sym typeface="Trebuchet MS"/>
            </a:endParaRPr>
          </a:p>
          <a:p>
            <a:pPr marL="457200" lvl="0" indent="-304800" algn="l" rtl="0">
              <a:lnSpc>
                <a:spcPct val="100000"/>
              </a:lnSpc>
              <a:spcBef>
                <a:spcPts val="0"/>
              </a:spcBef>
              <a:spcAft>
                <a:spcPts val="0"/>
              </a:spcAft>
              <a:buSzPts val="1200"/>
              <a:buFont typeface="Trebuchet MS"/>
              <a:buChar char="●"/>
            </a:pPr>
            <a:r>
              <a:rPr lang="en" sz="1200">
                <a:solidFill>
                  <a:schemeClr val="dk1"/>
                </a:solidFill>
                <a:latin typeface="Trebuchet MS"/>
                <a:ea typeface="Trebuchet MS"/>
                <a:cs typeface="Trebuchet MS"/>
                <a:sym typeface="Trebuchet MS"/>
              </a:rPr>
              <a:t>The slides are mainly geared toward a professional audience of HIV/AIDS providers.</a:t>
            </a:r>
            <a:endParaRPr sz="1200">
              <a:solidFill>
                <a:schemeClr val="dk1"/>
              </a:solidFill>
              <a:latin typeface="Trebuchet MS"/>
              <a:ea typeface="Trebuchet MS"/>
              <a:cs typeface="Trebuchet MS"/>
              <a:sym typeface="Trebuchet MS"/>
            </a:endParaRPr>
          </a:p>
          <a:p>
            <a:pPr marL="457200" lvl="0" indent="-304800" algn="l" rtl="0">
              <a:lnSpc>
                <a:spcPct val="100000"/>
              </a:lnSpc>
              <a:spcBef>
                <a:spcPts val="0"/>
              </a:spcBef>
              <a:spcAft>
                <a:spcPts val="0"/>
              </a:spcAft>
              <a:buSzPts val="1200"/>
              <a:buFont typeface="Trebuchet MS"/>
              <a:buChar char="●"/>
            </a:pPr>
            <a:r>
              <a:rPr lang="en" sz="1200">
                <a:solidFill>
                  <a:schemeClr val="dk1"/>
                </a:solidFill>
                <a:latin typeface="Trebuchet MS"/>
                <a:ea typeface="Trebuchet MS"/>
                <a:cs typeface="Trebuchet MS"/>
                <a:sym typeface="Trebuchet MS"/>
              </a:rPr>
              <a:t>Modify slides and speaker notes as needed. Additional resources included in notes when applicable.</a:t>
            </a:r>
            <a:endParaRPr sz="1200">
              <a:solidFill>
                <a:schemeClr val="dk1"/>
              </a:solidFill>
              <a:latin typeface="Trebuchet MS"/>
              <a:ea typeface="Trebuchet MS"/>
              <a:cs typeface="Trebuchet MS"/>
              <a:sym typeface="Trebuchet MS"/>
            </a:endParaRPr>
          </a:p>
          <a:p>
            <a:pPr marL="914400" lvl="1" indent="-304800" algn="l" rtl="0">
              <a:lnSpc>
                <a:spcPct val="100000"/>
              </a:lnSpc>
              <a:spcBef>
                <a:spcPts val="0"/>
              </a:spcBef>
              <a:spcAft>
                <a:spcPts val="0"/>
              </a:spcAft>
              <a:buClr>
                <a:schemeClr val="dk1"/>
              </a:buClr>
              <a:buSzPts val="1200"/>
              <a:buFont typeface="Trebuchet MS"/>
              <a:buChar char="○"/>
            </a:pPr>
            <a:r>
              <a:rPr lang="en" sz="1200">
                <a:solidFill>
                  <a:schemeClr val="dk1"/>
                </a:solidFill>
                <a:latin typeface="Trebuchet MS"/>
                <a:ea typeface="Trebuchet MS"/>
                <a:cs typeface="Trebuchet MS"/>
                <a:sym typeface="Trebuchet MS"/>
              </a:rPr>
              <a:t>You can adjust the font color in the slides.</a:t>
            </a:r>
            <a:endParaRPr sz="1200">
              <a:solidFill>
                <a:schemeClr val="dk1"/>
              </a:solidFill>
              <a:latin typeface="Trebuchet MS"/>
              <a:ea typeface="Trebuchet MS"/>
              <a:cs typeface="Trebuchet MS"/>
              <a:sym typeface="Trebuchet MS"/>
            </a:endParaRPr>
          </a:p>
          <a:p>
            <a:pPr marL="457200" lvl="0" indent="-304800" algn="l" rtl="0">
              <a:lnSpc>
                <a:spcPct val="100000"/>
              </a:lnSpc>
              <a:spcBef>
                <a:spcPts val="0"/>
              </a:spcBef>
              <a:spcAft>
                <a:spcPts val="0"/>
              </a:spcAft>
              <a:buSzPts val="1200"/>
              <a:buFont typeface="Trebuchet MS"/>
              <a:buChar char="●"/>
            </a:pPr>
            <a:r>
              <a:rPr lang="en" sz="1200">
                <a:latin typeface="Trebuchet MS"/>
                <a:ea typeface="Trebuchet MS"/>
                <a:cs typeface="Trebuchet MS"/>
                <a:sym typeface="Trebuchet MS"/>
              </a:rPr>
              <a:t>Content is current as of 10/12/2022. </a:t>
            </a:r>
            <a:endParaRPr sz="1200">
              <a:latin typeface="Trebuchet MS"/>
              <a:ea typeface="Trebuchet MS"/>
              <a:cs typeface="Trebuchet MS"/>
              <a:sym typeface="Trebuchet MS"/>
            </a:endParaRPr>
          </a:p>
        </p:txBody>
      </p:sp>
      <p:sp>
        <p:nvSpPr>
          <p:cNvPr id="236" name="Google Shape;236;g152ff309f10_0_31:notes"/>
          <p:cNvSpPr txBox="1"/>
          <p:nvPr/>
        </p:nvSpPr>
        <p:spPr>
          <a:xfrm>
            <a:off x="3884025" y="8684926"/>
            <a:ext cx="2972400" cy="459000"/>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52ff309f10_0_2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06" name="Google Shape;306;g152ff309f10_0_227:notes"/>
          <p:cNvSpPr txBox="1">
            <a:spLocks noGrp="1"/>
          </p:cNvSpPr>
          <p:nvPr>
            <p:ph type="body" idx="1"/>
          </p:nvPr>
        </p:nvSpPr>
        <p:spPr>
          <a:xfrm>
            <a:off x="686421" y="4400238"/>
            <a:ext cx="5486700" cy="3600900"/>
          </a:xfrm>
          <a:prstGeom prst="rect">
            <a:avLst/>
          </a:prstGeom>
          <a:noFill/>
          <a:ln>
            <a:noFill/>
          </a:ln>
        </p:spPr>
        <p:txBody>
          <a:bodyPr spcFirstLastPara="1" wrap="square" lIns="90575" tIns="45275" rIns="90575" bIns="45275" anchor="t" anchorCtr="0">
            <a:noAutofit/>
          </a:bodyPr>
          <a:lstStyle/>
          <a:p>
            <a:pPr marL="457200" lvl="0" indent="-304800" algn="l" rtl="0">
              <a:lnSpc>
                <a:spcPct val="100000"/>
              </a:lnSpc>
              <a:spcBef>
                <a:spcPts val="0"/>
              </a:spcBef>
              <a:spcAft>
                <a:spcPts val="0"/>
              </a:spcAft>
              <a:buSzPts val="1200"/>
              <a:buFont typeface="Trebuchet MS"/>
              <a:buChar char="●"/>
            </a:pPr>
            <a:r>
              <a:rPr lang="en" sz="1200">
                <a:latin typeface="Trebuchet MS"/>
                <a:ea typeface="Trebuchet MS"/>
                <a:cs typeface="Trebuchet MS"/>
                <a:sym typeface="Trebuchet MS"/>
              </a:rPr>
              <a:t>This slide summarizes the clinical features of monkeypox. </a:t>
            </a:r>
            <a:endParaRPr sz="1200">
              <a:latin typeface="Trebuchet MS"/>
              <a:ea typeface="Trebuchet MS"/>
              <a:cs typeface="Trebuchet MS"/>
              <a:sym typeface="Trebuchet MS"/>
            </a:endParaRPr>
          </a:p>
          <a:p>
            <a:pPr marL="457200" lvl="0" indent="-304800" algn="l" rtl="0">
              <a:lnSpc>
                <a:spcPct val="100000"/>
              </a:lnSpc>
              <a:spcBef>
                <a:spcPts val="0"/>
              </a:spcBef>
              <a:spcAft>
                <a:spcPts val="0"/>
              </a:spcAft>
              <a:buSzPts val="1200"/>
              <a:buFont typeface="Trebuchet MS"/>
              <a:buChar char="●"/>
            </a:pPr>
            <a:r>
              <a:rPr lang="en" sz="1200">
                <a:latin typeface="Trebuchet MS"/>
                <a:ea typeface="Trebuchet MS"/>
                <a:cs typeface="Trebuchet MS"/>
                <a:sym typeface="Trebuchet MS"/>
              </a:rPr>
              <a:t>Classically, there is a prodrome followed by a rash 1 to 3 days later.</a:t>
            </a:r>
            <a:endParaRPr sz="1200">
              <a:latin typeface="Trebuchet MS"/>
              <a:ea typeface="Trebuchet MS"/>
              <a:cs typeface="Trebuchet MS"/>
              <a:sym typeface="Trebuchet MS"/>
            </a:endParaRPr>
          </a:p>
          <a:p>
            <a:pPr marL="457200" lvl="0" indent="-304800" algn="l" rtl="0">
              <a:lnSpc>
                <a:spcPct val="100000"/>
              </a:lnSpc>
              <a:spcBef>
                <a:spcPts val="0"/>
              </a:spcBef>
              <a:spcAft>
                <a:spcPts val="0"/>
              </a:spcAft>
              <a:buSzPts val="1200"/>
              <a:buFont typeface="Trebuchet MS"/>
              <a:buChar char="●"/>
            </a:pPr>
            <a:r>
              <a:rPr lang="en" sz="1200">
                <a:latin typeface="Trebuchet MS"/>
                <a:ea typeface="Trebuchet MS"/>
                <a:cs typeface="Trebuchet MS"/>
                <a:sym typeface="Trebuchet MS"/>
              </a:rPr>
              <a:t>Atypical presentations, including rash location, have been noted among cases in the current outbreak.</a:t>
            </a:r>
            <a:endParaRPr sz="1200">
              <a:latin typeface="Trebuchet MS"/>
              <a:ea typeface="Trebuchet MS"/>
              <a:cs typeface="Trebuchet MS"/>
              <a:sym typeface="Trebuchet MS"/>
            </a:endParaRPr>
          </a:p>
          <a:p>
            <a:pPr marL="457200" lvl="0" indent="-311150" algn="l" rtl="0">
              <a:lnSpc>
                <a:spcPct val="115000"/>
              </a:lnSpc>
              <a:spcBef>
                <a:spcPts val="0"/>
              </a:spcBef>
              <a:spcAft>
                <a:spcPts val="0"/>
              </a:spcAft>
              <a:buClr>
                <a:schemeClr val="dk1"/>
              </a:buClr>
              <a:buSzPts val="1300"/>
              <a:buFont typeface="Open Sans"/>
              <a:buChar char="●"/>
            </a:pPr>
            <a:r>
              <a:rPr lang="en" sz="1300">
                <a:solidFill>
                  <a:schemeClr val="dk1"/>
                </a:solidFill>
                <a:highlight>
                  <a:srgbClr val="FFFFFF"/>
                </a:highlight>
                <a:latin typeface="Open Sans"/>
                <a:ea typeface="Open Sans"/>
                <a:cs typeface="Open Sans"/>
                <a:sym typeface="Open Sans"/>
              </a:rPr>
              <a:t>During the current global outbreak:</a:t>
            </a:r>
            <a:endParaRPr sz="1300">
              <a:solidFill>
                <a:schemeClr val="dk1"/>
              </a:solidFill>
              <a:highlight>
                <a:srgbClr val="FFFFFF"/>
              </a:highlight>
              <a:latin typeface="Open Sans"/>
              <a:ea typeface="Open Sans"/>
              <a:cs typeface="Open Sans"/>
              <a:sym typeface="Open Sans"/>
            </a:endParaRPr>
          </a:p>
          <a:p>
            <a:pPr marL="914400" lvl="1" indent="-311150" algn="l" rtl="0">
              <a:lnSpc>
                <a:spcPct val="115000"/>
              </a:lnSpc>
              <a:spcBef>
                <a:spcPts val="0"/>
              </a:spcBef>
              <a:spcAft>
                <a:spcPts val="0"/>
              </a:spcAft>
              <a:buClr>
                <a:schemeClr val="dk1"/>
              </a:buClr>
              <a:buSzPts val="1300"/>
              <a:buFont typeface="Open Sans"/>
              <a:buChar char="○"/>
            </a:pPr>
            <a:r>
              <a:rPr lang="en" sz="1300">
                <a:solidFill>
                  <a:schemeClr val="dk1"/>
                </a:solidFill>
                <a:highlight>
                  <a:srgbClr val="FFFFFF"/>
                </a:highlight>
                <a:latin typeface="Open Sans"/>
                <a:ea typeface="Open Sans"/>
                <a:cs typeface="Open Sans"/>
                <a:sym typeface="Open Sans"/>
              </a:rPr>
              <a:t>Lesions often occur in the genital and anorectal areas or in the mouth.</a:t>
            </a:r>
            <a:endParaRPr sz="1300">
              <a:solidFill>
                <a:schemeClr val="dk1"/>
              </a:solidFill>
              <a:highlight>
                <a:srgbClr val="FFFFFF"/>
              </a:highlight>
              <a:latin typeface="Open Sans"/>
              <a:ea typeface="Open Sans"/>
              <a:cs typeface="Open Sans"/>
              <a:sym typeface="Open Sans"/>
            </a:endParaRPr>
          </a:p>
          <a:p>
            <a:pPr marL="914400" lvl="1" indent="-311150" algn="l" rtl="0">
              <a:lnSpc>
                <a:spcPct val="115000"/>
              </a:lnSpc>
              <a:spcBef>
                <a:spcPts val="0"/>
              </a:spcBef>
              <a:spcAft>
                <a:spcPts val="0"/>
              </a:spcAft>
              <a:buClr>
                <a:schemeClr val="dk1"/>
              </a:buClr>
              <a:buSzPts val="1300"/>
              <a:buFont typeface="Open Sans"/>
              <a:buChar char="○"/>
            </a:pPr>
            <a:r>
              <a:rPr lang="en" sz="1300">
                <a:solidFill>
                  <a:schemeClr val="dk1"/>
                </a:solidFill>
                <a:highlight>
                  <a:srgbClr val="FFFFFF"/>
                </a:highlight>
                <a:latin typeface="Open Sans"/>
                <a:ea typeface="Open Sans"/>
                <a:cs typeface="Open Sans"/>
                <a:sym typeface="Open Sans"/>
              </a:rPr>
              <a:t>Rash is not always disseminated across many sites on the body.</a:t>
            </a:r>
            <a:endParaRPr sz="1300">
              <a:solidFill>
                <a:schemeClr val="dk1"/>
              </a:solidFill>
              <a:highlight>
                <a:srgbClr val="FFFFFF"/>
              </a:highlight>
              <a:latin typeface="Open Sans"/>
              <a:ea typeface="Open Sans"/>
              <a:cs typeface="Open Sans"/>
              <a:sym typeface="Open Sans"/>
            </a:endParaRPr>
          </a:p>
          <a:p>
            <a:pPr marL="914400" lvl="1" indent="-311150" algn="l" rtl="0">
              <a:lnSpc>
                <a:spcPct val="115000"/>
              </a:lnSpc>
              <a:spcBef>
                <a:spcPts val="0"/>
              </a:spcBef>
              <a:spcAft>
                <a:spcPts val="0"/>
              </a:spcAft>
              <a:buClr>
                <a:schemeClr val="dk1"/>
              </a:buClr>
              <a:buSzPts val="1300"/>
              <a:buFont typeface="Open Sans"/>
              <a:buChar char="○"/>
            </a:pPr>
            <a:r>
              <a:rPr lang="en" sz="1300">
                <a:solidFill>
                  <a:schemeClr val="dk1"/>
                </a:solidFill>
                <a:highlight>
                  <a:srgbClr val="FFFFFF"/>
                </a:highlight>
                <a:latin typeface="Open Sans"/>
                <a:ea typeface="Open Sans"/>
                <a:cs typeface="Open Sans"/>
                <a:sym typeface="Open Sans"/>
              </a:rPr>
              <a:t>Rash may be confined to only a few lesions or only a single lesion.</a:t>
            </a:r>
            <a:endParaRPr sz="1300">
              <a:solidFill>
                <a:schemeClr val="dk1"/>
              </a:solidFill>
              <a:highlight>
                <a:srgbClr val="FFFFFF"/>
              </a:highlight>
              <a:latin typeface="Open Sans"/>
              <a:ea typeface="Open Sans"/>
              <a:cs typeface="Open Sans"/>
              <a:sym typeface="Open Sans"/>
            </a:endParaRPr>
          </a:p>
          <a:p>
            <a:pPr marL="914400" lvl="1" indent="-311150" algn="l" rtl="0">
              <a:lnSpc>
                <a:spcPct val="115000"/>
              </a:lnSpc>
              <a:spcBef>
                <a:spcPts val="0"/>
              </a:spcBef>
              <a:spcAft>
                <a:spcPts val="0"/>
              </a:spcAft>
              <a:buClr>
                <a:schemeClr val="dk1"/>
              </a:buClr>
              <a:buSzPts val="1300"/>
              <a:buFont typeface="Open Sans"/>
              <a:buChar char="○"/>
            </a:pPr>
            <a:r>
              <a:rPr lang="en" sz="1300">
                <a:solidFill>
                  <a:schemeClr val="dk1"/>
                </a:solidFill>
                <a:highlight>
                  <a:srgbClr val="FFFFFF"/>
                </a:highlight>
                <a:latin typeface="Open Sans"/>
                <a:ea typeface="Open Sans"/>
                <a:cs typeface="Open Sans"/>
                <a:sym typeface="Open Sans"/>
              </a:rPr>
              <a:t>Rash does not always appear on palms and soles.</a:t>
            </a:r>
            <a:endParaRPr sz="1300">
              <a:solidFill>
                <a:schemeClr val="dk1"/>
              </a:solidFill>
              <a:highlight>
                <a:srgbClr val="FFFFFF"/>
              </a:highlight>
              <a:latin typeface="Open Sans"/>
              <a:ea typeface="Open Sans"/>
              <a:cs typeface="Open Sans"/>
              <a:sym typeface="Open Sans"/>
            </a:endParaRPr>
          </a:p>
          <a:p>
            <a:pPr marL="0" lvl="0" indent="0" algn="l" rtl="0">
              <a:lnSpc>
                <a:spcPct val="100000"/>
              </a:lnSpc>
              <a:spcBef>
                <a:spcPts val="1200"/>
              </a:spcBef>
              <a:spcAft>
                <a:spcPts val="0"/>
              </a:spcAft>
              <a:buNone/>
            </a:pPr>
            <a:endParaRPr sz="1200">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100"/>
              <a:buFont typeface="Arial"/>
              <a:buNone/>
            </a:pPr>
            <a:endParaRPr sz="1200"/>
          </a:p>
        </p:txBody>
      </p:sp>
      <p:sp>
        <p:nvSpPr>
          <p:cNvPr id="307" name="Google Shape;307;g152ff309f10_0_227:notes"/>
          <p:cNvSpPr txBox="1"/>
          <p:nvPr/>
        </p:nvSpPr>
        <p:spPr>
          <a:xfrm>
            <a:off x="3884025" y="8684926"/>
            <a:ext cx="2972400" cy="459000"/>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52ff309f10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g152ff309f10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00000"/>
              </a:lnSpc>
              <a:spcBef>
                <a:spcPts val="0"/>
              </a:spcBef>
              <a:spcAft>
                <a:spcPts val="0"/>
              </a:spcAft>
              <a:buSzPts val="1200"/>
              <a:buFont typeface="Trebuchet MS"/>
              <a:buChar char="●"/>
            </a:pPr>
            <a:r>
              <a:rPr lang="en" sz="1200">
                <a:latin typeface="Trebuchet MS"/>
                <a:ea typeface="Trebuchet MS"/>
                <a:cs typeface="Trebuchet MS"/>
                <a:sym typeface="Trebuchet MS"/>
              </a:rPr>
              <a:t>These photos are examples of monkeypox lesions in the current outbreak. Lesions typically progress from macules to papules to vesicles to pustules and finally scabs.</a:t>
            </a:r>
            <a:endParaRPr sz="1200">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5470243ab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15470243ab3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Font typeface="Trebuchet MS"/>
              <a:buChar char="●"/>
            </a:pPr>
            <a:r>
              <a:rPr lang="en" sz="1200">
                <a:latin typeface="Trebuchet MS"/>
                <a:ea typeface="Trebuchet MS"/>
                <a:cs typeface="Trebuchet MS"/>
                <a:sym typeface="Trebuchet MS"/>
              </a:rPr>
              <a:t>Monkeypox rash can be confused with STIs, especially if rash starts in genital or perianal area</a:t>
            </a:r>
            <a:endParaRPr sz="1200">
              <a:latin typeface="Trebuchet MS"/>
              <a:ea typeface="Trebuchet MS"/>
              <a:cs typeface="Trebuchet MS"/>
              <a:sym typeface="Trebuchet MS"/>
            </a:endParaRPr>
          </a:p>
          <a:p>
            <a:pPr marL="457200" lvl="0" indent="0" algn="l" rtl="0">
              <a:spcBef>
                <a:spcPts val="0"/>
              </a:spcBef>
              <a:spcAft>
                <a:spcPts val="0"/>
              </a:spcAft>
              <a:buNone/>
            </a:pPr>
            <a:r>
              <a:rPr lang="en" sz="1200">
                <a:solidFill>
                  <a:schemeClr val="dk1"/>
                </a:solidFill>
                <a:highlight>
                  <a:schemeClr val="lt1"/>
                </a:highlight>
                <a:latin typeface="Trebuchet MS"/>
                <a:ea typeface="Trebuchet MS"/>
                <a:cs typeface="Trebuchet MS"/>
                <a:sym typeface="Trebuchet MS"/>
              </a:rPr>
              <a:t>The rash may not always disseminate to other parts of the body and typical prodromal symptoms may be mild or absent. These features of the newest monkeypox cases can easily be confused with sexually transmitted infections (STIs). </a:t>
            </a:r>
            <a:endParaRPr sz="1200">
              <a:solidFill>
                <a:schemeClr val="dk1"/>
              </a:solidFill>
              <a:highlight>
                <a:schemeClr val="lt1"/>
              </a:highlight>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 sz="1200">
                <a:solidFill>
                  <a:schemeClr val="dk1"/>
                </a:solidFill>
                <a:highlight>
                  <a:schemeClr val="lt1"/>
                </a:highlight>
                <a:latin typeface="Trebuchet MS"/>
                <a:ea typeface="Trebuchet MS"/>
                <a:cs typeface="Trebuchet MS"/>
                <a:sym typeface="Trebuchet MS"/>
              </a:rPr>
              <a:t>It is important to comprehensively evaluate patients presenting with genital or perianal ulcers for STIs. However, co-infections with monkeypox and STIs have been reported and the presence of an STI does not rule out monkeypox. </a:t>
            </a:r>
            <a:endParaRPr sz="1200">
              <a:solidFill>
                <a:schemeClr val="dk1"/>
              </a:solidFill>
              <a:highlight>
                <a:schemeClr val="lt1"/>
              </a:highlight>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 sz="1200">
                <a:solidFill>
                  <a:schemeClr val="dk1"/>
                </a:solidFill>
                <a:highlight>
                  <a:schemeClr val="lt1"/>
                </a:highlight>
                <a:latin typeface="Trebuchet MS"/>
                <a:ea typeface="Trebuchet MS"/>
                <a:cs typeface="Trebuchet MS"/>
                <a:sym typeface="Trebuchet MS"/>
              </a:rPr>
              <a:t>Perform thorough and comprehensive evaluation</a:t>
            </a:r>
            <a:endParaRPr sz="1200">
              <a:solidFill>
                <a:schemeClr val="dk1"/>
              </a:solidFill>
              <a:highlight>
                <a:schemeClr val="lt1"/>
              </a:highlight>
              <a:latin typeface="Trebuchet MS"/>
              <a:ea typeface="Trebuchet MS"/>
              <a:cs typeface="Trebuchet MS"/>
              <a:sym typeface="Trebuchet MS"/>
            </a:endParaRPr>
          </a:p>
          <a:p>
            <a:pPr marL="457200" lvl="0" indent="-304800" algn="l" rtl="0">
              <a:spcBef>
                <a:spcPts val="0"/>
              </a:spcBef>
              <a:spcAft>
                <a:spcPts val="0"/>
              </a:spcAft>
              <a:buSzPts val="1200"/>
              <a:buFont typeface="Trebuchet MS"/>
              <a:buChar char="●"/>
            </a:pPr>
            <a:r>
              <a:rPr lang="en" sz="1200">
                <a:latin typeface="Trebuchet MS"/>
                <a:ea typeface="Trebuchet MS"/>
                <a:cs typeface="Trebuchet MS"/>
                <a:sym typeface="Trebuchet MS"/>
              </a:rPr>
              <a:t>Social history- contact with a person with suspected/confirmed monkeypox or close or intimate in-person contact with individuals in a social network experiencing monkeypox activity, this includes men who have sex with men (MSM)</a:t>
            </a:r>
            <a:endParaRPr sz="1200">
              <a:latin typeface="Trebuchet MS"/>
              <a:ea typeface="Trebuchet MS"/>
              <a:cs typeface="Trebuchet MS"/>
              <a:sym typeface="Trebuchet MS"/>
            </a:endParaRPr>
          </a:p>
          <a:p>
            <a:pPr marL="457200" lvl="0" indent="-304800" algn="l" rtl="0">
              <a:spcBef>
                <a:spcPts val="0"/>
              </a:spcBef>
              <a:spcAft>
                <a:spcPts val="0"/>
              </a:spcAft>
              <a:buSzPts val="1200"/>
              <a:buFont typeface="Trebuchet MS"/>
              <a:buChar char="●"/>
            </a:pPr>
            <a:r>
              <a:rPr lang="en" sz="1200">
                <a:solidFill>
                  <a:schemeClr val="dk1"/>
                </a:solidFill>
                <a:highlight>
                  <a:srgbClr val="FFFFFF"/>
                </a:highlight>
                <a:latin typeface="Trebuchet MS"/>
                <a:ea typeface="Trebuchet MS"/>
                <a:cs typeface="Trebuchet MS"/>
                <a:sym typeface="Trebuchet MS"/>
              </a:rPr>
              <a:t>Patients with a new characteristic rash or who meet one or more of the </a:t>
            </a:r>
            <a:r>
              <a:rPr lang="en" sz="1200" u="sng">
                <a:solidFill>
                  <a:srgbClr val="075290"/>
                </a:solidFill>
                <a:highlight>
                  <a:srgbClr val="FFFFFF"/>
                </a:highlight>
                <a:latin typeface="Trebuchet MS"/>
                <a:ea typeface="Trebuchet MS"/>
                <a:cs typeface="Trebuchet MS"/>
                <a:sym typeface="Trebuchet M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epidemiologic criteria</a:t>
            </a:r>
            <a:r>
              <a:rPr lang="en" sz="1200">
                <a:solidFill>
                  <a:schemeClr val="dk1"/>
                </a:solidFill>
                <a:highlight>
                  <a:srgbClr val="FFFFFF"/>
                </a:highlight>
                <a:latin typeface="Trebuchet MS"/>
                <a:ea typeface="Trebuchet MS"/>
                <a:cs typeface="Trebuchet MS"/>
                <a:sym typeface="Trebuchet MS"/>
              </a:rPr>
              <a:t> and in which there is a high suspicion should be tested for monkeypox.</a:t>
            </a:r>
            <a:endParaRPr sz="1200">
              <a:latin typeface="Trebuchet MS"/>
              <a:ea typeface="Trebuchet MS"/>
              <a:cs typeface="Trebuchet MS"/>
              <a:sym typeface="Trebuchet M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52ff309f10_0_2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32" name="Google Shape;332;g152ff309f10_0_243:notes"/>
          <p:cNvSpPr txBox="1">
            <a:spLocks noGrp="1"/>
          </p:cNvSpPr>
          <p:nvPr>
            <p:ph type="body" idx="1"/>
          </p:nvPr>
        </p:nvSpPr>
        <p:spPr>
          <a:xfrm>
            <a:off x="686421" y="4400238"/>
            <a:ext cx="5486700" cy="3600900"/>
          </a:xfrm>
          <a:prstGeom prst="rect">
            <a:avLst/>
          </a:prstGeom>
          <a:noFill/>
          <a:ln>
            <a:noFill/>
          </a:ln>
        </p:spPr>
        <p:txBody>
          <a:bodyPr spcFirstLastPara="1" wrap="square" lIns="90575" tIns="45275" rIns="90575" bIns="45275" anchor="t" anchorCtr="0">
            <a:noAutofit/>
          </a:bodyPr>
          <a:lstStyle/>
          <a:p>
            <a:pPr marL="457200" lvl="0" indent="-304800" algn="l" rtl="0">
              <a:lnSpc>
                <a:spcPct val="100000"/>
              </a:lnSpc>
              <a:spcBef>
                <a:spcPts val="0"/>
              </a:spcBef>
              <a:spcAft>
                <a:spcPts val="0"/>
              </a:spcAft>
              <a:buSzPts val="1200"/>
              <a:buChar char="●"/>
            </a:pPr>
            <a:r>
              <a:rPr lang="en" sz="1200"/>
              <a:t>These are the CDC epidemiologic criteria used when evaluating a person for possible monkeypox. </a:t>
            </a:r>
            <a:endParaRPr sz="1200"/>
          </a:p>
          <a:p>
            <a:pPr marL="457200" lvl="0" indent="-304800" algn="l" rtl="0">
              <a:lnSpc>
                <a:spcPct val="100000"/>
              </a:lnSpc>
              <a:spcBef>
                <a:spcPts val="0"/>
              </a:spcBef>
              <a:spcAft>
                <a:spcPts val="0"/>
              </a:spcAft>
              <a:buSzPts val="1200"/>
              <a:buChar char="●"/>
            </a:pPr>
            <a:r>
              <a:rPr lang="en" sz="1200"/>
              <a:t>Close contact</a:t>
            </a:r>
            <a:endParaRPr sz="1200"/>
          </a:p>
          <a:p>
            <a:pPr marL="457200" lvl="0" indent="-304800" algn="l" rtl="0">
              <a:lnSpc>
                <a:spcPct val="100000"/>
              </a:lnSpc>
              <a:spcBef>
                <a:spcPts val="0"/>
              </a:spcBef>
              <a:spcAft>
                <a:spcPts val="0"/>
              </a:spcAft>
              <a:buSzPts val="1200"/>
              <a:buChar char="●"/>
            </a:pPr>
            <a:r>
              <a:rPr lang="en" sz="1200"/>
              <a:t>Sexual contact</a:t>
            </a:r>
            <a:endParaRPr sz="1200"/>
          </a:p>
          <a:p>
            <a:pPr marL="457200" lvl="0" indent="-304800" algn="l" rtl="0">
              <a:lnSpc>
                <a:spcPct val="100000"/>
              </a:lnSpc>
              <a:spcBef>
                <a:spcPts val="0"/>
              </a:spcBef>
              <a:spcAft>
                <a:spcPts val="0"/>
              </a:spcAft>
              <a:buSzPts val="1200"/>
              <a:buChar char="●"/>
            </a:pPr>
            <a:r>
              <a:rPr lang="en" sz="1200"/>
              <a:t>Travel outside the US to a country with confirmed cases of monkeypox or where Monkeypox virus is endemic</a:t>
            </a:r>
            <a:endParaRPr sz="1200"/>
          </a:p>
          <a:p>
            <a:pPr marL="457200" lvl="0" indent="-304800" algn="l" rtl="0">
              <a:lnSpc>
                <a:spcPct val="100000"/>
              </a:lnSpc>
              <a:spcBef>
                <a:spcPts val="0"/>
              </a:spcBef>
              <a:spcAft>
                <a:spcPts val="0"/>
              </a:spcAft>
              <a:buSzPts val="1200"/>
              <a:buChar char="●"/>
            </a:pPr>
            <a:r>
              <a:rPr lang="en" sz="1200"/>
              <a:t>Animal exposures with a dead or live wild animal or exotic pet that is an African endemic species or used a product derived from such animals (e.g., game meat, creams, lotions, powders, etc.)</a:t>
            </a:r>
            <a:endParaRPr sz="1200"/>
          </a:p>
          <a:p>
            <a:pPr marL="457200" lvl="0" indent="-304800" algn="l" rtl="0">
              <a:lnSpc>
                <a:spcPct val="100000"/>
              </a:lnSpc>
              <a:spcBef>
                <a:spcPts val="0"/>
              </a:spcBef>
              <a:spcAft>
                <a:spcPts val="0"/>
              </a:spcAft>
              <a:buSzPts val="1200"/>
              <a:buChar char="●"/>
            </a:pPr>
            <a:r>
              <a:rPr lang="en" sz="1200"/>
              <a:t>The patient should be placed in a private room, if possible, and standard and transmission-based precautions should be used.</a:t>
            </a:r>
            <a:endParaRPr sz="1200"/>
          </a:p>
          <a:p>
            <a:pPr marL="457200" lvl="0" indent="-304800" algn="l" rtl="0">
              <a:lnSpc>
                <a:spcPct val="100000"/>
              </a:lnSpc>
              <a:spcBef>
                <a:spcPts val="0"/>
              </a:spcBef>
              <a:spcAft>
                <a:spcPts val="0"/>
              </a:spcAft>
              <a:buSzPts val="1200"/>
              <a:buChar char="●"/>
            </a:pPr>
            <a:r>
              <a:rPr lang="en" sz="1200"/>
              <a:t>Contact the LHD immediately to report a suspected case.</a:t>
            </a:r>
            <a:endParaRPr sz="1200"/>
          </a:p>
          <a:p>
            <a:pPr marL="0" lvl="0" indent="0" algn="l" rtl="0">
              <a:lnSpc>
                <a:spcPct val="100000"/>
              </a:lnSpc>
              <a:spcBef>
                <a:spcPts val="0"/>
              </a:spcBef>
              <a:spcAft>
                <a:spcPts val="0"/>
              </a:spcAft>
              <a:buSzPts val="1100"/>
              <a:buNone/>
            </a:pPr>
            <a:r>
              <a:rPr lang="en" sz="1200"/>
              <a:t>Additional Resources </a:t>
            </a:r>
            <a:endParaRPr sz="1200"/>
          </a:p>
          <a:p>
            <a:pPr marL="457200" lvl="0" indent="-304800" algn="l" rtl="0">
              <a:lnSpc>
                <a:spcPct val="100000"/>
              </a:lnSpc>
              <a:spcBef>
                <a:spcPts val="0"/>
              </a:spcBef>
              <a:spcAft>
                <a:spcPts val="0"/>
              </a:spcAft>
              <a:buSzPts val="1200"/>
              <a:buChar char="●"/>
            </a:pPr>
            <a:r>
              <a:rPr lang="en" sz="1200"/>
              <a:t>Case Definitions for Use in the 2022 Monkeypox Response: </a:t>
            </a:r>
            <a:r>
              <a:rPr lang="en" sz="1200" u="sng">
                <a:solidFill>
                  <a:schemeClr val="hlink"/>
                </a:solidFill>
                <a:hlinkClick r:id="rId3"/>
              </a:rPr>
              <a:t>https://www.cdc.gov/poxvirus/monkeypox/clinicians/case-definition.html</a:t>
            </a:r>
            <a:endParaRPr sz="1200"/>
          </a:p>
          <a:p>
            <a:pPr marL="457200" lvl="0" indent="-304800" algn="l" rtl="0">
              <a:lnSpc>
                <a:spcPct val="100000"/>
              </a:lnSpc>
              <a:spcBef>
                <a:spcPts val="0"/>
              </a:spcBef>
              <a:spcAft>
                <a:spcPts val="0"/>
              </a:spcAft>
              <a:buSzPts val="1200"/>
              <a:buChar char="●"/>
            </a:pPr>
            <a:r>
              <a:rPr lang="en" sz="1200"/>
              <a:t>Clinical Recognition </a:t>
            </a:r>
            <a:r>
              <a:rPr lang="en" sz="1200" u="sng">
                <a:solidFill>
                  <a:schemeClr val="hlink"/>
                </a:solidFill>
                <a:hlinkClick r:id="rId4"/>
              </a:rPr>
              <a:t>https://www.cdc.gov/poxvirus/monkeypox/clinicians/clinical-recognition.html</a:t>
            </a:r>
            <a:r>
              <a:rPr lang="en" sz="1200"/>
              <a:t> </a:t>
            </a:r>
            <a:endParaRPr sz="1200"/>
          </a:p>
          <a:p>
            <a:pPr marL="457200" lvl="0" indent="-304800" algn="l" rtl="0">
              <a:lnSpc>
                <a:spcPct val="100000"/>
              </a:lnSpc>
              <a:spcBef>
                <a:spcPts val="0"/>
              </a:spcBef>
              <a:spcAft>
                <a:spcPts val="0"/>
              </a:spcAft>
              <a:buSzPts val="1200"/>
              <a:buChar char="●"/>
            </a:pPr>
            <a:r>
              <a:rPr lang="en" sz="1200"/>
              <a:t>Isolation recommendations: </a:t>
            </a:r>
            <a:r>
              <a:rPr lang="en" sz="1200" u="sng">
                <a:solidFill>
                  <a:schemeClr val="hlink"/>
                </a:solidFill>
                <a:hlinkClick r:id="rId5"/>
              </a:rPr>
              <a:t>https://www.cdc.gov/poxvirus/monkeypox/clinicians/isolation-procedures.html</a:t>
            </a:r>
            <a:endParaRPr sz="1200"/>
          </a:p>
          <a:p>
            <a:pPr marL="457200" lvl="0" indent="-304800" algn="l" rtl="0">
              <a:lnSpc>
                <a:spcPct val="100000"/>
              </a:lnSpc>
              <a:spcBef>
                <a:spcPts val="0"/>
              </a:spcBef>
              <a:spcAft>
                <a:spcPts val="0"/>
              </a:spcAft>
              <a:buSzPts val="1200"/>
              <a:buChar char="●"/>
            </a:pPr>
            <a:r>
              <a:rPr lang="en" sz="1200"/>
              <a:t>Infection Prevention and Control of Monkeypox in Healthcare Settings: </a:t>
            </a:r>
            <a:r>
              <a:rPr lang="en" sz="1200" u="sng">
                <a:solidFill>
                  <a:schemeClr val="hlink"/>
                </a:solidFill>
                <a:hlinkClick r:id="rId6"/>
              </a:rPr>
              <a:t>https://www.cdc.gov/poxvirus/monkeypox/clinicians/infection-control-healthcare.html</a:t>
            </a:r>
            <a:endParaRPr sz="1200"/>
          </a:p>
          <a:p>
            <a:pPr marL="457200" lvl="0" indent="0" algn="l" rtl="0">
              <a:lnSpc>
                <a:spcPct val="100000"/>
              </a:lnSpc>
              <a:spcBef>
                <a:spcPts val="0"/>
              </a:spcBef>
              <a:spcAft>
                <a:spcPts val="0"/>
              </a:spcAft>
              <a:buSzPts val="1100"/>
              <a:buNone/>
            </a:pPr>
            <a:endParaRPr sz="1200">
              <a:highlight>
                <a:srgbClr val="FFFF00"/>
              </a:highlight>
            </a:endParaRPr>
          </a:p>
        </p:txBody>
      </p:sp>
      <p:sp>
        <p:nvSpPr>
          <p:cNvPr id="333" name="Google Shape;333;g152ff309f10_0_243:notes"/>
          <p:cNvSpPr txBox="1"/>
          <p:nvPr/>
        </p:nvSpPr>
        <p:spPr>
          <a:xfrm>
            <a:off x="3884025" y="8684926"/>
            <a:ext cx="2972400" cy="459000"/>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52ff309f10_0_25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152ff309f10_0_2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6956a49ab0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48" name="Google Shape;348;g16956a49ab0_0_40:notes"/>
          <p:cNvSpPr txBox="1">
            <a:spLocks noGrp="1"/>
          </p:cNvSpPr>
          <p:nvPr>
            <p:ph type="body" idx="1"/>
          </p:nvPr>
        </p:nvSpPr>
        <p:spPr>
          <a:xfrm>
            <a:off x="686421" y="4400238"/>
            <a:ext cx="5486700" cy="3600900"/>
          </a:xfrm>
          <a:prstGeom prst="rect">
            <a:avLst/>
          </a:prstGeom>
          <a:noFill/>
          <a:ln>
            <a:noFill/>
          </a:ln>
        </p:spPr>
        <p:txBody>
          <a:bodyPr spcFirstLastPara="1" wrap="square" lIns="90575" tIns="45275" rIns="90575" bIns="45275" anchor="t" anchorCtr="0">
            <a:noAutofit/>
          </a:bodyPr>
          <a:lstStyle/>
          <a:p>
            <a:pPr marL="0" lvl="0" indent="0" algn="l" rtl="0">
              <a:lnSpc>
                <a:spcPct val="100000"/>
              </a:lnSpc>
              <a:spcBef>
                <a:spcPts val="0"/>
              </a:spcBef>
              <a:spcAft>
                <a:spcPts val="0"/>
              </a:spcAft>
              <a:buNone/>
            </a:pPr>
            <a:endParaRPr sz="1200">
              <a:latin typeface="Trebuchet MS"/>
              <a:ea typeface="Trebuchet MS"/>
              <a:cs typeface="Trebuchet MS"/>
              <a:sym typeface="Trebuchet MS"/>
            </a:endParaRPr>
          </a:p>
        </p:txBody>
      </p:sp>
      <p:sp>
        <p:nvSpPr>
          <p:cNvPr id="349" name="Google Shape;349;g16956a49ab0_0_40:notes"/>
          <p:cNvSpPr txBox="1"/>
          <p:nvPr/>
        </p:nvSpPr>
        <p:spPr>
          <a:xfrm>
            <a:off x="3884025" y="8684926"/>
            <a:ext cx="2972400" cy="459000"/>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56d27f4a0e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156d27f4a0e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A patient suspected of having monkeypox should be isolated in a single room, given a face mask to wear, and lesions should be covered</a:t>
            </a:r>
            <a:endParaRPr/>
          </a:p>
          <a:p>
            <a:pPr marL="457200" lvl="0" indent="-298450" algn="l" rtl="0">
              <a:spcBef>
                <a:spcPts val="0"/>
              </a:spcBef>
              <a:spcAft>
                <a:spcPts val="0"/>
              </a:spcAft>
              <a:buSzPts val="1100"/>
              <a:buChar char="●"/>
            </a:pPr>
            <a:r>
              <a:rPr lang="en"/>
              <a:t>The healthcare provider (HCP) should use standard and transmission-based precautions.  PPE should include gloves, a gown, an N95 respirator, and eye protection (goggles or a face shield)</a:t>
            </a:r>
            <a:endParaRPr/>
          </a:p>
          <a:p>
            <a:pPr marL="457200" lvl="0" indent="-298450" algn="l" rtl="0">
              <a:spcBef>
                <a:spcPts val="0"/>
              </a:spcBef>
              <a:spcAft>
                <a:spcPts val="0"/>
              </a:spcAft>
              <a:buSzPts val="1100"/>
              <a:buChar char="●"/>
            </a:pPr>
            <a:r>
              <a:rPr lang="en"/>
              <a:t>Any procedure done on the patient that’s likely to generate aerosols should be done in an airborne infection isolation room (also known as an AIIR room or a negative pressure room)</a:t>
            </a:r>
            <a:endParaRPr/>
          </a:p>
          <a:p>
            <a:pPr marL="457200" lvl="0" indent="-298450" algn="l" rtl="0">
              <a:spcBef>
                <a:spcPts val="0"/>
              </a:spcBef>
              <a:spcAft>
                <a:spcPts val="0"/>
              </a:spcAft>
              <a:buSzPts val="1100"/>
              <a:buChar char="●"/>
            </a:pPr>
            <a:r>
              <a:rPr lang="en"/>
              <a:t>Do not shake soiled laundry since this may spread potentially infectious material</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552a7c342e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1552a7c342e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Follow infection prevention and control guidance when collecting specimens for monkeypox testing</a:t>
            </a:r>
            <a:endParaRPr/>
          </a:p>
          <a:p>
            <a:pPr marL="457200" lvl="0" indent="-298450" algn="l" rtl="0">
              <a:spcBef>
                <a:spcPts val="0"/>
              </a:spcBef>
              <a:spcAft>
                <a:spcPts val="0"/>
              </a:spcAft>
              <a:buSzPts val="1100"/>
              <a:buChar char="●"/>
            </a:pPr>
            <a:r>
              <a:rPr lang="en"/>
              <a:t>Because the current monkeypox outbreak involves </a:t>
            </a:r>
            <a:r>
              <a:rPr lang="en" i="1"/>
              <a:t>Monkeypox virus</a:t>
            </a:r>
            <a:r>
              <a:rPr lang="en"/>
              <a:t> clade II, medical waste can be handled as Regulated Medical Waste, just as other medical waste (other than sharps) is handled</a:t>
            </a:r>
            <a:endParaRPr/>
          </a:p>
          <a:p>
            <a:pPr marL="457200" lvl="0" indent="-298450" algn="l" rtl="0">
              <a:spcBef>
                <a:spcPts val="0"/>
              </a:spcBef>
              <a:spcAft>
                <a:spcPts val="0"/>
              </a:spcAft>
              <a:buSzPts val="1100"/>
              <a:buChar char="●"/>
            </a:pPr>
            <a:r>
              <a:rPr lang="en"/>
              <a:t>If a patient has a risk factor for clade I </a:t>
            </a:r>
            <a:r>
              <a:rPr lang="en" i="1"/>
              <a:t>Monkeypox virus</a:t>
            </a:r>
            <a:r>
              <a:rPr lang="en"/>
              <a:t>, the medical waste should be handled as Category A waste pending confirmation of the clade.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57315aebe9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157315aebe9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Transmission of monkeypox can occur in an outpatient or inpatient healthcare setting</a:t>
            </a:r>
            <a:endParaRPr/>
          </a:p>
          <a:p>
            <a:pPr marL="457200" lvl="0" indent="-298450" algn="l" rtl="0">
              <a:spcBef>
                <a:spcPts val="0"/>
              </a:spcBef>
              <a:spcAft>
                <a:spcPts val="0"/>
              </a:spcAft>
              <a:buSzPts val="1100"/>
              <a:buChar char="●"/>
            </a:pPr>
            <a:r>
              <a:rPr lang="en"/>
              <a:t>Examples of possible exposures include needlestick injuries, direct contact by the HCP with the specimen or the skin lesion, or being in a space (a lab, for example) where aerosols are being generated, but the HCP is not wearing proper PPE</a:t>
            </a:r>
            <a:endParaRPr/>
          </a:p>
          <a:p>
            <a:pPr marL="457200" lvl="0" indent="-298450" algn="l" rtl="0">
              <a:spcBef>
                <a:spcPts val="0"/>
              </a:spcBef>
              <a:spcAft>
                <a:spcPts val="0"/>
              </a:spcAft>
              <a:buSzPts val="1100"/>
              <a:buChar char="●"/>
            </a:pPr>
            <a:r>
              <a:rPr lang="en"/>
              <a:t>For HCPs who are collecting specimens, appropriate personal protective equipment (PPE) includes gloves, gown, eye protection (goggles or face shield), and an N95 respirator </a:t>
            </a:r>
            <a:endParaRPr/>
          </a:p>
          <a:p>
            <a:pPr marL="457200" lvl="0" indent="-298450" algn="l" rtl="0">
              <a:spcBef>
                <a:spcPts val="0"/>
              </a:spcBef>
              <a:spcAft>
                <a:spcPts val="0"/>
              </a:spcAft>
              <a:buSzPts val="1100"/>
              <a:buChar char="●"/>
            </a:pPr>
            <a:r>
              <a:rPr lang="en"/>
              <a:t>When collecting a specimen from the skin, there’s no need to de-roof the lesion.  This may lead to unnecessary exposure to the lesion. (CDC has advised that the scab itself has enough active virus present to obtain samples)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155552f2dea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155552f2de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CDC recommends that people with monkeypox isolate at home or another location for the duration of the illness if possible</a:t>
            </a:r>
            <a:endParaRPr/>
          </a:p>
          <a:p>
            <a:pPr marL="457200" lvl="0" indent="-298450" algn="l" rtl="0">
              <a:spcBef>
                <a:spcPts val="0"/>
              </a:spcBef>
              <a:spcAft>
                <a:spcPts val="0"/>
              </a:spcAft>
              <a:buSzPts val="1100"/>
              <a:buChar char="●"/>
            </a:pPr>
            <a:r>
              <a:rPr lang="en"/>
              <a:t>Current data suggest that people are contagious from the time of symptom onset until all symptoms are resolved and all skin lesions are fully healed</a:t>
            </a:r>
            <a:endParaRPr/>
          </a:p>
          <a:p>
            <a:pPr marL="457200" lvl="0" indent="-298450" algn="l" rtl="0">
              <a:spcBef>
                <a:spcPts val="0"/>
              </a:spcBef>
              <a:spcAft>
                <a:spcPts val="0"/>
              </a:spcAft>
              <a:buSzPts val="1100"/>
              <a:buChar char="●"/>
            </a:pPr>
            <a:r>
              <a:rPr lang="en"/>
              <a:t>Typical duration of isolation is 2-4 weeks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6956a49ab0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6956a49ab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155552f2dea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155552f2dea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If patients are not able to fully isolate for the duration of the illness, CDC provides recommendations for patients which are detailed in the slide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155552f2dea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155552f2dea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This slide provides current CDC recommendations for patients with monkeypox to take until the illness has fully resolved</a:t>
            </a:r>
            <a:endParaRPr/>
          </a:p>
          <a:p>
            <a:pPr marL="457200" lvl="0" indent="-298450" algn="l" rtl="0">
              <a:spcBef>
                <a:spcPts val="0"/>
              </a:spcBef>
              <a:spcAft>
                <a:spcPts val="0"/>
              </a:spcAft>
              <a:buSzPts val="1100"/>
              <a:buChar char="●"/>
            </a:pPr>
            <a:r>
              <a:rPr lang="en"/>
              <a:t>These recommendations pertain to infection control and prevention in a non-healthcare setting</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155552f2dea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155552f2dea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The recommendations provided in the previous slide (slide 3) can also apply to the workplace</a:t>
            </a:r>
            <a:endParaRPr/>
          </a:p>
          <a:p>
            <a:pPr marL="457200" lvl="0" indent="-298450" algn="l" rtl="0">
              <a:spcBef>
                <a:spcPts val="0"/>
              </a:spcBef>
              <a:spcAft>
                <a:spcPts val="0"/>
              </a:spcAft>
              <a:buSzPts val="1100"/>
              <a:buChar char="●"/>
            </a:pPr>
            <a:r>
              <a:rPr lang="en"/>
              <a:t>CDC has a helpful webpage about monkeypox for workplaces and businesses - the link is in the slide above</a:t>
            </a:r>
            <a:endParaRPr/>
          </a:p>
          <a:p>
            <a:pPr marL="457200" lvl="0" indent="-298450" algn="l" rtl="0">
              <a:spcBef>
                <a:spcPts val="0"/>
              </a:spcBef>
              <a:spcAft>
                <a:spcPts val="0"/>
              </a:spcAft>
              <a:buSzPts val="1100"/>
              <a:buChar char="●"/>
            </a:pPr>
            <a:r>
              <a:rPr lang="en"/>
              <a:t>CDC provides specific recommendations that employers can take to help prevent the spread of monkeypox in the workplace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155552f2dea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155552f2dea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isolation and prevention practices apply to people with monkeypox who are in a non-healthcare setting, such as a home</a:t>
            </a:r>
            <a:endParaRPr/>
          </a:p>
          <a:p>
            <a:pPr marL="0" lvl="0" indent="0" algn="l" rtl="0">
              <a:spcBef>
                <a:spcPts val="0"/>
              </a:spcBef>
              <a:spcAft>
                <a:spcPts val="0"/>
              </a:spcAft>
              <a:buNone/>
            </a:pPr>
            <a:r>
              <a:rPr lang="en"/>
              <a:t>-Routine cleaning and disinfection of commonly touched surfaces should be done with an appropriate EPA-registered disinfectant (see List Q)</a:t>
            </a:r>
            <a:endParaRPr/>
          </a:p>
          <a:p>
            <a:pPr marL="0" lvl="0" indent="0" algn="l" rtl="0">
              <a:spcBef>
                <a:spcPts val="0"/>
              </a:spcBef>
              <a:spcAft>
                <a:spcPts val="0"/>
              </a:spcAft>
              <a:buNone/>
            </a:pPr>
            <a:r>
              <a:rPr lang="en"/>
              <a:t>-If possible, a person with monkeypox should use a separate bathroom if there are other people at home</a:t>
            </a:r>
            <a:endParaRPr/>
          </a:p>
          <a:p>
            <a:pPr marL="0" lvl="0" indent="0" algn="l" rtl="0">
              <a:spcBef>
                <a:spcPts val="0"/>
              </a:spcBef>
              <a:spcAft>
                <a:spcPts val="0"/>
              </a:spcAft>
              <a:buNone/>
            </a:pPr>
            <a:r>
              <a:rPr lang="en"/>
              <a:t>-CDC provides additional recommendations about how to limit contamination of items within the home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152ff309f10_0_29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152ff309f10_0_29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16956a49ab0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20" name="Google Shape;420;g16956a49ab0_0_47:notes"/>
          <p:cNvSpPr txBox="1">
            <a:spLocks noGrp="1"/>
          </p:cNvSpPr>
          <p:nvPr>
            <p:ph type="body" idx="1"/>
          </p:nvPr>
        </p:nvSpPr>
        <p:spPr>
          <a:xfrm>
            <a:off x="686421" y="4400238"/>
            <a:ext cx="5486700" cy="3600900"/>
          </a:xfrm>
          <a:prstGeom prst="rect">
            <a:avLst/>
          </a:prstGeom>
          <a:noFill/>
          <a:ln>
            <a:noFill/>
          </a:ln>
        </p:spPr>
        <p:txBody>
          <a:bodyPr spcFirstLastPara="1" wrap="square" lIns="90575" tIns="45275" rIns="90575" bIns="45275" anchor="t" anchorCtr="0">
            <a:noAutofit/>
          </a:bodyPr>
          <a:lstStyle/>
          <a:p>
            <a:pPr marL="0" lvl="0" indent="0" algn="l" rtl="0">
              <a:lnSpc>
                <a:spcPct val="100000"/>
              </a:lnSpc>
              <a:spcBef>
                <a:spcPts val="0"/>
              </a:spcBef>
              <a:spcAft>
                <a:spcPts val="0"/>
              </a:spcAft>
              <a:buNone/>
            </a:pPr>
            <a:endParaRPr sz="1200">
              <a:latin typeface="Trebuchet MS"/>
              <a:ea typeface="Trebuchet MS"/>
              <a:cs typeface="Trebuchet MS"/>
              <a:sym typeface="Trebuchet MS"/>
            </a:endParaRPr>
          </a:p>
        </p:txBody>
      </p:sp>
      <p:sp>
        <p:nvSpPr>
          <p:cNvPr id="421" name="Google Shape;421;g16956a49ab0_0_47:notes"/>
          <p:cNvSpPr txBox="1"/>
          <p:nvPr/>
        </p:nvSpPr>
        <p:spPr>
          <a:xfrm>
            <a:off x="3884025" y="8684926"/>
            <a:ext cx="2972400" cy="459000"/>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152ff309f10_0_2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8" name="Google Shape;428;g152ff309f10_0_22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00000"/>
              </a:lnSpc>
              <a:spcBef>
                <a:spcPts val="0"/>
              </a:spcBef>
              <a:spcAft>
                <a:spcPts val="0"/>
              </a:spcAft>
              <a:buSzPts val="1200"/>
              <a:buFont typeface="Trebuchet MS"/>
              <a:buChar char="●"/>
            </a:pPr>
            <a:r>
              <a:rPr lang="en" sz="1200">
                <a:latin typeface="Trebuchet MS"/>
                <a:ea typeface="Trebuchet MS"/>
                <a:cs typeface="Trebuchet MS"/>
                <a:sym typeface="Trebuchet MS"/>
              </a:rPr>
              <a:t>Monkeypox virus testing is available at multiple commercial laboratories. This testing is not free and out-of-pocket costs will vary. Providers should refer to the laboratory’s website for specific instructions, including how to order testing and collect specimens. </a:t>
            </a:r>
            <a:endParaRPr sz="1200">
              <a:latin typeface="Trebuchet MS"/>
              <a:ea typeface="Trebuchet MS"/>
              <a:cs typeface="Trebuchet MS"/>
              <a:sym typeface="Trebuchet MS"/>
            </a:endParaRPr>
          </a:p>
          <a:p>
            <a:pPr marL="457200" lvl="0" indent="-304800" algn="l" rtl="0">
              <a:lnSpc>
                <a:spcPct val="100000"/>
              </a:lnSpc>
              <a:spcBef>
                <a:spcPts val="0"/>
              </a:spcBef>
              <a:spcAft>
                <a:spcPts val="0"/>
              </a:spcAft>
              <a:buSzPts val="1200"/>
              <a:buFont typeface="Trebuchet MS"/>
              <a:buChar char="●"/>
            </a:pPr>
            <a:r>
              <a:rPr lang="en" sz="1200">
                <a:latin typeface="Trebuchet MS"/>
                <a:ea typeface="Trebuchet MS"/>
                <a:cs typeface="Trebuchet MS"/>
                <a:sym typeface="Trebuchet MS"/>
              </a:rPr>
              <a:t>VDH encourages providers to use commercial labs for monkeypox virus testing whenever possible. </a:t>
            </a:r>
            <a:endParaRPr sz="1200">
              <a:latin typeface="Trebuchet MS"/>
              <a:ea typeface="Trebuchet MS"/>
              <a:cs typeface="Trebuchet MS"/>
              <a:sym typeface="Trebuchet MS"/>
            </a:endParaRPr>
          </a:p>
          <a:p>
            <a:pPr marL="457200" lvl="0" indent="-304800" algn="l" rtl="0">
              <a:lnSpc>
                <a:spcPct val="100000"/>
              </a:lnSpc>
              <a:spcBef>
                <a:spcPts val="0"/>
              </a:spcBef>
              <a:spcAft>
                <a:spcPts val="0"/>
              </a:spcAft>
              <a:buSzPts val="1200"/>
              <a:buFont typeface="Trebuchet MS"/>
              <a:buChar char="●"/>
            </a:pPr>
            <a:r>
              <a:rPr lang="en" sz="1200">
                <a:latin typeface="Trebuchet MS"/>
                <a:ea typeface="Trebuchet MS"/>
                <a:cs typeface="Trebuchet MS"/>
                <a:sym typeface="Trebuchet MS"/>
              </a:rPr>
              <a:t>Public health can perform testing at the Division of Consolidated Laboratory Services (or DCLS) for patients who meet CDC’s clinical and epidemiologic criteria. This public health testing is free, but requires preapproval by the local health department. Priority is given to certain patients (e.g., patients who are uninsured or underinsured, those at high risk of severe illness, close contacts being monitored by public health, healthcare workers, those who live or work in a congregate setting, and those evaluated at a VDH clinic). </a:t>
            </a:r>
            <a:endParaRPr sz="1200">
              <a:latin typeface="Trebuchet MS"/>
              <a:ea typeface="Trebuchet MS"/>
              <a:cs typeface="Trebuchet MS"/>
              <a:sym typeface="Trebuchet MS"/>
            </a:endParaRPr>
          </a:p>
          <a:p>
            <a:pPr marL="457200" lvl="0" indent="-304800" algn="l" rtl="0">
              <a:lnSpc>
                <a:spcPct val="100000"/>
              </a:lnSpc>
              <a:spcBef>
                <a:spcPts val="0"/>
              </a:spcBef>
              <a:spcAft>
                <a:spcPts val="0"/>
              </a:spcAft>
              <a:buSzPts val="1200"/>
              <a:buFont typeface="Trebuchet MS"/>
              <a:buChar char="●"/>
            </a:pPr>
            <a:r>
              <a:rPr lang="en" sz="1200">
                <a:latin typeface="Trebuchet MS"/>
                <a:ea typeface="Trebuchet MS"/>
                <a:cs typeface="Trebuchet MS"/>
                <a:sym typeface="Trebuchet MS"/>
              </a:rPr>
              <a:t>Monkeypox can look like other diseases and coinfections have been reported. Providers should consider testing for other infections like HIV, gonorrhea, chlamydia, and syphilis. For children, monkeypox can be confused with other common rash illnesses in children, such as varicella (chickenpox); hand, foot, and mouth disease; measles; scabies; molluscum contagiosum; herpes; syphilis (including congenital syphilis); allergic skin rashes; and drug eruptions. </a:t>
            </a:r>
            <a:endParaRPr sz="1200">
              <a:latin typeface="Trebuchet MS"/>
              <a:ea typeface="Trebuchet MS"/>
              <a:cs typeface="Trebuchet MS"/>
              <a:sym typeface="Trebuchet MS"/>
            </a:endParaRPr>
          </a:p>
          <a:p>
            <a:pPr marL="457200" lvl="0" indent="-304800" algn="l" rtl="0">
              <a:lnSpc>
                <a:spcPct val="100000"/>
              </a:lnSpc>
              <a:spcBef>
                <a:spcPts val="0"/>
              </a:spcBef>
              <a:spcAft>
                <a:spcPts val="0"/>
              </a:spcAft>
              <a:buSzPts val="1200"/>
              <a:buFont typeface="Trebuchet MS"/>
              <a:buChar char="●"/>
            </a:pPr>
            <a:r>
              <a:rPr lang="en" sz="1200">
                <a:latin typeface="Trebuchet MS"/>
                <a:ea typeface="Trebuchet MS"/>
                <a:cs typeface="Trebuchet MS"/>
                <a:sym typeface="Trebuchet MS"/>
              </a:rPr>
              <a:t>Providers should immediate report suspected cases to the local health department, even if testing is being performed at a commercial laboratory. Timely reporting allows the LHD to prepare for access to treatment, contact tracing, and postexposure prophylaxis. </a:t>
            </a:r>
            <a:endParaRPr sz="1200">
              <a:latin typeface="Trebuchet MS"/>
              <a:ea typeface="Trebuchet MS"/>
              <a:cs typeface="Trebuchet MS"/>
              <a:sym typeface="Trebuchet MS"/>
            </a:endParaRPr>
          </a:p>
          <a:p>
            <a:pPr marL="0" lvl="0" indent="0" algn="l" rtl="0">
              <a:lnSpc>
                <a:spcPct val="100000"/>
              </a:lnSpc>
              <a:spcBef>
                <a:spcPts val="0"/>
              </a:spcBef>
              <a:spcAft>
                <a:spcPts val="0"/>
              </a:spcAft>
              <a:buNone/>
            </a:pPr>
            <a:endParaRPr sz="1200">
              <a:latin typeface="Trebuchet MS"/>
              <a:ea typeface="Trebuchet MS"/>
              <a:cs typeface="Trebuchet MS"/>
              <a:sym typeface="Trebuchet MS"/>
            </a:endParaRPr>
          </a:p>
          <a:p>
            <a:pPr marL="0" lvl="0" indent="0" algn="l" rtl="0">
              <a:lnSpc>
                <a:spcPct val="100000"/>
              </a:lnSpc>
              <a:spcBef>
                <a:spcPts val="0"/>
              </a:spcBef>
              <a:spcAft>
                <a:spcPts val="0"/>
              </a:spcAft>
              <a:buNone/>
            </a:pPr>
            <a:r>
              <a:rPr lang="en" sz="1200">
                <a:latin typeface="Trebuchet MS"/>
                <a:ea typeface="Trebuchet MS"/>
                <a:cs typeface="Trebuchet MS"/>
                <a:sym typeface="Trebuchet MS"/>
              </a:rPr>
              <a:t>Additional Resources</a:t>
            </a:r>
            <a:endParaRPr sz="1200">
              <a:latin typeface="Trebuchet MS"/>
              <a:ea typeface="Trebuchet MS"/>
              <a:cs typeface="Trebuchet MS"/>
              <a:sym typeface="Trebuchet MS"/>
            </a:endParaRPr>
          </a:p>
          <a:p>
            <a:pPr marL="457200" lvl="0" indent="-304800" algn="l" rtl="0">
              <a:lnSpc>
                <a:spcPct val="100000"/>
              </a:lnSpc>
              <a:spcBef>
                <a:spcPts val="0"/>
              </a:spcBef>
              <a:spcAft>
                <a:spcPts val="0"/>
              </a:spcAft>
              <a:buClr>
                <a:schemeClr val="dk1"/>
              </a:buClr>
              <a:buSzPts val="1200"/>
              <a:buFont typeface="Trebuchet MS"/>
              <a:buChar char="●"/>
            </a:pPr>
            <a:r>
              <a:rPr lang="en" sz="1200">
                <a:solidFill>
                  <a:schemeClr val="dk1"/>
                </a:solidFill>
                <a:latin typeface="Trebuchet MS"/>
                <a:ea typeface="Trebuchet MS"/>
                <a:cs typeface="Trebuchet MS"/>
                <a:sym typeface="Trebuchet MS"/>
              </a:rPr>
              <a:t>The National Emerging Special Pathogens Training and Education Center provides information on </a:t>
            </a:r>
            <a:r>
              <a:rPr lang="en" sz="1200" u="sng">
                <a:solidFill>
                  <a:schemeClr val="hlink"/>
                </a:solidFill>
                <a:latin typeface="Trebuchet MS"/>
                <a:ea typeface="Trebuchet MS"/>
                <a:cs typeface="Trebuchet MS"/>
                <a:sym typeface="Trebuchet MS"/>
                <a:hlinkClick r:id="rId3"/>
              </a:rPr>
              <a:t>How to Collect a Monkeypox Specimen for Diagnostic Testing</a:t>
            </a:r>
            <a:r>
              <a:rPr lang="en" sz="1200">
                <a:solidFill>
                  <a:schemeClr val="dk1"/>
                </a:solidFill>
                <a:latin typeface="Trebuchet MS"/>
                <a:ea typeface="Trebuchet MS"/>
                <a:cs typeface="Trebuchet MS"/>
                <a:sym typeface="Trebuchet MS"/>
              </a:rPr>
              <a:t>. </a:t>
            </a:r>
            <a:endParaRPr sz="1200">
              <a:solidFill>
                <a:schemeClr val="dk1"/>
              </a:solidFill>
              <a:latin typeface="Trebuchet MS"/>
              <a:ea typeface="Trebuchet MS"/>
              <a:cs typeface="Trebuchet MS"/>
              <a:sym typeface="Trebuchet MS"/>
            </a:endParaRPr>
          </a:p>
          <a:p>
            <a:pPr marL="457200" lvl="0" indent="-304800" algn="l" rtl="0">
              <a:lnSpc>
                <a:spcPct val="100000"/>
              </a:lnSpc>
              <a:spcBef>
                <a:spcPts val="0"/>
              </a:spcBef>
              <a:spcAft>
                <a:spcPts val="0"/>
              </a:spcAft>
              <a:buClr>
                <a:schemeClr val="dk1"/>
              </a:buClr>
              <a:buSzPts val="1200"/>
              <a:buFont typeface="Trebuchet MS"/>
              <a:buChar char="●"/>
            </a:pPr>
            <a:r>
              <a:rPr lang="en" sz="1200">
                <a:solidFill>
                  <a:schemeClr val="dk1"/>
                </a:solidFill>
                <a:latin typeface="Trebuchet MS"/>
                <a:ea typeface="Trebuchet MS"/>
                <a:cs typeface="Trebuchet MS"/>
                <a:sym typeface="Trebuchet MS"/>
              </a:rPr>
              <a:t>CDC Clinical Considerations for Monkeypox in Children and Adolescents </a:t>
            </a:r>
            <a:r>
              <a:rPr lang="en" sz="1200" u="sng">
                <a:solidFill>
                  <a:schemeClr val="hlink"/>
                </a:solidFill>
                <a:latin typeface="Trebuchet MS"/>
                <a:ea typeface="Trebuchet MS"/>
                <a:cs typeface="Trebuchet MS"/>
                <a:sym typeface="Trebuchet MS"/>
                <a:hlinkClick r:id="rId4"/>
              </a:rPr>
              <a:t>https://www.cdc.gov/poxvirus/monkeypox/clinicians/pediatric.html</a:t>
            </a:r>
            <a:endParaRPr sz="1200">
              <a:solidFill>
                <a:schemeClr val="dk1"/>
              </a:solidFill>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sz="1200">
              <a:solidFill>
                <a:schemeClr val="dk1"/>
              </a:solidFill>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sz="1200">
              <a:latin typeface="Trebuchet MS"/>
              <a:ea typeface="Trebuchet MS"/>
              <a:cs typeface="Trebuchet MS"/>
              <a:sym typeface="Trebuchet M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152ff309f10_0_2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152ff309f10_0_2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Font typeface="Trebuchet MS"/>
              <a:buChar char="●"/>
            </a:pPr>
            <a:r>
              <a:rPr lang="en" sz="1200">
                <a:solidFill>
                  <a:schemeClr val="dk1"/>
                </a:solidFill>
                <a:highlight>
                  <a:srgbClr val="FFFFFF"/>
                </a:highlight>
                <a:latin typeface="Trebuchet MS"/>
                <a:ea typeface="Trebuchet MS"/>
                <a:cs typeface="Trebuchet MS"/>
                <a:sym typeface="Trebuchet MS"/>
              </a:rPr>
              <a:t>When collecting specimens for monkeypox virus testing is it important to wear appropriate personal protective equipment or PPE (e.g., gown, gloves, eye protection, N95 respirator or higher)</a:t>
            </a:r>
            <a:endParaRPr sz="1200">
              <a:solidFill>
                <a:schemeClr val="dk1"/>
              </a:solidFill>
              <a:highlight>
                <a:srgbClr val="FFFFFF"/>
              </a:highlight>
              <a:latin typeface="Trebuchet MS"/>
              <a:ea typeface="Trebuchet MS"/>
              <a:cs typeface="Trebuchet MS"/>
              <a:sym typeface="Trebuchet MS"/>
            </a:endParaRPr>
          </a:p>
          <a:p>
            <a:pPr marL="457200" lvl="0" indent="-304800" algn="l" rtl="0">
              <a:lnSpc>
                <a:spcPct val="115000"/>
              </a:lnSpc>
              <a:spcBef>
                <a:spcPts val="0"/>
              </a:spcBef>
              <a:spcAft>
                <a:spcPts val="0"/>
              </a:spcAft>
              <a:buClr>
                <a:schemeClr val="dk1"/>
              </a:buClr>
              <a:buSzPts val="1200"/>
              <a:buFont typeface="Trebuchet MS"/>
              <a:buChar char="●"/>
            </a:pPr>
            <a:r>
              <a:rPr lang="en" sz="1200">
                <a:solidFill>
                  <a:schemeClr val="dk1"/>
                </a:solidFill>
                <a:highlight>
                  <a:srgbClr val="FFFFFF"/>
                </a:highlight>
                <a:latin typeface="Trebuchet MS"/>
                <a:ea typeface="Trebuchet MS"/>
                <a:cs typeface="Trebuchet MS"/>
                <a:sym typeface="Trebuchet MS"/>
              </a:rPr>
              <a:t>The recommended specimen type is material collected from the surface of a lesion or crust from a healing lesion. CDC recommends that three lesions per patient be swabbed and two swabs from each lesion be collected, preferably from different locations on the body or from lesions which differ in appearance. </a:t>
            </a:r>
            <a:endParaRPr sz="1200">
              <a:solidFill>
                <a:schemeClr val="dk1"/>
              </a:solidFill>
              <a:highlight>
                <a:srgbClr val="FFFFFF"/>
              </a:highlight>
              <a:latin typeface="Trebuchet MS"/>
              <a:ea typeface="Trebuchet MS"/>
              <a:cs typeface="Trebuchet MS"/>
              <a:sym typeface="Trebuchet MS"/>
            </a:endParaRPr>
          </a:p>
          <a:p>
            <a:pPr marL="457200" lvl="0" indent="-304800" algn="l" rtl="0">
              <a:lnSpc>
                <a:spcPct val="115000"/>
              </a:lnSpc>
              <a:spcBef>
                <a:spcPts val="0"/>
              </a:spcBef>
              <a:spcAft>
                <a:spcPts val="0"/>
              </a:spcAft>
              <a:buClr>
                <a:schemeClr val="dk1"/>
              </a:buClr>
              <a:buSzPts val="1200"/>
              <a:buFont typeface="Trebuchet MS"/>
              <a:buChar char="●"/>
            </a:pPr>
            <a:r>
              <a:rPr lang="en" sz="1200">
                <a:solidFill>
                  <a:schemeClr val="dk1"/>
                </a:solidFill>
                <a:highlight>
                  <a:srgbClr val="FFFFFF"/>
                </a:highlight>
                <a:latin typeface="Trebuchet MS"/>
                <a:ea typeface="Trebuchet MS"/>
                <a:cs typeface="Trebuchet MS"/>
                <a:sym typeface="Trebuchet MS"/>
              </a:rPr>
              <a:t>Using a sterile, dry synthetic swab, swab the surface of the lesion vigorously to collect adequate DNA. It is not necessary nor recommended to de-roof or lance the lesion before swabbing. Put each swab into a separate container. </a:t>
            </a:r>
            <a:endParaRPr sz="1200">
              <a:solidFill>
                <a:schemeClr val="dk1"/>
              </a:solidFill>
              <a:highlight>
                <a:srgbClr val="FFFFFF"/>
              </a:highlight>
              <a:latin typeface="Trebuchet MS"/>
              <a:ea typeface="Trebuchet MS"/>
              <a:cs typeface="Trebuchet MS"/>
              <a:sym typeface="Trebuchet MS"/>
            </a:endParaRPr>
          </a:p>
          <a:p>
            <a:pPr marL="457200" lvl="0" indent="-304800" algn="l" rtl="0">
              <a:lnSpc>
                <a:spcPct val="115000"/>
              </a:lnSpc>
              <a:spcBef>
                <a:spcPts val="0"/>
              </a:spcBef>
              <a:spcAft>
                <a:spcPts val="0"/>
              </a:spcAft>
              <a:buClr>
                <a:schemeClr val="dk1"/>
              </a:buClr>
              <a:buSzPts val="1200"/>
              <a:buFont typeface="Trebuchet MS"/>
              <a:buChar char="●"/>
            </a:pPr>
            <a:r>
              <a:rPr lang="en" sz="1200">
                <a:solidFill>
                  <a:schemeClr val="dk1"/>
                </a:solidFill>
                <a:highlight>
                  <a:srgbClr val="FFFFFF"/>
                </a:highlight>
                <a:latin typeface="Trebuchet MS"/>
                <a:ea typeface="Trebuchet MS"/>
                <a:cs typeface="Trebuchet MS"/>
                <a:sym typeface="Trebuchet MS"/>
              </a:rPr>
              <a:t>For some individuals, the lesions may not be overtly visible (such as within the oral cavity or within the rectum), therefore clinicians should perform a thorough evaluation including a full body skin, oral, genital, and rectal examination to identify appropriate lesions for sampling.</a:t>
            </a:r>
            <a:endParaRPr sz="1200">
              <a:solidFill>
                <a:schemeClr val="dk1"/>
              </a:solidFill>
              <a:highlight>
                <a:srgbClr val="FFFFFF"/>
              </a:highlight>
              <a:latin typeface="Trebuchet MS"/>
              <a:ea typeface="Trebuchet MS"/>
              <a:cs typeface="Trebuchet MS"/>
              <a:sym typeface="Trebuchet MS"/>
            </a:endParaRPr>
          </a:p>
          <a:p>
            <a:pPr marL="457200" lvl="0" indent="-304800" algn="l" rtl="0">
              <a:lnSpc>
                <a:spcPct val="115000"/>
              </a:lnSpc>
              <a:spcBef>
                <a:spcPts val="0"/>
              </a:spcBef>
              <a:spcAft>
                <a:spcPts val="0"/>
              </a:spcAft>
              <a:buClr>
                <a:schemeClr val="dk1"/>
              </a:buClr>
              <a:buSzPts val="1200"/>
              <a:buFont typeface="Trebuchet MS"/>
              <a:buChar char="●"/>
            </a:pPr>
            <a:r>
              <a:rPr lang="en" sz="1200">
                <a:solidFill>
                  <a:schemeClr val="dk1"/>
                </a:solidFill>
                <a:highlight>
                  <a:srgbClr val="FFFFFF"/>
                </a:highlight>
                <a:latin typeface="Trebuchet MS"/>
                <a:ea typeface="Trebuchet MS"/>
                <a:cs typeface="Trebuchet MS"/>
                <a:sym typeface="Trebuchet MS"/>
              </a:rPr>
              <a:t>Different laboratories may vary in their specimen preparation requirements. Please contact the appropriate public health department or commercial laboratory to determine acceptable specimens.</a:t>
            </a:r>
            <a:endParaRPr sz="1200">
              <a:solidFill>
                <a:schemeClr val="dk1"/>
              </a:solidFill>
              <a:highlight>
                <a:srgbClr val="FFFFFF"/>
              </a:highlight>
              <a:latin typeface="Trebuchet MS"/>
              <a:ea typeface="Trebuchet MS"/>
              <a:cs typeface="Trebuchet MS"/>
              <a:sym typeface="Trebuchet MS"/>
            </a:endParaRPr>
          </a:p>
          <a:p>
            <a:pPr marL="0" lvl="0" indent="0" algn="l" rtl="0">
              <a:spcBef>
                <a:spcPts val="1200"/>
              </a:spcBef>
              <a:spcAft>
                <a:spcPts val="0"/>
              </a:spcAft>
              <a:buClr>
                <a:srgbClr val="000000"/>
              </a:buClr>
              <a:buSzPts val="1100"/>
              <a:buFont typeface="Arial"/>
              <a:buNone/>
            </a:pPr>
            <a:endParaRPr sz="1200">
              <a:latin typeface="Trebuchet MS"/>
              <a:ea typeface="Trebuchet MS"/>
              <a:cs typeface="Trebuchet MS"/>
              <a:sym typeface="Trebuchet M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1552a7a5d25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1552a7a5d25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Font typeface="Trebuchet MS"/>
              <a:buChar char="●"/>
            </a:pPr>
            <a:r>
              <a:rPr lang="en" sz="1200">
                <a:solidFill>
                  <a:schemeClr val="dk1"/>
                </a:solidFill>
                <a:latin typeface="Trebuchet MS"/>
                <a:ea typeface="Trebuchet MS"/>
                <a:cs typeface="Trebuchet MS"/>
                <a:sym typeface="Trebuchet MS"/>
              </a:rPr>
              <a:t>If a patient tests positive, then that is actionable. Providers do not need to wait for additional CDC confirmation.</a:t>
            </a:r>
            <a:endParaRPr sz="1200">
              <a:solidFill>
                <a:schemeClr val="dk1"/>
              </a:solidFill>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 sz="1200">
                <a:solidFill>
                  <a:schemeClr val="dk1"/>
                </a:solidFill>
                <a:latin typeface="Trebuchet MS"/>
                <a:ea typeface="Trebuchet MS"/>
                <a:cs typeface="Trebuchet MS"/>
                <a:sym typeface="Trebuchet MS"/>
              </a:rPr>
              <a:t>Report the patient to the local health department, if you haven’t done so already.</a:t>
            </a:r>
            <a:endParaRPr sz="1200">
              <a:solidFill>
                <a:schemeClr val="dk1"/>
              </a:solidFill>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 sz="1200">
                <a:solidFill>
                  <a:schemeClr val="dk1"/>
                </a:solidFill>
                <a:latin typeface="Trebuchet MS"/>
                <a:ea typeface="Trebuchet MS"/>
                <a:cs typeface="Trebuchet MS"/>
                <a:sym typeface="Trebuchet MS"/>
              </a:rPr>
              <a:t>Evaluate the patient for treatment. This includes supportive care, as well as antiviral treatment.</a:t>
            </a:r>
            <a:endParaRPr sz="1200">
              <a:solidFill>
                <a:schemeClr val="dk1"/>
              </a:solidFill>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 sz="1200">
                <a:solidFill>
                  <a:schemeClr val="dk1"/>
                </a:solidFill>
                <a:latin typeface="Trebuchet MS"/>
                <a:ea typeface="Trebuchet MS"/>
                <a:cs typeface="Trebuchet MS"/>
                <a:sym typeface="Trebuchet MS"/>
              </a:rPr>
              <a:t>Counsel the patient to do the things listed here.</a:t>
            </a:r>
            <a:endParaRPr sz="1200">
              <a:solidFill>
                <a:schemeClr val="dk1"/>
              </a:solidFill>
              <a:latin typeface="Trebuchet MS"/>
              <a:ea typeface="Trebuchet MS"/>
              <a:cs typeface="Trebuchet MS"/>
              <a:sym typeface="Trebuchet M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15587aa52b1_8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15587aa52b1_8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This slide lists websites, test codes, and expected turn around times for testing at commercial labs. Recommend to contact the lab for the most updated or additional information.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6956a49ab0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50" name="Google Shape;250;g16956a49ab0_0_26:notes"/>
          <p:cNvSpPr txBox="1">
            <a:spLocks noGrp="1"/>
          </p:cNvSpPr>
          <p:nvPr>
            <p:ph type="body" idx="1"/>
          </p:nvPr>
        </p:nvSpPr>
        <p:spPr>
          <a:xfrm>
            <a:off x="686421" y="4400238"/>
            <a:ext cx="5486700" cy="3600900"/>
          </a:xfrm>
          <a:prstGeom prst="rect">
            <a:avLst/>
          </a:prstGeom>
          <a:noFill/>
          <a:ln>
            <a:noFill/>
          </a:ln>
        </p:spPr>
        <p:txBody>
          <a:bodyPr spcFirstLastPara="1" wrap="square" lIns="90575" tIns="45275" rIns="90575" bIns="45275" anchor="t" anchorCtr="0">
            <a:noAutofit/>
          </a:bodyPr>
          <a:lstStyle/>
          <a:p>
            <a:pPr marL="0" lvl="0" indent="0" algn="l" rtl="0">
              <a:lnSpc>
                <a:spcPct val="100000"/>
              </a:lnSpc>
              <a:spcBef>
                <a:spcPts val="0"/>
              </a:spcBef>
              <a:spcAft>
                <a:spcPts val="0"/>
              </a:spcAft>
              <a:buNone/>
            </a:pPr>
            <a:endParaRPr sz="1200">
              <a:latin typeface="Trebuchet MS"/>
              <a:ea typeface="Trebuchet MS"/>
              <a:cs typeface="Trebuchet MS"/>
              <a:sym typeface="Trebuchet MS"/>
            </a:endParaRPr>
          </a:p>
        </p:txBody>
      </p:sp>
      <p:sp>
        <p:nvSpPr>
          <p:cNvPr id="251" name="Google Shape;251;g16956a49ab0_0_26:notes"/>
          <p:cNvSpPr txBox="1"/>
          <p:nvPr/>
        </p:nvSpPr>
        <p:spPr>
          <a:xfrm>
            <a:off x="3884025" y="8684926"/>
            <a:ext cx="2972400" cy="459000"/>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152ff309f10_0_2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152ff309f10_0_2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16956a49ab0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62" name="Google Shape;462;g16956a49ab0_0_54:notes"/>
          <p:cNvSpPr txBox="1">
            <a:spLocks noGrp="1"/>
          </p:cNvSpPr>
          <p:nvPr>
            <p:ph type="body" idx="1"/>
          </p:nvPr>
        </p:nvSpPr>
        <p:spPr>
          <a:xfrm>
            <a:off x="686421" y="4400238"/>
            <a:ext cx="5486700" cy="3600900"/>
          </a:xfrm>
          <a:prstGeom prst="rect">
            <a:avLst/>
          </a:prstGeom>
          <a:noFill/>
          <a:ln>
            <a:noFill/>
          </a:ln>
        </p:spPr>
        <p:txBody>
          <a:bodyPr spcFirstLastPara="1" wrap="square" lIns="90575" tIns="45275" rIns="90575" bIns="45275" anchor="t" anchorCtr="0">
            <a:noAutofit/>
          </a:bodyPr>
          <a:lstStyle/>
          <a:p>
            <a:pPr marL="0" lvl="0" indent="0" algn="l" rtl="0">
              <a:lnSpc>
                <a:spcPct val="100000"/>
              </a:lnSpc>
              <a:spcBef>
                <a:spcPts val="0"/>
              </a:spcBef>
              <a:spcAft>
                <a:spcPts val="0"/>
              </a:spcAft>
              <a:buNone/>
            </a:pPr>
            <a:endParaRPr sz="1200">
              <a:latin typeface="Trebuchet MS"/>
              <a:ea typeface="Trebuchet MS"/>
              <a:cs typeface="Trebuchet MS"/>
              <a:sym typeface="Trebuchet MS"/>
            </a:endParaRPr>
          </a:p>
        </p:txBody>
      </p:sp>
      <p:sp>
        <p:nvSpPr>
          <p:cNvPr id="463" name="Google Shape;463;g16956a49ab0_0_54:notes"/>
          <p:cNvSpPr txBox="1"/>
          <p:nvPr/>
        </p:nvSpPr>
        <p:spPr>
          <a:xfrm>
            <a:off x="3884025" y="8684926"/>
            <a:ext cx="2972400" cy="459000"/>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31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152ff309f10_0_6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152ff309f10_0_6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Font typeface="Trebuchet MS"/>
              <a:buChar char="●"/>
            </a:pPr>
            <a:r>
              <a:rPr lang="en" sz="1200">
                <a:latin typeface="Trebuchet MS"/>
                <a:ea typeface="Trebuchet MS"/>
                <a:cs typeface="Trebuchet MS"/>
                <a:sym typeface="Trebuchet MS"/>
              </a:rPr>
              <a:t>Two vaccines are available, either can be used for prophylaxis</a:t>
            </a:r>
            <a:endParaRPr sz="1200">
              <a:latin typeface="Trebuchet MS"/>
              <a:ea typeface="Trebuchet MS"/>
              <a:cs typeface="Trebuchet MS"/>
              <a:sym typeface="Trebuchet MS"/>
            </a:endParaRPr>
          </a:p>
          <a:p>
            <a:pPr marL="457200" lvl="0" indent="-304800" algn="l" rtl="0">
              <a:spcBef>
                <a:spcPts val="0"/>
              </a:spcBef>
              <a:spcAft>
                <a:spcPts val="0"/>
              </a:spcAft>
              <a:buSzPts val="1200"/>
              <a:buFont typeface="Trebuchet MS"/>
              <a:buChar char="●"/>
            </a:pPr>
            <a:r>
              <a:rPr lang="en" sz="1200">
                <a:latin typeface="Trebuchet MS"/>
                <a:ea typeface="Trebuchet MS"/>
                <a:cs typeface="Trebuchet MS"/>
                <a:sym typeface="Trebuchet MS"/>
              </a:rPr>
              <a:t>Jynneos (pronounced jah - NAY-os) is the primary vaccine being used in Virginia</a:t>
            </a:r>
            <a:endParaRPr sz="1200">
              <a:latin typeface="Trebuchet MS"/>
              <a:ea typeface="Trebuchet MS"/>
              <a:cs typeface="Trebuchet MS"/>
              <a:sym typeface="Trebuchet MS"/>
            </a:endParaRPr>
          </a:p>
          <a:p>
            <a:pPr marL="457200" lvl="0" indent="-304800" algn="l" rtl="0">
              <a:spcBef>
                <a:spcPts val="0"/>
              </a:spcBef>
              <a:spcAft>
                <a:spcPts val="0"/>
              </a:spcAft>
              <a:buSzPts val="1200"/>
              <a:buFont typeface="Trebuchet MS"/>
              <a:buChar char="●"/>
            </a:pPr>
            <a:r>
              <a:rPr lang="en" sz="1200">
                <a:latin typeface="Trebuchet MS"/>
                <a:ea typeface="Trebuchet MS"/>
                <a:cs typeface="Trebuchet MS"/>
                <a:sym typeface="Trebuchet MS"/>
              </a:rPr>
              <a:t>ACAM2000 is also available from the Strategic National Stockpile.</a:t>
            </a:r>
            <a:endParaRPr sz="1200">
              <a:latin typeface="Trebuchet MS"/>
              <a:ea typeface="Trebuchet MS"/>
              <a:cs typeface="Trebuchet MS"/>
              <a:sym typeface="Trebuchet MS"/>
            </a:endParaRPr>
          </a:p>
          <a:p>
            <a:pPr marL="457200" lvl="0" indent="-304800" algn="l" rtl="0">
              <a:spcBef>
                <a:spcPts val="0"/>
              </a:spcBef>
              <a:spcAft>
                <a:spcPts val="0"/>
              </a:spcAft>
              <a:buSzPts val="1200"/>
              <a:buFont typeface="Trebuchet MS"/>
              <a:buChar char="●"/>
            </a:pPr>
            <a:r>
              <a:rPr lang="en" sz="1200">
                <a:latin typeface="Trebuchet MS"/>
                <a:ea typeface="Trebuchet MS"/>
                <a:cs typeface="Trebuchet MS"/>
                <a:sym typeface="Trebuchet MS"/>
              </a:rPr>
              <a:t>VDH can also request shipments of the ACAM2000 vaccine, which is in much greater supply, but because of the significant risk of side effects, is not recommended for everyone. ACAM2000 administration is not a current part of the routine VDH monkeypox vaccine strategy at this time</a:t>
            </a:r>
            <a:endParaRPr sz="1200">
              <a:latin typeface="Trebuchet MS"/>
              <a:ea typeface="Trebuchet MS"/>
              <a:cs typeface="Trebuchet MS"/>
              <a:sym typeface="Trebuchet MS"/>
            </a:endParaRPr>
          </a:p>
          <a:p>
            <a:pPr marL="457200" lvl="0" indent="-304800" algn="l" rtl="0">
              <a:spcBef>
                <a:spcPts val="0"/>
              </a:spcBef>
              <a:spcAft>
                <a:spcPts val="0"/>
              </a:spcAft>
              <a:buSzPts val="1200"/>
              <a:buFont typeface="Trebuchet MS"/>
              <a:buChar char="●"/>
            </a:pPr>
            <a:r>
              <a:rPr lang="en" sz="1200">
                <a:latin typeface="Trebuchet MS"/>
                <a:ea typeface="Trebuchet MS"/>
                <a:cs typeface="Trebuchet MS"/>
                <a:sym typeface="Trebuchet MS"/>
              </a:rPr>
              <a:t>ACAM 2000 </a:t>
            </a:r>
            <a:r>
              <a:rPr lang="en" sz="1200">
                <a:solidFill>
                  <a:schemeClr val="dk1"/>
                </a:solidFill>
                <a:latin typeface="Trebuchet MS"/>
                <a:ea typeface="Trebuchet MS"/>
                <a:cs typeface="Trebuchet MS"/>
                <a:sym typeface="Trebuchet MS"/>
              </a:rPr>
              <a:t>should not be given to people with HIV, regardless of immune status, due to risk of </a:t>
            </a:r>
            <a:r>
              <a:rPr lang="en" sz="1200">
                <a:solidFill>
                  <a:schemeClr val="dk1"/>
                </a:solidFill>
                <a:highlight>
                  <a:srgbClr val="FFFFFF"/>
                </a:highlight>
                <a:latin typeface="Open Sans"/>
                <a:ea typeface="Open Sans"/>
                <a:cs typeface="Open Sans"/>
                <a:sym typeface="Open Sans"/>
              </a:rPr>
              <a:t>severe localized or systemic infection with vaccinia (progressive vaccinia)   in people with weakened immune systems,</a:t>
            </a:r>
            <a:endParaRPr sz="1200">
              <a:latin typeface="Trebuchet MS"/>
              <a:ea typeface="Trebuchet MS"/>
              <a:cs typeface="Trebuchet MS"/>
              <a:sym typeface="Trebuchet M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152ff309f10_0_6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152ff309f10_0_6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Font typeface="Trebuchet MS"/>
              <a:buChar char="●"/>
            </a:pPr>
            <a:r>
              <a:rPr lang="en" sz="1200">
                <a:latin typeface="Trebuchet MS"/>
                <a:ea typeface="Trebuchet MS"/>
                <a:cs typeface="Trebuchet MS"/>
                <a:sym typeface="Trebuchet MS"/>
              </a:rPr>
              <a:t>Jynneos may be administered via subcutaneous or intradermal injection</a:t>
            </a:r>
            <a:endParaRPr sz="1200">
              <a:latin typeface="Trebuchet MS"/>
              <a:ea typeface="Trebuchet MS"/>
              <a:cs typeface="Trebuchet MS"/>
              <a:sym typeface="Trebuchet MS"/>
            </a:endParaRPr>
          </a:p>
          <a:p>
            <a:pPr marL="457200" lvl="0" indent="-304800" algn="l" rtl="0">
              <a:spcBef>
                <a:spcPts val="0"/>
              </a:spcBef>
              <a:spcAft>
                <a:spcPts val="0"/>
              </a:spcAft>
              <a:buSzPts val="1200"/>
              <a:buFont typeface="Trebuchet MS"/>
              <a:buChar char="●"/>
            </a:pPr>
            <a:r>
              <a:rPr lang="en" sz="1200">
                <a:latin typeface="Trebuchet MS"/>
                <a:ea typeface="Trebuchet MS"/>
                <a:cs typeface="Trebuchet MS"/>
                <a:sym typeface="Trebuchet MS"/>
              </a:rPr>
              <a:t>Two dose series, separated by four weeks</a:t>
            </a:r>
            <a:endParaRPr sz="1200">
              <a:latin typeface="Trebuchet MS"/>
              <a:ea typeface="Trebuchet MS"/>
              <a:cs typeface="Trebuchet MS"/>
              <a:sym typeface="Trebuchet MS"/>
            </a:endParaRPr>
          </a:p>
          <a:p>
            <a:pPr marL="457200" lvl="0" indent="-304800" algn="l" rtl="0">
              <a:spcBef>
                <a:spcPts val="0"/>
              </a:spcBef>
              <a:spcAft>
                <a:spcPts val="0"/>
              </a:spcAft>
              <a:buSzPts val="1200"/>
              <a:buFont typeface="Trebuchet MS"/>
              <a:buChar char="●"/>
            </a:pPr>
            <a:r>
              <a:rPr lang="en" sz="1200">
                <a:latin typeface="Trebuchet MS"/>
                <a:ea typeface="Trebuchet MS"/>
                <a:cs typeface="Trebuchet MS"/>
                <a:sym typeface="Trebuchet MS"/>
              </a:rPr>
              <a:t>Considered vaccinated two weeks after receipt of second dose</a:t>
            </a:r>
            <a:endParaRPr sz="1200">
              <a:latin typeface="Trebuchet MS"/>
              <a:ea typeface="Trebuchet MS"/>
              <a:cs typeface="Trebuchet MS"/>
              <a:sym typeface="Trebuchet MS"/>
            </a:endParaRPr>
          </a:p>
          <a:p>
            <a:pPr marL="457200" lvl="0" indent="-304800" algn="l" rtl="0">
              <a:spcBef>
                <a:spcPts val="0"/>
              </a:spcBef>
              <a:spcAft>
                <a:spcPts val="0"/>
              </a:spcAft>
              <a:buSzPts val="1200"/>
              <a:buFont typeface="Trebuchet MS"/>
              <a:buChar char="●"/>
            </a:pPr>
            <a:r>
              <a:rPr lang="en" sz="1200">
                <a:latin typeface="Trebuchet MS"/>
                <a:ea typeface="Trebuchet MS"/>
                <a:cs typeface="Trebuchet MS"/>
                <a:sym typeface="Trebuchet MS"/>
              </a:rPr>
              <a:t>No visible “take”</a:t>
            </a:r>
            <a:endParaRPr sz="1200">
              <a:latin typeface="Trebuchet MS"/>
              <a:ea typeface="Trebuchet MS"/>
              <a:cs typeface="Trebuchet MS"/>
              <a:sym typeface="Trebuchet MS"/>
            </a:endParaRPr>
          </a:p>
          <a:p>
            <a:pPr marL="457200" lvl="0" indent="-304800" algn="l" rtl="0">
              <a:spcBef>
                <a:spcPts val="0"/>
              </a:spcBef>
              <a:spcAft>
                <a:spcPts val="0"/>
              </a:spcAft>
              <a:buSzPts val="1200"/>
              <a:buFont typeface="Trebuchet MS"/>
              <a:buChar char="●"/>
            </a:pPr>
            <a:r>
              <a:rPr lang="en" sz="1200">
                <a:latin typeface="Trebuchet MS"/>
                <a:ea typeface="Trebuchet MS"/>
                <a:cs typeface="Trebuchet MS"/>
                <a:sym typeface="Trebuchet MS"/>
              </a:rPr>
              <a:t>Vaccination for healthcare workers prior to vaccine administration is NOT required. </a:t>
            </a:r>
            <a:endParaRPr sz="1200">
              <a:latin typeface="Trebuchet MS"/>
              <a:ea typeface="Trebuchet MS"/>
              <a:cs typeface="Trebuchet MS"/>
              <a:sym typeface="Trebuchet MS"/>
            </a:endParaRPr>
          </a:p>
          <a:p>
            <a:pPr marL="457200" lvl="0" indent="0" algn="l" rtl="0">
              <a:spcBef>
                <a:spcPts val="0"/>
              </a:spcBef>
              <a:spcAft>
                <a:spcPts val="0"/>
              </a:spcAft>
              <a:buNone/>
            </a:pPr>
            <a:r>
              <a:rPr lang="en" sz="1300">
                <a:solidFill>
                  <a:schemeClr val="dk1"/>
                </a:solidFill>
                <a:highlight>
                  <a:srgbClr val="F5F5F5"/>
                </a:highlight>
                <a:latin typeface="Open Sans"/>
                <a:ea typeface="Open Sans"/>
                <a:cs typeface="Open Sans"/>
                <a:sym typeface="Open Sans"/>
              </a:rPr>
              <a:t>History of a severe allergic reaction (e.g., anaphylaxis) after a previous dose of JYNNEOS: Contraindiction: Do not vaccinate. Referral to an allergist-immunologist should be considered to assess the risks versus benefits of administering a dose.</a:t>
            </a:r>
            <a:endParaRPr sz="1300">
              <a:solidFill>
                <a:schemeClr val="dk1"/>
              </a:solidFill>
              <a:highlight>
                <a:srgbClr val="F5F5F5"/>
              </a:highlight>
              <a:latin typeface="Open Sans"/>
              <a:ea typeface="Open Sans"/>
              <a:cs typeface="Open Sans"/>
              <a:sym typeface="Open Sans"/>
            </a:endParaRPr>
          </a:p>
          <a:p>
            <a:pPr marL="457200" lvl="0" indent="0" algn="l" rtl="0">
              <a:spcBef>
                <a:spcPts val="0"/>
              </a:spcBef>
              <a:spcAft>
                <a:spcPts val="0"/>
              </a:spcAft>
              <a:buNone/>
            </a:pPr>
            <a:r>
              <a:rPr lang="en" sz="1300">
                <a:solidFill>
                  <a:schemeClr val="dk1"/>
                </a:solidFill>
                <a:highlight>
                  <a:srgbClr val="FFFFFF"/>
                </a:highlight>
                <a:latin typeface="Open Sans"/>
                <a:ea typeface="Open Sans"/>
                <a:cs typeface="Open Sans"/>
                <a:sym typeface="Open Sans"/>
              </a:rPr>
              <a:t>History of severe allergic reaction (e.g., anaphylaxis) following gentamicin or ciprofloxacin, OR </a:t>
            </a:r>
            <a:r>
              <a:rPr lang="en" sz="1300">
                <a:solidFill>
                  <a:schemeClr val="dk1"/>
                </a:solidFill>
                <a:highlight>
                  <a:srgbClr val="F5F5F5"/>
                </a:highlight>
                <a:latin typeface="Open Sans"/>
                <a:ea typeface="Open Sans"/>
                <a:cs typeface="Open Sans"/>
                <a:sym typeface="Open Sans"/>
              </a:rPr>
              <a:t>History of severe allergic reaction (e.g., anaphylaxis) to chicken or egg protein AND are currently avoiding exposure to all chicken or egg products</a:t>
            </a:r>
            <a:r>
              <a:rPr lang="en" sz="700">
                <a:solidFill>
                  <a:schemeClr val="dk1"/>
                </a:solidFill>
                <a:highlight>
                  <a:srgbClr val="F5F5F5"/>
                </a:highlight>
                <a:latin typeface="Open Sans"/>
                <a:ea typeface="Open Sans"/>
                <a:cs typeface="Open Sans"/>
                <a:sym typeface="Open Sans"/>
              </a:rPr>
              <a:t>1</a:t>
            </a:r>
            <a:r>
              <a:rPr lang="en" sz="850">
                <a:solidFill>
                  <a:schemeClr val="dk1"/>
                </a:solidFill>
                <a:highlight>
                  <a:srgbClr val="FFFFFF"/>
                </a:highlight>
                <a:latin typeface="Open Sans"/>
                <a:ea typeface="Open Sans"/>
                <a:cs typeface="Open Sans"/>
                <a:sym typeface="Open Sans"/>
              </a:rPr>
              <a:t>: </a:t>
            </a:r>
            <a:r>
              <a:rPr lang="en" sz="1300">
                <a:solidFill>
                  <a:schemeClr val="dk1"/>
                </a:solidFill>
                <a:highlight>
                  <a:srgbClr val="FFFFFF"/>
                </a:highlight>
                <a:latin typeface="Open Sans"/>
                <a:ea typeface="Open Sans"/>
                <a:cs typeface="Open Sans"/>
                <a:sym typeface="Open Sans"/>
              </a:rPr>
              <a:t>Precaution; Discuss risks and benefits with potential recipients. They may be vaccinated with a 30-minute observation period; Alternatively, vaccination can be delayed until an allergist-immunologist is consulted, but the impact of delaying vaccination should be considered.</a:t>
            </a:r>
            <a:endParaRPr sz="1300">
              <a:solidFill>
                <a:schemeClr val="dk1"/>
              </a:solidFill>
              <a:highlight>
                <a:srgbClr val="FFFFFF"/>
              </a:highlight>
              <a:latin typeface="Open Sans"/>
              <a:ea typeface="Open Sans"/>
              <a:cs typeface="Open Sans"/>
              <a:sym typeface="Open Sans"/>
            </a:endParaRPr>
          </a:p>
          <a:p>
            <a:pPr marL="457200" lvl="0" indent="0" algn="l" rtl="0">
              <a:spcBef>
                <a:spcPts val="0"/>
              </a:spcBef>
              <a:spcAft>
                <a:spcPts val="0"/>
              </a:spcAft>
              <a:buNone/>
            </a:pPr>
            <a:endParaRPr sz="1300">
              <a:solidFill>
                <a:schemeClr val="dk1"/>
              </a:solidFill>
              <a:highlight>
                <a:srgbClr val="FFFFFF"/>
              </a:highlight>
              <a:latin typeface="Open Sans"/>
              <a:ea typeface="Open Sans"/>
              <a:cs typeface="Open Sans"/>
              <a:sym typeface="Open Sans"/>
            </a:endParaRPr>
          </a:p>
          <a:p>
            <a:pPr marL="457200" lvl="0" indent="0" algn="l" rtl="0">
              <a:spcBef>
                <a:spcPts val="0"/>
              </a:spcBef>
              <a:spcAft>
                <a:spcPts val="0"/>
              </a:spcAft>
              <a:buNone/>
            </a:pPr>
            <a:endParaRPr sz="1300">
              <a:solidFill>
                <a:schemeClr val="dk1"/>
              </a:solidFill>
              <a:highlight>
                <a:srgbClr val="FFFFFF"/>
              </a:highlight>
              <a:latin typeface="Open Sans"/>
              <a:ea typeface="Open Sans"/>
              <a:cs typeface="Open Sans"/>
              <a:sym typeface="Open Sans"/>
            </a:endParaRPr>
          </a:p>
          <a:p>
            <a:pPr marL="457200" lvl="0" indent="0" algn="l" rtl="0">
              <a:spcBef>
                <a:spcPts val="0"/>
              </a:spcBef>
              <a:spcAft>
                <a:spcPts val="0"/>
              </a:spcAft>
              <a:buNone/>
            </a:pPr>
            <a:endParaRPr sz="1300">
              <a:solidFill>
                <a:schemeClr val="dk1"/>
              </a:solidFill>
              <a:highlight>
                <a:srgbClr val="F5F5F5"/>
              </a:highlight>
              <a:latin typeface="Open Sans"/>
              <a:ea typeface="Open Sans"/>
              <a:cs typeface="Open Sans"/>
              <a:sym typeface="Open San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152ff309f10_0_6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152ff309f10_0_6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Font typeface="Trebuchet MS"/>
              <a:buChar char="●"/>
            </a:pPr>
            <a:r>
              <a:rPr lang="en" sz="1300">
                <a:latin typeface="Trebuchet MS"/>
                <a:ea typeface="Trebuchet MS"/>
                <a:cs typeface="Trebuchet MS"/>
                <a:sym typeface="Trebuchet MS"/>
              </a:rPr>
              <a:t>An EUA was issued on August 9, 2022 for active immunization for individuals determined to be at high risk for monkeypox infection.</a:t>
            </a:r>
            <a:endParaRPr sz="1300">
              <a:latin typeface="Trebuchet MS"/>
              <a:ea typeface="Trebuchet MS"/>
              <a:cs typeface="Trebuchet MS"/>
              <a:sym typeface="Trebuchet MS"/>
            </a:endParaRPr>
          </a:p>
          <a:p>
            <a:pPr marL="457200" lvl="0" indent="-311150" algn="l" rtl="0">
              <a:spcBef>
                <a:spcPts val="0"/>
              </a:spcBef>
              <a:spcAft>
                <a:spcPts val="0"/>
              </a:spcAft>
              <a:buSzPts val="1300"/>
              <a:buFont typeface="Trebuchet MS"/>
              <a:buChar char="●"/>
            </a:pPr>
            <a:r>
              <a:rPr lang="en" sz="1300">
                <a:latin typeface="Trebuchet MS"/>
                <a:ea typeface="Trebuchet MS"/>
                <a:cs typeface="Trebuchet MS"/>
                <a:sym typeface="Trebuchet MS"/>
              </a:rPr>
              <a:t>This EUA allows an alternative regimen for people aged 18 years and older to receive injection of 0.1 ml of Jynneos via an ID route, rather than the standard 0.5 ml given through the SQ route.</a:t>
            </a:r>
            <a:endParaRPr sz="1300">
              <a:latin typeface="Trebuchet MS"/>
              <a:ea typeface="Trebuchet MS"/>
              <a:cs typeface="Trebuchet MS"/>
              <a:sym typeface="Trebuchet MS"/>
            </a:endParaRPr>
          </a:p>
          <a:p>
            <a:pPr marL="457200" lvl="0" indent="-311150" algn="l" rtl="0">
              <a:spcBef>
                <a:spcPts val="0"/>
              </a:spcBef>
              <a:spcAft>
                <a:spcPts val="0"/>
              </a:spcAft>
              <a:buSzPts val="1300"/>
              <a:buFont typeface="Trebuchet MS"/>
              <a:buChar char="●"/>
            </a:pPr>
            <a:r>
              <a:rPr lang="en" sz="1300">
                <a:latin typeface="Trebuchet MS"/>
                <a:ea typeface="Trebuchet MS"/>
                <a:cs typeface="Trebuchet MS"/>
                <a:sym typeface="Trebuchet MS"/>
              </a:rPr>
              <a:t>Results from a study in 2015 demonstrated that ID administration of the vaccine produced a similar immune response to SQ administration. </a:t>
            </a:r>
            <a:endParaRPr sz="1300">
              <a:latin typeface="Trebuchet MS"/>
              <a:ea typeface="Trebuchet MS"/>
              <a:cs typeface="Trebuchet MS"/>
              <a:sym typeface="Trebuchet MS"/>
            </a:endParaRPr>
          </a:p>
          <a:p>
            <a:pPr marL="457200" lvl="0" indent="-311150" algn="l" rtl="0">
              <a:spcBef>
                <a:spcPts val="0"/>
              </a:spcBef>
              <a:spcAft>
                <a:spcPts val="0"/>
              </a:spcAft>
              <a:buSzPts val="1300"/>
              <a:buFont typeface="Trebuchet MS"/>
              <a:buChar char="●"/>
            </a:pPr>
            <a:r>
              <a:rPr lang="en" sz="1300">
                <a:latin typeface="Trebuchet MS"/>
                <a:ea typeface="Trebuchet MS"/>
                <a:cs typeface="Trebuchet MS"/>
                <a:sym typeface="Trebuchet MS"/>
              </a:rPr>
              <a:t>Standard subcutaneous injection is recommended for people under the age of 18 and for people of any age who have a history of developing keloid scars.</a:t>
            </a:r>
            <a:endParaRPr sz="1300">
              <a:latin typeface="Trebuchet MS"/>
              <a:ea typeface="Trebuchet MS"/>
              <a:cs typeface="Trebuchet MS"/>
              <a:sym typeface="Trebuchet M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152ff309f10_0_6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152ff309f10_0_6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SzPts val="1200"/>
              <a:buFont typeface="Trebuchet MS"/>
              <a:buChar char="●"/>
            </a:pPr>
            <a:r>
              <a:rPr lang="en" sz="1200">
                <a:solidFill>
                  <a:schemeClr val="dk1"/>
                </a:solidFill>
                <a:highlight>
                  <a:srgbClr val="FFFFFF"/>
                </a:highlight>
                <a:latin typeface="Trebuchet MS"/>
                <a:ea typeface="Trebuchet MS"/>
                <a:cs typeface="Trebuchet MS"/>
                <a:sym typeface="Trebuchet MS"/>
              </a:rPr>
              <a:t>These images demonstrate how to administer JYNNEOS vaccine intradermally.</a:t>
            </a:r>
            <a:endParaRPr sz="1200">
              <a:solidFill>
                <a:schemeClr val="dk1"/>
              </a:solidFill>
              <a:highlight>
                <a:srgbClr val="FFFFFF"/>
              </a:highlight>
              <a:latin typeface="Trebuchet MS"/>
              <a:ea typeface="Trebuchet MS"/>
              <a:cs typeface="Trebuchet MS"/>
              <a:sym typeface="Trebuchet MS"/>
            </a:endParaRPr>
          </a:p>
          <a:p>
            <a:pPr marL="457200" lvl="0" indent="-304800" algn="l" rtl="0">
              <a:lnSpc>
                <a:spcPct val="115000"/>
              </a:lnSpc>
              <a:spcBef>
                <a:spcPts val="0"/>
              </a:spcBef>
              <a:spcAft>
                <a:spcPts val="0"/>
              </a:spcAft>
              <a:buClr>
                <a:schemeClr val="dk1"/>
              </a:buClr>
              <a:buSzPts val="1200"/>
              <a:buFont typeface="Trebuchet MS"/>
              <a:buChar char="●"/>
            </a:pPr>
            <a:r>
              <a:rPr lang="en" sz="1200">
                <a:solidFill>
                  <a:schemeClr val="dk1"/>
                </a:solidFill>
                <a:highlight>
                  <a:srgbClr val="FFFFFF"/>
                </a:highlight>
                <a:latin typeface="Trebuchet MS"/>
                <a:ea typeface="Trebuchet MS"/>
                <a:cs typeface="Trebuchet MS"/>
                <a:sym typeface="Trebuchet MS"/>
              </a:rPr>
              <a:t>Intradermal administration is the preferred route of administration for JYNNEOS vaccine.</a:t>
            </a:r>
            <a:endParaRPr sz="1200">
              <a:solidFill>
                <a:schemeClr val="dk1"/>
              </a:solidFill>
              <a:highlight>
                <a:srgbClr val="FFFFFF"/>
              </a:highlight>
              <a:latin typeface="Trebuchet MS"/>
              <a:ea typeface="Trebuchet MS"/>
              <a:cs typeface="Trebuchet MS"/>
              <a:sym typeface="Trebuchet MS"/>
            </a:endParaRPr>
          </a:p>
          <a:p>
            <a:pPr marL="457200" lvl="0" indent="-304800" algn="l" rtl="0">
              <a:spcBef>
                <a:spcPts val="0"/>
              </a:spcBef>
              <a:spcAft>
                <a:spcPts val="0"/>
              </a:spcAft>
              <a:buClr>
                <a:srgbClr val="0B0C0C"/>
              </a:buClr>
              <a:buSzPts val="1200"/>
              <a:buFont typeface="Trebuchet MS"/>
              <a:buChar char="●"/>
            </a:pPr>
            <a:r>
              <a:rPr lang="en" sz="1200">
                <a:solidFill>
                  <a:schemeClr val="dk1"/>
                </a:solidFill>
                <a:highlight>
                  <a:srgbClr val="FFFFFF"/>
                </a:highlight>
                <a:latin typeface="Trebuchet MS"/>
                <a:ea typeface="Trebuchet MS"/>
                <a:cs typeface="Trebuchet MS"/>
                <a:sym typeface="Trebuchet MS"/>
              </a:rPr>
              <a:t>With the ID route, people might be more likely to have redness that could last for several weeks and itching at the injection site than people who received the vaccine by the SQ route. Other vaccine reactions, like feeling tired, headache, or muscle aches, are expected to be similar for both routes. </a:t>
            </a:r>
            <a:endParaRPr sz="1200">
              <a:solidFill>
                <a:schemeClr val="dk1"/>
              </a:solidFill>
              <a:highlight>
                <a:srgbClr val="FFFFFF"/>
              </a:highlight>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 sz="1200">
                <a:solidFill>
                  <a:schemeClr val="dk1"/>
                </a:solidFill>
                <a:highlight>
                  <a:srgbClr val="FFFFFF"/>
                </a:highlight>
                <a:latin typeface="Trebuchet MS"/>
                <a:ea typeface="Trebuchet MS"/>
                <a:cs typeface="Trebuchet MS"/>
                <a:sym typeface="Trebuchet MS"/>
              </a:rPr>
              <a:t>Link to training video in slide.</a:t>
            </a:r>
            <a:endParaRPr sz="1200">
              <a:solidFill>
                <a:schemeClr val="dk1"/>
              </a:solidFill>
              <a:highlight>
                <a:srgbClr val="FFFFFF"/>
              </a:highlight>
              <a:latin typeface="Trebuchet MS"/>
              <a:ea typeface="Trebuchet MS"/>
              <a:cs typeface="Trebuchet MS"/>
              <a:sym typeface="Trebuchet MS"/>
            </a:endParaRPr>
          </a:p>
          <a:p>
            <a:pPr marL="0" lvl="0" indent="0" algn="l" rtl="0">
              <a:spcBef>
                <a:spcPts val="0"/>
              </a:spcBef>
              <a:spcAft>
                <a:spcPts val="0"/>
              </a:spcAft>
              <a:buNone/>
            </a:pPr>
            <a:endParaRPr sz="1200">
              <a:solidFill>
                <a:schemeClr val="dk1"/>
              </a:solidFill>
              <a:highlight>
                <a:schemeClr val="lt1"/>
              </a:highlight>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 sz="1200">
                <a:solidFill>
                  <a:schemeClr val="dk1"/>
                </a:solidFill>
                <a:highlight>
                  <a:schemeClr val="lt1"/>
                </a:highlight>
                <a:latin typeface="Trebuchet MS"/>
                <a:ea typeface="Trebuchet MS"/>
                <a:cs typeface="Trebuchet MS"/>
                <a:sym typeface="Trebuchet MS"/>
              </a:rPr>
              <a:t>When non-LHD providers come online and are providing vaccine, we should add either a new section or update this section to include related information:</a:t>
            </a:r>
            <a:endParaRPr sz="1200">
              <a:solidFill>
                <a:schemeClr val="dk1"/>
              </a:solidFill>
              <a:highlight>
                <a:schemeClr val="lt1"/>
              </a:highlight>
              <a:latin typeface="Trebuchet MS"/>
              <a:ea typeface="Trebuchet MS"/>
              <a:cs typeface="Trebuchet MS"/>
              <a:sym typeface="Trebuchet MS"/>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latin typeface="Trebuchet MS"/>
                <a:ea typeface="Trebuchet MS"/>
                <a:cs typeface="Trebuchet MS"/>
                <a:sym typeface="Trebuchet MS"/>
              </a:rPr>
              <a:t>In addition, CDC provides this additional guidance related to failed intradermal vaccine administrations:</a:t>
            </a:r>
            <a:endParaRPr sz="1400">
              <a:solidFill>
                <a:schemeClr val="dk1"/>
              </a:solidFill>
              <a:latin typeface="Trebuchet MS"/>
              <a:ea typeface="Trebuchet MS"/>
              <a:cs typeface="Trebuchet MS"/>
              <a:sym typeface="Trebuchet MS"/>
            </a:endParaRPr>
          </a:p>
          <a:p>
            <a:pPr marL="914400" lvl="1" indent="-317500" algn="l" rtl="0">
              <a:lnSpc>
                <a:spcPct val="115000"/>
              </a:lnSpc>
              <a:spcBef>
                <a:spcPts val="0"/>
              </a:spcBef>
              <a:spcAft>
                <a:spcPts val="0"/>
              </a:spcAft>
              <a:buClr>
                <a:schemeClr val="dk1"/>
              </a:buClr>
              <a:buSzPts val="1400"/>
              <a:buFont typeface="Trebuchet MS"/>
              <a:buChar char="○"/>
            </a:pPr>
            <a:r>
              <a:rPr lang="en" sz="1400">
                <a:solidFill>
                  <a:schemeClr val="dk1"/>
                </a:solidFill>
                <a:latin typeface="Trebuchet MS"/>
                <a:ea typeface="Trebuchet MS"/>
                <a:cs typeface="Trebuchet MS"/>
                <a:sym typeface="Trebuchet MS"/>
              </a:rPr>
              <a:t>ID administration, no wheal, and no leakage = valid dose</a:t>
            </a:r>
            <a:endParaRPr sz="1400">
              <a:solidFill>
                <a:schemeClr val="dk1"/>
              </a:solidFill>
              <a:latin typeface="Trebuchet MS"/>
              <a:ea typeface="Trebuchet MS"/>
              <a:cs typeface="Trebuchet MS"/>
              <a:sym typeface="Trebuchet MS"/>
            </a:endParaRPr>
          </a:p>
          <a:p>
            <a:pPr marL="914400" lvl="1" indent="-317500" algn="l" rtl="0">
              <a:lnSpc>
                <a:spcPct val="115000"/>
              </a:lnSpc>
              <a:spcBef>
                <a:spcPts val="0"/>
              </a:spcBef>
              <a:spcAft>
                <a:spcPts val="0"/>
              </a:spcAft>
              <a:buClr>
                <a:schemeClr val="dk1"/>
              </a:buClr>
              <a:buSzPts val="1400"/>
              <a:buFont typeface="Trebuchet MS"/>
              <a:buChar char="○"/>
            </a:pPr>
            <a:r>
              <a:rPr lang="en" sz="1400">
                <a:solidFill>
                  <a:schemeClr val="dk1"/>
                </a:solidFill>
                <a:latin typeface="Trebuchet MS"/>
                <a:ea typeface="Trebuchet MS"/>
                <a:cs typeface="Trebuchet MS"/>
                <a:sym typeface="Trebuchet MS"/>
              </a:rPr>
              <a:t>ID administration, no wheal and visible leakage = repeat ID dose at least 2 inches away from original dose</a:t>
            </a:r>
            <a:endParaRPr sz="1400">
              <a:solidFill>
                <a:schemeClr val="dk1"/>
              </a:solidFill>
              <a:latin typeface="Trebuchet MS"/>
              <a:ea typeface="Trebuchet MS"/>
              <a:cs typeface="Trebuchet MS"/>
              <a:sym typeface="Trebuchet MS"/>
            </a:endParaRPr>
          </a:p>
          <a:p>
            <a:pPr marL="914400" lvl="1" indent="-317500" algn="l" rtl="0">
              <a:lnSpc>
                <a:spcPct val="115000"/>
              </a:lnSpc>
              <a:spcBef>
                <a:spcPts val="0"/>
              </a:spcBef>
              <a:spcAft>
                <a:spcPts val="0"/>
              </a:spcAft>
              <a:buClr>
                <a:schemeClr val="dk1"/>
              </a:buClr>
              <a:buSzPts val="1400"/>
              <a:buFont typeface="Trebuchet MS"/>
              <a:buChar char="○"/>
            </a:pPr>
            <a:r>
              <a:rPr lang="en" sz="1400">
                <a:solidFill>
                  <a:schemeClr val="dk1"/>
                </a:solidFill>
                <a:latin typeface="Trebuchet MS"/>
                <a:ea typeface="Trebuchet MS"/>
                <a:cs typeface="Trebuchet MS"/>
                <a:sym typeface="Trebuchet MS"/>
              </a:rPr>
              <a:t>Two ID administrations with visible leakage = 3rd dose administered subq 0.5mL</a:t>
            </a:r>
            <a:endParaRPr sz="1200">
              <a:solidFill>
                <a:schemeClr val="dk1"/>
              </a:solidFill>
              <a:highlight>
                <a:srgbClr val="FFFFFF"/>
              </a:highlight>
              <a:latin typeface="Trebuchet MS"/>
              <a:ea typeface="Trebuchet MS"/>
              <a:cs typeface="Trebuchet MS"/>
              <a:sym typeface="Trebuchet MS"/>
            </a:endParaRPr>
          </a:p>
          <a:p>
            <a:pPr marL="0" lvl="0" indent="0" algn="l" rtl="0">
              <a:lnSpc>
                <a:spcPct val="115000"/>
              </a:lnSpc>
              <a:spcBef>
                <a:spcPts val="0"/>
              </a:spcBef>
              <a:spcAft>
                <a:spcPts val="1200"/>
              </a:spcAft>
              <a:buNone/>
            </a:pPr>
            <a:endParaRPr sz="1200">
              <a:solidFill>
                <a:schemeClr val="dk1"/>
              </a:solidFill>
              <a:highlight>
                <a:srgbClr val="FFFFFF"/>
              </a:highlight>
              <a:latin typeface="Trebuchet MS"/>
              <a:ea typeface="Trebuchet MS"/>
              <a:cs typeface="Trebuchet MS"/>
              <a:sym typeface="Trebuchet M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1552a7a5d25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1552a7a5d25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Data are not yet available on the effectiveness of vaccines in the current outbreak</a:t>
            </a:r>
            <a:endParaRPr/>
          </a:p>
          <a:p>
            <a:pPr marL="457200" lvl="0" indent="-298450" algn="l" rtl="0">
              <a:spcBef>
                <a:spcPts val="0"/>
              </a:spcBef>
              <a:spcAft>
                <a:spcPts val="0"/>
              </a:spcAft>
              <a:buSzPts val="1100"/>
              <a:buChar char="●"/>
            </a:pPr>
            <a:r>
              <a:rPr lang="en"/>
              <a:t>CDC working with its partners to collect data on vaccine safety and vaccine effectiveness</a:t>
            </a:r>
            <a:endParaRPr/>
          </a:p>
          <a:p>
            <a:pPr marL="457200" lvl="0" indent="-298450" algn="l" rtl="0">
              <a:lnSpc>
                <a:spcPct val="115000"/>
              </a:lnSpc>
              <a:spcBef>
                <a:spcPts val="0"/>
              </a:spcBef>
              <a:spcAft>
                <a:spcPts val="0"/>
              </a:spcAft>
              <a:buSzPts val="1100"/>
              <a:buChar char="●"/>
            </a:pPr>
            <a:r>
              <a:rPr lang="en">
                <a:solidFill>
                  <a:schemeClr val="dk1"/>
                </a:solidFill>
                <a:highlight>
                  <a:srgbClr val="FFFFFF"/>
                </a:highlight>
              </a:rPr>
              <a:t>Peak immunity is expected to occur 14 days after the second dose of JYNNEOS, and 4 weeks after ACAM2000 vaccination. The duration of immunity after receipt of either vaccine is unknown.</a:t>
            </a:r>
            <a:endParaRPr/>
          </a:p>
          <a:p>
            <a:pPr marL="457200" lvl="0" indent="-298450" algn="l" rtl="0">
              <a:spcBef>
                <a:spcPts val="0"/>
              </a:spcBef>
              <a:spcAft>
                <a:spcPts val="0"/>
              </a:spcAft>
              <a:buSzPts val="1100"/>
              <a:buChar char="●"/>
            </a:pPr>
            <a:r>
              <a:rPr lang="en"/>
              <a:t>People who are vaccinated are encouraged to continue to take steps to protect themselves</a:t>
            </a:r>
            <a:endParaRPr/>
          </a:p>
          <a:p>
            <a:pPr marL="0" lvl="0" indent="0" algn="l" rtl="0">
              <a:spcBef>
                <a:spcPts val="0"/>
              </a:spcBef>
              <a:spcAft>
                <a:spcPts val="0"/>
              </a:spcAft>
              <a:buNone/>
            </a:pPr>
            <a:r>
              <a:rPr lang="en" u="sng">
                <a:solidFill>
                  <a:schemeClr val="hlink"/>
                </a:solidFill>
                <a:hlinkClick r:id="rId3"/>
              </a:rPr>
              <a:t>Interim Clinical Considerations for Use of JYNNEOS and ACAM2000 Vaccines during the 2022 U.S. Monkeypox Outbreak | Monkeypox | Poxvirus | CDC</a:t>
            </a:r>
            <a:endParaRPr/>
          </a:p>
          <a:p>
            <a:pPr marL="0" lvl="0" indent="0" algn="l" rtl="0">
              <a:spcBef>
                <a:spcPts val="0"/>
              </a:spcBef>
              <a:spcAft>
                <a:spcPts val="0"/>
              </a:spcAft>
              <a:buNone/>
            </a:pPr>
            <a:r>
              <a:rPr lang="en" u="sng">
                <a:solidFill>
                  <a:schemeClr val="hlink"/>
                </a:solidFill>
                <a:hlinkClick r:id="rId4"/>
              </a:rPr>
              <a:t>Clinician FAQs | Monkeypox | Poxvirus | CDC</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15449cb04f3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3" name="Google Shape;513;g15449cb04f3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304800" algn="l" rtl="0">
              <a:lnSpc>
                <a:spcPct val="100000"/>
              </a:lnSpc>
              <a:spcBef>
                <a:spcPts val="0"/>
              </a:spcBef>
              <a:spcAft>
                <a:spcPts val="0"/>
              </a:spcAft>
              <a:buSzPts val="1200"/>
              <a:buFont typeface="Trebuchet MS"/>
              <a:buChar char="●"/>
            </a:pPr>
            <a:r>
              <a:rPr lang="en" sz="1200">
                <a:latin typeface="Trebuchet MS"/>
                <a:ea typeface="Trebuchet MS"/>
                <a:cs typeface="Trebuchet MS"/>
                <a:sym typeface="Trebuchet MS"/>
              </a:rPr>
              <a:t>The goal of traditional postexposure prophylaxis, or PEP, is to vaccinate people following a known exposure</a:t>
            </a:r>
            <a:endParaRPr sz="1200">
              <a:latin typeface="Trebuchet MS"/>
              <a:ea typeface="Trebuchet MS"/>
              <a:cs typeface="Trebuchet MS"/>
              <a:sym typeface="Trebuchet MS"/>
            </a:endParaRPr>
          </a:p>
          <a:p>
            <a:pPr marL="457200" lvl="0" indent="-304800" algn="l" rtl="0">
              <a:lnSpc>
                <a:spcPct val="100000"/>
              </a:lnSpc>
              <a:spcBef>
                <a:spcPts val="0"/>
              </a:spcBef>
              <a:spcAft>
                <a:spcPts val="0"/>
              </a:spcAft>
              <a:buSzPts val="1200"/>
              <a:buFont typeface="Trebuchet MS"/>
              <a:buChar char="●"/>
            </a:pPr>
            <a:r>
              <a:rPr lang="en" sz="1200">
                <a:latin typeface="Trebuchet MS"/>
                <a:ea typeface="Trebuchet MS"/>
                <a:cs typeface="Trebuchet MS"/>
                <a:sym typeface="Trebuchet MS"/>
              </a:rPr>
              <a:t>Vaccine works best when given quickly after exposure</a:t>
            </a:r>
            <a:endParaRPr sz="1200">
              <a:latin typeface="Trebuchet MS"/>
              <a:ea typeface="Trebuchet MS"/>
              <a:cs typeface="Trebuchet MS"/>
              <a:sym typeface="Trebuchet MS"/>
            </a:endParaRPr>
          </a:p>
          <a:p>
            <a:pPr marL="0" lvl="0" indent="0" algn="l" rtl="0">
              <a:lnSpc>
                <a:spcPct val="100000"/>
              </a:lnSpc>
              <a:spcBef>
                <a:spcPts val="0"/>
              </a:spcBef>
              <a:spcAft>
                <a:spcPts val="0"/>
              </a:spcAft>
              <a:buNone/>
            </a:pPr>
            <a:endParaRPr sz="1200">
              <a:latin typeface="Trebuchet MS"/>
              <a:ea typeface="Trebuchet MS"/>
              <a:cs typeface="Trebuchet MS"/>
              <a:sym typeface="Trebuchet M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5449cb04f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9" name="Google Shape;519;g15449cb04f3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00000"/>
              </a:lnSpc>
              <a:spcBef>
                <a:spcPts val="0"/>
              </a:spcBef>
              <a:spcAft>
                <a:spcPts val="0"/>
              </a:spcAft>
              <a:buSzPts val="1200"/>
              <a:buFont typeface="Trebuchet MS"/>
              <a:buChar char="●"/>
            </a:pPr>
            <a:r>
              <a:rPr lang="en" sz="1200">
                <a:latin typeface="Trebuchet MS"/>
                <a:ea typeface="Trebuchet MS"/>
                <a:cs typeface="Trebuchet MS"/>
                <a:sym typeface="Trebuchet MS"/>
              </a:rPr>
              <a:t>People with certain risk factors are more likely to have been recently exposed to monkeypox. The goal of expanded PEP is to reach these people for postexposure prophylaxis, even if they have not had documented or confirmed exposure to someone with monkeypox. </a:t>
            </a:r>
            <a:endParaRPr sz="1200">
              <a:latin typeface="Trebuchet MS"/>
              <a:ea typeface="Trebuchet MS"/>
              <a:cs typeface="Trebuchet MS"/>
              <a:sym typeface="Trebuchet MS"/>
            </a:endParaRPr>
          </a:p>
          <a:p>
            <a:pPr marL="457200" lvl="0" indent="-304800" algn="l" rtl="0">
              <a:lnSpc>
                <a:spcPct val="100000"/>
              </a:lnSpc>
              <a:spcBef>
                <a:spcPts val="0"/>
              </a:spcBef>
              <a:spcAft>
                <a:spcPts val="0"/>
              </a:spcAft>
              <a:buSzPts val="1200"/>
              <a:buFont typeface="Trebuchet MS"/>
              <a:buChar char="●"/>
            </a:pPr>
            <a:r>
              <a:rPr lang="en" sz="1200">
                <a:latin typeface="Trebuchet MS"/>
                <a:ea typeface="Trebuchet MS"/>
                <a:cs typeface="Trebuchet MS"/>
                <a:sym typeface="Trebuchet MS"/>
              </a:rPr>
              <a:t>These are the VDH recommended groups for expanded PEP, effective 9/26/2022.</a:t>
            </a:r>
            <a:endParaRPr sz="1200">
              <a:latin typeface="Trebuchet MS"/>
              <a:ea typeface="Trebuchet MS"/>
              <a:cs typeface="Trebuchet MS"/>
              <a:sym typeface="Trebuchet MS"/>
            </a:endParaRPr>
          </a:p>
          <a:p>
            <a:pPr marL="457200" lvl="0" indent="-304800" algn="l" rtl="0">
              <a:spcBef>
                <a:spcPts val="0"/>
              </a:spcBef>
              <a:spcAft>
                <a:spcPts val="0"/>
              </a:spcAft>
              <a:buSzPts val="1200"/>
              <a:buFont typeface="Trebuchet MS"/>
              <a:buChar char="●"/>
            </a:pPr>
            <a:r>
              <a:rPr lang="en" sz="1200">
                <a:solidFill>
                  <a:schemeClr val="dk1"/>
                </a:solidFill>
                <a:latin typeface="Trebuchet MS"/>
                <a:ea typeface="Trebuchet MS"/>
                <a:cs typeface="Trebuchet MS"/>
                <a:sym typeface="Trebuchet MS"/>
              </a:rPr>
              <a:t>These are in line with the CDC recommended groups for expanded PEP.</a:t>
            </a:r>
            <a:endParaRPr sz="1200">
              <a:latin typeface="Trebuchet MS"/>
              <a:ea typeface="Trebuchet MS"/>
              <a:cs typeface="Trebuchet MS"/>
              <a:sym typeface="Trebuchet MS"/>
            </a:endParaRPr>
          </a:p>
          <a:p>
            <a:pPr marL="457200" lvl="0" indent="0" algn="l" rtl="0">
              <a:lnSpc>
                <a:spcPct val="100000"/>
              </a:lnSpc>
              <a:spcBef>
                <a:spcPts val="0"/>
              </a:spcBef>
              <a:spcAft>
                <a:spcPts val="0"/>
              </a:spcAft>
              <a:buNone/>
            </a:pPr>
            <a:endParaRPr sz="1200">
              <a:latin typeface="Trebuchet MS"/>
              <a:ea typeface="Trebuchet MS"/>
              <a:cs typeface="Trebuchet MS"/>
              <a:sym typeface="Trebuchet M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15449cb04f3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5" name="Google Shape;525;g15449cb04f3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00000"/>
              </a:lnSpc>
              <a:spcBef>
                <a:spcPts val="0"/>
              </a:spcBef>
              <a:spcAft>
                <a:spcPts val="0"/>
              </a:spcAft>
              <a:buSzPts val="1200"/>
              <a:buFont typeface="Trebuchet MS"/>
              <a:buChar char="●"/>
            </a:pPr>
            <a:r>
              <a:rPr lang="en" sz="1200">
                <a:latin typeface="Trebuchet MS"/>
                <a:ea typeface="Trebuchet MS"/>
                <a:cs typeface="Trebuchet MS"/>
                <a:sym typeface="Trebuchet MS"/>
              </a:rPr>
              <a:t>The goal with PrEP is to vaccinate people whose jobs might expose them to orthopoxviruses</a:t>
            </a:r>
            <a:endParaRPr sz="1200">
              <a:latin typeface="Trebuchet MS"/>
              <a:ea typeface="Trebuchet MS"/>
              <a:cs typeface="Trebuchet MS"/>
              <a:sym typeface="Trebuchet MS"/>
            </a:endParaRPr>
          </a:p>
          <a:p>
            <a:pPr marL="457200" lvl="0" indent="-304800" algn="l" rtl="0">
              <a:lnSpc>
                <a:spcPct val="100000"/>
              </a:lnSpc>
              <a:spcBef>
                <a:spcPts val="0"/>
              </a:spcBef>
              <a:spcAft>
                <a:spcPts val="0"/>
              </a:spcAft>
              <a:buSzPts val="1200"/>
              <a:buFont typeface="Trebuchet MS"/>
              <a:buChar char="●"/>
            </a:pPr>
            <a:r>
              <a:rPr lang="en" sz="1200">
                <a:latin typeface="Trebuchet MS"/>
                <a:ea typeface="Trebuchet MS"/>
                <a:cs typeface="Trebuchet MS"/>
                <a:sym typeface="Trebuchet MS"/>
              </a:rPr>
              <a:t>At this time, CDC recommendation is that most clinicians and laboratorians are not advised to receive PrEP</a:t>
            </a:r>
            <a:endParaRPr sz="1200">
              <a:latin typeface="Trebuchet MS"/>
              <a:ea typeface="Trebuchet MS"/>
              <a:cs typeface="Trebuchet MS"/>
              <a:sym typeface="Trebuchet MS"/>
            </a:endParaRPr>
          </a:p>
          <a:p>
            <a:pPr marL="457200" lvl="0" indent="-304800" algn="l" rtl="0">
              <a:lnSpc>
                <a:spcPct val="100000"/>
              </a:lnSpc>
              <a:spcBef>
                <a:spcPts val="0"/>
              </a:spcBef>
              <a:spcAft>
                <a:spcPts val="0"/>
              </a:spcAft>
              <a:buSzPts val="1200"/>
              <a:buFont typeface="Trebuchet MS"/>
              <a:buChar char="●"/>
            </a:pPr>
            <a:r>
              <a:rPr lang="en" sz="1200">
                <a:latin typeface="Trebuchet MS"/>
                <a:ea typeface="Trebuchet MS"/>
                <a:cs typeface="Trebuchet MS"/>
                <a:sym typeface="Trebuchet MS"/>
              </a:rPr>
              <a:t>CDC requires approval before administering vaccine for PrEP</a:t>
            </a:r>
            <a:endParaRPr sz="1200">
              <a:latin typeface="Trebuchet MS"/>
              <a:ea typeface="Trebuchet MS"/>
              <a:cs typeface="Trebuchet MS"/>
              <a:sym typeface="Trebuchet M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52ff309f10_0_10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g152ff309f10_0_10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spcBef>
                <a:spcPts val="300"/>
              </a:spcBef>
              <a:spcAft>
                <a:spcPts val="0"/>
              </a:spcAft>
              <a:buClr>
                <a:schemeClr val="dk1"/>
              </a:buClr>
              <a:buSzPts val="1200"/>
              <a:buFont typeface="Trebuchet MS"/>
              <a:buChar char="●"/>
            </a:pPr>
            <a:r>
              <a:rPr lang="en" sz="1200">
                <a:solidFill>
                  <a:schemeClr val="dk1"/>
                </a:solidFill>
                <a:highlight>
                  <a:schemeClr val="lt1"/>
                </a:highlight>
                <a:latin typeface="Trebuchet MS"/>
                <a:ea typeface="Trebuchet MS"/>
                <a:cs typeface="Trebuchet MS"/>
                <a:sym typeface="Trebuchet MS"/>
              </a:rPr>
              <a:t>Disease caused by infection with the </a:t>
            </a:r>
            <a:r>
              <a:rPr lang="en" sz="1200" i="1">
                <a:solidFill>
                  <a:schemeClr val="dk1"/>
                </a:solidFill>
                <a:highlight>
                  <a:schemeClr val="lt1"/>
                </a:highlight>
                <a:latin typeface="Trebuchet MS"/>
                <a:ea typeface="Trebuchet MS"/>
                <a:cs typeface="Trebuchet MS"/>
                <a:sym typeface="Trebuchet MS"/>
              </a:rPr>
              <a:t>Monkeypox virus</a:t>
            </a:r>
            <a:r>
              <a:rPr lang="en" sz="1200">
                <a:solidFill>
                  <a:schemeClr val="dk1"/>
                </a:solidFill>
                <a:highlight>
                  <a:schemeClr val="lt1"/>
                </a:highlight>
                <a:latin typeface="Trebuchet MS"/>
                <a:ea typeface="Trebuchet MS"/>
                <a:cs typeface="Trebuchet MS"/>
                <a:sym typeface="Trebuchet MS"/>
              </a:rPr>
              <a:t> </a:t>
            </a:r>
            <a:endParaRPr sz="1200">
              <a:solidFill>
                <a:schemeClr val="dk1"/>
              </a:solidFill>
              <a:highlight>
                <a:schemeClr val="lt1"/>
              </a:highlight>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 sz="1200" i="1">
                <a:solidFill>
                  <a:schemeClr val="dk1"/>
                </a:solidFill>
                <a:highlight>
                  <a:schemeClr val="lt1"/>
                </a:highlight>
                <a:latin typeface="Trebuchet MS"/>
                <a:ea typeface="Trebuchet MS"/>
                <a:cs typeface="Trebuchet MS"/>
                <a:sym typeface="Trebuchet MS"/>
              </a:rPr>
              <a:t>S</a:t>
            </a:r>
            <a:r>
              <a:rPr lang="en" sz="1200">
                <a:solidFill>
                  <a:schemeClr val="dk1"/>
                </a:solidFill>
                <a:highlight>
                  <a:schemeClr val="lt1"/>
                </a:highlight>
                <a:latin typeface="Trebuchet MS"/>
                <a:ea typeface="Trebuchet MS"/>
                <a:cs typeface="Trebuchet MS"/>
                <a:sym typeface="Trebuchet MS"/>
              </a:rPr>
              <a:t>ame family of viruses as smallpox</a:t>
            </a:r>
            <a:endParaRPr sz="1200">
              <a:solidFill>
                <a:schemeClr val="dk1"/>
              </a:solidFill>
              <a:highlight>
                <a:schemeClr val="lt1"/>
              </a:highlight>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 sz="1200">
                <a:solidFill>
                  <a:schemeClr val="dk1"/>
                </a:solidFill>
                <a:highlight>
                  <a:schemeClr val="lt1"/>
                </a:highlight>
                <a:latin typeface="Trebuchet MS"/>
                <a:ea typeface="Trebuchet MS"/>
                <a:cs typeface="Trebuchet MS"/>
                <a:sym typeface="Trebuchet MS"/>
              </a:rPr>
              <a:t>Two clades:</a:t>
            </a:r>
            <a:endParaRPr sz="1200">
              <a:solidFill>
                <a:schemeClr val="dk1"/>
              </a:solidFill>
              <a:highlight>
                <a:schemeClr val="lt1"/>
              </a:highlight>
              <a:latin typeface="Trebuchet MS"/>
              <a:ea typeface="Trebuchet MS"/>
              <a:cs typeface="Trebuchet MS"/>
              <a:sym typeface="Trebuchet MS"/>
            </a:endParaRPr>
          </a:p>
          <a:p>
            <a:pPr marL="914400" lvl="1" indent="-304800" algn="l" rtl="0">
              <a:spcBef>
                <a:spcPts val="0"/>
              </a:spcBef>
              <a:spcAft>
                <a:spcPts val="0"/>
              </a:spcAft>
              <a:buClr>
                <a:schemeClr val="dk1"/>
              </a:buClr>
              <a:buSzPts val="1200"/>
              <a:buFont typeface="Trebuchet MS"/>
              <a:buChar char="○"/>
            </a:pPr>
            <a:r>
              <a:rPr lang="en" sz="1200">
                <a:solidFill>
                  <a:schemeClr val="dk1"/>
                </a:solidFill>
                <a:highlight>
                  <a:schemeClr val="lt1"/>
                </a:highlight>
                <a:latin typeface="Trebuchet MS"/>
                <a:ea typeface="Trebuchet MS"/>
                <a:cs typeface="Trebuchet MS"/>
                <a:sym typeface="Trebuchet MS"/>
              </a:rPr>
              <a:t>Clade I: more severe illness </a:t>
            </a:r>
            <a:endParaRPr sz="1200">
              <a:solidFill>
                <a:schemeClr val="dk1"/>
              </a:solidFill>
              <a:highlight>
                <a:schemeClr val="lt1"/>
              </a:highlight>
              <a:latin typeface="Trebuchet MS"/>
              <a:ea typeface="Trebuchet MS"/>
              <a:cs typeface="Trebuchet MS"/>
              <a:sym typeface="Trebuchet MS"/>
            </a:endParaRPr>
          </a:p>
          <a:p>
            <a:pPr marL="914400" lvl="1" indent="-304800" algn="l" rtl="0">
              <a:spcBef>
                <a:spcPts val="0"/>
              </a:spcBef>
              <a:spcAft>
                <a:spcPts val="0"/>
              </a:spcAft>
              <a:buClr>
                <a:schemeClr val="dk1"/>
              </a:buClr>
              <a:buSzPts val="1200"/>
              <a:buFont typeface="Trebuchet MS"/>
              <a:buChar char="○"/>
            </a:pPr>
            <a:r>
              <a:rPr lang="en" sz="1200">
                <a:solidFill>
                  <a:schemeClr val="dk1"/>
                </a:solidFill>
                <a:highlight>
                  <a:schemeClr val="lt1"/>
                </a:highlight>
                <a:latin typeface="Trebuchet MS"/>
                <a:ea typeface="Trebuchet MS"/>
                <a:cs typeface="Trebuchet MS"/>
                <a:sym typeface="Trebuchet MS"/>
              </a:rPr>
              <a:t>Clade II: current global outbreak</a:t>
            </a:r>
            <a:endParaRPr sz="1200">
              <a:solidFill>
                <a:schemeClr val="dk1"/>
              </a:solidFill>
              <a:highlight>
                <a:schemeClr val="lt1"/>
              </a:highlight>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 sz="1200">
                <a:solidFill>
                  <a:schemeClr val="dk1"/>
                </a:solidFill>
                <a:highlight>
                  <a:schemeClr val="lt1"/>
                </a:highlight>
                <a:latin typeface="Trebuchet MS"/>
                <a:ea typeface="Trebuchet MS"/>
                <a:cs typeface="Trebuchet MS"/>
                <a:sym typeface="Trebuchet MS"/>
              </a:rPr>
              <a:t>Monkeypox symptoms are similar to smallpox symptoms, but milder; monkeypox is rarely fatal </a:t>
            </a:r>
            <a:endParaRPr sz="1200">
              <a:solidFill>
                <a:schemeClr val="dk1"/>
              </a:solidFill>
              <a:highlight>
                <a:schemeClr val="lt1"/>
              </a:highlight>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 sz="1200">
                <a:solidFill>
                  <a:schemeClr val="dk1"/>
                </a:solidFill>
                <a:highlight>
                  <a:schemeClr val="lt1"/>
                </a:highlight>
                <a:latin typeface="Trebuchet MS"/>
                <a:ea typeface="Trebuchet MS"/>
                <a:cs typeface="Trebuchet MS"/>
                <a:sym typeface="Trebuchet MS"/>
              </a:rPr>
              <a:t>Monkeypox is </a:t>
            </a:r>
            <a:r>
              <a:rPr lang="en" sz="1200" b="1" u="sng">
                <a:solidFill>
                  <a:schemeClr val="dk1"/>
                </a:solidFill>
                <a:highlight>
                  <a:schemeClr val="lt1"/>
                </a:highlight>
                <a:latin typeface="Trebuchet MS"/>
                <a:ea typeface="Trebuchet MS"/>
                <a:cs typeface="Trebuchet MS"/>
                <a:sym typeface="Trebuchet MS"/>
              </a:rPr>
              <a:t>not</a:t>
            </a:r>
            <a:r>
              <a:rPr lang="en" sz="1200">
                <a:solidFill>
                  <a:schemeClr val="dk1"/>
                </a:solidFill>
                <a:highlight>
                  <a:schemeClr val="lt1"/>
                </a:highlight>
                <a:latin typeface="Trebuchet MS"/>
                <a:ea typeface="Trebuchet MS"/>
                <a:cs typeface="Trebuchet MS"/>
                <a:sym typeface="Trebuchet MS"/>
              </a:rPr>
              <a:t> related to chickenpox</a:t>
            </a:r>
            <a:endParaRPr sz="1200">
              <a:latin typeface="Trebuchet MS"/>
              <a:ea typeface="Trebuchet MS"/>
              <a:cs typeface="Trebuchet MS"/>
              <a:sym typeface="Trebuchet M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152ff309f10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152ff309f10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States get allocations of vaccine based on the number of cases reported and the underlying population who may benefit from vaccination</a:t>
            </a:r>
            <a:endParaRPr/>
          </a:p>
          <a:p>
            <a:pPr marL="457200" lvl="0" indent="-298450" algn="l" rtl="0">
              <a:spcBef>
                <a:spcPts val="0"/>
              </a:spcBef>
              <a:spcAft>
                <a:spcPts val="0"/>
              </a:spcAft>
              <a:buSzPts val="1100"/>
              <a:buChar char="●"/>
            </a:pPr>
            <a:r>
              <a:rPr lang="en"/>
              <a:t>Majority of vaccines are available at local health districts and select community partners who are more likely to care for high risk individuals.</a:t>
            </a:r>
            <a:endParaRPr/>
          </a:p>
          <a:p>
            <a:pPr marL="457200" lvl="0" indent="-298450" algn="l" rtl="0">
              <a:spcBef>
                <a:spcPts val="0"/>
              </a:spcBef>
              <a:spcAft>
                <a:spcPts val="0"/>
              </a:spcAft>
              <a:buSzPts val="1100"/>
              <a:buChar char="●"/>
            </a:pPr>
            <a:r>
              <a:rPr lang="en"/>
              <a:t>Providers should request vaccine through their local health district</a:t>
            </a:r>
            <a:endParaRPr/>
          </a:p>
          <a:p>
            <a:pPr marL="457200" lvl="0" indent="-298450" algn="l" rtl="0">
              <a:spcBef>
                <a:spcPts val="0"/>
              </a:spcBef>
              <a:spcAft>
                <a:spcPts val="0"/>
              </a:spcAft>
              <a:buSzPts val="1100"/>
              <a:buChar char="●"/>
            </a:pPr>
            <a:r>
              <a:rPr lang="en"/>
              <a:t>All vaccine providers in Virginia must report any doses administered to the Virginia Immunization Information System (VIIS)..</a:t>
            </a:r>
            <a:endParaRPr/>
          </a:p>
          <a:p>
            <a:pPr marL="457200" lvl="0" indent="-298450" algn="l" rtl="0">
              <a:spcBef>
                <a:spcPts val="0"/>
              </a:spcBef>
              <a:spcAft>
                <a:spcPts val="0"/>
              </a:spcAft>
              <a:buSzPts val="1100"/>
              <a:buChar char="●"/>
            </a:pPr>
            <a:r>
              <a:rPr lang="en"/>
              <a:t>Vaccine adverse events for monkeypox vaccines will be monitored through Vaccine Adverse Events Reporting System (VAERS).</a:t>
            </a:r>
            <a:endParaRPr/>
          </a:p>
          <a:p>
            <a:pPr marL="457200" lvl="0" indent="-298450" algn="l" rtl="0">
              <a:spcBef>
                <a:spcPts val="0"/>
              </a:spcBef>
              <a:spcAft>
                <a:spcPts val="0"/>
              </a:spcAft>
              <a:buSzPts val="1100"/>
              <a:buChar char="●"/>
            </a:pPr>
            <a:r>
              <a:rPr lang="en"/>
              <a:t>In the future, will expand vaccine access to interested providers who will be able to order in VaxMax</a:t>
            </a:r>
            <a:endParaRPr/>
          </a:p>
          <a:p>
            <a:pPr marL="457200" lvl="0" indent="-298450" algn="l" rtl="0">
              <a:lnSpc>
                <a:spcPct val="115000"/>
              </a:lnSpc>
              <a:spcBef>
                <a:spcPts val="0"/>
              </a:spcBef>
              <a:spcAft>
                <a:spcPts val="0"/>
              </a:spcAft>
              <a:buSzPts val="1100"/>
              <a:buChar char="●"/>
            </a:pPr>
            <a:r>
              <a:rPr lang="en" sz="1200">
                <a:latin typeface="Trebuchet MS"/>
                <a:ea typeface="Trebuchet MS"/>
                <a:cs typeface="Trebuchet MS"/>
                <a:sym typeface="Trebuchet MS"/>
              </a:rPr>
              <a:t>Please see the instructions on the slide if you are interested in becoming a JYNNEOS provider</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152ff309f10_0_6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152ff309f10_0_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16956a49ab0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47" name="Google Shape;547;g16956a49ab0_0_61:notes"/>
          <p:cNvSpPr txBox="1">
            <a:spLocks noGrp="1"/>
          </p:cNvSpPr>
          <p:nvPr>
            <p:ph type="body" idx="1"/>
          </p:nvPr>
        </p:nvSpPr>
        <p:spPr>
          <a:xfrm>
            <a:off x="686421" y="4400238"/>
            <a:ext cx="5486700" cy="3600900"/>
          </a:xfrm>
          <a:prstGeom prst="rect">
            <a:avLst/>
          </a:prstGeom>
          <a:noFill/>
          <a:ln>
            <a:noFill/>
          </a:ln>
        </p:spPr>
        <p:txBody>
          <a:bodyPr spcFirstLastPara="1" wrap="square" lIns="90575" tIns="45275" rIns="90575" bIns="45275" anchor="t" anchorCtr="0">
            <a:noAutofit/>
          </a:bodyPr>
          <a:lstStyle/>
          <a:p>
            <a:pPr marL="0" lvl="0" indent="0" algn="l" rtl="0">
              <a:lnSpc>
                <a:spcPct val="100000"/>
              </a:lnSpc>
              <a:spcBef>
                <a:spcPts val="0"/>
              </a:spcBef>
              <a:spcAft>
                <a:spcPts val="0"/>
              </a:spcAft>
              <a:buNone/>
            </a:pPr>
            <a:endParaRPr sz="1200">
              <a:latin typeface="Trebuchet MS"/>
              <a:ea typeface="Trebuchet MS"/>
              <a:cs typeface="Trebuchet MS"/>
              <a:sym typeface="Trebuchet MS"/>
            </a:endParaRPr>
          </a:p>
        </p:txBody>
      </p:sp>
      <p:sp>
        <p:nvSpPr>
          <p:cNvPr id="548" name="Google Shape;548;g16956a49ab0_0_61:notes"/>
          <p:cNvSpPr txBox="1"/>
          <p:nvPr/>
        </p:nvSpPr>
        <p:spPr>
          <a:xfrm>
            <a:off x="3884025" y="8684926"/>
            <a:ext cx="2972400" cy="459000"/>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42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152ff309f10_0_14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5" name="Google Shape;555;g152ff309f10_0_14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Font typeface="Trebuchet MS"/>
              <a:buChar char="●"/>
            </a:pPr>
            <a:r>
              <a:rPr lang="en" sz="1200">
                <a:solidFill>
                  <a:schemeClr val="dk1"/>
                </a:solidFill>
                <a:latin typeface="Trebuchet MS"/>
                <a:ea typeface="Trebuchet MS"/>
                <a:cs typeface="Trebuchet MS"/>
                <a:sym typeface="Trebuchet MS"/>
              </a:rPr>
              <a:t>Many individuals infected have mild, self-limiting course. </a:t>
            </a:r>
            <a:endParaRPr sz="1200">
              <a:solidFill>
                <a:schemeClr val="dk1"/>
              </a:solidFill>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 sz="1200">
                <a:solidFill>
                  <a:schemeClr val="dk1"/>
                </a:solidFill>
                <a:latin typeface="Trebuchet MS"/>
                <a:ea typeface="Trebuchet MS"/>
                <a:cs typeface="Trebuchet MS"/>
                <a:sym typeface="Trebuchet MS"/>
              </a:rPr>
              <a:t>There is no treatment specifically approved for monkeypox. However,  there are several treatment options available that can be considered for certain individuals. </a:t>
            </a:r>
            <a:endParaRPr sz="1200">
              <a:solidFill>
                <a:schemeClr val="dk1"/>
              </a:solidFill>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 sz="1200">
                <a:solidFill>
                  <a:schemeClr val="dk1"/>
                </a:solidFill>
                <a:latin typeface="Trebuchet MS"/>
                <a:ea typeface="Trebuchet MS"/>
                <a:cs typeface="Trebuchet MS"/>
                <a:sym typeface="Trebuchet MS"/>
              </a:rPr>
              <a:t>These are the indications for treatment with TPOXX. It may be considered for treatment in people with severe disease, those who have involvement of anatomic areas which might result in serious sequelae, and those at high risk of severe disease. For patients at high risk for progression to severe disease, treatment should be administered early in the course of illness along with supportive care and pain control.</a:t>
            </a:r>
            <a:endParaRPr sz="1200">
              <a:solidFill>
                <a:schemeClr val="dk1"/>
              </a:solidFill>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 sz="1200">
                <a:solidFill>
                  <a:schemeClr val="dk1"/>
                </a:solidFill>
                <a:latin typeface="Trebuchet MS"/>
                <a:ea typeface="Trebuchet MS"/>
                <a:cs typeface="Trebuchet MS"/>
                <a:sym typeface="Trebuchet MS"/>
              </a:rPr>
              <a:t>Involvement of anatomic areas which might result in serious sequelae that include scarring or strictures: lesions of the  pharynx causing dysphagia, inability to control secretions, or need for parenteral feeding; penile foreskin, vulva, vagina, urethra, or rectum with the potential for causing strictures or requiring catheterization; anal lesions interfering with bowel movements (for example, severe pain); and severe infections (including secondary bacterial skin infections), especially those that require surgical intervention such as debridement.</a:t>
            </a:r>
            <a:endParaRPr sz="1200">
              <a:solidFill>
                <a:schemeClr val="dk1"/>
              </a:solidFill>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 sz="1200">
                <a:solidFill>
                  <a:schemeClr val="dk1"/>
                </a:solidFill>
                <a:latin typeface="Trebuchet MS"/>
                <a:ea typeface="Trebuchet MS"/>
                <a:cs typeface="Trebuchet MS"/>
                <a:sym typeface="Trebuchet MS"/>
              </a:rPr>
              <a:t>Skin conditions can include conditions such as atopic dermatitis, eczema, burns, impetigo, varicella zoster virus infection, herpes simplex virus infection, severe acne, severe diaper dermatitis with extensive areas of denuded skin, psoriasis, or Darier disease (keratosis follicularis)</a:t>
            </a:r>
            <a:endParaRPr sz="120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 sz="1200">
                <a:solidFill>
                  <a:schemeClr val="dk1"/>
                </a:solidFill>
                <a:latin typeface="Trebuchet MS"/>
                <a:ea typeface="Trebuchet MS"/>
                <a:cs typeface="Trebuchet MS"/>
                <a:sym typeface="Trebuchet MS"/>
              </a:rPr>
              <a:t>CDC Treatment Information for Healthcare Professionals:  </a:t>
            </a:r>
            <a:r>
              <a:rPr lang="en" sz="1200" u="sng">
                <a:solidFill>
                  <a:schemeClr val="hlink"/>
                </a:solidFill>
                <a:latin typeface="Trebuchet MS"/>
                <a:ea typeface="Trebuchet MS"/>
                <a:cs typeface="Trebuchet MS"/>
                <a:sym typeface="Trebuchet MS"/>
                <a:hlinkClick r:id="rId3"/>
              </a:rPr>
              <a:t>cdc.gov/poxvirus/monkeypox/clinicians/treatment.html</a:t>
            </a:r>
            <a:endParaRPr sz="120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 sz="1200">
                <a:solidFill>
                  <a:schemeClr val="dk1"/>
                </a:solidFill>
                <a:latin typeface="Trebuchet MS"/>
                <a:ea typeface="Trebuchet MS"/>
                <a:cs typeface="Trebuchet MS"/>
                <a:sym typeface="Trebuchet MS"/>
              </a:rPr>
              <a:t>CDC Clinical Recognition: </a:t>
            </a:r>
            <a:r>
              <a:rPr lang="en" sz="1200" u="sng">
                <a:solidFill>
                  <a:schemeClr val="hlink"/>
                </a:solidFill>
                <a:latin typeface="Trebuchet MS"/>
                <a:ea typeface="Trebuchet MS"/>
                <a:cs typeface="Trebuchet MS"/>
                <a:sym typeface="Trebuchet MS"/>
                <a:hlinkClick r:id="rId4"/>
              </a:rPr>
              <a:t>cdc.gov/poxvirus/monkeypox/clinicians/clinical-recognition.html</a:t>
            </a:r>
            <a:endParaRPr sz="1200">
              <a:solidFill>
                <a:schemeClr val="dk1"/>
              </a:solidFill>
              <a:latin typeface="Trebuchet MS"/>
              <a:ea typeface="Trebuchet MS"/>
              <a:cs typeface="Trebuchet MS"/>
              <a:sym typeface="Trebuchet M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152ff309f10_0_19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62" name="Google Shape;562;g152ff309f10_0_1994:notes"/>
          <p:cNvSpPr txBox="1">
            <a:spLocks noGrp="1"/>
          </p:cNvSpPr>
          <p:nvPr>
            <p:ph type="body" idx="1"/>
          </p:nvPr>
        </p:nvSpPr>
        <p:spPr>
          <a:xfrm>
            <a:off x="686421" y="4400238"/>
            <a:ext cx="5486700" cy="3600900"/>
          </a:xfrm>
          <a:prstGeom prst="rect">
            <a:avLst/>
          </a:prstGeom>
          <a:noFill/>
          <a:ln>
            <a:noFill/>
          </a:ln>
        </p:spPr>
        <p:txBody>
          <a:bodyPr spcFirstLastPara="1" wrap="square" lIns="90575" tIns="45275" rIns="90575" bIns="45275" anchor="t" anchorCtr="0">
            <a:noAutofit/>
          </a:bodyPr>
          <a:lstStyle/>
          <a:p>
            <a:pPr marL="457200" lvl="0" indent="-304800" algn="l" rtl="0">
              <a:lnSpc>
                <a:spcPct val="100000"/>
              </a:lnSpc>
              <a:spcBef>
                <a:spcPts val="0"/>
              </a:spcBef>
              <a:spcAft>
                <a:spcPts val="0"/>
              </a:spcAft>
              <a:buSzPts val="1200"/>
              <a:buFont typeface="Trebuchet MS"/>
              <a:buChar char="●"/>
            </a:pPr>
            <a:r>
              <a:rPr lang="en" sz="1200">
                <a:highlight>
                  <a:srgbClr val="FFFFFF"/>
                </a:highlight>
                <a:latin typeface="Trebuchet MS"/>
                <a:ea typeface="Trebuchet MS"/>
                <a:cs typeface="Trebuchet MS"/>
                <a:sym typeface="Trebuchet MS"/>
              </a:rPr>
              <a:t>TPOXX is the preferred treatment option for monkeypox. CDC allows pre-positioning of TPOXX, which is not the case for the other treatment options listed. </a:t>
            </a:r>
            <a:endParaRPr sz="1200">
              <a:highlight>
                <a:srgbClr val="FFFFFF"/>
              </a:highlight>
              <a:latin typeface="Trebuchet MS"/>
              <a:ea typeface="Trebuchet MS"/>
              <a:cs typeface="Trebuchet MS"/>
              <a:sym typeface="Trebuchet MS"/>
            </a:endParaRPr>
          </a:p>
          <a:p>
            <a:pPr marL="914400" lvl="1" indent="-304800" algn="l" rtl="0">
              <a:lnSpc>
                <a:spcPct val="100000"/>
              </a:lnSpc>
              <a:spcBef>
                <a:spcPts val="0"/>
              </a:spcBef>
              <a:spcAft>
                <a:spcPts val="0"/>
              </a:spcAft>
              <a:buSzPts val="1200"/>
              <a:buFont typeface="Trebuchet MS"/>
              <a:buChar char="○"/>
            </a:pPr>
            <a:r>
              <a:rPr lang="en" sz="1200">
                <a:highlight>
                  <a:srgbClr val="FFFFFF"/>
                </a:highlight>
                <a:latin typeface="Trebuchet MS"/>
                <a:ea typeface="Trebuchet MS"/>
                <a:cs typeface="Trebuchet MS"/>
                <a:sym typeface="Trebuchet MS"/>
              </a:rPr>
              <a:t>Please note that brincidofovir is not currently available, but CDC is currently developing an EA-IND.</a:t>
            </a:r>
            <a:endParaRPr sz="1200">
              <a:highlight>
                <a:srgbClr val="FFFFFF"/>
              </a:highlight>
              <a:latin typeface="Trebuchet MS"/>
              <a:ea typeface="Trebuchet MS"/>
              <a:cs typeface="Trebuchet MS"/>
              <a:sym typeface="Trebuchet MS"/>
            </a:endParaRPr>
          </a:p>
          <a:p>
            <a:pPr marL="457200" lvl="0" indent="-304800" algn="l" rtl="0">
              <a:lnSpc>
                <a:spcPct val="100000"/>
              </a:lnSpc>
              <a:spcBef>
                <a:spcPts val="0"/>
              </a:spcBef>
              <a:spcAft>
                <a:spcPts val="0"/>
              </a:spcAft>
              <a:buSzPts val="1200"/>
              <a:buFont typeface="Trebuchet MS"/>
              <a:buChar char="●"/>
            </a:pPr>
            <a:r>
              <a:rPr lang="en" sz="1200">
                <a:highlight>
                  <a:srgbClr val="FFFFFF"/>
                </a:highlight>
                <a:latin typeface="Trebuchet MS"/>
                <a:ea typeface="Trebuchet MS"/>
                <a:cs typeface="Trebuchet MS"/>
                <a:sym typeface="Trebuchet MS"/>
              </a:rPr>
              <a:t>Please note that TPOXX can be started in a patient with suspected disease who meets criteria without waiting for laboratory confirmation. </a:t>
            </a:r>
            <a:endParaRPr sz="1200">
              <a:highlight>
                <a:srgbClr val="FFFFFF"/>
              </a:highlight>
              <a:latin typeface="Trebuchet MS"/>
              <a:ea typeface="Trebuchet MS"/>
              <a:cs typeface="Trebuchet MS"/>
              <a:sym typeface="Trebuchet MS"/>
            </a:endParaRPr>
          </a:p>
          <a:p>
            <a:pPr marL="457200" lvl="0" indent="-304800" algn="l" rtl="0">
              <a:lnSpc>
                <a:spcPct val="100000"/>
              </a:lnSpc>
              <a:spcBef>
                <a:spcPts val="0"/>
              </a:spcBef>
              <a:spcAft>
                <a:spcPts val="0"/>
              </a:spcAft>
              <a:buSzPts val="1200"/>
              <a:buFont typeface="Trebuchet MS"/>
              <a:buChar char="●"/>
            </a:pPr>
            <a:r>
              <a:rPr lang="en" sz="1200">
                <a:highlight>
                  <a:srgbClr val="FFFFFF"/>
                </a:highlight>
                <a:latin typeface="Trebuchet MS"/>
                <a:ea typeface="Trebuchet MS"/>
                <a:cs typeface="Trebuchet MS"/>
                <a:sym typeface="Trebuchet MS"/>
              </a:rPr>
              <a:t>Clinicians should Instruct patients with suspected monkeypox infection to isolate themselves and avoid close contact with other people and animals, including pets.  Patients who do not require hospitalization, but who are potentially infectious to others, should be isolated at home.</a:t>
            </a:r>
            <a:r>
              <a:rPr lang="en" sz="1200">
                <a:solidFill>
                  <a:schemeClr val="dk1"/>
                </a:solidFill>
                <a:highlight>
                  <a:srgbClr val="FFFFFF"/>
                </a:highlight>
                <a:latin typeface="Trebuchet MS"/>
                <a:ea typeface="Trebuchet MS"/>
                <a:cs typeface="Trebuchet MS"/>
                <a:sym typeface="Trebuchet MS"/>
              </a:rPr>
              <a:t> (See </a:t>
            </a:r>
            <a:r>
              <a:rPr lang="en" sz="1200" u="sng">
                <a:solidFill>
                  <a:schemeClr val="hlink"/>
                </a:solidFill>
                <a:highlight>
                  <a:srgbClr val="FFFFFF"/>
                </a:highlight>
                <a:latin typeface="Trebuchet MS"/>
                <a:ea typeface="Trebuchet MS"/>
                <a:cs typeface="Trebuchet MS"/>
                <a:sym typeface="Trebuchet MS"/>
                <a:hlinkClick r:id="rId3"/>
              </a:rPr>
              <a:t>When a patient is isolating in their home, what should they do?</a:t>
            </a:r>
            <a:r>
              <a:rPr lang="en" sz="1200">
                <a:solidFill>
                  <a:schemeClr val="dk1"/>
                </a:solidFill>
                <a:highlight>
                  <a:srgbClr val="FFFFFF"/>
                </a:highlight>
                <a:latin typeface="Trebuchet MS"/>
                <a:ea typeface="Trebuchet MS"/>
                <a:cs typeface="Trebuchet MS"/>
                <a:sym typeface="Trebuchet MS"/>
              </a:rPr>
              <a:t>)</a:t>
            </a:r>
            <a:endParaRPr sz="1200">
              <a:highlight>
                <a:srgbClr val="FFFFFF"/>
              </a:highlight>
              <a:latin typeface="Trebuchet MS"/>
              <a:ea typeface="Trebuchet MS"/>
              <a:cs typeface="Trebuchet MS"/>
              <a:sym typeface="Trebuchet MS"/>
            </a:endParaRPr>
          </a:p>
          <a:p>
            <a:pPr marL="0" lvl="0" indent="0" algn="l" rtl="0">
              <a:lnSpc>
                <a:spcPct val="100000"/>
              </a:lnSpc>
              <a:spcBef>
                <a:spcPts val="0"/>
              </a:spcBef>
              <a:spcAft>
                <a:spcPts val="0"/>
              </a:spcAft>
              <a:buSzPts val="1100"/>
              <a:buNone/>
            </a:pPr>
            <a:endParaRPr sz="1200">
              <a:highlight>
                <a:srgbClr val="FFFFFF"/>
              </a:highlight>
              <a:latin typeface="Trebuchet MS"/>
              <a:ea typeface="Trebuchet MS"/>
              <a:cs typeface="Trebuchet MS"/>
              <a:sym typeface="Trebuchet MS"/>
            </a:endParaRPr>
          </a:p>
          <a:p>
            <a:pPr marL="0" lvl="0" indent="0" algn="l" rtl="0">
              <a:lnSpc>
                <a:spcPct val="100000"/>
              </a:lnSpc>
              <a:spcBef>
                <a:spcPts val="0"/>
              </a:spcBef>
              <a:spcAft>
                <a:spcPts val="0"/>
              </a:spcAft>
              <a:buSzPts val="1100"/>
              <a:buNone/>
            </a:pPr>
            <a:r>
              <a:rPr lang="en" sz="1200">
                <a:highlight>
                  <a:srgbClr val="FFFFFF"/>
                </a:highlight>
                <a:latin typeface="Trebuchet MS"/>
                <a:ea typeface="Trebuchet MS"/>
                <a:cs typeface="Trebuchet MS"/>
                <a:sym typeface="Trebuchet MS"/>
              </a:rPr>
              <a:t>For more information, refer to</a:t>
            </a:r>
            <a:endParaRPr sz="1200">
              <a:highlight>
                <a:srgbClr val="FFFFFF"/>
              </a:highlight>
              <a:latin typeface="Trebuchet MS"/>
              <a:ea typeface="Trebuchet MS"/>
              <a:cs typeface="Trebuchet MS"/>
              <a:sym typeface="Trebuchet MS"/>
            </a:endParaRPr>
          </a:p>
          <a:p>
            <a:pPr marL="457200" lvl="0" indent="-304800" algn="l" rtl="0">
              <a:lnSpc>
                <a:spcPct val="100000"/>
              </a:lnSpc>
              <a:spcBef>
                <a:spcPts val="0"/>
              </a:spcBef>
              <a:spcAft>
                <a:spcPts val="0"/>
              </a:spcAft>
              <a:buSzPts val="1200"/>
              <a:buFont typeface="Trebuchet MS"/>
              <a:buChar char="●"/>
            </a:pPr>
            <a:r>
              <a:rPr lang="en" sz="1200">
                <a:highlight>
                  <a:srgbClr val="FFFFFF"/>
                </a:highlight>
                <a:latin typeface="Trebuchet MS"/>
                <a:ea typeface="Trebuchet MS"/>
                <a:cs typeface="Trebuchet MS"/>
                <a:sym typeface="Trebuchet MS"/>
              </a:rPr>
              <a:t>CDC’s Interim Clinical Guidance for the Treatment of Monkeypox (</a:t>
            </a:r>
            <a:r>
              <a:rPr lang="en" sz="1200" u="sng">
                <a:solidFill>
                  <a:schemeClr val="hlink"/>
                </a:solidFill>
                <a:highlight>
                  <a:srgbClr val="FFFFFF"/>
                </a:highlight>
                <a:latin typeface="Trebuchet MS"/>
                <a:ea typeface="Trebuchet MS"/>
                <a:cs typeface="Trebuchet MS"/>
                <a:sym typeface="Trebuchet MS"/>
                <a:hlinkClick r:id="rId4"/>
              </a:rPr>
              <a:t>https://www.cdc.gov/poxvirus/monkeypox/clinicians/treatment.html</a:t>
            </a:r>
            <a:r>
              <a:rPr lang="en" sz="1200">
                <a:highlight>
                  <a:srgbClr val="FFFFFF"/>
                </a:highlight>
                <a:latin typeface="Trebuchet MS"/>
                <a:ea typeface="Trebuchet MS"/>
                <a:cs typeface="Trebuchet MS"/>
                <a:sym typeface="Trebuchet MS"/>
              </a:rPr>
              <a:t>)</a:t>
            </a:r>
            <a:endParaRPr sz="1200">
              <a:highlight>
                <a:srgbClr val="FFFFFF"/>
              </a:highlight>
              <a:latin typeface="Trebuchet MS"/>
              <a:ea typeface="Trebuchet MS"/>
              <a:cs typeface="Trebuchet MS"/>
              <a:sym typeface="Trebuchet MS"/>
            </a:endParaRPr>
          </a:p>
          <a:p>
            <a:pPr marL="457200" lvl="0" indent="-304800" algn="l" rtl="0">
              <a:lnSpc>
                <a:spcPct val="100000"/>
              </a:lnSpc>
              <a:spcBef>
                <a:spcPts val="0"/>
              </a:spcBef>
              <a:spcAft>
                <a:spcPts val="0"/>
              </a:spcAft>
              <a:buSzPts val="1200"/>
              <a:buFont typeface="Trebuchet MS"/>
              <a:buChar char="●"/>
            </a:pPr>
            <a:r>
              <a:rPr lang="en" sz="1200">
                <a:highlight>
                  <a:srgbClr val="FFFFFF"/>
                </a:highlight>
                <a:latin typeface="Trebuchet MS"/>
                <a:ea typeface="Trebuchet MS"/>
                <a:cs typeface="Trebuchet MS"/>
                <a:sym typeface="Trebuchet MS"/>
              </a:rPr>
              <a:t>CDC’s Tecovirimat website (</a:t>
            </a:r>
            <a:r>
              <a:rPr lang="en" sz="1200" u="sng">
                <a:solidFill>
                  <a:schemeClr val="hlink"/>
                </a:solidFill>
                <a:highlight>
                  <a:srgbClr val="FFFFFF"/>
                </a:highlight>
                <a:latin typeface="Trebuchet MS"/>
                <a:ea typeface="Trebuchet MS"/>
                <a:cs typeface="Trebuchet MS"/>
                <a:sym typeface="Trebuchet MS"/>
                <a:hlinkClick r:id="rId5"/>
              </a:rPr>
              <a:t>https://www.cdc.gov/poxvirus/monkeypox/clinicians/Tecovirimat.html</a:t>
            </a:r>
            <a:r>
              <a:rPr lang="en" sz="1200">
                <a:highlight>
                  <a:srgbClr val="FFFFFF"/>
                </a:highlight>
                <a:latin typeface="Trebuchet MS"/>
                <a:ea typeface="Trebuchet MS"/>
                <a:cs typeface="Trebuchet MS"/>
                <a:sym typeface="Trebuchet MS"/>
              </a:rPr>
              <a:t>)</a:t>
            </a:r>
            <a:endParaRPr sz="1200">
              <a:highlight>
                <a:srgbClr val="FFFFFF"/>
              </a:highlight>
              <a:latin typeface="Trebuchet MS"/>
              <a:ea typeface="Trebuchet MS"/>
              <a:cs typeface="Trebuchet MS"/>
              <a:sym typeface="Trebuchet MS"/>
            </a:endParaRPr>
          </a:p>
          <a:p>
            <a:pPr marL="457200" lvl="0" indent="-304800" algn="l" rtl="0">
              <a:lnSpc>
                <a:spcPct val="100000"/>
              </a:lnSpc>
              <a:spcBef>
                <a:spcPts val="0"/>
              </a:spcBef>
              <a:spcAft>
                <a:spcPts val="0"/>
              </a:spcAft>
              <a:buSzPts val="1200"/>
              <a:buFont typeface="Trebuchet MS"/>
              <a:buChar char="●"/>
            </a:pPr>
            <a:r>
              <a:rPr lang="en" sz="1200">
                <a:highlight>
                  <a:srgbClr val="FFFFFF"/>
                </a:highlight>
                <a:latin typeface="Trebuchet MS"/>
                <a:ea typeface="Trebuchet MS"/>
                <a:cs typeface="Trebuchet MS"/>
                <a:sym typeface="Trebuchet MS"/>
              </a:rPr>
              <a:t>CDC’s Obtaining and Using TPOXX (Tecovirimat) (</a:t>
            </a:r>
            <a:r>
              <a:rPr lang="en" sz="1200" u="sng">
                <a:solidFill>
                  <a:schemeClr val="hlink"/>
                </a:solidFill>
                <a:highlight>
                  <a:srgbClr val="FFFFFF"/>
                </a:highlight>
                <a:latin typeface="Trebuchet MS"/>
                <a:ea typeface="Trebuchet MS"/>
                <a:cs typeface="Trebuchet MS"/>
                <a:sym typeface="Trebuchet MS"/>
                <a:hlinkClick r:id="rId6"/>
              </a:rPr>
              <a:t>https://www.cdc.gov/poxvirus/monkeypox/clinicians/obtaining-tecovirimat.html</a:t>
            </a:r>
            <a:r>
              <a:rPr lang="en" sz="1200">
                <a:highlight>
                  <a:srgbClr val="FFFFFF"/>
                </a:highlight>
                <a:latin typeface="Trebuchet MS"/>
                <a:ea typeface="Trebuchet MS"/>
                <a:cs typeface="Trebuchet MS"/>
                <a:sym typeface="Trebuchet MS"/>
              </a:rPr>
              <a:t>)</a:t>
            </a:r>
            <a:endParaRPr sz="1200">
              <a:highlight>
                <a:srgbClr val="FFFFFF"/>
              </a:highlight>
              <a:latin typeface="Trebuchet MS"/>
              <a:ea typeface="Trebuchet MS"/>
              <a:cs typeface="Trebuchet MS"/>
              <a:sym typeface="Trebuchet MS"/>
            </a:endParaRPr>
          </a:p>
          <a:p>
            <a:pPr marL="457200" lvl="0" indent="-304800" algn="l" rtl="0">
              <a:lnSpc>
                <a:spcPct val="100000"/>
              </a:lnSpc>
              <a:spcBef>
                <a:spcPts val="0"/>
              </a:spcBef>
              <a:spcAft>
                <a:spcPts val="0"/>
              </a:spcAft>
              <a:buSzPts val="1200"/>
              <a:buFont typeface="Trebuchet MS"/>
              <a:buChar char="●"/>
            </a:pPr>
            <a:r>
              <a:rPr lang="en" sz="1200">
                <a:highlight>
                  <a:srgbClr val="FFFFFF"/>
                </a:highlight>
                <a:latin typeface="Trebuchet MS"/>
                <a:ea typeface="Trebuchet MS"/>
                <a:cs typeface="Trebuchet MS"/>
                <a:sym typeface="Trebuchet MS"/>
              </a:rPr>
              <a:t>VDH’s Monkeypox Medical Countermeasure Distribution and Dispensing Guide for Local Health Districts (</a:t>
            </a:r>
            <a:r>
              <a:rPr lang="en" sz="1200" u="sng">
                <a:solidFill>
                  <a:schemeClr val="hlink"/>
                </a:solidFill>
                <a:highlight>
                  <a:srgbClr val="FFFFFF"/>
                </a:highlight>
                <a:latin typeface="Trebuchet MS"/>
                <a:ea typeface="Trebuchet MS"/>
                <a:cs typeface="Trebuchet MS"/>
                <a:sym typeface="Trebuchet MS"/>
                <a:hlinkClick r:id="rId7"/>
              </a:rPr>
              <a:t>https://vdhweb.vdh.virginia.gov/surveillance-and-investigation/wp-content/uploads/sites/26/2022/06/Monkeypox-Medical-Countermeasures-Guide.pdf</a:t>
            </a:r>
            <a:r>
              <a:rPr lang="en" sz="1200">
                <a:highlight>
                  <a:srgbClr val="FFFFFF"/>
                </a:highlight>
                <a:latin typeface="Trebuchet MS"/>
                <a:ea typeface="Trebuchet MS"/>
                <a:cs typeface="Trebuchet MS"/>
                <a:sym typeface="Trebuchet MS"/>
              </a:rPr>
              <a:t>)</a:t>
            </a:r>
            <a:endParaRPr sz="1200">
              <a:highlight>
                <a:srgbClr val="FFFFFF"/>
              </a:highlight>
              <a:latin typeface="Trebuchet MS"/>
              <a:ea typeface="Trebuchet MS"/>
              <a:cs typeface="Trebuchet MS"/>
              <a:sym typeface="Trebuchet MS"/>
            </a:endParaRPr>
          </a:p>
          <a:p>
            <a:pPr marL="457200" lvl="0" indent="-304800" algn="l" rtl="0">
              <a:lnSpc>
                <a:spcPct val="100000"/>
              </a:lnSpc>
              <a:spcBef>
                <a:spcPts val="0"/>
              </a:spcBef>
              <a:spcAft>
                <a:spcPts val="0"/>
              </a:spcAft>
              <a:buSzPts val="1200"/>
              <a:buFont typeface="Trebuchet MS"/>
              <a:buChar char="●"/>
            </a:pPr>
            <a:r>
              <a:rPr lang="en" sz="1200">
                <a:highlight>
                  <a:srgbClr val="FFFFFF"/>
                </a:highlight>
                <a:latin typeface="Trebuchet MS"/>
                <a:ea typeface="Trebuchet MS"/>
                <a:cs typeface="Trebuchet MS"/>
                <a:sym typeface="Trebuchet MS"/>
              </a:rPr>
              <a:t>FDA’s websites for each treatment (links in table)</a:t>
            </a:r>
            <a:endParaRPr sz="1200">
              <a:highlight>
                <a:srgbClr val="FFFFFF"/>
              </a:highlight>
              <a:latin typeface="Trebuchet MS"/>
              <a:ea typeface="Trebuchet MS"/>
              <a:cs typeface="Trebuchet MS"/>
              <a:sym typeface="Trebuchet MS"/>
            </a:endParaRPr>
          </a:p>
        </p:txBody>
      </p:sp>
      <p:sp>
        <p:nvSpPr>
          <p:cNvPr id="563" name="Google Shape;563;g152ff309f10_0_1994:notes"/>
          <p:cNvSpPr txBox="1"/>
          <p:nvPr/>
        </p:nvSpPr>
        <p:spPr>
          <a:xfrm>
            <a:off x="3884025" y="8684926"/>
            <a:ext cx="2972400" cy="459000"/>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44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16956a49ab0_6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16956a49ab0_6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300"/>
              </a:spcBef>
              <a:spcAft>
                <a:spcPts val="0"/>
              </a:spcAft>
              <a:buClr>
                <a:schemeClr val="dk1"/>
              </a:buClr>
              <a:buSzPts val="1200"/>
              <a:buFont typeface="Trebuchet MS"/>
              <a:buChar char="●"/>
            </a:pPr>
            <a:r>
              <a:rPr lang="en" sz="1200">
                <a:solidFill>
                  <a:schemeClr val="dk1"/>
                </a:solidFill>
                <a:highlight>
                  <a:schemeClr val="lt1"/>
                </a:highlight>
                <a:latin typeface="Trebuchet MS"/>
                <a:ea typeface="Trebuchet MS"/>
                <a:cs typeface="Trebuchet MS"/>
                <a:sym typeface="Trebuchet MS"/>
              </a:rPr>
              <a:t>TPOXX is approved to treat smallpox in adults and children under FDA’s Animal Rule, but it is not approved to treat monkeypox.</a:t>
            </a:r>
            <a:endParaRPr sz="1200">
              <a:solidFill>
                <a:schemeClr val="dk1"/>
              </a:solidFill>
              <a:highlight>
                <a:schemeClr val="lt1"/>
              </a:highlight>
              <a:latin typeface="Trebuchet MS"/>
              <a:ea typeface="Trebuchet MS"/>
              <a:cs typeface="Trebuchet MS"/>
              <a:sym typeface="Trebuchet MS"/>
            </a:endParaRPr>
          </a:p>
          <a:p>
            <a:pPr marL="914400" lvl="1" indent="-304800" algn="l" rtl="0">
              <a:spcBef>
                <a:spcPts val="0"/>
              </a:spcBef>
              <a:spcAft>
                <a:spcPts val="0"/>
              </a:spcAft>
              <a:buClr>
                <a:schemeClr val="dk1"/>
              </a:buClr>
              <a:buSzPts val="1200"/>
              <a:buFont typeface="Trebuchet MS"/>
              <a:buChar char="○"/>
            </a:pPr>
            <a:r>
              <a:rPr lang="en" sz="1200">
                <a:solidFill>
                  <a:schemeClr val="dk1"/>
                </a:solidFill>
                <a:highlight>
                  <a:schemeClr val="lt1"/>
                </a:highlight>
                <a:latin typeface="Trebuchet MS"/>
                <a:ea typeface="Trebuchet MS"/>
                <a:cs typeface="Trebuchet MS"/>
                <a:sym typeface="Trebuchet MS"/>
              </a:rPr>
              <a:t>TPOXX can be initiated for patients with laboratory confirmed non-variola orthopoxvirus infection or suspected infection based on known exposure(s) and/or clinical manifestations of disease. </a:t>
            </a:r>
            <a:endParaRPr sz="1200">
              <a:solidFill>
                <a:schemeClr val="dk1"/>
              </a:solidFill>
              <a:highlight>
                <a:schemeClr val="lt1"/>
              </a:highlight>
              <a:latin typeface="Trebuchet MS"/>
              <a:ea typeface="Trebuchet MS"/>
              <a:cs typeface="Trebuchet MS"/>
              <a:sym typeface="Trebuchet MS"/>
            </a:endParaRPr>
          </a:p>
          <a:p>
            <a:pPr marL="914400" lvl="1" indent="-304800" algn="l" rtl="0">
              <a:spcBef>
                <a:spcPts val="0"/>
              </a:spcBef>
              <a:spcAft>
                <a:spcPts val="0"/>
              </a:spcAft>
              <a:buClr>
                <a:schemeClr val="dk1"/>
              </a:buClr>
              <a:buSzPts val="1200"/>
              <a:buFont typeface="Trebuchet MS"/>
              <a:buChar char="○"/>
            </a:pPr>
            <a:r>
              <a:rPr lang="en" sz="1200">
                <a:solidFill>
                  <a:schemeClr val="dk1"/>
                </a:solidFill>
                <a:highlight>
                  <a:schemeClr val="lt1"/>
                </a:highlight>
                <a:latin typeface="Trebuchet MS"/>
                <a:ea typeface="Trebuchet MS"/>
                <a:cs typeface="Trebuchet MS"/>
                <a:sym typeface="Trebuchet MS"/>
              </a:rPr>
              <a:t>Patients with an initial negative OPXV test, but for whom both epidemiologic and clinical evidence suggests OPXV disease (particularly if clinical progression is worsening), should be re-tested but be treated with tecovirimat while results are pending. If results from re-testing confirm orthopoxvirus, patients should continue tecovirimat treatment. If results from re-testing are in agreement with the initial negative orthopoxvirus results, tecovirimat should be suspended in those patients. </a:t>
            </a:r>
            <a:endParaRPr sz="1200">
              <a:solidFill>
                <a:schemeClr val="dk1"/>
              </a:solidFill>
              <a:highlight>
                <a:schemeClr val="lt1"/>
              </a:highlight>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 sz="1200">
                <a:solidFill>
                  <a:schemeClr val="dk1"/>
                </a:solidFill>
                <a:highlight>
                  <a:schemeClr val="lt1"/>
                </a:highlight>
                <a:latin typeface="Trebuchet MS"/>
                <a:ea typeface="Trebuchet MS"/>
                <a:cs typeface="Trebuchet MS"/>
                <a:sym typeface="Trebuchet MS"/>
              </a:rPr>
              <a:t>Healthcare providers should not prescribe TPOXX to people with milder monkeypox symptoms. If prescribed too often to people with milder monkeypox symptoms, it may increase the chance that the monkeypox virus develops resistance to the medication.</a:t>
            </a:r>
            <a:endParaRPr sz="1200">
              <a:solidFill>
                <a:schemeClr val="dk1"/>
              </a:solidFill>
              <a:highlight>
                <a:schemeClr val="lt1"/>
              </a:highlight>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 sz="1200">
                <a:solidFill>
                  <a:schemeClr val="dk1"/>
                </a:solidFill>
                <a:highlight>
                  <a:schemeClr val="lt1"/>
                </a:highlight>
                <a:latin typeface="Trebuchet MS"/>
                <a:ea typeface="Trebuchet MS"/>
                <a:cs typeface="Trebuchet MS"/>
                <a:sym typeface="Trebuchet MS"/>
              </a:rPr>
              <a:t>Data are not available on effectiveness of TPOXX in treating monkeypox infections in humans. </a:t>
            </a:r>
            <a:endParaRPr sz="1200">
              <a:solidFill>
                <a:schemeClr val="dk1"/>
              </a:solidFill>
              <a:highlight>
                <a:schemeClr val="lt1"/>
              </a:highlight>
              <a:latin typeface="Trebuchet MS"/>
              <a:ea typeface="Trebuchet MS"/>
              <a:cs typeface="Trebuchet MS"/>
              <a:sym typeface="Trebuchet MS"/>
            </a:endParaRPr>
          </a:p>
          <a:p>
            <a:pPr marL="914400" lvl="1" indent="-304800" algn="l" rtl="0">
              <a:spcBef>
                <a:spcPts val="0"/>
              </a:spcBef>
              <a:spcAft>
                <a:spcPts val="0"/>
              </a:spcAft>
              <a:buClr>
                <a:srgbClr val="777777"/>
              </a:buClr>
              <a:buSzPts val="1200"/>
              <a:buFont typeface="Trebuchet MS"/>
              <a:buChar char="○"/>
            </a:pPr>
            <a:r>
              <a:rPr lang="en" sz="1200">
                <a:solidFill>
                  <a:schemeClr val="dk1"/>
                </a:solidFill>
                <a:highlight>
                  <a:schemeClr val="lt1"/>
                </a:highlight>
                <a:latin typeface="Trebuchet MS"/>
                <a:ea typeface="Trebuchet MS"/>
                <a:cs typeface="Trebuchet MS"/>
                <a:sym typeface="Trebuchet MS"/>
              </a:rPr>
              <a:t>Animal studies showed effective in treating disease caused by orthopoxviruses, when given early in the disease course.</a:t>
            </a:r>
            <a:endParaRPr sz="1200">
              <a:solidFill>
                <a:schemeClr val="dk1"/>
              </a:solidFill>
              <a:highlight>
                <a:schemeClr val="lt1"/>
              </a:highlight>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 sz="1200">
                <a:solidFill>
                  <a:schemeClr val="dk1"/>
                </a:solidFill>
                <a:highlight>
                  <a:schemeClr val="lt1"/>
                </a:highlight>
                <a:latin typeface="Trebuchet MS"/>
                <a:ea typeface="Trebuchet MS"/>
                <a:cs typeface="Trebuchet MS"/>
                <a:sym typeface="Trebuchet MS"/>
              </a:rPr>
              <a:t>Clinical trials in people showed drug was safe and had only minor side effects. Commonly reported adverse reactions with oral treatment included headache (12%), nausea (5%), abdominal pain (2%), and vomiting (2%).</a:t>
            </a:r>
            <a:endParaRPr sz="1200">
              <a:solidFill>
                <a:schemeClr val="dk1"/>
              </a:solidFill>
              <a:highlight>
                <a:schemeClr val="lt1"/>
              </a:highlight>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 sz="1200">
                <a:solidFill>
                  <a:schemeClr val="dk1"/>
                </a:solidFill>
                <a:highlight>
                  <a:schemeClr val="lt1"/>
                </a:highlight>
                <a:latin typeface="Trebuchet MS"/>
                <a:ea typeface="Trebuchet MS"/>
                <a:cs typeface="Trebuchet MS"/>
                <a:sym typeface="Trebuchet MS"/>
              </a:rPr>
              <a:t>A case series of individuals infected with </a:t>
            </a:r>
            <a:r>
              <a:rPr lang="en" sz="1200" i="1">
                <a:solidFill>
                  <a:schemeClr val="dk1"/>
                </a:solidFill>
                <a:highlight>
                  <a:schemeClr val="lt1"/>
                </a:highlight>
                <a:latin typeface="Trebuchet MS"/>
                <a:ea typeface="Trebuchet MS"/>
                <a:cs typeface="Trebuchet MS"/>
                <a:sym typeface="Trebuchet MS"/>
              </a:rPr>
              <a:t>Monkeypox vir</a:t>
            </a:r>
            <a:r>
              <a:rPr lang="en" sz="1200">
                <a:solidFill>
                  <a:schemeClr val="dk1"/>
                </a:solidFill>
                <a:highlight>
                  <a:schemeClr val="lt1"/>
                </a:highlight>
                <a:latin typeface="Trebuchet MS"/>
                <a:ea typeface="Trebuchet MS"/>
                <a:cs typeface="Trebuchet MS"/>
                <a:sym typeface="Trebuchet MS"/>
              </a:rPr>
              <a:t>us, which included one patient treated with tecovirimat, suggests that tecovirimat may shorten the duration of illness and viral shedding (</a:t>
            </a:r>
            <a:r>
              <a:rPr lang="en" sz="1200" u="sng">
                <a:solidFill>
                  <a:srgbClr val="075290"/>
                </a:solidFill>
                <a:highlight>
                  <a:schemeClr val="lt1"/>
                </a:highlight>
                <a:latin typeface="Trebuchet MS"/>
                <a:ea typeface="Trebuchet MS"/>
                <a:cs typeface="Trebuchet MS"/>
                <a:sym typeface="Trebuchet M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Lancet 2022</a:t>
            </a:r>
            <a:r>
              <a:rPr lang="en" sz="1200">
                <a:solidFill>
                  <a:schemeClr val="dk1"/>
                </a:solidFill>
                <a:highlight>
                  <a:schemeClr val="lt1"/>
                </a:highlight>
                <a:latin typeface="Trebuchet MS"/>
                <a:ea typeface="Trebuchet MS"/>
                <a:cs typeface="Trebuchet MS"/>
                <a:sym typeface="Trebuchet MS"/>
              </a:rPr>
              <a:t>)</a:t>
            </a:r>
            <a:endParaRPr sz="1200">
              <a:solidFill>
                <a:schemeClr val="dk1"/>
              </a:solidFill>
              <a:highlight>
                <a:schemeClr val="lt1"/>
              </a:highlight>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 sz="1200">
                <a:solidFill>
                  <a:schemeClr val="dk1"/>
                </a:solidFill>
                <a:highlight>
                  <a:schemeClr val="lt1"/>
                </a:highlight>
                <a:latin typeface="Trebuchet MS"/>
                <a:ea typeface="Trebuchet MS"/>
                <a:cs typeface="Trebuchet MS"/>
                <a:sym typeface="Trebuchet MS"/>
              </a:rPr>
              <a:t>Available to treat monkeypox under CDC’s expanded access protocol</a:t>
            </a:r>
            <a:endParaRPr sz="1200">
              <a:solidFill>
                <a:schemeClr val="dk1"/>
              </a:solidFill>
              <a:highlight>
                <a:schemeClr val="lt1"/>
              </a:highlight>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 sz="1200">
                <a:solidFill>
                  <a:schemeClr val="dk1"/>
                </a:solidFill>
                <a:highlight>
                  <a:schemeClr val="lt1"/>
                </a:highlight>
                <a:latin typeface="Trebuchet MS"/>
                <a:ea typeface="Trebuchet MS"/>
                <a:cs typeface="Trebuchet MS"/>
                <a:sym typeface="Trebuchet MS"/>
              </a:rPr>
              <a:t>TPOXX is available as a pill or an injection</a:t>
            </a:r>
            <a:endParaRPr sz="1200">
              <a:solidFill>
                <a:schemeClr val="dk1"/>
              </a:solidFill>
              <a:highlight>
                <a:schemeClr val="lt1"/>
              </a:highlight>
              <a:latin typeface="Trebuchet MS"/>
              <a:ea typeface="Trebuchet MS"/>
              <a:cs typeface="Trebuchet MS"/>
              <a:sym typeface="Trebuchet MS"/>
            </a:endParaRPr>
          </a:p>
          <a:p>
            <a:pPr marL="914400" lvl="1" indent="-304800" algn="l" rtl="0">
              <a:spcBef>
                <a:spcPts val="0"/>
              </a:spcBef>
              <a:spcAft>
                <a:spcPts val="0"/>
              </a:spcAft>
              <a:buClr>
                <a:schemeClr val="dk1"/>
              </a:buClr>
              <a:buSzPts val="1200"/>
              <a:buFont typeface="Trebuchet MS"/>
              <a:buChar char="○"/>
            </a:pPr>
            <a:r>
              <a:rPr lang="en" sz="1200">
                <a:solidFill>
                  <a:schemeClr val="dk1"/>
                </a:solidFill>
                <a:highlight>
                  <a:schemeClr val="lt1"/>
                </a:highlight>
                <a:latin typeface="Trebuchet MS"/>
                <a:ea typeface="Trebuchet MS"/>
                <a:cs typeface="Trebuchet MS"/>
                <a:sym typeface="Trebuchet MS"/>
              </a:rPr>
              <a:t>Drug absorption of oral formulation is dependent on adequate concurrent intake of a full, fatty meal.</a:t>
            </a:r>
            <a:endParaRPr sz="1200">
              <a:solidFill>
                <a:schemeClr val="dk1"/>
              </a:solidFill>
              <a:highlight>
                <a:schemeClr val="lt1"/>
              </a:highlight>
              <a:latin typeface="Trebuchet MS"/>
              <a:ea typeface="Trebuchet MS"/>
              <a:cs typeface="Trebuchet MS"/>
              <a:sym typeface="Trebuchet MS"/>
            </a:endParaRPr>
          </a:p>
          <a:p>
            <a:pPr marL="914400" lvl="1" indent="-304800" algn="l" rtl="0">
              <a:spcBef>
                <a:spcPts val="0"/>
              </a:spcBef>
              <a:spcAft>
                <a:spcPts val="0"/>
              </a:spcAft>
              <a:buClr>
                <a:schemeClr val="dk1"/>
              </a:buClr>
              <a:buSzPts val="1200"/>
              <a:buFont typeface="Trebuchet MS"/>
              <a:buChar char="○"/>
            </a:pPr>
            <a:r>
              <a:rPr lang="en" sz="1200">
                <a:solidFill>
                  <a:schemeClr val="dk1"/>
                </a:solidFill>
                <a:highlight>
                  <a:schemeClr val="lt1"/>
                </a:highlight>
                <a:latin typeface="Trebuchet MS"/>
                <a:ea typeface="Trebuchet MS"/>
                <a:cs typeface="Trebuchet MS"/>
                <a:sym typeface="Trebuchet MS"/>
              </a:rPr>
              <a:t>For children who weigh less than 28.6 pounds, the capsule can be opened, and medicine mixed with semi-solid food. The entire mixture should be administered within 30 minutes of its preparation.</a:t>
            </a:r>
            <a:endParaRPr sz="1200">
              <a:solidFill>
                <a:schemeClr val="dk1"/>
              </a:solidFill>
              <a:highlight>
                <a:schemeClr val="lt1"/>
              </a:highlight>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 sz="1200" u="sng">
                <a:solidFill>
                  <a:schemeClr val="hlink"/>
                </a:solidFill>
                <a:highlight>
                  <a:schemeClr val="lt1"/>
                </a:highlight>
                <a:latin typeface="Trebuchet MS"/>
                <a:ea typeface="Trebuchet MS"/>
                <a:cs typeface="Trebuchet MS"/>
                <a:sym typeface="Trebuchet MS"/>
                <a:hlinkClick r:id="rId4"/>
              </a:rPr>
              <a:t>CDC MMWR Clinical Use of Tecovirimat (Tpoxx) for Treatment of Monkeypox Under an Investigational New Drug Protocol — United States, May–August 2022</a:t>
            </a:r>
            <a:r>
              <a:rPr lang="en" sz="1200">
                <a:solidFill>
                  <a:schemeClr val="dk1"/>
                </a:solidFill>
                <a:highlight>
                  <a:schemeClr val="lt1"/>
                </a:highlight>
                <a:latin typeface="Trebuchet MS"/>
                <a:ea typeface="Trebuchet MS"/>
                <a:cs typeface="Trebuchet MS"/>
                <a:sym typeface="Trebuchet MS"/>
              </a:rPr>
              <a:t>: Among 549 patients with Monkeypox virus infection treated with tecovirimat under an Expanded Access Investigational New Drug protocol, 99.8% received it orally as an outpatient. Among 369 patients, few adverse events were reported.</a:t>
            </a:r>
            <a:endParaRPr sz="1200">
              <a:solidFill>
                <a:schemeClr val="dk1"/>
              </a:solidFill>
              <a:highlight>
                <a:schemeClr val="lt1"/>
              </a:highlight>
              <a:latin typeface="Trebuchet MS"/>
              <a:ea typeface="Trebuchet MS"/>
              <a:cs typeface="Trebuchet MS"/>
              <a:sym typeface="Trebuchet MS"/>
            </a:endParaRPr>
          </a:p>
          <a:p>
            <a:pPr marL="914400" lvl="1" indent="-304800" algn="l" rtl="0">
              <a:spcBef>
                <a:spcPts val="0"/>
              </a:spcBef>
              <a:spcAft>
                <a:spcPts val="0"/>
              </a:spcAft>
              <a:buClr>
                <a:schemeClr val="dk1"/>
              </a:buClr>
              <a:buSzPts val="1200"/>
              <a:buFont typeface="Trebuchet MS"/>
              <a:buChar char="○"/>
            </a:pPr>
            <a:r>
              <a:rPr lang="en" sz="1200">
                <a:solidFill>
                  <a:schemeClr val="dk1"/>
                </a:solidFill>
                <a:highlight>
                  <a:schemeClr val="lt1"/>
                </a:highlight>
                <a:latin typeface="Trebuchet MS"/>
                <a:ea typeface="Trebuchet MS"/>
                <a:cs typeface="Trebuchet MS"/>
                <a:sym typeface="Trebuchet MS"/>
              </a:rPr>
              <a:t>The median interval from initiation of tecovirimat to subjective improvement was 3 days and did not differ by HIV infection status. No control group was available for comparison; therefore, no conclusions can be drawn regarding the effectiveness of tecovirimat to treat monkeypox based on these data.</a:t>
            </a:r>
            <a:endParaRPr sz="1200">
              <a:solidFill>
                <a:schemeClr val="dk1"/>
              </a:solidFill>
              <a:highlight>
                <a:schemeClr val="lt1"/>
              </a:highlight>
              <a:latin typeface="Trebuchet MS"/>
              <a:ea typeface="Trebuchet MS"/>
              <a:cs typeface="Trebuchet MS"/>
              <a:sym typeface="Trebuchet MS"/>
            </a:endParaRPr>
          </a:p>
          <a:p>
            <a:pPr marL="914400" lvl="1" indent="-304800" algn="l" rtl="0">
              <a:spcBef>
                <a:spcPts val="0"/>
              </a:spcBef>
              <a:spcAft>
                <a:spcPts val="0"/>
              </a:spcAft>
              <a:buClr>
                <a:schemeClr val="dk1"/>
              </a:buClr>
              <a:buSzPts val="1200"/>
              <a:buFont typeface="Trebuchet MS"/>
              <a:buChar char="○"/>
            </a:pPr>
            <a:r>
              <a:rPr lang="en" sz="1200">
                <a:solidFill>
                  <a:schemeClr val="dk1"/>
                </a:solidFill>
                <a:highlight>
                  <a:schemeClr val="lt1"/>
                </a:highlight>
                <a:latin typeface="Trebuchet MS"/>
                <a:ea typeface="Trebuchet MS"/>
                <a:cs typeface="Trebuchet MS"/>
                <a:sym typeface="Trebuchet MS"/>
              </a:rPr>
              <a:t>Adverse events were reported for 12 (3.5%) of 340 patients with information on adverse events; these included headache (three), nausea (two), visual disturbance (two), weakness (two), and hospitalization for psychiatric reasons. </a:t>
            </a:r>
            <a:endParaRPr sz="1200">
              <a:solidFill>
                <a:schemeClr val="dk1"/>
              </a:solidFill>
              <a:highlight>
                <a:schemeClr val="lt1"/>
              </a:highlight>
              <a:latin typeface="Trebuchet MS"/>
              <a:ea typeface="Trebuchet MS"/>
              <a:cs typeface="Trebuchet MS"/>
              <a:sym typeface="Trebuchet MS"/>
            </a:endParaRPr>
          </a:p>
          <a:p>
            <a:pPr marL="0" lvl="0" indent="0" algn="l" rtl="0">
              <a:spcBef>
                <a:spcPts val="300"/>
              </a:spcBef>
              <a:spcAft>
                <a:spcPts val="0"/>
              </a:spcAft>
              <a:buNone/>
            </a:pPr>
            <a:r>
              <a:rPr lang="en" sz="1200">
                <a:solidFill>
                  <a:schemeClr val="dk1"/>
                </a:solidFill>
                <a:highlight>
                  <a:schemeClr val="lt1"/>
                </a:highlight>
                <a:latin typeface="Trebuchet MS"/>
                <a:ea typeface="Trebuchet MS"/>
                <a:cs typeface="Trebuchet MS"/>
                <a:sym typeface="Trebuchet MS"/>
              </a:rPr>
              <a:t>Image source: </a:t>
            </a:r>
            <a:r>
              <a:rPr lang="en" sz="1200" u="sng">
                <a:solidFill>
                  <a:schemeClr val="hlink"/>
                </a:solidFill>
                <a:highlight>
                  <a:schemeClr val="lt1"/>
                </a:highlight>
                <a:latin typeface="Trebuchet MS"/>
                <a:ea typeface="Trebuchet MS"/>
                <a:cs typeface="Trebuchet MS"/>
                <a:sym typeface="Trebuchet MS"/>
                <a:hlinkClick r:id="rId5"/>
              </a:rPr>
              <a:t>https://aspr.hhs.gov/monkeypox/TPOXXOperationalGuidance/Pages/TPOXX-tecovirimat.aspx</a:t>
            </a:r>
            <a:endParaRPr sz="1200">
              <a:solidFill>
                <a:schemeClr val="dk1"/>
              </a:solidFill>
              <a:highlight>
                <a:schemeClr val="lt1"/>
              </a:highlight>
              <a:latin typeface="Trebuchet MS"/>
              <a:ea typeface="Trebuchet MS"/>
              <a:cs typeface="Trebuchet MS"/>
              <a:sym typeface="Trebuchet MS"/>
            </a:endParaRPr>
          </a:p>
          <a:p>
            <a:pPr marL="0" lvl="0" indent="0" algn="l" rtl="0">
              <a:spcBef>
                <a:spcPts val="300"/>
              </a:spcBef>
              <a:spcAft>
                <a:spcPts val="0"/>
              </a:spcAft>
              <a:buNone/>
            </a:pPr>
            <a:r>
              <a:rPr lang="en" sz="1200" u="sng">
                <a:solidFill>
                  <a:schemeClr val="hlink"/>
                </a:solidFill>
                <a:highlight>
                  <a:schemeClr val="lt1"/>
                </a:highlight>
                <a:latin typeface="Trebuchet MS"/>
                <a:ea typeface="Trebuchet MS"/>
                <a:cs typeface="Trebuchet MS"/>
                <a:sym typeface="Trebuchet MS"/>
                <a:hlinkClick r:id="rId6"/>
              </a:rPr>
              <a:t>CDC Treatment Information for Healthcare Professionals</a:t>
            </a:r>
            <a:endParaRPr sz="1200">
              <a:solidFill>
                <a:schemeClr val="dk1"/>
              </a:solidFill>
              <a:highlight>
                <a:schemeClr val="lt1"/>
              </a:highlight>
              <a:latin typeface="Trebuchet MS"/>
              <a:ea typeface="Trebuchet MS"/>
              <a:cs typeface="Trebuchet MS"/>
              <a:sym typeface="Trebuchet MS"/>
            </a:endParaRPr>
          </a:p>
          <a:p>
            <a:pPr marL="0" lvl="0" indent="0" algn="l" rtl="0">
              <a:spcBef>
                <a:spcPts val="300"/>
              </a:spcBef>
              <a:spcAft>
                <a:spcPts val="0"/>
              </a:spcAft>
              <a:buNone/>
            </a:pPr>
            <a:r>
              <a:rPr lang="en" sz="1200" u="sng">
                <a:solidFill>
                  <a:schemeClr val="hlink"/>
                </a:solidFill>
                <a:highlight>
                  <a:schemeClr val="lt1"/>
                </a:highlight>
                <a:latin typeface="Trebuchet MS"/>
                <a:ea typeface="Trebuchet MS"/>
                <a:cs typeface="Trebuchet MS"/>
                <a:sym typeface="Trebuchet MS"/>
                <a:hlinkClick r:id="rId7"/>
              </a:rPr>
              <a:t>CDC Guidance for Tecovirimat Use Under Expanded Access Investigational New Drug Protocol during 2022 U.S. Monkeypox Cases</a:t>
            </a:r>
            <a:endParaRPr sz="1200">
              <a:solidFill>
                <a:schemeClr val="dk1"/>
              </a:solidFill>
              <a:highlight>
                <a:schemeClr val="lt1"/>
              </a:highlight>
              <a:latin typeface="Trebuchet MS"/>
              <a:ea typeface="Trebuchet MS"/>
              <a:cs typeface="Trebuchet MS"/>
              <a:sym typeface="Trebuchet MS"/>
            </a:endParaRPr>
          </a:p>
          <a:p>
            <a:pPr marL="0" lvl="0" indent="0" algn="l" rtl="0">
              <a:spcBef>
                <a:spcPts val="300"/>
              </a:spcBef>
              <a:spcAft>
                <a:spcPts val="0"/>
              </a:spcAft>
              <a:buNone/>
            </a:pPr>
            <a:r>
              <a:rPr lang="en" sz="1200" u="sng">
                <a:solidFill>
                  <a:schemeClr val="hlink"/>
                </a:solidFill>
                <a:highlight>
                  <a:schemeClr val="lt1"/>
                </a:highlight>
                <a:latin typeface="Trebuchet MS"/>
                <a:ea typeface="Trebuchet MS"/>
                <a:cs typeface="Trebuchet MS"/>
                <a:sym typeface="Trebuchet MS"/>
                <a:hlinkClick r:id="rId8"/>
              </a:rPr>
              <a:t>Expanded Access IND Protocol: Use of Tecovirimat (TPOXX®) for Treatment of Human Non-Variola Orthopoxvirus Infections in Adults and Children</a:t>
            </a:r>
            <a:endParaRPr sz="1200">
              <a:solidFill>
                <a:schemeClr val="dk1"/>
              </a:solidFill>
              <a:highlight>
                <a:schemeClr val="lt1"/>
              </a:highlight>
              <a:latin typeface="Trebuchet MS"/>
              <a:ea typeface="Trebuchet MS"/>
              <a:cs typeface="Trebuchet MS"/>
              <a:sym typeface="Trebuchet M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16956a49ab0_6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16956a49ab0_6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Font typeface="Trebuchet MS"/>
              <a:buChar char="●"/>
            </a:pPr>
            <a:r>
              <a:rPr lang="en" sz="1200">
                <a:latin typeface="Trebuchet MS"/>
                <a:ea typeface="Trebuchet MS"/>
                <a:cs typeface="Trebuchet MS"/>
                <a:sym typeface="Trebuchet MS"/>
              </a:rPr>
              <a:t>Clinicians and patient should be aware of and understand the following issues related to prescribing and taking TPOXX.</a:t>
            </a:r>
            <a:endParaRPr sz="1200">
              <a:latin typeface="Trebuchet MS"/>
              <a:ea typeface="Trebuchet MS"/>
              <a:cs typeface="Trebuchet MS"/>
              <a:sym typeface="Trebuchet M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153fe01a783_3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153fe01a783_3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These steps are required for a provider to obtain and initiate TPOXX treatment.</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152ff309f10_0_2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152ff309f10_0_2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a:solidFill>
                  <a:schemeClr val="dk1"/>
                </a:solidFill>
              </a:rPr>
              <a:t>While most patients with monkeypox have a self-limited course, all patients should be assessed and given supportive care for management of their symptoms.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Supportive care includes maintenance of fluid balance, pain management, treatment of bacterial superinfections or co-occurring sexually transmitted or superimposed bacterial skin infections.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Providers should give detailed guidance on supportive care and address these symptoms early to prevent hospitalizations. </a:t>
            </a:r>
            <a:endParaRPr>
              <a:solidFill>
                <a:schemeClr val="dk1"/>
              </a:solidFill>
            </a:endParaRPr>
          </a:p>
          <a:p>
            <a:pPr marL="0" lvl="0" indent="0" algn="l" rtl="0">
              <a:spcBef>
                <a:spcPts val="0"/>
              </a:spcBef>
              <a:spcAft>
                <a:spcPts val="0"/>
              </a:spcAft>
              <a:buNone/>
            </a:pPr>
            <a:r>
              <a:rPr lang="en">
                <a:solidFill>
                  <a:schemeClr val="dk1"/>
                </a:solidFill>
              </a:rPr>
              <a:t>Additional details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Monkeypox patients could benefit from clinical support to lessen the consequences of compromised skin and mucosa.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This should include prevention and treatment of secondary bacterial infections (and other complications), ensuring hydration and nutrition, and protecting vulnerable anatomical locations such as the eyes and genitals.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Skin lesions should be kept clean and dry when not showering or bathing to prevent bacterial superinfection.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Warm oatmeal baths can also reduce itching and pain.</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For oral lesions, patients can rinse their mouths with salt water at least four times per day.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Alcohol-free oral antiseptics (such as Listerine Zero Alcohol and chlorhexidine mouthwash) can be used to keep lesions clean.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For pain, patients can suck on ice chips or ice pops, or use compounds such as “magic” or “miracle” mouthwashes (prescription solutions used to treat mucositis).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Topical treatments such as patches (for example, Dentemp Canker Covers) and benzocaine or lidocaine gels can be used for temporary relief, especially to facilitate eating and drinking, but should be limited to recommended doses.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For painful genital and anorectal lesions, warm sitz baths lasting at least 10 minutes several times per day may be helpful.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Topical benzocaine or lidocaine gels or creams at the recommended doses may provide temporary relief.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Proctitis can occur with or without internal or external lesions and, though often manageable with appropriate supportive care, can progress to become severe and debilitating.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Stool softeners such as docusate should be initiated early. Sitz baths are also useful for proctitis and may calm inflammation.</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Topical anesthetics such as dibucaine ointment, often used for hemorrhoids, and lidocaine gel have been effective for temporary relief.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Please refer to </a:t>
            </a:r>
            <a:r>
              <a:rPr lang="en" u="sng">
                <a:solidFill>
                  <a:schemeClr val="hlink"/>
                </a:solidFill>
                <a:hlinkClick r:id="rId3"/>
              </a:rPr>
              <a:t>NYC Health’s Interim Guidance for Treatment of Monkeypox</a:t>
            </a:r>
            <a:r>
              <a:rPr lang="en">
                <a:solidFill>
                  <a:schemeClr val="dk1"/>
                </a:solidFill>
              </a:rPr>
              <a:t> for specific treatment steps and tools, including detailed information on pain management for lesions in various locations. Additional information for patients - </a:t>
            </a:r>
            <a:r>
              <a:rPr lang="en" u="sng">
                <a:solidFill>
                  <a:schemeClr val="hlink"/>
                </a:solidFill>
                <a:hlinkClick r:id="rId4"/>
              </a:rPr>
              <a:t>CDC What to Do If You Are Sick</a:t>
            </a:r>
            <a:endParaRPr>
              <a:solidFill>
                <a:schemeClr val="dk1"/>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152ff309f10_0_2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152ff309f10_0_2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300"/>
              </a:spcBef>
              <a:spcAft>
                <a:spcPts val="0"/>
              </a:spcAft>
              <a:buSzPts val="1100"/>
              <a:buChar char="●"/>
            </a:pPr>
            <a:r>
              <a:rPr lang="en"/>
              <a:t>Monkeypox can commonly cause severe pain and can affect vulnerable areas, including the genitals and oropharynx, which can lead to other complications.</a:t>
            </a:r>
            <a:endParaRPr/>
          </a:p>
          <a:p>
            <a:pPr marL="914400" lvl="1" indent="-298450" algn="l" rtl="0">
              <a:spcBef>
                <a:spcPts val="0"/>
              </a:spcBef>
              <a:spcAft>
                <a:spcPts val="0"/>
              </a:spcAft>
              <a:buSzPts val="1100"/>
              <a:buChar char="○"/>
            </a:pPr>
            <a:r>
              <a:rPr lang="en"/>
              <a:t>Genital and mucosal lesions can be associated with pain out of proportion to their appearance.</a:t>
            </a:r>
            <a:endParaRPr/>
          </a:p>
          <a:p>
            <a:pPr marL="457200" lvl="0" indent="-298450" algn="l" rtl="0">
              <a:spcBef>
                <a:spcPts val="0"/>
              </a:spcBef>
              <a:spcAft>
                <a:spcPts val="0"/>
              </a:spcAft>
              <a:buSzPts val="1100"/>
              <a:buChar char="●"/>
            </a:pPr>
            <a:r>
              <a:rPr lang="en"/>
              <a:t>Use of opioids for pain control should be balanced against the risk of side effects such as constipation and other risks such as potential for unintended long-term use of opioids, development of an opioid use disorder, and overdose.</a:t>
            </a:r>
            <a:endParaRPr/>
          </a:p>
          <a:p>
            <a:pPr marL="914400" lvl="1" indent="-298450" algn="l" rtl="0">
              <a:spcBef>
                <a:spcPts val="0"/>
              </a:spcBef>
              <a:spcAft>
                <a:spcPts val="0"/>
              </a:spcAft>
              <a:buSzPts val="1100"/>
              <a:buChar char="○"/>
            </a:pPr>
            <a:r>
              <a:rPr lang="en"/>
              <a:t>If opioids are prescribed, immediate-release opioids at the lowest effective dose should be prescribed for no longer than the expected duration of pain severe enough to require opioids.</a:t>
            </a:r>
            <a:endParaRPr/>
          </a:p>
          <a:p>
            <a:pPr marL="0" lvl="0" indent="0" algn="l" rtl="0">
              <a:spcBef>
                <a:spcPts val="300"/>
              </a:spcBef>
              <a:spcAft>
                <a:spcPts val="0"/>
              </a:spcAft>
              <a:buClr>
                <a:schemeClr val="dk1"/>
              </a:buClr>
              <a:buSzPts val="1100"/>
              <a:buFont typeface="Arial"/>
              <a:buNone/>
            </a:pPr>
            <a:r>
              <a:rPr lang="en"/>
              <a:t>References:  </a:t>
            </a:r>
            <a:endParaRPr/>
          </a:p>
          <a:p>
            <a:pPr marL="0" lvl="0" indent="0" algn="l" rtl="0">
              <a:spcBef>
                <a:spcPts val="300"/>
              </a:spcBef>
              <a:spcAft>
                <a:spcPts val="0"/>
              </a:spcAft>
              <a:buClr>
                <a:schemeClr val="dk1"/>
              </a:buClr>
              <a:buSzPts val="1100"/>
              <a:buFont typeface="Arial"/>
              <a:buNone/>
            </a:pPr>
            <a:r>
              <a:rPr lang="en" u="sng">
                <a:solidFill>
                  <a:schemeClr val="hlink"/>
                </a:solidFill>
                <a:hlinkClick r:id="rId3"/>
              </a:rPr>
              <a:t>Clinical Considerations for Pain Management of Monkeypox</a:t>
            </a:r>
            <a:endParaRPr/>
          </a:p>
          <a:p>
            <a:pPr marL="0" lvl="0" indent="0" algn="l" rtl="0">
              <a:spcBef>
                <a:spcPts val="300"/>
              </a:spcBef>
              <a:spcAft>
                <a:spcPts val="0"/>
              </a:spcAft>
              <a:buClr>
                <a:schemeClr val="dk1"/>
              </a:buClr>
              <a:buSzPts val="1100"/>
              <a:buFont typeface="Arial"/>
              <a:buNone/>
            </a:pPr>
            <a:r>
              <a:rPr lang="en" sz="1000" u="sng">
                <a:solidFill>
                  <a:schemeClr val="hlink"/>
                </a:solidFill>
                <a:latin typeface="Roboto"/>
                <a:ea typeface="Roboto"/>
                <a:cs typeface="Roboto"/>
                <a:sym typeface="Roboto"/>
                <a:hlinkClick r:id="rId4"/>
              </a:rPr>
              <a:t>CDC What to Do If You Are Sick</a:t>
            </a:r>
            <a:endParaRPr sz="1000">
              <a:solidFill>
                <a:schemeClr val="dk1"/>
              </a:solidFill>
              <a:latin typeface="Roboto"/>
              <a:ea typeface="Roboto"/>
              <a:cs typeface="Roboto"/>
              <a:sym typeface="Roboto"/>
            </a:endParaRPr>
          </a:p>
          <a:p>
            <a:pPr marL="0" lvl="0" indent="0" algn="l" rtl="0">
              <a:spcBef>
                <a:spcPts val="300"/>
              </a:spcBef>
              <a:spcAft>
                <a:spcPts val="0"/>
              </a:spcAft>
              <a:buClr>
                <a:schemeClr val="dk1"/>
              </a:buClr>
              <a:buSzPts val="1100"/>
              <a:buFont typeface="Arial"/>
              <a:buNone/>
            </a:pPr>
            <a:endParaRPr sz="1000">
              <a:solidFill>
                <a:schemeClr val="dk1"/>
              </a:solidFill>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52ff309f10_0_2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52ff309f10_0_2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Font typeface="Trebuchet MS"/>
              <a:buChar char="●"/>
            </a:pPr>
            <a:r>
              <a:rPr lang="en" sz="1200">
                <a:latin typeface="Trebuchet MS"/>
                <a:ea typeface="Trebuchet MS"/>
                <a:cs typeface="Trebuchet MS"/>
                <a:sym typeface="Trebuchet MS"/>
              </a:rPr>
              <a:t>The multinational outbreak of monkeypox was first noted in May 2022.</a:t>
            </a:r>
            <a:endParaRPr sz="1200">
              <a:latin typeface="Trebuchet MS"/>
              <a:ea typeface="Trebuchet MS"/>
              <a:cs typeface="Trebuchet MS"/>
              <a:sym typeface="Trebuchet MS"/>
            </a:endParaRPr>
          </a:p>
          <a:p>
            <a:pPr marL="457200" lvl="0" indent="-304800" algn="l" rtl="0">
              <a:spcBef>
                <a:spcPts val="0"/>
              </a:spcBef>
              <a:spcAft>
                <a:spcPts val="0"/>
              </a:spcAft>
              <a:buSzPts val="1200"/>
              <a:buFont typeface="Trebuchet MS"/>
              <a:buChar char="●"/>
            </a:pPr>
            <a:r>
              <a:rPr lang="en" sz="1200">
                <a:latin typeface="Trebuchet MS"/>
                <a:ea typeface="Trebuchet MS"/>
                <a:cs typeface="Trebuchet MS"/>
                <a:sym typeface="Trebuchet MS"/>
              </a:rPr>
              <a:t>A recent MMWR summary of U.S. cases found that 99% have occurred in men, 94% of whom reported recent intimate or sexual contact with other men, and 41% had HIV infection</a:t>
            </a:r>
            <a:endParaRPr sz="1200">
              <a:latin typeface="Trebuchet MS"/>
              <a:ea typeface="Trebuchet MS"/>
              <a:cs typeface="Trebuchet MS"/>
              <a:sym typeface="Trebuchet MS"/>
            </a:endParaRPr>
          </a:p>
          <a:p>
            <a:pPr marL="457200" lvl="0" indent="-304800" algn="l" rtl="0">
              <a:spcBef>
                <a:spcPts val="0"/>
              </a:spcBef>
              <a:spcAft>
                <a:spcPts val="0"/>
              </a:spcAft>
              <a:buSzPts val="1200"/>
              <a:buFont typeface="Trebuchet MS"/>
              <a:buChar char="●"/>
            </a:pPr>
            <a:r>
              <a:rPr lang="en" sz="1200">
                <a:latin typeface="Trebuchet MS"/>
                <a:ea typeface="Trebuchet MS"/>
                <a:cs typeface="Trebuchet MS"/>
                <a:sym typeface="Trebuchet MS"/>
              </a:rPr>
              <a:t>As of 10/13/2022, two fatal cases of monkeypox in the U.S.</a:t>
            </a:r>
            <a:endParaRPr sz="1200">
              <a:latin typeface="Trebuchet MS"/>
              <a:ea typeface="Trebuchet MS"/>
              <a:cs typeface="Trebuchet MS"/>
              <a:sym typeface="Trebuchet MS"/>
            </a:endParaRPr>
          </a:p>
          <a:p>
            <a:pPr marL="0" lvl="0" indent="0" algn="l" rtl="0">
              <a:spcBef>
                <a:spcPts val="0"/>
              </a:spcBef>
              <a:spcAft>
                <a:spcPts val="0"/>
              </a:spcAft>
              <a:buNone/>
            </a:pPr>
            <a:endParaRPr sz="1200">
              <a:latin typeface="Trebuchet MS"/>
              <a:ea typeface="Trebuchet MS"/>
              <a:cs typeface="Trebuchet MS"/>
              <a:sym typeface="Trebuchet MS"/>
            </a:endParaRPr>
          </a:p>
          <a:p>
            <a:pPr marL="0" lvl="0" indent="0" algn="l" rtl="0">
              <a:spcBef>
                <a:spcPts val="0"/>
              </a:spcBef>
              <a:spcAft>
                <a:spcPts val="0"/>
              </a:spcAft>
              <a:buNone/>
            </a:pPr>
            <a:r>
              <a:rPr lang="en" sz="1200" u="sng">
                <a:solidFill>
                  <a:schemeClr val="hlink"/>
                </a:solidFill>
                <a:latin typeface="Trebuchet MS"/>
                <a:ea typeface="Trebuchet MS"/>
                <a:cs typeface="Trebuchet MS"/>
                <a:sym typeface="Trebuchet MS"/>
                <a:hlinkClick r:id="rId3"/>
              </a:rPr>
              <a:t>https://www.cdc.gov/poxvirus/monkeypox/response/2022/index.html</a:t>
            </a:r>
            <a:endParaRPr sz="1200">
              <a:latin typeface="Trebuchet MS"/>
              <a:ea typeface="Trebuchet MS"/>
              <a:cs typeface="Trebuchet MS"/>
              <a:sym typeface="Trebuchet MS"/>
            </a:endParaRPr>
          </a:p>
          <a:p>
            <a:pPr marL="0" lvl="0" indent="0" algn="l" rtl="0">
              <a:spcBef>
                <a:spcPts val="0"/>
              </a:spcBef>
              <a:spcAft>
                <a:spcPts val="0"/>
              </a:spcAft>
              <a:buNone/>
            </a:pPr>
            <a:endParaRPr sz="1200">
              <a:latin typeface="Trebuchet MS"/>
              <a:ea typeface="Trebuchet MS"/>
              <a:cs typeface="Trebuchet MS"/>
              <a:sym typeface="Trebuchet M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152ff309f10_0_2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152ff309f10_0_2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a:solidFill>
                <a:srgbClr val="4D4D4D"/>
              </a:solidFill>
              <a:latin typeface="Roboto"/>
              <a:ea typeface="Roboto"/>
              <a:cs typeface="Roboto"/>
              <a:sym typeface="Roboto"/>
            </a:endParaRPr>
          </a:p>
          <a:p>
            <a:pPr marL="457200" lvl="0" indent="-292100" algn="l" rtl="0">
              <a:spcBef>
                <a:spcPts val="0"/>
              </a:spcBef>
              <a:spcAft>
                <a:spcPts val="0"/>
              </a:spcAft>
              <a:buClr>
                <a:srgbClr val="4D4D4D"/>
              </a:buClr>
              <a:buSzPts val="1000"/>
              <a:buFont typeface="Roboto"/>
              <a:buChar char="●"/>
            </a:pPr>
            <a:r>
              <a:rPr lang="en" sz="1000">
                <a:solidFill>
                  <a:srgbClr val="4D4D4D"/>
                </a:solidFill>
                <a:latin typeface="Roboto"/>
                <a:ea typeface="Roboto"/>
                <a:cs typeface="Roboto"/>
                <a:sym typeface="Roboto"/>
              </a:rPr>
              <a:t>Skin lesions should be kept clean and dry when not showering or bathing to prevent bacterial superinfection. </a:t>
            </a:r>
            <a:endParaRPr sz="1000">
              <a:solidFill>
                <a:srgbClr val="4D4D4D"/>
              </a:solidFill>
              <a:latin typeface="Roboto"/>
              <a:ea typeface="Roboto"/>
              <a:cs typeface="Roboto"/>
              <a:sym typeface="Roboto"/>
            </a:endParaRPr>
          </a:p>
          <a:p>
            <a:pPr marL="457200" lvl="0" indent="-292100" algn="l" rtl="0">
              <a:spcBef>
                <a:spcPts val="0"/>
              </a:spcBef>
              <a:spcAft>
                <a:spcPts val="0"/>
              </a:spcAft>
              <a:buClr>
                <a:srgbClr val="4D4D4D"/>
              </a:buClr>
              <a:buSzPts val="1000"/>
              <a:buFont typeface="Roboto"/>
              <a:buChar char="●"/>
            </a:pPr>
            <a:r>
              <a:rPr lang="en" sz="1000">
                <a:solidFill>
                  <a:srgbClr val="4D4D4D"/>
                </a:solidFill>
                <a:latin typeface="Roboto"/>
                <a:ea typeface="Roboto"/>
                <a:cs typeface="Roboto"/>
                <a:sym typeface="Roboto"/>
              </a:rPr>
              <a:t>For oral lesions: for temporary relief, can consider topical treatments such as patches (for example, Dentemp Canker Covers) and benzocaine or lidocaine gels.  Should limited to recommended doses.</a:t>
            </a:r>
            <a:endParaRPr sz="1000">
              <a:solidFill>
                <a:srgbClr val="4D4D4D"/>
              </a:solidFill>
              <a:latin typeface="Roboto"/>
              <a:ea typeface="Roboto"/>
              <a:cs typeface="Roboto"/>
              <a:sym typeface="Roboto"/>
            </a:endParaRPr>
          </a:p>
          <a:p>
            <a:pPr marL="457200" lvl="0" indent="-292100" algn="l" rtl="0">
              <a:spcBef>
                <a:spcPts val="0"/>
              </a:spcBef>
              <a:spcAft>
                <a:spcPts val="0"/>
              </a:spcAft>
              <a:buClr>
                <a:srgbClr val="4D4D4D"/>
              </a:buClr>
              <a:buSzPts val="1000"/>
              <a:buFont typeface="Roboto"/>
              <a:buChar char="●"/>
            </a:pPr>
            <a:r>
              <a:rPr lang="en" sz="1000">
                <a:solidFill>
                  <a:srgbClr val="4D4D4D"/>
                </a:solidFill>
                <a:latin typeface="Roboto"/>
                <a:ea typeface="Roboto"/>
                <a:cs typeface="Roboto"/>
                <a:sym typeface="Roboto"/>
              </a:rPr>
              <a:t>For Genital/ anorectal lesions: for temporary relief, can consider topical benzocaine or lidocaine gels or creams</a:t>
            </a:r>
            <a:endParaRPr sz="1000">
              <a:solidFill>
                <a:srgbClr val="4D4D4D"/>
              </a:solidFill>
              <a:latin typeface="Roboto"/>
              <a:ea typeface="Roboto"/>
              <a:cs typeface="Roboto"/>
              <a:sym typeface="Roboto"/>
            </a:endParaRPr>
          </a:p>
          <a:p>
            <a:pPr marL="914400" lvl="1" indent="-292100" algn="l" rtl="0">
              <a:spcBef>
                <a:spcPts val="0"/>
              </a:spcBef>
              <a:spcAft>
                <a:spcPts val="0"/>
              </a:spcAft>
              <a:buClr>
                <a:srgbClr val="4D4D4D"/>
              </a:buClr>
              <a:buSzPts val="1000"/>
              <a:buFont typeface="Roboto"/>
              <a:buChar char="○"/>
            </a:pPr>
            <a:r>
              <a:rPr lang="en" sz="1000">
                <a:solidFill>
                  <a:srgbClr val="4D4D4D"/>
                </a:solidFill>
                <a:latin typeface="Roboto"/>
                <a:ea typeface="Roboto"/>
                <a:cs typeface="Roboto"/>
                <a:sym typeface="Roboto"/>
              </a:rPr>
              <a:t>Patients will have to watch for symptoms like blood in their urine, difficulty urinating, phimosis (unable to retract their foreskin), or paraphimosis (foreskin cannot return to its normal</a:t>
            </a:r>
            <a:endParaRPr sz="1000">
              <a:solidFill>
                <a:srgbClr val="4D4D4D"/>
              </a:solidFill>
              <a:latin typeface="Roboto"/>
              <a:ea typeface="Roboto"/>
              <a:cs typeface="Roboto"/>
              <a:sym typeface="Roboto"/>
            </a:endParaRPr>
          </a:p>
          <a:p>
            <a:pPr marL="914400" lvl="0" indent="0" algn="l" rtl="0">
              <a:spcBef>
                <a:spcPts val="0"/>
              </a:spcBef>
              <a:spcAft>
                <a:spcPts val="0"/>
              </a:spcAft>
              <a:buNone/>
            </a:pPr>
            <a:r>
              <a:rPr lang="en" sz="1000">
                <a:solidFill>
                  <a:srgbClr val="4D4D4D"/>
                </a:solidFill>
                <a:latin typeface="Roboto"/>
                <a:ea typeface="Roboto"/>
                <a:cs typeface="Roboto"/>
                <a:sym typeface="Roboto"/>
              </a:rPr>
              <a:t>position after being retracted)</a:t>
            </a:r>
            <a:endParaRPr sz="1000">
              <a:solidFill>
                <a:srgbClr val="4D4D4D"/>
              </a:solidFill>
              <a:latin typeface="Roboto"/>
              <a:ea typeface="Roboto"/>
              <a:cs typeface="Roboto"/>
              <a:sym typeface="Roboto"/>
            </a:endParaRPr>
          </a:p>
          <a:p>
            <a:pPr marL="0" lvl="0" indent="0" algn="l" rtl="0">
              <a:spcBef>
                <a:spcPts val="0"/>
              </a:spcBef>
              <a:spcAft>
                <a:spcPts val="0"/>
              </a:spcAft>
              <a:buNone/>
            </a:pPr>
            <a:endParaRPr sz="1000">
              <a:solidFill>
                <a:srgbClr val="4D4D4D"/>
              </a:solidFill>
              <a:latin typeface="Roboto"/>
              <a:ea typeface="Roboto"/>
              <a:cs typeface="Roboto"/>
              <a:sym typeface="Roboto"/>
            </a:endParaRPr>
          </a:p>
          <a:p>
            <a:pPr marL="0" lvl="0" indent="0" algn="l" rtl="0">
              <a:spcBef>
                <a:spcPts val="0"/>
              </a:spcBef>
              <a:spcAft>
                <a:spcPts val="0"/>
              </a:spcAft>
              <a:buNone/>
            </a:pPr>
            <a:r>
              <a:rPr lang="en" sz="1000">
                <a:solidFill>
                  <a:srgbClr val="4D4D4D"/>
                </a:solidFill>
                <a:latin typeface="Roboto"/>
                <a:ea typeface="Roboto"/>
                <a:cs typeface="Roboto"/>
                <a:sym typeface="Roboto"/>
              </a:rPr>
              <a:t>Clinician resource: </a:t>
            </a:r>
            <a:r>
              <a:rPr lang="en" sz="1000" u="sng">
                <a:solidFill>
                  <a:schemeClr val="hlink"/>
                </a:solidFill>
                <a:latin typeface="Roboto"/>
                <a:ea typeface="Roboto"/>
                <a:cs typeface="Roboto"/>
                <a:sym typeface="Roboto"/>
                <a:hlinkClick r:id="rId3"/>
              </a:rPr>
              <a:t>CDC Clinical Considerations for Pain Management of Monkeypox</a:t>
            </a:r>
            <a:endParaRPr sz="1000">
              <a:solidFill>
                <a:srgbClr val="4D4D4D"/>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000" u="sng">
                <a:solidFill>
                  <a:schemeClr val="hlink"/>
                </a:solidFill>
                <a:hlinkClick r:id="rId4"/>
              </a:rPr>
              <a:t>Interim Guidance for Treatment of Monkeypox (nyc.gov)</a:t>
            </a:r>
            <a:endParaRPr sz="1000">
              <a:solidFill>
                <a:srgbClr val="4D4D4D"/>
              </a:solidFill>
              <a:latin typeface="Roboto"/>
              <a:ea typeface="Roboto"/>
              <a:cs typeface="Roboto"/>
              <a:sym typeface="Roboto"/>
            </a:endParaRPr>
          </a:p>
          <a:p>
            <a:pPr marL="0" lvl="0" indent="0" algn="l" rtl="0">
              <a:spcBef>
                <a:spcPts val="0"/>
              </a:spcBef>
              <a:spcAft>
                <a:spcPts val="0"/>
              </a:spcAft>
              <a:buNone/>
            </a:pPr>
            <a:endParaRPr sz="1000">
              <a:solidFill>
                <a:srgbClr val="4D4D4D"/>
              </a:solidFill>
              <a:latin typeface="Roboto"/>
              <a:ea typeface="Roboto"/>
              <a:cs typeface="Roboto"/>
              <a:sym typeface="Roboto"/>
            </a:endParaRPr>
          </a:p>
          <a:p>
            <a:pPr marL="0" lvl="0" indent="0" algn="l" rtl="0">
              <a:spcBef>
                <a:spcPts val="0"/>
              </a:spcBef>
              <a:spcAft>
                <a:spcPts val="0"/>
              </a:spcAft>
              <a:buNone/>
            </a:pPr>
            <a:r>
              <a:rPr lang="en" sz="1000">
                <a:solidFill>
                  <a:srgbClr val="4D4D4D"/>
                </a:solidFill>
                <a:latin typeface="Roboto"/>
                <a:ea typeface="Roboto"/>
                <a:cs typeface="Roboto"/>
                <a:sym typeface="Roboto"/>
              </a:rPr>
              <a:t>Patient resource: </a:t>
            </a:r>
            <a:r>
              <a:rPr lang="en" sz="1000" u="sng">
                <a:solidFill>
                  <a:schemeClr val="hlink"/>
                </a:solidFill>
                <a:latin typeface="Roboto"/>
                <a:ea typeface="Roboto"/>
                <a:cs typeface="Roboto"/>
                <a:sym typeface="Roboto"/>
                <a:hlinkClick r:id="rId5"/>
              </a:rPr>
              <a:t>CDC What to Do If You Are Sick</a:t>
            </a:r>
            <a:endParaRPr sz="1000">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000">
              <a:latin typeface="Roboto"/>
              <a:ea typeface="Roboto"/>
              <a:cs typeface="Roboto"/>
              <a:sym typeface="Roboto"/>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152ff309f10_0_25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152ff309f10_0_25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16956a49ab0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622" name="Google Shape;622;g16956a49ab0_0_68:notes"/>
          <p:cNvSpPr txBox="1">
            <a:spLocks noGrp="1"/>
          </p:cNvSpPr>
          <p:nvPr>
            <p:ph type="body" idx="1"/>
          </p:nvPr>
        </p:nvSpPr>
        <p:spPr>
          <a:xfrm>
            <a:off x="686421" y="4400238"/>
            <a:ext cx="5486700" cy="3600900"/>
          </a:xfrm>
          <a:prstGeom prst="rect">
            <a:avLst/>
          </a:prstGeom>
          <a:noFill/>
          <a:ln>
            <a:noFill/>
          </a:ln>
        </p:spPr>
        <p:txBody>
          <a:bodyPr spcFirstLastPara="1" wrap="square" lIns="90575" tIns="45275" rIns="90575" bIns="45275" anchor="t" anchorCtr="0">
            <a:noAutofit/>
          </a:bodyPr>
          <a:lstStyle/>
          <a:p>
            <a:pPr marL="0" lvl="0" indent="0" algn="l" rtl="0">
              <a:lnSpc>
                <a:spcPct val="100000"/>
              </a:lnSpc>
              <a:spcBef>
                <a:spcPts val="0"/>
              </a:spcBef>
              <a:spcAft>
                <a:spcPts val="0"/>
              </a:spcAft>
              <a:buNone/>
            </a:pPr>
            <a:endParaRPr sz="1200">
              <a:latin typeface="Trebuchet MS"/>
              <a:ea typeface="Trebuchet MS"/>
              <a:cs typeface="Trebuchet MS"/>
              <a:sym typeface="Trebuchet MS"/>
            </a:endParaRPr>
          </a:p>
        </p:txBody>
      </p:sp>
      <p:sp>
        <p:nvSpPr>
          <p:cNvPr id="623" name="Google Shape;623;g16956a49ab0_0_68:notes"/>
          <p:cNvSpPr txBox="1"/>
          <p:nvPr/>
        </p:nvSpPr>
        <p:spPr>
          <a:xfrm>
            <a:off x="3884025" y="8684926"/>
            <a:ext cx="2972400" cy="459000"/>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52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671bdef56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1671bdef56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Trebuchet MS"/>
                <a:ea typeface="Trebuchet MS"/>
                <a:cs typeface="Trebuchet MS"/>
                <a:sym typeface="Trebuchet MS"/>
              </a:rPr>
              <a:t>*The graph shows the number of monkeypox cases reported to VDH by the date closest to when the person became ill or got tested for the monkeypox virus.</a:t>
            </a:r>
            <a:endParaRPr sz="1200">
              <a:solidFill>
                <a:schemeClr val="dk1"/>
              </a:solidFill>
              <a:latin typeface="Trebuchet MS"/>
              <a:ea typeface="Trebuchet MS"/>
              <a:cs typeface="Trebuchet MS"/>
              <a:sym typeface="Trebuchet MS"/>
            </a:endParaRPr>
          </a:p>
          <a:p>
            <a:pPr marL="457200" lvl="0" indent="-304800" algn="l" rtl="0">
              <a:spcBef>
                <a:spcPts val="0"/>
              </a:spcBef>
              <a:spcAft>
                <a:spcPts val="0"/>
              </a:spcAft>
              <a:buClr>
                <a:schemeClr val="dk1"/>
              </a:buClr>
              <a:buSzPts val="1200"/>
              <a:buFont typeface="Trebuchet MS"/>
              <a:buChar char="●"/>
            </a:pPr>
            <a:r>
              <a:rPr lang="en" sz="1200">
                <a:solidFill>
                  <a:schemeClr val="dk1"/>
                </a:solidFill>
                <a:latin typeface="Trebuchet MS"/>
                <a:ea typeface="Trebuchet MS"/>
                <a:cs typeface="Trebuchet MS"/>
                <a:sym typeface="Trebuchet MS"/>
              </a:rPr>
              <a:t>Reported cases of monkeypox in Virginia may be decreasing slightly, but it is still too early to tell if this means the outbreak is slowing down in Virginia. Data are incomplete for the most recent weeks and that is why the right portion of the curve is shaded in gray.</a:t>
            </a:r>
            <a:endParaRPr sz="1200">
              <a:solidFill>
                <a:schemeClr val="dk1"/>
              </a:solidFill>
              <a:latin typeface="Trebuchet MS"/>
              <a:ea typeface="Trebuchet MS"/>
              <a:cs typeface="Trebuchet MS"/>
              <a:sym typeface="Trebuchet MS"/>
            </a:endParaRPr>
          </a:p>
          <a:p>
            <a:pPr marL="457200" lvl="0" indent="-304800" algn="l" rtl="0">
              <a:spcBef>
                <a:spcPts val="0"/>
              </a:spcBef>
              <a:spcAft>
                <a:spcPts val="0"/>
              </a:spcAft>
              <a:buClr>
                <a:schemeClr val="dk1"/>
              </a:buClr>
              <a:buSzPts val="1200"/>
              <a:buChar char="●"/>
            </a:pPr>
            <a:r>
              <a:rPr lang="en" sz="1200">
                <a:solidFill>
                  <a:schemeClr val="dk1"/>
                </a:solidFill>
                <a:latin typeface="Trebuchet MS"/>
                <a:ea typeface="Trebuchet MS"/>
                <a:cs typeface="Trebuchet MS"/>
                <a:sym typeface="Trebuchet MS"/>
              </a:rPr>
              <a:t>VDH launched a data dashboard on August 22 that summarizes case data in Virginia. As of </a:t>
            </a:r>
            <a:r>
              <a:rPr lang="en" sz="1200" b="1">
                <a:solidFill>
                  <a:schemeClr val="dk1"/>
                </a:solidFill>
                <a:latin typeface="Trebuchet MS"/>
                <a:ea typeface="Trebuchet MS"/>
                <a:cs typeface="Trebuchet MS"/>
                <a:sym typeface="Trebuchet MS"/>
              </a:rPr>
              <a:t>October 12, 2022</a:t>
            </a:r>
            <a:r>
              <a:rPr lang="en" sz="1200">
                <a:solidFill>
                  <a:schemeClr val="dk1"/>
                </a:solidFill>
                <a:latin typeface="Trebuchet MS"/>
                <a:ea typeface="Trebuchet MS"/>
                <a:cs typeface="Trebuchet MS"/>
                <a:sym typeface="Trebuchet MS"/>
              </a:rPr>
              <a:t> there have been </a:t>
            </a:r>
            <a:r>
              <a:rPr lang="en" sz="1200" b="1">
                <a:solidFill>
                  <a:schemeClr val="dk1"/>
                </a:solidFill>
                <a:latin typeface="Trebuchet MS"/>
                <a:ea typeface="Trebuchet MS"/>
                <a:cs typeface="Trebuchet MS"/>
                <a:sym typeface="Trebuchet MS"/>
              </a:rPr>
              <a:t>510</a:t>
            </a:r>
            <a:r>
              <a:rPr lang="en" sz="1200">
                <a:solidFill>
                  <a:schemeClr val="dk1"/>
                </a:solidFill>
                <a:latin typeface="Trebuchet MS"/>
                <a:ea typeface="Trebuchet MS"/>
                <a:cs typeface="Trebuchet MS"/>
                <a:sym typeface="Trebuchet MS"/>
              </a:rPr>
              <a:t> confirmed cases,</a:t>
            </a:r>
            <a:r>
              <a:rPr lang="en" sz="1200" b="1">
                <a:solidFill>
                  <a:schemeClr val="dk1"/>
                </a:solidFill>
                <a:latin typeface="Trebuchet MS"/>
                <a:ea typeface="Trebuchet MS"/>
                <a:cs typeface="Trebuchet MS"/>
                <a:sym typeface="Trebuchet MS"/>
              </a:rPr>
              <a:t>22</a:t>
            </a:r>
            <a:r>
              <a:rPr lang="en" sz="1200">
                <a:solidFill>
                  <a:schemeClr val="dk1"/>
                </a:solidFill>
                <a:latin typeface="Trebuchet MS"/>
                <a:ea typeface="Trebuchet MS"/>
                <a:cs typeface="Trebuchet MS"/>
                <a:sym typeface="Trebuchet MS"/>
              </a:rPr>
              <a:t> hospitalizations, and </a:t>
            </a:r>
            <a:r>
              <a:rPr lang="en" sz="1200" b="1">
                <a:solidFill>
                  <a:schemeClr val="dk1"/>
                </a:solidFill>
                <a:latin typeface="Trebuchet MS"/>
                <a:ea typeface="Trebuchet MS"/>
                <a:cs typeface="Trebuchet MS"/>
                <a:sym typeface="Trebuchet MS"/>
              </a:rPr>
              <a:t>0</a:t>
            </a:r>
            <a:r>
              <a:rPr lang="en" sz="1200">
                <a:solidFill>
                  <a:schemeClr val="dk1"/>
                </a:solidFill>
                <a:latin typeface="Trebuchet MS"/>
                <a:ea typeface="Trebuchet MS"/>
                <a:cs typeface="Trebuchet MS"/>
                <a:sym typeface="Trebuchet MS"/>
              </a:rPr>
              <a:t> deaths. The majority of cases in Virginia have been male, predominately in middle age groups. Majority have reported race/ethnicity as Black, followed by white and Latino.</a:t>
            </a:r>
            <a:endParaRPr sz="1200">
              <a:solidFill>
                <a:schemeClr val="dk1"/>
              </a:solidFill>
              <a:latin typeface="Trebuchet MS"/>
              <a:ea typeface="Trebuchet MS"/>
              <a:cs typeface="Trebuchet MS"/>
              <a:sym typeface="Trebuchet MS"/>
            </a:endParaRPr>
          </a:p>
          <a:p>
            <a:pPr marL="0" lvl="0" indent="0" algn="l" rtl="0">
              <a:spcBef>
                <a:spcPts val="0"/>
              </a:spcBef>
              <a:spcAft>
                <a:spcPts val="0"/>
              </a:spcAft>
              <a:buNone/>
            </a:pPr>
            <a:endParaRPr sz="1200">
              <a:latin typeface="Trebuchet MS"/>
              <a:ea typeface="Trebuchet MS"/>
              <a:cs typeface="Trebuchet MS"/>
              <a:sym typeface="Trebuchet M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52ff309f10_0_8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82" name="Google Shape;282;g152ff309f10_0_883:notes"/>
          <p:cNvSpPr txBox="1">
            <a:spLocks noGrp="1"/>
          </p:cNvSpPr>
          <p:nvPr>
            <p:ph type="body" idx="1"/>
          </p:nvPr>
        </p:nvSpPr>
        <p:spPr>
          <a:xfrm>
            <a:off x="686421" y="4400238"/>
            <a:ext cx="5486700" cy="3600900"/>
          </a:xfrm>
          <a:prstGeom prst="rect">
            <a:avLst/>
          </a:prstGeom>
          <a:noFill/>
          <a:ln>
            <a:noFill/>
          </a:ln>
        </p:spPr>
        <p:txBody>
          <a:bodyPr spcFirstLastPara="1" wrap="square" lIns="90575" tIns="45275" rIns="90575" bIns="45275" anchor="t" anchorCtr="0">
            <a:noAutofit/>
          </a:bodyPr>
          <a:lstStyle/>
          <a:p>
            <a:pPr marL="457200" lvl="0" indent="-311150" algn="l" rtl="0">
              <a:lnSpc>
                <a:spcPct val="100000"/>
              </a:lnSpc>
              <a:spcBef>
                <a:spcPts val="0"/>
              </a:spcBef>
              <a:spcAft>
                <a:spcPts val="0"/>
              </a:spcAft>
              <a:buSzPts val="1300"/>
              <a:buFont typeface="Trebuchet MS"/>
              <a:buChar char="●"/>
            </a:pPr>
            <a:r>
              <a:rPr lang="en" sz="1200">
                <a:latin typeface="Trebuchet MS"/>
                <a:ea typeface="Trebuchet MS"/>
                <a:cs typeface="Trebuchet MS"/>
                <a:sym typeface="Trebuchet MS"/>
              </a:rPr>
              <a:t>Most of the spread in the current outbreak is thought to be from close contact with rash lesions or body fluids from another person with monkeypox. This can occur during intimate contact.</a:t>
            </a:r>
            <a:endParaRPr sz="1200">
              <a:latin typeface="Trebuchet MS"/>
              <a:ea typeface="Trebuchet MS"/>
              <a:cs typeface="Trebuchet MS"/>
              <a:sym typeface="Trebuchet MS"/>
            </a:endParaRPr>
          </a:p>
          <a:p>
            <a:pPr marL="457200" lvl="0" indent="-304800" algn="l" rtl="0">
              <a:lnSpc>
                <a:spcPct val="100000"/>
              </a:lnSpc>
              <a:spcBef>
                <a:spcPts val="0"/>
              </a:spcBef>
              <a:spcAft>
                <a:spcPts val="0"/>
              </a:spcAft>
              <a:buSzPts val="1200"/>
              <a:buFont typeface="Trebuchet MS"/>
              <a:buChar char="●"/>
            </a:pPr>
            <a:r>
              <a:rPr lang="en" sz="1200">
                <a:latin typeface="Trebuchet MS"/>
                <a:ea typeface="Trebuchet MS"/>
                <a:cs typeface="Trebuchet MS"/>
                <a:sym typeface="Trebuchet MS"/>
              </a:rPr>
              <a:t>Monkeypox can also spread via contaminated materials, such as bedding or towels, or from large respiratory droplets</a:t>
            </a:r>
            <a:endParaRPr sz="1200">
              <a:latin typeface="Trebuchet MS"/>
              <a:ea typeface="Trebuchet MS"/>
              <a:cs typeface="Trebuchet MS"/>
              <a:sym typeface="Trebuchet MS"/>
            </a:endParaRPr>
          </a:p>
          <a:p>
            <a:pPr marL="457200" lvl="0" indent="-304800" algn="l" rtl="0">
              <a:lnSpc>
                <a:spcPct val="100000"/>
              </a:lnSpc>
              <a:spcBef>
                <a:spcPts val="0"/>
              </a:spcBef>
              <a:spcAft>
                <a:spcPts val="0"/>
              </a:spcAft>
              <a:buSzPts val="1200"/>
              <a:buFont typeface="Trebuchet MS"/>
              <a:buChar char="●"/>
            </a:pPr>
            <a:r>
              <a:rPr lang="en" sz="1200">
                <a:latin typeface="Trebuchet MS"/>
                <a:ea typeface="Trebuchet MS"/>
                <a:cs typeface="Trebuchet MS"/>
                <a:sym typeface="Trebuchet MS"/>
              </a:rPr>
              <a:t>Most cases identified so far have been in people who identify in men who have sex with men, but it is important to emphasize that anyone can get and spread monkeypox through close contact. </a:t>
            </a:r>
            <a:endParaRPr sz="1200">
              <a:latin typeface="Trebuchet MS"/>
              <a:ea typeface="Trebuchet MS"/>
              <a:cs typeface="Trebuchet MS"/>
              <a:sym typeface="Trebuchet MS"/>
            </a:endParaRPr>
          </a:p>
          <a:p>
            <a:pPr marL="457200" lvl="0" indent="-311150" algn="l" rtl="0">
              <a:lnSpc>
                <a:spcPct val="100000"/>
              </a:lnSpc>
              <a:spcBef>
                <a:spcPts val="0"/>
              </a:spcBef>
              <a:spcAft>
                <a:spcPts val="0"/>
              </a:spcAft>
              <a:buSzPts val="1300"/>
              <a:buFont typeface="Trebuchet MS"/>
              <a:buChar char="●"/>
            </a:pPr>
            <a:r>
              <a:rPr lang="en" sz="1200">
                <a:latin typeface="Trebuchet MS"/>
                <a:ea typeface="Trebuchet MS"/>
                <a:cs typeface="Trebuchet MS"/>
                <a:sym typeface="Trebuchet MS"/>
              </a:rPr>
              <a:t>Spread from an infected person to a dog has been reported but this is very rare so far. </a:t>
            </a:r>
            <a:endParaRPr sz="1200">
              <a:latin typeface="Trebuchet MS"/>
              <a:ea typeface="Trebuchet MS"/>
              <a:cs typeface="Trebuchet MS"/>
              <a:sym typeface="Trebuchet MS"/>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sz="1200"/>
          </a:p>
        </p:txBody>
      </p:sp>
      <p:sp>
        <p:nvSpPr>
          <p:cNvPr id="283" name="Google Shape;283;g152ff309f10_0_883:notes"/>
          <p:cNvSpPr txBox="1"/>
          <p:nvPr/>
        </p:nvSpPr>
        <p:spPr>
          <a:xfrm>
            <a:off x="3884025" y="8684926"/>
            <a:ext cx="2972400" cy="459000"/>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52ff309f10_0_2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152ff309f10_0_2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Clr>
                <a:schemeClr val="dk1"/>
              </a:buClr>
              <a:buSzPts val="1300"/>
              <a:buFont typeface="Trebuchet MS"/>
              <a:buChar char="●"/>
            </a:pPr>
            <a:r>
              <a:rPr lang="en" sz="1200">
                <a:solidFill>
                  <a:schemeClr val="dk1"/>
                </a:solidFill>
                <a:latin typeface="Trebuchet MS"/>
                <a:ea typeface="Trebuchet MS"/>
                <a:cs typeface="Trebuchet MS"/>
                <a:sym typeface="Trebuchet MS"/>
              </a:rPr>
              <a:t>Scientists are currently researching some of the unknowns about transmission routes in this outbreak.</a:t>
            </a:r>
            <a:endParaRPr sz="1200">
              <a:latin typeface="Trebuchet MS"/>
              <a:ea typeface="Trebuchet MS"/>
              <a:cs typeface="Trebuchet MS"/>
              <a:sym typeface="Trebuchet M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6956a49ab0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98" name="Google Shape;298;g16956a49ab0_0_33:notes"/>
          <p:cNvSpPr txBox="1">
            <a:spLocks noGrp="1"/>
          </p:cNvSpPr>
          <p:nvPr>
            <p:ph type="body" idx="1"/>
          </p:nvPr>
        </p:nvSpPr>
        <p:spPr>
          <a:xfrm>
            <a:off x="686421" y="4400238"/>
            <a:ext cx="5486700" cy="3600900"/>
          </a:xfrm>
          <a:prstGeom prst="rect">
            <a:avLst/>
          </a:prstGeom>
          <a:noFill/>
          <a:ln>
            <a:noFill/>
          </a:ln>
        </p:spPr>
        <p:txBody>
          <a:bodyPr spcFirstLastPara="1" wrap="square" lIns="90575" tIns="45275" rIns="90575" bIns="45275" anchor="t" anchorCtr="0">
            <a:noAutofit/>
          </a:bodyPr>
          <a:lstStyle/>
          <a:p>
            <a:pPr marL="0" lvl="0" indent="0" algn="l" rtl="0">
              <a:lnSpc>
                <a:spcPct val="100000"/>
              </a:lnSpc>
              <a:spcBef>
                <a:spcPts val="0"/>
              </a:spcBef>
              <a:spcAft>
                <a:spcPts val="0"/>
              </a:spcAft>
              <a:buNone/>
            </a:pPr>
            <a:endParaRPr sz="1200">
              <a:latin typeface="Trebuchet MS"/>
              <a:ea typeface="Trebuchet MS"/>
              <a:cs typeface="Trebuchet MS"/>
              <a:sym typeface="Trebuchet MS"/>
            </a:endParaRPr>
          </a:p>
        </p:txBody>
      </p:sp>
      <p:sp>
        <p:nvSpPr>
          <p:cNvPr id="299" name="Google Shape;299;g16956a49ab0_0_33:notes"/>
          <p:cNvSpPr txBox="1"/>
          <p:nvPr/>
        </p:nvSpPr>
        <p:spPr>
          <a:xfrm>
            <a:off x="3884025" y="8684926"/>
            <a:ext cx="2972400" cy="459000"/>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6" name="Google Shape;56;p14"/>
          <p:cNvSpPr txBox="1">
            <a:spLocks noGrp="1"/>
          </p:cNvSpPr>
          <p:nvPr>
            <p:ph type="body" idx="1"/>
          </p:nvPr>
        </p:nvSpPr>
        <p:spPr>
          <a:xfrm>
            <a:off x="457200" y="1200150"/>
            <a:ext cx="8229600" cy="3600600"/>
          </a:xfrm>
          <a:prstGeom prst="rect">
            <a:avLst/>
          </a:prstGeom>
          <a:noFill/>
          <a:ln>
            <a:noFill/>
          </a:ln>
        </p:spPr>
        <p:txBody>
          <a:bodyPr spcFirstLastPara="1" wrap="square" lIns="68575" tIns="34275" rIns="68575" bIns="34275" anchor="t" anchorCtr="0">
            <a:noAutofit/>
          </a:bodyPr>
          <a:lstStyle>
            <a:lvl1pPr marL="457200" lvl="0" indent="-317500" algn="l" rtl="0">
              <a:lnSpc>
                <a:spcPct val="100000"/>
              </a:lnSpc>
              <a:spcBef>
                <a:spcPts val="300"/>
              </a:spcBef>
              <a:spcAft>
                <a:spcPts val="0"/>
              </a:spcAft>
              <a:buClr>
                <a:srgbClr val="4D4D4D"/>
              </a:buClr>
              <a:buSzPts val="1400"/>
              <a:buFont typeface="Arial"/>
              <a:buChar char="•"/>
              <a:defRPr/>
            </a:lvl1pPr>
            <a:lvl2pPr marL="914400" lvl="1" indent="-317500" algn="l" rtl="0">
              <a:lnSpc>
                <a:spcPct val="100000"/>
              </a:lnSpc>
              <a:spcBef>
                <a:spcPts val="300"/>
              </a:spcBef>
              <a:spcAft>
                <a:spcPts val="0"/>
              </a:spcAft>
              <a:buClr>
                <a:srgbClr val="777777"/>
              </a:buClr>
              <a:buSzPts val="1400"/>
              <a:buChar char="•"/>
              <a:defRPr/>
            </a:lvl2pPr>
            <a:lvl3pPr marL="1371600" lvl="2" indent="-317500" algn="l" rtl="0">
              <a:lnSpc>
                <a:spcPct val="100000"/>
              </a:lnSpc>
              <a:spcBef>
                <a:spcPts val="300"/>
              </a:spcBef>
              <a:spcAft>
                <a:spcPts val="0"/>
              </a:spcAft>
              <a:buClr>
                <a:srgbClr val="777777"/>
              </a:buClr>
              <a:buSzPts val="1400"/>
              <a:buChar char="•"/>
              <a:defRPr/>
            </a:lvl3pPr>
            <a:lvl4pPr marL="1828800" lvl="3" indent="-317500" algn="l" rtl="0">
              <a:lnSpc>
                <a:spcPct val="100000"/>
              </a:lnSpc>
              <a:spcBef>
                <a:spcPts val="300"/>
              </a:spcBef>
              <a:spcAft>
                <a:spcPts val="0"/>
              </a:spcAft>
              <a:buClr>
                <a:srgbClr val="777777"/>
              </a:buClr>
              <a:buSzPts val="1400"/>
              <a:buChar char="•"/>
              <a:defRPr/>
            </a:lvl4pPr>
            <a:lvl5pPr marL="2286000" lvl="4" indent="-317500" algn="l" rtl="0">
              <a:lnSpc>
                <a:spcPct val="100000"/>
              </a:lnSpc>
              <a:spcBef>
                <a:spcPts val="300"/>
              </a:spcBef>
              <a:spcAft>
                <a:spcPts val="0"/>
              </a:spcAft>
              <a:buClr>
                <a:srgbClr val="777777"/>
              </a:buClr>
              <a:buSzPts val="1400"/>
              <a:buChar char="•"/>
              <a:defRPr/>
            </a:lvl5pPr>
            <a:lvl6pPr marL="2743200" lvl="5" indent="-317500" algn="l" rtl="0">
              <a:lnSpc>
                <a:spcPct val="100000"/>
              </a:lnSpc>
              <a:spcBef>
                <a:spcPts val="300"/>
              </a:spcBef>
              <a:spcAft>
                <a:spcPts val="0"/>
              </a:spcAft>
              <a:buClr>
                <a:srgbClr val="777777"/>
              </a:buClr>
              <a:buSzPts val="1400"/>
              <a:buChar char="•"/>
              <a:defRPr/>
            </a:lvl6pPr>
            <a:lvl7pPr marL="3200400" lvl="6" indent="-317500" algn="l" rtl="0">
              <a:lnSpc>
                <a:spcPct val="100000"/>
              </a:lnSpc>
              <a:spcBef>
                <a:spcPts val="300"/>
              </a:spcBef>
              <a:spcAft>
                <a:spcPts val="0"/>
              </a:spcAft>
              <a:buClr>
                <a:srgbClr val="777777"/>
              </a:buClr>
              <a:buSzPts val="1400"/>
              <a:buChar char="•"/>
              <a:defRPr/>
            </a:lvl7pPr>
            <a:lvl8pPr marL="3657600" lvl="7" indent="-317500" algn="l" rtl="0">
              <a:lnSpc>
                <a:spcPct val="100000"/>
              </a:lnSpc>
              <a:spcBef>
                <a:spcPts val="300"/>
              </a:spcBef>
              <a:spcAft>
                <a:spcPts val="0"/>
              </a:spcAft>
              <a:buClr>
                <a:srgbClr val="777777"/>
              </a:buClr>
              <a:buSzPts val="1400"/>
              <a:buChar char="•"/>
              <a:defRPr/>
            </a:lvl8pPr>
            <a:lvl9pPr marL="4114800" lvl="8" indent="-317500" algn="l" rtl="0">
              <a:lnSpc>
                <a:spcPct val="100000"/>
              </a:lnSpc>
              <a:spcBef>
                <a:spcPts val="300"/>
              </a:spcBef>
              <a:spcAft>
                <a:spcPts val="0"/>
              </a:spcAft>
              <a:buClr>
                <a:srgbClr val="777777"/>
              </a:buClr>
              <a:buSzPts val="1400"/>
              <a:buChar char="•"/>
              <a:defRPr/>
            </a:lvl9pPr>
          </a:lstStyle>
          <a:p>
            <a:endParaRPr/>
          </a:p>
        </p:txBody>
      </p:sp>
      <p:sp>
        <p:nvSpPr>
          <p:cNvPr id="57" name="Google Shape;57;p14"/>
          <p:cNvSpPr txBox="1">
            <a:spLocks noGrp="1"/>
          </p:cNvSpPr>
          <p:nvPr>
            <p:ph type="sldNum" idx="12"/>
          </p:nvPr>
        </p:nvSpPr>
        <p:spPr>
          <a:xfrm>
            <a:off x="76200" y="4572000"/>
            <a:ext cx="381000" cy="342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8"/>
        <p:cNvGrpSpPr/>
        <p:nvPr/>
      </p:nvGrpSpPr>
      <p:grpSpPr>
        <a:xfrm>
          <a:off x="0" y="0"/>
          <a:ext cx="0" cy="0"/>
          <a:chOff x="0" y="0"/>
          <a:chExt cx="0" cy="0"/>
        </a:xfrm>
      </p:grpSpPr>
      <p:sp>
        <p:nvSpPr>
          <p:cNvPr id="59" name="Google Shape;59;p15"/>
          <p:cNvSpPr txBox="1">
            <a:spLocks noGrp="1"/>
          </p:cNvSpPr>
          <p:nvPr>
            <p:ph type="ctrTitle"/>
          </p:nvPr>
        </p:nvSpPr>
        <p:spPr>
          <a:xfrm>
            <a:off x="685800" y="1597821"/>
            <a:ext cx="7772400" cy="11025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0" name="Google Shape;60;p15"/>
          <p:cNvSpPr txBox="1">
            <a:spLocks noGrp="1"/>
          </p:cNvSpPr>
          <p:nvPr>
            <p:ph type="subTitle" idx="1"/>
          </p:nvPr>
        </p:nvSpPr>
        <p:spPr>
          <a:xfrm>
            <a:off x="1371600" y="2914650"/>
            <a:ext cx="6400800" cy="1314600"/>
          </a:xfrm>
          <a:prstGeom prst="rect">
            <a:avLst/>
          </a:prstGeom>
          <a:noFill/>
          <a:ln>
            <a:noFill/>
          </a:ln>
        </p:spPr>
        <p:txBody>
          <a:bodyPr spcFirstLastPara="1" wrap="square" lIns="68575" tIns="34275" rIns="68575" bIns="34275" anchor="t" anchorCtr="0">
            <a:noAutofit/>
          </a:bodyPr>
          <a:lstStyle>
            <a:lvl1pPr lvl="0" algn="ctr" rtl="0">
              <a:lnSpc>
                <a:spcPct val="100000"/>
              </a:lnSpc>
              <a:spcBef>
                <a:spcPts val="300"/>
              </a:spcBef>
              <a:spcAft>
                <a:spcPts val="0"/>
              </a:spcAft>
              <a:buClr>
                <a:srgbClr val="4D4D4D"/>
              </a:buClr>
              <a:buSzPts val="1400"/>
              <a:buFont typeface="Trebuchet MS"/>
              <a:buNone/>
              <a:defRPr/>
            </a:lvl1pPr>
            <a:lvl2pPr lvl="1" algn="ctr" rtl="0">
              <a:lnSpc>
                <a:spcPct val="100000"/>
              </a:lnSpc>
              <a:spcBef>
                <a:spcPts val="300"/>
              </a:spcBef>
              <a:spcAft>
                <a:spcPts val="0"/>
              </a:spcAft>
              <a:buClr>
                <a:srgbClr val="777777"/>
              </a:buClr>
              <a:buSzPts val="1400"/>
              <a:buFont typeface="Trebuchet MS"/>
              <a:buNone/>
              <a:defRPr/>
            </a:lvl2pPr>
            <a:lvl3pPr lvl="2" algn="ctr" rtl="0">
              <a:lnSpc>
                <a:spcPct val="100000"/>
              </a:lnSpc>
              <a:spcBef>
                <a:spcPts val="300"/>
              </a:spcBef>
              <a:spcAft>
                <a:spcPts val="0"/>
              </a:spcAft>
              <a:buClr>
                <a:srgbClr val="777777"/>
              </a:buClr>
              <a:buSzPts val="1400"/>
              <a:buFont typeface="Trebuchet MS"/>
              <a:buNone/>
              <a:defRPr/>
            </a:lvl3pPr>
            <a:lvl4pPr lvl="3" algn="ctr" rtl="0">
              <a:lnSpc>
                <a:spcPct val="100000"/>
              </a:lnSpc>
              <a:spcBef>
                <a:spcPts val="300"/>
              </a:spcBef>
              <a:spcAft>
                <a:spcPts val="0"/>
              </a:spcAft>
              <a:buClr>
                <a:srgbClr val="777777"/>
              </a:buClr>
              <a:buSzPts val="1400"/>
              <a:buFont typeface="Trebuchet MS"/>
              <a:buNone/>
              <a:defRPr/>
            </a:lvl4pPr>
            <a:lvl5pPr lvl="4" algn="ctr" rtl="0">
              <a:lnSpc>
                <a:spcPct val="100000"/>
              </a:lnSpc>
              <a:spcBef>
                <a:spcPts val="300"/>
              </a:spcBef>
              <a:spcAft>
                <a:spcPts val="0"/>
              </a:spcAft>
              <a:buClr>
                <a:srgbClr val="777777"/>
              </a:buClr>
              <a:buSzPts val="1400"/>
              <a:buFont typeface="Trebuchet MS"/>
              <a:buNone/>
              <a:defRPr/>
            </a:lvl5pPr>
            <a:lvl6pPr lvl="5" algn="ctr" rtl="0">
              <a:lnSpc>
                <a:spcPct val="100000"/>
              </a:lnSpc>
              <a:spcBef>
                <a:spcPts val="300"/>
              </a:spcBef>
              <a:spcAft>
                <a:spcPts val="0"/>
              </a:spcAft>
              <a:buClr>
                <a:srgbClr val="777777"/>
              </a:buClr>
              <a:buSzPts val="1400"/>
              <a:buFont typeface="Trebuchet MS"/>
              <a:buNone/>
              <a:defRPr/>
            </a:lvl6pPr>
            <a:lvl7pPr lvl="6" algn="ctr" rtl="0">
              <a:lnSpc>
                <a:spcPct val="100000"/>
              </a:lnSpc>
              <a:spcBef>
                <a:spcPts val="300"/>
              </a:spcBef>
              <a:spcAft>
                <a:spcPts val="0"/>
              </a:spcAft>
              <a:buClr>
                <a:srgbClr val="777777"/>
              </a:buClr>
              <a:buSzPts val="1400"/>
              <a:buFont typeface="Trebuchet MS"/>
              <a:buNone/>
              <a:defRPr/>
            </a:lvl7pPr>
            <a:lvl8pPr lvl="7" algn="ctr" rtl="0">
              <a:lnSpc>
                <a:spcPct val="100000"/>
              </a:lnSpc>
              <a:spcBef>
                <a:spcPts val="300"/>
              </a:spcBef>
              <a:spcAft>
                <a:spcPts val="0"/>
              </a:spcAft>
              <a:buClr>
                <a:srgbClr val="777777"/>
              </a:buClr>
              <a:buSzPts val="1400"/>
              <a:buFont typeface="Trebuchet MS"/>
              <a:buNone/>
              <a:defRPr/>
            </a:lvl8pPr>
            <a:lvl9pPr lvl="8" algn="ctr" rtl="0">
              <a:lnSpc>
                <a:spcPct val="100000"/>
              </a:lnSpc>
              <a:spcBef>
                <a:spcPts val="300"/>
              </a:spcBef>
              <a:spcAft>
                <a:spcPts val="0"/>
              </a:spcAft>
              <a:buClr>
                <a:srgbClr val="777777"/>
              </a:buClr>
              <a:buSzPts val="1400"/>
              <a:buFont typeface="Trebuchet MS"/>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
        <p:cNvGrpSpPr/>
        <p:nvPr/>
      </p:nvGrpSpPr>
      <p:grpSpPr>
        <a:xfrm>
          <a:off x="0" y="0"/>
          <a:ext cx="0" cy="0"/>
          <a:chOff x="0" y="0"/>
          <a:chExt cx="0" cy="0"/>
        </a:xfrm>
      </p:grpSpPr>
      <p:sp>
        <p:nvSpPr>
          <p:cNvPr id="63" name="Google Shape;63;p17"/>
          <p:cNvSpPr txBox="1">
            <a:spLocks noGrp="1"/>
          </p:cNvSpPr>
          <p:nvPr>
            <p:ph type="title"/>
          </p:nvPr>
        </p:nvSpPr>
        <p:spPr>
          <a:xfrm>
            <a:off x="722313" y="3305177"/>
            <a:ext cx="7772400" cy="10215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sz="2300" b="1" cap="none"/>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4" name="Google Shape;64;p17"/>
          <p:cNvSpPr txBox="1">
            <a:spLocks noGrp="1"/>
          </p:cNvSpPr>
          <p:nvPr>
            <p:ph type="body" idx="1"/>
          </p:nvPr>
        </p:nvSpPr>
        <p:spPr>
          <a:xfrm>
            <a:off x="722313" y="2180035"/>
            <a:ext cx="7772400" cy="1125000"/>
          </a:xfrm>
          <a:prstGeom prst="rect">
            <a:avLst/>
          </a:prstGeom>
          <a:noFill/>
          <a:ln>
            <a:noFill/>
          </a:ln>
        </p:spPr>
        <p:txBody>
          <a:bodyPr spcFirstLastPara="1" wrap="square" lIns="68575" tIns="34275" rIns="68575" bIns="34275" anchor="b" anchorCtr="0">
            <a:noAutofit/>
          </a:bodyPr>
          <a:lstStyle>
            <a:lvl1pPr marL="457200" lvl="0" indent="-228600" algn="l" rtl="0">
              <a:lnSpc>
                <a:spcPct val="100000"/>
              </a:lnSpc>
              <a:spcBef>
                <a:spcPts val="200"/>
              </a:spcBef>
              <a:spcAft>
                <a:spcPts val="0"/>
              </a:spcAft>
              <a:buClr>
                <a:srgbClr val="4D4D4D"/>
              </a:buClr>
              <a:buSzPts val="1100"/>
              <a:buFont typeface="Trebuchet MS"/>
              <a:buNone/>
              <a:defRPr sz="1100"/>
            </a:lvl1pPr>
            <a:lvl2pPr marL="914400" lvl="1" indent="-228600" algn="l" rtl="0">
              <a:lnSpc>
                <a:spcPct val="100000"/>
              </a:lnSpc>
              <a:spcBef>
                <a:spcPts val="200"/>
              </a:spcBef>
              <a:spcAft>
                <a:spcPts val="0"/>
              </a:spcAft>
              <a:buClr>
                <a:srgbClr val="777777"/>
              </a:buClr>
              <a:buSzPts val="1000"/>
              <a:buFont typeface="Trebuchet MS"/>
              <a:buNone/>
              <a:defRPr sz="1000"/>
            </a:lvl2pPr>
            <a:lvl3pPr marL="1371600" lvl="2" indent="-228600" algn="l" rtl="0">
              <a:lnSpc>
                <a:spcPct val="100000"/>
              </a:lnSpc>
              <a:spcBef>
                <a:spcPts val="200"/>
              </a:spcBef>
              <a:spcAft>
                <a:spcPts val="0"/>
              </a:spcAft>
              <a:buClr>
                <a:srgbClr val="777777"/>
              </a:buClr>
              <a:buSzPts val="900"/>
              <a:buFont typeface="Trebuchet MS"/>
              <a:buNone/>
              <a:defRPr sz="900"/>
            </a:lvl3pPr>
            <a:lvl4pPr marL="1828800" lvl="3" indent="-228600" algn="l" rtl="0">
              <a:lnSpc>
                <a:spcPct val="100000"/>
              </a:lnSpc>
              <a:spcBef>
                <a:spcPts val="200"/>
              </a:spcBef>
              <a:spcAft>
                <a:spcPts val="0"/>
              </a:spcAft>
              <a:buClr>
                <a:srgbClr val="777777"/>
              </a:buClr>
              <a:buSzPts val="800"/>
              <a:buFont typeface="Trebuchet MS"/>
              <a:buNone/>
              <a:defRPr sz="800"/>
            </a:lvl4pPr>
            <a:lvl5pPr marL="2286000" lvl="4" indent="-228600" algn="l" rtl="0">
              <a:lnSpc>
                <a:spcPct val="100000"/>
              </a:lnSpc>
              <a:spcBef>
                <a:spcPts val="200"/>
              </a:spcBef>
              <a:spcAft>
                <a:spcPts val="0"/>
              </a:spcAft>
              <a:buClr>
                <a:srgbClr val="777777"/>
              </a:buClr>
              <a:buSzPts val="800"/>
              <a:buFont typeface="Trebuchet MS"/>
              <a:buNone/>
              <a:defRPr sz="800"/>
            </a:lvl5pPr>
            <a:lvl6pPr marL="2743200" lvl="5" indent="-228600" algn="l" rtl="0">
              <a:lnSpc>
                <a:spcPct val="100000"/>
              </a:lnSpc>
              <a:spcBef>
                <a:spcPts val="200"/>
              </a:spcBef>
              <a:spcAft>
                <a:spcPts val="0"/>
              </a:spcAft>
              <a:buClr>
                <a:srgbClr val="777777"/>
              </a:buClr>
              <a:buSzPts val="800"/>
              <a:buFont typeface="Trebuchet MS"/>
              <a:buNone/>
              <a:defRPr sz="800"/>
            </a:lvl6pPr>
            <a:lvl7pPr marL="3200400" lvl="6" indent="-228600" algn="l" rtl="0">
              <a:lnSpc>
                <a:spcPct val="100000"/>
              </a:lnSpc>
              <a:spcBef>
                <a:spcPts val="200"/>
              </a:spcBef>
              <a:spcAft>
                <a:spcPts val="0"/>
              </a:spcAft>
              <a:buClr>
                <a:srgbClr val="777777"/>
              </a:buClr>
              <a:buSzPts val="800"/>
              <a:buFont typeface="Trebuchet MS"/>
              <a:buNone/>
              <a:defRPr sz="800"/>
            </a:lvl7pPr>
            <a:lvl8pPr marL="3657600" lvl="7" indent="-228600" algn="l" rtl="0">
              <a:lnSpc>
                <a:spcPct val="100000"/>
              </a:lnSpc>
              <a:spcBef>
                <a:spcPts val="200"/>
              </a:spcBef>
              <a:spcAft>
                <a:spcPts val="0"/>
              </a:spcAft>
              <a:buClr>
                <a:srgbClr val="777777"/>
              </a:buClr>
              <a:buSzPts val="800"/>
              <a:buFont typeface="Trebuchet MS"/>
              <a:buNone/>
              <a:defRPr sz="800"/>
            </a:lvl8pPr>
            <a:lvl9pPr marL="4114800" lvl="8" indent="-228600" algn="l" rtl="0">
              <a:lnSpc>
                <a:spcPct val="100000"/>
              </a:lnSpc>
              <a:spcBef>
                <a:spcPts val="200"/>
              </a:spcBef>
              <a:spcAft>
                <a:spcPts val="0"/>
              </a:spcAft>
              <a:buClr>
                <a:srgbClr val="777777"/>
              </a:buClr>
              <a:buSzPts val="800"/>
              <a:buFont typeface="Trebuchet MS"/>
              <a:buNone/>
              <a:defRPr sz="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5"/>
        <p:cNvGrpSpPr/>
        <p:nvPr/>
      </p:nvGrpSpPr>
      <p:grpSpPr>
        <a:xfrm>
          <a:off x="0" y="0"/>
          <a:ext cx="0" cy="0"/>
          <a:chOff x="0" y="0"/>
          <a:chExt cx="0" cy="0"/>
        </a:xfrm>
      </p:grpSpPr>
      <p:sp>
        <p:nvSpPr>
          <p:cNvPr id="66" name="Google Shape;66;p18"/>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7" name="Google Shape;67;p18"/>
          <p:cNvSpPr txBox="1">
            <a:spLocks noGrp="1"/>
          </p:cNvSpPr>
          <p:nvPr>
            <p:ph type="body" idx="1"/>
          </p:nvPr>
        </p:nvSpPr>
        <p:spPr>
          <a:xfrm>
            <a:off x="457200" y="1200150"/>
            <a:ext cx="4038600" cy="36006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300"/>
              </a:spcBef>
              <a:spcAft>
                <a:spcPts val="0"/>
              </a:spcAft>
              <a:buSzPts val="1100"/>
              <a:buNone/>
              <a:defRPr sz="1600"/>
            </a:lvl1pPr>
            <a:lvl2pPr marL="914400" lvl="1" indent="-317500" algn="l" rtl="0">
              <a:lnSpc>
                <a:spcPct val="100000"/>
              </a:lnSpc>
              <a:spcBef>
                <a:spcPts val="300"/>
              </a:spcBef>
              <a:spcAft>
                <a:spcPts val="0"/>
              </a:spcAft>
              <a:buClr>
                <a:srgbClr val="777777"/>
              </a:buClr>
              <a:buSzPts val="1400"/>
              <a:buFont typeface="Trebuchet MS"/>
              <a:buChar char="•"/>
              <a:defRPr sz="1400"/>
            </a:lvl2pPr>
            <a:lvl3pPr marL="1371600" lvl="2" indent="-298450" algn="l" rtl="0">
              <a:lnSpc>
                <a:spcPct val="100000"/>
              </a:lnSpc>
              <a:spcBef>
                <a:spcPts val="200"/>
              </a:spcBef>
              <a:spcAft>
                <a:spcPts val="0"/>
              </a:spcAft>
              <a:buClr>
                <a:srgbClr val="777777"/>
              </a:buClr>
              <a:buSzPts val="1100"/>
              <a:buFont typeface="Trebuchet MS"/>
              <a:buChar char="•"/>
              <a:defRPr sz="1100"/>
            </a:lvl3pPr>
            <a:lvl4pPr marL="1828800" lvl="3" indent="-292100" algn="l" rtl="0">
              <a:lnSpc>
                <a:spcPct val="100000"/>
              </a:lnSpc>
              <a:spcBef>
                <a:spcPts val="200"/>
              </a:spcBef>
              <a:spcAft>
                <a:spcPts val="0"/>
              </a:spcAft>
              <a:buClr>
                <a:srgbClr val="777777"/>
              </a:buClr>
              <a:buSzPts val="1000"/>
              <a:buFont typeface="Trebuchet MS"/>
              <a:buChar char="•"/>
              <a:defRPr sz="1000"/>
            </a:lvl4pPr>
            <a:lvl5pPr marL="2286000" lvl="4" indent="-292100" algn="l" rtl="0">
              <a:lnSpc>
                <a:spcPct val="100000"/>
              </a:lnSpc>
              <a:spcBef>
                <a:spcPts val="200"/>
              </a:spcBef>
              <a:spcAft>
                <a:spcPts val="0"/>
              </a:spcAft>
              <a:buClr>
                <a:srgbClr val="777777"/>
              </a:buClr>
              <a:buSzPts val="1000"/>
              <a:buFont typeface="Trebuchet MS"/>
              <a:buChar char="•"/>
              <a:defRPr sz="1000"/>
            </a:lvl5pPr>
            <a:lvl6pPr marL="2743200" lvl="5" indent="-292100" algn="l" rtl="0">
              <a:lnSpc>
                <a:spcPct val="100000"/>
              </a:lnSpc>
              <a:spcBef>
                <a:spcPts val="200"/>
              </a:spcBef>
              <a:spcAft>
                <a:spcPts val="0"/>
              </a:spcAft>
              <a:buClr>
                <a:srgbClr val="777777"/>
              </a:buClr>
              <a:buSzPts val="1000"/>
              <a:buFont typeface="Trebuchet MS"/>
              <a:buChar char="•"/>
              <a:defRPr sz="1000"/>
            </a:lvl6pPr>
            <a:lvl7pPr marL="3200400" lvl="6" indent="-292100" algn="l" rtl="0">
              <a:lnSpc>
                <a:spcPct val="100000"/>
              </a:lnSpc>
              <a:spcBef>
                <a:spcPts val="200"/>
              </a:spcBef>
              <a:spcAft>
                <a:spcPts val="0"/>
              </a:spcAft>
              <a:buClr>
                <a:srgbClr val="777777"/>
              </a:buClr>
              <a:buSzPts val="1000"/>
              <a:buFont typeface="Trebuchet MS"/>
              <a:buChar char="•"/>
              <a:defRPr sz="1000"/>
            </a:lvl7pPr>
            <a:lvl8pPr marL="3657600" lvl="7" indent="-292100" algn="l" rtl="0">
              <a:lnSpc>
                <a:spcPct val="100000"/>
              </a:lnSpc>
              <a:spcBef>
                <a:spcPts val="200"/>
              </a:spcBef>
              <a:spcAft>
                <a:spcPts val="0"/>
              </a:spcAft>
              <a:buClr>
                <a:srgbClr val="777777"/>
              </a:buClr>
              <a:buSzPts val="1000"/>
              <a:buFont typeface="Trebuchet MS"/>
              <a:buChar char="•"/>
              <a:defRPr sz="1000"/>
            </a:lvl8pPr>
            <a:lvl9pPr marL="4114800" lvl="8" indent="-292100" algn="l" rtl="0">
              <a:lnSpc>
                <a:spcPct val="100000"/>
              </a:lnSpc>
              <a:spcBef>
                <a:spcPts val="200"/>
              </a:spcBef>
              <a:spcAft>
                <a:spcPts val="0"/>
              </a:spcAft>
              <a:buClr>
                <a:srgbClr val="777777"/>
              </a:buClr>
              <a:buSzPts val="1000"/>
              <a:buFont typeface="Trebuchet MS"/>
              <a:buChar char="•"/>
              <a:defRPr sz="1000"/>
            </a:lvl9pPr>
          </a:lstStyle>
          <a:p>
            <a:endParaRPr/>
          </a:p>
        </p:txBody>
      </p:sp>
      <p:sp>
        <p:nvSpPr>
          <p:cNvPr id="68" name="Google Shape;68;p18"/>
          <p:cNvSpPr txBox="1">
            <a:spLocks noGrp="1"/>
          </p:cNvSpPr>
          <p:nvPr>
            <p:ph type="body" idx="2"/>
          </p:nvPr>
        </p:nvSpPr>
        <p:spPr>
          <a:xfrm>
            <a:off x="4648200" y="1200150"/>
            <a:ext cx="4038600" cy="36006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300"/>
              </a:spcBef>
              <a:spcAft>
                <a:spcPts val="0"/>
              </a:spcAft>
              <a:buSzPts val="1100"/>
              <a:buNone/>
              <a:defRPr sz="1600"/>
            </a:lvl1pPr>
            <a:lvl2pPr marL="914400" lvl="1" indent="-317500" algn="l" rtl="0">
              <a:lnSpc>
                <a:spcPct val="100000"/>
              </a:lnSpc>
              <a:spcBef>
                <a:spcPts val="300"/>
              </a:spcBef>
              <a:spcAft>
                <a:spcPts val="0"/>
              </a:spcAft>
              <a:buClr>
                <a:srgbClr val="777777"/>
              </a:buClr>
              <a:buSzPts val="1400"/>
              <a:buFont typeface="Trebuchet MS"/>
              <a:buChar char="•"/>
              <a:defRPr sz="1400"/>
            </a:lvl2pPr>
            <a:lvl3pPr marL="1371600" lvl="2" indent="-298450" algn="l" rtl="0">
              <a:lnSpc>
                <a:spcPct val="100000"/>
              </a:lnSpc>
              <a:spcBef>
                <a:spcPts val="200"/>
              </a:spcBef>
              <a:spcAft>
                <a:spcPts val="0"/>
              </a:spcAft>
              <a:buClr>
                <a:srgbClr val="777777"/>
              </a:buClr>
              <a:buSzPts val="1100"/>
              <a:buFont typeface="Trebuchet MS"/>
              <a:buChar char="•"/>
              <a:defRPr sz="1100"/>
            </a:lvl3pPr>
            <a:lvl4pPr marL="1828800" lvl="3" indent="-292100" algn="l" rtl="0">
              <a:lnSpc>
                <a:spcPct val="100000"/>
              </a:lnSpc>
              <a:spcBef>
                <a:spcPts val="200"/>
              </a:spcBef>
              <a:spcAft>
                <a:spcPts val="0"/>
              </a:spcAft>
              <a:buClr>
                <a:srgbClr val="777777"/>
              </a:buClr>
              <a:buSzPts val="1000"/>
              <a:buFont typeface="Trebuchet MS"/>
              <a:buChar char="•"/>
              <a:defRPr sz="1000"/>
            </a:lvl4pPr>
            <a:lvl5pPr marL="2286000" lvl="4" indent="-292100" algn="l" rtl="0">
              <a:lnSpc>
                <a:spcPct val="100000"/>
              </a:lnSpc>
              <a:spcBef>
                <a:spcPts val="200"/>
              </a:spcBef>
              <a:spcAft>
                <a:spcPts val="0"/>
              </a:spcAft>
              <a:buClr>
                <a:srgbClr val="777777"/>
              </a:buClr>
              <a:buSzPts val="1000"/>
              <a:buFont typeface="Trebuchet MS"/>
              <a:buChar char="•"/>
              <a:defRPr sz="1000"/>
            </a:lvl5pPr>
            <a:lvl6pPr marL="2743200" lvl="5" indent="-292100" algn="l" rtl="0">
              <a:lnSpc>
                <a:spcPct val="100000"/>
              </a:lnSpc>
              <a:spcBef>
                <a:spcPts val="200"/>
              </a:spcBef>
              <a:spcAft>
                <a:spcPts val="0"/>
              </a:spcAft>
              <a:buClr>
                <a:srgbClr val="777777"/>
              </a:buClr>
              <a:buSzPts val="1000"/>
              <a:buFont typeface="Trebuchet MS"/>
              <a:buChar char="•"/>
              <a:defRPr sz="1000"/>
            </a:lvl6pPr>
            <a:lvl7pPr marL="3200400" lvl="6" indent="-292100" algn="l" rtl="0">
              <a:lnSpc>
                <a:spcPct val="100000"/>
              </a:lnSpc>
              <a:spcBef>
                <a:spcPts val="200"/>
              </a:spcBef>
              <a:spcAft>
                <a:spcPts val="0"/>
              </a:spcAft>
              <a:buClr>
                <a:srgbClr val="777777"/>
              </a:buClr>
              <a:buSzPts val="1000"/>
              <a:buFont typeface="Trebuchet MS"/>
              <a:buChar char="•"/>
              <a:defRPr sz="1000"/>
            </a:lvl7pPr>
            <a:lvl8pPr marL="3657600" lvl="7" indent="-292100" algn="l" rtl="0">
              <a:lnSpc>
                <a:spcPct val="100000"/>
              </a:lnSpc>
              <a:spcBef>
                <a:spcPts val="200"/>
              </a:spcBef>
              <a:spcAft>
                <a:spcPts val="0"/>
              </a:spcAft>
              <a:buClr>
                <a:srgbClr val="777777"/>
              </a:buClr>
              <a:buSzPts val="1000"/>
              <a:buFont typeface="Trebuchet MS"/>
              <a:buChar char="•"/>
              <a:defRPr sz="1000"/>
            </a:lvl8pPr>
            <a:lvl9pPr marL="4114800" lvl="8" indent="-292100" algn="l" rtl="0">
              <a:lnSpc>
                <a:spcPct val="100000"/>
              </a:lnSpc>
              <a:spcBef>
                <a:spcPts val="200"/>
              </a:spcBef>
              <a:spcAft>
                <a:spcPts val="0"/>
              </a:spcAft>
              <a:buClr>
                <a:srgbClr val="777777"/>
              </a:buClr>
              <a:buSzPts val="1000"/>
              <a:buFont typeface="Trebuchet MS"/>
              <a:buChar char="•"/>
              <a:defRPr sz="10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
        <p:cNvGrpSpPr/>
        <p:nvPr/>
      </p:nvGrpSpPr>
      <p:grpSpPr>
        <a:xfrm>
          <a:off x="0" y="0"/>
          <a:ext cx="0" cy="0"/>
          <a:chOff x="0" y="0"/>
          <a:chExt cx="0" cy="0"/>
        </a:xfrm>
      </p:grpSpPr>
      <p:sp>
        <p:nvSpPr>
          <p:cNvPr id="70" name="Google Shape;70;p19"/>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1" name="Google Shape;71;p19"/>
          <p:cNvSpPr txBox="1">
            <a:spLocks noGrp="1"/>
          </p:cNvSpPr>
          <p:nvPr>
            <p:ph type="body" idx="1"/>
          </p:nvPr>
        </p:nvSpPr>
        <p:spPr>
          <a:xfrm>
            <a:off x="457200" y="1151335"/>
            <a:ext cx="4040100" cy="479700"/>
          </a:xfrm>
          <a:prstGeom prst="rect">
            <a:avLst/>
          </a:prstGeom>
          <a:noFill/>
          <a:ln>
            <a:noFill/>
          </a:ln>
        </p:spPr>
        <p:txBody>
          <a:bodyPr spcFirstLastPara="1" wrap="square" lIns="68575" tIns="34275" rIns="68575" bIns="34275" anchor="b" anchorCtr="0">
            <a:noAutofit/>
          </a:bodyPr>
          <a:lstStyle>
            <a:lvl1pPr marL="457200" lvl="0" indent="-228600" algn="l" rtl="0">
              <a:lnSpc>
                <a:spcPct val="100000"/>
              </a:lnSpc>
              <a:spcBef>
                <a:spcPts val="300"/>
              </a:spcBef>
              <a:spcAft>
                <a:spcPts val="0"/>
              </a:spcAft>
              <a:buClr>
                <a:srgbClr val="4D4D4D"/>
              </a:buClr>
              <a:buSzPts val="1400"/>
              <a:buFont typeface="Trebuchet MS"/>
              <a:buNone/>
              <a:defRPr sz="1400" b="1"/>
            </a:lvl1pPr>
            <a:lvl2pPr marL="914400" lvl="1" indent="-228600" algn="l" rtl="0">
              <a:lnSpc>
                <a:spcPct val="100000"/>
              </a:lnSpc>
              <a:spcBef>
                <a:spcPts val="200"/>
              </a:spcBef>
              <a:spcAft>
                <a:spcPts val="0"/>
              </a:spcAft>
              <a:buClr>
                <a:srgbClr val="777777"/>
              </a:buClr>
              <a:buSzPts val="1100"/>
              <a:buFont typeface="Trebuchet MS"/>
              <a:buNone/>
              <a:defRPr sz="1100" b="1"/>
            </a:lvl2pPr>
            <a:lvl3pPr marL="1371600" lvl="2" indent="-228600" algn="l" rtl="0">
              <a:lnSpc>
                <a:spcPct val="100000"/>
              </a:lnSpc>
              <a:spcBef>
                <a:spcPts val="200"/>
              </a:spcBef>
              <a:spcAft>
                <a:spcPts val="0"/>
              </a:spcAft>
              <a:buClr>
                <a:srgbClr val="777777"/>
              </a:buClr>
              <a:buSzPts val="1000"/>
              <a:buFont typeface="Trebuchet MS"/>
              <a:buNone/>
              <a:defRPr sz="1000" b="1"/>
            </a:lvl3pPr>
            <a:lvl4pPr marL="1828800" lvl="3" indent="-228600" algn="l" rtl="0">
              <a:lnSpc>
                <a:spcPct val="100000"/>
              </a:lnSpc>
              <a:spcBef>
                <a:spcPts val="200"/>
              </a:spcBef>
              <a:spcAft>
                <a:spcPts val="0"/>
              </a:spcAft>
              <a:buClr>
                <a:srgbClr val="777777"/>
              </a:buClr>
              <a:buSzPts val="900"/>
              <a:buFont typeface="Trebuchet MS"/>
              <a:buNone/>
              <a:defRPr sz="900" b="1"/>
            </a:lvl4pPr>
            <a:lvl5pPr marL="2286000" lvl="4" indent="-228600" algn="l" rtl="0">
              <a:lnSpc>
                <a:spcPct val="100000"/>
              </a:lnSpc>
              <a:spcBef>
                <a:spcPts val="200"/>
              </a:spcBef>
              <a:spcAft>
                <a:spcPts val="0"/>
              </a:spcAft>
              <a:buClr>
                <a:srgbClr val="777777"/>
              </a:buClr>
              <a:buSzPts val="900"/>
              <a:buFont typeface="Trebuchet MS"/>
              <a:buNone/>
              <a:defRPr sz="900" b="1"/>
            </a:lvl5pPr>
            <a:lvl6pPr marL="2743200" lvl="5" indent="-228600" algn="l" rtl="0">
              <a:lnSpc>
                <a:spcPct val="100000"/>
              </a:lnSpc>
              <a:spcBef>
                <a:spcPts val="200"/>
              </a:spcBef>
              <a:spcAft>
                <a:spcPts val="0"/>
              </a:spcAft>
              <a:buClr>
                <a:srgbClr val="777777"/>
              </a:buClr>
              <a:buSzPts val="900"/>
              <a:buFont typeface="Trebuchet MS"/>
              <a:buNone/>
              <a:defRPr sz="900" b="1"/>
            </a:lvl6pPr>
            <a:lvl7pPr marL="3200400" lvl="6" indent="-228600" algn="l" rtl="0">
              <a:lnSpc>
                <a:spcPct val="100000"/>
              </a:lnSpc>
              <a:spcBef>
                <a:spcPts val="200"/>
              </a:spcBef>
              <a:spcAft>
                <a:spcPts val="0"/>
              </a:spcAft>
              <a:buClr>
                <a:srgbClr val="777777"/>
              </a:buClr>
              <a:buSzPts val="900"/>
              <a:buFont typeface="Trebuchet MS"/>
              <a:buNone/>
              <a:defRPr sz="900" b="1"/>
            </a:lvl7pPr>
            <a:lvl8pPr marL="3657600" lvl="7" indent="-228600" algn="l" rtl="0">
              <a:lnSpc>
                <a:spcPct val="100000"/>
              </a:lnSpc>
              <a:spcBef>
                <a:spcPts val="200"/>
              </a:spcBef>
              <a:spcAft>
                <a:spcPts val="0"/>
              </a:spcAft>
              <a:buClr>
                <a:srgbClr val="777777"/>
              </a:buClr>
              <a:buSzPts val="900"/>
              <a:buFont typeface="Trebuchet MS"/>
              <a:buNone/>
              <a:defRPr sz="900" b="1"/>
            </a:lvl8pPr>
            <a:lvl9pPr marL="4114800" lvl="8" indent="-228600" algn="l" rtl="0">
              <a:lnSpc>
                <a:spcPct val="100000"/>
              </a:lnSpc>
              <a:spcBef>
                <a:spcPts val="200"/>
              </a:spcBef>
              <a:spcAft>
                <a:spcPts val="0"/>
              </a:spcAft>
              <a:buClr>
                <a:srgbClr val="777777"/>
              </a:buClr>
              <a:buSzPts val="900"/>
              <a:buFont typeface="Trebuchet MS"/>
              <a:buNone/>
              <a:defRPr sz="900" b="1"/>
            </a:lvl9pPr>
          </a:lstStyle>
          <a:p>
            <a:endParaRPr/>
          </a:p>
        </p:txBody>
      </p:sp>
      <p:sp>
        <p:nvSpPr>
          <p:cNvPr id="72" name="Google Shape;72;p19"/>
          <p:cNvSpPr txBox="1">
            <a:spLocks noGrp="1"/>
          </p:cNvSpPr>
          <p:nvPr>
            <p:ph type="body" idx="2"/>
          </p:nvPr>
        </p:nvSpPr>
        <p:spPr>
          <a:xfrm>
            <a:off x="457200" y="1631156"/>
            <a:ext cx="4040100" cy="29634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300"/>
              </a:spcBef>
              <a:spcAft>
                <a:spcPts val="0"/>
              </a:spcAft>
              <a:buSzPts val="1100"/>
              <a:buNone/>
              <a:defRPr sz="1400"/>
            </a:lvl1pPr>
            <a:lvl2pPr marL="914400" lvl="1" indent="-298450" algn="l" rtl="0">
              <a:lnSpc>
                <a:spcPct val="100000"/>
              </a:lnSpc>
              <a:spcBef>
                <a:spcPts val="200"/>
              </a:spcBef>
              <a:spcAft>
                <a:spcPts val="0"/>
              </a:spcAft>
              <a:buClr>
                <a:srgbClr val="777777"/>
              </a:buClr>
              <a:buSzPts val="1100"/>
              <a:buFont typeface="Trebuchet MS"/>
              <a:buChar char="•"/>
              <a:defRPr sz="1100"/>
            </a:lvl2pPr>
            <a:lvl3pPr marL="1371600" lvl="2" indent="-292100" algn="l" rtl="0">
              <a:lnSpc>
                <a:spcPct val="100000"/>
              </a:lnSpc>
              <a:spcBef>
                <a:spcPts val="200"/>
              </a:spcBef>
              <a:spcAft>
                <a:spcPts val="0"/>
              </a:spcAft>
              <a:buClr>
                <a:srgbClr val="777777"/>
              </a:buClr>
              <a:buSzPts val="1000"/>
              <a:buFont typeface="Trebuchet MS"/>
              <a:buChar char="•"/>
              <a:defRPr sz="1000"/>
            </a:lvl3pPr>
            <a:lvl4pPr marL="1828800" lvl="3" indent="-285750" algn="l" rtl="0">
              <a:lnSpc>
                <a:spcPct val="100000"/>
              </a:lnSpc>
              <a:spcBef>
                <a:spcPts val="200"/>
              </a:spcBef>
              <a:spcAft>
                <a:spcPts val="0"/>
              </a:spcAft>
              <a:buClr>
                <a:srgbClr val="777777"/>
              </a:buClr>
              <a:buSzPts val="900"/>
              <a:buFont typeface="Trebuchet MS"/>
              <a:buChar char="•"/>
              <a:defRPr sz="900"/>
            </a:lvl4pPr>
            <a:lvl5pPr marL="2286000" lvl="4" indent="-285750" algn="l" rtl="0">
              <a:lnSpc>
                <a:spcPct val="100000"/>
              </a:lnSpc>
              <a:spcBef>
                <a:spcPts val="200"/>
              </a:spcBef>
              <a:spcAft>
                <a:spcPts val="0"/>
              </a:spcAft>
              <a:buClr>
                <a:srgbClr val="777777"/>
              </a:buClr>
              <a:buSzPts val="900"/>
              <a:buFont typeface="Trebuchet MS"/>
              <a:buChar char="•"/>
              <a:defRPr sz="900"/>
            </a:lvl5pPr>
            <a:lvl6pPr marL="2743200" lvl="5" indent="-285750" algn="l" rtl="0">
              <a:lnSpc>
                <a:spcPct val="100000"/>
              </a:lnSpc>
              <a:spcBef>
                <a:spcPts val="200"/>
              </a:spcBef>
              <a:spcAft>
                <a:spcPts val="0"/>
              </a:spcAft>
              <a:buClr>
                <a:srgbClr val="777777"/>
              </a:buClr>
              <a:buSzPts val="900"/>
              <a:buFont typeface="Trebuchet MS"/>
              <a:buChar char="•"/>
              <a:defRPr sz="900"/>
            </a:lvl6pPr>
            <a:lvl7pPr marL="3200400" lvl="6" indent="-285750" algn="l" rtl="0">
              <a:lnSpc>
                <a:spcPct val="100000"/>
              </a:lnSpc>
              <a:spcBef>
                <a:spcPts val="200"/>
              </a:spcBef>
              <a:spcAft>
                <a:spcPts val="0"/>
              </a:spcAft>
              <a:buClr>
                <a:srgbClr val="777777"/>
              </a:buClr>
              <a:buSzPts val="900"/>
              <a:buFont typeface="Trebuchet MS"/>
              <a:buChar char="•"/>
              <a:defRPr sz="900"/>
            </a:lvl7pPr>
            <a:lvl8pPr marL="3657600" lvl="7" indent="-285750" algn="l" rtl="0">
              <a:lnSpc>
                <a:spcPct val="100000"/>
              </a:lnSpc>
              <a:spcBef>
                <a:spcPts val="200"/>
              </a:spcBef>
              <a:spcAft>
                <a:spcPts val="0"/>
              </a:spcAft>
              <a:buClr>
                <a:srgbClr val="777777"/>
              </a:buClr>
              <a:buSzPts val="900"/>
              <a:buFont typeface="Trebuchet MS"/>
              <a:buChar char="•"/>
              <a:defRPr sz="900"/>
            </a:lvl8pPr>
            <a:lvl9pPr marL="4114800" lvl="8" indent="-285750" algn="l" rtl="0">
              <a:lnSpc>
                <a:spcPct val="100000"/>
              </a:lnSpc>
              <a:spcBef>
                <a:spcPts val="200"/>
              </a:spcBef>
              <a:spcAft>
                <a:spcPts val="0"/>
              </a:spcAft>
              <a:buClr>
                <a:srgbClr val="777777"/>
              </a:buClr>
              <a:buSzPts val="900"/>
              <a:buFont typeface="Trebuchet MS"/>
              <a:buChar char="•"/>
              <a:defRPr sz="900"/>
            </a:lvl9pPr>
          </a:lstStyle>
          <a:p>
            <a:endParaRPr/>
          </a:p>
        </p:txBody>
      </p:sp>
      <p:sp>
        <p:nvSpPr>
          <p:cNvPr id="73" name="Google Shape;73;p19"/>
          <p:cNvSpPr txBox="1">
            <a:spLocks noGrp="1"/>
          </p:cNvSpPr>
          <p:nvPr>
            <p:ph type="body" idx="3"/>
          </p:nvPr>
        </p:nvSpPr>
        <p:spPr>
          <a:xfrm>
            <a:off x="4645027" y="1151335"/>
            <a:ext cx="4041900" cy="479700"/>
          </a:xfrm>
          <a:prstGeom prst="rect">
            <a:avLst/>
          </a:prstGeom>
          <a:noFill/>
          <a:ln>
            <a:noFill/>
          </a:ln>
        </p:spPr>
        <p:txBody>
          <a:bodyPr spcFirstLastPara="1" wrap="square" lIns="68575" tIns="34275" rIns="68575" bIns="34275" anchor="b" anchorCtr="0">
            <a:noAutofit/>
          </a:bodyPr>
          <a:lstStyle>
            <a:lvl1pPr marL="457200" lvl="0" indent="-228600" algn="l" rtl="0">
              <a:lnSpc>
                <a:spcPct val="100000"/>
              </a:lnSpc>
              <a:spcBef>
                <a:spcPts val="300"/>
              </a:spcBef>
              <a:spcAft>
                <a:spcPts val="0"/>
              </a:spcAft>
              <a:buClr>
                <a:srgbClr val="4D4D4D"/>
              </a:buClr>
              <a:buSzPts val="1400"/>
              <a:buFont typeface="Trebuchet MS"/>
              <a:buNone/>
              <a:defRPr sz="1400" b="1"/>
            </a:lvl1pPr>
            <a:lvl2pPr marL="914400" lvl="1" indent="-228600" algn="l" rtl="0">
              <a:lnSpc>
                <a:spcPct val="100000"/>
              </a:lnSpc>
              <a:spcBef>
                <a:spcPts val="200"/>
              </a:spcBef>
              <a:spcAft>
                <a:spcPts val="0"/>
              </a:spcAft>
              <a:buClr>
                <a:srgbClr val="777777"/>
              </a:buClr>
              <a:buSzPts val="1100"/>
              <a:buFont typeface="Trebuchet MS"/>
              <a:buNone/>
              <a:defRPr sz="1100" b="1"/>
            </a:lvl2pPr>
            <a:lvl3pPr marL="1371600" lvl="2" indent="-228600" algn="l" rtl="0">
              <a:lnSpc>
                <a:spcPct val="100000"/>
              </a:lnSpc>
              <a:spcBef>
                <a:spcPts val="200"/>
              </a:spcBef>
              <a:spcAft>
                <a:spcPts val="0"/>
              </a:spcAft>
              <a:buClr>
                <a:srgbClr val="777777"/>
              </a:buClr>
              <a:buSzPts val="1000"/>
              <a:buFont typeface="Trebuchet MS"/>
              <a:buNone/>
              <a:defRPr sz="1000" b="1"/>
            </a:lvl3pPr>
            <a:lvl4pPr marL="1828800" lvl="3" indent="-228600" algn="l" rtl="0">
              <a:lnSpc>
                <a:spcPct val="100000"/>
              </a:lnSpc>
              <a:spcBef>
                <a:spcPts val="200"/>
              </a:spcBef>
              <a:spcAft>
                <a:spcPts val="0"/>
              </a:spcAft>
              <a:buClr>
                <a:srgbClr val="777777"/>
              </a:buClr>
              <a:buSzPts val="900"/>
              <a:buFont typeface="Trebuchet MS"/>
              <a:buNone/>
              <a:defRPr sz="900" b="1"/>
            </a:lvl4pPr>
            <a:lvl5pPr marL="2286000" lvl="4" indent="-228600" algn="l" rtl="0">
              <a:lnSpc>
                <a:spcPct val="100000"/>
              </a:lnSpc>
              <a:spcBef>
                <a:spcPts val="200"/>
              </a:spcBef>
              <a:spcAft>
                <a:spcPts val="0"/>
              </a:spcAft>
              <a:buClr>
                <a:srgbClr val="777777"/>
              </a:buClr>
              <a:buSzPts val="900"/>
              <a:buFont typeface="Trebuchet MS"/>
              <a:buNone/>
              <a:defRPr sz="900" b="1"/>
            </a:lvl5pPr>
            <a:lvl6pPr marL="2743200" lvl="5" indent="-228600" algn="l" rtl="0">
              <a:lnSpc>
                <a:spcPct val="100000"/>
              </a:lnSpc>
              <a:spcBef>
                <a:spcPts val="200"/>
              </a:spcBef>
              <a:spcAft>
                <a:spcPts val="0"/>
              </a:spcAft>
              <a:buClr>
                <a:srgbClr val="777777"/>
              </a:buClr>
              <a:buSzPts val="900"/>
              <a:buFont typeface="Trebuchet MS"/>
              <a:buNone/>
              <a:defRPr sz="900" b="1"/>
            </a:lvl6pPr>
            <a:lvl7pPr marL="3200400" lvl="6" indent="-228600" algn="l" rtl="0">
              <a:lnSpc>
                <a:spcPct val="100000"/>
              </a:lnSpc>
              <a:spcBef>
                <a:spcPts val="200"/>
              </a:spcBef>
              <a:spcAft>
                <a:spcPts val="0"/>
              </a:spcAft>
              <a:buClr>
                <a:srgbClr val="777777"/>
              </a:buClr>
              <a:buSzPts val="900"/>
              <a:buFont typeface="Trebuchet MS"/>
              <a:buNone/>
              <a:defRPr sz="900" b="1"/>
            </a:lvl7pPr>
            <a:lvl8pPr marL="3657600" lvl="7" indent="-228600" algn="l" rtl="0">
              <a:lnSpc>
                <a:spcPct val="100000"/>
              </a:lnSpc>
              <a:spcBef>
                <a:spcPts val="200"/>
              </a:spcBef>
              <a:spcAft>
                <a:spcPts val="0"/>
              </a:spcAft>
              <a:buClr>
                <a:srgbClr val="777777"/>
              </a:buClr>
              <a:buSzPts val="900"/>
              <a:buFont typeface="Trebuchet MS"/>
              <a:buNone/>
              <a:defRPr sz="900" b="1"/>
            </a:lvl8pPr>
            <a:lvl9pPr marL="4114800" lvl="8" indent="-228600" algn="l" rtl="0">
              <a:lnSpc>
                <a:spcPct val="100000"/>
              </a:lnSpc>
              <a:spcBef>
                <a:spcPts val="200"/>
              </a:spcBef>
              <a:spcAft>
                <a:spcPts val="0"/>
              </a:spcAft>
              <a:buClr>
                <a:srgbClr val="777777"/>
              </a:buClr>
              <a:buSzPts val="900"/>
              <a:buFont typeface="Trebuchet MS"/>
              <a:buNone/>
              <a:defRPr sz="900" b="1"/>
            </a:lvl9pPr>
          </a:lstStyle>
          <a:p>
            <a:endParaRPr/>
          </a:p>
        </p:txBody>
      </p:sp>
      <p:sp>
        <p:nvSpPr>
          <p:cNvPr id="74" name="Google Shape;74;p19"/>
          <p:cNvSpPr txBox="1">
            <a:spLocks noGrp="1"/>
          </p:cNvSpPr>
          <p:nvPr>
            <p:ph type="body" idx="4"/>
          </p:nvPr>
        </p:nvSpPr>
        <p:spPr>
          <a:xfrm>
            <a:off x="4645027" y="1631156"/>
            <a:ext cx="4041900" cy="29634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300"/>
              </a:spcBef>
              <a:spcAft>
                <a:spcPts val="0"/>
              </a:spcAft>
              <a:buSzPts val="1100"/>
              <a:buNone/>
              <a:defRPr sz="1400"/>
            </a:lvl1pPr>
            <a:lvl2pPr marL="914400" lvl="1" indent="-298450" algn="l" rtl="0">
              <a:lnSpc>
                <a:spcPct val="100000"/>
              </a:lnSpc>
              <a:spcBef>
                <a:spcPts val="200"/>
              </a:spcBef>
              <a:spcAft>
                <a:spcPts val="0"/>
              </a:spcAft>
              <a:buClr>
                <a:srgbClr val="777777"/>
              </a:buClr>
              <a:buSzPts val="1100"/>
              <a:buFont typeface="Trebuchet MS"/>
              <a:buChar char="•"/>
              <a:defRPr sz="1100"/>
            </a:lvl2pPr>
            <a:lvl3pPr marL="1371600" lvl="2" indent="-292100" algn="l" rtl="0">
              <a:lnSpc>
                <a:spcPct val="100000"/>
              </a:lnSpc>
              <a:spcBef>
                <a:spcPts val="200"/>
              </a:spcBef>
              <a:spcAft>
                <a:spcPts val="0"/>
              </a:spcAft>
              <a:buClr>
                <a:srgbClr val="777777"/>
              </a:buClr>
              <a:buSzPts val="1000"/>
              <a:buFont typeface="Trebuchet MS"/>
              <a:buChar char="•"/>
              <a:defRPr sz="1000"/>
            </a:lvl3pPr>
            <a:lvl4pPr marL="1828800" lvl="3" indent="-285750" algn="l" rtl="0">
              <a:lnSpc>
                <a:spcPct val="100000"/>
              </a:lnSpc>
              <a:spcBef>
                <a:spcPts val="200"/>
              </a:spcBef>
              <a:spcAft>
                <a:spcPts val="0"/>
              </a:spcAft>
              <a:buClr>
                <a:srgbClr val="777777"/>
              </a:buClr>
              <a:buSzPts val="900"/>
              <a:buFont typeface="Trebuchet MS"/>
              <a:buChar char="•"/>
              <a:defRPr sz="900"/>
            </a:lvl4pPr>
            <a:lvl5pPr marL="2286000" lvl="4" indent="-285750" algn="l" rtl="0">
              <a:lnSpc>
                <a:spcPct val="100000"/>
              </a:lnSpc>
              <a:spcBef>
                <a:spcPts val="200"/>
              </a:spcBef>
              <a:spcAft>
                <a:spcPts val="0"/>
              </a:spcAft>
              <a:buClr>
                <a:srgbClr val="777777"/>
              </a:buClr>
              <a:buSzPts val="900"/>
              <a:buFont typeface="Trebuchet MS"/>
              <a:buChar char="•"/>
              <a:defRPr sz="900"/>
            </a:lvl5pPr>
            <a:lvl6pPr marL="2743200" lvl="5" indent="-285750" algn="l" rtl="0">
              <a:lnSpc>
                <a:spcPct val="100000"/>
              </a:lnSpc>
              <a:spcBef>
                <a:spcPts val="200"/>
              </a:spcBef>
              <a:spcAft>
                <a:spcPts val="0"/>
              </a:spcAft>
              <a:buClr>
                <a:srgbClr val="777777"/>
              </a:buClr>
              <a:buSzPts val="900"/>
              <a:buFont typeface="Trebuchet MS"/>
              <a:buChar char="•"/>
              <a:defRPr sz="900"/>
            </a:lvl6pPr>
            <a:lvl7pPr marL="3200400" lvl="6" indent="-285750" algn="l" rtl="0">
              <a:lnSpc>
                <a:spcPct val="100000"/>
              </a:lnSpc>
              <a:spcBef>
                <a:spcPts val="200"/>
              </a:spcBef>
              <a:spcAft>
                <a:spcPts val="0"/>
              </a:spcAft>
              <a:buClr>
                <a:srgbClr val="777777"/>
              </a:buClr>
              <a:buSzPts val="900"/>
              <a:buFont typeface="Trebuchet MS"/>
              <a:buChar char="•"/>
              <a:defRPr sz="900"/>
            </a:lvl7pPr>
            <a:lvl8pPr marL="3657600" lvl="7" indent="-285750" algn="l" rtl="0">
              <a:lnSpc>
                <a:spcPct val="100000"/>
              </a:lnSpc>
              <a:spcBef>
                <a:spcPts val="200"/>
              </a:spcBef>
              <a:spcAft>
                <a:spcPts val="0"/>
              </a:spcAft>
              <a:buClr>
                <a:srgbClr val="777777"/>
              </a:buClr>
              <a:buSzPts val="900"/>
              <a:buFont typeface="Trebuchet MS"/>
              <a:buChar char="•"/>
              <a:defRPr sz="900"/>
            </a:lvl8pPr>
            <a:lvl9pPr marL="4114800" lvl="8" indent="-285750" algn="l" rtl="0">
              <a:lnSpc>
                <a:spcPct val="100000"/>
              </a:lnSpc>
              <a:spcBef>
                <a:spcPts val="200"/>
              </a:spcBef>
              <a:spcAft>
                <a:spcPts val="0"/>
              </a:spcAft>
              <a:buClr>
                <a:srgbClr val="777777"/>
              </a:buClr>
              <a:buSzPts val="900"/>
              <a:buFont typeface="Trebuchet MS"/>
              <a:buChar char="•"/>
              <a:defRPr sz="9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sp>
        <p:nvSpPr>
          <p:cNvPr id="76" name="Google Shape;76;p20"/>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7"/>
        <p:cNvGrpSpPr/>
        <p:nvPr/>
      </p:nvGrpSpPr>
      <p:grpSpPr>
        <a:xfrm>
          <a:off x="0" y="0"/>
          <a:ext cx="0" cy="0"/>
          <a:chOff x="0" y="0"/>
          <a:chExt cx="0" cy="0"/>
        </a:xfrm>
      </p:grpSpPr>
      <p:sp>
        <p:nvSpPr>
          <p:cNvPr id="78" name="Google Shape;78;p21"/>
          <p:cNvSpPr txBox="1">
            <a:spLocks noGrp="1"/>
          </p:cNvSpPr>
          <p:nvPr>
            <p:ph type="title"/>
          </p:nvPr>
        </p:nvSpPr>
        <p:spPr>
          <a:xfrm>
            <a:off x="457202" y="204788"/>
            <a:ext cx="3008400" cy="871500"/>
          </a:xfrm>
          <a:prstGeom prst="rect">
            <a:avLst/>
          </a:prstGeom>
          <a:noFill/>
          <a:ln>
            <a:noFill/>
          </a:ln>
        </p:spPr>
        <p:txBody>
          <a:bodyPr spcFirstLastPara="1" wrap="square" lIns="68575" tIns="34275" rIns="68575" bIns="34275" anchor="b" anchorCtr="0">
            <a:noAutofit/>
          </a:bodyPr>
          <a:lstStyle>
            <a:lvl1pPr lvl="0" algn="l" rtl="0">
              <a:lnSpc>
                <a:spcPct val="100000"/>
              </a:lnSpc>
              <a:spcBef>
                <a:spcPts val="0"/>
              </a:spcBef>
              <a:spcAft>
                <a:spcPts val="0"/>
              </a:spcAft>
              <a:buSzPts val="1100"/>
              <a:buNone/>
              <a:defRPr sz="1100" b="1"/>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9" name="Google Shape;79;p21"/>
          <p:cNvSpPr txBox="1">
            <a:spLocks noGrp="1"/>
          </p:cNvSpPr>
          <p:nvPr>
            <p:ph type="body" idx="1"/>
          </p:nvPr>
        </p:nvSpPr>
        <p:spPr>
          <a:xfrm>
            <a:off x="3575050" y="204790"/>
            <a:ext cx="5111700" cy="43899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400"/>
              </a:spcBef>
              <a:spcAft>
                <a:spcPts val="0"/>
              </a:spcAft>
              <a:buSzPts val="1100"/>
              <a:buNone/>
              <a:defRPr sz="1800"/>
            </a:lvl1pPr>
            <a:lvl2pPr marL="914400" lvl="1" indent="-330200" algn="l" rtl="0">
              <a:lnSpc>
                <a:spcPct val="100000"/>
              </a:lnSpc>
              <a:spcBef>
                <a:spcPts val="300"/>
              </a:spcBef>
              <a:spcAft>
                <a:spcPts val="0"/>
              </a:spcAft>
              <a:buClr>
                <a:srgbClr val="777777"/>
              </a:buClr>
              <a:buSzPts val="1600"/>
              <a:buFont typeface="Trebuchet MS"/>
              <a:buChar char="•"/>
              <a:defRPr sz="1600"/>
            </a:lvl2pPr>
            <a:lvl3pPr marL="1371600" lvl="2" indent="-317500" algn="l" rtl="0">
              <a:lnSpc>
                <a:spcPct val="100000"/>
              </a:lnSpc>
              <a:spcBef>
                <a:spcPts val="300"/>
              </a:spcBef>
              <a:spcAft>
                <a:spcPts val="0"/>
              </a:spcAft>
              <a:buClr>
                <a:srgbClr val="777777"/>
              </a:buClr>
              <a:buSzPts val="1400"/>
              <a:buFont typeface="Trebuchet MS"/>
              <a:buChar char="•"/>
              <a:defRPr sz="1400"/>
            </a:lvl3pPr>
            <a:lvl4pPr marL="1828800" lvl="3" indent="-298450" algn="l" rtl="0">
              <a:lnSpc>
                <a:spcPct val="100000"/>
              </a:lnSpc>
              <a:spcBef>
                <a:spcPts val="200"/>
              </a:spcBef>
              <a:spcAft>
                <a:spcPts val="0"/>
              </a:spcAft>
              <a:buClr>
                <a:srgbClr val="777777"/>
              </a:buClr>
              <a:buSzPts val="1100"/>
              <a:buFont typeface="Trebuchet MS"/>
              <a:buChar char="•"/>
              <a:defRPr sz="1100"/>
            </a:lvl4pPr>
            <a:lvl5pPr marL="2286000" lvl="4" indent="-298450" algn="l" rtl="0">
              <a:lnSpc>
                <a:spcPct val="100000"/>
              </a:lnSpc>
              <a:spcBef>
                <a:spcPts val="200"/>
              </a:spcBef>
              <a:spcAft>
                <a:spcPts val="0"/>
              </a:spcAft>
              <a:buClr>
                <a:srgbClr val="777777"/>
              </a:buClr>
              <a:buSzPts val="1100"/>
              <a:buFont typeface="Trebuchet MS"/>
              <a:buChar char="•"/>
              <a:defRPr sz="1100"/>
            </a:lvl5pPr>
            <a:lvl6pPr marL="2743200" lvl="5" indent="-298450" algn="l" rtl="0">
              <a:lnSpc>
                <a:spcPct val="100000"/>
              </a:lnSpc>
              <a:spcBef>
                <a:spcPts val="200"/>
              </a:spcBef>
              <a:spcAft>
                <a:spcPts val="0"/>
              </a:spcAft>
              <a:buClr>
                <a:srgbClr val="777777"/>
              </a:buClr>
              <a:buSzPts val="1100"/>
              <a:buFont typeface="Trebuchet MS"/>
              <a:buChar char="•"/>
              <a:defRPr sz="1100"/>
            </a:lvl6pPr>
            <a:lvl7pPr marL="3200400" lvl="6" indent="-298450" algn="l" rtl="0">
              <a:lnSpc>
                <a:spcPct val="100000"/>
              </a:lnSpc>
              <a:spcBef>
                <a:spcPts val="200"/>
              </a:spcBef>
              <a:spcAft>
                <a:spcPts val="0"/>
              </a:spcAft>
              <a:buClr>
                <a:srgbClr val="777777"/>
              </a:buClr>
              <a:buSzPts val="1100"/>
              <a:buFont typeface="Trebuchet MS"/>
              <a:buChar char="•"/>
              <a:defRPr sz="1100"/>
            </a:lvl7pPr>
            <a:lvl8pPr marL="3657600" lvl="7" indent="-298450" algn="l" rtl="0">
              <a:lnSpc>
                <a:spcPct val="100000"/>
              </a:lnSpc>
              <a:spcBef>
                <a:spcPts val="200"/>
              </a:spcBef>
              <a:spcAft>
                <a:spcPts val="0"/>
              </a:spcAft>
              <a:buClr>
                <a:srgbClr val="777777"/>
              </a:buClr>
              <a:buSzPts val="1100"/>
              <a:buFont typeface="Trebuchet MS"/>
              <a:buChar char="•"/>
              <a:defRPr sz="1100"/>
            </a:lvl8pPr>
            <a:lvl9pPr marL="4114800" lvl="8" indent="-298450" algn="l" rtl="0">
              <a:lnSpc>
                <a:spcPct val="100000"/>
              </a:lnSpc>
              <a:spcBef>
                <a:spcPts val="200"/>
              </a:spcBef>
              <a:spcAft>
                <a:spcPts val="0"/>
              </a:spcAft>
              <a:buClr>
                <a:srgbClr val="777777"/>
              </a:buClr>
              <a:buSzPts val="1100"/>
              <a:buFont typeface="Trebuchet MS"/>
              <a:buChar char="•"/>
              <a:defRPr sz="1100"/>
            </a:lvl9pPr>
          </a:lstStyle>
          <a:p>
            <a:endParaRPr/>
          </a:p>
        </p:txBody>
      </p:sp>
      <p:sp>
        <p:nvSpPr>
          <p:cNvPr id="80" name="Google Shape;80;p21"/>
          <p:cNvSpPr txBox="1">
            <a:spLocks noGrp="1"/>
          </p:cNvSpPr>
          <p:nvPr>
            <p:ph type="body" idx="2"/>
          </p:nvPr>
        </p:nvSpPr>
        <p:spPr>
          <a:xfrm>
            <a:off x="457202" y="1076327"/>
            <a:ext cx="3008400" cy="35184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200"/>
              </a:spcBef>
              <a:spcAft>
                <a:spcPts val="0"/>
              </a:spcAft>
              <a:buClr>
                <a:srgbClr val="4D4D4D"/>
              </a:buClr>
              <a:buSzPts val="800"/>
              <a:buFont typeface="Trebuchet MS"/>
              <a:buNone/>
              <a:defRPr sz="800"/>
            </a:lvl1pPr>
            <a:lvl2pPr marL="914400" lvl="1" indent="-228600" algn="l" rtl="0">
              <a:lnSpc>
                <a:spcPct val="100000"/>
              </a:lnSpc>
              <a:spcBef>
                <a:spcPts val="100"/>
              </a:spcBef>
              <a:spcAft>
                <a:spcPts val="0"/>
              </a:spcAft>
              <a:buClr>
                <a:srgbClr val="777777"/>
              </a:buClr>
              <a:buSzPts val="700"/>
              <a:buFont typeface="Trebuchet MS"/>
              <a:buNone/>
              <a:defRPr sz="700"/>
            </a:lvl2pPr>
            <a:lvl3pPr marL="1371600" lvl="2" indent="-228600" algn="l" rtl="0">
              <a:lnSpc>
                <a:spcPct val="100000"/>
              </a:lnSpc>
              <a:spcBef>
                <a:spcPts val="100"/>
              </a:spcBef>
              <a:spcAft>
                <a:spcPts val="0"/>
              </a:spcAft>
              <a:buClr>
                <a:srgbClr val="777777"/>
              </a:buClr>
              <a:buSzPts val="600"/>
              <a:buFont typeface="Trebuchet MS"/>
              <a:buNone/>
              <a:defRPr sz="600"/>
            </a:lvl3pPr>
            <a:lvl4pPr marL="1828800" lvl="3" indent="-228600" algn="l" rtl="0">
              <a:lnSpc>
                <a:spcPct val="100000"/>
              </a:lnSpc>
              <a:spcBef>
                <a:spcPts val="100"/>
              </a:spcBef>
              <a:spcAft>
                <a:spcPts val="0"/>
              </a:spcAft>
              <a:buClr>
                <a:srgbClr val="777777"/>
              </a:buClr>
              <a:buSzPts val="500"/>
              <a:buFont typeface="Trebuchet MS"/>
              <a:buNone/>
              <a:defRPr sz="500"/>
            </a:lvl4pPr>
            <a:lvl5pPr marL="2286000" lvl="4" indent="-228600" algn="l" rtl="0">
              <a:lnSpc>
                <a:spcPct val="100000"/>
              </a:lnSpc>
              <a:spcBef>
                <a:spcPts val="100"/>
              </a:spcBef>
              <a:spcAft>
                <a:spcPts val="0"/>
              </a:spcAft>
              <a:buClr>
                <a:srgbClr val="777777"/>
              </a:buClr>
              <a:buSzPts val="500"/>
              <a:buFont typeface="Trebuchet MS"/>
              <a:buNone/>
              <a:defRPr sz="500"/>
            </a:lvl5pPr>
            <a:lvl6pPr marL="2743200" lvl="5" indent="-228600" algn="l" rtl="0">
              <a:lnSpc>
                <a:spcPct val="100000"/>
              </a:lnSpc>
              <a:spcBef>
                <a:spcPts val="100"/>
              </a:spcBef>
              <a:spcAft>
                <a:spcPts val="0"/>
              </a:spcAft>
              <a:buClr>
                <a:srgbClr val="777777"/>
              </a:buClr>
              <a:buSzPts val="500"/>
              <a:buFont typeface="Trebuchet MS"/>
              <a:buNone/>
              <a:defRPr sz="500"/>
            </a:lvl6pPr>
            <a:lvl7pPr marL="3200400" lvl="6" indent="-228600" algn="l" rtl="0">
              <a:lnSpc>
                <a:spcPct val="100000"/>
              </a:lnSpc>
              <a:spcBef>
                <a:spcPts val="100"/>
              </a:spcBef>
              <a:spcAft>
                <a:spcPts val="0"/>
              </a:spcAft>
              <a:buClr>
                <a:srgbClr val="777777"/>
              </a:buClr>
              <a:buSzPts val="500"/>
              <a:buFont typeface="Trebuchet MS"/>
              <a:buNone/>
              <a:defRPr sz="500"/>
            </a:lvl7pPr>
            <a:lvl8pPr marL="3657600" lvl="7" indent="-228600" algn="l" rtl="0">
              <a:lnSpc>
                <a:spcPct val="100000"/>
              </a:lnSpc>
              <a:spcBef>
                <a:spcPts val="100"/>
              </a:spcBef>
              <a:spcAft>
                <a:spcPts val="0"/>
              </a:spcAft>
              <a:buClr>
                <a:srgbClr val="777777"/>
              </a:buClr>
              <a:buSzPts val="500"/>
              <a:buFont typeface="Trebuchet MS"/>
              <a:buNone/>
              <a:defRPr sz="500"/>
            </a:lvl8pPr>
            <a:lvl9pPr marL="4114800" lvl="8" indent="-228600" algn="l" rtl="0">
              <a:lnSpc>
                <a:spcPct val="100000"/>
              </a:lnSpc>
              <a:spcBef>
                <a:spcPts val="100"/>
              </a:spcBef>
              <a:spcAft>
                <a:spcPts val="0"/>
              </a:spcAft>
              <a:buClr>
                <a:srgbClr val="777777"/>
              </a:buClr>
              <a:buSzPts val="500"/>
              <a:buFont typeface="Trebuchet MS"/>
              <a:buNone/>
              <a:defRPr sz="5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1"/>
        <p:cNvGrpSpPr/>
        <p:nvPr/>
      </p:nvGrpSpPr>
      <p:grpSpPr>
        <a:xfrm>
          <a:off x="0" y="0"/>
          <a:ext cx="0" cy="0"/>
          <a:chOff x="0" y="0"/>
          <a:chExt cx="0" cy="0"/>
        </a:xfrm>
      </p:grpSpPr>
      <p:sp>
        <p:nvSpPr>
          <p:cNvPr id="82" name="Google Shape;82;p22"/>
          <p:cNvSpPr txBox="1">
            <a:spLocks noGrp="1"/>
          </p:cNvSpPr>
          <p:nvPr>
            <p:ph type="title"/>
          </p:nvPr>
        </p:nvSpPr>
        <p:spPr>
          <a:xfrm>
            <a:off x="1792288" y="3600450"/>
            <a:ext cx="5486400" cy="425100"/>
          </a:xfrm>
          <a:prstGeom prst="rect">
            <a:avLst/>
          </a:prstGeom>
          <a:noFill/>
          <a:ln>
            <a:noFill/>
          </a:ln>
        </p:spPr>
        <p:txBody>
          <a:bodyPr spcFirstLastPara="1" wrap="square" lIns="68575" tIns="34275" rIns="68575" bIns="34275" anchor="b" anchorCtr="0">
            <a:noAutofit/>
          </a:bodyPr>
          <a:lstStyle>
            <a:lvl1pPr lvl="0" algn="l" rtl="0">
              <a:lnSpc>
                <a:spcPct val="100000"/>
              </a:lnSpc>
              <a:spcBef>
                <a:spcPts val="0"/>
              </a:spcBef>
              <a:spcAft>
                <a:spcPts val="0"/>
              </a:spcAft>
              <a:buSzPts val="1100"/>
              <a:buNone/>
              <a:defRPr sz="1100" b="1"/>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3" name="Google Shape;83;p22"/>
          <p:cNvSpPr>
            <a:spLocks noGrp="1"/>
          </p:cNvSpPr>
          <p:nvPr>
            <p:ph type="pic" idx="2"/>
          </p:nvPr>
        </p:nvSpPr>
        <p:spPr>
          <a:xfrm>
            <a:off x="1792288" y="459581"/>
            <a:ext cx="5486400" cy="3086100"/>
          </a:xfrm>
          <a:prstGeom prst="rect">
            <a:avLst/>
          </a:prstGeom>
          <a:noFill/>
          <a:ln>
            <a:noFill/>
          </a:ln>
        </p:spPr>
      </p:sp>
      <p:sp>
        <p:nvSpPr>
          <p:cNvPr id="84" name="Google Shape;84;p22"/>
          <p:cNvSpPr txBox="1">
            <a:spLocks noGrp="1"/>
          </p:cNvSpPr>
          <p:nvPr>
            <p:ph type="body" idx="1"/>
          </p:nvPr>
        </p:nvSpPr>
        <p:spPr>
          <a:xfrm>
            <a:off x="1792288" y="4025503"/>
            <a:ext cx="5486400" cy="6036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200"/>
              </a:spcBef>
              <a:spcAft>
                <a:spcPts val="0"/>
              </a:spcAft>
              <a:buClr>
                <a:srgbClr val="4D4D4D"/>
              </a:buClr>
              <a:buSzPts val="800"/>
              <a:buFont typeface="Trebuchet MS"/>
              <a:buNone/>
              <a:defRPr sz="800"/>
            </a:lvl1pPr>
            <a:lvl2pPr marL="914400" lvl="1" indent="-228600" algn="l" rtl="0">
              <a:lnSpc>
                <a:spcPct val="100000"/>
              </a:lnSpc>
              <a:spcBef>
                <a:spcPts val="100"/>
              </a:spcBef>
              <a:spcAft>
                <a:spcPts val="0"/>
              </a:spcAft>
              <a:buClr>
                <a:srgbClr val="777777"/>
              </a:buClr>
              <a:buSzPts val="700"/>
              <a:buFont typeface="Trebuchet MS"/>
              <a:buNone/>
              <a:defRPr sz="700"/>
            </a:lvl2pPr>
            <a:lvl3pPr marL="1371600" lvl="2" indent="-228600" algn="l" rtl="0">
              <a:lnSpc>
                <a:spcPct val="100000"/>
              </a:lnSpc>
              <a:spcBef>
                <a:spcPts val="100"/>
              </a:spcBef>
              <a:spcAft>
                <a:spcPts val="0"/>
              </a:spcAft>
              <a:buClr>
                <a:srgbClr val="777777"/>
              </a:buClr>
              <a:buSzPts val="600"/>
              <a:buFont typeface="Trebuchet MS"/>
              <a:buNone/>
              <a:defRPr sz="600"/>
            </a:lvl3pPr>
            <a:lvl4pPr marL="1828800" lvl="3" indent="-228600" algn="l" rtl="0">
              <a:lnSpc>
                <a:spcPct val="100000"/>
              </a:lnSpc>
              <a:spcBef>
                <a:spcPts val="100"/>
              </a:spcBef>
              <a:spcAft>
                <a:spcPts val="0"/>
              </a:spcAft>
              <a:buClr>
                <a:srgbClr val="777777"/>
              </a:buClr>
              <a:buSzPts val="500"/>
              <a:buFont typeface="Trebuchet MS"/>
              <a:buNone/>
              <a:defRPr sz="500"/>
            </a:lvl4pPr>
            <a:lvl5pPr marL="2286000" lvl="4" indent="-228600" algn="l" rtl="0">
              <a:lnSpc>
                <a:spcPct val="100000"/>
              </a:lnSpc>
              <a:spcBef>
                <a:spcPts val="100"/>
              </a:spcBef>
              <a:spcAft>
                <a:spcPts val="0"/>
              </a:spcAft>
              <a:buClr>
                <a:srgbClr val="777777"/>
              </a:buClr>
              <a:buSzPts val="500"/>
              <a:buFont typeface="Trebuchet MS"/>
              <a:buNone/>
              <a:defRPr sz="500"/>
            </a:lvl5pPr>
            <a:lvl6pPr marL="2743200" lvl="5" indent="-228600" algn="l" rtl="0">
              <a:lnSpc>
                <a:spcPct val="100000"/>
              </a:lnSpc>
              <a:spcBef>
                <a:spcPts val="100"/>
              </a:spcBef>
              <a:spcAft>
                <a:spcPts val="0"/>
              </a:spcAft>
              <a:buClr>
                <a:srgbClr val="777777"/>
              </a:buClr>
              <a:buSzPts val="500"/>
              <a:buFont typeface="Trebuchet MS"/>
              <a:buNone/>
              <a:defRPr sz="500"/>
            </a:lvl6pPr>
            <a:lvl7pPr marL="3200400" lvl="6" indent="-228600" algn="l" rtl="0">
              <a:lnSpc>
                <a:spcPct val="100000"/>
              </a:lnSpc>
              <a:spcBef>
                <a:spcPts val="100"/>
              </a:spcBef>
              <a:spcAft>
                <a:spcPts val="0"/>
              </a:spcAft>
              <a:buClr>
                <a:srgbClr val="777777"/>
              </a:buClr>
              <a:buSzPts val="500"/>
              <a:buFont typeface="Trebuchet MS"/>
              <a:buNone/>
              <a:defRPr sz="500"/>
            </a:lvl7pPr>
            <a:lvl8pPr marL="3657600" lvl="7" indent="-228600" algn="l" rtl="0">
              <a:lnSpc>
                <a:spcPct val="100000"/>
              </a:lnSpc>
              <a:spcBef>
                <a:spcPts val="100"/>
              </a:spcBef>
              <a:spcAft>
                <a:spcPts val="0"/>
              </a:spcAft>
              <a:buClr>
                <a:srgbClr val="777777"/>
              </a:buClr>
              <a:buSzPts val="500"/>
              <a:buFont typeface="Trebuchet MS"/>
              <a:buNone/>
              <a:defRPr sz="500"/>
            </a:lvl8pPr>
            <a:lvl9pPr marL="4114800" lvl="8" indent="-228600" algn="l" rtl="0">
              <a:lnSpc>
                <a:spcPct val="100000"/>
              </a:lnSpc>
              <a:spcBef>
                <a:spcPts val="100"/>
              </a:spcBef>
              <a:spcAft>
                <a:spcPts val="0"/>
              </a:spcAft>
              <a:buClr>
                <a:srgbClr val="777777"/>
              </a:buClr>
              <a:buSzPts val="500"/>
              <a:buFont typeface="Trebuchet MS"/>
              <a:buNone/>
              <a:defRPr sz="5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5"/>
        <p:cNvGrpSpPr/>
        <p:nvPr/>
      </p:nvGrpSpPr>
      <p:grpSpPr>
        <a:xfrm>
          <a:off x="0" y="0"/>
          <a:ext cx="0" cy="0"/>
          <a:chOff x="0" y="0"/>
          <a:chExt cx="0" cy="0"/>
        </a:xfrm>
      </p:grpSpPr>
      <p:sp>
        <p:nvSpPr>
          <p:cNvPr id="86" name="Google Shape;86;p23"/>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7" name="Google Shape;87;p23"/>
          <p:cNvSpPr txBox="1">
            <a:spLocks noGrp="1"/>
          </p:cNvSpPr>
          <p:nvPr>
            <p:ph type="body" idx="1"/>
          </p:nvPr>
        </p:nvSpPr>
        <p:spPr>
          <a:xfrm rot="5400000">
            <a:off x="2771700" y="-1114350"/>
            <a:ext cx="3600600" cy="82296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300"/>
              </a:spcBef>
              <a:spcAft>
                <a:spcPts val="0"/>
              </a:spcAft>
              <a:buSzPts val="1100"/>
              <a:buNone/>
              <a:defRPr/>
            </a:lvl1pPr>
            <a:lvl2pPr marL="914400" lvl="1" indent="-317500" algn="l" rtl="0">
              <a:lnSpc>
                <a:spcPct val="100000"/>
              </a:lnSpc>
              <a:spcBef>
                <a:spcPts val="300"/>
              </a:spcBef>
              <a:spcAft>
                <a:spcPts val="0"/>
              </a:spcAft>
              <a:buClr>
                <a:srgbClr val="777777"/>
              </a:buClr>
              <a:buSzPts val="1400"/>
              <a:buChar char="•"/>
              <a:defRPr/>
            </a:lvl2pPr>
            <a:lvl3pPr marL="1371600" lvl="2" indent="-317500" algn="l" rtl="0">
              <a:lnSpc>
                <a:spcPct val="100000"/>
              </a:lnSpc>
              <a:spcBef>
                <a:spcPts val="300"/>
              </a:spcBef>
              <a:spcAft>
                <a:spcPts val="0"/>
              </a:spcAft>
              <a:buClr>
                <a:srgbClr val="777777"/>
              </a:buClr>
              <a:buSzPts val="1400"/>
              <a:buChar char="•"/>
              <a:defRPr/>
            </a:lvl3pPr>
            <a:lvl4pPr marL="1828800" lvl="3" indent="-317500" algn="l" rtl="0">
              <a:lnSpc>
                <a:spcPct val="100000"/>
              </a:lnSpc>
              <a:spcBef>
                <a:spcPts val="300"/>
              </a:spcBef>
              <a:spcAft>
                <a:spcPts val="0"/>
              </a:spcAft>
              <a:buClr>
                <a:srgbClr val="777777"/>
              </a:buClr>
              <a:buSzPts val="1400"/>
              <a:buChar char="•"/>
              <a:defRPr/>
            </a:lvl4pPr>
            <a:lvl5pPr marL="2286000" lvl="4" indent="-317500" algn="l" rtl="0">
              <a:lnSpc>
                <a:spcPct val="100000"/>
              </a:lnSpc>
              <a:spcBef>
                <a:spcPts val="300"/>
              </a:spcBef>
              <a:spcAft>
                <a:spcPts val="0"/>
              </a:spcAft>
              <a:buClr>
                <a:srgbClr val="777777"/>
              </a:buClr>
              <a:buSzPts val="1400"/>
              <a:buChar char="•"/>
              <a:defRPr/>
            </a:lvl5pPr>
            <a:lvl6pPr marL="2743200" lvl="5" indent="-317500" algn="l" rtl="0">
              <a:lnSpc>
                <a:spcPct val="100000"/>
              </a:lnSpc>
              <a:spcBef>
                <a:spcPts val="300"/>
              </a:spcBef>
              <a:spcAft>
                <a:spcPts val="0"/>
              </a:spcAft>
              <a:buClr>
                <a:srgbClr val="777777"/>
              </a:buClr>
              <a:buSzPts val="1400"/>
              <a:buChar char="•"/>
              <a:defRPr/>
            </a:lvl6pPr>
            <a:lvl7pPr marL="3200400" lvl="6" indent="-317500" algn="l" rtl="0">
              <a:lnSpc>
                <a:spcPct val="100000"/>
              </a:lnSpc>
              <a:spcBef>
                <a:spcPts val="300"/>
              </a:spcBef>
              <a:spcAft>
                <a:spcPts val="0"/>
              </a:spcAft>
              <a:buClr>
                <a:srgbClr val="777777"/>
              </a:buClr>
              <a:buSzPts val="1400"/>
              <a:buChar char="•"/>
              <a:defRPr/>
            </a:lvl7pPr>
            <a:lvl8pPr marL="3657600" lvl="7" indent="-317500" algn="l" rtl="0">
              <a:lnSpc>
                <a:spcPct val="100000"/>
              </a:lnSpc>
              <a:spcBef>
                <a:spcPts val="300"/>
              </a:spcBef>
              <a:spcAft>
                <a:spcPts val="0"/>
              </a:spcAft>
              <a:buClr>
                <a:srgbClr val="777777"/>
              </a:buClr>
              <a:buSzPts val="1400"/>
              <a:buChar char="•"/>
              <a:defRPr/>
            </a:lvl8pPr>
            <a:lvl9pPr marL="4114800" lvl="8" indent="-317500" algn="l" rtl="0">
              <a:lnSpc>
                <a:spcPct val="100000"/>
              </a:lnSpc>
              <a:spcBef>
                <a:spcPts val="300"/>
              </a:spcBef>
              <a:spcAft>
                <a:spcPts val="0"/>
              </a:spcAft>
              <a:buClr>
                <a:srgbClr val="777777"/>
              </a:buClr>
              <a:buSzPts val="14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8"/>
        <p:cNvGrpSpPr/>
        <p:nvPr/>
      </p:nvGrpSpPr>
      <p:grpSpPr>
        <a:xfrm>
          <a:off x="0" y="0"/>
          <a:ext cx="0" cy="0"/>
          <a:chOff x="0" y="0"/>
          <a:chExt cx="0" cy="0"/>
        </a:xfrm>
      </p:grpSpPr>
      <p:sp>
        <p:nvSpPr>
          <p:cNvPr id="89" name="Google Shape;89;p24"/>
          <p:cNvSpPr txBox="1">
            <a:spLocks noGrp="1"/>
          </p:cNvSpPr>
          <p:nvPr>
            <p:ph type="title"/>
          </p:nvPr>
        </p:nvSpPr>
        <p:spPr>
          <a:xfrm rot="5400000">
            <a:off x="5360850" y="1474528"/>
            <a:ext cx="4594500" cy="20574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0" name="Google Shape;90;p24"/>
          <p:cNvSpPr txBox="1">
            <a:spLocks noGrp="1"/>
          </p:cNvSpPr>
          <p:nvPr>
            <p:ph type="body" idx="1"/>
          </p:nvPr>
        </p:nvSpPr>
        <p:spPr>
          <a:xfrm rot="5400000">
            <a:off x="1169850" y="-506672"/>
            <a:ext cx="4594500" cy="60198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300"/>
              </a:spcBef>
              <a:spcAft>
                <a:spcPts val="0"/>
              </a:spcAft>
              <a:buSzPts val="1100"/>
              <a:buNone/>
              <a:defRPr/>
            </a:lvl1pPr>
            <a:lvl2pPr marL="914400" lvl="1" indent="-317500" algn="l" rtl="0">
              <a:lnSpc>
                <a:spcPct val="100000"/>
              </a:lnSpc>
              <a:spcBef>
                <a:spcPts val="300"/>
              </a:spcBef>
              <a:spcAft>
                <a:spcPts val="0"/>
              </a:spcAft>
              <a:buClr>
                <a:srgbClr val="777777"/>
              </a:buClr>
              <a:buSzPts val="1400"/>
              <a:buChar char="•"/>
              <a:defRPr/>
            </a:lvl2pPr>
            <a:lvl3pPr marL="1371600" lvl="2" indent="-317500" algn="l" rtl="0">
              <a:lnSpc>
                <a:spcPct val="100000"/>
              </a:lnSpc>
              <a:spcBef>
                <a:spcPts val="300"/>
              </a:spcBef>
              <a:spcAft>
                <a:spcPts val="0"/>
              </a:spcAft>
              <a:buClr>
                <a:srgbClr val="777777"/>
              </a:buClr>
              <a:buSzPts val="1400"/>
              <a:buChar char="•"/>
              <a:defRPr/>
            </a:lvl3pPr>
            <a:lvl4pPr marL="1828800" lvl="3" indent="-317500" algn="l" rtl="0">
              <a:lnSpc>
                <a:spcPct val="100000"/>
              </a:lnSpc>
              <a:spcBef>
                <a:spcPts val="300"/>
              </a:spcBef>
              <a:spcAft>
                <a:spcPts val="0"/>
              </a:spcAft>
              <a:buClr>
                <a:srgbClr val="777777"/>
              </a:buClr>
              <a:buSzPts val="1400"/>
              <a:buChar char="•"/>
              <a:defRPr/>
            </a:lvl4pPr>
            <a:lvl5pPr marL="2286000" lvl="4" indent="-317500" algn="l" rtl="0">
              <a:lnSpc>
                <a:spcPct val="100000"/>
              </a:lnSpc>
              <a:spcBef>
                <a:spcPts val="300"/>
              </a:spcBef>
              <a:spcAft>
                <a:spcPts val="0"/>
              </a:spcAft>
              <a:buClr>
                <a:srgbClr val="777777"/>
              </a:buClr>
              <a:buSzPts val="1400"/>
              <a:buChar char="•"/>
              <a:defRPr/>
            </a:lvl5pPr>
            <a:lvl6pPr marL="2743200" lvl="5" indent="-317500" algn="l" rtl="0">
              <a:lnSpc>
                <a:spcPct val="100000"/>
              </a:lnSpc>
              <a:spcBef>
                <a:spcPts val="300"/>
              </a:spcBef>
              <a:spcAft>
                <a:spcPts val="0"/>
              </a:spcAft>
              <a:buClr>
                <a:srgbClr val="777777"/>
              </a:buClr>
              <a:buSzPts val="1400"/>
              <a:buChar char="•"/>
              <a:defRPr/>
            </a:lvl6pPr>
            <a:lvl7pPr marL="3200400" lvl="6" indent="-317500" algn="l" rtl="0">
              <a:lnSpc>
                <a:spcPct val="100000"/>
              </a:lnSpc>
              <a:spcBef>
                <a:spcPts val="300"/>
              </a:spcBef>
              <a:spcAft>
                <a:spcPts val="0"/>
              </a:spcAft>
              <a:buClr>
                <a:srgbClr val="777777"/>
              </a:buClr>
              <a:buSzPts val="1400"/>
              <a:buChar char="•"/>
              <a:defRPr/>
            </a:lvl7pPr>
            <a:lvl8pPr marL="3657600" lvl="7" indent="-317500" algn="l" rtl="0">
              <a:lnSpc>
                <a:spcPct val="100000"/>
              </a:lnSpc>
              <a:spcBef>
                <a:spcPts val="300"/>
              </a:spcBef>
              <a:spcAft>
                <a:spcPts val="0"/>
              </a:spcAft>
              <a:buClr>
                <a:srgbClr val="777777"/>
              </a:buClr>
              <a:buSzPts val="1400"/>
              <a:buChar char="•"/>
              <a:defRPr/>
            </a:lvl8pPr>
            <a:lvl9pPr marL="4114800" lvl="8" indent="-317500" algn="l" rtl="0">
              <a:lnSpc>
                <a:spcPct val="100000"/>
              </a:lnSpc>
              <a:spcBef>
                <a:spcPts val="300"/>
              </a:spcBef>
              <a:spcAft>
                <a:spcPts val="0"/>
              </a:spcAft>
              <a:buClr>
                <a:srgbClr val="777777"/>
              </a:buClr>
              <a:buSzPts val="14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Blank" type="tx">
  <p:cSld name="TITLE_AND_BODY">
    <p:spTree>
      <p:nvGrpSpPr>
        <p:cNvPr id="1" name="Shape 91"/>
        <p:cNvGrpSpPr/>
        <p:nvPr/>
      </p:nvGrpSpPr>
      <p:grpSpPr>
        <a:xfrm>
          <a:off x="0" y="0"/>
          <a:ext cx="0" cy="0"/>
          <a:chOff x="0" y="0"/>
          <a:chExt cx="0" cy="0"/>
        </a:xfrm>
      </p:grpSpPr>
      <p:pic>
        <p:nvPicPr>
          <p:cNvPr id="92" name="Google Shape;92;p25" descr="VEST PPT Template2.png"/>
          <p:cNvPicPr preferRelativeResize="0"/>
          <p:nvPr/>
        </p:nvPicPr>
        <p:blipFill rotWithShape="1">
          <a:blip r:embed="rId2">
            <a:alphaModFix/>
          </a:blip>
          <a:srcRect/>
          <a:stretch/>
        </p:blipFill>
        <p:spPr>
          <a:xfrm>
            <a:off x="1" y="200"/>
            <a:ext cx="9144004" cy="5143101"/>
          </a:xfrm>
          <a:prstGeom prst="rect">
            <a:avLst/>
          </a:prstGeom>
          <a:noFill/>
          <a:ln>
            <a:noFill/>
          </a:ln>
        </p:spPr>
      </p:pic>
      <p:sp>
        <p:nvSpPr>
          <p:cNvPr id="93" name="Google Shape;93;p25"/>
          <p:cNvSpPr txBox="1">
            <a:spLocks noGrp="1"/>
          </p:cNvSpPr>
          <p:nvPr>
            <p:ph type="body" idx="1"/>
          </p:nvPr>
        </p:nvSpPr>
        <p:spPr>
          <a:xfrm>
            <a:off x="705446" y="567764"/>
            <a:ext cx="7733100" cy="6492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0"/>
              </a:spcBef>
              <a:spcAft>
                <a:spcPts val="0"/>
              </a:spcAft>
              <a:buClr>
                <a:srgbClr val="5E5E5E"/>
              </a:buClr>
              <a:buSzPts val="2400"/>
              <a:buFont typeface="Source Sans Pro Black"/>
              <a:buNone/>
              <a:defRPr sz="2400" i="1">
                <a:solidFill>
                  <a:srgbClr val="5E5E5E"/>
                </a:solidFill>
                <a:latin typeface="Source Sans Pro Black"/>
                <a:ea typeface="Source Sans Pro Black"/>
                <a:cs typeface="Source Sans Pro Black"/>
                <a:sym typeface="Source Sans Pro Black"/>
              </a:defRPr>
            </a:lvl1pPr>
            <a:lvl2pPr marL="914400" lvl="1" indent="-317500" algn="l" rtl="0">
              <a:lnSpc>
                <a:spcPct val="100000"/>
              </a:lnSpc>
              <a:spcBef>
                <a:spcPts val="300"/>
              </a:spcBef>
              <a:spcAft>
                <a:spcPts val="0"/>
              </a:spcAft>
              <a:buClr>
                <a:srgbClr val="777777"/>
              </a:buClr>
              <a:buSzPts val="1400"/>
              <a:buChar char="•"/>
              <a:defRPr/>
            </a:lvl2pPr>
            <a:lvl3pPr marL="1371600" lvl="2" indent="-317500" algn="l" rtl="0">
              <a:lnSpc>
                <a:spcPct val="100000"/>
              </a:lnSpc>
              <a:spcBef>
                <a:spcPts val="300"/>
              </a:spcBef>
              <a:spcAft>
                <a:spcPts val="0"/>
              </a:spcAft>
              <a:buClr>
                <a:srgbClr val="777777"/>
              </a:buClr>
              <a:buSzPts val="1400"/>
              <a:buChar char="•"/>
              <a:defRPr/>
            </a:lvl3pPr>
            <a:lvl4pPr marL="1828800" lvl="3" indent="-317500" algn="l" rtl="0">
              <a:lnSpc>
                <a:spcPct val="100000"/>
              </a:lnSpc>
              <a:spcBef>
                <a:spcPts val="300"/>
              </a:spcBef>
              <a:spcAft>
                <a:spcPts val="0"/>
              </a:spcAft>
              <a:buClr>
                <a:srgbClr val="777777"/>
              </a:buClr>
              <a:buSzPts val="1400"/>
              <a:buChar char="•"/>
              <a:defRPr/>
            </a:lvl4pPr>
            <a:lvl5pPr marL="2286000" lvl="4" indent="-317500" algn="l" rtl="0">
              <a:lnSpc>
                <a:spcPct val="100000"/>
              </a:lnSpc>
              <a:spcBef>
                <a:spcPts val="300"/>
              </a:spcBef>
              <a:spcAft>
                <a:spcPts val="0"/>
              </a:spcAft>
              <a:buClr>
                <a:srgbClr val="777777"/>
              </a:buClr>
              <a:buSzPts val="1400"/>
              <a:buChar char="•"/>
              <a:defRPr/>
            </a:lvl5pPr>
            <a:lvl6pPr marL="2743200" lvl="5" indent="-317500" algn="l" rtl="0">
              <a:lnSpc>
                <a:spcPct val="100000"/>
              </a:lnSpc>
              <a:spcBef>
                <a:spcPts val="300"/>
              </a:spcBef>
              <a:spcAft>
                <a:spcPts val="0"/>
              </a:spcAft>
              <a:buClr>
                <a:srgbClr val="777777"/>
              </a:buClr>
              <a:buSzPts val="1400"/>
              <a:buChar char="•"/>
              <a:defRPr/>
            </a:lvl6pPr>
            <a:lvl7pPr marL="3200400" lvl="6" indent="-317500" algn="l" rtl="0">
              <a:lnSpc>
                <a:spcPct val="100000"/>
              </a:lnSpc>
              <a:spcBef>
                <a:spcPts val="300"/>
              </a:spcBef>
              <a:spcAft>
                <a:spcPts val="0"/>
              </a:spcAft>
              <a:buClr>
                <a:srgbClr val="777777"/>
              </a:buClr>
              <a:buSzPts val="1400"/>
              <a:buChar char="•"/>
              <a:defRPr/>
            </a:lvl7pPr>
            <a:lvl8pPr marL="3657600" lvl="7" indent="-317500" algn="l" rtl="0">
              <a:lnSpc>
                <a:spcPct val="100000"/>
              </a:lnSpc>
              <a:spcBef>
                <a:spcPts val="300"/>
              </a:spcBef>
              <a:spcAft>
                <a:spcPts val="0"/>
              </a:spcAft>
              <a:buClr>
                <a:srgbClr val="777777"/>
              </a:buClr>
              <a:buSzPts val="1400"/>
              <a:buChar char="•"/>
              <a:defRPr/>
            </a:lvl8pPr>
            <a:lvl9pPr marL="4114800" lvl="8" indent="-317500" algn="l" rtl="0">
              <a:lnSpc>
                <a:spcPct val="100000"/>
              </a:lnSpc>
              <a:spcBef>
                <a:spcPts val="300"/>
              </a:spcBef>
              <a:spcAft>
                <a:spcPts val="0"/>
              </a:spcAft>
              <a:buClr>
                <a:srgbClr val="777777"/>
              </a:buClr>
              <a:buSzPts val="1400"/>
              <a:buChar char="•"/>
              <a:defRPr/>
            </a:lvl9pPr>
          </a:lstStyle>
          <a:p>
            <a:endParaRPr/>
          </a:p>
        </p:txBody>
      </p:sp>
      <p:sp>
        <p:nvSpPr>
          <p:cNvPr id="94" name="Google Shape;94;p25"/>
          <p:cNvSpPr txBox="1">
            <a:spLocks noGrp="1"/>
          </p:cNvSpPr>
          <p:nvPr>
            <p:ph type="body" idx="2"/>
          </p:nvPr>
        </p:nvSpPr>
        <p:spPr>
          <a:xfrm>
            <a:off x="705446" y="1356231"/>
            <a:ext cx="7733100" cy="3225600"/>
          </a:xfrm>
          <a:prstGeom prst="rect">
            <a:avLst/>
          </a:prstGeom>
          <a:noFill/>
          <a:ln>
            <a:noFill/>
          </a:ln>
        </p:spPr>
        <p:txBody>
          <a:bodyPr spcFirstLastPara="1" wrap="square" lIns="68575" tIns="34275" rIns="68575" bIns="34275" anchor="t" anchorCtr="0">
            <a:noAutofit/>
          </a:bodyPr>
          <a:lstStyle>
            <a:lvl1pPr marL="457200" lvl="0" indent="-228600" algn="l" rtl="0">
              <a:lnSpc>
                <a:spcPct val="110000"/>
              </a:lnSpc>
              <a:spcBef>
                <a:spcPts val="200"/>
              </a:spcBef>
              <a:spcAft>
                <a:spcPts val="0"/>
              </a:spcAft>
              <a:buSzPts val="1100"/>
              <a:buNone/>
              <a:defRPr sz="800">
                <a:solidFill>
                  <a:srgbClr val="5E5E5E"/>
                </a:solidFill>
                <a:latin typeface="Source Sans Pro"/>
                <a:ea typeface="Source Sans Pro"/>
                <a:cs typeface="Source Sans Pro"/>
                <a:sym typeface="Source Sans Pro"/>
              </a:defRPr>
            </a:lvl1pPr>
            <a:lvl2pPr marL="914400" lvl="1" indent="-279400" algn="l" rtl="0">
              <a:lnSpc>
                <a:spcPct val="110000"/>
              </a:lnSpc>
              <a:spcBef>
                <a:spcPts val="200"/>
              </a:spcBef>
              <a:spcAft>
                <a:spcPts val="0"/>
              </a:spcAft>
              <a:buClr>
                <a:srgbClr val="5E5E5E"/>
              </a:buClr>
              <a:buSzPts val="800"/>
              <a:buFont typeface="Source Sans Pro"/>
              <a:buChar char="•"/>
              <a:defRPr sz="800">
                <a:solidFill>
                  <a:srgbClr val="5E5E5E"/>
                </a:solidFill>
                <a:latin typeface="Source Sans Pro"/>
                <a:ea typeface="Source Sans Pro"/>
                <a:cs typeface="Source Sans Pro"/>
                <a:sym typeface="Source Sans Pro"/>
              </a:defRPr>
            </a:lvl2pPr>
            <a:lvl3pPr marL="1371600" lvl="2" indent="-279400" algn="l" rtl="0">
              <a:lnSpc>
                <a:spcPct val="110000"/>
              </a:lnSpc>
              <a:spcBef>
                <a:spcPts val="200"/>
              </a:spcBef>
              <a:spcAft>
                <a:spcPts val="0"/>
              </a:spcAft>
              <a:buClr>
                <a:srgbClr val="5E5E5E"/>
              </a:buClr>
              <a:buSzPts val="800"/>
              <a:buFont typeface="Source Sans Pro"/>
              <a:buChar char="•"/>
              <a:defRPr sz="800">
                <a:solidFill>
                  <a:srgbClr val="5E5E5E"/>
                </a:solidFill>
                <a:latin typeface="Source Sans Pro"/>
                <a:ea typeface="Source Sans Pro"/>
                <a:cs typeface="Source Sans Pro"/>
                <a:sym typeface="Source Sans Pro"/>
              </a:defRPr>
            </a:lvl3pPr>
            <a:lvl4pPr marL="1828800" lvl="3" indent="-279400" algn="l" rtl="0">
              <a:lnSpc>
                <a:spcPct val="110000"/>
              </a:lnSpc>
              <a:spcBef>
                <a:spcPts val="200"/>
              </a:spcBef>
              <a:spcAft>
                <a:spcPts val="0"/>
              </a:spcAft>
              <a:buClr>
                <a:srgbClr val="5E5E5E"/>
              </a:buClr>
              <a:buSzPts val="800"/>
              <a:buFont typeface="Source Sans Pro"/>
              <a:buChar char="•"/>
              <a:defRPr sz="800">
                <a:solidFill>
                  <a:srgbClr val="5E5E5E"/>
                </a:solidFill>
                <a:latin typeface="Source Sans Pro"/>
                <a:ea typeface="Source Sans Pro"/>
                <a:cs typeface="Source Sans Pro"/>
                <a:sym typeface="Source Sans Pro"/>
              </a:defRPr>
            </a:lvl4pPr>
            <a:lvl5pPr marL="2286000" lvl="4" indent="-279400" algn="l" rtl="0">
              <a:lnSpc>
                <a:spcPct val="110000"/>
              </a:lnSpc>
              <a:spcBef>
                <a:spcPts val="200"/>
              </a:spcBef>
              <a:spcAft>
                <a:spcPts val="0"/>
              </a:spcAft>
              <a:buClr>
                <a:srgbClr val="5E5E5E"/>
              </a:buClr>
              <a:buSzPts val="800"/>
              <a:buFont typeface="Source Sans Pro"/>
              <a:buChar char="•"/>
              <a:defRPr sz="800">
                <a:solidFill>
                  <a:srgbClr val="5E5E5E"/>
                </a:solidFill>
                <a:latin typeface="Source Sans Pro"/>
                <a:ea typeface="Source Sans Pro"/>
                <a:cs typeface="Source Sans Pro"/>
                <a:sym typeface="Source Sans Pro"/>
              </a:defRPr>
            </a:lvl5pPr>
            <a:lvl6pPr marL="2743200" lvl="5" indent="-317500" algn="l" rtl="0">
              <a:lnSpc>
                <a:spcPct val="100000"/>
              </a:lnSpc>
              <a:spcBef>
                <a:spcPts val="300"/>
              </a:spcBef>
              <a:spcAft>
                <a:spcPts val="0"/>
              </a:spcAft>
              <a:buClr>
                <a:srgbClr val="777777"/>
              </a:buClr>
              <a:buSzPts val="1400"/>
              <a:buChar char="•"/>
              <a:defRPr/>
            </a:lvl6pPr>
            <a:lvl7pPr marL="3200400" lvl="6" indent="-317500" algn="l" rtl="0">
              <a:lnSpc>
                <a:spcPct val="100000"/>
              </a:lnSpc>
              <a:spcBef>
                <a:spcPts val="300"/>
              </a:spcBef>
              <a:spcAft>
                <a:spcPts val="0"/>
              </a:spcAft>
              <a:buClr>
                <a:srgbClr val="777777"/>
              </a:buClr>
              <a:buSzPts val="1400"/>
              <a:buChar char="•"/>
              <a:defRPr/>
            </a:lvl7pPr>
            <a:lvl8pPr marL="3657600" lvl="7" indent="-317500" algn="l" rtl="0">
              <a:lnSpc>
                <a:spcPct val="100000"/>
              </a:lnSpc>
              <a:spcBef>
                <a:spcPts val="300"/>
              </a:spcBef>
              <a:spcAft>
                <a:spcPts val="0"/>
              </a:spcAft>
              <a:buClr>
                <a:srgbClr val="777777"/>
              </a:buClr>
              <a:buSzPts val="1400"/>
              <a:buChar char="•"/>
              <a:defRPr/>
            </a:lvl8pPr>
            <a:lvl9pPr marL="4114800" lvl="8" indent="-317500" algn="l" rtl="0">
              <a:lnSpc>
                <a:spcPct val="100000"/>
              </a:lnSpc>
              <a:spcBef>
                <a:spcPts val="300"/>
              </a:spcBef>
              <a:spcAft>
                <a:spcPts val="0"/>
              </a:spcAft>
              <a:buClr>
                <a:srgbClr val="777777"/>
              </a:buClr>
              <a:buSzPts val="1400"/>
              <a:buChar char="•"/>
              <a:defRPr/>
            </a:lvl9pPr>
          </a:lstStyle>
          <a:p>
            <a:endParaRPr/>
          </a:p>
        </p:txBody>
      </p:sp>
      <p:sp>
        <p:nvSpPr>
          <p:cNvPr id="95" name="Google Shape;95;p25"/>
          <p:cNvSpPr txBox="1">
            <a:spLocks noGrp="1"/>
          </p:cNvSpPr>
          <p:nvPr>
            <p:ph type="sldNum" idx="12"/>
          </p:nvPr>
        </p:nvSpPr>
        <p:spPr>
          <a:xfrm>
            <a:off x="8820780" y="4879147"/>
            <a:ext cx="93900" cy="1155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700"/>
              <a:buFont typeface="Arial"/>
              <a:buNone/>
              <a:defRPr sz="700" b="0" i="1" u="none" strike="noStrike" cap="none">
                <a:solidFill>
                  <a:srgbClr val="5E5E5E"/>
                </a:solidFill>
                <a:latin typeface="Source Sans Pro"/>
                <a:ea typeface="Source Sans Pro"/>
                <a:cs typeface="Source Sans Pro"/>
                <a:sym typeface="Source Sans Pro"/>
              </a:defRPr>
            </a:lvl1pPr>
            <a:lvl2pPr marL="0" marR="0" lvl="1" indent="0" algn="l" rtl="0">
              <a:lnSpc>
                <a:spcPct val="100000"/>
              </a:lnSpc>
              <a:spcBef>
                <a:spcPts val="0"/>
              </a:spcBef>
              <a:spcAft>
                <a:spcPts val="0"/>
              </a:spcAft>
              <a:buClr>
                <a:srgbClr val="000000"/>
              </a:buClr>
              <a:buSzPts val="700"/>
              <a:buFont typeface="Arial"/>
              <a:buNone/>
              <a:defRPr sz="700" b="0" i="1" u="none" strike="noStrike" cap="none">
                <a:solidFill>
                  <a:srgbClr val="5E5E5E"/>
                </a:solidFill>
                <a:latin typeface="Source Sans Pro"/>
                <a:ea typeface="Source Sans Pro"/>
                <a:cs typeface="Source Sans Pro"/>
                <a:sym typeface="Source Sans Pro"/>
              </a:defRPr>
            </a:lvl2pPr>
            <a:lvl3pPr marL="0" marR="0" lvl="2" indent="0" algn="l" rtl="0">
              <a:lnSpc>
                <a:spcPct val="100000"/>
              </a:lnSpc>
              <a:spcBef>
                <a:spcPts val="0"/>
              </a:spcBef>
              <a:spcAft>
                <a:spcPts val="0"/>
              </a:spcAft>
              <a:buClr>
                <a:srgbClr val="000000"/>
              </a:buClr>
              <a:buSzPts val="700"/>
              <a:buFont typeface="Arial"/>
              <a:buNone/>
              <a:defRPr sz="700" b="0" i="1" u="none" strike="noStrike" cap="none">
                <a:solidFill>
                  <a:srgbClr val="5E5E5E"/>
                </a:solidFill>
                <a:latin typeface="Source Sans Pro"/>
                <a:ea typeface="Source Sans Pro"/>
                <a:cs typeface="Source Sans Pro"/>
                <a:sym typeface="Source Sans Pro"/>
              </a:defRPr>
            </a:lvl3pPr>
            <a:lvl4pPr marL="0" marR="0" lvl="3" indent="0" algn="l" rtl="0">
              <a:lnSpc>
                <a:spcPct val="100000"/>
              </a:lnSpc>
              <a:spcBef>
                <a:spcPts val="0"/>
              </a:spcBef>
              <a:spcAft>
                <a:spcPts val="0"/>
              </a:spcAft>
              <a:buClr>
                <a:srgbClr val="000000"/>
              </a:buClr>
              <a:buSzPts val="700"/>
              <a:buFont typeface="Arial"/>
              <a:buNone/>
              <a:defRPr sz="700" b="0" i="1" u="none" strike="noStrike" cap="none">
                <a:solidFill>
                  <a:srgbClr val="5E5E5E"/>
                </a:solidFill>
                <a:latin typeface="Source Sans Pro"/>
                <a:ea typeface="Source Sans Pro"/>
                <a:cs typeface="Source Sans Pro"/>
                <a:sym typeface="Source Sans Pro"/>
              </a:defRPr>
            </a:lvl4pPr>
            <a:lvl5pPr marL="0" marR="0" lvl="4" indent="0" algn="l" rtl="0">
              <a:lnSpc>
                <a:spcPct val="100000"/>
              </a:lnSpc>
              <a:spcBef>
                <a:spcPts val="0"/>
              </a:spcBef>
              <a:spcAft>
                <a:spcPts val="0"/>
              </a:spcAft>
              <a:buClr>
                <a:srgbClr val="000000"/>
              </a:buClr>
              <a:buSzPts val="700"/>
              <a:buFont typeface="Arial"/>
              <a:buNone/>
              <a:defRPr sz="700" b="0" i="1" u="none" strike="noStrike" cap="none">
                <a:solidFill>
                  <a:srgbClr val="5E5E5E"/>
                </a:solidFill>
                <a:latin typeface="Source Sans Pro"/>
                <a:ea typeface="Source Sans Pro"/>
                <a:cs typeface="Source Sans Pro"/>
                <a:sym typeface="Source Sans Pro"/>
              </a:defRPr>
            </a:lvl5pPr>
            <a:lvl6pPr marL="0" marR="0" lvl="5" indent="0" algn="l" rtl="0">
              <a:lnSpc>
                <a:spcPct val="100000"/>
              </a:lnSpc>
              <a:spcBef>
                <a:spcPts val="0"/>
              </a:spcBef>
              <a:spcAft>
                <a:spcPts val="0"/>
              </a:spcAft>
              <a:buClr>
                <a:srgbClr val="000000"/>
              </a:buClr>
              <a:buSzPts val="700"/>
              <a:buFont typeface="Arial"/>
              <a:buNone/>
              <a:defRPr sz="700" b="0" i="1" u="none" strike="noStrike" cap="none">
                <a:solidFill>
                  <a:srgbClr val="5E5E5E"/>
                </a:solidFill>
                <a:latin typeface="Source Sans Pro"/>
                <a:ea typeface="Source Sans Pro"/>
                <a:cs typeface="Source Sans Pro"/>
                <a:sym typeface="Source Sans Pro"/>
              </a:defRPr>
            </a:lvl6pPr>
            <a:lvl7pPr marL="0" marR="0" lvl="6" indent="0" algn="l" rtl="0">
              <a:lnSpc>
                <a:spcPct val="100000"/>
              </a:lnSpc>
              <a:spcBef>
                <a:spcPts val="0"/>
              </a:spcBef>
              <a:spcAft>
                <a:spcPts val="0"/>
              </a:spcAft>
              <a:buClr>
                <a:srgbClr val="000000"/>
              </a:buClr>
              <a:buSzPts val="700"/>
              <a:buFont typeface="Arial"/>
              <a:buNone/>
              <a:defRPr sz="700" b="0" i="1" u="none" strike="noStrike" cap="none">
                <a:solidFill>
                  <a:srgbClr val="5E5E5E"/>
                </a:solidFill>
                <a:latin typeface="Source Sans Pro"/>
                <a:ea typeface="Source Sans Pro"/>
                <a:cs typeface="Source Sans Pro"/>
                <a:sym typeface="Source Sans Pro"/>
              </a:defRPr>
            </a:lvl7pPr>
            <a:lvl8pPr marL="0" marR="0" lvl="7" indent="0" algn="l" rtl="0">
              <a:lnSpc>
                <a:spcPct val="100000"/>
              </a:lnSpc>
              <a:spcBef>
                <a:spcPts val="0"/>
              </a:spcBef>
              <a:spcAft>
                <a:spcPts val="0"/>
              </a:spcAft>
              <a:buClr>
                <a:srgbClr val="000000"/>
              </a:buClr>
              <a:buSzPts val="700"/>
              <a:buFont typeface="Arial"/>
              <a:buNone/>
              <a:defRPr sz="700" b="0" i="1" u="none" strike="noStrike" cap="none">
                <a:solidFill>
                  <a:srgbClr val="5E5E5E"/>
                </a:solidFill>
                <a:latin typeface="Source Sans Pro"/>
                <a:ea typeface="Source Sans Pro"/>
                <a:cs typeface="Source Sans Pro"/>
                <a:sym typeface="Source Sans Pro"/>
              </a:defRPr>
            </a:lvl8pPr>
            <a:lvl9pPr marL="0" marR="0" lvl="8" indent="0" algn="l" rtl="0">
              <a:lnSpc>
                <a:spcPct val="100000"/>
              </a:lnSpc>
              <a:spcBef>
                <a:spcPts val="0"/>
              </a:spcBef>
              <a:spcAft>
                <a:spcPts val="0"/>
              </a:spcAft>
              <a:buClr>
                <a:srgbClr val="000000"/>
              </a:buClr>
              <a:buSzPts val="700"/>
              <a:buFont typeface="Arial"/>
              <a:buNone/>
              <a:defRPr sz="700" b="0" i="1" u="none" strike="noStrike" cap="none">
                <a:solidFill>
                  <a:srgbClr val="5E5E5E"/>
                </a:solidFill>
                <a:latin typeface="Source Sans Pro"/>
                <a:ea typeface="Source Sans Pro"/>
                <a:cs typeface="Source Sans Pro"/>
                <a:sym typeface="Source Sans Pro"/>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4_Title - Blank">
  <p:cSld name="14_Title - Blank">
    <p:spTree>
      <p:nvGrpSpPr>
        <p:cNvPr id="1" name="Shape 96"/>
        <p:cNvGrpSpPr/>
        <p:nvPr/>
      </p:nvGrpSpPr>
      <p:grpSpPr>
        <a:xfrm>
          <a:off x="0" y="0"/>
          <a:ext cx="0" cy="0"/>
          <a:chOff x="0" y="0"/>
          <a:chExt cx="0" cy="0"/>
        </a:xfrm>
      </p:grpSpPr>
      <p:sp>
        <p:nvSpPr>
          <p:cNvPr id="97" name="Google Shape;97;p26"/>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8" name="Google Shape;98;p26"/>
          <p:cNvSpPr txBox="1">
            <a:spLocks noGrp="1"/>
          </p:cNvSpPr>
          <p:nvPr>
            <p:ph type="sldNum" idx="12"/>
          </p:nvPr>
        </p:nvSpPr>
        <p:spPr>
          <a:xfrm>
            <a:off x="76200" y="4572000"/>
            <a:ext cx="381000" cy="342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
              <a:t>‹#›</a:t>
            </a:fld>
            <a:endParaRPr/>
          </a:p>
        </p:txBody>
      </p:sp>
      <p:sp>
        <p:nvSpPr>
          <p:cNvPr id="99" name="Google Shape;99;p26"/>
          <p:cNvSpPr txBox="1">
            <a:spLocks noGrp="1"/>
          </p:cNvSpPr>
          <p:nvPr>
            <p:ph type="ftr" idx="11"/>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r"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Subhead &amp; Breadcrumb">
  <p:cSld name="1_Title, Subhead &amp; Breadcrumb">
    <p:spTree>
      <p:nvGrpSpPr>
        <p:cNvPr id="1" name="Shape 100"/>
        <p:cNvGrpSpPr/>
        <p:nvPr/>
      </p:nvGrpSpPr>
      <p:grpSpPr>
        <a:xfrm>
          <a:off x="0" y="0"/>
          <a:ext cx="0" cy="0"/>
          <a:chOff x="0" y="0"/>
          <a:chExt cx="0" cy="0"/>
        </a:xfrm>
      </p:grpSpPr>
      <p:cxnSp>
        <p:nvCxnSpPr>
          <p:cNvPr id="101" name="Google Shape;101;p27"/>
          <p:cNvCxnSpPr/>
          <p:nvPr/>
        </p:nvCxnSpPr>
        <p:spPr>
          <a:xfrm rot="10800000">
            <a:off x="1257" y="423077"/>
            <a:ext cx="9141600" cy="0"/>
          </a:xfrm>
          <a:prstGeom prst="straightConnector1">
            <a:avLst/>
          </a:prstGeom>
          <a:noFill/>
          <a:ln w="12700" cap="flat" cmpd="sng">
            <a:solidFill>
              <a:srgbClr val="6C5EA4"/>
            </a:solidFill>
            <a:prstDash val="solid"/>
            <a:miter lim="800000"/>
            <a:headEnd type="none" w="sm" len="sm"/>
            <a:tailEnd type="none" w="sm" len="sm"/>
          </a:ln>
        </p:spPr>
      </p:cxnSp>
      <p:sp>
        <p:nvSpPr>
          <p:cNvPr id="102" name="Google Shape;102;p27"/>
          <p:cNvSpPr txBox="1">
            <a:spLocks noGrp="1"/>
          </p:cNvSpPr>
          <p:nvPr>
            <p:ph type="title"/>
          </p:nvPr>
        </p:nvSpPr>
        <p:spPr>
          <a:xfrm>
            <a:off x="139623" y="150233"/>
            <a:ext cx="7749600" cy="2913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accent5"/>
              </a:buClr>
              <a:buSzPts val="1500"/>
              <a:buFont typeface="Open Sans SemiBold"/>
              <a:buNone/>
              <a:defRPr sz="1500" b="0" i="0" u="none" strike="noStrike" cap="none">
                <a:solidFill>
                  <a:schemeClr val="accent5"/>
                </a:solidFill>
                <a:latin typeface="Open Sans SemiBold"/>
                <a:ea typeface="Open Sans SemiBold"/>
                <a:cs typeface="Open Sans SemiBold"/>
                <a:sym typeface="Open Sans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3" name="Google Shape;103;p27"/>
          <p:cNvSpPr txBox="1">
            <a:spLocks noGrp="1"/>
          </p:cNvSpPr>
          <p:nvPr>
            <p:ph type="body" idx="1"/>
          </p:nvPr>
        </p:nvSpPr>
        <p:spPr>
          <a:xfrm>
            <a:off x="139623" y="467222"/>
            <a:ext cx="8864400" cy="1356900"/>
          </a:xfrm>
          <a:prstGeom prst="rect">
            <a:avLst/>
          </a:prstGeom>
          <a:noFill/>
          <a:ln>
            <a:noFill/>
          </a:ln>
        </p:spPr>
        <p:txBody>
          <a:bodyPr spcFirstLastPara="1" wrap="square" lIns="68575" tIns="34275" rIns="68575" bIns="34275" anchor="t" anchorCtr="0">
            <a:noAutofit/>
          </a:bodyPr>
          <a:lstStyle>
            <a:lvl1pPr marL="457200" marR="0" lvl="0" indent="-298450" algn="l" rtl="0">
              <a:lnSpc>
                <a:spcPct val="90000"/>
              </a:lnSpc>
              <a:spcBef>
                <a:spcPts val="800"/>
              </a:spcBef>
              <a:spcAft>
                <a:spcPts val="0"/>
              </a:spcAft>
              <a:buClr>
                <a:schemeClr val="dk1"/>
              </a:buClr>
              <a:buSzPts val="1100"/>
              <a:buFont typeface="Arial"/>
              <a:buChar char="•"/>
              <a:defRPr sz="1100" b="0" i="0" u="none" strike="noStrike" cap="none">
                <a:solidFill>
                  <a:schemeClr val="dk1"/>
                </a:solidFill>
                <a:latin typeface="Open Sans"/>
                <a:ea typeface="Open Sans"/>
                <a:cs typeface="Open Sans"/>
                <a:sym typeface="Open Sans"/>
              </a:defRPr>
            </a:lvl1pPr>
            <a:lvl2pPr marL="914400" marR="0" lvl="1"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Open Sans"/>
                <a:ea typeface="Open Sans"/>
                <a:cs typeface="Open Sans"/>
                <a:sym typeface="Open Sans"/>
              </a:defRPr>
            </a:lvl2pPr>
            <a:lvl3pPr marL="1371600" marR="0" lvl="2"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Open Sans"/>
                <a:ea typeface="Open Sans"/>
                <a:cs typeface="Open Sans"/>
                <a:sym typeface="Open Sans"/>
              </a:defRPr>
            </a:lvl3pPr>
            <a:lvl4pPr marL="1828800" marR="0" lvl="3"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Open Sans"/>
                <a:ea typeface="Open Sans"/>
                <a:cs typeface="Open Sans"/>
                <a:sym typeface="Open Sans"/>
              </a:defRPr>
            </a:lvl4pPr>
            <a:lvl5pPr marL="2286000" marR="0" lvl="4"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Open Sans"/>
                <a:ea typeface="Open Sans"/>
                <a:cs typeface="Open Sans"/>
                <a:sym typeface="Open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4" name="Google Shape;104;p27"/>
          <p:cNvSpPr txBox="1">
            <a:spLocks noGrp="1"/>
          </p:cNvSpPr>
          <p:nvPr>
            <p:ph type="sldNum" idx="12"/>
          </p:nvPr>
        </p:nvSpPr>
        <p:spPr>
          <a:xfrm>
            <a:off x="6946489" y="4966377"/>
            <a:ext cx="2057400" cy="1701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888888"/>
              </a:buClr>
              <a:buSzPts val="700"/>
              <a:buFont typeface="Open Sans"/>
              <a:buNone/>
              <a:defRPr sz="700" b="1" i="0" u="none" strike="noStrike" cap="none">
                <a:solidFill>
                  <a:srgbClr val="888888"/>
                </a:solidFill>
                <a:latin typeface="Open Sans"/>
                <a:ea typeface="Open Sans"/>
                <a:cs typeface="Open Sans"/>
                <a:sym typeface="Open Sans"/>
              </a:defRPr>
            </a:lvl1pPr>
            <a:lvl2pPr marL="0" marR="0" lvl="1" indent="0" algn="r" rtl="0">
              <a:lnSpc>
                <a:spcPct val="100000"/>
              </a:lnSpc>
              <a:spcBef>
                <a:spcPts val="0"/>
              </a:spcBef>
              <a:spcAft>
                <a:spcPts val="0"/>
              </a:spcAft>
              <a:buClr>
                <a:srgbClr val="888888"/>
              </a:buClr>
              <a:buSzPts val="700"/>
              <a:buFont typeface="Open Sans"/>
              <a:buNone/>
              <a:defRPr sz="700" b="1" i="0" u="none" strike="noStrike" cap="none">
                <a:solidFill>
                  <a:srgbClr val="888888"/>
                </a:solidFill>
                <a:latin typeface="Open Sans"/>
                <a:ea typeface="Open Sans"/>
                <a:cs typeface="Open Sans"/>
                <a:sym typeface="Open Sans"/>
              </a:defRPr>
            </a:lvl2pPr>
            <a:lvl3pPr marL="0" marR="0" lvl="2" indent="0" algn="r" rtl="0">
              <a:lnSpc>
                <a:spcPct val="100000"/>
              </a:lnSpc>
              <a:spcBef>
                <a:spcPts val="0"/>
              </a:spcBef>
              <a:spcAft>
                <a:spcPts val="0"/>
              </a:spcAft>
              <a:buClr>
                <a:srgbClr val="888888"/>
              </a:buClr>
              <a:buSzPts val="700"/>
              <a:buFont typeface="Open Sans"/>
              <a:buNone/>
              <a:defRPr sz="700" b="1" i="0" u="none" strike="noStrike" cap="none">
                <a:solidFill>
                  <a:srgbClr val="888888"/>
                </a:solidFill>
                <a:latin typeface="Open Sans"/>
                <a:ea typeface="Open Sans"/>
                <a:cs typeface="Open Sans"/>
                <a:sym typeface="Open Sans"/>
              </a:defRPr>
            </a:lvl3pPr>
            <a:lvl4pPr marL="0" marR="0" lvl="3" indent="0" algn="r" rtl="0">
              <a:lnSpc>
                <a:spcPct val="100000"/>
              </a:lnSpc>
              <a:spcBef>
                <a:spcPts val="0"/>
              </a:spcBef>
              <a:spcAft>
                <a:spcPts val="0"/>
              </a:spcAft>
              <a:buClr>
                <a:srgbClr val="888888"/>
              </a:buClr>
              <a:buSzPts val="700"/>
              <a:buFont typeface="Open Sans"/>
              <a:buNone/>
              <a:defRPr sz="700" b="1" i="0" u="none" strike="noStrike" cap="none">
                <a:solidFill>
                  <a:srgbClr val="888888"/>
                </a:solidFill>
                <a:latin typeface="Open Sans"/>
                <a:ea typeface="Open Sans"/>
                <a:cs typeface="Open Sans"/>
                <a:sym typeface="Open Sans"/>
              </a:defRPr>
            </a:lvl4pPr>
            <a:lvl5pPr marL="0" marR="0" lvl="4" indent="0" algn="r" rtl="0">
              <a:lnSpc>
                <a:spcPct val="100000"/>
              </a:lnSpc>
              <a:spcBef>
                <a:spcPts val="0"/>
              </a:spcBef>
              <a:spcAft>
                <a:spcPts val="0"/>
              </a:spcAft>
              <a:buClr>
                <a:srgbClr val="888888"/>
              </a:buClr>
              <a:buSzPts val="700"/>
              <a:buFont typeface="Open Sans"/>
              <a:buNone/>
              <a:defRPr sz="700" b="1" i="0" u="none" strike="noStrike" cap="none">
                <a:solidFill>
                  <a:srgbClr val="888888"/>
                </a:solidFill>
                <a:latin typeface="Open Sans"/>
                <a:ea typeface="Open Sans"/>
                <a:cs typeface="Open Sans"/>
                <a:sym typeface="Open Sans"/>
              </a:defRPr>
            </a:lvl5pPr>
            <a:lvl6pPr marL="0" marR="0" lvl="5" indent="0" algn="r" rtl="0">
              <a:lnSpc>
                <a:spcPct val="100000"/>
              </a:lnSpc>
              <a:spcBef>
                <a:spcPts val="0"/>
              </a:spcBef>
              <a:spcAft>
                <a:spcPts val="0"/>
              </a:spcAft>
              <a:buClr>
                <a:srgbClr val="888888"/>
              </a:buClr>
              <a:buSzPts val="700"/>
              <a:buFont typeface="Open Sans"/>
              <a:buNone/>
              <a:defRPr sz="700" b="1" i="0" u="none" strike="noStrike" cap="none">
                <a:solidFill>
                  <a:srgbClr val="888888"/>
                </a:solidFill>
                <a:latin typeface="Open Sans"/>
                <a:ea typeface="Open Sans"/>
                <a:cs typeface="Open Sans"/>
                <a:sym typeface="Open Sans"/>
              </a:defRPr>
            </a:lvl6pPr>
            <a:lvl7pPr marL="0" marR="0" lvl="6" indent="0" algn="r" rtl="0">
              <a:lnSpc>
                <a:spcPct val="100000"/>
              </a:lnSpc>
              <a:spcBef>
                <a:spcPts val="0"/>
              </a:spcBef>
              <a:spcAft>
                <a:spcPts val="0"/>
              </a:spcAft>
              <a:buClr>
                <a:srgbClr val="888888"/>
              </a:buClr>
              <a:buSzPts val="700"/>
              <a:buFont typeface="Open Sans"/>
              <a:buNone/>
              <a:defRPr sz="700" b="1" i="0" u="none" strike="noStrike" cap="none">
                <a:solidFill>
                  <a:srgbClr val="888888"/>
                </a:solidFill>
                <a:latin typeface="Open Sans"/>
                <a:ea typeface="Open Sans"/>
                <a:cs typeface="Open Sans"/>
                <a:sym typeface="Open Sans"/>
              </a:defRPr>
            </a:lvl7pPr>
            <a:lvl8pPr marL="0" marR="0" lvl="7" indent="0" algn="r" rtl="0">
              <a:lnSpc>
                <a:spcPct val="100000"/>
              </a:lnSpc>
              <a:spcBef>
                <a:spcPts val="0"/>
              </a:spcBef>
              <a:spcAft>
                <a:spcPts val="0"/>
              </a:spcAft>
              <a:buClr>
                <a:srgbClr val="888888"/>
              </a:buClr>
              <a:buSzPts val="700"/>
              <a:buFont typeface="Open Sans"/>
              <a:buNone/>
              <a:defRPr sz="700" b="1" i="0" u="none" strike="noStrike" cap="none">
                <a:solidFill>
                  <a:srgbClr val="888888"/>
                </a:solidFill>
                <a:latin typeface="Open Sans"/>
                <a:ea typeface="Open Sans"/>
                <a:cs typeface="Open Sans"/>
                <a:sym typeface="Open Sans"/>
              </a:defRPr>
            </a:lvl8pPr>
            <a:lvl9pPr marL="0" marR="0" lvl="8" indent="0" algn="r" rtl="0">
              <a:lnSpc>
                <a:spcPct val="100000"/>
              </a:lnSpc>
              <a:spcBef>
                <a:spcPts val="0"/>
              </a:spcBef>
              <a:spcAft>
                <a:spcPts val="0"/>
              </a:spcAft>
              <a:buClr>
                <a:srgbClr val="888888"/>
              </a:buClr>
              <a:buSzPts val="700"/>
              <a:buFont typeface="Open Sans"/>
              <a:buNone/>
              <a:defRPr sz="700" b="1"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Title, Subhead &amp; Breadcrumb">
  <p:cSld name="2_Title, Subhead &amp; Breadcrumb">
    <p:spTree>
      <p:nvGrpSpPr>
        <p:cNvPr id="1" name="Shape 105"/>
        <p:cNvGrpSpPr/>
        <p:nvPr/>
      </p:nvGrpSpPr>
      <p:grpSpPr>
        <a:xfrm>
          <a:off x="0" y="0"/>
          <a:ext cx="0" cy="0"/>
          <a:chOff x="0" y="0"/>
          <a:chExt cx="0" cy="0"/>
        </a:xfrm>
      </p:grpSpPr>
      <p:cxnSp>
        <p:nvCxnSpPr>
          <p:cNvPr id="106" name="Google Shape;106;p28"/>
          <p:cNvCxnSpPr/>
          <p:nvPr/>
        </p:nvCxnSpPr>
        <p:spPr>
          <a:xfrm rot="10800000">
            <a:off x="1257" y="423077"/>
            <a:ext cx="9141600" cy="0"/>
          </a:xfrm>
          <a:prstGeom prst="straightConnector1">
            <a:avLst/>
          </a:prstGeom>
          <a:noFill/>
          <a:ln w="12700" cap="flat" cmpd="sng">
            <a:solidFill>
              <a:srgbClr val="6C5EA4"/>
            </a:solidFill>
            <a:prstDash val="solid"/>
            <a:round/>
            <a:headEnd type="none" w="sm" len="sm"/>
            <a:tailEnd type="none" w="sm" len="sm"/>
          </a:ln>
        </p:spPr>
      </p:cxnSp>
      <p:sp>
        <p:nvSpPr>
          <p:cNvPr id="107" name="Google Shape;107;p28"/>
          <p:cNvSpPr txBox="1">
            <a:spLocks noGrp="1"/>
          </p:cNvSpPr>
          <p:nvPr>
            <p:ph type="title"/>
          </p:nvPr>
        </p:nvSpPr>
        <p:spPr>
          <a:xfrm>
            <a:off x="139623" y="150233"/>
            <a:ext cx="7749600" cy="2913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accent5"/>
              </a:buClr>
              <a:buSzPts val="1100"/>
              <a:buFont typeface="Open Sans SemiBold"/>
              <a:buNone/>
              <a:defRPr sz="1500" b="0" i="0" u="none" strike="noStrike" cap="none">
                <a:solidFill>
                  <a:schemeClr val="accent5"/>
                </a:solidFill>
                <a:latin typeface="Open Sans SemiBold"/>
                <a:ea typeface="Open Sans SemiBold"/>
                <a:cs typeface="Open Sans SemiBold"/>
                <a:sym typeface="Open Sans SemiBold"/>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08" name="Google Shape;108;p28"/>
          <p:cNvSpPr txBox="1">
            <a:spLocks noGrp="1"/>
          </p:cNvSpPr>
          <p:nvPr>
            <p:ph type="body" idx="1"/>
          </p:nvPr>
        </p:nvSpPr>
        <p:spPr>
          <a:xfrm>
            <a:off x="139623" y="467222"/>
            <a:ext cx="8864400" cy="13569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0"/>
              </a:spcBef>
              <a:spcAft>
                <a:spcPts val="0"/>
              </a:spcAft>
              <a:buClr>
                <a:srgbClr val="000000"/>
              </a:buClr>
              <a:buSzPts val="1100"/>
              <a:buNone/>
              <a:defRPr sz="1100" b="0" i="0" u="none" strike="noStrike" cap="none">
                <a:solidFill>
                  <a:srgbClr val="000000"/>
                </a:solidFill>
                <a:latin typeface="Open Sans"/>
                <a:ea typeface="Open Sans"/>
                <a:cs typeface="Open Sans"/>
                <a:sym typeface="Open Sans"/>
              </a:defRPr>
            </a:lvl1pPr>
            <a:lvl2pPr marL="914400" marR="0" lvl="1" indent="-228600" algn="l" rtl="0">
              <a:lnSpc>
                <a:spcPct val="100000"/>
              </a:lnSpc>
              <a:spcBef>
                <a:spcPts val="0"/>
              </a:spcBef>
              <a:spcAft>
                <a:spcPts val="0"/>
              </a:spcAft>
              <a:buClr>
                <a:srgbClr val="000000"/>
              </a:buClr>
              <a:buSzPts val="1100"/>
              <a:buNone/>
              <a:defRPr sz="1100" b="0" i="0" u="none" strike="noStrike" cap="none">
                <a:solidFill>
                  <a:srgbClr val="000000"/>
                </a:solidFill>
                <a:latin typeface="Open Sans"/>
                <a:ea typeface="Open Sans"/>
                <a:cs typeface="Open Sans"/>
                <a:sym typeface="Open Sans"/>
              </a:defRPr>
            </a:lvl2pPr>
            <a:lvl3pPr marL="1371600" marR="0" lvl="2" indent="-228600" algn="l" rtl="0">
              <a:lnSpc>
                <a:spcPct val="100000"/>
              </a:lnSpc>
              <a:spcBef>
                <a:spcPts val="0"/>
              </a:spcBef>
              <a:spcAft>
                <a:spcPts val="0"/>
              </a:spcAft>
              <a:buClr>
                <a:srgbClr val="000000"/>
              </a:buClr>
              <a:buSzPts val="1100"/>
              <a:buNone/>
              <a:defRPr sz="1100" b="0" i="0" u="none" strike="noStrike" cap="none">
                <a:solidFill>
                  <a:srgbClr val="000000"/>
                </a:solidFill>
                <a:latin typeface="Open Sans"/>
                <a:ea typeface="Open Sans"/>
                <a:cs typeface="Open Sans"/>
                <a:sym typeface="Open Sans"/>
              </a:defRPr>
            </a:lvl3pPr>
            <a:lvl4pPr marL="1828800" marR="0" lvl="3" indent="-228600" algn="l" rtl="0">
              <a:lnSpc>
                <a:spcPct val="100000"/>
              </a:lnSpc>
              <a:spcBef>
                <a:spcPts val="0"/>
              </a:spcBef>
              <a:spcAft>
                <a:spcPts val="0"/>
              </a:spcAft>
              <a:buClr>
                <a:srgbClr val="000000"/>
              </a:buClr>
              <a:buSzPts val="1100"/>
              <a:buNone/>
              <a:defRPr sz="1100" b="0" i="0" u="none" strike="noStrike" cap="none">
                <a:solidFill>
                  <a:srgbClr val="000000"/>
                </a:solidFill>
                <a:latin typeface="Open Sans"/>
                <a:ea typeface="Open Sans"/>
                <a:cs typeface="Open Sans"/>
                <a:sym typeface="Open Sans"/>
              </a:defRPr>
            </a:lvl4pPr>
            <a:lvl5pPr marL="2286000" marR="0" lvl="4" indent="-228600" algn="l" rtl="0">
              <a:lnSpc>
                <a:spcPct val="100000"/>
              </a:lnSpc>
              <a:spcBef>
                <a:spcPts val="0"/>
              </a:spcBef>
              <a:spcAft>
                <a:spcPts val="0"/>
              </a:spcAft>
              <a:buClr>
                <a:srgbClr val="000000"/>
              </a:buClr>
              <a:buSzPts val="1100"/>
              <a:buNone/>
              <a:defRPr sz="1100" b="0" i="0" u="none" strike="noStrike" cap="none">
                <a:solidFill>
                  <a:srgbClr val="000000"/>
                </a:solidFill>
                <a:latin typeface="Open Sans"/>
                <a:ea typeface="Open Sans"/>
                <a:cs typeface="Open Sans"/>
                <a:sym typeface="Open Sans"/>
              </a:defRPr>
            </a:lvl5pPr>
            <a:lvl6pPr marL="2743200" marR="0" lvl="5" indent="-228600" algn="l" rtl="0">
              <a:lnSpc>
                <a:spcPct val="100000"/>
              </a:lnSpc>
              <a:spcBef>
                <a:spcPts val="0"/>
              </a:spcBef>
              <a:spcAft>
                <a:spcPts val="0"/>
              </a:spcAft>
              <a:buClr>
                <a:srgbClr val="000000"/>
              </a:buClr>
              <a:buSzPts val="1100"/>
              <a:buNone/>
              <a:defRPr sz="11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100"/>
              <a:buNone/>
              <a:defRPr sz="11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100"/>
              <a:buNone/>
              <a:defRPr sz="11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100"/>
              <a:buNone/>
              <a:defRPr sz="1100" b="0" i="0" u="none" strike="noStrike" cap="none">
                <a:solidFill>
                  <a:srgbClr val="000000"/>
                </a:solidFill>
                <a:latin typeface="Arial"/>
                <a:ea typeface="Arial"/>
                <a:cs typeface="Arial"/>
                <a:sym typeface="Arial"/>
              </a:defRPr>
            </a:lvl9pPr>
          </a:lstStyle>
          <a:p>
            <a:endParaRPr/>
          </a:p>
        </p:txBody>
      </p:sp>
      <p:sp>
        <p:nvSpPr>
          <p:cNvPr id="109" name="Google Shape;109;p28"/>
          <p:cNvSpPr txBox="1">
            <a:spLocks noGrp="1"/>
          </p:cNvSpPr>
          <p:nvPr>
            <p:ph type="sldNum" idx="12"/>
          </p:nvPr>
        </p:nvSpPr>
        <p:spPr>
          <a:xfrm>
            <a:off x="6946489" y="4966377"/>
            <a:ext cx="2057400" cy="1701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888888"/>
              </a:buClr>
              <a:buSzPts val="700"/>
              <a:buFont typeface="Open Sans"/>
              <a:buNone/>
              <a:defRPr sz="700" b="1" i="0" u="none" strike="noStrike" cap="none">
                <a:solidFill>
                  <a:srgbClr val="888888"/>
                </a:solidFill>
                <a:latin typeface="Open Sans"/>
                <a:ea typeface="Open Sans"/>
                <a:cs typeface="Open Sans"/>
                <a:sym typeface="Open Sans"/>
              </a:defRPr>
            </a:lvl1pPr>
            <a:lvl2pPr marL="0" marR="0" lvl="1" indent="0" algn="r" rtl="0">
              <a:lnSpc>
                <a:spcPct val="100000"/>
              </a:lnSpc>
              <a:spcBef>
                <a:spcPts val="0"/>
              </a:spcBef>
              <a:spcAft>
                <a:spcPts val="0"/>
              </a:spcAft>
              <a:buClr>
                <a:srgbClr val="888888"/>
              </a:buClr>
              <a:buSzPts val="700"/>
              <a:buFont typeface="Open Sans"/>
              <a:buNone/>
              <a:defRPr sz="700" b="1" i="0" u="none" strike="noStrike" cap="none">
                <a:solidFill>
                  <a:srgbClr val="888888"/>
                </a:solidFill>
                <a:latin typeface="Open Sans"/>
                <a:ea typeface="Open Sans"/>
                <a:cs typeface="Open Sans"/>
                <a:sym typeface="Open Sans"/>
              </a:defRPr>
            </a:lvl2pPr>
            <a:lvl3pPr marL="0" marR="0" lvl="2" indent="0" algn="r" rtl="0">
              <a:lnSpc>
                <a:spcPct val="100000"/>
              </a:lnSpc>
              <a:spcBef>
                <a:spcPts val="0"/>
              </a:spcBef>
              <a:spcAft>
                <a:spcPts val="0"/>
              </a:spcAft>
              <a:buClr>
                <a:srgbClr val="888888"/>
              </a:buClr>
              <a:buSzPts val="700"/>
              <a:buFont typeface="Open Sans"/>
              <a:buNone/>
              <a:defRPr sz="700" b="1" i="0" u="none" strike="noStrike" cap="none">
                <a:solidFill>
                  <a:srgbClr val="888888"/>
                </a:solidFill>
                <a:latin typeface="Open Sans"/>
                <a:ea typeface="Open Sans"/>
                <a:cs typeface="Open Sans"/>
                <a:sym typeface="Open Sans"/>
              </a:defRPr>
            </a:lvl3pPr>
            <a:lvl4pPr marL="0" marR="0" lvl="3" indent="0" algn="r" rtl="0">
              <a:lnSpc>
                <a:spcPct val="100000"/>
              </a:lnSpc>
              <a:spcBef>
                <a:spcPts val="0"/>
              </a:spcBef>
              <a:spcAft>
                <a:spcPts val="0"/>
              </a:spcAft>
              <a:buClr>
                <a:srgbClr val="888888"/>
              </a:buClr>
              <a:buSzPts val="700"/>
              <a:buFont typeface="Open Sans"/>
              <a:buNone/>
              <a:defRPr sz="700" b="1" i="0" u="none" strike="noStrike" cap="none">
                <a:solidFill>
                  <a:srgbClr val="888888"/>
                </a:solidFill>
                <a:latin typeface="Open Sans"/>
                <a:ea typeface="Open Sans"/>
                <a:cs typeface="Open Sans"/>
                <a:sym typeface="Open Sans"/>
              </a:defRPr>
            </a:lvl4pPr>
            <a:lvl5pPr marL="0" marR="0" lvl="4" indent="0" algn="r" rtl="0">
              <a:lnSpc>
                <a:spcPct val="100000"/>
              </a:lnSpc>
              <a:spcBef>
                <a:spcPts val="0"/>
              </a:spcBef>
              <a:spcAft>
                <a:spcPts val="0"/>
              </a:spcAft>
              <a:buClr>
                <a:srgbClr val="888888"/>
              </a:buClr>
              <a:buSzPts val="700"/>
              <a:buFont typeface="Open Sans"/>
              <a:buNone/>
              <a:defRPr sz="700" b="1" i="0" u="none" strike="noStrike" cap="none">
                <a:solidFill>
                  <a:srgbClr val="888888"/>
                </a:solidFill>
                <a:latin typeface="Open Sans"/>
                <a:ea typeface="Open Sans"/>
                <a:cs typeface="Open Sans"/>
                <a:sym typeface="Open Sans"/>
              </a:defRPr>
            </a:lvl5pPr>
            <a:lvl6pPr marL="0" marR="0" lvl="5" indent="0" algn="r" rtl="0">
              <a:lnSpc>
                <a:spcPct val="100000"/>
              </a:lnSpc>
              <a:spcBef>
                <a:spcPts val="0"/>
              </a:spcBef>
              <a:spcAft>
                <a:spcPts val="0"/>
              </a:spcAft>
              <a:buClr>
                <a:srgbClr val="888888"/>
              </a:buClr>
              <a:buSzPts val="700"/>
              <a:buFont typeface="Open Sans"/>
              <a:buNone/>
              <a:defRPr sz="700" b="1" i="0" u="none" strike="noStrike" cap="none">
                <a:solidFill>
                  <a:srgbClr val="888888"/>
                </a:solidFill>
                <a:latin typeface="Open Sans"/>
                <a:ea typeface="Open Sans"/>
                <a:cs typeface="Open Sans"/>
                <a:sym typeface="Open Sans"/>
              </a:defRPr>
            </a:lvl6pPr>
            <a:lvl7pPr marL="0" marR="0" lvl="6" indent="0" algn="r" rtl="0">
              <a:lnSpc>
                <a:spcPct val="100000"/>
              </a:lnSpc>
              <a:spcBef>
                <a:spcPts val="0"/>
              </a:spcBef>
              <a:spcAft>
                <a:spcPts val="0"/>
              </a:spcAft>
              <a:buClr>
                <a:srgbClr val="888888"/>
              </a:buClr>
              <a:buSzPts val="700"/>
              <a:buFont typeface="Open Sans"/>
              <a:buNone/>
              <a:defRPr sz="700" b="1" i="0" u="none" strike="noStrike" cap="none">
                <a:solidFill>
                  <a:srgbClr val="888888"/>
                </a:solidFill>
                <a:latin typeface="Open Sans"/>
                <a:ea typeface="Open Sans"/>
                <a:cs typeface="Open Sans"/>
                <a:sym typeface="Open Sans"/>
              </a:defRPr>
            </a:lvl7pPr>
            <a:lvl8pPr marL="0" marR="0" lvl="7" indent="0" algn="r" rtl="0">
              <a:lnSpc>
                <a:spcPct val="100000"/>
              </a:lnSpc>
              <a:spcBef>
                <a:spcPts val="0"/>
              </a:spcBef>
              <a:spcAft>
                <a:spcPts val="0"/>
              </a:spcAft>
              <a:buClr>
                <a:srgbClr val="888888"/>
              </a:buClr>
              <a:buSzPts val="700"/>
              <a:buFont typeface="Open Sans"/>
              <a:buNone/>
              <a:defRPr sz="700" b="1" i="0" u="none" strike="noStrike" cap="none">
                <a:solidFill>
                  <a:srgbClr val="888888"/>
                </a:solidFill>
                <a:latin typeface="Open Sans"/>
                <a:ea typeface="Open Sans"/>
                <a:cs typeface="Open Sans"/>
                <a:sym typeface="Open Sans"/>
              </a:defRPr>
            </a:lvl8pPr>
            <a:lvl9pPr marL="0" marR="0" lvl="8" indent="0" algn="r" rtl="0">
              <a:lnSpc>
                <a:spcPct val="100000"/>
              </a:lnSpc>
              <a:spcBef>
                <a:spcPts val="0"/>
              </a:spcBef>
              <a:spcAft>
                <a:spcPts val="0"/>
              </a:spcAft>
              <a:buClr>
                <a:srgbClr val="888888"/>
              </a:buClr>
              <a:buSzPts val="700"/>
              <a:buFont typeface="Open Sans"/>
              <a:buNone/>
              <a:defRPr sz="700" b="1"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1_Title">
  <p:cSld name="1_Title">
    <p:spTree>
      <p:nvGrpSpPr>
        <p:cNvPr id="1" name="Shape 110"/>
        <p:cNvGrpSpPr/>
        <p:nvPr/>
      </p:nvGrpSpPr>
      <p:grpSpPr>
        <a:xfrm>
          <a:off x="0" y="0"/>
          <a:ext cx="0" cy="0"/>
          <a:chOff x="0" y="0"/>
          <a:chExt cx="0" cy="0"/>
        </a:xfrm>
      </p:grpSpPr>
      <p:sp>
        <p:nvSpPr>
          <p:cNvPr id="111" name="Google Shape;111;p29"/>
          <p:cNvSpPr txBox="1">
            <a:spLocks noGrp="1"/>
          </p:cNvSpPr>
          <p:nvPr>
            <p:ph type="title"/>
          </p:nvPr>
        </p:nvSpPr>
        <p:spPr>
          <a:xfrm>
            <a:off x="685801" y="3723977"/>
            <a:ext cx="3305700" cy="673500"/>
          </a:xfrm>
          <a:prstGeom prst="rect">
            <a:avLst/>
          </a:prstGeom>
          <a:noFill/>
          <a:ln>
            <a:noFill/>
          </a:ln>
        </p:spPr>
        <p:txBody>
          <a:bodyPr spcFirstLastPara="1" wrap="square" lIns="0" tIns="34275" rIns="68575" bIns="0" anchor="b" anchorCtr="0">
            <a:noAutofit/>
          </a:bodyPr>
          <a:lstStyle>
            <a:lvl1pPr lvl="0" algn="l" rtl="0">
              <a:lnSpc>
                <a:spcPct val="85000"/>
              </a:lnSpc>
              <a:spcBef>
                <a:spcPts val="0"/>
              </a:spcBef>
              <a:spcAft>
                <a:spcPts val="0"/>
              </a:spcAft>
              <a:buClr>
                <a:schemeClr val="dk1"/>
              </a:buClr>
              <a:buSzPts val="2100"/>
              <a:buFont typeface="Open Sans"/>
              <a:buNone/>
              <a:defRPr sz="2100" b="1">
                <a:latin typeface="Open Sans"/>
                <a:ea typeface="Open Sans"/>
                <a:cs typeface="Open Sans"/>
                <a:sym typeface="Open Sans"/>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2" name="Google Shape;112;p29"/>
          <p:cNvSpPr txBox="1">
            <a:spLocks noGrp="1"/>
          </p:cNvSpPr>
          <p:nvPr>
            <p:ph type="body" idx="1"/>
          </p:nvPr>
        </p:nvSpPr>
        <p:spPr>
          <a:xfrm>
            <a:off x="685801" y="4455497"/>
            <a:ext cx="3305700" cy="358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800"/>
              </a:spcBef>
              <a:spcAft>
                <a:spcPts val="0"/>
              </a:spcAft>
              <a:buSzPts val="700"/>
              <a:buNone/>
              <a:defRPr sz="900"/>
            </a:lvl1pPr>
            <a:lvl2pPr marL="914400" lvl="1" indent="-292100" algn="l" rtl="0">
              <a:lnSpc>
                <a:spcPct val="100000"/>
              </a:lnSpc>
              <a:spcBef>
                <a:spcPts val="400"/>
              </a:spcBef>
              <a:spcAft>
                <a:spcPts val="0"/>
              </a:spcAft>
              <a:buSzPts val="1000"/>
              <a:buChar char="•"/>
              <a:defRPr/>
            </a:lvl2pPr>
            <a:lvl3pPr marL="1371600" lvl="2" indent="-292100" algn="l" rtl="0">
              <a:lnSpc>
                <a:spcPct val="100000"/>
              </a:lnSpc>
              <a:spcBef>
                <a:spcPts val="400"/>
              </a:spcBef>
              <a:spcAft>
                <a:spcPts val="0"/>
              </a:spcAft>
              <a:buSzPts val="1000"/>
              <a:buChar char="•"/>
              <a:defRPr/>
            </a:lvl3pPr>
            <a:lvl4pPr marL="1828800" lvl="3" indent="-292100" algn="l" rtl="0">
              <a:lnSpc>
                <a:spcPct val="100000"/>
              </a:lnSpc>
              <a:spcBef>
                <a:spcPts val="400"/>
              </a:spcBef>
              <a:spcAft>
                <a:spcPts val="0"/>
              </a:spcAft>
              <a:buSzPts val="1000"/>
              <a:buChar char="•"/>
              <a:defRPr/>
            </a:lvl4pPr>
            <a:lvl5pPr marL="2286000" lvl="4" indent="-292100" algn="l" rtl="0">
              <a:lnSpc>
                <a:spcPct val="100000"/>
              </a:lnSpc>
              <a:spcBef>
                <a:spcPts val="400"/>
              </a:spcBef>
              <a:spcAft>
                <a:spcPts val="0"/>
              </a:spcAft>
              <a:buSzPts val="10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3" name="Google Shape;113;p29"/>
          <p:cNvSpPr txBox="1">
            <a:spLocks noGrp="1"/>
          </p:cNvSpPr>
          <p:nvPr>
            <p:ph type="body" idx="2"/>
          </p:nvPr>
        </p:nvSpPr>
        <p:spPr>
          <a:xfrm>
            <a:off x="685801" y="3438908"/>
            <a:ext cx="3305700" cy="261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800"/>
              </a:spcBef>
              <a:spcAft>
                <a:spcPts val="0"/>
              </a:spcAft>
              <a:buSzPts val="500"/>
              <a:buNone/>
              <a:defRPr sz="700" b="1" cap="none">
                <a:solidFill>
                  <a:srgbClr val="AEAEAE"/>
                </a:solidFill>
              </a:defRPr>
            </a:lvl1pPr>
            <a:lvl2pPr marL="914400" lvl="1" indent="-292100" algn="l" rtl="0">
              <a:lnSpc>
                <a:spcPct val="100000"/>
              </a:lnSpc>
              <a:spcBef>
                <a:spcPts val="400"/>
              </a:spcBef>
              <a:spcAft>
                <a:spcPts val="0"/>
              </a:spcAft>
              <a:buSzPts val="1000"/>
              <a:buChar char="•"/>
              <a:defRPr/>
            </a:lvl2pPr>
            <a:lvl3pPr marL="1371600" lvl="2" indent="-292100" algn="l" rtl="0">
              <a:lnSpc>
                <a:spcPct val="100000"/>
              </a:lnSpc>
              <a:spcBef>
                <a:spcPts val="400"/>
              </a:spcBef>
              <a:spcAft>
                <a:spcPts val="0"/>
              </a:spcAft>
              <a:buSzPts val="1000"/>
              <a:buChar char="•"/>
              <a:defRPr/>
            </a:lvl3pPr>
            <a:lvl4pPr marL="1828800" lvl="3" indent="-292100" algn="l" rtl="0">
              <a:lnSpc>
                <a:spcPct val="100000"/>
              </a:lnSpc>
              <a:spcBef>
                <a:spcPts val="400"/>
              </a:spcBef>
              <a:spcAft>
                <a:spcPts val="0"/>
              </a:spcAft>
              <a:buSzPts val="1000"/>
              <a:buChar char="•"/>
              <a:defRPr/>
            </a:lvl4pPr>
            <a:lvl5pPr marL="2286000" lvl="4" indent="-292100" algn="l" rtl="0">
              <a:lnSpc>
                <a:spcPct val="100000"/>
              </a:lnSpc>
              <a:spcBef>
                <a:spcPts val="400"/>
              </a:spcBef>
              <a:spcAft>
                <a:spcPts val="0"/>
              </a:spcAft>
              <a:buSzPts val="10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4" name="Google Shape;114;p29"/>
          <p:cNvSpPr>
            <a:spLocks noGrp="1"/>
          </p:cNvSpPr>
          <p:nvPr>
            <p:ph type="pic" idx="3"/>
          </p:nvPr>
        </p:nvSpPr>
        <p:spPr>
          <a:xfrm>
            <a:off x="3991555" y="0"/>
            <a:ext cx="5152500" cy="5143500"/>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ubhead &amp; Breadcrumb">
  <p:cSld name="Title, Subhead &amp; Breadcrumb">
    <p:spTree>
      <p:nvGrpSpPr>
        <p:cNvPr id="1" name="Shape 115"/>
        <p:cNvGrpSpPr/>
        <p:nvPr/>
      </p:nvGrpSpPr>
      <p:grpSpPr>
        <a:xfrm>
          <a:off x="0" y="0"/>
          <a:ext cx="0" cy="0"/>
          <a:chOff x="0" y="0"/>
          <a:chExt cx="0" cy="0"/>
        </a:xfrm>
      </p:grpSpPr>
      <p:sp>
        <p:nvSpPr>
          <p:cNvPr id="116" name="Google Shape;116;p30"/>
          <p:cNvSpPr txBox="1">
            <a:spLocks noGrp="1"/>
          </p:cNvSpPr>
          <p:nvPr>
            <p:ph type="title"/>
          </p:nvPr>
        </p:nvSpPr>
        <p:spPr>
          <a:xfrm>
            <a:off x="685800" y="521208"/>
            <a:ext cx="7772400" cy="445800"/>
          </a:xfrm>
          <a:prstGeom prst="rect">
            <a:avLst/>
          </a:prstGeom>
          <a:noFill/>
          <a:ln>
            <a:noFill/>
          </a:ln>
        </p:spPr>
        <p:txBody>
          <a:bodyPr spcFirstLastPara="1" wrap="square" lIns="0" tIns="34275" rIns="0" bIns="0" anchor="b" anchorCtr="0">
            <a:noAutofit/>
          </a:bodyPr>
          <a:lstStyle>
            <a:lvl1pPr lvl="0" algn="l" rtl="0">
              <a:lnSpc>
                <a:spcPct val="80000"/>
              </a:lnSpc>
              <a:spcBef>
                <a:spcPts val="0"/>
              </a:spcBef>
              <a:spcAft>
                <a:spcPts val="0"/>
              </a:spcAft>
              <a:buClr>
                <a:schemeClr val="dk1"/>
              </a:buClr>
              <a:buSzPts val="2700"/>
              <a:buFont typeface="Play"/>
              <a:buNone/>
              <a:defRPr sz="2700">
                <a:latin typeface="Play"/>
                <a:ea typeface="Play"/>
                <a:cs typeface="Play"/>
                <a:sym typeface="Play"/>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7" name="Google Shape;117;p30"/>
          <p:cNvSpPr txBox="1">
            <a:spLocks noGrp="1"/>
          </p:cNvSpPr>
          <p:nvPr>
            <p:ph type="body" idx="1"/>
          </p:nvPr>
        </p:nvSpPr>
        <p:spPr>
          <a:xfrm>
            <a:off x="686041" y="1014984"/>
            <a:ext cx="7772100" cy="356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800"/>
              </a:spcBef>
              <a:spcAft>
                <a:spcPts val="0"/>
              </a:spcAft>
              <a:buSzPts val="700"/>
              <a:buNone/>
              <a:defRPr sz="900"/>
            </a:lvl1pPr>
            <a:lvl2pPr marL="914400" lvl="1" indent="-292100" algn="l" rtl="0">
              <a:lnSpc>
                <a:spcPct val="100000"/>
              </a:lnSpc>
              <a:spcBef>
                <a:spcPts val="400"/>
              </a:spcBef>
              <a:spcAft>
                <a:spcPts val="0"/>
              </a:spcAft>
              <a:buSzPts val="1000"/>
              <a:buChar char="•"/>
              <a:defRPr/>
            </a:lvl2pPr>
            <a:lvl3pPr marL="1371600" lvl="2" indent="-292100" algn="l" rtl="0">
              <a:lnSpc>
                <a:spcPct val="100000"/>
              </a:lnSpc>
              <a:spcBef>
                <a:spcPts val="400"/>
              </a:spcBef>
              <a:spcAft>
                <a:spcPts val="0"/>
              </a:spcAft>
              <a:buSzPts val="1000"/>
              <a:buChar char="•"/>
              <a:defRPr/>
            </a:lvl3pPr>
            <a:lvl4pPr marL="1828800" lvl="3" indent="-292100" algn="l" rtl="0">
              <a:lnSpc>
                <a:spcPct val="100000"/>
              </a:lnSpc>
              <a:spcBef>
                <a:spcPts val="400"/>
              </a:spcBef>
              <a:spcAft>
                <a:spcPts val="0"/>
              </a:spcAft>
              <a:buSzPts val="1000"/>
              <a:buChar char="•"/>
              <a:defRPr/>
            </a:lvl4pPr>
            <a:lvl5pPr marL="2286000" lvl="4" indent="-292100" algn="l" rtl="0">
              <a:lnSpc>
                <a:spcPct val="100000"/>
              </a:lnSpc>
              <a:spcBef>
                <a:spcPts val="400"/>
              </a:spcBef>
              <a:spcAft>
                <a:spcPts val="0"/>
              </a:spcAft>
              <a:buSzPts val="10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8" name="Google Shape;118;p30"/>
          <p:cNvSpPr txBox="1">
            <a:spLocks noGrp="1"/>
          </p:cNvSpPr>
          <p:nvPr>
            <p:ph type="body" idx="2"/>
          </p:nvPr>
        </p:nvSpPr>
        <p:spPr>
          <a:xfrm>
            <a:off x="686228" y="349758"/>
            <a:ext cx="2517000" cy="152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800"/>
              </a:spcBef>
              <a:spcAft>
                <a:spcPts val="0"/>
              </a:spcAft>
              <a:buSzPts val="500"/>
              <a:buNone/>
              <a:defRPr sz="700" b="1" cap="none">
                <a:solidFill>
                  <a:srgbClr val="AEAEAE"/>
                </a:solidFill>
              </a:defRPr>
            </a:lvl1pPr>
            <a:lvl2pPr marL="914400" lvl="1" indent="-292100" algn="l" rtl="0">
              <a:lnSpc>
                <a:spcPct val="100000"/>
              </a:lnSpc>
              <a:spcBef>
                <a:spcPts val="400"/>
              </a:spcBef>
              <a:spcAft>
                <a:spcPts val="0"/>
              </a:spcAft>
              <a:buSzPts val="1000"/>
              <a:buChar char="•"/>
              <a:defRPr/>
            </a:lvl2pPr>
            <a:lvl3pPr marL="1371600" lvl="2" indent="-292100" algn="l" rtl="0">
              <a:lnSpc>
                <a:spcPct val="100000"/>
              </a:lnSpc>
              <a:spcBef>
                <a:spcPts val="400"/>
              </a:spcBef>
              <a:spcAft>
                <a:spcPts val="0"/>
              </a:spcAft>
              <a:buSzPts val="1000"/>
              <a:buChar char="•"/>
              <a:defRPr/>
            </a:lvl3pPr>
            <a:lvl4pPr marL="1828800" lvl="3" indent="-292100" algn="l" rtl="0">
              <a:lnSpc>
                <a:spcPct val="100000"/>
              </a:lnSpc>
              <a:spcBef>
                <a:spcPts val="400"/>
              </a:spcBef>
              <a:spcAft>
                <a:spcPts val="0"/>
              </a:spcAft>
              <a:buSzPts val="1000"/>
              <a:buChar char="•"/>
              <a:defRPr/>
            </a:lvl4pPr>
            <a:lvl5pPr marL="2286000" lvl="4" indent="-292100" algn="l" rtl="0">
              <a:lnSpc>
                <a:spcPct val="100000"/>
              </a:lnSpc>
              <a:spcBef>
                <a:spcPts val="400"/>
              </a:spcBef>
              <a:spcAft>
                <a:spcPts val="0"/>
              </a:spcAft>
              <a:buSzPts val="10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9"/>
        <p:cNvGrpSpPr/>
        <p:nvPr/>
      </p:nvGrpSpPr>
      <p:grpSpPr>
        <a:xfrm>
          <a:off x="0" y="0"/>
          <a:ext cx="0" cy="0"/>
          <a:chOff x="0" y="0"/>
          <a:chExt cx="0" cy="0"/>
        </a:xfrm>
      </p:grpSpPr>
      <p:sp>
        <p:nvSpPr>
          <p:cNvPr id="120" name="Google Shape;120;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21" name="Google Shape;121;p3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122" name="Google Shape;122;p3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123" name="Google Shape;123;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p:cSld name="TITLE_AND_BODY_1">
    <p:spTree>
      <p:nvGrpSpPr>
        <p:cNvPr id="1" name="Shape 124"/>
        <p:cNvGrpSpPr/>
        <p:nvPr/>
      </p:nvGrpSpPr>
      <p:grpSpPr>
        <a:xfrm>
          <a:off x="0" y="0"/>
          <a:ext cx="0" cy="0"/>
          <a:chOff x="0" y="0"/>
          <a:chExt cx="0" cy="0"/>
        </a:xfrm>
      </p:grpSpPr>
      <p:sp>
        <p:nvSpPr>
          <p:cNvPr id="125" name="Google Shape;125;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26" name="Google Shape;126;p3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127" name="Google Shape;127;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1">
  <p:cSld name="TITLE_AND_BODY_2">
    <p:spTree>
      <p:nvGrpSpPr>
        <p:cNvPr id="1" name="Shape 128"/>
        <p:cNvGrpSpPr/>
        <p:nvPr/>
      </p:nvGrpSpPr>
      <p:grpSpPr>
        <a:xfrm>
          <a:off x="0" y="0"/>
          <a:ext cx="0" cy="0"/>
          <a:chOff x="0" y="0"/>
          <a:chExt cx="0" cy="0"/>
        </a:xfrm>
      </p:grpSpPr>
      <p:sp>
        <p:nvSpPr>
          <p:cNvPr id="129" name="Google Shape;129;p33"/>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0" name="Google Shape;130;p33"/>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300"/>
              </a:spcBef>
              <a:spcAft>
                <a:spcPts val="0"/>
              </a:spcAft>
              <a:buSzPts val="1100"/>
              <a:buNone/>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
              <a:defRPr/>
            </a:lvl3pPr>
            <a:lvl4pPr marL="1828800" lvl="3" indent="-317500" algn="l" rtl="0">
              <a:lnSpc>
                <a:spcPct val="100000"/>
              </a:lnSpc>
              <a:spcBef>
                <a:spcPts val="300"/>
              </a:spcBef>
              <a:spcAft>
                <a:spcPts val="0"/>
              </a:spcAft>
              <a:buSzPts val="1400"/>
              <a:buChar char="•"/>
              <a:defRPr/>
            </a:lvl4pPr>
            <a:lvl5pPr marL="2286000" lvl="4" indent="-317500" algn="l" rtl="0">
              <a:lnSpc>
                <a:spcPct val="100000"/>
              </a:lnSpc>
              <a:spcBef>
                <a:spcPts val="300"/>
              </a:spcBef>
              <a:spcAft>
                <a:spcPts val="0"/>
              </a:spcAft>
              <a:buSzPts val="1400"/>
              <a:buChar char="•"/>
              <a:defRPr/>
            </a:lvl5pPr>
            <a:lvl6pPr marL="2743200" lvl="5" indent="-317500" algn="l" rtl="0">
              <a:lnSpc>
                <a:spcPct val="100000"/>
              </a:lnSpc>
              <a:spcBef>
                <a:spcPts val="300"/>
              </a:spcBef>
              <a:spcAft>
                <a:spcPts val="0"/>
              </a:spcAft>
              <a:buSzPts val="1400"/>
              <a:buChar char="•"/>
              <a:defRPr/>
            </a:lvl6pPr>
            <a:lvl7pPr marL="3200400" lvl="6" indent="-317500" algn="l" rtl="0">
              <a:lnSpc>
                <a:spcPct val="100000"/>
              </a:lnSpc>
              <a:spcBef>
                <a:spcPts val="300"/>
              </a:spcBef>
              <a:spcAft>
                <a:spcPts val="0"/>
              </a:spcAft>
              <a:buSzPts val="1400"/>
              <a:buChar char="•"/>
              <a:defRPr/>
            </a:lvl7pPr>
            <a:lvl8pPr marL="3657600" lvl="7" indent="-317500" algn="l" rtl="0">
              <a:lnSpc>
                <a:spcPct val="100000"/>
              </a:lnSpc>
              <a:spcBef>
                <a:spcPts val="300"/>
              </a:spcBef>
              <a:spcAft>
                <a:spcPts val="0"/>
              </a:spcAft>
              <a:buSzPts val="1400"/>
              <a:buChar char="•"/>
              <a:defRPr/>
            </a:lvl8pPr>
            <a:lvl9pPr marL="4114800" lvl="8" indent="-317500" algn="l" rtl="0">
              <a:lnSpc>
                <a:spcPct val="100000"/>
              </a:lnSpc>
              <a:spcBef>
                <a:spcPts val="300"/>
              </a:spcBef>
              <a:spcAft>
                <a:spcPts val="0"/>
              </a:spcAft>
              <a:buSzPts val="1400"/>
              <a:buChar char="•"/>
              <a:defRPr/>
            </a:lvl9pPr>
          </a:lstStyle>
          <a:p>
            <a:endParaRPr/>
          </a:p>
        </p:txBody>
      </p:sp>
      <p:sp>
        <p:nvSpPr>
          <p:cNvPr id="131" name="Google Shape;131;p33"/>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2">
  <p:cSld name="TITLE_AND_BODY_3">
    <p:spTree>
      <p:nvGrpSpPr>
        <p:cNvPr id="1" name="Shape 132"/>
        <p:cNvGrpSpPr/>
        <p:nvPr/>
      </p:nvGrpSpPr>
      <p:grpSpPr>
        <a:xfrm>
          <a:off x="0" y="0"/>
          <a:ext cx="0" cy="0"/>
          <a:chOff x="0" y="0"/>
          <a:chExt cx="0" cy="0"/>
        </a:xfrm>
      </p:grpSpPr>
      <p:sp>
        <p:nvSpPr>
          <p:cNvPr id="133" name="Google Shape;133;p34"/>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4" name="Google Shape;134;p34"/>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300"/>
              </a:spcBef>
              <a:spcAft>
                <a:spcPts val="0"/>
              </a:spcAft>
              <a:buSzPts val="1100"/>
              <a:buNone/>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
              <a:defRPr/>
            </a:lvl3pPr>
            <a:lvl4pPr marL="1828800" lvl="3" indent="-317500" algn="l" rtl="0">
              <a:lnSpc>
                <a:spcPct val="100000"/>
              </a:lnSpc>
              <a:spcBef>
                <a:spcPts val="300"/>
              </a:spcBef>
              <a:spcAft>
                <a:spcPts val="0"/>
              </a:spcAft>
              <a:buSzPts val="1400"/>
              <a:buChar char="•"/>
              <a:defRPr/>
            </a:lvl4pPr>
            <a:lvl5pPr marL="2286000" lvl="4" indent="-317500" algn="l" rtl="0">
              <a:lnSpc>
                <a:spcPct val="100000"/>
              </a:lnSpc>
              <a:spcBef>
                <a:spcPts val="300"/>
              </a:spcBef>
              <a:spcAft>
                <a:spcPts val="0"/>
              </a:spcAft>
              <a:buSzPts val="1400"/>
              <a:buChar char="•"/>
              <a:defRPr/>
            </a:lvl5pPr>
            <a:lvl6pPr marL="2743200" lvl="5" indent="-317500" algn="l" rtl="0">
              <a:lnSpc>
                <a:spcPct val="100000"/>
              </a:lnSpc>
              <a:spcBef>
                <a:spcPts val="300"/>
              </a:spcBef>
              <a:spcAft>
                <a:spcPts val="0"/>
              </a:spcAft>
              <a:buSzPts val="1400"/>
              <a:buChar char="•"/>
              <a:defRPr/>
            </a:lvl6pPr>
            <a:lvl7pPr marL="3200400" lvl="6" indent="-317500" algn="l" rtl="0">
              <a:lnSpc>
                <a:spcPct val="100000"/>
              </a:lnSpc>
              <a:spcBef>
                <a:spcPts val="300"/>
              </a:spcBef>
              <a:spcAft>
                <a:spcPts val="0"/>
              </a:spcAft>
              <a:buSzPts val="1400"/>
              <a:buChar char="•"/>
              <a:defRPr/>
            </a:lvl7pPr>
            <a:lvl8pPr marL="3657600" lvl="7" indent="-317500" algn="l" rtl="0">
              <a:lnSpc>
                <a:spcPct val="100000"/>
              </a:lnSpc>
              <a:spcBef>
                <a:spcPts val="300"/>
              </a:spcBef>
              <a:spcAft>
                <a:spcPts val="0"/>
              </a:spcAft>
              <a:buSzPts val="1400"/>
              <a:buChar char="•"/>
              <a:defRPr/>
            </a:lvl8pPr>
            <a:lvl9pPr marL="4114800" lvl="8" indent="-317500" algn="l" rtl="0">
              <a:lnSpc>
                <a:spcPct val="100000"/>
              </a:lnSpc>
              <a:spcBef>
                <a:spcPts val="300"/>
              </a:spcBef>
              <a:spcAft>
                <a:spcPts val="0"/>
              </a:spcAft>
              <a:buSzPts val="1400"/>
              <a:buChar char="•"/>
              <a:defRPr/>
            </a:lvl9pPr>
          </a:lstStyle>
          <a:p>
            <a:endParaRPr/>
          </a:p>
        </p:txBody>
      </p:sp>
      <p:sp>
        <p:nvSpPr>
          <p:cNvPr id="135" name="Google Shape;135;p34"/>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3">
  <p:cSld name="TITLE_AND_BODY_4">
    <p:spTree>
      <p:nvGrpSpPr>
        <p:cNvPr id="1" name="Shape 136"/>
        <p:cNvGrpSpPr/>
        <p:nvPr/>
      </p:nvGrpSpPr>
      <p:grpSpPr>
        <a:xfrm>
          <a:off x="0" y="0"/>
          <a:ext cx="0" cy="0"/>
          <a:chOff x="0" y="0"/>
          <a:chExt cx="0" cy="0"/>
        </a:xfrm>
      </p:grpSpPr>
      <p:sp>
        <p:nvSpPr>
          <p:cNvPr id="137" name="Google Shape;137;p35"/>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8" name="Google Shape;138;p35"/>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300"/>
              </a:spcBef>
              <a:spcAft>
                <a:spcPts val="0"/>
              </a:spcAft>
              <a:buSzPts val="1100"/>
              <a:buNone/>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
              <a:defRPr/>
            </a:lvl3pPr>
            <a:lvl4pPr marL="1828800" lvl="3" indent="-317500" algn="l" rtl="0">
              <a:lnSpc>
                <a:spcPct val="100000"/>
              </a:lnSpc>
              <a:spcBef>
                <a:spcPts val="300"/>
              </a:spcBef>
              <a:spcAft>
                <a:spcPts val="0"/>
              </a:spcAft>
              <a:buSzPts val="1400"/>
              <a:buChar char="•"/>
              <a:defRPr/>
            </a:lvl4pPr>
            <a:lvl5pPr marL="2286000" lvl="4" indent="-317500" algn="l" rtl="0">
              <a:lnSpc>
                <a:spcPct val="100000"/>
              </a:lnSpc>
              <a:spcBef>
                <a:spcPts val="300"/>
              </a:spcBef>
              <a:spcAft>
                <a:spcPts val="0"/>
              </a:spcAft>
              <a:buSzPts val="1400"/>
              <a:buChar char="•"/>
              <a:defRPr/>
            </a:lvl5pPr>
            <a:lvl6pPr marL="2743200" lvl="5" indent="-317500" algn="l" rtl="0">
              <a:lnSpc>
                <a:spcPct val="100000"/>
              </a:lnSpc>
              <a:spcBef>
                <a:spcPts val="300"/>
              </a:spcBef>
              <a:spcAft>
                <a:spcPts val="0"/>
              </a:spcAft>
              <a:buSzPts val="1400"/>
              <a:buChar char="•"/>
              <a:defRPr/>
            </a:lvl6pPr>
            <a:lvl7pPr marL="3200400" lvl="6" indent="-317500" algn="l" rtl="0">
              <a:lnSpc>
                <a:spcPct val="100000"/>
              </a:lnSpc>
              <a:spcBef>
                <a:spcPts val="300"/>
              </a:spcBef>
              <a:spcAft>
                <a:spcPts val="0"/>
              </a:spcAft>
              <a:buSzPts val="1400"/>
              <a:buChar char="•"/>
              <a:defRPr/>
            </a:lvl7pPr>
            <a:lvl8pPr marL="3657600" lvl="7" indent="-317500" algn="l" rtl="0">
              <a:lnSpc>
                <a:spcPct val="100000"/>
              </a:lnSpc>
              <a:spcBef>
                <a:spcPts val="300"/>
              </a:spcBef>
              <a:spcAft>
                <a:spcPts val="0"/>
              </a:spcAft>
              <a:buSzPts val="1400"/>
              <a:buChar char="•"/>
              <a:defRPr/>
            </a:lvl8pPr>
            <a:lvl9pPr marL="4114800" lvl="8" indent="-317500" algn="l" rtl="0">
              <a:lnSpc>
                <a:spcPct val="100000"/>
              </a:lnSpc>
              <a:spcBef>
                <a:spcPts val="300"/>
              </a:spcBef>
              <a:spcAft>
                <a:spcPts val="0"/>
              </a:spcAft>
              <a:buSzPts val="1400"/>
              <a:buChar char="•"/>
              <a:defRPr/>
            </a:lvl9pPr>
          </a:lstStyle>
          <a:p>
            <a:endParaRPr/>
          </a:p>
        </p:txBody>
      </p:sp>
      <p:sp>
        <p:nvSpPr>
          <p:cNvPr id="139" name="Google Shape;139;p35"/>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mp; subtitle">
  <p:cSld name="Title &amp; subtitle">
    <p:spTree>
      <p:nvGrpSpPr>
        <p:cNvPr id="1" name="Shape 140"/>
        <p:cNvGrpSpPr/>
        <p:nvPr/>
      </p:nvGrpSpPr>
      <p:grpSpPr>
        <a:xfrm>
          <a:off x="0" y="0"/>
          <a:ext cx="0" cy="0"/>
          <a:chOff x="0" y="0"/>
          <a:chExt cx="0" cy="0"/>
        </a:xfrm>
      </p:grpSpPr>
      <p:sp>
        <p:nvSpPr>
          <p:cNvPr id="141" name="Google Shape;141;p36"/>
          <p:cNvSpPr txBox="1">
            <a:spLocks noGrp="1"/>
          </p:cNvSpPr>
          <p:nvPr>
            <p:ph type="body" idx="1"/>
          </p:nvPr>
        </p:nvSpPr>
        <p:spPr>
          <a:xfrm>
            <a:off x="352425" y="552517"/>
            <a:ext cx="8439300" cy="567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300"/>
              </a:spcBef>
              <a:spcAft>
                <a:spcPts val="0"/>
              </a:spcAft>
              <a:buSzPts val="1100"/>
              <a:buNone/>
              <a:defRPr sz="1500" b="0">
                <a:solidFill>
                  <a:srgbClr val="575757"/>
                </a:solidFill>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
              <a:defRPr/>
            </a:lvl3pPr>
            <a:lvl4pPr marL="1828800" lvl="3" indent="-317500" algn="l" rtl="0">
              <a:lnSpc>
                <a:spcPct val="100000"/>
              </a:lnSpc>
              <a:spcBef>
                <a:spcPts val="300"/>
              </a:spcBef>
              <a:spcAft>
                <a:spcPts val="0"/>
              </a:spcAft>
              <a:buSzPts val="1400"/>
              <a:buChar char="•"/>
              <a:defRPr/>
            </a:lvl4pPr>
            <a:lvl5pPr marL="2286000" lvl="4" indent="-317500" algn="l" rtl="0">
              <a:lnSpc>
                <a:spcPct val="100000"/>
              </a:lnSpc>
              <a:spcBef>
                <a:spcPts val="300"/>
              </a:spcBef>
              <a:spcAft>
                <a:spcPts val="0"/>
              </a:spcAft>
              <a:buSzPts val="1400"/>
              <a:buChar char="•"/>
              <a:defRPr/>
            </a:lvl5pPr>
            <a:lvl6pPr marL="2743200" lvl="5" indent="-317500" algn="l" rtl="0">
              <a:lnSpc>
                <a:spcPct val="100000"/>
              </a:lnSpc>
              <a:spcBef>
                <a:spcPts val="300"/>
              </a:spcBef>
              <a:spcAft>
                <a:spcPts val="0"/>
              </a:spcAft>
              <a:buSzPts val="1400"/>
              <a:buChar char="•"/>
              <a:defRPr/>
            </a:lvl6pPr>
            <a:lvl7pPr marL="3200400" lvl="6" indent="-317500" algn="l" rtl="0">
              <a:lnSpc>
                <a:spcPct val="100000"/>
              </a:lnSpc>
              <a:spcBef>
                <a:spcPts val="300"/>
              </a:spcBef>
              <a:spcAft>
                <a:spcPts val="0"/>
              </a:spcAft>
              <a:buSzPts val="1400"/>
              <a:buChar char="•"/>
              <a:defRPr/>
            </a:lvl7pPr>
            <a:lvl8pPr marL="3657600" lvl="7" indent="-317500" algn="l" rtl="0">
              <a:lnSpc>
                <a:spcPct val="100000"/>
              </a:lnSpc>
              <a:spcBef>
                <a:spcPts val="300"/>
              </a:spcBef>
              <a:spcAft>
                <a:spcPts val="0"/>
              </a:spcAft>
              <a:buSzPts val="1400"/>
              <a:buChar char="•"/>
              <a:defRPr/>
            </a:lvl8pPr>
            <a:lvl9pPr marL="4114800" lvl="8" indent="-317500" algn="l" rtl="0">
              <a:lnSpc>
                <a:spcPct val="100000"/>
              </a:lnSpc>
              <a:spcBef>
                <a:spcPts val="300"/>
              </a:spcBef>
              <a:spcAft>
                <a:spcPts val="0"/>
              </a:spcAft>
              <a:buSzPts val="1400"/>
              <a:buChar char="•"/>
              <a:defRPr/>
            </a:lvl9pPr>
          </a:lstStyle>
          <a:p>
            <a:endParaRPr/>
          </a:p>
        </p:txBody>
      </p:sp>
      <p:sp>
        <p:nvSpPr>
          <p:cNvPr id="142" name="Google Shape;142;p36"/>
          <p:cNvSpPr txBox="1">
            <a:spLocks noGrp="1"/>
          </p:cNvSpPr>
          <p:nvPr>
            <p:ph type="title"/>
          </p:nvPr>
        </p:nvSpPr>
        <p:spPr>
          <a:xfrm>
            <a:off x="352425" y="301940"/>
            <a:ext cx="8439300" cy="5238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1100"/>
              <a:buNone/>
              <a:defRPr sz="1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4">
  <p:cSld name="TITLE_AND_BODY_5">
    <p:spTree>
      <p:nvGrpSpPr>
        <p:cNvPr id="1" name="Shape 143"/>
        <p:cNvGrpSpPr/>
        <p:nvPr/>
      </p:nvGrpSpPr>
      <p:grpSpPr>
        <a:xfrm>
          <a:off x="0" y="0"/>
          <a:ext cx="0" cy="0"/>
          <a:chOff x="0" y="0"/>
          <a:chExt cx="0" cy="0"/>
        </a:xfrm>
      </p:grpSpPr>
      <p:sp>
        <p:nvSpPr>
          <p:cNvPr id="144" name="Google Shape;144;p37"/>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5" name="Google Shape;145;p37"/>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300"/>
              </a:spcBef>
              <a:spcAft>
                <a:spcPts val="0"/>
              </a:spcAft>
              <a:buSzPts val="1100"/>
              <a:buNone/>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
              <a:defRPr/>
            </a:lvl3pPr>
            <a:lvl4pPr marL="1828800" lvl="3" indent="-317500" algn="l" rtl="0">
              <a:lnSpc>
                <a:spcPct val="100000"/>
              </a:lnSpc>
              <a:spcBef>
                <a:spcPts val="300"/>
              </a:spcBef>
              <a:spcAft>
                <a:spcPts val="0"/>
              </a:spcAft>
              <a:buSzPts val="1400"/>
              <a:buChar char="•"/>
              <a:defRPr/>
            </a:lvl4pPr>
            <a:lvl5pPr marL="2286000" lvl="4" indent="-317500" algn="l" rtl="0">
              <a:lnSpc>
                <a:spcPct val="100000"/>
              </a:lnSpc>
              <a:spcBef>
                <a:spcPts val="300"/>
              </a:spcBef>
              <a:spcAft>
                <a:spcPts val="0"/>
              </a:spcAft>
              <a:buSzPts val="1400"/>
              <a:buChar char="•"/>
              <a:defRPr/>
            </a:lvl5pPr>
            <a:lvl6pPr marL="2743200" lvl="5" indent="-317500" algn="l" rtl="0">
              <a:lnSpc>
                <a:spcPct val="100000"/>
              </a:lnSpc>
              <a:spcBef>
                <a:spcPts val="300"/>
              </a:spcBef>
              <a:spcAft>
                <a:spcPts val="0"/>
              </a:spcAft>
              <a:buSzPts val="1400"/>
              <a:buChar char="•"/>
              <a:defRPr/>
            </a:lvl6pPr>
            <a:lvl7pPr marL="3200400" lvl="6" indent="-317500" algn="l" rtl="0">
              <a:lnSpc>
                <a:spcPct val="100000"/>
              </a:lnSpc>
              <a:spcBef>
                <a:spcPts val="300"/>
              </a:spcBef>
              <a:spcAft>
                <a:spcPts val="0"/>
              </a:spcAft>
              <a:buSzPts val="1400"/>
              <a:buChar char="•"/>
              <a:defRPr/>
            </a:lvl7pPr>
            <a:lvl8pPr marL="3657600" lvl="7" indent="-317500" algn="l" rtl="0">
              <a:lnSpc>
                <a:spcPct val="100000"/>
              </a:lnSpc>
              <a:spcBef>
                <a:spcPts val="300"/>
              </a:spcBef>
              <a:spcAft>
                <a:spcPts val="0"/>
              </a:spcAft>
              <a:buSzPts val="1400"/>
              <a:buChar char="•"/>
              <a:defRPr/>
            </a:lvl8pPr>
            <a:lvl9pPr marL="4114800" lvl="8" indent="-317500" algn="l" rtl="0">
              <a:lnSpc>
                <a:spcPct val="100000"/>
              </a:lnSpc>
              <a:spcBef>
                <a:spcPts val="300"/>
              </a:spcBef>
              <a:spcAft>
                <a:spcPts val="0"/>
              </a:spcAft>
              <a:buSzPts val="1400"/>
              <a:buChar char="•"/>
              <a:defRPr/>
            </a:lvl9pPr>
          </a:lstStyle>
          <a:p>
            <a:endParaRPr/>
          </a:p>
        </p:txBody>
      </p:sp>
      <p:sp>
        <p:nvSpPr>
          <p:cNvPr id="146" name="Google Shape;146;p37"/>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5">
  <p:cSld name="TITLE_AND_BODY_6">
    <p:spTree>
      <p:nvGrpSpPr>
        <p:cNvPr id="1" name="Shape 147"/>
        <p:cNvGrpSpPr/>
        <p:nvPr/>
      </p:nvGrpSpPr>
      <p:grpSpPr>
        <a:xfrm>
          <a:off x="0" y="0"/>
          <a:ext cx="0" cy="0"/>
          <a:chOff x="0" y="0"/>
          <a:chExt cx="0" cy="0"/>
        </a:xfrm>
      </p:grpSpPr>
      <p:sp>
        <p:nvSpPr>
          <p:cNvPr id="148" name="Google Shape;148;p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49" name="Google Shape;149;p3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150" name="Google Shape;150;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1"/>
        <p:cNvGrpSpPr/>
        <p:nvPr/>
      </p:nvGrpSpPr>
      <p:grpSpPr>
        <a:xfrm>
          <a:off x="0" y="0"/>
          <a:ext cx="0" cy="0"/>
          <a:chOff x="0" y="0"/>
          <a:chExt cx="0" cy="0"/>
        </a:xfrm>
      </p:grpSpPr>
      <p:sp>
        <p:nvSpPr>
          <p:cNvPr id="152" name="Google Shape;152;p39"/>
          <p:cNvSpPr txBox="1">
            <a:spLocks noGrp="1"/>
          </p:cNvSpPr>
          <p:nvPr>
            <p:ph type="title"/>
          </p:nvPr>
        </p:nvSpPr>
        <p:spPr>
          <a:xfrm>
            <a:off x="311700" y="555600"/>
            <a:ext cx="2808000" cy="755700"/>
          </a:xfrm>
          <a:prstGeom prst="rect">
            <a:avLst/>
          </a:prstGeom>
          <a:noFill/>
          <a:ln>
            <a:noFill/>
          </a:ln>
        </p:spPr>
        <p:txBody>
          <a:bodyPr spcFirstLastPara="1" wrap="square" lIns="68575" tIns="34275" rIns="68575" bIns="34275" anchor="b" anchorCtr="0">
            <a:noAutofit/>
          </a:bodyPr>
          <a:lstStyle>
            <a:lvl1pPr lvl="0" algn="ctr"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153" name="Google Shape;153;p39"/>
          <p:cNvSpPr txBox="1">
            <a:spLocks noGrp="1"/>
          </p:cNvSpPr>
          <p:nvPr>
            <p:ph type="body" idx="1"/>
          </p:nvPr>
        </p:nvSpPr>
        <p:spPr>
          <a:xfrm>
            <a:off x="311700" y="1389600"/>
            <a:ext cx="2808000" cy="31794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300"/>
              </a:spcBef>
              <a:spcAft>
                <a:spcPts val="0"/>
              </a:spcAft>
              <a:buSzPts val="1200"/>
              <a:buNone/>
              <a:defRPr sz="1200"/>
            </a:lvl1pPr>
            <a:lvl2pPr marL="914400" lvl="1" indent="-304800" algn="l" rtl="0">
              <a:lnSpc>
                <a:spcPct val="100000"/>
              </a:lnSpc>
              <a:spcBef>
                <a:spcPts val="300"/>
              </a:spcBef>
              <a:spcAft>
                <a:spcPts val="0"/>
              </a:spcAft>
              <a:buSzPts val="1200"/>
              <a:buChar char="•"/>
              <a:defRPr sz="1200"/>
            </a:lvl2pPr>
            <a:lvl3pPr marL="1371600" lvl="2" indent="-304800" algn="l" rtl="0">
              <a:lnSpc>
                <a:spcPct val="100000"/>
              </a:lnSpc>
              <a:spcBef>
                <a:spcPts val="300"/>
              </a:spcBef>
              <a:spcAft>
                <a:spcPts val="0"/>
              </a:spcAft>
              <a:buSzPts val="1200"/>
              <a:buChar char="•"/>
              <a:defRPr sz="1200"/>
            </a:lvl3pPr>
            <a:lvl4pPr marL="1828800" lvl="3" indent="-304800" algn="l" rtl="0">
              <a:lnSpc>
                <a:spcPct val="100000"/>
              </a:lnSpc>
              <a:spcBef>
                <a:spcPts val="300"/>
              </a:spcBef>
              <a:spcAft>
                <a:spcPts val="0"/>
              </a:spcAft>
              <a:buSzPts val="1200"/>
              <a:buChar char="•"/>
              <a:defRPr sz="1200"/>
            </a:lvl4pPr>
            <a:lvl5pPr marL="2286000" lvl="4" indent="-304800" algn="l" rtl="0">
              <a:lnSpc>
                <a:spcPct val="100000"/>
              </a:lnSpc>
              <a:spcBef>
                <a:spcPts val="300"/>
              </a:spcBef>
              <a:spcAft>
                <a:spcPts val="0"/>
              </a:spcAft>
              <a:buSzPts val="1200"/>
              <a:buChar char="•"/>
              <a:defRPr sz="1200"/>
            </a:lvl5pPr>
            <a:lvl6pPr marL="2743200" lvl="5" indent="-304800" algn="l" rtl="0">
              <a:lnSpc>
                <a:spcPct val="100000"/>
              </a:lnSpc>
              <a:spcBef>
                <a:spcPts val="300"/>
              </a:spcBef>
              <a:spcAft>
                <a:spcPts val="0"/>
              </a:spcAft>
              <a:buSzPts val="1200"/>
              <a:buChar char="•"/>
              <a:defRPr sz="1200"/>
            </a:lvl6pPr>
            <a:lvl7pPr marL="3200400" lvl="6" indent="-304800" algn="l" rtl="0">
              <a:lnSpc>
                <a:spcPct val="100000"/>
              </a:lnSpc>
              <a:spcBef>
                <a:spcPts val="300"/>
              </a:spcBef>
              <a:spcAft>
                <a:spcPts val="0"/>
              </a:spcAft>
              <a:buSzPts val="1200"/>
              <a:buChar char="•"/>
              <a:defRPr sz="1200"/>
            </a:lvl7pPr>
            <a:lvl8pPr marL="3657600" lvl="7" indent="-304800" algn="l" rtl="0">
              <a:lnSpc>
                <a:spcPct val="100000"/>
              </a:lnSpc>
              <a:spcBef>
                <a:spcPts val="300"/>
              </a:spcBef>
              <a:spcAft>
                <a:spcPts val="0"/>
              </a:spcAft>
              <a:buSzPts val="1200"/>
              <a:buChar char="•"/>
              <a:defRPr sz="1200"/>
            </a:lvl8pPr>
            <a:lvl9pPr marL="4114800" lvl="8" indent="-304800" algn="l" rtl="0">
              <a:lnSpc>
                <a:spcPct val="100000"/>
              </a:lnSpc>
              <a:spcBef>
                <a:spcPts val="300"/>
              </a:spcBef>
              <a:spcAft>
                <a:spcPts val="0"/>
              </a:spcAft>
              <a:buSzPts val="1200"/>
              <a:buChar char="•"/>
              <a:defRPr sz="1200"/>
            </a:lvl9pPr>
          </a:lstStyle>
          <a:p>
            <a:endParaRPr/>
          </a:p>
        </p:txBody>
      </p:sp>
      <p:sp>
        <p:nvSpPr>
          <p:cNvPr id="154" name="Google Shape;154;p39"/>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6">
  <p:cSld name="TITLE_AND_BODY_7">
    <p:spTree>
      <p:nvGrpSpPr>
        <p:cNvPr id="1" name="Shape 155"/>
        <p:cNvGrpSpPr/>
        <p:nvPr/>
      </p:nvGrpSpPr>
      <p:grpSpPr>
        <a:xfrm>
          <a:off x="0" y="0"/>
          <a:ext cx="0" cy="0"/>
          <a:chOff x="0" y="0"/>
          <a:chExt cx="0" cy="0"/>
        </a:xfrm>
      </p:grpSpPr>
      <p:sp>
        <p:nvSpPr>
          <p:cNvPr id="156" name="Google Shape;156;p40"/>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7" name="Google Shape;157;p40"/>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300"/>
              </a:spcBef>
              <a:spcAft>
                <a:spcPts val="0"/>
              </a:spcAft>
              <a:buSzPts val="1100"/>
              <a:buNone/>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
              <a:defRPr/>
            </a:lvl3pPr>
            <a:lvl4pPr marL="1828800" lvl="3" indent="-317500" algn="l" rtl="0">
              <a:lnSpc>
                <a:spcPct val="100000"/>
              </a:lnSpc>
              <a:spcBef>
                <a:spcPts val="300"/>
              </a:spcBef>
              <a:spcAft>
                <a:spcPts val="0"/>
              </a:spcAft>
              <a:buSzPts val="1400"/>
              <a:buChar char="•"/>
              <a:defRPr/>
            </a:lvl4pPr>
            <a:lvl5pPr marL="2286000" lvl="4" indent="-317500" algn="l" rtl="0">
              <a:lnSpc>
                <a:spcPct val="100000"/>
              </a:lnSpc>
              <a:spcBef>
                <a:spcPts val="300"/>
              </a:spcBef>
              <a:spcAft>
                <a:spcPts val="0"/>
              </a:spcAft>
              <a:buSzPts val="1400"/>
              <a:buChar char="•"/>
              <a:defRPr/>
            </a:lvl5pPr>
            <a:lvl6pPr marL="2743200" lvl="5" indent="-317500" algn="l" rtl="0">
              <a:lnSpc>
                <a:spcPct val="100000"/>
              </a:lnSpc>
              <a:spcBef>
                <a:spcPts val="300"/>
              </a:spcBef>
              <a:spcAft>
                <a:spcPts val="0"/>
              </a:spcAft>
              <a:buSzPts val="1400"/>
              <a:buChar char="•"/>
              <a:defRPr/>
            </a:lvl6pPr>
            <a:lvl7pPr marL="3200400" lvl="6" indent="-317500" algn="l" rtl="0">
              <a:lnSpc>
                <a:spcPct val="100000"/>
              </a:lnSpc>
              <a:spcBef>
                <a:spcPts val="300"/>
              </a:spcBef>
              <a:spcAft>
                <a:spcPts val="0"/>
              </a:spcAft>
              <a:buSzPts val="1400"/>
              <a:buChar char="•"/>
              <a:defRPr/>
            </a:lvl7pPr>
            <a:lvl8pPr marL="3657600" lvl="7" indent="-317500" algn="l" rtl="0">
              <a:lnSpc>
                <a:spcPct val="100000"/>
              </a:lnSpc>
              <a:spcBef>
                <a:spcPts val="300"/>
              </a:spcBef>
              <a:spcAft>
                <a:spcPts val="0"/>
              </a:spcAft>
              <a:buSzPts val="1400"/>
              <a:buChar char="•"/>
              <a:defRPr/>
            </a:lvl8pPr>
            <a:lvl9pPr marL="4114800" lvl="8" indent="-317500" algn="l" rtl="0">
              <a:lnSpc>
                <a:spcPct val="100000"/>
              </a:lnSpc>
              <a:spcBef>
                <a:spcPts val="300"/>
              </a:spcBef>
              <a:spcAft>
                <a:spcPts val="0"/>
              </a:spcAft>
              <a:buSzPts val="1400"/>
              <a:buChar char="•"/>
              <a:defRPr/>
            </a:lvl9pPr>
          </a:lstStyle>
          <a:p>
            <a:endParaRPr/>
          </a:p>
        </p:txBody>
      </p:sp>
      <p:sp>
        <p:nvSpPr>
          <p:cNvPr id="158" name="Google Shape;158;p40"/>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7">
  <p:cSld name="TITLE_AND_BODY_8">
    <p:spTree>
      <p:nvGrpSpPr>
        <p:cNvPr id="1" name="Shape 159"/>
        <p:cNvGrpSpPr/>
        <p:nvPr/>
      </p:nvGrpSpPr>
      <p:grpSpPr>
        <a:xfrm>
          <a:off x="0" y="0"/>
          <a:ext cx="0" cy="0"/>
          <a:chOff x="0" y="0"/>
          <a:chExt cx="0" cy="0"/>
        </a:xfrm>
      </p:grpSpPr>
      <p:sp>
        <p:nvSpPr>
          <p:cNvPr id="160" name="Google Shape;160;p41"/>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1" name="Google Shape;161;p41"/>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300"/>
              </a:spcBef>
              <a:spcAft>
                <a:spcPts val="0"/>
              </a:spcAft>
              <a:buSzPts val="1100"/>
              <a:buNone/>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
              <a:defRPr/>
            </a:lvl3pPr>
            <a:lvl4pPr marL="1828800" lvl="3" indent="-317500" algn="l" rtl="0">
              <a:lnSpc>
                <a:spcPct val="100000"/>
              </a:lnSpc>
              <a:spcBef>
                <a:spcPts val="300"/>
              </a:spcBef>
              <a:spcAft>
                <a:spcPts val="0"/>
              </a:spcAft>
              <a:buSzPts val="1400"/>
              <a:buChar char="•"/>
              <a:defRPr/>
            </a:lvl4pPr>
            <a:lvl5pPr marL="2286000" lvl="4" indent="-317500" algn="l" rtl="0">
              <a:lnSpc>
                <a:spcPct val="100000"/>
              </a:lnSpc>
              <a:spcBef>
                <a:spcPts val="300"/>
              </a:spcBef>
              <a:spcAft>
                <a:spcPts val="0"/>
              </a:spcAft>
              <a:buSzPts val="1400"/>
              <a:buChar char="•"/>
              <a:defRPr/>
            </a:lvl5pPr>
            <a:lvl6pPr marL="2743200" lvl="5" indent="-317500" algn="l" rtl="0">
              <a:lnSpc>
                <a:spcPct val="100000"/>
              </a:lnSpc>
              <a:spcBef>
                <a:spcPts val="300"/>
              </a:spcBef>
              <a:spcAft>
                <a:spcPts val="0"/>
              </a:spcAft>
              <a:buSzPts val="1400"/>
              <a:buChar char="•"/>
              <a:defRPr/>
            </a:lvl6pPr>
            <a:lvl7pPr marL="3200400" lvl="6" indent="-317500" algn="l" rtl="0">
              <a:lnSpc>
                <a:spcPct val="100000"/>
              </a:lnSpc>
              <a:spcBef>
                <a:spcPts val="300"/>
              </a:spcBef>
              <a:spcAft>
                <a:spcPts val="0"/>
              </a:spcAft>
              <a:buSzPts val="1400"/>
              <a:buChar char="•"/>
              <a:defRPr/>
            </a:lvl7pPr>
            <a:lvl8pPr marL="3657600" lvl="7" indent="-317500" algn="l" rtl="0">
              <a:lnSpc>
                <a:spcPct val="100000"/>
              </a:lnSpc>
              <a:spcBef>
                <a:spcPts val="300"/>
              </a:spcBef>
              <a:spcAft>
                <a:spcPts val="0"/>
              </a:spcAft>
              <a:buSzPts val="1400"/>
              <a:buChar char="•"/>
              <a:defRPr/>
            </a:lvl8pPr>
            <a:lvl9pPr marL="4114800" lvl="8" indent="-317500" algn="l" rtl="0">
              <a:lnSpc>
                <a:spcPct val="100000"/>
              </a:lnSpc>
              <a:spcBef>
                <a:spcPts val="300"/>
              </a:spcBef>
              <a:spcAft>
                <a:spcPts val="0"/>
              </a:spcAft>
              <a:buSzPts val="1400"/>
              <a:buChar char="•"/>
              <a:defRPr/>
            </a:lvl9pPr>
          </a:lstStyle>
          <a:p>
            <a:endParaRPr/>
          </a:p>
        </p:txBody>
      </p:sp>
      <p:sp>
        <p:nvSpPr>
          <p:cNvPr id="162" name="Google Shape;162;p41"/>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8">
  <p:cSld name="TITLE_AND_BODY_9">
    <p:spTree>
      <p:nvGrpSpPr>
        <p:cNvPr id="1" name="Shape 163"/>
        <p:cNvGrpSpPr/>
        <p:nvPr/>
      </p:nvGrpSpPr>
      <p:grpSpPr>
        <a:xfrm>
          <a:off x="0" y="0"/>
          <a:ext cx="0" cy="0"/>
          <a:chOff x="0" y="0"/>
          <a:chExt cx="0" cy="0"/>
        </a:xfrm>
      </p:grpSpPr>
      <p:sp>
        <p:nvSpPr>
          <p:cNvPr id="164" name="Google Shape;164;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85000"/>
              </a:lnSpc>
              <a:spcBef>
                <a:spcPts val="0"/>
              </a:spcBef>
              <a:spcAft>
                <a:spcPts val="0"/>
              </a:spcAft>
              <a:buClr>
                <a:srgbClr val="3F3F3F"/>
              </a:buClr>
              <a:buSzPts val="2800"/>
              <a:buFont typeface="Calibri"/>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65" name="Google Shape;165;p4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90000"/>
              </a:lnSpc>
              <a:spcBef>
                <a:spcPts val="0"/>
              </a:spcBef>
              <a:spcAft>
                <a:spcPts val="0"/>
              </a:spcAft>
              <a:buSzPts val="1800"/>
              <a:buChar char="●"/>
              <a:defRPr/>
            </a:lvl1pPr>
            <a:lvl2pPr marL="914400" lvl="1" indent="-317500" algn="l" rtl="0">
              <a:lnSpc>
                <a:spcPct val="90000"/>
              </a:lnSpc>
              <a:spcBef>
                <a:spcPts val="0"/>
              </a:spcBef>
              <a:spcAft>
                <a:spcPts val="0"/>
              </a:spcAft>
              <a:buSzPts val="1400"/>
              <a:buChar char="○"/>
              <a:defRPr/>
            </a:lvl2pPr>
            <a:lvl3pPr marL="1371600" lvl="2" indent="-317500" algn="l" rtl="0">
              <a:lnSpc>
                <a:spcPct val="90000"/>
              </a:lnSpc>
              <a:spcBef>
                <a:spcPts val="0"/>
              </a:spcBef>
              <a:spcAft>
                <a:spcPts val="0"/>
              </a:spcAft>
              <a:buSzPts val="1400"/>
              <a:buChar char="■"/>
              <a:defRPr/>
            </a:lvl3pPr>
            <a:lvl4pPr marL="1828800" lvl="3" indent="-317500" algn="l" rtl="0">
              <a:lnSpc>
                <a:spcPct val="90000"/>
              </a:lnSpc>
              <a:spcBef>
                <a:spcPts val="0"/>
              </a:spcBef>
              <a:spcAft>
                <a:spcPts val="0"/>
              </a:spcAft>
              <a:buSzPts val="1400"/>
              <a:buChar char="●"/>
              <a:defRPr/>
            </a:lvl4pPr>
            <a:lvl5pPr marL="2286000" lvl="4" indent="-317500" algn="l" rtl="0">
              <a:lnSpc>
                <a:spcPct val="90000"/>
              </a:lnSpc>
              <a:spcBef>
                <a:spcPts val="0"/>
              </a:spcBef>
              <a:spcAft>
                <a:spcPts val="0"/>
              </a:spcAft>
              <a:buSzPts val="1400"/>
              <a:buChar char="○"/>
              <a:defRPr/>
            </a:lvl5pPr>
            <a:lvl6pPr marL="2743200" lvl="5" indent="-317500" algn="l" rtl="0">
              <a:lnSpc>
                <a:spcPct val="90000"/>
              </a:lnSpc>
              <a:spcBef>
                <a:spcPts val="0"/>
              </a:spcBef>
              <a:spcAft>
                <a:spcPts val="0"/>
              </a:spcAft>
              <a:buSzPts val="1400"/>
              <a:buChar char="■"/>
              <a:defRPr/>
            </a:lvl6pPr>
            <a:lvl7pPr marL="3200400" lvl="6" indent="-317500" algn="l" rtl="0">
              <a:lnSpc>
                <a:spcPct val="90000"/>
              </a:lnSpc>
              <a:spcBef>
                <a:spcPts val="0"/>
              </a:spcBef>
              <a:spcAft>
                <a:spcPts val="0"/>
              </a:spcAft>
              <a:buSzPts val="1400"/>
              <a:buChar char="●"/>
              <a:defRPr/>
            </a:lvl7pPr>
            <a:lvl8pPr marL="3657600" lvl="7" indent="-317500" algn="l" rtl="0">
              <a:lnSpc>
                <a:spcPct val="90000"/>
              </a:lnSpc>
              <a:spcBef>
                <a:spcPts val="0"/>
              </a:spcBef>
              <a:spcAft>
                <a:spcPts val="0"/>
              </a:spcAft>
              <a:buSzPts val="1400"/>
              <a:buChar char="○"/>
              <a:defRPr/>
            </a:lvl8pPr>
            <a:lvl9pPr marL="4114800" lvl="8" indent="-317500" algn="l" rtl="0">
              <a:lnSpc>
                <a:spcPct val="90000"/>
              </a:lnSpc>
              <a:spcBef>
                <a:spcPts val="0"/>
              </a:spcBef>
              <a:spcAft>
                <a:spcPts val="0"/>
              </a:spcAft>
              <a:buSzPts val="1400"/>
              <a:buChar char="■"/>
              <a:defRPr/>
            </a:lvl9pPr>
          </a:lstStyle>
          <a:p>
            <a:endParaRPr/>
          </a:p>
        </p:txBody>
      </p:sp>
      <p:sp>
        <p:nvSpPr>
          <p:cNvPr id="166" name="Google Shape;166;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9">
  <p:cSld name="TITLE_AND_BODY_10">
    <p:spTree>
      <p:nvGrpSpPr>
        <p:cNvPr id="1" name="Shape 167"/>
        <p:cNvGrpSpPr/>
        <p:nvPr/>
      </p:nvGrpSpPr>
      <p:grpSpPr>
        <a:xfrm>
          <a:off x="0" y="0"/>
          <a:ext cx="0" cy="0"/>
          <a:chOff x="0" y="0"/>
          <a:chExt cx="0" cy="0"/>
        </a:xfrm>
      </p:grpSpPr>
      <p:sp>
        <p:nvSpPr>
          <p:cNvPr id="168" name="Google Shape;168;p4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85000"/>
              </a:lnSpc>
              <a:spcBef>
                <a:spcPts val="0"/>
              </a:spcBef>
              <a:spcAft>
                <a:spcPts val="0"/>
              </a:spcAft>
              <a:buClr>
                <a:srgbClr val="3F3F3F"/>
              </a:buClr>
              <a:buSzPts val="2800"/>
              <a:buFont typeface="Calibri"/>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69" name="Google Shape;169;p4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90000"/>
              </a:lnSpc>
              <a:spcBef>
                <a:spcPts val="0"/>
              </a:spcBef>
              <a:spcAft>
                <a:spcPts val="0"/>
              </a:spcAft>
              <a:buSzPts val="1800"/>
              <a:buChar char="●"/>
              <a:defRPr/>
            </a:lvl1pPr>
            <a:lvl2pPr marL="914400" lvl="1" indent="-317500" algn="l" rtl="0">
              <a:lnSpc>
                <a:spcPct val="90000"/>
              </a:lnSpc>
              <a:spcBef>
                <a:spcPts val="0"/>
              </a:spcBef>
              <a:spcAft>
                <a:spcPts val="0"/>
              </a:spcAft>
              <a:buSzPts val="1400"/>
              <a:buChar char="○"/>
              <a:defRPr/>
            </a:lvl2pPr>
            <a:lvl3pPr marL="1371600" lvl="2" indent="-317500" algn="l" rtl="0">
              <a:lnSpc>
                <a:spcPct val="90000"/>
              </a:lnSpc>
              <a:spcBef>
                <a:spcPts val="0"/>
              </a:spcBef>
              <a:spcAft>
                <a:spcPts val="0"/>
              </a:spcAft>
              <a:buSzPts val="1400"/>
              <a:buChar char="■"/>
              <a:defRPr/>
            </a:lvl3pPr>
            <a:lvl4pPr marL="1828800" lvl="3" indent="-317500" algn="l" rtl="0">
              <a:lnSpc>
                <a:spcPct val="90000"/>
              </a:lnSpc>
              <a:spcBef>
                <a:spcPts val="0"/>
              </a:spcBef>
              <a:spcAft>
                <a:spcPts val="0"/>
              </a:spcAft>
              <a:buSzPts val="1400"/>
              <a:buChar char="●"/>
              <a:defRPr/>
            </a:lvl4pPr>
            <a:lvl5pPr marL="2286000" lvl="4" indent="-317500" algn="l" rtl="0">
              <a:lnSpc>
                <a:spcPct val="90000"/>
              </a:lnSpc>
              <a:spcBef>
                <a:spcPts val="0"/>
              </a:spcBef>
              <a:spcAft>
                <a:spcPts val="0"/>
              </a:spcAft>
              <a:buSzPts val="1400"/>
              <a:buChar char="○"/>
              <a:defRPr/>
            </a:lvl5pPr>
            <a:lvl6pPr marL="2743200" lvl="5" indent="-317500" algn="l" rtl="0">
              <a:lnSpc>
                <a:spcPct val="90000"/>
              </a:lnSpc>
              <a:spcBef>
                <a:spcPts val="0"/>
              </a:spcBef>
              <a:spcAft>
                <a:spcPts val="0"/>
              </a:spcAft>
              <a:buSzPts val="1400"/>
              <a:buChar char="■"/>
              <a:defRPr/>
            </a:lvl6pPr>
            <a:lvl7pPr marL="3200400" lvl="6" indent="-317500" algn="l" rtl="0">
              <a:lnSpc>
                <a:spcPct val="90000"/>
              </a:lnSpc>
              <a:spcBef>
                <a:spcPts val="0"/>
              </a:spcBef>
              <a:spcAft>
                <a:spcPts val="0"/>
              </a:spcAft>
              <a:buSzPts val="1400"/>
              <a:buChar char="●"/>
              <a:defRPr/>
            </a:lvl7pPr>
            <a:lvl8pPr marL="3657600" lvl="7" indent="-317500" algn="l" rtl="0">
              <a:lnSpc>
                <a:spcPct val="90000"/>
              </a:lnSpc>
              <a:spcBef>
                <a:spcPts val="0"/>
              </a:spcBef>
              <a:spcAft>
                <a:spcPts val="0"/>
              </a:spcAft>
              <a:buSzPts val="1400"/>
              <a:buChar char="○"/>
              <a:defRPr/>
            </a:lvl8pPr>
            <a:lvl9pPr marL="4114800" lvl="8" indent="-317500" algn="l" rtl="0">
              <a:lnSpc>
                <a:spcPct val="90000"/>
              </a:lnSpc>
              <a:spcBef>
                <a:spcPts val="0"/>
              </a:spcBef>
              <a:spcAft>
                <a:spcPts val="0"/>
              </a:spcAft>
              <a:buSzPts val="1400"/>
              <a:buChar char="■"/>
              <a:defRPr/>
            </a:lvl9pPr>
          </a:lstStyle>
          <a:p>
            <a:endParaRPr/>
          </a:p>
        </p:txBody>
      </p:sp>
      <p:sp>
        <p:nvSpPr>
          <p:cNvPr id="170" name="Google Shape;170;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ody 10">
  <p:cSld name="TITLE_AND_BODY_11">
    <p:spTree>
      <p:nvGrpSpPr>
        <p:cNvPr id="1" name="Shape 171"/>
        <p:cNvGrpSpPr/>
        <p:nvPr/>
      </p:nvGrpSpPr>
      <p:grpSpPr>
        <a:xfrm>
          <a:off x="0" y="0"/>
          <a:ext cx="0" cy="0"/>
          <a:chOff x="0" y="0"/>
          <a:chExt cx="0" cy="0"/>
        </a:xfrm>
      </p:grpSpPr>
      <p:sp>
        <p:nvSpPr>
          <p:cNvPr id="172" name="Google Shape;172;p44"/>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3" name="Google Shape;173;p44"/>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300"/>
              </a:spcBef>
              <a:spcAft>
                <a:spcPts val="0"/>
              </a:spcAft>
              <a:buSzPts val="1100"/>
              <a:buNone/>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
              <a:defRPr/>
            </a:lvl3pPr>
            <a:lvl4pPr marL="1828800" lvl="3" indent="-317500" algn="l" rtl="0">
              <a:lnSpc>
                <a:spcPct val="100000"/>
              </a:lnSpc>
              <a:spcBef>
                <a:spcPts val="300"/>
              </a:spcBef>
              <a:spcAft>
                <a:spcPts val="0"/>
              </a:spcAft>
              <a:buSzPts val="1400"/>
              <a:buChar char="•"/>
              <a:defRPr/>
            </a:lvl4pPr>
            <a:lvl5pPr marL="2286000" lvl="4" indent="-317500" algn="l" rtl="0">
              <a:lnSpc>
                <a:spcPct val="100000"/>
              </a:lnSpc>
              <a:spcBef>
                <a:spcPts val="300"/>
              </a:spcBef>
              <a:spcAft>
                <a:spcPts val="0"/>
              </a:spcAft>
              <a:buSzPts val="1400"/>
              <a:buChar char="•"/>
              <a:defRPr/>
            </a:lvl5pPr>
            <a:lvl6pPr marL="2743200" lvl="5" indent="-317500" algn="l" rtl="0">
              <a:lnSpc>
                <a:spcPct val="100000"/>
              </a:lnSpc>
              <a:spcBef>
                <a:spcPts val="300"/>
              </a:spcBef>
              <a:spcAft>
                <a:spcPts val="0"/>
              </a:spcAft>
              <a:buSzPts val="1400"/>
              <a:buChar char="•"/>
              <a:defRPr/>
            </a:lvl6pPr>
            <a:lvl7pPr marL="3200400" lvl="6" indent="-317500" algn="l" rtl="0">
              <a:lnSpc>
                <a:spcPct val="100000"/>
              </a:lnSpc>
              <a:spcBef>
                <a:spcPts val="300"/>
              </a:spcBef>
              <a:spcAft>
                <a:spcPts val="0"/>
              </a:spcAft>
              <a:buSzPts val="1400"/>
              <a:buChar char="•"/>
              <a:defRPr/>
            </a:lvl7pPr>
            <a:lvl8pPr marL="3657600" lvl="7" indent="-317500" algn="l" rtl="0">
              <a:lnSpc>
                <a:spcPct val="100000"/>
              </a:lnSpc>
              <a:spcBef>
                <a:spcPts val="300"/>
              </a:spcBef>
              <a:spcAft>
                <a:spcPts val="0"/>
              </a:spcAft>
              <a:buSzPts val="1400"/>
              <a:buChar char="•"/>
              <a:defRPr/>
            </a:lvl8pPr>
            <a:lvl9pPr marL="4114800" lvl="8" indent="-317500" algn="l" rtl="0">
              <a:lnSpc>
                <a:spcPct val="100000"/>
              </a:lnSpc>
              <a:spcBef>
                <a:spcPts val="300"/>
              </a:spcBef>
              <a:spcAft>
                <a:spcPts val="0"/>
              </a:spcAft>
              <a:buSzPts val="1400"/>
              <a:buChar char="•"/>
              <a:defRPr/>
            </a:lvl9pPr>
          </a:lstStyle>
          <a:p>
            <a:endParaRPr/>
          </a:p>
        </p:txBody>
      </p:sp>
      <p:sp>
        <p:nvSpPr>
          <p:cNvPr id="174" name="Google Shape;174;p44"/>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11">
  <p:cSld name="TITLE_AND_BODY_12">
    <p:spTree>
      <p:nvGrpSpPr>
        <p:cNvPr id="1" name="Shape 175"/>
        <p:cNvGrpSpPr/>
        <p:nvPr/>
      </p:nvGrpSpPr>
      <p:grpSpPr>
        <a:xfrm>
          <a:off x="0" y="0"/>
          <a:ext cx="0" cy="0"/>
          <a:chOff x="0" y="0"/>
          <a:chExt cx="0" cy="0"/>
        </a:xfrm>
      </p:grpSpPr>
      <p:sp>
        <p:nvSpPr>
          <p:cNvPr id="176" name="Google Shape;176;p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85000"/>
              </a:lnSpc>
              <a:spcBef>
                <a:spcPts val="0"/>
              </a:spcBef>
              <a:spcAft>
                <a:spcPts val="0"/>
              </a:spcAft>
              <a:buClr>
                <a:srgbClr val="3F3F3F"/>
              </a:buClr>
              <a:buSzPts val="2800"/>
              <a:buFont typeface="Calibri"/>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77" name="Google Shape;177;p4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90000"/>
              </a:lnSpc>
              <a:spcBef>
                <a:spcPts val="0"/>
              </a:spcBef>
              <a:spcAft>
                <a:spcPts val="0"/>
              </a:spcAft>
              <a:buSzPts val="1800"/>
              <a:buChar char="●"/>
              <a:defRPr/>
            </a:lvl1pPr>
            <a:lvl2pPr marL="914400" lvl="1" indent="-317500" algn="l" rtl="0">
              <a:lnSpc>
                <a:spcPct val="90000"/>
              </a:lnSpc>
              <a:spcBef>
                <a:spcPts val="0"/>
              </a:spcBef>
              <a:spcAft>
                <a:spcPts val="0"/>
              </a:spcAft>
              <a:buSzPts val="1400"/>
              <a:buChar char="○"/>
              <a:defRPr/>
            </a:lvl2pPr>
            <a:lvl3pPr marL="1371600" lvl="2" indent="-317500" algn="l" rtl="0">
              <a:lnSpc>
                <a:spcPct val="90000"/>
              </a:lnSpc>
              <a:spcBef>
                <a:spcPts val="0"/>
              </a:spcBef>
              <a:spcAft>
                <a:spcPts val="0"/>
              </a:spcAft>
              <a:buSzPts val="1400"/>
              <a:buChar char="■"/>
              <a:defRPr/>
            </a:lvl3pPr>
            <a:lvl4pPr marL="1828800" lvl="3" indent="-317500" algn="l" rtl="0">
              <a:lnSpc>
                <a:spcPct val="90000"/>
              </a:lnSpc>
              <a:spcBef>
                <a:spcPts val="0"/>
              </a:spcBef>
              <a:spcAft>
                <a:spcPts val="0"/>
              </a:spcAft>
              <a:buSzPts val="1400"/>
              <a:buChar char="●"/>
              <a:defRPr/>
            </a:lvl4pPr>
            <a:lvl5pPr marL="2286000" lvl="4" indent="-317500" algn="l" rtl="0">
              <a:lnSpc>
                <a:spcPct val="90000"/>
              </a:lnSpc>
              <a:spcBef>
                <a:spcPts val="0"/>
              </a:spcBef>
              <a:spcAft>
                <a:spcPts val="0"/>
              </a:spcAft>
              <a:buSzPts val="1400"/>
              <a:buChar char="○"/>
              <a:defRPr/>
            </a:lvl5pPr>
            <a:lvl6pPr marL="2743200" lvl="5" indent="-317500" algn="l" rtl="0">
              <a:lnSpc>
                <a:spcPct val="90000"/>
              </a:lnSpc>
              <a:spcBef>
                <a:spcPts val="0"/>
              </a:spcBef>
              <a:spcAft>
                <a:spcPts val="0"/>
              </a:spcAft>
              <a:buSzPts val="1400"/>
              <a:buChar char="■"/>
              <a:defRPr/>
            </a:lvl6pPr>
            <a:lvl7pPr marL="3200400" lvl="6" indent="-317500" algn="l" rtl="0">
              <a:lnSpc>
                <a:spcPct val="90000"/>
              </a:lnSpc>
              <a:spcBef>
                <a:spcPts val="0"/>
              </a:spcBef>
              <a:spcAft>
                <a:spcPts val="0"/>
              </a:spcAft>
              <a:buSzPts val="1400"/>
              <a:buChar char="●"/>
              <a:defRPr/>
            </a:lvl7pPr>
            <a:lvl8pPr marL="3657600" lvl="7" indent="-317500" algn="l" rtl="0">
              <a:lnSpc>
                <a:spcPct val="90000"/>
              </a:lnSpc>
              <a:spcBef>
                <a:spcPts val="0"/>
              </a:spcBef>
              <a:spcAft>
                <a:spcPts val="0"/>
              </a:spcAft>
              <a:buSzPts val="1400"/>
              <a:buChar char="○"/>
              <a:defRPr/>
            </a:lvl8pPr>
            <a:lvl9pPr marL="4114800" lvl="8" indent="-317500" algn="l" rtl="0">
              <a:lnSpc>
                <a:spcPct val="90000"/>
              </a:lnSpc>
              <a:spcBef>
                <a:spcPts val="0"/>
              </a:spcBef>
              <a:spcAft>
                <a:spcPts val="0"/>
              </a:spcAft>
              <a:buSzPts val="1400"/>
              <a:buChar char="■"/>
              <a:defRPr/>
            </a:lvl9pPr>
          </a:lstStyle>
          <a:p>
            <a:endParaRPr/>
          </a:p>
        </p:txBody>
      </p:sp>
      <p:sp>
        <p:nvSpPr>
          <p:cNvPr id="178" name="Google Shape;178;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FFFFFF"/>
              </a:buClr>
              <a:buSzPts val="788"/>
              <a:buFont typeface="Calibri"/>
              <a:buNone/>
              <a:defRPr sz="788"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body 12">
  <p:cSld name="TITLE_AND_BODY_13">
    <p:spTree>
      <p:nvGrpSpPr>
        <p:cNvPr id="1" name="Shape 179"/>
        <p:cNvGrpSpPr/>
        <p:nvPr/>
      </p:nvGrpSpPr>
      <p:grpSpPr>
        <a:xfrm>
          <a:off x="0" y="0"/>
          <a:ext cx="0" cy="0"/>
          <a:chOff x="0" y="0"/>
          <a:chExt cx="0" cy="0"/>
        </a:xfrm>
      </p:grpSpPr>
      <p:sp>
        <p:nvSpPr>
          <p:cNvPr id="180" name="Google Shape;180;p46"/>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1" name="Google Shape;181;p46"/>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300"/>
              </a:spcBef>
              <a:spcAft>
                <a:spcPts val="0"/>
              </a:spcAft>
              <a:buSzPts val="1100"/>
              <a:buNone/>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
              <a:defRPr/>
            </a:lvl3pPr>
            <a:lvl4pPr marL="1828800" lvl="3" indent="-317500" algn="l" rtl="0">
              <a:lnSpc>
                <a:spcPct val="100000"/>
              </a:lnSpc>
              <a:spcBef>
                <a:spcPts val="300"/>
              </a:spcBef>
              <a:spcAft>
                <a:spcPts val="0"/>
              </a:spcAft>
              <a:buSzPts val="1400"/>
              <a:buChar char="•"/>
              <a:defRPr/>
            </a:lvl4pPr>
            <a:lvl5pPr marL="2286000" lvl="4" indent="-317500" algn="l" rtl="0">
              <a:lnSpc>
                <a:spcPct val="100000"/>
              </a:lnSpc>
              <a:spcBef>
                <a:spcPts val="300"/>
              </a:spcBef>
              <a:spcAft>
                <a:spcPts val="0"/>
              </a:spcAft>
              <a:buSzPts val="1400"/>
              <a:buChar char="•"/>
              <a:defRPr/>
            </a:lvl5pPr>
            <a:lvl6pPr marL="2743200" lvl="5" indent="-317500" algn="l" rtl="0">
              <a:lnSpc>
                <a:spcPct val="100000"/>
              </a:lnSpc>
              <a:spcBef>
                <a:spcPts val="300"/>
              </a:spcBef>
              <a:spcAft>
                <a:spcPts val="0"/>
              </a:spcAft>
              <a:buSzPts val="1400"/>
              <a:buChar char="•"/>
              <a:defRPr/>
            </a:lvl6pPr>
            <a:lvl7pPr marL="3200400" lvl="6" indent="-317500" algn="l" rtl="0">
              <a:lnSpc>
                <a:spcPct val="100000"/>
              </a:lnSpc>
              <a:spcBef>
                <a:spcPts val="300"/>
              </a:spcBef>
              <a:spcAft>
                <a:spcPts val="0"/>
              </a:spcAft>
              <a:buSzPts val="1400"/>
              <a:buChar char="•"/>
              <a:defRPr/>
            </a:lvl7pPr>
            <a:lvl8pPr marL="3657600" lvl="7" indent="-317500" algn="l" rtl="0">
              <a:lnSpc>
                <a:spcPct val="100000"/>
              </a:lnSpc>
              <a:spcBef>
                <a:spcPts val="300"/>
              </a:spcBef>
              <a:spcAft>
                <a:spcPts val="0"/>
              </a:spcAft>
              <a:buSzPts val="1400"/>
              <a:buChar char="•"/>
              <a:defRPr/>
            </a:lvl8pPr>
            <a:lvl9pPr marL="4114800" lvl="8" indent="-317500" algn="l" rtl="0">
              <a:lnSpc>
                <a:spcPct val="100000"/>
              </a:lnSpc>
              <a:spcBef>
                <a:spcPts val="300"/>
              </a:spcBef>
              <a:spcAft>
                <a:spcPts val="0"/>
              </a:spcAft>
              <a:buSzPts val="1400"/>
              <a:buChar char="•"/>
              <a:defRPr/>
            </a:lvl9pPr>
          </a:lstStyle>
          <a:p>
            <a:endParaRPr/>
          </a:p>
        </p:txBody>
      </p:sp>
      <p:sp>
        <p:nvSpPr>
          <p:cNvPr id="182" name="Google Shape;182;p46"/>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body 13">
  <p:cSld name="TITLE_AND_BODY_14">
    <p:spTree>
      <p:nvGrpSpPr>
        <p:cNvPr id="1" name="Shape 183"/>
        <p:cNvGrpSpPr/>
        <p:nvPr/>
      </p:nvGrpSpPr>
      <p:grpSpPr>
        <a:xfrm>
          <a:off x="0" y="0"/>
          <a:ext cx="0" cy="0"/>
          <a:chOff x="0" y="0"/>
          <a:chExt cx="0" cy="0"/>
        </a:xfrm>
      </p:grpSpPr>
      <p:sp>
        <p:nvSpPr>
          <p:cNvPr id="184" name="Google Shape;184;p47"/>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5" name="Google Shape;185;p47"/>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300"/>
              </a:spcBef>
              <a:spcAft>
                <a:spcPts val="0"/>
              </a:spcAft>
              <a:buSzPts val="1100"/>
              <a:buNone/>
              <a:defRPr/>
            </a:lvl1pPr>
            <a:lvl2pPr marL="914400" lvl="1" indent="-317500" algn="l" rtl="0">
              <a:lnSpc>
                <a:spcPct val="100000"/>
              </a:lnSpc>
              <a:spcBef>
                <a:spcPts val="300"/>
              </a:spcBef>
              <a:spcAft>
                <a:spcPts val="0"/>
              </a:spcAft>
              <a:buSzPts val="1400"/>
              <a:buChar char="•"/>
              <a:defRPr/>
            </a:lvl2pPr>
            <a:lvl3pPr marL="1371600" lvl="2" indent="-317500" algn="l" rtl="0">
              <a:lnSpc>
                <a:spcPct val="100000"/>
              </a:lnSpc>
              <a:spcBef>
                <a:spcPts val="300"/>
              </a:spcBef>
              <a:spcAft>
                <a:spcPts val="0"/>
              </a:spcAft>
              <a:buSzPts val="1400"/>
              <a:buChar char="•"/>
              <a:defRPr/>
            </a:lvl3pPr>
            <a:lvl4pPr marL="1828800" lvl="3" indent="-317500" algn="l" rtl="0">
              <a:lnSpc>
                <a:spcPct val="100000"/>
              </a:lnSpc>
              <a:spcBef>
                <a:spcPts val="300"/>
              </a:spcBef>
              <a:spcAft>
                <a:spcPts val="0"/>
              </a:spcAft>
              <a:buSzPts val="1400"/>
              <a:buChar char="•"/>
              <a:defRPr/>
            </a:lvl4pPr>
            <a:lvl5pPr marL="2286000" lvl="4" indent="-317500" algn="l" rtl="0">
              <a:lnSpc>
                <a:spcPct val="100000"/>
              </a:lnSpc>
              <a:spcBef>
                <a:spcPts val="300"/>
              </a:spcBef>
              <a:spcAft>
                <a:spcPts val="0"/>
              </a:spcAft>
              <a:buSzPts val="1400"/>
              <a:buChar char="•"/>
              <a:defRPr/>
            </a:lvl5pPr>
            <a:lvl6pPr marL="2743200" lvl="5" indent="-317500" algn="l" rtl="0">
              <a:lnSpc>
                <a:spcPct val="100000"/>
              </a:lnSpc>
              <a:spcBef>
                <a:spcPts val="300"/>
              </a:spcBef>
              <a:spcAft>
                <a:spcPts val="0"/>
              </a:spcAft>
              <a:buSzPts val="1400"/>
              <a:buChar char="•"/>
              <a:defRPr/>
            </a:lvl6pPr>
            <a:lvl7pPr marL="3200400" lvl="6" indent="-317500" algn="l" rtl="0">
              <a:lnSpc>
                <a:spcPct val="100000"/>
              </a:lnSpc>
              <a:spcBef>
                <a:spcPts val="300"/>
              </a:spcBef>
              <a:spcAft>
                <a:spcPts val="0"/>
              </a:spcAft>
              <a:buSzPts val="1400"/>
              <a:buChar char="•"/>
              <a:defRPr/>
            </a:lvl7pPr>
            <a:lvl8pPr marL="3657600" lvl="7" indent="-317500" algn="l" rtl="0">
              <a:lnSpc>
                <a:spcPct val="100000"/>
              </a:lnSpc>
              <a:spcBef>
                <a:spcPts val="300"/>
              </a:spcBef>
              <a:spcAft>
                <a:spcPts val="0"/>
              </a:spcAft>
              <a:buSzPts val="1400"/>
              <a:buChar char="•"/>
              <a:defRPr/>
            </a:lvl8pPr>
            <a:lvl9pPr marL="4114800" lvl="8" indent="-317500" algn="l" rtl="0">
              <a:lnSpc>
                <a:spcPct val="100000"/>
              </a:lnSpc>
              <a:spcBef>
                <a:spcPts val="300"/>
              </a:spcBef>
              <a:spcAft>
                <a:spcPts val="0"/>
              </a:spcAft>
              <a:buSzPts val="1400"/>
              <a:buChar char="•"/>
              <a:defRPr/>
            </a:lvl9pPr>
          </a:lstStyle>
          <a:p>
            <a:endParaRPr/>
          </a:p>
        </p:txBody>
      </p:sp>
      <p:sp>
        <p:nvSpPr>
          <p:cNvPr id="186" name="Google Shape;186;p47"/>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Title Slide - White">
  <p:cSld name="Title Slide - White">
    <p:bg>
      <p:bgPr>
        <a:solidFill>
          <a:schemeClr val="lt1"/>
        </a:solidFill>
        <a:effectLst/>
      </p:bgPr>
    </p:bg>
    <p:spTree>
      <p:nvGrpSpPr>
        <p:cNvPr id="1" name="Shape 187"/>
        <p:cNvGrpSpPr/>
        <p:nvPr/>
      </p:nvGrpSpPr>
      <p:grpSpPr>
        <a:xfrm>
          <a:off x="0" y="0"/>
          <a:ext cx="0" cy="0"/>
          <a:chOff x="0" y="0"/>
          <a:chExt cx="0" cy="0"/>
        </a:xfrm>
      </p:grpSpPr>
      <p:sp>
        <p:nvSpPr>
          <p:cNvPr id="188" name="Google Shape;188;p48"/>
          <p:cNvSpPr txBox="1">
            <a:spLocks noGrp="1"/>
          </p:cNvSpPr>
          <p:nvPr>
            <p:ph type="subTitle" idx="1"/>
          </p:nvPr>
        </p:nvSpPr>
        <p:spPr>
          <a:xfrm>
            <a:off x="356495" y="4383885"/>
            <a:ext cx="4195800" cy="379200"/>
          </a:xfrm>
          <a:prstGeom prst="rect">
            <a:avLst/>
          </a:prstGeom>
          <a:noFill/>
          <a:ln>
            <a:noFill/>
          </a:ln>
        </p:spPr>
        <p:txBody>
          <a:bodyPr spcFirstLastPara="1" wrap="square" lIns="0" tIns="0" rIns="0" bIns="0" anchor="b" anchorCtr="0">
            <a:noAutofit/>
          </a:bodyPr>
          <a:lstStyle>
            <a:lvl1pPr marR="0" lvl="0" algn="l" rtl="0">
              <a:lnSpc>
                <a:spcPct val="100000"/>
              </a:lnSpc>
              <a:spcBef>
                <a:spcPts val="8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1pPr>
            <a:lvl2pPr marR="0" lvl="1" algn="l" rtl="0">
              <a:lnSpc>
                <a:spcPct val="90000"/>
              </a:lnSpc>
              <a:spcBef>
                <a:spcPts val="400"/>
              </a:spcBef>
              <a:spcAft>
                <a:spcPts val="0"/>
              </a:spcAft>
              <a:buClr>
                <a:schemeClr val="dk1"/>
              </a:buClr>
              <a:buSzPts val="1100"/>
              <a:buFont typeface="Arial"/>
              <a:buNone/>
              <a:defRPr sz="1100" b="0" i="0" u="none" strike="noStrike" cap="none">
                <a:solidFill>
                  <a:schemeClr val="dk1"/>
                </a:solidFill>
                <a:latin typeface="Open Sans"/>
                <a:ea typeface="Open Sans"/>
                <a:cs typeface="Open Sans"/>
                <a:sym typeface="Open Sans"/>
              </a:defRPr>
            </a:lvl2pPr>
            <a:lvl3pPr marR="0" lvl="2" algn="ctr"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9" name="Google Shape;189;p48"/>
          <p:cNvSpPr txBox="1">
            <a:spLocks noGrp="1"/>
          </p:cNvSpPr>
          <p:nvPr>
            <p:ph type="body" idx="2"/>
          </p:nvPr>
        </p:nvSpPr>
        <p:spPr>
          <a:xfrm>
            <a:off x="356494" y="4772024"/>
            <a:ext cx="4195800" cy="2238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90000"/>
              </a:lnSpc>
              <a:spcBef>
                <a:spcPts val="800"/>
              </a:spcBef>
              <a:spcAft>
                <a:spcPts val="0"/>
              </a:spcAft>
              <a:buClr>
                <a:schemeClr val="dk1"/>
              </a:buClr>
              <a:buSzPts val="900"/>
              <a:buFont typeface="Arial"/>
              <a:buChar char="•"/>
              <a:defRPr sz="900" b="0" i="0" u="none" strike="noStrike" cap="none">
                <a:solidFill>
                  <a:schemeClr val="dk1"/>
                </a:solidFill>
                <a:latin typeface="Open Sans"/>
                <a:ea typeface="Open Sans"/>
                <a:cs typeface="Open Sans"/>
                <a:sym typeface="Open Sans"/>
              </a:defRPr>
            </a:lvl1pPr>
            <a:lvl2pPr marL="914400" marR="0" lvl="1" indent="-3429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90" name="Google Shape;190;p48"/>
          <p:cNvSpPr>
            <a:spLocks noGrp="1"/>
          </p:cNvSpPr>
          <p:nvPr>
            <p:ph type="pic" idx="3"/>
          </p:nvPr>
        </p:nvSpPr>
        <p:spPr>
          <a:xfrm>
            <a:off x="2545287" y="545696"/>
            <a:ext cx="4050000" cy="4050000"/>
          </a:xfrm>
          <a:prstGeom prst="rect">
            <a:avLst/>
          </a:prstGeom>
          <a:noFill/>
          <a:ln>
            <a:noFill/>
          </a:ln>
        </p:spPr>
      </p:sp>
      <p:sp>
        <p:nvSpPr>
          <p:cNvPr id="191" name="Google Shape;191;p48"/>
          <p:cNvSpPr txBox="1">
            <a:spLocks noGrp="1"/>
          </p:cNvSpPr>
          <p:nvPr>
            <p:ph type="sldNum" idx="12"/>
          </p:nvPr>
        </p:nvSpPr>
        <p:spPr>
          <a:xfrm>
            <a:off x="6946490" y="4966377"/>
            <a:ext cx="2057400" cy="1701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306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body 1 1">
  <p:cSld name="Title and body 1">
    <p:spTree>
      <p:nvGrpSpPr>
        <p:cNvPr id="1" name="Shape 192"/>
        <p:cNvGrpSpPr/>
        <p:nvPr/>
      </p:nvGrpSpPr>
      <p:grpSpPr>
        <a:xfrm>
          <a:off x="0" y="0"/>
          <a:ext cx="0" cy="0"/>
          <a:chOff x="0" y="0"/>
          <a:chExt cx="0" cy="0"/>
        </a:xfrm>
      </p:grpSpPr>
      <p:sp>
        <p:nvSpPr>
          <p:cNvPr id="193" name="Google Shape;193;p49"/>
          <p:cNvSpPr txBox="1">
            <a:spLocks noGrp="1"/>
          </p:cNvSpPr>
          <p:nvPr>
            <p:ph type="title"/>
          </p:nvPr>
        </p:nvSpPr>
        <p:spPr>
          <a:xfrm>
            <a:off x="311700" y="445025"/>
            <a:ext cx="8520600" cy="572700"/>
          </a:xfrm>
          <a:prstGeom prst="rect">
            <a:avLst/>
          </a:prstGeom>
          <a:noFill/>
          <a:ln>
            <a:noFill/>
          </a:ln>
        </p:spPr>
        <p:txBody>
          <a:bodyPr spcFirstLastPara="1" wrap="square" lIns="51425" tIns="25700" rIns="51425" bIns="25700" anchor="ctr" anchorCtr="0">
            <a:noAutofit/>
          </a:bodyPr>
          <a:lstStyle>
            <a:lvl1pPr lvl="0" algn="ctr" rtl="0">
              <a:lnSpc>
                <a:spcPct val="100000"/>
              </a:lnSpc>
              <a:spcBef>
                <a:spcPts val="0"/>
              </a:spcBef>
              <a:spcAft>
                <a:spcPts val="0"/>
              </a:spcAft>
              <a:buSzPts val="800"/>
              <a:buNone/>
              <a:defRPr/>
            </a:lvl1pPr>
            <a:lvl2pPr lvl="1" algn="l" rtl="0">
              <a:lnSpc>
                <a:spcPct val="100000"/>
              </a:lnSpc>
              <a:spcBef>
                <a:spcPts val="0"/>
              </a:spcBef>
              <a:spcAft>
                <a:spcPts val="0"/>
              </a:spcAft>
              <a:buSzPts val="800"/>
              <a:buNone/>
              <a:defRPr/>
            </a:lvl2pPr>
            <a:lvl3pPr lvl="2" algn="l" rtl="0">
              <a:lnSpc>
                <a:spcPct val="100000"/>
              </a:lnSpc>
              <a:spcBef>
                <a:spcPts val="0"/>
              </a:spcBef>
              <a:spcAft>
                <a:spcPts val="0"/>
              </a:spcAft>
              <a:buSzPts val="800"/>
              <a:buNone/>
              <a:defRPr/>
            </a:lvl3pPr>
            <a:lvl4pPr lvl="3" algn="l" rtl="0">
              <a:lnSpc>
                <a:spcPct val="100000"/>
              </a:lnSpc>
              <a:spcBef>
                <a:spcPts val="0"/>
              </a:spcBef>
              <a:spcAft>
                <a:spcPts val="0"/>
              </a:spcAft>
              <a:buSzPts val="800"/>
              <a:buNone/>
              <a:defRPr/>
            </a:lvl4pPr>
            <a:lvl5pPr lvl="4" algn="l" rtl="0">
              <a:lnSpc>
                <a:spcPct val="100000"/>
              </a:lnSpc>
              <a:spcBef>
                <a:spcPts val="0"/>
              </a:spcBef>
              <a:spcAft>
                <a:spcPts val="0"/>
              </a:spcAft>
              <a:buSzPts val="800"/>
              <a:buNone/>
              <a:defRPr/>
            </a:lvl5pPr>
            <a:lvl6pPr lvl="5" algn="l" rtl="0">
              <a:lnSpc>
                <a:spcPct val="100000"/>
              </a:lnSpc>
              <a:spcBef>
                <a:spcPts val="0"/>
              </a:spcBef>
              <a:spcAft>
                <a:spcPts val="0"/>
              </a:spcAft>
              <a:buSzPts val="800"/>
              <a:buNone/>
              <a:defRPr/>
            </a:lvl6pPr>
            <a:lvl7pPr lvl="6" algn="l" rtl="0">
              <a:lnSpc>
                <a:spcPct val="100000"/>
              </a:lnSpc>
              <a:spcBef>
                <a:spcPts val="0"/>
              </a:spcBef>
              <a:spcAft>
                <a:spcPts val="0"/>
              </a:spcAft>
              <a:buSzPts val="800"/>
              <a:buNone/>
              <a:defRPr/>
            </a:lvl7pPr>
            <a:lvl8pPr lvl="7" algn="l" rtl="0">
              <a:lnSpc>
                <a:spcPct val="100000"/>
              </a:lnSpc>
              <a:spcBef>
                <a:spcPts val="0"/>
              </a:spcBef>
              <a:spcAft>
                <a:spcPts val="0"/>
              </a:spcAft>
              <a:buSzPts val="800"/>
              <a:buNone/>
              <a:defRPr/>
            </a:lvl8pPr>
            <a:lvl9pPr lvl="8" algn="l" rtl="0">
              <a:lnSpc>
                <a:spcPct val="100000"/>
              </a:lnSpc>
              <a:spcBef>
                <a:spcPts val="0"/>
              </a:spcBef>
              <a:spcAft>
                <a:spcPts val="0"/>
              </a:spcAft>
              <a:buSzPts val="800"/>
              <a:buNone/>
              <a:defRPr/>
            </a:lvl9pPr>
          </a:lstStyle>
          <a:p>
            <a:endParaRPr/>
          </a:p>
        </p:txBody>
      </p:sp>
      <p:sp>
        <p:nvSpPr>
          <p:cNvPr id="194" name="Google Shape;194;p49"/>
          <p:cNvSpPr txBox="1">
            <a:spLocks noGrp="1"/>
          </p:cNvSpPr>
          <p:nvPr>
            <p:ph type="body" idx="1"/>
          </p:nvPr>
        </p:nvSpPr>
        <p:spPr>
          <a:xfrm>
            <a:off x="311700" y="1152475"/>
            <a:ext cx="8520600" cy="3416400"/>
          </a:xfrm>
          <a:prstGeom prst="rect">
            <a:avLst/>
          </a:prstGeom>
          <a:noFill/>
          <a:ln>
            <a:noFill/>
          </a:ln>
        </p:spPr>
        <p:txBody>
          <a:bodyPr spcFirstLastPara="1" wrap="square" lIns="51425" tIns="25700" rIns="51425" bIns="25700" anchor="t" anchorCtr="0">
            <a:noAutofit/>
          </a:bodyPr>
          <a:lstStyle>
            <a:lvl1pPr marL="457200" lvl="0" indent="-228600" algn="l" rtl="0">
              <a:lnSpc>
                <a:spcPct val="100000"/>
              </a:lnSpc>
              <a:spcBef>
                <a:spcPts val="300"/>
              </a:spcBef>
              <a:spcAft>
                <a:spcPts val="0"/>
              </a:spcAft>
              <a:buSzPts val="800"/>
              <a:buNone/>
              <a:defRPr/>
            </a:lvl1pPr>
            <a:lvl2pPr marL="914400" lvl="1" indent="-298450" algn="l" rtl="0">
              <a:lnSpc>
                <a:spcPct val="100000"/>
              </a:lnSpc>
              <a:spcBef>
                <a:spcPts val="300"/>
              </a:spcBef>
              <a:spcAft>
                <a:spcPts val="0"/>
              </a:spcAft>
              <a:buSzPts val="1100"/>
              <a:buChar char="•"/>
              <a:defRPr/>
            </a:lvl2pPr>
            <a:lvl3pPr marL="1371600" lvl="2" indent="-298450" algn="l" rtl="0">
              <a:lnSpc>
                <a:spcPct val="100000"/>
              </a:lnSpc>
              <a:spcBef>
                <a:spcPts val="300"/>
              </a:spcBef>
              <a:spcAft>
                <a:spcPts val="0"/>
              </a:spcAft>
              <a:buSzPts val="1100"/>
              <a:buChar char="•"/>
              <a:defRPr/>
            </a:lvl3pPr>
            <a:lvl4pPr marL="1828800" lvl="3" indent="-298450" algn="l" rtl="0">
              <a:lnSpc>
                <a:spcPct val="100000"/>
              </a:lnSpc>
              <a:spcBef>
                <a:spcPts val="300"/>
              </a:spcBef>
              <a:spcAft>
                <a:spcPts val="0"/>
              </a:spcAft>
              <a:buSzPts val="1100"/>
              <a:buChar char="•"/>
              <a:defRPr/>
            </a:lvl4pPr>
            <a:lvl5pPr marL="2286000" lvl="4" indent="-298450" algn="l" rtl="0">
              <a:lnSpc>
                <a:spcPct val="100000"/>
              </a:lnSpc>
              <a:spcBef>
                <a:spcPts val="300"/>
              </a:spcBef>
              <a:spcAft>
                <a:spcPts val="0"/>
              </a:spcAft>
              <a:buSzPts val="1100"/>
              <a:buChar char="•"/>
              <a:defRPr/>
            </a:lvl5pPr>
            <a:lvl6pPr marL="2743200" lvl="5" indent="-298450" algn="l" rtl="0">
              <a:lnSpc>
                <a:spcPct val="100000"/>
              </a:lnSpc>
              <a:spcBef>
                <a:spcPts val="300"/>
              </a:spcBef>
              <a:spcAft>
                <a:spcPts val="0"/>
              </a:spcAft>
              <a:buSzPts val="1100"/>
              <a:buChar char="•"/>
              <a:defRPr/>
            </a:lvl6pPr>
            <a:lvl7pPr marL="3200400" lvl="6" indent="-298450" algn="l" rtl="0">
              <a:lnSpc>
                <a:spcPct val="100000"/>
              </a:lnSpc>
              <a:spcBef>
                <a:spcPts val="300"/>
              </a:spcBef>
              <a:spcAft>
                <a:spcPts val="0"/>
              </a:spcAft>
              <a:buSzPts val="1100"/>
              <a:buChar char="•"/>
              <a:defRPr/>
            </a:lvl7pPr>
            <a:lvl8pPr marL="3657600" lvl="7" indent="-298450" algn="l" rtl="0">
              <a:lnSpc>
                <a:spcPct val="100000"/>
              </a:lnSpc>
              <a:spcBef>
                <a:spcPts val="300"/>
              </a:spcBef>
              <a:spcAft>
                <a:spcPts val="0"/>
              </a:spcAft>
              <a:buSzPts val="1100"/>
              <a:buChar char="•"/>
              <a:defRPr/>
            </a:lvl8pPr>
            <a:lvl9pPr marL="4114800" lvl="8" indent="-298450" algn="l" rtl="0">
              <a:lnSpc>
                <a:spcPct val="100000"/>
              </a:lnSpc>
              <a:spcBef>
                <a:spcPts val="300"/>
              </a:spcBef>
              <a:spcAft>
                <a:spcPts val="0"/>
              </a:spcAft>
              <a:buSzPts val="1100"/>
              <a:buChar char="•"/>
              <a:defRPr/>
            </a:lvl9pPr>
          </a:lstStyle>
          <a:p>
            <a:endParaRPr/>
          </a:p>
        </p:txBody>
      </p:sp>
      <p:sp>
        <p:nvSpPr>
          <p:cNvPr id="195" name="Google Shape;195;p49"/>
          <p:cNvSpPr txBox="1">
            <a:spLocks noGrp="1"/>
          </p:cNvSpPr>
          <p:nvPr>
            <p:ph type="sldNum" idx="12"/>
          </p:nvPr>
        </p:nvSpPr>
        <p:spPr>
          <a:xfrm>
            <a:off x="8472458" y="4663217"/>
            <a:ext cx="548700" cy="393600"/>
          </a:xfrm>
          <a:prstGeom prst="rect">
            <a:avLst/>
          </a:prstGeom>
          <a:noFill/>
          <a:ln>
            <a:noFill/>
          </a:ln>
        </p:spPr>
        <p:txBody>
          <a:bodyPr spcFirstLastPara="1" wrap="square" lIns="51425" tIns="25700" rIns="51425" bIns="25700" anchor="ctr" anchorCtr="0">
            <a:noAutofit/>
          </a:bodyPr>
          <a:lstStyle>
            <a:lvl1pPr marL="0" marR="0" lvl="0" indent="0" algn="l" rtl="0">
              <a:lnSpc>
                <a:spcPct val="100000"/>
              </a:lnSpc>
              <a:spcBef>
                <a:spcPts val="0"/>
              </a:spcBef>
              <a:spcAft>
                <a:spcPts val="0"/>
              </a:spcAft>
              <a:buClr>
                <a:srgbClr val="888888"/>
              </a:buClr>
              <a:buSzPts val="700"/>
              <a:buFont typeface="Trebuchet MS"/>
              <a:buNone/>
              <a:defRPr sz="700" b="0" i="0" u="none" strike="noStrike" cap="none">
                <a:solidFill>
                  <a:srgbClr val="888888"/>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888888"/>
              </a:buClr>
              <a:buSzPts val="700"/>
              <a:buFont typeface="Trebuchet MS"/>
              <a:buNone/>
              <a:defRPr sz="700" b="0" i="0" u="none" strike="noStrike" cap="none">
                <a:solidFill>
                  <a:srgbClr val="888888"/>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888888"/>
              </a:buClr>
              <a:buSzPts val="700"/>
              <a:buFont typeface="Trebuchet MS"/>
              <a:buNone/>
              <a:defRPr sz="700" b="0" i="0" u="none" strike="noStrike" cap="none">
                <a:solidFill>
                  <a:srgbClr val="888888"/>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888888"/>
              </a:buClr>
              <a:buSzPts val="700"/>
              <a:buFont typeface="Trebuchet MS"/>
              <a:buNone/>
              <a:defRPr sz="700" b="0" i="0" u="none" strike="noStrike" cap="none">
                <a:solidFill>
                  <a:srgbClr val="888888"/>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888888"/>
              </a:buClr>
              <a:buSzPts val="700"/>
              <a:buFont typeface="Trebuchet MS"/>
              <a:buNone/>
              <a:defRPr sz="700" b="0" i="0" u="none" strike="noStrike" cap="none">
                <a:solidFill>
                  <a:srgbClr val="888888"/>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888888"/>
              </a:buClr>
              <a:buSzPts val="700"/>
              <a:buFont typeface="Trebuchet MS"/>
              <a:buNone/>
              <a:defRPr sz="700" b="0" i="0" u="none" strike="noStrike" cap="none">
                <a:solidFill>
                  <a:srgbClr val="888888"/>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888888"/>
              </a:buClr>
              <a:buSzPts val="700"/>
              <a:buFont typeface="Trebuchet MS"/>
              <a:buNone/>
              <a:defRPr sz="700" b="0" i="0" u="none" strike="noStrike" cap="none">
                <a:solidFill>
                  <a:srgbClr val="888888"/>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888888"/>
              </a:buClr>
              <a:buSzPts val="700"/>
              <a:buFont typeface="Trebuchet MS"/>
              <a:buNone/>
              <a:defRPr sz="700" b="0" i="0" u="none" strike="noStrike" cap="none">
                <a:solidFill>
                  <a:srgbClr val="888888"/>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888888"/>
              </a:buClr>
              <a:buSzPts val="700"/>
              <a:buFont typeface="Trebuchet MS"/>
              <a:buNone/>
              <a:defRPr sz="700" b="0" i="0" u="none" strike="noStrike" cap="none">
                <a:solidFill>
                  <a:srgbClr val="888888"/>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_Title, Subhead &amp; Breadcrumb 1">
  <p:cSld name="2_Title, Subhead &amp; Breadcrumb_1">
    <p:spTree>
      <p:nvGrpSpPr>
        <p:cNvPr id="1" name="Shape 196"/>
        <p:cNvGrpSpPr/>
        <p:nvPr/>
      </p:nvGrpSpPr>
      <p:grpSpPr>
        <a:xfrm>
          <a:off x="0" y="0"/>
          <a:ext cx="0" cy="0"/>
          <a:chOff x="0" y="0"/>
          <a:chExt cx="0" cy="0"/>
        </a:xfrm>
      </p:grpSpPr>
      <p:sp>
        <p:nvSpPr>
          <p:cNvPr id="197" name="Google Shape;197;p50"/>
          <p:cNvSpPr txBox="1">
            <a:spLocks noGrp="1"/>
          </p:cNvSpPr>
          <p:nvPr>
            <p:ph type="title"/>
          </p:nvPr>
        </p:nvSpPr>
        <p:spPr>
          <a:xfrm>
            <a:off x="139623" y="150233"/>
            <a:ext cx="7749600" cy="291300"/>
          </a:xfrm>
          <a:prstGeom prst="rect">
            <a:avLst/>
          </a:prstGeom>
          <a:noFill/>
          <a:ln>
            <a:noFill/>
          </a:ln>
        </p:spPr>
        <p:txBody>
          <a:bodyPr spcFirstLastPara="1" wrap="square" lIns="68575" tIns="34275" rIns="68575" bIns="34275" anchor="ctr" anchorCtr="0">
            <a:normAutofit/>
          </a:bodyPr>
          <a:lstStyle>
            <a:lvl1pPr marR="0" lvl="0" algn="l" rtl="0">
              <a:lnSpc>
                <a:spcPct val="100000"/>
              </a:lnSpc>
              <a:spcBef>
                <a:spcPts val="0"/>
              </a:spcBef>
              <a:spcAft>
                <a:spcPts val="0"/>
              </a:spcAft>
              <a:buSzPts val="3300"/>
              <a:buNone/>
              <a:defRPr sz="1500" b="0" i="0" u="none" strike="noStrike" cap="none">
                <a:solidFill>
                  <a:schemeClr val="accent5"/>
                </a:solidFill>
                <a:latin typeface="Open Sans SemiBold"/>
                <a:ea typeface="Open Sans SemiBold"/>
                <a:cs typeface="Open Sans SemiBold"/>
                <a:sym typeface="Open Sans SemiBold"/>
              </a:defRPr>
            </a:lvl1pPr>
            <a:lvl2pPr marR="0" lvl="1"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9pPr>
          </a:lstStyle>
          <a:p>
            <a:endParaRPr/>
          </a:p>
        </p:txBody>
      </p:sp>
      <p:sp>
        <p:nvSpPr>
          <p:cNvPr id="198" name="Google Shape;198;p50"/>
          <p:cNvSpPr txBox="1">
            <a:spLocks noGrp="1"/>
          </p:cNvSpPr>
          <p:nvPr>
            <p:ph type="body" idx="1"/>
          </p:nvPr>
        </p:nvSpPr>
        <p:spPr>
          <a:xfrm>
            <a:off x="139623" y="467222"/>
            <a:ext cx="8864400" cy="13569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0"/>
              </a:spcBef>
              <a:spcAft>
                <a:spcPts val="0"/>
              </a:spcAft>
              <a:buSzPts val="1500"/>
              <a:buNone/>
              <a:defRPr sz="1100" b="0" i="0" u="none" strike="noStrike" cap="none">
                <a:solidFill>
                  <a:srgbClr val="000000"/>
                </a:solidFill>
                <a:latin typeface="Open Sans"/>
                <a:ea typeface="Open Sans"/>
                <a:cs typeface="Open Sans"/>
                <a:sym typeface="Open Sans"/>
              </a:defRPr>
            </a:lvl1pPr>
            <a:lvl2pPr marL="914400" marR="0" lvl="1" indent="-228600" algn="l" rtl="0">
              <a:lnSpc>
                <a:spcPct val="100000"/>
              </a:lnSpc>
              <a:spcBef>
                <a:spcPts val="0"/>
              </a:spcBef>
              <a:spcAft>
                <a:spcPts val="0"/>
              </a:spcAft>
              <a:buSzPts val="1800"/>
              <a:buNone/>
              <a:defRPr sz="1100" b="0" i="0" u="none" strike="noStrike" cap="none">
                <a:solidFill>
                  <a:srgbClr val="000000"/>
                </a:solidFill>
                <a:latin typeface="Open Sans"/>
                <a:ea typeface="Open Sans"/>
                <a:cs typeface="Open Sans"/>
                <a:sym typeface="Open Sans"/>
              </a:defRPr>
            </a:lvl2pPr>
            <a:lvl3pPr marL="1371600" marR="0" lvl="2" indent="-228600" algn="l" rtl="0">
              <a:lnSpc>
                <a:spcPct val="100000"/>
              </a:lnSpc>
              <a:spcBef>
                <a:spcPts val="0"/>
              </a:spcBef>
              <a:spcAft>
                <a:spcPts val="0"/>
              </a:spcAft>
              <a:buSzPts val="1500"/>
              <a:buNone/>
              <a:defRPr sz="1100" b="0" i="0" u="none" strike="noStrike" cap="none">
                <a:solidFill>
                  <a:srgbClr val="000000"/>
                </a:solidFill>
                <a:latin typeface="Open Sans"/>
                <a:ea typeface="Open Sans"/>
                <a:cs typeface="Open Sans"/>
                <a:sym typeface="Open Sans"/>
              </a:defRPr>
            </a:lvl3pPr>
            <a:lvl4pPr marL="1828800" marR="0" lvl="3" indent="-228600" algn="l" rtl="0">
              <a:lnSpc>
                <a:spcPct val="100000"/>
              </a:lnSpc>
              <a:spcBef>
                <a:spcPts val="0"/>
              </a:spcBef>
              <a:spcAft>
                <a:spcPts val="0"/>
              </a:spcAft>
              <a:buSzPts val="1400"/>
              <a:buNone/>
              <a:defRPr sz="1100" b="0" i="0" u="none" strike="noStrike" cap="none">
                <a:solidFill>
                  <a:srgbClr val="000000"/>
                </a:solidFill>
                <a:latin typeface="Open Sans"/>
                <a:ea typeface="Open Sans"/>
                <a:cs typeface="Open Sans"/>
                <a:sym typeface="Open Sans"/>
              </a:defRPr>
            </a:lvl4pPr>
            <a:lvl5pPr marL="2286000" marR="0" lvl="4" indent="-228600" algn="l" rtl="0">
              <a:lnSpc>
                <a:spcPct val="100000"/>
              </a:lnSpc>
              <a:spcBef>
                <a:spcPts val="0"/>
              </a:spcBef>
              <a:spcAft>
                <a:spcPts val="0"/>
              </a:spcAft>
              <a:buSzPts val="1400"/>
              <a:buNone/>
              <a:defRPr sz="1100" b="0" i="0" u="none" strike="noStrike" cap="none">
                <a:solidFill>
                  <a:srgbClr val="000000"/>
                </a:solidFill>
                <a:latin typeface="Open Sans"/>
                <a:ea typeface="Open Sans"/>
                <a:cs typeface="Open Sans"/>
                <a:sym typeface="Open Sans"/>
              </a:defRPr>
            </a:lvl5pPr>
            <a:lvl6pPr marL="2743200" marR="0" lvl="5" indent="-228600" algn="l" rtl="0">
              <a:lnSpc>
                <a:spcPct val="100000"/>
              </a:lnSpc>
              <a:spcBef>
                <a:spcPts val="0"/>
              </a:spcBef>
              <a:spcAft>
                <a:spcPts val="0"/>
              </a:spcAft>
              <a:buSzPts val="1400"/>
              <a:buNone/>
              <a:defRPr sz="11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1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1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100" b="0" i="0" u="none" strike="noStrike" cap="none">
                <a:solidFill>
                  <a:srgbClr val="000000"/>
                </a:solidFill>
                <a:latin typeface="Arial"/>
                <a:ea typeface="Arial"/>
                <a:cs typeface="Arial"/>
                <a:sym typeface="Arial"/>
              </a:defRPr>
            </a:lvl9pPr>
          </a:lstStyle>
          <a:p>
            <a:endParaRPr/>
          </a:p>
        </p:txBody>
      </p:sp>
      <p:sp>
        <p:nvSpPr>
          <p:cNvPr id="199" name="Google Shape;199;p50"/>
          <p:cNvSpPr txBox="1">
            <a:spLocks noGrp="1"/>
          </p:cNvSpPr>
          <p:nvPr>
            <p:ph type="sldNum" idx="12"/>
          </p:nvPr>
        </p:nvSpPr>
        <p:spPr>
          <a:xfrm>
            <a:off x="6946490" y="4966377"/>
            <a:ext cx="2057400" cy="1701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1" i="0" u="none" strike="noStrike" cap="none">
                <a:solidFill>
                  <a:srgbClr val="888888"/>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700"/>
              <a:buFont typeface="Arial"/>
              <a:buNone/>
              <a:defRPr sz="700" b="1" i="0" u="none" strike="noStrike" cap="none">
                <a:solidFill>
                  <a:srgbClr val="888888"/>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700"/>
              <a:buFont typeface="Arial"/>
              <a:buNone/>
              <a:defRPr sz="700" b="1" i="0" u="none" strike="noStrike" cap="none">
                <a:solidFill>
                  <a:srgbClr val="888888"/>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700"/>
              <a:buFont typeface="Arial"/>
              <a:buNone/>
              <a:defRPr sz="700" b="1" i="0" u="none" strike="noStrike" cap="none">
                <a:solidFill>
                  <a:srgbClr val="888888"/>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700"/>
              <a:buFont typeface="Arial"/>
              <a:buNone/>
              <a:defRPr sz="700" b="1" i="0" u="none" strike="noStrike" cap="none">
                <a:solidFill>
                  <a:srgbClr val="888888"/>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700"/>
              <a:buFont typeface="Arial"/>
              <a:buNone/>
              <a:defRPr sz="700" b="1" i="0" u="none" strike="noStrike" cap="none">
                <a:solidFill>
                  <a:srgbClr val="888888"/>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700"/>
              <a:buFont typeface="Arial"/>
              <a:buNone/>
              <a:defRPr sz="700" b="1" i="0" u="none" strike="noStrike" cap="none">
                <a:solidFill>
                  <a:srgbClr val="888888"/>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700"/>
              <a:buFont typeface="Arial"/>
              <a:buNone/>
              <a:defRPr sz="700" b="1" i="0" u="none" strike="noStrike" cap="none">
                <a:solidFill>
                  <a:srgbClr val="888888"/>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700"/>
              <a:buFont typeface="Arial"/>
              <a:buNone/>
              <a:defRPr sz="700" b="1"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Title, Subhead &amp; Breadcrumb 1">
  <p:cSld name="1_Title, Subhead &amp; Breadcrumb_1">
    <p:spTree>
      <p:nvGrpSpPr>
        <p:cNvPr id="1" name="Shape 200"/>
        <p:cNvGrpSpPr/>
        <p:nvPr/>
      </p:nvGrpSpPr>
      <p:grpSpPr>
        <a:xfrm>
          <a:off x="0" y="0"/>
          <a:ext cx="0" cy="0"/>
          <a:chOff x="0" y="0"/>
          <a:chExt cx="0" cy="0"/>
        </a:xfrm>
      </p:grpSpPr>
      <p:sp>
        <p:nvSpPr>
          <p:cNvPr id="201" name="Google Shape;201;p51"/>
          <p:cNvSpPr txBox="1">
            <a:spLocks noGrp="1"/>
          </p:cNvSpPr>
          <p:nvPr>
            <p:ph type="title"/>
          </p:nvPr>
        </p:nvSpPr>
        <p:spPr>
          <a:xfrm>
            <a:off x="139623" y="150233"/>
            <a:ext cx="7749600" cy="2913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accent5"/>
              </a:buClr>
              <a:buSzPts val="1500"/>
              <a:buFont typeface="Open Sans SemiBold"/>
              <a:buNone/>
              <a:defRPr sz="1500" b="0" i="0" u="none" strike="noStrike" cap="none">
                <a:solidFill>
                  <a:schemeClr val="accent5"/>
                </a:solidFill>
                <a:latin typeface="Open Sans SemiBold"/>
                <a:ea typeface="Open Sans SemiBold"/>
                <a:cs typeface="Open Sans SemiBold"/>
                <a:sym typeface="Open Sans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2" name="Google Shape;202;p51"/>
          <p:cNvSpPr txBox="1">
            <a:spLocks noGrp="1"/>
          </p:cNvSpPr>
          <p:nvPr>
            <p:ph type="body" idx="1"/>
          </p:nvPr>
        </p:nvSpPr>
        <p:spPr>
          <a:xfrm>
            <a:off x="139623" y="467222"/>
            <a:ext cx="8864400" cy="1356900"/>
          </a:xfrm>
          <a:prstGeom prst="rect">
            <a:avLst/>
          </a:prstGeom>
          <a:noFill/>
          <a:ln>
            <a:noFill/>
          </a:ln>
        </p:spPr>
        <p:txBody>
          <a:bodyPr spcFirstLastPara="1" wrap="square" lIns="68575" tIns="34275" rIns="68575" bIns="34275" anchor="t" anchorCtr="0">
            <a:noAutofit/>
          </a:bodyPr>
          <a:lstStyle>
            <a:lvl1pPr marL="457200" marR="0" lvl="0" indent="-298450" algn="l" rtl="0">
              <a:lnSpc>
                <a:spcPct val="90000"/>
              </a:lnSpc>
              <a:spcBef>
                <a:spcPts val="800"/>
              </a:spcBef>
              <a:spcAft>
                <a:spcPts val="0"/>
              </a:spcAft>
              <a:buClr>
                <a:schemeClr val="dk1"/>
              </a:buClr>
              <a:buSzPts val="1100"/>
              <a:buFont typeface="Arial"/>
              <a:buChar char="•"/>
              <a:defRPr sz="1100" b="0" i="0" u="none" strike="noStrike" cap="none">
                <a:solidFill>
                  <a:schemeClr val="dk1"/>
                </a:solidFill>
                <a:latin typeface="Open Sans"/>
                <a:ea typeface="Open Sans"/>
                <a:cs typeface="Open Sans"/>
                <a:sym typeface="Open Sans"/>
              </a:defRPr>
            </a:lvl1pPr>
            <a:lvl2pPr marL="914400" marR="0" lvl="1"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Open Sans"/>
                <a:ea typeface="Open Sans"/>
                <a:cs typeface="Open Sans"/>
                <a:sym typeface="Open Sans"/>
              </a:defRPr>
            </a:lvl2pPr>
            <a:lvl3pPr marL="1371600" marR="0" lvl="2"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Open Sans"/>
                <a:ea typeface="Open Sans"/>
                <a:cs typeface="Open Sans"/>
                <a:sym typeface="Open Sans"/>
              </a:defRPr>
            </a:lvl3pPr>
            <a:lvl4pPr marL="1828800" marR="0" lvl="3"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Open Sans"/>
                <a:ea typeface="Open Sans"/>
                <a:cs typeface="Open Sans"/>
                <a:sym typeface="Open Sans"/>
              </a:defRPr>
            </a:lvl4pPr>
            <a:lvl5pPr marL="2286000" marR="0" lvl="4"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Open Sans"/>
                <a:ea typeface="Open Sans"/>
                <a:cs typeface="Open Sans"/>
                <a:sym typeface="Open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03" name="Google Shape;203;p51"/>
          <p:cNvSpPr txBox="1">
            <a:spLocks noGrp="1"/>
          </p:cNvSpPr>
          <p:nvPr>
            <p:ph type="sldNum" idx="12"/>
          </p:nvPr>
        </p:nvSpPr>
        <p:spPr>
          <a:xfrm>
            <a:off x="6946490" y="4966377"/>
            <a:ext cx="2057400" cy="1701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1" i="0" u="none" strike="noStrike" cap="none">
                <a:solidFill>
                  <a:srgbClr val="888888"/>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700"/>
              <a:buFont typeface="Arial"/>
              <a:buNone/>
              <a:defRPr sz="700" b="1" i="0" u="none" strike="noStrike" cap="none">
                <a:solidFill>
                  <a:srgbClr val="888888"/>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700"/>
              <a:buFont typeface="Arial"/>
              <a:buNone/>
              <a:defRPr sz="700" b="1" i="0" u="none" strike="noStrike" cap="none">
                <a:solidFill>
                  <a:srgbClr val="888888"/>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700"/>
              <a:buFont typeface="Arial"/>
              <a:buNone/>
              <a:defRPr sz="700" b="1" i="0" u="none" strike="noStrike" cap="none">
                <a:solidFill>
                  <a:srgbClr val="888888"/>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700"/>
              <a:buFont typeface="Arial"/>
              <a:buNone/>
              <a:defRPr sz="700" b="1" i="0" u="none" strike="noStrike" cap="none">
                <a:solidFill>
                  <a:srgbClr val="888888"/>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700"/>
              <a:buFont typeface="Arial"/>
              <a:buNone/>
              <a:defRPr sz="700" b="1" i="0" u="none" strike="noStrike" cap="none">
                <a:solidFill>
                  <a:srgbClr val="888888"/>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700"/>
              <a:buFont typeface="Arial"/>
              <a:buNone/>
              <a:defRPr sz="700" b="1" i="0" u="none" strike="noStrike" cap="none">
                <a:solidFill>
                  <a:srgbClr val="888888"/>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700"/>
              <a:buFont typeface="Arial"/>
              <a:buNone/>
              <a:defRPr sz="700" b="1" i="0" u="none" strike="noStrike" cap="none">
                <a:solidFill>
                  <a:srgbClr val="888888"/>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700"/>
              <a:buFont typeface="Arial"/>
              <a:buNone/>
              <a:defRPr sz="700" b="1"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1">
  <p:cSld name="Title Slide">
    <p:bg>
      <p:bgPr>
        <a:blipFill>
          <a:blip r:embed="rId2">
            <a:alphaModFix/>
          </a:blip>
          <a:stretch>
            <a:fillRect/>
          </a:stretch>
        </a:blipFill>
        <a:effectLst/>
      </p:bgPr>
    </p:bg>
    <p:spTree>
      <p:nvGrpSpPr>
        <p:cNvPr id="1" name="Shape 204"/>
        <p:cNvGrpSpPr/>
        <p:nvPr/>
      </p:nvGrpSpPr>
      <p:grpSpPr>
        <a:xfrm>
          <a:off x="0" y="0"/>
          <a:ext cx="0" cy="0"/>
          <a:chOff x="0" y="0"/>
          <a:chExt cx="0" cy="0"/>
        </a:xfrm>
      </p:grpSpPr>
      <p:cxnSp>
        <p:nvCxnSpPr>
          <p:cNvPr id="205" name="Google Shape;205;p52"/>
          <p:cNvCxnSpPr/>
          <p:nvPr/>
        </p:nvCxnSpPr>
        <p:spPr>
          <a:xfrm>
            <a:off x="4158836" y="2737579"/>
            <a:ext cx="826200" cy="0"/>
          </a:xfrm>
          <a:prstGeom prst="straightConnector1">
            <a:avLst/>
          </a:prstGeom>
          <a:noFill/>
          <a:ln w="12700" cap="flat" cmpd="sng">
            <a:solidFill>
              <a:schemeClr val="lt1"/>
            </a:solidFill>
            <a:prstDash val="solid"/>
            <a:miter lim="800000"/>
            <a:headEnd type="none" w="sm" len="sm"/>
            <a:tailEnd type="none" w="sm" len="sm"/>
          </a:ln>
        </p:spPr>
      </p:cxnSp>
      <p:sp>
        <p:nvSpPr>
          <p:cNvPr id="206" name="Google Shape;206;p52"/>
          <p:cNvSpPr txBox="1">
            <a:spLocks noGrp="1"/>
          </p:cNvSpPr>
          <p:nvPr>
            <p:ph type="ctrTitle"/>
          </p:nvPr>
        </p:nvSpPr>
        <p:spPr>
          <a:xfrm>
            <a:off x="1143000" y="2757358"/>
            <a:ext cx="6858000" cy="6732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lt1"/>
              </a:buClr>
              <a:buSzPts val="2700"/>
              <a:buFont typeface="Source Sans Pro"/>
              <a:buNone/>
              <a:defRPr sz="2700" b="1" i="0">
                <a:solidFill>
                  <a:schemeClr val="lt1"/>
                </a:solidFill>
                <a:latin typeface="Source Sans Pro"/>
                <a:ea typeface="Source Sans Pro"/>
                <a:cs typeface="Source Sans Pro"/>
                <a:sym typeface="Source Sans Pro"/>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7" name="Google Shape;207;p52"/>
          <p:cNvSpPr txBox="1">
            <a:spLocks noGrp="1"/>
          </p:cNvSpPr>
          <p:nvPr>
            <p:ph type="subTitle" idx="1"/>
          </p:nvPr>
        </p:nvSpPr>
        <p:spPr>
          <a:xfrm>
            <a:off x="1143000" y="3525443"/>
            <a:ext cx="6858000" cy="548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750"/>
              </a:spcBef>
              <a:spcAft>
                <a:spcPts val="0"/>
              </a:spcAft>
              <a:buClr>
                <a:schemeClr val="lt1"/>
              </a:buClr>
              <a:buSzPts val="1800"/>
              <a:buNone/>
              <a:defRPr sz="1800" b="0" i="0">
                <a:solidFill>
                  <a:schemeClr val="lt1"/>
                </a:solidFill>
                <a:latin typeface="Source Sans Pro"/>
                <a:ea typeface="Source Sans Pro"/>
                <a:cs typeface="Source Sans Pro"/>
                <a:sym typeface="Source Sans Pro"/>
              </a:defRPr>
            </a:lvl1pPr>
            <a:lvl2pPr lvl="1" algn="ctr" rtl="0">
              <a:lnSpc>
                <a:spcPct val="90000"/>
              </a:lnSpc>
              <a:spcBef>
                <a:spcPts val="375"/>
              </a:spcBef>
              <a:spcAft>
                <a:spcPts val="0"/>
              </a:spcAft>
              <a:buClr>
                <a:schemeClr val="dk1"/>
              </a:buClr>
              <a:buSzPts val="1500"/>
              <a:buNone/>
              <a:defRPr sz="1500"/>
            </a:lvl2pPr>
            <a:lvl3pPr lvl="2" algn="ctr" rtl="0">
              <a:lnSpc>
                <a:spcPct val="90000"/>
              </a:lnSpc>
              <a:spcBef>
                <a:spcPts val="375"/>
              </a:spcBef>
              <a:spcAft>
                <a:spcPts val="0"/>
              </a:spcAft>
              <a:buClr>
                <a:schemeClr val="dk1"/>
              </a:buClr>
              <a:buSzPts val="1350"/>
              <a:buNone/>
              <a:defRPr sz="1350"/>
            </a:lvl3pPr>
            <a:lvl4pPr lvl="3" algn="ctr" rtl="0">
              <a:lnSpc>
                <a:spcPct val="90000"/>
              </a:lnSpc>
              <a:spcBef>
                <a:spcPts val="375"/>
              </a:spcBef>
              <a:spcAft>
                <a:spcPts val="0"/>
              </a:spcAft>
              <a:buClr>
                <a:schemeClr val="dk1"/>
              </a:buClr>
              <a:buSzPts val="1200"/>
              <a:buNone/>
              <a:defRPr sz="1200"/>
            </a:lvl4pPr>
            <a:lvl5pPr lvl="4" algn="ctr" rtl="0">
              <a:lnSpc>
                <a:spcPct val="90000"/>
              </a:lnSpc>
              <a:spcBef>
                <a:spcPts val="375"/>
              </a:spcBef>
              <a:spcAft>
                <a:spcPts val="0"/>
              </a:spcAft>
              <a:buClr>
                <a:schemeClr val="dk1"/>
              </a:buClr>
              <a:buSzPts val="1200"/>
              <a:buNone/>
              <a:defRPr sz="1200"/>
            </a:lvl5pPr>
            <a:lvl6pPr lvl="5" algn="ctr" rtl="0">
              <a:lnSpc>
                <a:spcPct val="90000"/>
              </a:lnSpc>
              <a:spcBef>
                <a:spcPts val="375"/>
              </a:spcBef>
              <a:spcAft>
                <a:spcPts val="0"/>
              </a:spcAft>
              <a:buClr>
                <a:schemeClr val="dk1"/>
              </a:buClr>
              <a:buSzPts val="1200"/>
              <a:buNone/>
              <a:defRPr sz="1200"/>
            </a:lvl6pPr>
            <a:lvl7pPr lvl="6" algn="ctr" rtl="0">
              <a:lnSpc>
                <a:spcPct val="90000"/>
              </a:lnSpc>
              <a:spcBef>
                <a:spcPts val="375"/>
              </a:spcBef>
              <a:spcAft>
                <a:spcPts val="0"/>
              </a:spcAft>
              <a:buClr>
                <a:schemeClr val="dk1"/>
              </a:buClr>
              <a:buSzPts val="1200"/>
              <a:buNone/>
              <a:defRPr sz="1200"/>
            </a:lvl7pPr>
            <a:lvl8pPr lvl="7" algn="ctr" rtl="0">
              <a:lnSpc>
                <a:spcPct val="90000"/>
              </a:lnSpc>
              <a:spcBef>
                <a:spcPts val="375"/>
              </a:spcBef>
              <a:spcAft>
                <a:spcPts val="0"/>
              </a:spcAft>
              <a:buClr>
                <a:schemeClr val="dk1"/>
              </a:buClr>
              <a:buSzPts val="1200"/>
              <a:buNone/>
              <a:defRPr sz="1200"/>
            </a:lvl8pPr>
            <a:lvl9pPr lvl="8" algn="ctr" rtl="0">
              <a:lnSpc>
                <a:spcPct val="90000"/>
              </a:lnSpc>
              <a:spcBef>
                <a:spcPts val="375"/>
              </a:spcBef>
              <a:spcAft>
                <a:spcPts val="0"/>
              </a:spcAft>
              <a:buClr>
                <a:schemeClr val="dk1"/>
              </a:buClr>
              <a:buSzPts val="1200"/>
              <a:buNone/>
              <a:defRPr sz="1200"/>
            </a:lvl9pPr>
          </a:lstStyle>
          <a:p>
            <a:endParaRPr/>
          </a:p>
        </p:txBody>
      </p:sp>
      <p:pic>
        <p:nvPicPr>
          <p:cNvPr id="208" name="Google Shape;208;p52"/>
          <p:cNvPicPr preferRelativeResize="0"/>
          <p:nvPr/>
        </p:nvPicPr>
        <p:blipFill rotWithShape="1">
          <a:blip r:embed="rId3">
            <a:alphaModFix/>
          </a:blip>
          <a:srcRect/>
          <a:stretch/>
        </p:blipFill>
        <p:spPr>
          <a:xfrm>
            <a:off x="3362308" y="1922045"/>
            <a:ext cx="2419386" cy="483877"/>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3"/>
        <p:cNvGrpSpPr/>
        <p:nvPr/>
      </p:nvGrpSpPr>
      <p:grpSpPr>
        <a:xfrm>
          <a:off x="0" y="0"/>
          <a:ext cx="0" cy="0"/>
          <a:chOff x="0" y="0"/>
          <a:chExt cx="0" cy="0"/>
        </a:xfrm>
      </p:grpSpPr>
      <p:sp>
        <p:nvSpPr>
          <p:cNvPr id="214" name="Google Shape;214;p54"/>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5" name="Google Shape;215;p54"/>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480"/>
              </a:spcBef>
              <a:spcAft>
                <a:spcPts val="0"/>
              </a:spcAft>
              <a:buClr>
                <a:srgbClr val="4D4D4D"/>
              </a:buClr>
              <a:buSzPts val="2400"/>
              <a:buFont typeface="Trebuchet MS"/>
              <a:buNone/>
              <a:defRPr/>
            </a:lvl1pPr>
            <a:lvl2pPr lvl="1" algn="ctr" rtl="0">
              <a:lnSpc>
                <a:spcPct val="100000"/>
              </a:lnSpc>
              <a:spcBef>
                <a:spcPts val="480"/>
              </a:spcBef>
              <a:spcAft>
                <a:spcPts val="0"/>
              </a:spcAft>
              <a:buClr>
                <a:srgbClr val="777777"/>
              </a:buClr>
              <a:buSzPts val="2400"/>
              <a:buFont typeface="Trebuchet MS"/>
              <a:buNone/>
              <a:defRPr/>
            </a:lvl2pPr>
            <a:lvl3pPr lvl="2" algn="ctr" rtl="0">
              <a:lnSpc>
                <a:spcPct val="100000"/>
              </a:lnSpc>
              <a:spcBef>
                <a:spcPts val="480"/>
              </a:spcBef>
              <a:spcAft>
                <a:spcPts val="0"/>
              </a:spcAft>
              <a:buClr>
                <a:srgbClr val="777777"/>
              </a:buClr>
              <a:buSzPts val="2400"/>
              <a:buFont typeface="Trebuchet MS"/>
              <a:buNone/>
              <a:defRPr/>
            </a:lvl3pPr>
            <a:lvl4pPr lvl="3" algn="ctr" rtl="0">
              <a:lnSpc>
                <a:spcPct val="100000"/>
              </a:lnSpc>
              <a:spcBef>
                <a:spcPts val="480"/>
              </a:spcBef>
              <a:spcAft>
                <a:spcPts val="0"/>
              </a:spcAft>
              <a:buClr>
                <a:srgbClr val="777777"/>
              </a:buClr>
              <a:buSzPts val="2400"/>
              <a:buFont typeface="Trebuchet MS"/>
              <a:buNone/>
              <a:defRPr/>
            </a:lvl4pPr>
            <a:lvl5pPr lvl="4" algn="ctr" rtl="0">
              <a:lnSpc>
                <a:spcPct val="100000"/>
              </a:lnSpc>
              <a:spcBef>
                <a:spcPts val="480"/>
              </a:spcBef>
              <a:spcAft>
                <a:spcPts val="0"/>
              </a:spcAft>
              <a:buClr>
                <a:srgbClr val="777777"/>
              </a:buClr>
              <a:buSzPts val="2400"/>
              <a:buFont typeface="Trebuchet MS"/>
              <a:buNone/>
              <a:defRPr/>
            </a:lvl5pPr>
            <a:lvl6pPr lvl="5" algn="ctr" rtl="0">
              <a:lnSpc>
                <a:spcPct val="100000"/>
              </a:lnSpc>
              <a:spcBef>
                <a:spcPts val="480"/>
              </a:spcBef>
              <a:spcAft>
                <a:spcPts val="0"/>
              </a:spcAft>
              <a:buClr>
                <a:srgbClr val="777777"/>
              </a:buClr>
              <a:buSzPts val="2400"/>
              <a:buFont typeface="Trebuchet MS"/>
              <a:buNone/>
              <a:defRPr/>
            </a:lvl6pPr>
            <a:lvl7pPr lvl="6" algn="ctr" rtl="0">
              <a:lnSpc>
                <a:spcPct val="100000"/>
              </a:lnSpc>
              <a:spcBef>
                <a:spcPts val="480"/>
              </a:spcBef>
              <a:spcAft>
                <a:spcPts val="0"/>
              </a:spcAft>
              <a:buClr>
                <a:srgbClr val="777777"/>
              </a:buClr>
              <a:buSzPts val="2400"/>
              <a:buFont typeface="Trebuchet MS"/>
              <a:buNone/>
              <a:defRPr/>
            </a:lvl7pPr>
            <a:lvl8pPr lvl="7" algn="ctr" rtl="0">
              <a:lnSpc>
                <a:spcPct val="100000"/>
              </a:lnSpc>
              <a:spcBef>
                <a:spcPts val="480"/>
              </a:spcBef>
              <a:spcAft>
                <a:spcPts val="0"/>
              </a:spcAft>
              <a:buClr>
                <a:srgbClr val="777777"/>
              </a:buClr>
              <a:buSzPts val="2400"/>
              <a:buFont typeface="Trebuchet MS"/>
              <a:buNone/>
              <a:defRPr/>
            </a:lvl8pPr>
            <a:lvl9pPr lvl="8" algn="ctr" rtl="0">
              <a:lnSpc>
                <a:spcPct val="100000"/>
              </a:lnSpc>
              <a:spcBef>
                <a:spcPts val="480"/>
              </a:spcBef>
              <a:spcAft>
                <a:spcPts val="0"/>
              </a:spcAft>
              <a:buClr>
                <a:srgbClr val="777777"/>
              </a:buClr>
              <a:buSzPts val="2400"/>
              <a:buFont typeface="Trebuchet MS"/>
              <a:buNone/>
              <a:defRPr/>
            </a:lvl9pPr>
          </a:lstStyle>
          <a:p>
            <a:endParaRPr/>
          </a:p>
        </p:txBody>
      </p:sp>
      <p:sp>
        <p:nvSpPr>
          <p:cNvPr id="216" name="Google Shape;216;p5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7"/>
        <p:cNvGrpSpPr/>
        <p:nvPr/>
      </p:nvGrpSpPr>
      <p:grpSpPr>
        <a:xfrm>
          <a:off x="0" y="0"/>
          <a:ext cx="0" cy="0"/>
          <a:chOff x="0" y="0"/>
          <a:chExt cx="0" cy="0"/>
        </a:xfrm>
      </p:grpSpPr>
      <p:sp>
        <p:nvSpPr>
          <p:cNvPr id="218" name="Google Shape;218;p55"/>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sz="4000" b="1" cap="none"/>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9" name="Google Shape;219;p55"/>
          <p:cNvSpPr txBox="1">
            <a:spLocks noGrp="1"/>
          </p:cNvSpPr>
          <p:nvPr>
            <p:ph type="body" idx="1"/>
          </p:nvPr>
        </p:nvSpPr>
        <p:spPr>
          <a:xfrm>
            <a:off x="722313" y="2180035"/>
            <a:ext cx="7772400" cy="11250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400"/>
              </a:spcBef>
              <a:spcAft>
                <a:spcPts val="0"/>
              </a:spcAft>
              <a:buClr>
                <a:srgbClr val="4D4D4D"/>
              </a:buClr>
              <a:buSzPts val="2000"/>
              <a:buFont typeface="Trebuchet MS"/>
              <a:buNone/>
              <a:defRPr sz="2000"/>
            </a:lvl1pPr>
            <a:lvl2pPr marL="914400" lvl="1" indent="-228600" algn="l" rtl="0">
              <a:lnSpc>
                <a:spcPct val="100000"/>
              </a:lnSpc>
              <a:spcBef>
                <a:spcPts val="360"/>
              </a:spcBef>
              <a:spcAft>
                <a:spcPts val="0"/>
              </a:spcAft>
              <a:buClr>
                <a:srgbClr val="777777"/>
              </a:buClr>
              <a:buSzPts val="1800"/>
              <a:buFont typeface="Trebuchet MS"/>
              <a:buNone/>
              <a:defRPr sz="1800"/>
            </a:lvl2pPr>
            <a:lvl3pPr marL="1371600" lvl="2" indent="-228600" algn="l" rtl="0">
              <a:lnSpc>
                <a:spcPct val="100000"/>
              </a:lnSpc>
              <a:spcBef>
                <a:spcPts val="320"/>
              </a:spcBef>
              <a:spcAft>
                <a:spcPts val="0"/>
              </a:spcAft>
              <a:buClr>
                <a:srgbClr val="777777"/>
              </a:buClr>
              <a:buSzPts val="1600"/>
              <a:buFont typeface="Trebuchet MS"/>
              <a:buNone/>
              <a:defRPr sz="1600"/>
            </a:lvl3pPr>
            <a:lvl4pPr marL="1828800" lvl="3" indent="-228600" algn="l" rtl="0">
              <a:lnSpc>
                <a:spcPct val="100000"/>
              </a:lnSpc>
              <a:spcBef>
                <a:spcPts val="280"/>
              </a:spcBef>
              <a:spcAft>
                <a:spcPts val="0"/>
              </a:spcAft>
              <a:buClr>
                <a:srgbClr val="777777"/>
              </a:buClr>
              <a:buSzPts val="1400"/>
              <a:buFont typeface="Trebuchet MS"/>
              <a:buNone/>
              <a:defRPr sz="1400"/>
            </a:lvl4pPr>
            <a:lvl5pPr marL="2286000" lvl="4" indent="-228600" algn="l" rtl="0">
              <a:lnSpc>
                <a:spcPct val="100000"/>
              </a:lnSpc>
              <a:spcBef>
                <a:spcPts val="280"/>
              </a:spcBef>
              <a:spcAft>
                <a:spcPts val="0"/>
              </a:spcAft>
              <a:buClr>
                <a:srgbClr val="777777"/>
              </a:buClr>
              <a:buSzPts val="1400"/>
              <a:buFont typeface="Trebuchet MS"/>
              <a:buNone/>
              <a:defRPr sz="1400"/>
            </a:lvl5pPr>
            <a:lvl6pPr marL="2743200" lvl="5" indent="-228600" algn="l" rtl="0">
              <a:lnSpc>
                <a:spcPct val="100000"/>
              </a:lnSpc>
              <a:spcBef>
                <a:spcPts val="280"/>
              </a:spcBef>
              <a:spcAft>
                <a:spcPts val="0"/>
              </a:spcAft>
              <a:buClr>
                <a:srgbClr val="777777"/>
              </a:buClr>
              <a:buSzPts val="1400"/>
              <a:buFont typeface="Trebuchet MS"/>
              <a:buNone/>
              <a:defRPr sz="1400"/>
            </a:lvl6pPr>
            <a:lvl7pPr marL="3200400" lvl="6" indent="-228600" algn="l" rtl="0">
              <a:lnSpc>
                <a:spcPct val="100000"/>
              </a:lnSpc>
              <a:spcBef>
                <a:spcPts val="280"/>
              </a:spcBef>
              <a:spcAft>
                <a:spcPts val="0"/>
              </a:spcAft>
              <a:buClr>
                <a:srgbClr val="777777"/>
              </a:buClr>
              <a:buSzPts val="1400"/>
              <a:buFont typeface="Trebuchet MS"/>
              <a:buNone/>
              <a:defRPr sz="1400"/>
            </a:lvl7pPr>
            <a:lvl8pPr marL="3657600" lvl="7" indent="-228600" algn="l" rtl="0">
              <a:lnSpc>
                <a:spcPct val="100000"/>
              </a:lnSpc>
              <a:spcBef>
                <a:spcPts val="280"/>
              </a:spcBef>
              <a:spcAft>
                <a:spcPts val="0"/>
              </a:spcAft>
              <a:buClr>
                <a:srgbClr val="777777"/>
              </a:buClr>
              <a:buSzPts val="1400"/>
              <a:buFont typeface="Trebuchet MS"/>
              <a:buNone/>
              <a:defRPr sz="1400"/>
            </a:lvl8pPr>
            <a:lvl9pPr marL="4114800" lvl="8" indent="-228600" algn="l" rtl="0">
              <a:lnSpc>
                <a:spcPct val="100000"/>
              </a:lnSpc>
              <a:spcBef>
                <a:spcPts val="280"/>
              </a:spcBef>
              <a:spcAft>
                <a:spcPts val="0"/>
              </a:spcAft>
              <a:buClr>
                <a:srgbClr val="777777"/>
              </a:buClr>
              <a:buSzPts val="1400"/>
              <a:buFont typeface="Trebuchet MS"/>
              <a:buNone/>
              <a:defRPr sz="1400"/>
            </a:lvl9pPr>
          </a:lstStyle>
          <a:p>
            <a:endParaRPr/>
          </a:p>
        </p:txBody>
      </p:sp>
      <p:sp>
        <p:nvSpPr>
          <p:cNvPr id="220" name="Google Shape;220;p5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1"/>
        <p:cNvGrpSpPr/>
        <p:nvPr/>
      </p:nvGrpSpPr>
      <p:grpSpPr>
        <a:xfrm>
          <a:off x="0" y="0"/>
          <a:ext cx="0" cy="0"/>
          <a:chOff x="0" y="0"/>
          <a:chExt cx="0" cy="0"/>
        </a:xfrm>
      </p:grpSpPr>
      <p:sp>
        <p:nvSpPr>
          <p:cNvPr id="222" name="Google Shape;222;p56"/>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3" name="Google Shape;223;p56"/>
          <p:cNvSpPr txBox="1">
            <a:spLocks noGrp="1"/>
          </p:cNvSpPr>
          <p:nvPr>
            <p:ph type="body" idx="1"/>
          </p:nvPr>
        </p:nvSpPr>
        <p:spPr>
          <a:xfrm>
            <a:off x="457200" y="1200150"/>
            <a:ext cx="8229600" cy="36006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300"/>
              </a:spcBef>
              <a:spcAft>
                <a:spcPts val="0"/>
              </a:spcAft>
              <a:buSzPts val="1400"/>
              <a:buNone/>
              <a:defRPr/>
            </a:lvl1pPr>
            <a:lvl2pPr marL="914400" lvl="1" indent="-317500" algn="l" rtl="0">
              <a:lnSpc>
                <a:spcPct val="100000"/>
              </a:lnSpc>
              <a:spcBef>
                <a:spcPts val="300"/>
              </a:spcBef>
              <a:spcAft>
                <a:spcPts val="0"/>
              </a:spcAft>
              <a:buClr>
                <a:srgbClr val="777777"/>
              </a:buClr>
              <a:buSzPts val="1400"/>
              <a:buChar char="•"/>
              <a:defRPr/>
            </a:lvl2pPr>
            <a:lvl3pPr marL="1371600" lvl="2" indent="-317500" algn="l" rtl="0">
              <a:lnSpc>
                <a:spcPct val="100000"/>
              </a:lnSpc>
              <a:spcBef>
                <a:spcPts val="300"/>
              </a:spcBef>
              <a:spcAft>
                <a:spcPts val="0"/>
              </a:spcAft>
              <a:buClr>
                <a:srgbClr val="777777"/>
              </a:buClr>
              <a:buSzPts val="1400"/>
              <a:buChar char="•"/>
              <a:defRPr/>
            </a:lvl3pPr>
            <a:lvl4pPr marL="1828800" lvl="3" indent="-317500" algn="l" rtl="0">
              <a:lnSpc>
                <a:spcPct val="100000"/>
              </a:lnSpc>
              <a:spcBef>
                <a:spcPts val="300"/>
              </a:spcBef>
              <a:spcAft>
                <a:spcPts val="0"/>
              </a:spcAft>
              <a:buClr>
                <a:srgbClr val="777777"/>
              </a:buClr>
              <a:buSzPts val="1400"/>
              <a:buChar char="•"/>
              <a:defRPr/>
            </a:lvl4pPr>
            <a:lvl5pPr marL="2286000" lvl="4" indent="-317500" algn="l" rtl="0">
              <a:lnSpc>
                <a:spcPct val="100000"/>
              </a:lnSpc>
              <a:spcBef>
                <a:spcPts val="300"/>
              </a:spcBef>
              <a:spcAft>
                <a:spcPts val="0"/>
              </a:spcAft>
              <a:buClr>
                <a:srgbClr val="777777"/>
              </a:buClr>
              <a:buSzPts val="1400"/>
              <a:buChar char="•"/>
              <a:defRPr/>
            </a:lvl5pPr>
            <a:lvl6pPr marL="2743200" lvl="5" indent="-317500" algn="l" rtl="0">
              <a:lnSpc>
                <a:spcPct val="100000"/>
              </a:lnSpc>
              <a:spcBef>
                <a:spcPts val="300"/>
              </a:spcBef>
              <a:spcAft>
                <a:spcPts val="0"/>
              </a:spcAft>
              <a:buClr>
                <a:srgbClr val="777777"/>
              </a:buClr>
              <a:buSzPts val="1400"/>
              <a:buChar char="•"/>
              <a:defRPr/>
            </a:lvl6pPr>
            <a:lvl7pPr marL="3200400" lvl="6" indent="-317500" algn="l" rtl="0">
              <a:lnSpc>
                <a:spcPct val="100000"/>
              </a:lnSpc>
              <a:spcBef>
                <a:spcPts val="300"/>
              </a:spcBef>
              <a:spcAft>
                <a:spcPts val="0"/>
              </a:spcAft>
              <a:buClr>
                <a:srgbClr val="777777"/>
              </a:buClr>
              <a:buSzPts val="1400"/>
              <a:buChar char="•"/>
              <a:defRPr/>
            </a:lvl7pPr>
            <a:lvl8pPr marL="3657600" lvl="7" indent="-317500" algn="l" rtl="0">
              <a:lnSpc>
                <a:spcPct val="100000"/>
              </a:lnSpc>
              <a:spcBef>
                <a:spcPts val="300"/>
              </a:spcBef>
              <a:spcAft>
                <a:spcPts val="0"/>
              </a:spcAft>
              <a:buClr>
                <a:srgbClr val="777777"/>
              </a:buClr>
              <a:buSzPts val="1400"/>
              <a:buChar char="•"/>
              <a:defRPr/>
            </a:lvl8pPr>
            <a:lvl9pPr marL="4114800" lvl="8" indent="-317500" algn="l" rtl="0">
              <a:lnSpc>
                <a:spcPct val="100000"/>
              </a:lnSpc>
              <a:spcBef>
                <a:spcPts val="300"/>
              </a:spcBef>
              <a:spcAft>
                <a:spcPts val="0"/>
              </a:spcAft>
              <a:buClr>
                <a:srgbClr val="777777"/>
              </a:buClr>
              <a:buSzPts val="1400"/>
              <a:buChar char="•"/>
              <a:defRPr/>
            </a:lvl9pPr>
          </a:lstStyle>
          <a:p>
            <a:endParaRPr/>
          </a:p>
        </p:txBody>
      </p:sp>
      <p:sp>
        <p:nvSpPr>
          <p:cNvPr id="224" name="Google Shape;224;p5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5"/>
        <p:cNvGrpSpPr/>
        <p:nvPr/>
      </p:nvGrpSpPr>
      <p:grpSpPr>
        <a:xfrm>
          <a:off x="0" y="0"/>
          <a:ext cx="0" cy="0"/>
          <a:chOff x="0" y="0"/>
          <a:chExt cx="0" cy="0"/>
        </a:xfrm>
      </p:grpSpPr>
      <p:sp>
        <p:nvSpPr>
          <p:cNvPr id="226" name="Google Shape;226;p5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227" name="Google Shape;227;p5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228" name="Google Shape;228;p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9"/>
        <p:cNvGrpSpPr/>
        <p:nvPr/>
      </p:nvGrpSpPr>
      <p:grpSpPr>
        <a:xfrm>
          <a:off x="0" y="0"/>
          <a:ext cx="0" cy="0"/>
          <a:chOff x="0" y="0"/>
          <a:chExt cx="0" cy="0"/>
        </a:xfrm>
      </p:grpSpPr>
      <p:sp>
        <p:nvSpPr>
          <p:cNvPr id="230" name="Google Shape;230;p5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1" name="Google Shape;231;p5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2" name="Google Shape;232;p5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3.xml"/><Relationship Id="rId7" Type="http://schemas.openxmlformats.org/officeDocument/2006/relationships/image" Target="../media/image5.pn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theme" Target="../theme/theme3.xml"/><Relationship Id="rId5" Type="http://schemas.openxmlformats.org/officeDocument/2006/relationships/slideLayout" Target="../slideLayouts/slideLayout55.xml"/><Relationship Id="rId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41">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2000" b="0" i="0" u="none" strike="noStrike" cap="none">
                <a:solidFill>
                  <a:srgbClr val="003366"/>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2000" b="0" i="0" u="none" strike="noStrike" cap="none">
                <a:solidFill>
                  <a:srgbClr val="003366"/>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2000" b="0" i="0" u="none" strike="noStrike" cap="none">
                <a:solidFill>
                  <a:srgbClr val="003366"/>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2000" b="0" i="0" u="none" strike="noStrike" cap="none">
                <a:solidFill>
                  <a:srgbClr val="003366"/>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2000" b="0" i="0" u="none" strike="noStrike" cap="none">
                <a:solidFill>
                  <a:srgbClr val="003366"/>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2000" b="0" i="0" u="none" strike="noStrike" cap="none">
                <a:solidFill>
                  <a:srgbClr val="003366"/>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2000" b="0" i="0" u="none" strike="noStrike" cap="none">
                <a:solidFill>
                  <a:srgbClr val="003366"/>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2000" b="0" i="0" u="none" strike="noStrike" cap="none">
                <a:solidFill>
                  <a:srgbClr val="003366"/>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2000" b="0" i="0" u="none" strike="noStrike" cap="none">
                <a:solidFill>
                  <a:srgbClr val="003366"/>
                </a:solidFill>
                <a:latin typeface="Trebuchet MS"/>
                <a:ea typeface="Trebuchet MS"/>
                <a:cs typeface="Trebuchet MS"/>
                <a:sym typeface="Trebuchet MS"/>
              </a:defRPr>
            </a:lvl9pPr>
          </a:lstStyle>
          <a:p>
            <a:endParaRPr/>
          </a:p>
        </p:txBody>
      </p:sp>
      <p:sp>
        <p:nvSpPr>
          <p:cNvPr id="52" name="Google Shape;52;p13"/>
          <p:cNvSpPr txBox="1">
            <a:spLocks noGrp="1"/>
          </p:cNvSpPr>
          <p:nvPr>
            <p:ph type="body" idx="1"/>
          </p:nvPr>
        </p:nvSpPr>
        <p:spPr>
          <a:xfrm>
            <a:off x="457200" y="1200150"/>
            <a:ext cx="8229600" cy="36006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300"/>
              </a:spcBef>
              <a:spcAft>
                <a:spcPts val="0"/>
              </a:spcAft>
              <a:buClr>
                <a:srgbClr val="000000"/>
              </a:buClr>
              <a:buSzPts val="1100"/>
              <a:buFont typeface="Arial"/>
              <a:buNone/>
              <a:defRPr sz="1400" b="0" i="0" u="none" strike="noStrike" cap="none">
                <a:solidFill>
                  <a:srgbClr val="4D4D4D"/>
                </a:solidFill>
                <a:latin typeface="Trebuchet MS"/>
                <a:ea typeface="Trebuchet MS"/>
                <a:cs typeface="Trebuchet MS"/>
                <a:sym typeface="Trebuchet MS"/>
              </a:defRPr>
            </a:lvl1pPr>
            <a:lvl2pPr marL="914400" marR="0" lvl="1" indent="-317500" algn="l" rtl="0">
              <a:lnSpc>
                <a:spcPct val="100000"/>
              </a:lnSpc>
              <a:spcBef>
                <a:spcPts val="300"/>
              </a:spcBef>
              <a:spcAft>
                <a:spcPts val="0"/>
              </a:spcAft>
              <a:buClr>
                <a:srgbClr val="777777"/>
              </a:buClr>
              <a:buSzPts val="1400"/>
              <a:buFont typeface="Trebuchet MS"/>
              <a:buChar char="•"/>
              <a:defRPr sz="1400" b="0" i="0" u="none" strike="noStrike" cap="none">
                <a:solidFill>
                  <a:srgbClr val="777777"/>
                </a:solidFill>
                <a:latin typeface="Trebuchet MS"/>
                <a:ea typeface="Trebuchet MS"/>
                <a:cs typeface="Trebuchet MS"/>
                <a:sym typeface="Trebuchet MS"/>
              </a:defRPr>
            </a:lvl2pPr>
            <a:lvl3pPr marL="1371600" marR="0" lvl="2" indent="-317500" algn="l" rtl="0">
              <a:lnSpc>
                <a:spcPct val="100000"/>
              </a:lnSpc>
              <a:spcBef>
                <a:spcPts val="300"/>
              </a:spcBef>
              <a:spcAft>
                <a:spcPts val="0"/>
              </a:spcAft>
              <a:buClr>
                <a:srgbClr val="777777"/>
              </a:buClr>
              <a:buSzPts val="1400"/>
              <a:buFont typeface="Trebuchet MS"/>
              <a:buChar char="•"/>
              <a:defRPr sz="1400" b="0" i="0" u="none" strike="noStrike" cap="none">
                <a:solidFill>
                  <a:srgbClr val="777777"/>
                </a:solidFill>
                <a:latin typeface="Trebuchet MS"/>
                <a:ea typeface="Trebuchet MS"/>
                <a:cs typeface="Trebuchet MS"/>
                <a:sym typeface="Trebuchet MS"/>
              </a:defRPr>
            </a:lvl3pPr>
            <a:lvl4pPr marL="1828800" marR="0" lvl="3" indent="-317500" algn="l" rtl="0">
              <a:lnSpc>
                <a:spcPct val="100000"/>
              </a:lnSpc>
              <a:spcBef>
                <a:spcPts val="300"/>
              </a:spcBef>
              <a:spcAft>
                <a:spcPts val="0"/>
              </a:spcAft>
              <a:buClr>
                <a:srgbClr val="777777"/>
              </a:buClr>
              <a:buSzPts val="1400"/>
              <a:buFont typeface="Trebuchet MS"/>
              <a:buChar char="•"/>
              <a:defRPr sz="1400" b="0" i="0" u="none" strike="noStrike" cap="none">
                <a:solidFill>
                  <a:srgbClr val="777777"/>
                </a:solidFill>
                <a:latin typeface="Trebuchet MS"/>
                <a:ea typeface="Trebuchet MS"/>
                <a:cs typeface="Trebuchet MS"/>
                <a:sym typeface="Trebuchet MS"/>
              </a:defRPr>
            </a:lvl4pPr>
            <a:lvl5pPr marL="2286000" marR="0" lvl="4" indent="-317500" algn="l" rtl="0">
              <a:lnSpc>
                <a:spcPct val="100000"/>
              </a:lnSpc>
              <a:spcBef>
                <a:spcPts val="300"/>
              </a:spcBef>
              <a:spcAft>
                <a:spcPts val="0"/>
              </a:spcAft>
              <a:buClr>
                <a:srgbClr val="777777"/>
              </a:buClr>
              <a:buSzPts val="1400"/>
              <a:buFont typeface="Trebuchet MS"/>
              <a:buChar char="•"/>
              <a:defRPr sz="1400" b="0" i="0" u="none" strike="noStrike" cap="none">
                <a:solidFill>
                  <a:srgbClr val="777777"/>
                </a:solidFill>
                <a:latin typeface="Trebuchet MS"/>
                <a:ea typeface="Trebuchet MS"/>
                <a:cs typeface="Trebuchet MS"/>
                <a:sym typeface="Trebuchet MS"/>
              </a:defRPr>
            </a:lvl5pPr>
            <a:lvl6pPr marL="2743200" marR="0" lvl="5" indent="-317500" algn="l" rtl="0">
              <a:lnSpc>
                <a:spcPct val="100000"/>
              </a:lnSpc>
              <a:spcBef>
                <a:spcPts val="300"/>
              </a:spcBef>
              <a:spcAft>
                <a:spcPts val="0"/>
              </a:spcAft>
              <a:buClr>
                <a:srgbClr val="777777"/>
              </a:buClr>
              <a:buSzPts val="1400"/>
              <a:buFont typeface="Trebuchet MS"/>
              <a:buChar char="•"/>
              <a:defRPr sz="1400" b="0" i="0" u="none" strike="noStrike" cap="none">
                <a:solidFill>
                  <a:srgbClr val="777777"/>
                </a:solidFill>
                <a:latin typeface="Trebuchet MS"/>
                <a:ea typeface="Trebuchet MS"/>
                <a:cs typeface="Trebuchet MS"/>
                <a:sym typeface="Trebuchet MS"/>
              </a:defRPr>
            </a:lvl6pPr>
            <a:lvl7pPr marL="3200400" marR="0" lvl="6" indent="-317500" algn="l" rtl="0">
              <a:lnSpc>
                <a:spcPct val="100000"/>
              </a:lnSpc>
              <a:spcBef>
                <a:spcPts val="300"/>
              </a:spcBef>
              <a:spcAft>
                <a:spcPts val="0"/>
              </a:spcAft>
              <a:buClr>
                <a:srgbClr val="777777"/>
              </a:buClr>
              <a:buSzPts val="1400"/>
              <a:buFont typeface="Trebuchet MS"/>
              <a:buChar char="•"/>
              <a:defRPr sz="1400" b="0" i="0" u="none" strike="noStrike" cap="none">
                <a:solidFill>
                  <a:srgbClr val="777777"/>
                </a:solidFill>
                <a:latin typeface="Trebuchet MS"/>
                <a:ea typeface="Trebuchet MS"/>
                <a:cs typeface="Trebuchet MS"/>
                <a:sym typeface="Trebuchet MS"/>
              </a:defRPr>
            </a:lvl7pPr>
            <a:lvl8pPr marL="3657600" marR="0" lvl="7" indent="-317500" algn="l" rtl="0">
              <a:lnSpc>
                <a:spcPct val="100000"/>
              </a:lnSpc>
              <a:spcBef>
                <a:spcPts val="300"/>
              </a:spcBef>
              <a:spcAft>
                <a:spcPts val="0"/>
              </a:spcAft>
              <a:buClr>
                <a:srgbClr val="777777"/>
              </a:buClr>
              <a:buSzPts val="1400"/>
              <a:buFont typeface="Trebuchet MS"/>
              <a:buChar char="•"/>
              <a:defRPr sz="1400" b="0" i="0" u="none" strike="noStrike" cap="none">
                <a:solidFill>
                  <a:srgbClr val="777777"/>
                </a:solidFill>
                <a:latin typeface="Trebuchet MS"/>
                <a:ea typeface="Trebuchet MS"/>
                <a:cs typeface="Trebuchet MS"/>
                <a:sym typeface="Trebuchet MS"/>
              </a:defRPr>
            </a:lvl8pPr>
            <a:lvl9pPr marL="4114800" marR="0" lvl="8" indent="-317500" algn="l" rtl="0">
              <a:lnSpc>
                <a:spcPct val="100000"/>
              </a:lnSpc>
              <a:spcBef>
                <a:spcPts val="300"/>
              </a:spcBef>
              <a:spcAft>
                <a:spcPts val="0"/>
              </a:spcAft>
              <a:buClr>
                <a:srgbClr val="777777"/>
              </a:buClr>
              <a:buSzPts val="1400"/>
              <a:buFont typeface="Trebuchet MS"/>
              <a:buChar char="•"/>
              <a:defRPr sz="1400" b="0" i="0" u="none" strike="noStrike" cap="none">
                <a:solidFill>
                  <a:srgbClr val="777777"/>
                </a:solidFill>
                <a:latin typeface="Trebuchet MS"/>
                <a:ea typeface="Trebuchet MS"/>
                <a:cs typeface="Trebuchet MS"/>
                <a:sym typeface="Trebuchet MS"/>
              </a:defRPr>
            </a:lvl9pPr>
          </a:lstStyle>
          <a:p>
            <a:endParaRPr/>
          </a:p>
        </p:txBody>
      </p:sp>
      <p:sp>
        <p:nvSpPr>
          <p:cNvPr id="53" name="Google Shape;53;p13"/>
          <p:cNvSpPr txBox="1">
            <a:spLocks noGrp="1"/>
          </p:cNvSpPr>
          <p:nvPr>
            <p:ph type="sldNum" idx="12"/>
          </p:nvPr>
        </p:nvSpPr>
        <p:spPr>
          <a:xfrm>
            <a:off x="76200" y="4572000"/>
            <a:ext cx="381000" cy="342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700"/>
              <a:buFont typeface="Arial"/>
              <a:buNone/>
              <a:defRPr sz="700" b="0" i="0" u="none" strike="noStrike" cap="none">
                <a:solidFill>
                  <a:srgbClr val="888888"/>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209"/>
        <p:cNvGrpSpPr/>
        <p:nvPr/>
      </p:nvGrpSpPr>
      <p:grpSpPr>
        <a:xfrm>
          <a:off x="0" y="0"/>
          <a:ext cx="0" cy="0"/>
          <a:chOff x="0" y="0"/>
          <a:chExt cx="0" cy="0"/>
        </a:xfrm>
      </p:grpSpPr>
      <p:sp>
        <p:nvSpPr>
          <p:cNvPr id="210" name="Google Shape;210;p5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rgbClr val="003366"/>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rgbClr val="003366"/>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rgbClr val="003366"/>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rgbClr val="003366"/>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rgbClr val="003366"/>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3600" b="0" i="0" u="none" strike="noStrike" cap="none">
                <a:solidFill>
                  <a:srgbClr val="003366"/>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3600" b="0" i="0" u="none" strike="noStrike" cap="none">
                <a:solidFill>
                  <a:srgbClr val="003366"/>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3600" b="0" i="0" u="none" strike="noStrike" cap="none">
                <a:solidFill>
                  <a:srgbClr val="003366"/>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3600" b="0" i="0" u="none" strike="noStrike" cap="none">
                <a:solidFill>
                  <a:srgbClr val="003366"/>
                </a:solidFill>
                <a:latin typeface="Trebuchet MS"/>
                <a:ea typeface="Trebuchet MS"/>
                <a:cs typeface="Trebuchet MS"/>
                <a:sym typeface="Trebuchet MS"/>
              </a:defRPr>
            </a:lvl9pPr>
          </a:lstStyle>
          <a:p>
            <a:endParaRPr/>
          </a:p>
        </p:txBody>
      </p:sp>
      <p:sp>
        <p:nvSpPr>
          <p:cNvPr id="211" name="Google Shape;211;p53"/>
          <p:cNvSpPr txBox="1">
            <a:spLocks noGrp="1"/>
          </p:cNvSpPr>
          <p:nvPr>
            <p:ph type="body" idx="1"/>
          </p:nvPr>
        </p:nvSpPr>
        <p:spPr>
          <a:xfrm>
            <a:off x="457200" y="1200150"/>
            <a:ext cx="8229600" cy="3600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000000"/>
              </a:buClr>
              <a:buSzPts val="1400"/>
              <a:buFont typeface="Arial"/>
              <a:buNone/>
              <a:defRPr sz="2400" b="0" i="0" u="none" strike="noStrike" cap="none">
                <a:solidFill>
                  <a:srgbClr val="4D4D4D"/>
                </a:solidFill>
                <a:latin typeface="Trebuchet MS"/>
                <a:ea typeface="Trebuchet MS"/>
                <a:cs typeface="Trebuchet MS"/>
                <a:sym typeface="Trebuchet MS"/>
              </a:defRPr>
            </a:lvl1pPr>
            <a:lvl2pPr marL="914400" marR="0" lvl="1" indent="-381000" algn="l" rtl="0">
              <a:lnSpc>
                <a:spcPct val="100000"/>
              </a:lnSpc>
              <a:spcBef>
                <a:spcPts val="480"/>
              </a:spcBef>
              <a:spcAft>
                <a:spcPts val="0"/>
              </a:spcAft>
              <a:buClr>
                <a:srgbClr val="777777"/>
              </a:buClr>
              <a:buSzPts val="2400"/>
              <a:buFont typeface="Trebuchet MS"/>
              <a:buChar char="•"/>
              <a:defRPr sz="2400" b="0" i="0" u="none" strike="noStrike" cap="none">
                <a:solidFill>
                  <a:srgbClr val="777777"/>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rgbClr val="777777"/>
              </a:buClr>
              <a:buSzPts val="2400"/>
              <a:buFont typeface="Trebuchet MS"/>
              <a:buChar char="•"/>
              <a:defRPr sz="2400" b="0" i="0" u="none" strike="noStrike" cap="none">
                <a:solidFill>
                  <a:srgbClr val="777777"/>
                </a:solidFill>
                <a:latin typeface="Trebuchet MS"/>
                <a:ea typeface="Trebuchet MS"/>
                <a:cs typeface="Trebuchet MS"/>
                <a:sym typeface="Trebuchet MS"/>
              </a:defRPr>
            </a:lvl3pPr>
            <a:lvl4pPr marL="1828800" marR="0" lvl="3" indent="-381000" algn="l" rtl="0">
              <a:lnSpc>
                <a:spcPct val="100000"/>
              </a:lnSpc>
              <a:spcBef>
                <a:spcPts val="480"/>
              </a:spcBef>
              <a:spcAft>
                <a:spcPts val="0"/>
              </a:spcAft>
              <a:buClr>
                <a:srgbClr val="777777"/>
              </a:buClr>
              <a:buSzPts val="2400"/>
              <a:buFont typeface="Trebuchet MS"/>
              <a:buChar char="•"/>
              <a:defRPr sz="2400" b="0" i="0" u="none" strike="noStrike" cap="none">
                <a:solidFill>
                  <a:srgbClr val="777777"/>
                </a:solidFill>
                <a:latin typeface="Trebuchet MS"/>
                <a:ea typeface="Trebuchet MS"/>
                <a:cs typeface="Trebuchet MS"/>
                <a:sym typeface="Trebuchet MS"/>
              </a:defRPr>
            </a:lvl4pPr>
            <a:lvl5pPr marL="2286000" marR="0" lvl="4" indent="-381000" algn="l" rtl="0">
              <a:lnSpc>
                <a:spcPct val="100000"/>
              </a:lnSpc>
              <a:spcBef>
                <a:spcPts val="480"/>
              </a:spcBef>
              <a:spcAft>
                <a:spcPts val="0"/>
              </a:spcAft>
              <a:buClr>
                <a:srgbClr val="777777"/>
              </a:buClr>
              <a:buSzPts val="2400"/>
              <a:buFont typeface="Trebuchet MS"/>
              <a:buChar char="•"/>
              <a:defRPr sz="2400" b="0" i="0" u="none" strike="noStrike" cap="none">
                <a:solidFill>
                  <a:srgbClr val="777777"/>
                </a:solidFill>
                <a:latin typeface="Trebuchet MS"/>
                <a:ea typeface="Trebuchet MS"/>
                <a:cs typeface="Trebuchet MS"/>
                <a:sym typeface="Trebuchet MS"/>
              </a:defRPr>
            </a:lvl5pPr>
            <a:lvl6pPr marL="2743200" marR="0" lvl="5" indent="-381000" algn="l" rtl="0">
              <a:lnSpc>
                <a:spcPct val="100000"/>
              </a:lnSpc>
              <a:spcBef>
                <a:spcPts val="480"/>
              </a:spcBef>
              <a:spcAft>
                <a:spcPts val="0"/>
              </a:spcAft>
              <a:buClr>
                <a:srgbClr val="777777"/>
              </a:buClr>
              <a:buSzPts val="2400"/>
              <a:buFont typeface="Trebuchet MS"/>
              <a:buChar char="•"/>
              <a:defRPr sz="2400" b="0" i="0" u="none" strike="noStrike" cap="none">
                <a:solidFill>
                  <a:srgbClr val="777777"/>
                </a:solidFill>
                <a:latin typeface="Trebuchet MS"/>
                <a:ea typeface="Trebuchet MS"/>
                <a:cs typeface="Trebuchet MS"/>
                <a:sym typeface="Trebuchet MS"/>
              </a:defRPr>
            </a:lvl6pPr>
            <a:lvl7pPr marL="3200400" marR="0" lvl="6" indent="-381000" algn="l" rtl="0">
              <a:lnSpc>
                <a:spcPct val="100000"/>
              </a:lnSpc>
              <a:spcBef>
                <a:spcPts val="480"/>
              </a:spcBef>
              <a:spcAft>
                <a:spcPts val="0"/>
              </a:spcAft>
              <a:buClr>
                <a:srgbClr val="777777"/>
              </a:buClr>
              <a:buSzPts val="2400"/>
              <a:buFont typeface="Trebuchet MS"/>
              <a:buChar char="•"/>
              <a:defRPr sz="2400" b="0" i="0" u="none" strike="noStrike" cap="none">
                <a:solidFill>
                  <a:srgbClr val="777777"/>
                </a:solidFill>
                <a:latin typeface="Trebuchet MS"/>
                <a:ea typeface="Trebuchet MS"/>
                <a:cs typeface="Trebuchet MS"/>
                <a:sym typeface="Trebuchet MS"/>
              </a:defRPr>
            </a:lvl7pPr>
            <a:lvl8pPr marL="3657600" marR="0" lvl="7" indent="-381000" algn="l" rtl="0">
              <a:lnSpc>
                <a:spcPct val="100000"/>
              </a:lnSpc>
              <a:spcBef>
                <a:spcPts val="480"/>
              </a:spcBef>
              <a:spcAft>
                <a:spcPts val="0"/>
              </a:spcAft>
              <a:buClr>
                <a:srgbClr val="777777"/>
              </a:buClr>
              <a:buSzPts val="2400"/>
              <a:buFont typeface="Trebuchet MS"/>
              <a:buChar char="•"/>
              <a:defRPr sz="2400" b="0" i="0" u="none" strike="noStrike" cap="none">
                <a:solidFill>
                  <a:srgbClr val="777777"/>
                </a:solidFill>
                <a:latin typeface="Trebuchet MS"/>
                <a:ea typeface="Trebuchet MS"/>
                <a:cs typeface="Trebuchet MS"/>
                <a:sym typeface="Trebuchet MS"/>
              </a:defRPr>
            </a:lvl8pPr>
            <a:lvl9pPr marL="4114800" marR="0" lvl="8" indent="-381000" algn="l" rtl="0">
              <a:lnSpc>
                <a:spcPct val="100000"/>
              </a:lnSpc>
              <a:spcBef>
                <a:spcPts val="480"/>
              </a:spcBef>
              <a:spcAft>
                <a:spcPts val="0"/>
              </a:spcAft>
              <a:buClr>
                <a:srgbClr val="777777"/>
              </a:buClr>
              <a:buSzPts val="2400"/>
              <a:buFont typeface="Trebuchet MS"/>
              <a:buChar char="•"/>
              <a:defRPr sz="2400" b="0" i="0" u="none" strike="noStrike" cap="none">
                <a:solidFill>
                  <a:srgbClr val="777777"/>
                </a:solidFill>
                <a:latin typeface="Trebuchet MS"/>
                <a:ea typeface="Trebuchet MS"/>
                <a:cs typeface="Trebuchet MS"/>
                <a:sym typeface="Trebuchet MS"/>
              </a:defRPr>
            </a:lvl9pPr>
          </a:lstStyle>
          <a:p>
            <a:endParaRPr/>
          </a:p>
        </p:txBody>
      </p:sp>
      <p:sp>
        <p:nvSpPr>
          <p:cNvPr id="212" name="Google Shape;212;p5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4D4D4D"/>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poxvirus/monkeypox/clinicians/clinical-recognition.html" TargetMode="External"/><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3.xml"/><Relationship Id="rId4" Type="http://schemas.openxmlformats.org/officeDocument/2006/relationships/hyperlink" Target="https://www.cdc.gov/poxvirus/monkeypox/clinicians/clinical-recognition.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cdc.gov/poxvirus/monkeypox/clinicians/case-definition.html" TargetMode="External"/><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poxvirus/monkeypox/clinicians/isolation-procedures.html" TargetMode="External"/><Relationship Id="rId2" Type="http://schemas.openxmlformats.org/officeDocument/2006/relationships/notesSlide" Target="../notesSlides/notesSlide13.xml"/><Relationship Id="rId1" Type="http://schemas.openxmlformats.org/officeDocument/2006/relationships/slideLayout" Target="../slideLayouts/slideLayout53.xml"/><Relationship Id="rId5" Type="http://schemas.openxmlformats.org/officeDocument/2006/relationships/hyperlink" Target="https://www.vdh.virginia.gov/health-department-locator/" TargetMode="External"/><Relationship Id="rId4" Type="http://schemas.openxmlformats.org/officeDocument/2006/relationships/hyperlink" Target="https://www.vdh.virginia.gov/disease-prevention/disease-reporting/"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cdc.gov/poxvirus/monkeypox/pdf/What-Clinicians-Need-to-Know-about-Monkeypox-6-21-2022.pdf" TargetMode="External"/><Relationship Id="rId3" Type="http://schemas.openxmlformats.org/officeDocument/2006/relationships/hyperlink" Target="https://www.vdh.virginia.gov/monkeypox/healthcare-providers/" TargetMode="External"/><Relationship Id="rId7" Type="http://schemas.openxmlformats.org/officeDocument/2006/relationships/hyperlink" Target="https://www.cdc.gov/poxvirus/monkeypox/pdf/MPOX-info-teens-young-adults.pdf" TargetMode="External"/><Relationship Id="rId2" Type="http://schemas.openxmlformats.org/officeDocument/2006/relationships/notesSlide" Target="../notesSlides/notesSlide14.xml"/><Relationship Id="rId1" Type="http://schemas.openxmlformats.org/officeDocument/2006/relationships/slideLayout" Target="../slideLayouts/slideLayout53.xml"/><Relationship Id="rId6" Type="http://schemas.openxmlformats.org/officeDocument/2006/relationships/hyperlink" Target="https://www.cdc.gov/poxvirus/monkeypox/symptoms.html" TargetMode="External"/><Relationship Id="rId5" Type="http://schemas.openxmlformats.org/officeDocument/2006/relationships/hyperlink" Target="https://www.cdc.gov/poxvirus/monkeypox/clinicians/pediatric.html" TargetMode="External"/><Relationship Id="rId4" Type="http://schemas.openxmlformats.org/officeDocument/2006/relationships/hyperlink" Target="https://www.cdc.gov/poxvirus/monkeypox/clinicians/clinical-recognition.htm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3" Type="http://schemas.openxmlformats.org/officeDocument/2006/relationships/hyperlink" Target="http://www.cdc.gov/poxvirus/monkeypox/clinicians/infection-control-healthcare.html" TargetMode="External"/><Relationship Id="rId2" Type="http://schemas.openxmlformats.org/officeDocument/2006/relationships/notesSlide" Target="../notesSlides/notesSlide16.xml"/><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c.gov/poxvirus/monkeypox/clinicians/prep-collection-specimens.html" TargetMode="External"/><Relationship Id="rId2" Type="http://schemas.openxmlformats.org/officeDocument/2006/relationships/notesSlide" Target="../notesSlides/notesSlide17.xml"/><Relationship Id="rId1" Type="http://schemas.openxmlformats.org/officeDocument/2006/relationships/slideLayout" Target="../slideLayouts/slideLayout53.xml"/><Relationship Id="rId6" Type="http://schemas.openxmlformats.org/officeDocument/2006/relationships/hyperlink" Target="http://www.cdc.gov/poxvirus/monkeypox/clinicians/infection-control-healthcare.html" TargetMode="External"/><Relationship Id="rId5" Type="http://schemas.openxmlformats.org/officeDocument/2006/relationships/hyperlink" Target="https://www.hercenter.org/rmw/rmwlocator.php" TargetMode="External"/><Relationship Id="rId4" Type="http://schemas.openxmlformats.org/officeDocument/2006/relationships/hyperlink" Target="https://www.phmsa.dot.gov/transporting-infectious-substances/planning-guidance-handling-category-solid-wast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cdc.gov/poxvirus/monkeypox/clinicians/prep-collection-specimens.html" TargetMode="External"/><Relationship Id="rId2" Type="http://schemas.openxmlformats.org/officeDocument/2006/relationships/notesSlide" Target="../notesSlides/notesSlide18.xml"/><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3" Type="http://schemas.openxmlformats.org/officeDocument/2006/relationships/hyperlink" Target="http://www.cdc.gov/poxvirus/monkeypox/clinicians/isolation-procedures.html" TargetMode="External"/><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3" Type="http://schemas.openxmlformats.org/officeDocument/2006/relationships/hyperlink" Target="https://www.cdc.gov/poxvirus/monkeypox/clinicians/index.html" TargetMode="External"/><Relationship Id="rId2" Type="http://schemas.openxmlformats.org/officeDocument/2006/relationships/notesSlide" Target="../notesSlides/notesSlide2.xml"/><Relationship Id="rId1" Type="http://schemas.openxmlformats.org/officeDocument/2006/relationships/slideLayout" Target="../slideLayouts/slideLayout53.xml"/><Relationship Id="rId4" Type="http://schemas.openxmlformats.org/officeDocument/2006/relationships/hyperlink" Target="https://www.vdh.virginia.gov/monkeypox/healthcare-providers/"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cdc.gov/poxvirus/monkeypox/clinicians/isolation-procedures.html" TargetMode="External"/><Relationship Id="rId2" Type="http://schemas.openxmlformats.org/officeDocument/2006/relationships/notesSlide" Target="../notesSlides/notesSlide20.xml"/><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3" Type="http://schemas.openxmlformats.org/officeDocument/2006/relationships/hyperlink" Target="https://www.cdc.gov/poxvirus/monkeypox/clinicians/infection-control-home.html" TargetMode="External"/><Relationship Id="rId2" Type="http://schemas.openxmlformats.org/officeDocument/2006/relationships/notesSlide" Target="../notesSlides/notesSlide21.xml"/><Relationship Id="rId1" Type="http://schemas.openxmlformats.org/officeDocument/2006/relationships/slideLayout" Target="../slideLayouts/slideLayout53.xml"/><Relationship Id="rId5" Type="http://schemas.openxmlformats.org/officeDocument/2006/relationships/hyperlink" Target="http://www.cdc.gov/poxvirus/monkeypox/clinicians/isolation-procedures.html" TargetMode="External"/><Relationship Id="rId4" Type="http://schemas.openxmlformats.org/officeDocument/2006/relationships/hyperlink" Target="https://www.cdc.gov/poxvirus/monkeypox/specific-settings/congregate.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cdc.gov/poxvirus/monkeypox/resources/toolkits/workplaces-businesses.html" TargetMode="External"/><Relationship Id="rId2" Type="http://schemas.openxmlformats.org/officeDocument/2006/relationships/notesSlide" Target="../notesSlides/notesSlide22.xml"/><Relationship Id="rId1" Type="http://schemas.openxmlformats.org/officeDocument/2006/relationships/slideLayout" Target="../slideLayouts/slideLayout53.xml"/><Relationship Id="rId4" Type="http://schemas.openxmlformats.org/officeDocument/2006/relationships/hyperlink" Target="http://www.cdc.gov/poxvirus/monkeypox/clinicians/isolation-procedures.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epa.gov/pesticide-registration/disinfectants-emerging-viral-pathogens-evps-list-q" TargetMode="External"/><Relationship Id="rId2" Type="http://schemas.openxmlformats.org/officeDocument/2006/relationships/notesSlide" Target="../notesSlides/notesSlide23.xml"/><Relationship Id="rId1" Type="http://schemas.openxmlformats.org/officeDocument/2006/relationships/slideLayout" Target="../slideLayouts/slideLayout53.xml"/><Relationship Id="rId4" Type="http://schemas.openxmlformats.org/officeDocument/2006/relationships/hyperlink" Target="http://www.cdc.gov/poxvirus/monkeypox/clinicians/infection-control-home.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cdc.gov/poxvirus/monkeypox/clinicians/isolation-procedures.html" TargetMode="External"/><Relationship Id="rId2" Type="http://schemas.openxmlformats.org/officeDocument/2006/relationships/notesSlide" Target="../notesSlides/notesSlide24.xml"/><Relationship Id="rId1" Type="http://schemas.openxmlformats.org/officeDocument/2006/relationships/slideLayout" Target="../slideLayouts/slideLayout53.xml"/><Relationship Id="rId6" Type="http://schemas.openxmlformats.org/officeDocument/2006/relationships/hyperlink" Target="https://www.cdc.gov/poxvirus/monkeypox/clinicians/monitoring.html" TargetMode="External"/><Relationship Id="rId5" Type="http://schemas.openxmlformats.org/officeDocument/2006/relationships/hyperlink" Target="https://www.cdc.gov/poxvirus/monkeypox/clinicians/infection-control-home.html" TargetMode="External"/><Relationship Id="rId4" Type="http://schemas.openxmlformats.org/officeDocument/2006/relationships/hyperlink" Target="https://www.cdc.gov/poxvirus/monkeypox/clinicians/infection-control-healthcare.html"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3" Type="http://schemas.openxmlformats.org/officeDocument/2006/relationships/hyperlink" Target="https://www.cdc.gov/poxvirus/monkeypox/clinicians/case-definition.html" TargetMode="External"/><Relationship Id="rId2" Type="http://schemas.openxmlformats.org/officeDocument/2006/relationships/notesSlide" Target="../notesSlides/notesSlide26.xml"/><Relationship Id="rId1" Type="http://schemas.openxmlformats.org/officeDocument/2006/relationships/slideLayout" Target="../slideLayouts/slideLayout53.xml"/><Relationship Id="rId6" Type="http://schemas.openxmlformats.org/officeDocument/2006/relationships/hyperlink" Target="https://www.vdh.virginia.gov/disease-prevention/disease-reporting/" TargetMode="External"/><Relationship Id="rId5" Type="http://schemas.openxmlformats.org/officeDocument/2006/relationships/hyperlink" Target="https://www.vdh.virginia.gov/local-health-districts/" TargetMode="External"/><Relationship Id="rId4" Type="http://schemas.openxmlformats.org/officeDocument/2006/relationships/hyperlink" Target="https://emergency.cdc.gov/han/2022/han00475.asp"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cdc.gov/poxvirus/monkeypox/clinicians/prep-collection-specimens.html" TargetMode="External"/><Relationship Id="rId2" Type="http://schemas.openxmlformats.org/officeDocument/2006/relationships/notesSlide" Target="../notesSlides/notesSlide27.xml"/><Relationship Id="rId1" Type="http://schemas.openxmlformats.org/officeDocument/2006/relationships/slideLayout" Target="../slideLayouts/slideLayout53.xml"/></Relationships>
</file>

<file path=ppt/slides/_rels/slide28.xml.rels><?xml version="1.0" encoding="UTF-8" standalone="yes"?>
<Relationships xmlns="http://schemas.openxmlformats.org/package/2006/relationships"><Relationship Id="rId3" Type="http://schemas.openxmlformats.org/officeDocument/2006/relationships/hyperlink" Target="https://www.vdh.virginia.gov/local-health-districts/" TargetMode="External"/><Relationship Id="rId2" Type="http://schemas.openxmlformats.org/officeDocument/2006/relationships/notesSlide" Target="../notesSlides/notesSlide28.xml"/><Relationship Id="rId1" Type="http://schemas.openxmlformats.org/officeDocument/2006/relationships/slideLayout" Target="../slideLayouts/slideLayout53.xml"/><Relationship Id="rId4" Type="http://schemas.openxmlformats.org/officeDocument/2006/relationships/hyperlink" Target="https://www.vdh.virginia.gov/disease-prevention/disease-reporting/"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sonichealthcareusa.com/our-divisions/our-divisions/" TargetMode="External"/><Relationship Id="rId3" Type="http://schemas.openxmlformats.org/officeDocument/2006/relationships/hyperlink" Target="https://www.questdiagnostics.com/healthcare-professionals/clinical-education-center/faq/faq286" TargetMode="External"/><Relationship Id="rId7" Type="http://schemas.openxmlformats.org/officeDocument/2006/relationships/hyperlink" Target="https://www.sonicreferencelab.com/featured-testing/monkeypox/" TargetMode="External"/><Relationship Id="rId2" Type="http://schemas.openxmlformats.org/officeDocument/2006/relationships/notesSlide" Target="../notesSlides/notesSlide29.xml"/><Relationship Id="rId1" Type="http://schemas.openxmlformats.org/officeDocument/2006/relationships/slideLayout" Target="../slideLayouts/slideLayout53.xml"/><Relationship Id="rId6" Type="http://schemas.openxmlformats.org/officeDocument/2006/relationships/hyperlink" Target="https://www.mayocliniclabs.com/test-catalog/overview/618595" TargetMode="External"/><Relationship Id="rId5" Type="http://schemas.openxmlformats.org/officeDocument/2006/relationships/hyperlink" Target="https://www.aegislabs.com/our-services/monkeypox/" TargetMode="External"/><Relationship Id="rId10" Type="http://schemas.openxmlformats.org/officeDocument/2006/relationships/hyperlink" Target="https://files.labcorp.com/labcorp-d8/2022-08/196405_DX_IFU_MonkeyPox-Collection_0822_Final.pdf" TargetMode="External"/><Relationship Id="rId4" Type="http://schemas.openxmlformats.org/officeDocument/2006/relationships/hyperlink" Target="https://www.labcorp.com/infectious-disease/monkeypox" TargetMode="External"/><Relationship Id="rId9" Type="http://schemas.openxmlformats.org/officeDocument/2006/relationships/hyperlink" Target="https://www.questdiagnostics.com/content/dam/corporate/restricted/documents/hcp/about-our-tests/Monkeypox-Specimen-Collection-Guide.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8" Type="http://schemas.openxmlformats.org/officeDocument/2006/relationships/hyperlink" Target="https://www.youtube.com/watch?v=62vqwMzmnIg" TargetMode="External"/><Relationship Id="rId3" Type="http://schemas.openxmlformats.org/officeDocument/2006/relationships/hyperlink" Target="https://www.cdc.gov/poxvirus/monkeypox/clinicians/prep-collection-specimens.html" TargetMode="External"/><Relationship Id="rId7" Type="http://schemas.openxmlformats.org/officeDocument/2006/relationships/hyperlink" Target="https://youtu.be/kEYfW9rVmRI" TargetMode="External"/><Relationship Id="rId2" Type="http://schemas.openxmlformats.org/officeDocument/2006/relationships/notesSlide" Target="../notesSlides/notesSlide30.xml"/><Relationship Id="rId1" Type="http://schemas.openxmlformats.org/officeDocument/2006/relationships/slideLayout" Target="../slideLayouts/slideLayout53.xml"/><Relationship Id="rId6" Type="http://schemas.openxmlformats.org/officeDocument/2006/relationships/hyperlink" Target="https://netec.org/2022/07/26/how-to-collect-a-monkeypox-specimen-for-diagnostic-testing/" TargetMode="External"/><Relationship Id="rId5" Type="http://schemas.openxmlformats.org/officeDocument/2006/relationships/hyperlink" Target="https://www.cdc.gov/poxvirus/monkeypox/pdf/MPox-AdequateSpecimenCollection_508.pdf" TargetMode="External"/><Relationship Id="rId4" Type="http://schemas.openxmlformats.org/officeDocument/2006/relationships/hyperlink" Target="https://www.cdc.gov/poxvirus/monkeypox/pdf/MPoxTestingPatients.pdf"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c.gov/poxvirus/monkeypox/clinicians/smallpox-vaccine.html" TargetMode="External"/><Relationship Id="rId2" Type="http://schemas.openxmlformats.org/officeDocument/2006/relationships/notesSlide" Target="../notesSlides/notesSlide32.xml"/><Relationship Id="rId1" Type="http://schemas.openxmlformats.org/officeDocument/2006/relationships/slideLayout" Target="../slideLayouts/slideLayout53.xml"/><Relationship Id="rId5" Type="http://schemas.openxmlformats.org/officeDocument/2006/relationships/hyperlink" Target="https://www.fda.gov/files/vaccines%2C%20blood%20%26%20biologics/published/Package-Insert---ACAM2000.pdf" TargetMode="External"/><Relationship Id="rId4" Type="http://schemas.openxmlformats.org/officeDocument/2006/relationships/hyperlink" Target="https://www.fda.gov/media/160774/download"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3.xml"/></Relationships>
</file>

<file path=ppt/slides/_rels/slide34.xml.rels><?xml version="1.0" encoding="UTF-8" standalone="yes"?>
<Relationships xmlns="http://schemas.openxmlformats.org/package/2006/relationships"><Relationship Id="rId3" Type="http://schemas.openxmlformats.org/officeDocument/2006/relationships/hyperlink" Target="https://www.fda.gov/media/160774/download" TargetMode="External"/><Relationship Id="rId2" Type="http://schemas.openxmlformats.org/officeDocument/2006/relationships/notesSlide" Target="../notesSlides/notesSlide34.xml"/><Relationship Id="rId1" Type="http://schemas.openxmlformats.org/officeDocument/2006/relationships/slideLayout" Target="../slideLayouts/slideLayout54.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8" Type="http://schemas.openxmlformats.org/officeDocument/2006/relationships/hyperlink" Target="https://www.cdc.gov/poxvirus/monkeypox/pdf/What-Clinicians-Need-to-Know-about-Monkeypox-6-21-2022.pdf" TargetMode="External"/><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35.xml"/><Relationship Id="rId1" Type="http://schemas.openxmlformats.org/officeDocument/2006/relationships/slideLayout" Target="../slideLayouts/slideLayout53.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 Id="rId9" Type="http://schemas.openxmlformats.org/officeDocument/2006/relationships/hyperlink" Target="https://www.youtube.com/watch?v=TLv1mR6mECQ"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3.xml"/></Relationships>
</file>

<file path=ppt/slides/_rels/slide38.xml.rels><?xml version="1.0" encoding="UTF-8" standalone="yes"?>
<Relationships xmlns="http://schemas.openxmlformats.org/package/2006/relationships"><Relationship Id="rId3" Type="http://schemas.openxmlformats.org/officeDocument/2006/relationships/hyperlink" Target="https://www.vdh.virginia.gov/monkeypox/healthcare-providers/vaccine-guidance/" TargetMode="External"/><Relationship Id="rId2" Type="http://schemas.openxmlformats.org/officeDocument/2006/relationships/notesSlide" Target="../notesSlides/notesSlide38.xml"/><Relationship Id="rId1" Type="http://schemas.openxmlformats.org/officeDocument/2006/relationships/slideLayout" Target="../slideLayouts/slideLayout5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poxvirus/monkeypox/response/2022/world-map.html"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8" Type="http://schemas.openxmlformats.org/officeDocument/2006/relationships/hyperlink" Target="https://www.vdh.virginia.gov/monkeypox/standing-order-template/" TargetMode="External"/><Relationship Id="rId3" Type="http://schemas.openxmlformats.org/officeDocument/2006/relationships/hyperlink" Target="https://www.cdc.gov/poxvirus/monkeypox/pdf/HHS-monkeypox-vaccination-program-provider-agreement.pdf" TargetMode="External"/><Relationship Id="rId7" Type="http://schemas.openxmlformats.org/officeDocument/2006/relationships/hyperlink" Target="https://www.vdh.virginia.gov/emergency-preparedness/emergency-preparedness/monkeypox-smallpox-vaccination/monkeypox-administering-jynneos-smallpox-vaccine/" TargetMode="External"/><Relationship Id="rId2" Type="http://schemas.openxmlformats.org/officeDocument/2006/relationships/notesSlide" Target="../notesSlides/notesSlide40.xml"/><Relationship Id="rId1" Type="http://schemas.openxmlformats.org/officeDocument/2006/relationships/slideLayout" Target="../slideLayouts/slideLayout54.xml"/><Relationship Id="rId6" Type="http://schemas.openxmlformats.org/officeDocument/2006/relationships/hyperlink" Target="https://www.vdh.virginia.gov/monkeypox/consent-form-template/" TargetMode="External"/><Relationship Id="rId11" Type="http://schemas.openxmlformats.org/officeDocument/2006/relationships/hyperlink" Target="https://www.vdh.virginia.gov/monkeypox/healthcare-providers/vaccine-guidance/" TargetMode="External"/><Relationship Id="rId5" Type="http://schemas.openxmlformats.org/officeDocument/2006/relationships/hyperlink" Target="mailto:vaxmax_help@vdh.virginia.gov" TargetMode="External"/><Relationship Id="rId10" Type="http://schemas.openxmlformats.org/officeDocument/2006/relationships/hyperlink" Target="https://www.vdh.virginia.gov/monkeypox/vaccine-guide-for-private-providers-vdh/" TargetMode="External"/><Relationship Id="rId4" Type="http://schemas.openxmlformats.org/officeDocument/2006/relationships/hyperlink" Target="https://www.vdh.virginia.gov/monkeypox/verip-virginia-electronic-registration-for-immunization-programs-training-video/" TargetMode="External"/><Relationship Id="rId9" Type="http://schemas.openxmlformats.org/officeDocument/2006/relationships/hyperlink" Target="https://www.vdh.virginia.gov/monkeypox/vaccination-checklist/"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www.cdc.gov/poxvirus/monkeypox/interim-considerations/jynneos-vaccine.html#coadministration" TargetMode="External"/><Relationship Id="rId13" Type="http://schemas.openxmlformats.org/officeDocument/2006/relationships/hyperlink" Target="https://www.cdc.gov/poxvirus/monkeypox/clinicians/faq.html" TargetMode="External"/><Relationship Id="rId18" Type="http://schemas.openxmlformats.org/officeDocument/2006/relationships/hyperlink" Target="https://www.cdc.gov/poxvirus/monkeypox/files/interim-considerations/monkeypox-jynneos-standing-orders-alt-dose.pdf" TargetMode="External"/><Relationship Id="rId3" Type="http://schemas.openxmlformats.org/officeDocument/2006/relationships/hyperlink" Target="https://www.cdc.gov/poxvirus/monkeypox/interim-considerations/errors-deviations.html" TargetMode="External"/><Relationship Id="rId21" Type="http://schemas.openxmlformats.org/officeDocument/2006/relationships/hyperlink" Target="https://www.fda.gov/media/160774/download" TargetMode="External"/><Relationship Id="rId7" Type="http://schemas.openxmlformats.org/officeDocument/2006/relationships/hyperlink" Target="https://www.cdc.gov/poxvirus/monkeypox/interim-considerations/jynneos-vaccine.html#interchange" TargetMode="External"/><Relationship Id="rId12" Type="http://schemas.openxmlformats.org/officeDocument/2006/relationships/hyperlink" Target="https://www.cdc.gov/vaccines/hcp/acip-recs/general-recs/index.html" TargetMode="External"/><Relationship Id="rId17" Type="http://schemas.openxmlformats.org/officeDocument/2006/relationships/hyperlink" Target="https://www.cdc.gov/poxvirus/monkeypox/files/interim-considerations/monkeypox-jynneos-standing-orders-stand.pdf" TargetMode="External"/><Relationship Id="rId2" Type="http://schemas.openxmlformats.org/officeDocument/2006/relationships/notesSlide" Target="../notesSlides/notesSlide41.xml"/><Relationship Id="rId16" Type="http://schemas.openxmlformats.org/officeDocument/2006/relationships/hyperlink" Target="https://www.cdc.gov/poxvirus/monkeypox/pdf/Storage-and-Handling-Summary.pdf" TargetMode="External"/><Relationship Id="rId20" Type="http://schemas.openxmlformats.org/officeDocument/2006/relationships/hyperlink" Target="https://www.cdc.gov/poxvirus/monkeypox/files/interim-considerations/guidance-jynneos-prep-admin-alt-dosing.pdf" TargetMode="External"/><Relationship Id="rId1" Type="http://schemas.openxmlformats.org/officeDocument/2006/relationships/slideLayout" Target="../slideLayouts/slideLayout54.xml"/><Relationship Id="rId6" Type="http://schemas.openxmlformats.org/officeDocument/2006/relationships/hyperlink" Target="https://www.cdc.gov/poxvirus/monkeypox/interim-considerations/jynneos-vaccine.html#admin" TargetMode="External"/><Relationship Id="rId11" Type="http://schemas.openxmlformats.org/officeDocument/2006/relationships/hyperlink" Target="https://www.cdc.gov/poxvirus/monkeypox/interim-considerations/jynneos-vaccine.html#reporting" TargetMode="External"/><Relationship Id="rId5" Type="http://schemas.openxmlformats.org/officeDocument/2006/relationships/hyperlink" Target="https://www.cdc.gov/poxvirus/monkeypox/interim-considerations/jynneos-vaccine.html#dosing" TargetMode="External"/><Relationship Id="rId15" Type="http://schemas.openxmlformats.org/officeDocument/2006/relationships/hyperlink" Target="https://www.cdc.gov/vaccines/hcp/vis/vis-statements/smallpox-monkeypox.pdf" TargetMode="External"/><Relationship Id="rId10" Type="http://schemas.openxmlformats.org/officeDocument/2006/relationships/hyperlink" Target="https://www.cdc.gov/poxvirus/monkeypox/interim-considerations/special-populations.html" TargetMode="External"/><Relationship Id="rId19" Type="http://schemas.openxmlformats.org/officeDocument/2006/relationships/hyperlink" Target="https://www.cdc.gov/poxvirus/monkeypox/files/interim-considerations/guidance-Jynneos-prep-admin-stand.pdf" TargetMode="External"/><Relationship Id="rId4" Type="http://schemas.openxmlformats.org/officeDocument/2006/relationships/hyperlink" Target="https://www.cdc.gov/poxvirus/monkeypox/interim-considerations/jynneos-vaccine.html#interim" TargetMode="External"/><Relationship Id="rId9" Type="http://schemas.openxmlformats.org/officeDocument/2006/relationships/hyperlink" Target="https://www.cdc.gov/poxvirus/monkeypox/interim-considerations/jynneos-vaccine.html#counseling" TargetMode="External"/><Relationship Id="rId14" Type="http://schemas.openxmlformats.org/officeDocument/2006/relationships/hyperlink" Target="https://www.fda.gov/media/131078/download" TargetMode="External"/><Relationship Id="rId22" Type="http://schemas.openxmlformats.org/officeDocument/2006/relationships/hyperlink" Target="https://www.fda.gov/media/160773/download"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1.xml"/></Relationships>
</file>

<file path=ppt/slides/_rels/slide43.xml.rels><?xml version="1.0" encoding="UTF-8" standalone="yes"?>
<Relationships xmlns="http://schemas.openxmlformats.org/package/2006/relationships"><Relationship Id="rId3" Type="http://schemas.openxmlformats.org/officeDocument/2006/relationships/hyperlink" Target="https://www.cdc.gov/poxvirus/monkeypox/clinicians/treatment.html" TargetMode="External"/><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hyperlink" Target="https://www.cdc.gov/poxvirus/monkeypox/pdf/Tecovirimat-IND-Protocol-CDC-IRB.pdf" TargetMode="External"/><Relationship Id="rId7" Type="http://schemas.openxmlformats.org/officeDocument/2006/relationships/hyperlink" Target="https://www.accessdata.fda.gov/drugsatfda_docs/label/2021/214460s000,214461s000lbl.pdf" TargetMode="External"/><Relationship Id="rId2" Type="http://schemas.openxmlformats.org/officeDocument/2006/relationships/notesSlide" Target="../notesSlides/notesSlide44.xml"/><Relationship Id="rId1" Type="http://schemas.openxmlformats.org/officeDocument/2006/relationships/slideLayout" Target="../slideLayouts/slideLayout53.xml"/><Relationship Id="rId6" Type="http://schemas.openxmlformats.org/officeDocument/2006/relationships/hyperlink" Target="https://www.fda.gov/media/78174/download" TargetMode="External"/><Relationship Id="rId5" Type="http://schemas.openxmlformats.org/officeDocument/2006/relationships/hyperlink" Target="https://www.accessdata.fda.gov/drugsatfda_docs/label/1999/020638s003lbl.pdf" TargetMode="External"/><Relationship Id="rId4" Type="http://schemas.openxmlformats.org/officeDocument/2006/relationships/hyperlink" Target="https://www.accessdata.fda.gov/drugsatfda_docs/label/2022/214518s000lbl.pdf"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thelancet.com/journals/laninf/article/PIIS1473-3099(22)00228-6/fulltext#%20" TargetMode="External"/><Relationship Id="rId2" Type="http://schemas.openxmlformats.org/officeDocument/2006/relationships/notesSlide" Target="../notesSlides/notesSlide45.xml"/><Relationship Id="rId1" Type="http://schemas.openxmlformats.org/officeDocument/2006/relationships/slideLayout" Target="../slideLayouts/slideLayout53.xml"/><Relationship Id="rId5" Type="http://schemas.openxmlformats.org/officeDocument/2006/relationships/hyperlink" Target="https://www.cdc.gov/poxvirus/monkeypox/clinicians/treatment.html" TargetMode="Externa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hyperlink" Target="http://cdc.gov/poxvirus/monkeypox/clinicians/Tecovirimat.html" TargetMode="External"/><Relationship Id="rId2" Type="http://schemas.openxmlformats.org/officeDocument/2006/relationships/notesSlide" Target="../notesSlides/notesSlide46.xml"/><Relationship Id="rId1" Type="http://schemas.openxmlformats.org/officeDocument/2006/relationships/slideLayout" Target="../slideLayouts/slideLayout53.xml"/></Relationships>
</file>

<file path=ppt/slides/_rels/slide47.xml.rels><?xml version="1.0" encoding="UTF-8" standalone="yes"?>
<Relationships xmlns="http://schemas.openxmlformats.org/package/2006/relationships"><Relationship Id="rId8" Type="http://schemas.openxmlformats.org/officeDocument/2006/relationships/hyperlink" Target="https://www.cdc.gov/poxvirus/monkeypox/pdf/Tecovirimat-IND-Form-FDA-1572.pdf" TargetMode="External"/><Relationship Id="rId3" Type="http://schemas.openxmlformats.org/officeDocument/2006/relationships/hyperlink" Target="https://www.cdc.gov/poxvirus/monkeypox/pdf/Attachment-1-Informed-Consent.pdf" TargetMode="External"/><Relationship Id="rId7" Type="http://schemas.openxmlformats.org/officeDocument/2006/relationships/hyperlink" Target="https://www.cdc.gov/poxvirus/monkeypox/pdf/Attachment-2-Form-A-Patient-Intake-Form.pdf" TargetMode="External"/><Relationship Id="rId2" Type="http://schemas.openxmlformats.org/officeDocument/2006/relationships/notesSlide" Target="../notesSlides/notesSlide47.xml"/><Relationship Id="rId1" Type="http://schemas.openxmlformats.org/officeDocument/2006/relationships/slideLayout" Target="../slideLayouts/slideLayout53.xml"/><Relationship Id="rId6" Type="http://schemas.openxmlformats.org/officeDocument/2006/relationships/hyperlink" Target="mailto:regaffairs@cdc.gov" TargetMode="External"/><Relationship Id="rId5" Type="http://schemas.openxmlformats.org/officeDocument/2006/relationships/hyperlink" Target="https://redcap.vdh.virginia.gov/redcap/surveys/?s=MERAYDMFMA" TargetMode="External"/><Relationship Id="rId10" Type="http://schemas.openxmlformats.org/officeDocument/2006/relationships/hyperlink" Target="https://www.cdc.gov/poxvirus/monkeypox/pdf/MedWatchForm-for-Tpoxx.pdf" TargetMode="External"/><Relationship Id="rId4" Type="http://schemas.openxmlformats.org/officeDocument/2006/relationships/hyperlink" Target="https://www.cdc.gov/poxvirus/monkeypox/clinicians/obtaining-tecovirimat.html" TargetMode="External"/><Relationship Id="rId9" Type="http://schemas.openxmlformats.org/officeDocument/2006/relationships/hyperlink" Target="https://redcap.vdh.virginia.gov/redcap/surveys/?s=743LJ8KCJH"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nyc.gov/assets/doh/downloads/pdf/cd/monkeypox-treatment-guidance-interim.pdf" TargetMode="External"/><Relationship Id="rId2" Type="http://schemas.openxmlformats.org/officeDocument/2006/relationships/notesSlide" Target="../notesSlides/notesSlide48.xml"/><Relationship Id="rId1" Type="http://schemas.openxmlformats.org/officeDocument/2006/relationships/slideLayout" Target="../slideLayouts/slideLayout53.xml"/></Relationships>
</file>

<file path=ppt/slides/_rels/slide49.xml.rels><?xml version="1.0" encoding="UTF-8" standalone="yes"?>
<Relationships xmlns="http://schemas.openxmlformats.org/package/2006/relationships"><Relationship Id="rId3" Type="http://schemas.openxmlformats.org/officeDocument/2006/relationships/hyperlink" Target="https://www.cdc.gov/poxvirus/monkeypox/clinicians/pain-management.html" TargetMode="External"/><Relationship Id="rId2" Type="http://schemas.openxmlformats.org/officeDocument/2006/relationships/notesSlide" Target="../notesSlides/notesSlide49.xml"/><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3" Type="http://schemas.openxmlformats.org/officeDocument/2006/relationships/hyperlink" Target="https://www.cdc.gov/mmwr/volumes/71/wr/mm7132e3.htm"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hyperlink" Target="https://www.cdc.gov/poxvirus/monkeypox/response/2022/us-map.html"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3.xml"/></Relationships>
</file>

<file path=ppt/slides/_rels/slide51.xml.rels><?xml version="1.0" encoding="UTF-8" standalone="yes"?>
<Relationships xmlns="http://schemas.openxmlformats.org/package/2006/relationships"><Relationship Id="rId8" Type="http://schemas.openxmlformats.org/officeDocument/2006/relationships/hyperlink" Target="https://www.cdc.gov/poxvirus/monkeypox/pdf/mpx-clinician-what-to-do.pdf" TargetMode="External"/><Relationship Id="rId3" Type="http://schemas.openxmlformats.org/officeDocument/2006/relationships/hyperlink" Target="https://www.cdc.gov/poxvirus/monkeypox/clinicians/treatment.html" TargetMode="External"/><Relationship Id="rId7" Type="http://schemas.openxmlformats.org/officeDocument/2006/relationships/hyperlink" Target="https://www.cdc.gov/poxvirus/monkeypox/clinicians/people-with-HIV.html" TargetMode="External"/><Relationship Id="rId2" Type="http://schemas.openxmlformats.org/officeDocument/2006/relationships/notesSlide" Target="../notesSlides/notesSlide51.xml"/><Relationship Id="rId1" Type="http://schemas.openxmlformats.org/officeDocument/2006/relationships/slideLayout" Target="../slideLayouts/slideLayout53.xml"/><Relationship Id="rId6" Type="http://schemas.openxmlformats.org/officeDocument/2006/relationships/hyperlink" Target="https://www.cdc.gov/poxvirus/monkeypox/clinicians/obtaining-tecovirimat.html" TargetMode="External"/><Relationship Id="rId5" Type="http://schemas.openxmlformats.org/officeDocument/2006/relationships/hyperlink" Target="https://www.cdc.gov/poxvirus/monkeypox/clinicians/Tecovirimat.html" TargetMode="External"/><Relationship Id="rId4" Type="http://schemas.openxmlformats.org/officeDocument/2006/relationships/hyperlink" Target="https://www.cdc.gov/poxvirus/monkeypox/clinicians/pain-management.html"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hyperlink" Target="https://www.vdh.virginia.gov/monkeypox/data-in-virginia/"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59"/>
          <p:cNvSpPr txBox="1">
            <a:spLocks noGrp="1"/>
          </p:cNvSpPr>
          <p:nvPr>
            <p:ph type="ctrTitle"/>
          </p:nvPr>
        </p:nvSpPr>
        <p:spPr>
          <a:xfrm>
            <a:off x="685800" y="1097802"/>
            <a:ext cx="7772400" cy="1537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3366"/>
              </a:buClr>
              <a:buSzPts val="3200"/>
              <a:buFont typeface="Trebuchet MS"/>
              <a:buNone/>
            </a:pPr>
            <a:r>
              <a:rPr lang="en" sz="3400" b="1">
                <a:solidFill>
                  <a:srgbClr val="075290"/>
                </a:solidFill>
              </a:rPr>
              <a:t>Monkeypox Overview for Healthcare Providers </a:t>
            </a:r>
            <a:endParaRPr sz="3400" b="1">
              <a:solidFill>
                <a:srgbClr val="075290"/>
              </a:solidFill>
            </a:endParaRPr>
          </a:p>
          <a:p>
            <a:pPr marL="0" lvl="0" indent="0" algn="ctr" rtl="0">
              <a:lnSpc>
                <a:spcPct val="100000"/>
              </a:lnSpc>
              <a:spcBef>
                <a:spcPts val="0"/>
              </a:spcBef>
              <a:spcAft>
                <a:spcPts val="0"/>
              </a:spcAft>
              <a:buClr>
                <a:srgbClr val="003366"/>
              </a:buClr>
              <a:buSzPts val="3200"/>
              <a:buFont typeface="Trebuchet MS"/>
              <a:buNone/>
            </a:pPr>
            <a:endParaRPr sz="3000" b="1" i="1">
              <a:solidFill>
                <a:srgbClr val="075290"/>
              </a:solidFill>
            </a:endParaRPr>
          </a:p>
        </p:txBody>
      </p:sp>
      <p:sp>
        <p:nvSpPr>
          <p:cNvPr id="239" name="Google Shape;239;p59"/>
          <p:cNvSpPr txBox="1">
            <a:spLocks noGrp="1"/>
          </p:cNvSpPr>
          <p:nvPr>
            <p:ph type="sldNum" idx="12"/>
          </p:nvPr>
        </p:nvSpPr>
        <p:spPr>
          <a:xfrm>
            <a:off x="9" y="45502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 sz="1200"/>
              <a:t>1</a:t>
            </a:fld>
            <a:endParaRPr sz="1200"/>
          </a:p>
        </p:txBody>
      </p:sp>
      <p:sp>
        <p:nvSpPr>
          <p:cNvPr id="240" name="Google Shape;240;p59"/>
          <p:cNvSpPr txBox="1">
            <a:spLocks noGrp="1"/>
          </p:cNvSpPr>
          <p:nvPr>
            <p:ph type="subTitle" idx="1"/>
          </p:nvPr>
        </p:nvSpPr>
        <p:spPr>
          <a:xfrm>
            <a:off x="475786" y="2308303"/>
            <a:ext cx="7924800" cy="1491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4D4D4D"/>
              </a:buClr>
              <a:buSzPts val="2400"/>
              <a:buFont typeface="Trebuchet MS"/>
              <a:buNone/>
            </a:pPr>
            <a:endParaRPr sz="2000">
              <a:solidFill>
                <a:srgbClr val="FF0000"/>
              </a:solidFill>
            </a:endParaRPr>
          </a:p>
          <a:p>
            <a:pPr marL="0" lvl="0" indent="0" algn="ctr" rtl="0">
              <a:lnSpc>
                <a:spcPct val="100000"/>
              </a:lnSpc>
              <a:spcBef>
                <a:spcPts val="480"/>
              </a:spcBef>
              <a:spcAft>
                <a:spcPts val="0"/>
              </a:spcAft>
              <a:buClr>
                <a:srgbClr val="4D4D4D"/>
              </a:buClr>
              <a:buSzPts val="2400"/>
              <a:buFont typeface="Trebuchet MS"/>
              <a:buNone/>
            </a:pPr>
            <a:r>
              <a:rPr lang="en" sz="2000">
                <a:solidFill>
                  <a:srgbClr val="000000"/>
                </a:solidFill>
              </a:rPr>
              <a:t>Brooke Rossheim, M.D., M.P.H.</a:t>
            </a:r>
            <a:endParaRPr sz="2000">
              <a:solidFill>
                <a:srgbClr val="000000"/>
              </a:solidFill>
            </a:endParaRPr>
          </a:p>
          <a:p>
            <a:pPr marL="0" lvl="0" indent="0" algn="ctr" rtl="0">
              <a:lnSpc>
                <a:spcPct val="100000"/>
              </a:lnSpc>
              <a:spcBef>
                <a:spcPts val="480"/>
              </a:spcBef>
              <a:spcAft>
                <a:spcPts val="0"/>
              </a:spcAft>
              <a:buClr>
                <a:srgbClr val="4D4D4D"/>
              </a:buClr>
              <a:buSzPts val="2400"/>
              <a:buFont typeface="Trebuchet MS"/>
              <a:buNone/>
            </a:pPr>
            <a:r>
              <a:rPr lang="en" sz="2000">
                <a:solidFill>
                  <a:srgbClr val="000000"/>
                </a:solidFill>
              </a:rPr>
              <a:t>Virginia Department of Health</a:t>
            </a:r>
            <a:endParaRPr sz="2000">
              <a:solidFill>
                <a:srgbClr val="000000"/>
              </a:solidFill>
            </a:endParaRPr>
          </a:p>
          <a:p>
            <a:pPr marL="0" lvl="0" indent="0" algn="ctr" rtl="0">
              <a:lnSpc>
                <a:spcPct val="100000"/>
              </a:lnSpc>
              <a:spcBef>
                <a:spcPts val="480"/>
              </a:spcBef>
              <a:spcAft>
                <a:spcPts val="0"/>
              </a:spcAft>
              <a:buClr>
                <a:srgbClr val="4D4D4D"/>
              </a:buClr>
              <a:buSzPts val="2400"/>
              <a:buFont typeface="Trebuchet MS"/>
              <a:buNone/>
            </a:pPr>
            <a:r>
              <a:rPr lang="en" sz="2000">
                <a:solidFill>
                  <a:srgbClr val="000000"/>
                </a:solidFill>
              </a:rPr>
              <a:t>Office of Epidemiology</a:t>
            </a:r>
            <a:endParaRPr sz="2000">
              <a:solidFill>
                <a:srgbClr val="000000"/>
              </a:solidFill>
            </a:endParaRPr>
          </a:p>
          <a:p>
            <a:pPr marL="0" lvl="0" indent="0" algn="ctr" rtl="0">
              <a:lnSpc>
                <a:spcPct val="100000"/>
              </a:lnSpc>
              <a:spcBef>
                <a:spcPts val="480"/>
              </a:spcBef>
              <a:spcAft>
                <a:spcPts val="0"/>
              </a:spcAft>
              <a:buClr>
                <a:srgbClr val="4D4D4D"/>
              </a:buClr>
              <a:buSzPts val="2400"/>
              <a:buFont typeface="Trebuchet MS"/>
              <a:buNone/>
            </a:pPr>
            <a:r>
              <a:rPr lang="en" sz="2000">
                <a:solidFill>
                  <a:srgbClr val="000000"/>
                </a:solidFill>
              </a:rPr>
              <a:t>October 21, 2022</a:t>
            </a:r>
            <a:endParaRPr sz="2000">
              <a:solidFill>
                <a:srgbClr val="000000"/>
              </a:solidFill>
            </a:endParaRPr>
          </a:p>
          <a:p>
            <a:pPr marL="0" lvl="0" indent="0" algn="ctr" rtl="0">
              <a:lnSpc>
                <a:spcPct val="100000"/>
              </a:lnSpc>
              <a:spcBef>
                <a:spcPts val="480"/>
              </a:spcBef>
              <a:spcAft>
                <a:spcPts val="0"/>
              </a:spcAft>
              <a:buClr>
                <a:srgbClr val="4D4D4D"/>
              </a:buClr>
              <a:buSzPts val="2400"/>
              <a:buFont typeface="Trebuchet MS"/>
              <a:buNone/>
            </a:pPr>
            <a:endParaRPr sz="2000">
              <a:solidFill>
                <a:srgbClr val="FF0000"/>
              </a:solidFill>
            </a:endParaRPr>
          </a:p>
          <a:p>
            <a:pPr marL="0" lvl="0" indent="0" algn="ctr" rtl="0">
              <a:lnSpc>
                <a:spcPct val="100000"/>
              </a:lnSpc>
              <a:spcBef>
                <a:spcPts val="480"/>
              </a:spcBef>
              <a:spcAft>
                <a:spcPts val="0"/>
              </a:spcAft>
              <a:buClr>
                <a:srgbClr val="4D4D4D"/>
              </a:buClr>
              <a:buSzPts val="2400"/>
              <a:buFont typeface="Trebuchet MS"/>
              <a:buNone/>
            </a:pPr>
            <a:endParaRPr sz="2400" b="0" i="0" u="none">
              <a:solidFill>
                <a:srgbClr val="4D4D4D"/>
              </a:solidFill>
              <a:latin typeface="Trebuchet MS"/>
              <a:ea typeface="Trebuchet MS"/>
              <a:cs typeface="Trebuchet MS"/>
              <a:sym typeface="Trebuchet MS"/>
            </a:endParaRPr>
          </a:p>
          <a:p>
            <a:pPr marL="0" lvl="0" indent="0" algn="ctr" rtl="0">
              <a:lnSpc>
                <a:spcPct val="100000"/>
              </a:lnSpc>
              <a:spcBef>
                <a:spcPts val="480"/>
              </a:spcBef>
              <a:spcAft>
                <a:spcPts val="0"/>
              </a:spcAft>
              <a:buClr>
                <a:srgbClr val="4D4D4D"/>
              </a:buClr>
              <a:buSzPts val="2400"/>
              <a:buFont typeface="Trebuchet MS"/>
              <a:buNone/>
            </a:pPr>
            <a:endParaRPr sz="2400" b="0" i="0" u="none">
              <a:solidFill>
                <a:srgbClr val="4D4D4D"/>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68"/>
          <p:cNvSpPr txBox="1">
            <a:spLocks noGrp="1"/>
          </p:cNvSpPr>
          <p:nvPr>
            <p:ph type="body" idx="1"/>
          </p:nvPr>
        </p:nvSpPr>
        <p:spPr>
          <a:xfrm>
            <a:off x="457200" y="1200150"/>
            <a:ext cx="8229600" cy="3600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4D4D4D"/>
              </a:buClr>
              <a:buSzPts val="2400"/>
              <a:buFont typeface="Trebuchet MS"/>
              <a:buNone/>
            </a:pPr>
            <a:endParaRPr>
              <a:solidFill>
                <a:srgbClr val="000000"/>
              </a:solidFill>
            </a:endParaRPr>
          </a:p>
          <a:p>
            <a:pPr marL="0" lvl="0" indent="0" algn="ctr" rtl="0">
              <a:lnSpc>
                <a:spcPct val="100000"/>
              </a:lnSpc>
              <a:spcBef>
                <a:spcPts val="480"/>
              </a:spcBef>
              <a:spcAft>
                <a:spcPts val="0"/>
              </a:spcAft>
              <a:buClr>
                <a:srgbClr val="4D4D4D"/>
              </a:buClr>
              <a:buSzPts val="2400"/>
              <a:buFont typeface="Trebuchet MS"/>
              <a:buNone/>
            </a:pPr>
            <a:endParaRPr sz="2400" b="0" i="0" u="none">
              <a:solidFill>
                <a:srgbClr val="4D4D4D"/>
              </a:solidFill>
              <a:latin typeface="Trebuchet MS"/>
              <a:ea typeface="Trebuchet MS"/>
              <a:cs typeface="Trebuchet MS"/>
              <a:sym typeface="Trebuchet MS"/>
            </a:endParaRPr>
          </a:p>
          <a:p>
            <a:pPr marL="0" lvl="0" indent="0" algn="ctr" rtl="0">
              <a:lnSpc>
                <a:spcPct val="100000"/>
              </a:lnSpc>
              <a:spcBef>
                <a:spcPts val="480"/>
              </a:spcBef>
              <a:spcAft>
                <a:spcPts val="0"/>
              </a:spcAft>
              <a:buClr>
                <a:srgbClr val="4D4D4D"/>
              </a:buClr>
              <a:buSzPts val="2400"/>
              <a:buFont typeface="Trebuchet MS"/>
              <a:buNone/>
            </a:pPr>
            <a:endParaRPr sz="2400" b="0" i="0" u="none">
              <a:solidFill>
                <a:srgbClr val="4D4D4D"/>
              </a:solidFill>
              <a:latin typeface="Trebuchet MS"/>
              <a:ea typeface="Trebuchet MS"/>
              <a:cs typeface="Trebuchet MS"/>
              <a:sym typeface="Trebuchet MS"/>
            </a:endParaRPr>
          </a:p>
        </p:txBody>
      </p:sp>
      <p:sp>
        <p:nvSpPr>
          <p:cNvPr id="310" name="Google Shape;310;p68"/>
          <p:cNvSpPr txBox="1"/>
          <p:nvPr/>
        </p:nvSpPr>
        <p:spPr>
          <a:xfrm>
            <a:off x="381000" y="75050"/>
            <a:ext cx="8534400" cy="857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00"/>
              </a:buClr>
              <a:buSzPts val="3600"/>
              <a:buFont typeface="Arial"/>
              <a:buNone/>
            </a:pPr>
            <a:endParaRPr sz="3300" b="0" i="0" u="none" strike="noStrike" cap="none">
              <a:solidFill>
                <a:srgbClr val="075290"/>
              </a:solidFill>
              <a:latin typeface="Calibri"/>
              <a:ea typeface="Calibri"/>
              <a:cs typeface="Calibri"/>
              <a:sym typeface="Calibri"/>
            </a:endParaRPr>
          </a:p>
        </p:txBody>
      </p:sp>
      <p:sp>
        <p:nvSpPr>
          <p:cNvPr id="311" name="Google Shape;311;p68"/>
          <p:cNvSpPr txBox="1"/>
          <p:nvPr/>
        </p:nvSpPr>
        <p:spPr>
          <a:xfrm>
            <a:off x="171600" y="932450"/>
            <a:ext cx="8800800" cy="3719700"/>
          </a:xfrm>
          <a:prstGeom prst="rect">
            <a:avLst/>
          </a:prstGeom>
          <a:noFill/>
          <a:ln>
            <a:noFill/>
          </a:ln>
        </p:spPr>
        <p:txBody>
          <a:bodyPr spcFirstLastPara="1" wrap="square" lIns="91425" tIns="45700" rIns="91425" bIns="45700" anchor="t" anchorCtr="0">
            <a:normAutofit fontScale="92500" lnSpcReduction="20000"/>
          </a:bodyPr>
          <a:lstStyle/>
          <a:p>
            <a:pPr marL="457200" marR="0" lvl="0" indent="-340201" algn="l" rtl="0">
              <a:lnSpc>
                <a:spcPct val="100000"/>
              </a:lnSpc>
              <a:spcBef>
                <a:spcPts val="480"/>
              </a:spcBef>
              <a:spcAft>
                <a:spcPts val="0"/>
              </a:spcAft>
              <a:buSzPct val="100000"/>
              <a:buFont typeface="Trebuchet MS"/>
              <a:buChar char="●"/>
            </a:pPr>
            <a:r>
              <a:rPr lang="en" sz="1900" b="0" i="0" u="none" strike="noStrike" cap="none">
                <a:solidFill>
                  <a:srgbClr val="000000"/>
                </a:solidFill>
                <a:latin typeface="Trebuchet MS"/>
                <a:ea typeface="Trebuchet MS"/>
                <a:cs typeface="Trebuchet MS"/>
                <a:sym typeface="Trebuchet MS"/>
              </a:rPr>
              <a:t>Prodrome</a:t>
            </a:r>
            <a:r>
              <a:rPr lang="en" sz="1900">
                <a:latin typeface="Trebuchet MS"/>
                <a:ea typeface="Trebuchet MS"/>
                <a:cs typeface="Trebuchet MS"/>
                <a:sym typeface="Trebuchet MS"/>
              </a:rPr>
              <a:t> </a:t>
            </a:r>
            <a:endParaRPr sz="1900">
              <a:latin typeface="Trebuchet MS"/>
              <a:ea typeface="Trebuchet MS"/>
              <a:cs typeface="Trebuchet MS"/>
              <a:sym typeface="Trebuchet MS"/>
            </a:endParaRPr>
          </a:p>
          <a:p>
            <a:pPr marL="914400" marR="0" lvl="1" indent="-340201" algn="l" rtl="0">
              <a:lnSpc>
                <a:spcPct val="100000"/>
              </a:lnSpc>
              <a:spcBef>
                <a:spcPts val="0"/>
              </a:spcBef>
              <a:spcAft>
                <a:spcPts val="0"/>
              </a:spcAft>
              <a:buSzPct val="100000"/>
              <a:buFont typeface="Trebuchet MS"/>
              <a:buChar char="○"/>
            </a:pPr>
            <a:r>
              <a:rPr lang="en" sz="1900">
                <a:latin typeface="Trebuchet MS"/>
                <a:ea typeface="Trebuchet MS"/>
                <a:cs typeface="Trebuchet MS"/>
                <a:sym typeface="Trebuchet MS"/>
              </a:rPr>
              <a:t>F</a:t>
            </a:r>
            <a:r>
              <a:rPr lang="en" sz="1900" b="0" i="0" u="none" strike="noStrike" cap="none">
                <a:solidFill>
                  <a:srgbClr val="000000"/>
                </a:solidFill>
                <a:latin typeface="Trebuchet MS"/>
                <a:ea typeface="Trebuchet MS"/>
                <a:cs typeface="Trebuchet MS"/>
                <a:sym typeface="Trebuchet MS"/>
              </a:rPr>
              <a:t>ever, chills, headache, myalgia, back pain, fatigue,</a:t>
            </a:r>
            <a:r>
              <a:rPr lang="en" sz="1900">
                <a:latin typeface="Trebuchet MS"/>
                <a:ea typeface="Trebuchet MS"/>
                <a:cs typeface="Trebuchet MS"/>
                <a:sym typeface="Trebuchet MS"/>
              </a:rPr>
              <a:t> </a:t>
            </a:r>
            <a:r>
              <a:rPr lang="en" sz="1900" b="0" i="0" u="none" strike="noStrike" cap="none">
                <a:solidFill>
                  <a:srgbClr val="000000"/>
                </a:solidFill>
                <a:latin typeface="Trebuchet MS"/>
                <a:ea typeface="Trebuchet MS"/>
                <a:cs typeface="Trebuchet MS"/>
                <a:sym typeface="Trebuchet MS"/>
              </a:rPr>
              <a:t>lymphadenopathy</a:t>
            </a:r>
            <a:endParaRPr sz="1900" b="0" i="0" u="none" strike="noStrike" cap="none">
              <a:solidFill>
                <a:srgbClr val="000000"/>
              </a:solidFill>
              <a:latin typeface="Trebuchet MS"/>
              <a:ea typeface="Trebuchet MS"/>
              <a:cs typeface="Trebuchet MS"/>
              <a:sym typeface="Trebuchet MS"/>
            </a:endParaRPr>
          </a:p>
          <a:p>
            <a:pPr marL="914400" marR="0" lvl="1" indent="-340201" algn="l" rtl="0">
              <a:lnSpc>
                <a:spcPct val="100000"/>
              </a:lnSpc>
              <a:spcBef>
                <a:spcPts val="0"/>
              </a:spcBef>
              <a:spcAft>
                <a:spcPts val="0"/>
              </a:spcAft>
              <a:buSzPct val="100000"/>
              <a:buFont typeface="Trebuchet MS"/>
              <a:buChar char="○"/>
            </a:pPr>
            <a:r>
              <a:rPr lang="en" sz="1900">
                <a:latin typeface="Trebuchet MS"/>
                <a:ea typeface="Trebuchet MS"/>
                <a:cs typeface="Trebuchet MS"/>
                <a:sym typeface="Trebuchet MS"/>
              </a:rPr>
              <a:t>Present before or after rash, or absent</a:t>
            </a:r>
            <a:endParaRPr sz="1900">
              <a:latin typeface="Trebuchet MS"/>
              <a:ea typeface="Trebuchet MS"/>
              <a:cs typeface="Trebuchet MS"/>
              <a:sym typeface="Trebuchet MS"/>
            </a:endParaRPr>
          </a:p>
          <a:p>
            <a:pPr marL="457200" marR="0" lvl="0" indent="-340201" algn="l" rtl="0">
              <a:lnSpc>
                <a:spcPct val="100000"/>
              </a:lnSpc>
              <a:spcBef>
                <a:spcPts val="0"/>
              </a:spcBef>
              <a:spcAft>
                <a:spcPts val="0"/>
              </a:spcAft>
              <a:buSzPct val="100000"/>
              <a:buFont typeface="Trebuchet MS"/>
              <a:buChar char="●"/>
            </a:pPr>
            <a:r>
              <a:rPr lang="en" sz="1900" b="0" i="0" u="none" strike="noStrike" cap="none">
                <a:solidFill>
                  <a:srgbClr val="000000"/>
                </a:solidFill>
                <a:latin typeface="Trebuchet MS"/>
                <a:ea typeface="Trebuchet MS"/>
                <a:cs typeface="Trebuchet MS"/>
                <a:sym typeface="Trebuchet MS"/>
              </a:rPr>
              <a:t>Rash </a:t>
            </a:r>
            <a:r>
              <a:rPr lang="en" sz="1900" b="0" i="0" u="none" strike="noStrike" cap="none">
                <a:solidFill>
                  <a:schemeClr val="dk1"/>
                </a:solidFill>
                <a:latin typeface="Trebuchet MS"/>
                <a:ea typeface="Trebuchet MS"/>
                <a:cs typeface="Trebuchet MS"/>
                <a:sym typeface="Trebuchet MS"/>
              </a:rPr>
              <a:t>1</a:t>
            </a:r>
            <a:r>
              <a:rPr lang="en" sz="1900">
                <a:solidFill>
                  <a:schemeClr val="dk1"/>
                </a:solidFill>
                <a:latin typeface="Trebuchet MS"/>
                <a:ea typeface="Trebuchet MS"/>
                <a:cs typeface="Trebuchet MS"/>
                <a:sym typeface="Trebuchet MS"/>
              </a:rPr>
              <a:t>–</a:t>
            </a:r>
            <a:r>
              <a:rPr lang="en" sz="1900" b="0" i="0" u="none" strike="noStrike" cap="none">
                <a:solidFill>
                  <a:schemeClr val="dk1"/>
                </a:solidFill>
                <a:latin typeface="Trebuchet MS"/>
                <a:ea typeface="Trebuchet MS"/>
                <a:cs typeface="Trebuchet MS"/>
                <a:sym typeface="Trebuchet MS"/>
              </a:rPr>
              <a:t>3 days after prodrome </a:t>
            </a:r>
            <a:endParaRPr sz="1900" b="0" i="0" u="none" strike="noStrike" cap="none">
              <a:solidFill>
                <a:schemeClr val="dk1"/>
              </a:solidFill>
              <a:latin typeface="Trebuchet MS"/>
              <a:ea typeface="Trebuchet MS"/>
              <a:cs typeface="Trebuchet MS"/>
              <a:sym typeface="Trebuchet MS"/>
            </a:endParaRPr>
          </a:p>
          <a:p>
            <a:pPr marL="914400" marR="0" lvl="1" indent="-340201" algn="l" rtl="0">
              <a:lnSpc>
                <a:spcPct val="100000"/>
              </a:lnSpc>
              <a:spcBef>
                <a:spcPts val="0"/>
              </a:spcBef>
              <a:spcAft>
                <a:spcPts val="0"/>
              </a:spcAft>
              <a:buClr>
                <a:srgbClr val="000000"/>
              </a:buClr>
              <a:buSzPct val="100000"/>
              <a:buFont typeface="Trebuchet MS"/>
              <a:buChar char="○"/>
            </a:pPr>
            <a:r>
              <a:rPr lang="en" sz="1900" b="0" i="0" u="none" strike="noStrike" cap="none">
                <a:solidFill>
                  <a:srgbClr val="000000"/>
                </a:solidFill>
                <a:latin typeface="Trebuchet MS"/>
                <a:ea typeface="Trebuchet MS"/>
                <a:cs typeface="Trebuchet MS"/>
                <a:sym typeface="Trebuchet MS"/>
              </a:rPr>
              <a:t>Oral mucosal lesions</a:t>
            </a:r>
            <a:endParaRPr sz="1900" b="0" i="0" u="none" strike="noStrike" cap="none">
              <a:solidFill>
                <a:srgbClr val="000000"/>
              </a:solidFill>
              <a:latin typeface="Trebuchet MS"/>
              <a:ea typeface="Trebuchet MS"/>
              <a:cs typeface="Trebuchet MS"/>
              <a:sym typeface="Trebuchet MS"/>
            </a:endParaRPr>
          </a:p>
          <a:p>
            <a:pPr marL="914400" marR="0" lvl="1" indent="-340201" algn="l" rtl="0">
              <a:lnSpc>
                <a:spcPct val="100000"/>
              </a:lnSpc>
              <a:spcBef>
                <a:spcPts val="0"/>
              </a:spcBef>
              <a:spcAft>
                <a:spcPts val="0"/>
              </a:spcAft>
              <a:buClr>
                <a:srgbClr val="000000"/>
              </a:buClr>
              <a:buSzPct val="100000"/>
              <a:buFont typeface="Trebuchet MS"/>
              <a:buChar char="○"/>
            </a:pPr>
            <a:r>
              <a:rPr lang="en" sz="1900" b="0" i="0" u="none" strike="noStrike" cap="none">
                <a:solidFill>
                  <a:srgbClr val="000000"/>
                </a:solidFill>
                <a:latin typeface="Trebuchet MS"/>
                <a:ea typeface="Trebuchet MS"/>
                <a:cs typeface="Trebuchet MS"/>
                <a:sym typeface="Trebuchet MS"/>
              </a:rPr>
              <a:t>Cutaneous lesions progress through stages - macules, papules, vesicles, pustules, scabs</a:t>
            </a:r>
            <a:endParaRPr sz="1900">
              <a:latin typeface="Trebuchet MS"/>
              <a:ea typeface="Trebuchet MS"/>
              <a:cs typeface="Trebuchet MS"/>
              <a:sym typeface="Trebuchet MS"/>
            </a:endParaRPr>
          </a:p>
          <a:p>
            <a:pPr marL="457200" marR="0" lvl="0" indent="-340201" algn="l" rtl="0">
              <a:lnSpc>
                <a:spcPct val="100000"/>
              </a:lnSpc>
              <a:spcBef>
                <a:spcPts val="0"/>
              </a:spcBef>
              <a:spcAft>
                <a:spcPts val="0"/>
              </a:spcAft>
              <a:buSzPct val="100000"/>
              <a:buFont typeface="Trebuchet MS"/>
              <a:buChar char="●"/>
            </a:pPr>
            <a:r>
              <a:rPr lang="en" sz="1900">
                <a:latin typeface="Trebuchet MS"/>
                <a:ea typeface="Trebuchet MS"/>
                <a:cs typeface="Trebuchet MS"/>
                <a:sym typeface="Trebuchet MS"/>
              </a:rPr>
              <a:t>Generally self-limited illness, </a:t>
            </a:r>
            <a:r>
              <a:rPr lang="en" sz="1900" b="0" i="0" u="none" strike="noStrike" cap="none">
                <a:solidFill>
                  <a:srgbClr val="000000"/>
                </a:solidFill>
                <a:latin typeface="Trebuchet MS"/>
                <a:ea typeface="Trebuchet MS"/>
                <a:cs typeface="Trebuchet MS"/>
                <a:sym typeface="Trebuchet MS"/>
              </a:rPr>
              <a:t>lasts </a:t>
            </a:r>
            <a:r>
              <a:rPr lang="en" sz="1900" b="0" i="0" u="sng" strike="noStrike" cap="none">
                <a:solidFill>
                  <a:schemeClr val="dk1"/>
                </a:solidFill>
                <a:latin typeface="Trebuchet MS"/>
                <a:ea typeface="Trebuchet MS"/>
                <a:cs typeface="Trebuchet MS"/>
                <a:sym typeface="Trebuchet MS"/>
              </a:rPr>
              <a:t>2</a:t>
            </a:r>
            <a:r>
              <a:rPr lang="en" sz="1900" u="sng">
                <a:solidFill>
                  <a:schemeClr val="dk1"/>
                </a:solidFill>
                <a:latin typeface="Trebuchet MS"/>
                <a:ea typeface="Trebuchet MS"/>
                <a:cs typeface="Trebuchet MS"/>
                <a:sym typeface="Trebuchet MS"/>
              </a:rPr>
              <a:t>–</a:t>
            </a:r>
            <a:r>
              <a:rPr lang="en" sz="1900" b="0" i="0" u="sng" strike="noStrike" cap="none">
                <a:solidFill>
                  <a:schemeClr val="dk1"/>
                </a:solidFill>
                <a:latin typeface="Trebuchet MS"/>
                <a:ea typeface="Trebuchet MS"/>
                <a:cs typeface="Trebuchet MS"/>
                <a:sym typeface="Trebuchet MS"/>
              </a:rPr>
              <a:t>4 weeks</a:t>
            </a:r>
            <a:endParaRPr sz="1900" b="0" i="0" u="sng" strike="noStrike" cap="none">
              <a:solidFill>
                <a:schemeClr val="dk1"/>
              </a:solidFill>
              <a:latin typeface="Trebuchet MS"/>
              <a:ea typeface="Trebuchet MS"/>
              <a:cs typeface="Trebuchet MS"/>
              <a:sym typeface="Trebuchet MS"/>
            </a:endParaRPr>
          </a:p>
          <a:p>
            <a:pPr marL="914400" marR="0" lvl="1" indent="-340201" algn="l" rtl="0">
              <a:lnSpc>
                <a:spcPct val="100000"/>
              </a:lnSpc>
              <a:spcBef>
                <a:spcPts val="0"/>
              </a:spcBef>
              <a:spcAft>
                <a:spcPts val="0"/>
              </a:spcAft>
              <a:buClr>
                <a:schemeClr val="dk1"/>
              </a:buClr>
              <a:buSzPct val="100000"/>
              <a:buFont typeface="Trebuchet MS"/>
              <a:buChar char="○"/>
            </a:pPr>
            <a:r>
              <a:rPr lang="en" sz="1900" b="0" i="0" u="none" strike="noStrike" cap="none">
                <a:solidFill>
                  <a:schemeClr val="dk1"/>
                </a:solidFill>
                <a:latin typeface="Trebuchet MS"/>
                <a:ea typeface="Trebuchet MS"/>
                <a:cs typeface="Trebuchet MS"/>
                <a:sym typeface="Trebuchet MS"/>
              </a:rPr>
              <a:t>Lesions can be very painful</a:t>
            </a:r>
            <a:r>
              <a:rPr lang="en" sz="1900">
                <a:solidFill>
                  <a:schemeClr val="dk1"/>
                </a:solidFill>
                <a:latin typeface="Trebuchet MS"/>
                <a:ea typeface="Trebuchet MS"/>
                <a:cs typeface="Trebuchet MS"/>
                <a:sym typeface="Trebuchet MS"/>
              </a:rPr>
              <a:t>, </a:t>
            </a:r>
            <a:r>
              <a:rPr lang="en" sz="1900" b="0" i="0" u="none" strike="noStrike" cap="none">
                <a:solidFill>
                  <a:schemeClr val="dk1"/>
                </a:solidFill>
                <a:latin typeface="Trebuchet MS"/>
                <a:ea typeface="Trebuchet MS"/>
                <a:cs typeface="Trebuchet MS"/>
                <a:sym typeface="Trebuchet MS"/>
              </a:rPr>
              <a:t>itchy</a:t>
            </a:r>
            <a:endParaRPr sz="1900" b="0" i="0" u="none" strike="noStrike" cap="none">
              <a:solidFill>
                <a:schemeClr val="dk1"/>
              </a:solidFill>
              <a:latin typeface="Trebuchet MS"/>
              <a:ea typeface="Trebuchet MS"/>
              <a:cs typeface="Trebuchet MS"/>
              <a:sym typeface="Trebuchet MS"/>
            </a:endParaRPr>
          </a:p>
          <a:p>
            <a:pPr marL="457200" marR="0" lvl="0" indent="-340201" algn="l" rtl="0">
              <a:lnSpc>
                <a:spcPct val="100000"/>
              </a:lnSpc>
              <a:spcBef>
                <a:spcPts val="0"/>
              </a:spcBef>
              <a:spcAft>
                <a:spcPts val="0"/>
              </a:spcAft>
              <a:buClr>
                <a:schemeClr val="dk1"/>
              </a:buClr>
              <a:buSzPct val="100000"/>
              <a:buFont typeface="Trebuchet MS"/>
              <a:buChar char="●"/>
            </a:pPr>
            <a:r>
              <a:rPr lang="en" sz="1900">
                <a:solidFill>
                  <a:schemeClr val="dk1"/>
                </a:solidFill>
                <a:latin typeface="Trebuchet MS"/>
                <a:ea typeface="Trebuchet MS"/>
                <a:cs typeface="Trebuchet MS"/>
                <a:sym typeface="Trebuchet MS"/>
              </a:rPr>
              <a:t>See CDC’s Monkeypox </a:t>
            </a:r>
            <a:r>
              <a:rPr lang="en" sz="1900" u="sng">
                <a:solidFill>
                  <a:schemeClr val="hlink"/>
                </a:solidFill>
                <a:latin typeface="Trebuchet MS"/>
                <a:ea typeface="Trebuchet MS"/>
                <a:cs typeface="Trebuchet MS"/>
                <a:sym typeface="Trebuchet MS"/>
                <a:hlinkClick r:id="rId3"/>
              </a:rPr>
              <a:t>Clinical Recognition</a:t>
            </a:r>
            <a:r>
              <a:rPr lang="en" sz="1900">
                <a:solidFill>
                  <a:schemeClr val="dk1"/>
                </a:solidFill>
                <a:latin typeface="Trebuchet MS"/>
                <a:ea typeface="Trebuchet MS"/>
                <a:cs typeface="Trebuchet MS"/>
                <a:sym typeface="Trebuchet MS"/>
              </a:rPr>
              <a:t> webpage</a:t>
            </a:r>
            <a:endParaRPr sz="1900">
              <a:solidFill>
                <a:schemeClr val="dk1"/>
              </a:solidFill>
              <a:latin typeface="Trebuchet MS"/>
              <a:ea typeface="Trebuchet MS"/>
              <a:cs typeface="Trebuchet MS"/>
              <a:sym typeface="Trebuchet MS"/>
            </a:endParaRPr>
          </a:p>
          <a:p>
            <a:pPr marL="457200" marR="0" lvl="0" indent="-340201" algn="l" rtl="0">
              <a:lnSpc>
                <a:spcPct val="100000"/>
              </a:lnSpc>
              <a:spcBef>
                <a:spcPts val="0"/>
              </a:spcBef>
              <a:spcAft>
                <a:spcPts val="0"/>
              </a:spcAft>
              <a:buClr>
                <a:schemeClr val="dk1"/>
              </a:buClr>
              <a:buSzPct val="100000"/>
              <a:buFont typeface="Trebuchet MS"/>
              <a:buChar char="●"/>
            </a:pPr>
            <a:r>
              <a:rPr lang="en" sz="1900">
                <a:solidFill>
                  <a:schemeClr val="dk1"/>
                </a:solidFill>
                <a:latin typeface="Trebuchet MS"/>
                <a:ea typeface="Trebuchet MS"/>
                <a:cs typeface="Trebuchet MS"/>
                <a:sym typeface="Trebuchet MS"/>
              </a:rPr>
              <a:t>Symptoms/signs of monkeypox virus infection are similar in people with or without HIV</a:t>
            </a:r>
            <a:endParaRPr sz="1900">
              <a:solidFill>
                <a:schemeClr val="dk1"/>
              </a:solidFill>
              <a:latin typeface="Trebuchet MS"/>
              <a:ea typeface="Trebuchet MS"/>
              <a:cs typeface="Trebuchet MS"/>
              <a:sym typeface="Trebuchet MS"/>
            </a:endParaRPr>
          </a:p>
          <a:p>
            <a:pPr marL="457200" marR="0" lvl="0" indent="-340201" algn="l" rtl="0">
              <a:lnSpc>
                <a:spcPct val="100000"/>
              </a:lnSpc>
              <a:spcBef>
                <a:spcPts val="0"/>
              </a:spcBef>
              <a:spcAft>
                <a:spcPts val="0"/>
              </a:spcAft>
              <a:buClr>
                <a:schemeClr val="dk1"/>
              </a:buClr>
              <a:buSzPct val="100000"/>
              <a:buFont typeface="Trebuchet MS"/>
              <a:buChar char="●"/>
            </a:pPr>
            <a:r>
              <a:rPr lang="en" sz="1900">
                <a:solidFill>
                  <a:schemeClr val="dk1"/>
                </a:solidFill>
                <a:latin typeface="Trebuchet MS"/>
                <a:ea typeface="Trebuchet MS"/>
                <a:cs typeface="Trebuchet MS"/>
                <a:sym typeface="Trebuchet MS"/>
              </a:rPr>
              <a:t>Data indicate that people with advanced and uncontrolled HIV disease can be at higher risk of severe or prolonged monkeypox infection - same is true for people who are immunocompromised in general</a:t>
            </a:r>
            <a:endParaRPr sz="1900">
              <a:solidFill>
                <a:schemeClr val="dk1"/>
              </a:solidFill>
              <a:latin typeface="Trebuchet MS"/>
              <a:ea typeface="Trebuchet MS"/>
              <a:cs typeface="Trebuchet MS"/>
              <a:sym typeface="Trebuchet MS"/>
            </a:endParaRPr>
          </a:p>
          <a:p>
            <a:pPr marL="0" marR="0" lvl="0" indent="0" algn="l" rtl="0">
              <a:lnSpc>
                <a:spcPct val="90000"/>
              </a:lnSpc>
              <a:spcBef>
                <a:spcPts val="480"/>
              </a:spcBef>
              <a:spcAft>
                <a:spcPts val="0"/>
              </a:spcAft>
              <a:buNone/>
            </a:pPr>
            <a:endParaRPr b="0" i="0" u="none" strike="noStrike" cap="none">
              <a:solidFill>
                <a:srgbClr val="000000"/>
              </a:solidFill>
              <a:latin typeface="Trebuchet MS"/>
              <a:ea typeface="Trebuchet MS"/>
              <a:cs typeface="Trebuchet MS"/>
              <a:sym typeface="Trebuchet MS"/>
            </a:endParaRPr>
          </a:p>
        </p:txBody>
      </p:sp>
      <p:sp>
        <p:nvSpPr>
          <p:cNvPr id="312" name="Google Shape;312;p6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10</a:t>
            </a:fld>
            <a:endParaRPr/>
          </a:p>
        </p:txBody>
      </p:sp>
      <p:sp>
        <p:nvSpPr>
          <p:cNvPr id="313" name="Google Shape;313;p68"/>
          <p:cNvSpPr txBox="1">
            <a:spLocks noGrp="1"/>
          </p:cNvSpPr>
          <p:nvPr>
            <p:ph type="title"/>
          </p:nvPr>
        </p:nvSpPr>
        <p:spPr>
          <a:xfrm>
            <a:off x="135350" y="75053"/>
            <a:ext cx="8229600" cy="8574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300">
                <a:solidFill>
                  <a:srgbClr val="075290"/>
                </a:solidFill>
              </a:rPr>
              <a:t>Clinical Features</a:t>
            </a:r>
            <a:endParaRPr sz="3300">
              <a:solidFill>
                <a:srgbClr val="07529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69"/>
          <p:cNvSpPr txBox="1">
            <a:spLocks noGrp="1"/>
          </p:cNvSpPr>
          <p:nvPr>
            <p:ph type="body" idx="1"/>
          </p:nvPr>
        </p:nvSpPr>
        <p:spPr>
          <a:xfrm>
            <a:off x="457200" y="1200150"/>
            <a:ext cx="8229600" cy="36006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700"/>
              <a:t> </a:t>
            </a:r>
            <a:endParaRPr sz="700"/>
          </a:p>
        </p:txBody>
      </p:sp>
      <p:sp>
        <p:nvSpPr>
          <p:cNvPr id="319" name="Google Shape;319;p69"/>
          <p:cNvSpPr txBox="1"/>
          <p:nvPr/>
        </p:nvSpPr>
        <p:spPr>
          <a:xfrm>
            <a:off x="179250" y="758575"/>
            <a:ext cx="3979200" cy="3986700"/>
          </a:xfrm>
          <a:prstGeom prst="rect">
            <a:avLst/>
          </a:prstGeom>
          <a:noFill/>
          <a:ln>
            <a:noFill/>
          </a:ln>
        </p:spPr>
        <p:txBody>
          <a:bodyPr spcFirstLastPara="1" wrap="square" lIns="91425" tIns="91425" rIns="91425" bIns="91425" anchor="t" anchorCtr="0">
            <a:normAutofit/>
          </a:bodyPr>
          <a:lstStyle/>
          <a:p>
            <a:pPr marL="457200" marR="0" lvl="0" indent="-349250" algn="l" rtl="0">
              <a:lnSpc>
                <a:spcPct val="100000"/>
              </a:lnSpc>
              <a:spcBef>
                <a:spcPts val="0"/>
              </a:spcBef>
              <a:spcAft>
                <a:spcPts val="0"/>
              </a:spcAft>
              <a:buClr>
                <a:srgbClr val="000000"/>
              </a:buClr>
              <a:buSzPts val="1900"/>
              <a:buFont typeface="Trebuchet MS"/>
              <a:buChar char="●"/>
            </a:pPr>
            <a:r>
              <a:rPr lang="en" sz="1900" b="0" i="0" u="none" strike="noStrike" cap="none">
                <a:solidFill>
                  <a:srgbClr val="000000"/>
                </a:solidFill>
                <a:latin typeface="Trebuchet MS"/>
                <a:ea typeface="Trebuchet MS"/>
                <a:cs typeface="Trebuchet MS"/>
                <a:sym typeface="Trebuchet MS"/>
              </a:rPr>
              <a:t>Well circumscribed, firm, deep-seated lesions</a:t>
            </a:r>
            <a:r>
              <a:rPr lang="en" sz="1900">
                <a:latin typeface="Trebuchet MS"/>
                <a:ea typeface="Trebuchet MS"/>
                <a:cs typeface="Trebuchet MS"/>
                <a:sym typeface="Trebuchet MS"/>
              </a:rPr>
              <a:t>, </a:t>
            </a:r>
            <a:r>
              <a:rPr lang="en" sz="1900" b="0" i="0" u="none" strike="noStrike" cap="none">
                <a:solidFill>
                  <a:srgbClr val="000000"/>
                </a:solidFill>
                <a:latin typeface="Trebuchet MS"/>
                <a:ea typeface="Trebuchet MS"/>
                <a:cs typeface="Trebuchet MS"/>
                <a:sym typeface="Trebuchet MS"/>
              </a:rPr>
              <a:t>often develop umbilication</a:t>
            </a:r>
            <a:endParaRPr sz="1900" b="0" i="0" u="none" strike="noStrike" cap="none">
              <a:solidFill>
                <a:srgbClr val="000000"/>
              </a:solidFill>
              <a:latin typeface="Trebuchet MS"/>
              <a:ea typeface="Trebuchet MS"/>
              <a:cs typeface="Trebuchet MS"/>
              <a:sym typeface="Trebuchet MS"/>
            </a:endParaRPr>
          </a:p>
          <a:p>
            <a:pPr marL="457200" marR="0" lvl="0" indent="-349250" algn="l" rtl="0">
              <a:lnSpc>
                <a:spcPct val="100000"/>
              </a:lnSpc>
              <a:spcBef>
                <a:spcPts val="0"/>
              </a:spcBef>
              <a:spcAft>
                <a:spcPts val="0"/>
              </a:spcAft>
              <a:buClr>
                <a:srgbClr val="000000"/>
              </a:buClr>
              <a:buSzPts val="1900"/>
              <a:buFont typeface="Trebuchet MS"/>
              <a:buChar char="●"/>
            </a:pPr>
            <a:r>
              <a:rPr lang="en" sz="1900" b="0" i="0" u="none" strike="noStrike" cap="none">
                <a:solidFill>
                  <a:srgbClr val="000000"/>
                </a:solidFill>
                <a:latin typeface="Trebuchet MS"/>
                <a:ea typeface="Trebuchet MS"/>
                <a:cs typeface="Trebuchet MS"/>
                <a:sym typeface="Trebuchet MS"/>
              </a:rPr>
              <a:t>Lesions often in genital and anorectal areas or in mouth</a:t>
            </a:r>
            <a:endParaRPr sz="1900" b="0" i="0" u="none" strike="noStrike" cap="none">
              <a:solidFill>
                <a:srgbClr val="000000"/>
              </a:solidFill>
              <a:latin typeface="Trebuchet MS"/>
              <a:ea typeface="Trebuchet MS"/>
              <a:cs typeface="Trebuchet MS"/>
              <a:sym typeface="Trebuchet MS"/>
            </a:endParaRPr>
          </a:p>
          <a:p>
            <a:pPr marL="457200" marR="0" lvl="0" indent="-349250" algn="l" rtl="0">
              <a:lnSpc>
                <a:spcPct val="100000"/>
              </a:lnSpc>
              <a:spcBef>
                <a:spcPts val="0"/>
              </a:spcBef>
              <a:spcAft>
                <a:spcPts val="0"/>
              </a:spcAft>
              <a:buClr>
                <a:srgbClr val="000000"/>
              </a:buClr>
              <a:buSzPts val="1900"/>
              <a:buFont typeface="Trebuchet MS"/>
              <a:buChar char="●"/>
            </a:pPr>
            <a:r>
              <a:rPr lang="en" sz="1900" b="0" i="0" u="none" strike="noStrike" cap="none">
                <a:solidFill>
                  <a:srgbClr val="000000"/>
                </a:solidFill>
                <a:latin typeface="Trebuchet MS"/>
                <a:ea typeface="Trebuchet MS"/>
                <a:cs typeface="Trebuchet MS"/>
                <a:sym typeface="Trebuchet MS"/>
              </a:rPr>
              <a:t>Rash not always disseminated across many sites </a:t>
            </a:r>
            <a:endParaRPr sz="1900" b="0" i="0" u="none" strike="noStrike" cap="none">
              <a:solidFill>
                <a:srgbClr val="000000"/>
              </a:solidFill>
              <a:latin typeface="Trebuchet MS"/>
              <a:ea typeface="Trebuchet MS"/>
              <a:cs typeface="Trebuchet MS"/>
              <a:sym typeface="Trebuchet MS"/>
            </a:endParaRPr>
          </a:p>
          <a:p>
            <a:pPr marL="457200" marR="0" lvl="0" indent="-349250" algn="l" rtl="0">
              <a:lnSpc>
                <a:spcPct val="100000"/>
              </a:lnSpc>
              <a:spcBef>
                <a:spcPts val="0"/>
              </a:spcBef>
              <a:spcAft>
                <a:spcPts val="0"/>
              </a:spcAft>
              <a:buClr>
                <a:srgbClr val="000000"/>
              </a:buClr>
              <a:buSzPts val="1900"/>
              <a:buFont typeface="Trebuchet MS"/>
              <a:buChar char="●"/>
            </a:pPr>
            <a:r>
              <a:rPr lang="en" sz="1900">
                <a:latin typeface="Trebuchet MS"/>
                <a:ea typeface="Trebuchet MS"/>
                <a:cs typeface="Trebuchet MS"/>
                <a:sym typeface="Trebuchet MS"/>
              </a:rPr>
              <a:t>May </a:t>
            </a:r>
            <a:r>
              <a:rPr lang="en" sz="1900" b="0" i="0" u="none" strike="noStrike" cap="none">
                <a:solidFill>
                  <a:srgbClr val="000000"/>
                </a:solidFill>
                <a:latin typeface="Trebuchet MS"/>
                <a:ea typeface="Trebuchet MS"/>
                <a:cs typeface="Trebuchet MS"/>
                <a:sym typeface="Trebuchet MS"/>
              </a:rPr>
              <a:t>only have a few lesions or </a:t>
            </a:r>
            <a:r>
              <a:rPr lang="en" sz="1900">
                <a:latin typeface="Trebuchet MS"/>
                <a:ea typeface="Trebuchet MS"/>
                <a:cs typeface="Trebuchet MS"/>
                <a:sym typeface="Trebuchet MS"/>
              </a:rPr>
              <a:t>even</a:t>
            </a:r>
            <a:r>
              <a:rPr lang="en" sz="1900" b="0" i="0" u="none" strike="noStrike" cap="none">
                <a:solidFill>
                  <a:srgbClr val="000000"/>
                </a:solidFill>
                <a:latin typeface="Trebuchet MS"/>
                <a:ea typeface="Trebuchet MS"/>
                <a:cs typeface="Trebuchet MS"/>
                <a:sym typeface="Trebuchet MS"/>
              </a:rPr>
              <a:t> a single lesion</a:t>
            </a:r>
            <a:endParaRPr sz="1900" b="0" i="0" u="none" strike="noStrike" cap="none">
              <a:solidFill>
                <a:srgbClr val="000000"/>
              </a:solidFill>
              <a:latin typeface="Trebuchet MS"/>
              <a:ea typeface="Trebuchet MS"/>
              <a:cs typeface="Trebuchet MS"/>
              <a:sym typeface="Trebuchet MS"/>
            </a:endParaRPr>
          </a:p>
          <a:p>
            <a:pPr marL="457200" marR="0" lvl="0" indent="-349250" algn="l" rtl="0">
              <a:lnSpc>
                <a:spcPct val="100000"/>
              </a:lnSpc>
              <a:spcBef>
                <a:spcPts val="0"/>
              </a:spcBef>
              <a:spcAft>
                <a:spcPts val="0"/>
              </a:spcAft>
              <a:buClr>
                <a:srgbClr val="000000"/>
              </a:buClr>
              <a:buSzPts val="1900"/>
              <a:buFont typeface="Trebuchet MS"/>
              <a:buChar char="●"/>
            </a:pPr>
            <a:r>
              <a:rPr lang="en" sz="1900" b="0" i="0" u="none" strike="noStrike" cap="none">
                <a:solidFill>
                  <a:srgbClr val="000000"/>
                </a:solidFill>
                <a:latin typeface="Trebuchet MS"/>
                <a:ea typeface="Trebuchet MS"/>
                <a:cs typeface="Trebuchet MS"/>
                <a:sym typeface="Trebuchet MS"/>
              </a:rPr>
              <a:t>Rash not always on palms and soles</a:t>
            </a:r>
            <a:endParaRPr sz="1900" b="0" i="0" u="none" strike="noStrike" cap="none">
              <a:solidFill>
                <a:srgbClr val="000000"/>
              </a:solidFill>
              <a:latin typeface="Trebuchet MS"/>
              <a:ea typeface="Trebuchet MS"/>
              <a:cs typeface="Trebuchet MS"/>
              <a:sym typeface="Trebuchet MS"/>
            </a:endParaRPr>
          </a:p>
          <a:p>
            <a:pPr marL="457200" marR="0" lvl="0" indent="-349250" algn="l" rtl="0">
              <a:lnSpc>
                <a:spcPct val="100000"/>
              </a:lnSpc>
              <a:spcBef>
                <a:spcPts val="0"/>
              </a:spcBef>
              <a:spcAft>
                <a:spcPts val="0"/>
              </a:spcAft>
              <a:buSzPts val="1900"/>
              <a:buFont typeface="Trebuchet MS"/>
              <a:buChar char="●"/>
            </a:pPr>
            <a:r>
              <a:rPr lang="en" sz="1900">
                <a:latin typeface="Trebuchet MS"/>
                <a:ea typeface="Trebuchet MS"/>
                <a:cs typeface="Trebuchet MS"/>
                <a:sym typeface="Trebuchet MS"/>
              </a:rPr>
              <a:t>Rash can be confused with other illnesses</a:t>
            </a:r>
            <a:endParaRPr sz="1900">
              <a:latin typeface="Trebuchet MS"/>
              <a:ea typeface="Trebuchet MS"/>
              <a:cs typeface="Trebuchet MS"/>
              <a:sym typeface="Trebuchet MS"/>
            </a:endParaRPr>
          </a:p>
        </p:txBody>
      </p:sp>
      <p:pic>
        <p:nvPicPr>
          <p:cNvPr id="320" name="Google Shape;320;p69"/>
          <p:cNvPicPr preferRelativeResize="0"/>
          <p:nvPr/>
        </p:nvPicPr>
        <p:blipFill rotWithShape="1">
          <a:blip r:embed="rId3">
            <a:alphaModFix/>
          </a:blip>
          <a:srcRect/>
          <a:stretch/>
        </p:blipFill>
        <p:spPr>
          <a:xfrm>
            <a:off x="4310725" y="1000613"/>
            <a:ext cx="4632850" cy="3142275"/>
          </a:xfrm>
          <a:prstGeom prst="rect">
            <a:avLst/>
          </a:prstGeom>
          <a:noFill/>
          <a:ln>
            <a:noFill/>
          </a:ln>
        </p:spPr>
      </p:pic>
      <p:sp>
        <p:nvSpPr>
          <p:cNvPr id="321" name="Google Shape;321;p6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
              <a:t>11</a:t>
            </a:fld>
            <a:endParaRPr/>
          </a:p>
        </p:txBody>
      </p:sp>
      <p:sp>
        <p:nvSpPr>
          <p:cNvPr id="322" name="Google Shape;322;p69"/>
          <p:cNvSpPr txBox="1">
            <a:spLocks noGrp="1"/>
          </p:cNvSpPr>
          <p:nvPr>
            <p:ph type="title"/>
          </p:nvPr>
        </p:nvSpPr>
        <p:spPr>
          <a:xfrm>
            <a:off x="457200" y="53576"/>
            <a:ext cx="8229600" cy="699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FFFF00"/>
              </a:buClr>
              <a:buSzPts val="3600"/>
              <a:buFont typeface="Arial"/>
              <a:buNone/>
            </a:pPr>
            <a:r>
              <a:rPr lang="en" sz="3300">
                <a:solidFill>
                  <a:srgbClr val="075290"/>
                </a:solidFill>
              </a:rPr>
              <a:t>Key Rash Characteristics in Outbreak</a:t>
            </a:r>
            <a:endParaRPr/>
          </a:p>
        </p:txBody>
      </p:sp>
      <p:sp>
        <p:nvSpPr>
          <p:cNvPr id="323" name="Google Shape;323;p69"/>
          <p:cNvSpPr txBox="1"/>
          <p:nvPr/>
        </p:nvSpPr>
        <p:spPr>
          <a:xfrm>
            <a:off x="0" y="4639475"/>
            <a:ext cx="47979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800"/>
              <a:buFont typeface="Arial"/>
              <a:buNone/>
            </a:pPr>
            <a:r>
              <a:rPr lang="en" sz="1200" u="sng">
                <a:solidFill>
                  <a:schemeClr val="hlink"/>
                </a:solidFill>
                <a:latin typeface="Trebuchet MS"/>
                <a:ea typeface="Trebuchet MS"/>
                <a:cs typeface="Trebuchet MS"/>
                <a:sym typeface="Trebuchet MS"/>
                <a:hlinkClick r:id="rId4"/>
              </a:rPr>
              <a:t>cdc.gov/poxvirus/monkeypox/clinicians/clinical-recognition.html</a:t>
            </a:r>
            <a:endParaRPr sz="1200">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70"/>
          <p:cNvSpPr txBox="1">
            <a:spLocks noGrp="1"/>
          </p:cNvSpPr>
          <p:nvPr>
            <p:ph type="title"/>
          </p:nvPr>
        </p:nvSpPr>
        <p:spPr>
          <a:xfrm>
            <a:off x="457200" y="205975"/>
            <a:ext cx="8229600" cy="709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300"/>
              <a:t>Distinguishing Monkeypox </a:t>
            </a:r>
            <a:endParaRPr sz="3300"/>
          </a:p>
        </p:txBody>
      </p:sp>
      <p:sp>
        <p:nvSpPr>
          <p:cNvPr id="329" name="Google Shape;329;p70"/>
          <p:cNvSpPr txBox="1">
            <a:spLocks noGrp="1"/>
          </p:cNvSpPr>
          <p:nvPr>
            <p:ph type="body" idx="1"/>
          </p:nvPr>
        </p:nvSpPr>
        <p:spPr>
          <a:xfrm>
            <a:off x="457200" y="915650"/>
            <a:ext cx="8229600" cy="3948900"/>
          </a:xfrm>
          <a:prstGeom prst="rect">
            <a:avLst/>
          </a:prstGeom>
        </p:spPr>
        <p:txBody>
          <a:bodyPr spcFirstLastPara="1" wrap="square" lIns="68575" tIns="34275" rIns="68575" bIns="34275" anchor="t" anchorCtr="0">
            <a:noAutofit/>
          </a:bodyPr>
          <a:lstStyle/>
          <a:p>
            <a:pPr marL="457200" lvl="0" indent="-342900" algn="l" rtl="0">
              <a:spcBef>
                <a:spcPts val="480"/>
              </a:spcBef>
              <a:spcAft>
                <a:spcPts val="0"/>
              </a:spcAft>
              <a:buClr>
                <a:schemeClr val="dk1"/>
              </a:buClr>
              <a:buSzPts val="1800"/>
              <a:buFont typeface="Trebuchet MS"/>
              <a:buChar char="●"/>
            </a:pPr>
            <a:r>
              <a:rPr lang="en" sz="1800">
                <a:solidFill>
                  <a:schemeClr val="dk1"/>
                </a:solidFill>
              </a:rPr>
              <a:t>Monkeypox rash can be confused with STIs, especially if rash in genital and/or perianal area</a:t>
            </a:r>
            <a:endParaRPr sz="1800">
              <a:solidFill>
                <a:schemeClr val="dk1"/>
              </a:solidFill>
            </a:endParaRPr>
          </a:p>
          <a:p>
            <a:pPr marL="457200" lvl="0" indent="-342900" algn="l" rtl="0">
              <a:spcBef>
                <a:spcPts val="0"/>
              </a:spcBef>
              <a:spcAft>
                <a:spcPts val="0"/>
              </a:spcAft>
              <a:buClr>
                <a:schemeClr val="dk1"/>
              </a:buClr>
              <a:buSzPts val="1800"/>
              <a:buFont typeface="Trebuchet MS"/>
              <a:buChar char="●"/>
            </a:pPr>
            <a:r>
              <a:rPr lang="en" sz="1800">
                <a:solidFill>
                  <a:schemeClr val="dk1"/>
                </a:solidFill>
              </a:rPr>
              <a:t>STI diagnosis does not exclude monkeypox infection </a:t>
            </a:r>
            <a:endParaRPr sz="1800">
              <a:solidFill>
                <a:schemeClr val="dk1"/>
              </a:solidFill>
            </a:endParaRPr>
          </a:p>
          <a:p>
            <a:pPr marL="914400" lvl="1" indent="-342900" algn="l" rtl="0">
              <a:spcBef>
                <a:spcPts val="0"/>
              </a:spcBef>
              <a:spcAft>
                <a:spcPts val="0"/>
              </a:spcAft>
              <a:buClr>
                <a:schemeClr val="dk1"/>
              </a:buClr>
              <a:buSzPts val="1800"/>
              <a:buFont typeface="Trebuchet MS"/>
              <a:buChar char="○"/>
            </a:pPr>
            <a:r>
              <a:rPr lang="en" sz="1800">
                <a:solidFill>
                  <a:schemeClr val="dk1"/>
                </a:solidFill>
              </a:rPr>
              <a:t>Concurrent infections with STIs have been reported</a:t>
            </a:r>
            <a:endParaRPr sz="1800">
              <a:solidFill>
                <a:schemeClr val="dk1"/>
              </a:solidFill>
            </a:endParaRPr>
          </a:p>
          <a:p>
            <a:pPr marL="457200" lvl="0" indent="-342900" algn="l" rtl="0">
              <a:spcBef>
                <a:spcPts val="0"/>
              </a:spcBef>
              <a:spcAft>
                <a:spcPts val="0"/>
              </a:spcAft>
              <a:buClr>
                <a:schemeClr val="dk1"/>
              </a:buClr>
              <a:buSzPts val="1800"/>
              <a:buFont typeface="Trebuchet MS"/>
              <a:buChar char="●"/>
            </a:pPr>
            <a:r>
              <a:rPr lang="en" sz="1800">
                <a:solidFill>
                  <a:schemeClr val="dk1"/>
                </a:solidFill>
              </a:rPr>
              <a:t>Comprehensive evaluation</a:t>
            </a:r>
            <a:endParaRPr sz="1800">
              <a:solidFill>
                <a:schemeClr val="dk1"/>
              </a:solidFill>
            </a:endParaRPr>
          </a:p>
          <a:p>
            <a:pPr marL="914400" lvl="1" indent="-342900" algn="l" rtl="0">
              <a:spcBef>
                <a:spcPts val="0"/>
              </a:spcBef>
              <a:spcAft>
                <a:spcPts val="0"/>
              </a:spcAft>
              <a:buClr>
                <a:schemeClr val="dk1"/>
              </a:buClr>
              <a:buSzPts val="1800"/>
              <a:buChar char="○"/>
            </a:pPr>
            <a:r>
              <a:rPr lang="en" sz="1800">
                <a:solidFill>
                  <a:schemeClr val="dk1"/>
                </a:solidFill>
              </a:rPr>
              <a:t>History of illness - prodrome, progression of rash, lesions may be painful or itchy</a:t>
            </a:r>
            <a:endParaRPr sz="1800">
              <a:solidFill>
                <a:schemeClr val="dk1"/>
              </a:solidFill>
            </a:endParaRPr>
          </a:p>
          <a:p>
            <a:pPr marL="914400" lvl="1" indent="-342900" algn="l" rtl="0">
              <a:spcBef>
                <a:spcPts val="0"/>
              </a:spcBef>
              <a:spcAft>
                <a:spcPts val="0"/>
              </a:spcAft>
              <a:buClr>
                <a:schemeClr val="dk1"/>
              </a:buClr>
              <a:buSzPts val="1800"/>
              <a:buChar char="○"/>
            </a:pPr>
            <a:r>
              <a:rPr lang="en" sz="1800">
                <a:solidFill>
                  <a:schemeClr val="dk1"/>
                </a:solidFill>
              </a:rPr>
              <a:t>Social history clues - obtain sexual history from patient</a:t>
            </a:r>
            <a:endParaRPr sz="1800">
              <a:solidFill>
                <a:schemeClr val="dk1"/>
              </a:solidFill>
            </a:endParaRPr>
          </a:p>
          <a:p>
            <a:pPr marL="914400" lvl="1" indent="-342900" algn="l" rtl="0">
              <a:spcBef>
                <a:spcPts val="0"/>
              </a:spcBef>
              <a:spcAft>
                <a:spcPts val="0"/>
              </a:spcAft>
              <a:buClr>
                <a:schemeClr val="dk1"/>
              </a:buClr>
              <a:buSzPts val="1800"/>
              <a:buChar char="○"/>
            </a:pPr>
            <a:r>
              <a:rPr lang="en" sz="1800">
                <a:solidFill>
                  <a:schemeClr val="dk1"/>
                </a:solidFill>
              </a:rPr>
              <a:t>Thorough physical exam looking for centrifugal rash distribution (rash concentrated on face, arms, legs), lesions in same stage of development in an area, or umbilicated lesions</a:t>
            </a:r>
            <a:endParaRPr sz="1800">
              <a:solidFill>
                <a:schemeClr val="dk1"/>
              </a:solidFill>
            </a:endParaRPr>
          </a:p>
          <a:p>
            <a:pPr marL="914400" lvl="1" indent="-342900" algn="l" rtl="0">
              <a:spcBef>
                <a:spcPts val="0"/>
              </a:spcBef>
              <a:spcAft>
                <a:spcPts val="0"/>
              </a:spcAft>
              <a:buClr>
                <a:schemeClr val="dk1"/>
              </a:buClr>
              <a:buSzPts val="1800"/>
              <a:buChar char="○"/>
            </a:pPr>
            <a:r>
              <a:rPr lang="en" sz="1800">
                <a:solidFill>
                  <a:schemeClr val="dk1"/>
                </a:solidFill>
              </a:rPr>
              <a:t>Patients with a new characteristic rash or who meet one or more of the </a:t>
            </a:r>
            <a:r>
              <a:rPr lang="en" sz="1800" u="sng">
                <a:solidFill>
                  <a:schemeClr val="hlink"/>
                </a:solidFill>
                <a:hlinkClick r:id="rId3"/>
              </a:rPr>
              <a:t>epidemiologic criteria</a:t>
            </a:r>
            <a:r>
              <a:rPr lang="en" sz="1800">
                <a:solidFill>
                  <a:schemeClr val="dk1"/>
                </a:solidFill>
              </a:rPr>
              <a:t> and in whom there is a high suspicion should be tested for monkeypox.</a:t>
            </a:r>
            <a:endParaRPr sz="18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71"/>
          <p:cNvSpPr txBox="1">
            <a:spLocks noGrp="1"/>
          </p:cNvSpPr>
          <p:nvPr>
            <p:ph type="body" idx="1"/>
          </p:nvPr>
        </p:nvSpPr>
        <p:spPr>
          <a:xfrm>
            <a:off x="457200" y="1200150"/>
            <a:ext cx="8229600" cy="3600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4D4D4D"/>
              </a:buClr>
              <a:buSzPts val="2400"/>
              <a:buFont typeface="Trebuchet MS"/>
              <a:buNone/>
            </a:pPr>
            <a:endParaRPr>
              <a:solidFill>
                <a:srgbClr val="000000"/>
              </a:solidFill>
            </a:endParaRPr>
          </a:p>
          <a:p>
            <a:pPr marL="0" lvl="0" indent="0" algn="ctr" rtl="0">
              <a:lnSpc>
                <a:spcPct val="100000"/>
              </a:lnSpc>
              <a:spcBef>
                <a:spcPts val="480"/>
              </a:spcBef>
              <a:spcAft>
                <a:spcPts val="0"/>
              </a:spcAft>
              <a:buClr>
                <a:srgbClr val="4D4D4D"/>
              </a:buClr>
              <a:buSzPts val="2400"/>
              <a:buFont typeface="Trebuchet MS"/>
              <a:buNone/>
            </a:pPr>
            <a:endParaRPr sz="2400" b="0" i="0" u="none">
              <a:solidFill>
                <a:srgbClr val="4D4D4D"/>
              </a:solidFill>
              <a:latin typeface="Trebuchet MS"/>
              <a:ea typeface="Trebuchet MS"/>
              <a:cs typeface="Trebuchet MS"/>
              <a:sym typeface="Trebuchet MS"/>
            </a:endParaRPr>
          </a:p>
          <a:p>
            <a:pPr marL="0" lvl="0" indent="0" algn="ctr" rtl="0">
              <a:lnSpc>
                <a:spcPct val="100000"/>
              </a:lnSpc>
              <a:spcBef>
                <a:spcPts val="480"/>
              </a:spcBef>
              <a:spcAft>
                <a:spcPts val="0"/>
              </a:spcAft>
              <a:buClr>
                <a:srgbClr val="4D4D4D"/>
              </a:buClr>
              <a:buSzPts val="2400"/>
              <a:buFont typeface="Trebuchet MS"/>
              <a:buNone/>
            </a:pPr>
            <a:endParaRPr sz="2400" b="0" i="0" u="none">
              <a:solidFill>
                <a:srgbClr val="4D4D4D"/>
              </a:solidFill>
              <a:latin typeface="Trebuchet MS"/>
              <a:ea typeface="Trebuchet MS"/>
              <a:cs typeface="Trebuchet MS"/>
              <a:sym typeface="Trebuchet MS"/>
            </a:endParaRPr>
          </a:p>
        </p:txBody>
      </p:sp>
      <p:sp>
        <p:nvSpPr>
          <p:cNvPr id="336" name="Google Shape;336;p71"/>
          <p:cNvSpPr txBox="1"/>
          <p:nvPr/>
        </p:nvSpPr>
        <p:spPr>
          <a:xfrm>
            <a:off x="304800" y="155700"/>
            <a:ext cx="8534400" cy="857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00"/>
              </a:buClr>
              <a:buSzPts val="3600"/>
              <a:buFont typeface="Arial"/>
              <a:buNone/>
            </a:pPr>
            <a:endParaRPr sz="3600" i="0" u="none" strike="noStrike" cap="none">
              <a:solidFill>
                <a:schemeClr val="accent2"/>
              </a:solidFill>
              <a:latin typeface="Trebuchet MS"/>
              <a:ea typeface="Trebuchet MS"/>
              <a:cs typeface="Trebuchet MS"/>
              <a:sym typeface="Trebuchet MS"/>
            </a:endParaRPr>
          </a:p>
        </p:txBody>
      </p:sp>
      <p:sp>
        <p:nvSpPr>
          <p:cNvPr id="337" name="Google Shape;337;p71"/>
          <p:cNvSpPr txBox="1"/>
          <p:nvPr/>
        </p:nvSpPr>
        <p:spPr>
          <a:xfrm>
            <a:off x="304800" y="910975"/>
            <a:ext cx="8126400" cy="3889800"/>
          </a:xfrm>
          <a:prstGeom prst="rect">
            <a:avLst/>
          </a:prstGeom>
          <a:noFill/>
          <a:ln>
            <a:noFill/>
          </a:ln>
        </p:spPr>
        <p:txBody>
          <a:bodyPr spcFirstLastPara="1" wrap="square" lIns="91425" tIns="45700" rIns="91425" bIns="45700" anchor="t" anchorCtr="0">
            <a:normAutofit lnSpcReduction="20000"/>
          </a:bodyPr>
          <a:lstStyle/>
          <a:p>
            <a:pPr marL="457200" marR="0" lvl="0" indent="-342900" algn="l" rtl="0">
              <a:lnSpc>
                <a:spcPct val="115000"/>
              </a:lnSpc>
              <a:spcBef>
                <a:spcPts val="0"/>
              </a:spcBef>
              <a:spcAft>
                <a:spcPts val="0"/>
              </a:spcAft>
              <a:buClr>
                <a:schemeClr val="dk1"/>
              </a:buClr>
              <a:buSzPts val="1800"/>
              <a:buFont typeface="Trebuchet MS"/>
              <a:buChar char="●"/>
            </a:pPr>
            <a:r>
              <a:rPr lang="en" sz="1800" b="0" i="0" u="none" strike="noStrike" cap="none">
                <a:solidFill>
                  <a:schemeClr val="dk1"/>
                </a:solidFill>
                <a:latin typeface="Trebuchet MS"/>
                <a:ea typeface="Trebuchet MS"/>
                <a:cs typeface="Trebuchet MS"/>
                <a:sym typeface="Trebuchet MS"/>
              </a:rPr>
              <a:t>CDC Epidemiologic Criteria</a:t>
            </a:r>
            <a:endParaRPr sz="1800" b="0" i="0" u="none" strike="noStrike" cap="none">
              <a:solidFill>
                <a:schemeClr val="dk1"/>
              </a:solidFill>
              <a:latin typeface="Trebuchet MS"/>
              <a:ea typeface="Trebuchet MS"/>
              <a:cs typeface="Trebuchet MS"/>
              <a:sym typeface="Trebuchet MS"/>
            </a:endParaRPr>
          </a:p>
          <a:p>
            <a:pPr marL="914400" marR="0" lvl="1" indent="-342900" algn="l" rtl="0">
              <a:lnSpc>
                <a:spcPct val="115000"/>
              </a:lnSpc>
              <a:spcBef>
                <a:spcPts val="0"/>
              </a:spcBef>
              <a:spcAft>
                <a:spcPts val="0"/>
              </a:spcAft>
              <a:buClr>
                <a:schemeClr val="dk1"/>
              </a:buClr>
              <a:buSzPts val="1800"/>
              <a:buFont typeface="Trebuchet MS"/>
              <a:buChar char="○"/>
            </a:pPr>
            <a:r>
              <a:rPr lang="en" sz="1800" b="1" i="0" u="none" strike="noStrike" cap="none">
                <a:solidFill>
                  <a:schemeClr val="dk1"/>
                </a:solidFill>
                <a:latin typeface="Trebuchet MS"/>
                <a:ea typeface="Trebuchet MS"/>
                <a:cs typeface="Trebuchet MS"/>
                <a:sym typeface="Trebuchet MS"/>
              </a:rPr>
              <a:t>Close contact with someone with a rash or who received a diagnosis of confirmed or probable monkeypox</a:t>
            </a:r>
            <a:endParaRPr sz="1800" b="1" i="0" u="none" strike="noStrike" cap="none">
              <a:solidFill>
                <a:srgbClr val="000000"/>
              </a:solidFill>
              <a:latin typeface="Trebuchet MS"/>
              <a:ea typeface="Trebuchet MS"/>
              <a:cs typeface="Trebuchet MS"/>
              <a:sym typeface="Trebuchet MS"/>
            </a:endParaRPr>
          </a:p>
          <a:p>
            <a:pPr marL="914400" marR="0" lvl="1" indent="-342900" algn="l" rtl="0">
              <a:lnSpc>
                <a:spcPct val="115000"/>
              </a:lnSpc>
              <a:spcBef>
                <a:spcPts val="0"/>
              </a:spcBef>
              <a:spcAft>
                <a:spcPts val="0"/>
              </a:spcAft>
              <a:buClr>
                <a:schemeClr val="dk1"/>
              </a:buClr>
              <a:buSzPts val="1800"/>
              <a:buFont typeface="Trebuchet MS"/>
              <a:buChar char="○"/>
            </a:pPr>
            <a:r>
              <a:rPr lang="en" sz="1800" b="1" i="0" u="none" strike="noStrike" cap="none">
                <a:solidFill>
                  <a:srgbClr val="000000"/>
                </a:solidFill>
                <a:latin typeface="Trebuchet MS"/>
                <a:ea typeface="Trebuchet MS"/>
                <a:cs typeface="Trebuchet MS"/>
                <a:sym typeface="Trebuchet MS"/>
              </a:rPr>
              <a:t>Sexual contact with individuals in a social network experiencing monkeypox activity</a:t>
            </a:r>
            <a:endParaRPr sz="1800" b="1" i="0" u="none" strike="noStrike" cap="none">
              <a:solidFill>
                <a:srgbClr val="000000"/>
              </a:solidFill>
              <a:latin typeface="Trebuchet MS"/>
              <a:ea typeface="Trebuchet MS"/>
              <a:cs typeface="Trebuchet MS"/>
              <a:sym typeface="Trebuchet MS"/>
            </a:endParaRPr>
          </a:p>
          <a:p>
            <a:pPr marL="914400" marR="0" lvl="1" indent="-342900" algn="l" rtl="0">
              <a:lnSpc>
                <a:spcPct val="115000"/>
              </a:lnSpc>
              <a:spcBef>
                <a:spcPts val="0"/>
              </a:spcBef>
              <a:spcAft>
                <a:spcPts val="0"/>
              </a:spcAft>
              <a:buClr>
                <a:schemeClr val="dk1"/>
              </a:buClr>
              <a:buSzPts val="1800"/>
              <a:buFont typeface="Trebuchet MS"/>
              <a:buChar char="○"/>
            </a:pPr>
            <a:r>
              <a:rPr lang="en" sz="1800" i="0" u="none" strike="noStrike" cap="none">
                <a:solidFill>
                  <a:schemeClr val="dk1"/>
                </a:solidFill>
                <a:latin typeface="Trebuchet MS"/>
                <a:ea typeface="Trebuchet MS"/>
                <a:cs typeface="Trebuchet MS"/>
                <a:sym typeface="Trebuchet MS"/>
              </a:rPr>
              <a:t>Travel to a country with recent monkeypox cases or prior outbreaks</a:t>
            </a:r>
            <a:endParaRPr sz="1800" i="0" u="none" strike="noStrike" cap="none">
              <a:solidFill>
                <a:srgbClr val="FF0000"/>
              </a:solidFill>
              <a:latin typeface="Trebuchet MS"/>
              <a:ea typeface="Trebuchet MS"/>
              <a:cs typeface="Trebuchet MS"/>
              <a:sym typeface="Trebuchet MS"/>
            </a:endParaRPr>
          </a:p>
          <a:p>
            <a:pPr marL="914400" marR="0" lvl="1" indent="-342900" algn="l" rtl="0">
              <a:lnSpc>
                <a:spcPct val="115000"/>
              </a:lnSpc>
              <a:spcBef>
                <a:spcPts val="0"/>
              </a:spcBef>
              <a:spcAft>
                <a:spcPts val="0"/>
              </a:spcAft>
              <a:buClr>
                <a:schemeClr val="dk1"/>
              </a:buClr>
              <a:buSzPts val="1800"/>
              <a:buFont typeface="Trebuchet MS"/>
              <a:buChar char="○"/>
            </a:pPr>
            <a:r>
              <a:rPr lang="en" sz="1800" i="0" u="none" strike="noStrike" cap="none">
                <a:solidFill>
                  <a:schemeClr val="dk1"/>
                </a:solidFill>
                <a:latin typeface="Trebuchet MS"/>
                <a:ea typeface="Trebuchet MS"/>
                <a:cs typeface="Trebuchet MS"/>
                <a:sym typeface="Trebuchet MS"/>
              </a:rPr>
              <a:t>Animal exposures</a:t>
            </a:r>
            <a:r>
              <a:rPr lang="en" sz="1800">
                <a:solidFill>
                  <a:schemeClr val="dk1"/>
                </a:solidFill>
                <a:latin typeface="Trebuchet MS"/>
                <a:ea typeface="Trebuchet MS"/>
                <a:cs typeface="Trebuchet MS"/>
                <a:sym typeface="Trebuchet MS"/>
              </a:rPr>
              <a:t> with live or dead wild animal or exotic pet that is an African endemic species</a:t>
            </a:r>
            <a:endParaRPr sz="1800" i="0" u="none" strike="noStrike" cap="none">
              <a:solidFill>
                <a:schemeClr val="dk1"/>
              </a:solidFill>
              <a:latin typeface="Trebuchet MS"/>
              <a:ea typeface="Trebuchet MS"/>
              <a:cs typeface="Trebuchet MS"/>
              <a:sym typeface="Trebuchet MS"/>
            </a:endParaRPr>
          </a:p>
          <a:p>
            <a:pPr marL="457200" marR="0" lvl="0" indent="-342900" algn="l" rtl="0">
              <a:lnSpc>
                <a:spcPct val="115000"/>
              </a:lnSpc>
              <a:spcBef>
                <a:spcPts val="0"/>
              </a:spcBef>
              <a:spcAft>
                <a:spcPts val="0"/>
              </a:spcAft>
              <a:buClr>
                <a:schemeClr val="dk1"/>
              </a:buClr>
              <a:buSzPts val="1800"/>
              <a:buFont typeface="Trebuchet MS"/>
              <a:buChar char="●"/>
            </a:pPr>
            <a:r>
              <a:rPr lang="en" sz="1800" b="0" i="0" u="sng" strike="noStrike" cap="none">
                <a:solidFill>
                  <a:schemeClr val="hlink"/>
                </a:solidFill>
                <a:latin typeface="Trebuchet MS"/>
                <a:ea typeface="Trebuchet MS"/>
                <a:cs typeface="Trebuchet MS"/>
                <a:sym typeface="Trebuchet MS"/>
                <a:hlinkClick r:id="rId3"/>
              </a:rPr>
              <a:t>Isolate patient</a:t>
            </a:r>
            <a:r>
              <a:rPr lang="en" sz="1800" b="0" i="0" u="none" strike="noStrike" cap="none">
                <a:solidFill>
                  <a:srgbClr val="000000"/>
                </a:solidFill>
                <a:latin typeface="Trebuchet MS"/>
                <a:ea typeface="Trebuchet MS"/>
                <a:cs typeface="Trebuchet MS"/>
                <a:sym typeface="Trebuchet MS"/>
              </a:rPr>
              <a:t> - standard and transmission-based precautions</a:t>
            </a:r>
            <a:endParaRPr sz="1800" b="0" i="0" u="none" strike="noStrike" cap="none">
              <a:solidFill>
                <a:srgbClr val="000000"/>
              </a:solidFill>
              <a:latin typeface="Trebuchet MS"/>
              <a:ea typeface="Trebuchet MS"/>
              <a:cs typeface="Trebuchet MS"/>
              <a:sym typeface="Trebuchet MS"/>
            </a:endParaRPr>
          </a:p>
          <a:p>
            <a:pPr marL="457200" marR="0" lvl="0" indent="-342900" algn="l" rtl="0">
              <a:lnSpc>
                <a:spcPct val="115000"/>
              </a:lnSpc>
              <a:spcBef>
                <a:spcPts val="0"/>
              </a:spcBef>
              <a:spcAft>
                <a:spcPts val="0"/>
              </a:spcAft>
              <a:buClr>
                <a:schemeClr val="dk1"/>
              </a:buClr>
              <a:buSzPts val="1800"/>
              <a:buFont typeface="Trebuchet MS"/>
              <a:buChar char="●"/>
            </a:pPr>
            <a:r>
              <a:rPr lang="en" sz="1800" b="0" i="0" u="none" strike="noStrike" cap="none">
                <a:solidFill>
                  <a:srgbClr val="000000"/>
                </a:solidFill>
                <a:latin typeface="Trebuchet MS"/>
                <a:ea typeface="Trebuchet MS"/>
                <a:cs typeface="Trebuchet MS"/>
                <a:sym typeface="Trebuchet MS"/>
              </a:rPr>
              <a:t>Contact </a:t>
            </a:r>
            <a:r>
              <a:rPr lang="en" sz="1800">
                <a:latin typeface="Trebuchet MS"/>
                <a:ea typeface="Trebuchet MS"/>
                <a:cs typeface="Trebuchet MS"/>
                <a:sym typeface="Trebuchet MS"/>
              </a:rPr>
              <a:t>local health district</a:t>
            </a:r>
            <a:r>
              <a:rPr lang="en" sz="1800" b="0" i="0" u="none" strike="noStrike" cap="none">
                <a:solidFill>
                  <a:srgbClr val="000000"/>
                </a:solidFill>
                <a:latin typeface="Trebuchet MS"/>
                <a:ea typeface="Trebuchet MS"/>
                <a:cs typeface="Trebuchet MS"/>
                <a:sym typeface="Trebuchet MS"/>
              </a:rPr>
              <a:t> immediately to report suspected case, either by telepho</a:t>
            </a:r>
            <a:r>
              <a:rPr lang="en" sz="1800" i="0" u="none" strike="noStrike" cap="none">
                <a:solidFill>
                  <a:srgbClr val="000000"/>
                </a:solidFill>
                <a:latin typeface="Trebuchet MS"/>
                <a:ea typeface="Trebuchet MS"/>
                <a:cs typeface="Trebuchet MS"/>
                <a:sym typeface="Trebuchet MS"/>
              </a:rPr>
              <a:t>ne or using the</a:t>
            </a:r>
            <a:r>
              <a:rPr lang="en" sz="1800">
                <a:latin typeface="Trebuchet MS"/>
                <a:ea typeface="Trebuchet MS"/>
                <a:cs typeface="Trebuchet MS"/>
                <a:sym typeface="Trebuchet MS"/>
              </a:rPr>
              <a:t> </a:t>
            </a:r>
            <a:r>
              <a:rPr lang="en" sz="1800" u="sng">
                <a:solidFill>
                  <a:schemeClr val="hlink"/>
                </a:solidFill>
                <a:latin typeface="Trebuchet MS"/>
                <a:ea typeface="Trebuchet MS"/>
                <a:cs typeface="Trebuchet MS"/>
                <a:sym typeface="Trebuchet MS"/>
                <a:hlinkClick r:id="rId4"/>
              </a:rPr>
              <a:t>Confidential Morbidity Report Portal</a:t>
            </a:r>
            <a:r>
              <a:rPr lang="en" sz="1800">
                <a:solidFill>
                  <a:srgbClr val="303641"/>
                </a:solidFill>
                <a:latin typeface="Trebuchet MS"/>
                <a:ea typeface="Trebuchet MS"/>
                <a:cs typeface="Trebuchet MS"/>
                <a:sym typeface="Trebuchet MS"/>
              </a:rPr>
              <a:t> </a:t>
            </a:r>
            <a:endParaRPr sz="1800">
              <a:solidFill>
                <a:srgbClr val="303641"/>
              </a:solidFill>
              <a:latin typeface="Trebuchet MS"/>
              <a:ea typeface="Trebuchet MS"/>
              <a:cs typeface="Trebuchet MS"/>
              <a:sym typeface="Trebuchet MS"/>
            </a:endParaRPr>
          </a:p>
          <a:p>
            <a:pPr marL="914400" marR="0" lvl="1" indent="-342900" algn="l" rtl="0">
              <a:lnSpc>
                <a:spcPct val="115000"/>
              </a:lnSpc>
              <a:spcBef>
                <a:spcPts val="0"/>
              </a:spcBef>
              <a:spcAft>
                <a:spcPts val="0"/>
              </a:spcAft>
              <a:buClr>
                <a:schemeClr val="dk1"/>
              </a:buClr>
              <a:buSzPts val="1800"/>
              <a:buFont typeface="Trebuchet MS"/>
              <a:buChar char="○"/>
            </a:pPr>
            <a:r>
              <a:rPr lang="en" sz="1800" b="0" i="0" u="none" strike="noStrike" cap="none">
                <a:solidFill>
                  <a:schemeClr val="dk1"/>
                </a:solidFill>
                <a:latin typeface="Trebuchet MS"/>
                <a:ea typeface="Trebuchet MS"/>
                <a:cs typeface="Trebuchet MS"/>
                <a:sym typeface="Trebuchet MS"/>
              </a:rPr>
              <a:t>LHD Locator: </a:t>
            </a:r>
            <a:r>
              <a:rPr lang="en" sz="1800" b="0" i="0" u="sng" strike="noStrike" cap="none">
                <a:solidFill>
                  <a:schemeClr val="hlink"/>
                </a:solidFill>
                <a:latin typeface="Trebuchet MS"/>
                <a:ea typeface="Trebuchet MS"/>
                <a:cs typeface="Trebuchet MS"/>
                <a:sym typeface="Trebuchet MS"/>
                <a:hlinkClick r:id="rId5"/>
              </a:rPr>
              <a:t>vdh.virginia.gov/health-department-locator/</a:t>
            </a:r>
            <a:r>
              <a:rPr lang="en" sz="1800" b="0" i="0" u="none" strike="noStrike" cap="none">
                <a:solidFill>
                  <a:schemeClr val="dk1"/>
                </a:solidFill>
                <a:latin typeface="Trebuchet MS"/>
                <a:ea typeface="Trebuchet MS"/>
                <a:cs typeface="Trebuchet MS"/>
                <a:sym typeface="Trebuchet MS"/>
              </a:rPr>
              <a:t> </a:t>
            </a:r>
            <a:endParaRPr sz="1800" b="0" i="0" u="none" strike="noStrike" cap="none">
              <a:solidFill>
                <a:schemeClr val="dk1"/>
              </a:solidFill>
              <a:latin typeface="Trebuchet MS"/>
              <a:ea typeface="Trebuchet MS"/>
              <a:cs typeface="Trebuchet MS"/>
              <a:sym typeface="Trebuchet MS"/>
            </a:endParaRPr>
          </a:p>
          <a:p>
            <a:pPr marL="457200" marR="0" lvl="0" indent="-342900" algn="l" rtl="0">
              <a:lnSpc>
                <a:spcPct val="115000"/>
              </a:lnSpc>
              <a:spcBef>
                <a:spcPts val="0"/>
              </a:spcBef>
              <a:spcAft>
                <a:spcPts val="0"/>
              </a:spcAft>
              <a:buClr>
                <a:schemeClr val="dk1"/>
              </a:buClr>
              <a:buSzPts val="1800"/>
              <a:buFont typeface="Trebuchet MS"/>
              <a:buChar char="●"/>
            </a:pPr>
            <a:r>
              <a:rPr lang="en" sz="1800">
                <a:solidFill>
                  <a:schemeClr val="dk1"/>
                </a:solidFill>
                <a:latin typeface="Trebuchet MS"/>
                <a:ea typeface="Trebuchet MS"/>
                <a:cs typeface="Trebuchet MS"/>
                <a:sym typeface="Trebuchet MS"/>
              </a:rPr>
              <a:t>Testing for monkeypox and other illnesses</a:t>
            </a:r>
            <a:endParaRPr sz="1800">
              <a:solidFill>
                <a:schemeClr val="dk1"/>
              </a:solidFill>
              <a:latin typeface="Trebuchet MS"/>
              <a:ea typeface="Trebuchet MS"/>
              <a:cs typeface="Trebuchet MS"/>
              <a:sym typeface="Trebuchet MS"/>
            </a:endParaRPr>
          </a:p>
          <a:p>
            <a:pPr marL="342900" marR="0" lvl="0" indent="0" algn="l" rtl="0">
              <a:lnSpc>
                <a:spcPct val="90000"/>
              </a:lnSpc>
              <a:spcBef>
                <a:spcPts val="0"/>
              </a:spcBef>
              <a:spcAft>
                <a:spcPts val="0"/>
              </a:spcAft>
              <a:buClr>
                <a:srgbClr val="000000"/>
              </a:buClr>
              <a:buSzPts val="2000"/>
              <a:buFont typeface="Arial"/>
              <a:buNone/>
            </a:pPr>
            <a:endParaRPr sz="1900" b="0" i="0" u="none" strike="noStrike" cap="none">
              <a:solidFill>
                <a:srgbClr val="000000"/>
              </a:solidFill>
              <a:latin typeface="Trebuchet MS"/>
              <a:ea typeface="Trebuchet MS"/>
              <a:cs typeface="Trebuchet MS"/>
              <a:sym typeface="Trebuchet MS"/>
            </a:endParaRPr>
          </a:p>
        </p:txBody>
      </p:sp>
      <p:sp>
        <p:nvSpPr>
          <p:cNvPr id="338" name="Google Shape;338;p7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13</a:t>
            </a:fld>
            <a:endParaRPr/>
          </a:p>
        </p:txBody>
      </p:sp>
      <p:sp>
        <p:nvSpPr>
          <p:cNvPr id="339" name="Google Shape;339;p71"/>
          <p:cNvSpPr txBox="1">
            <a:spLocks noGrp="1"/>
          </p:cNvSpPr>
          <p:nvPr>
            <p:ph type="title"/>
          </p:nvPr>
        </p:nvSpPr>
        <p:spPr>
          <a:xfrm>
            <a:off x="457200" y="205975"/>
            <a:ext cx="8229600" cy="705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FFFF00"/>
              </a:buClr>
              <a:buSzPts val="3600"/>
              <a:buFont typeface="Arial"/>
              <a:buNone/>
            </a:pPr>
            <a:r>
              <a:rPr lang="en" sz="3300">
                <a:solidFill>
                  <a:srgbClr val="075290"/>
                </a:solidFill>
              </a:rPr>
              <a:t>Patient Evaluation and Diagnosis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72"/>
          <p:cNvSpPr txBox="1">
            <a:spLocks noGrp="1"/>
          </p:cNvSpPr>
          <p:nvPr>
            <p:ph type="title"/>
          </p:nvPr>
        </p:nvSpPr>
        <p:spPr>
          <a:xfrm>
            <a:off x="138175" y="205975"/>
            <a:ext cx="8935800" cy="8574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300">
                <a:solidFill>
                  <a:srgbClr val="075290"/>
                </a:solidFill>
              </a:rPr>
              <a:t>Resources: Clinical Assessment and Evaluation </a:t>
            </a:r>
            <a:endParaRPr sz="3300">
              <a:solidFill>
                <a:srgbClr val="075290"/>
              </a:solidFill>
            </a:endParaRPr>
          </a:p>
        </p:txBody>
      </p:sp>
      <p:sp>
        <p:nvSpPr>
          <p:cNvPr id="345" name="Google Shape;345;p72"/>
          <p:cNvSpPr txBox="1">
            <a:spLocks noGrp="1"/>
          </p:cNvSpPr>
          <p:nvPr>
            <p:ph type="body" idx="1"/>
          </p:nvPr>
        </p:nvSpPr>
        <p:spPr>
          <a:xfrm>
            <a:off x="457200" y="1200150"/>
            <a:ext cx="8229600" cy="3600600"/>
          </a:xfrm>
          <a:prstGeom prst="rect">
            <a:avLst/>
          </a:prstGeom>
        </p:spPr>
        <p:txBody>
          <a:bodyPr spcFirstLastPara="1" wrap="square" lIns="68575" tIns="34275" rIns="68575" bIns="34275" anchor="t" anchorCtr="0">
            <a:noAutofit/>
          </a:bodyPr>
          <a:lstStyle/>
          <a:p>
            <a:pPr marL="457200" lvl="0" indent="-342900" algn="l" rtl="0">
              <a:lnSpc>
                <a:spcPct val="115000"/>
              </a:lnSpc>
              <a:spcBef>
                <a:spcPts val="0"/>
              </a:spcBef>
              <a:spcAft>
                <a:spcPts val="0"/>
              </a:spcAft>
              <a:buClr>
                <a:srgbClr val="009999"/>
              </a:buClr>
              <a:buSzPts val="1800"/>
              <a:buChar char="●"/>
            </a:pPr>
            <a:r>
              <a:rPr lang="en" sz="1800" u="sng">
                <a:solidFill>
                  <a:schemeClr val="hlink"/>
                </a:solidFill>
                <a:hlinkClick r:id="rId3"/>
              </a:rPr>
              <a:t>VDH Monkeypox for Healthcare Providers</a:t>
            </a:r>
            <a:endParaRPr sz="1800"/>
          </a:p>
          <a:p>
            <a:pPr marL="457200" lvl="0" indent="-342900" algn="l" rtl="0">
              <a:lnSpc>
                <a:spcPct val="115000"/>
              </a:lnSpc>
              <a:spcBef>
                <a:spcPts val="0"/>
              </a:spcBef>
              <a:spcAft>
                <a:spcPts val="0"/>
              </a:spcAft>
              <a:buClr>
                <a:srgbClr val="009999"/>
              </a:buClr>
              <a:buSzPts val="1800"/>
              <a:buChar char="●"/>
            </a:pPr>
            <a:r>
              <a:rPr lang="en" sz="1800" u="sng">
                <a:solidFill>
                  <a:srgbClr val="009999"/>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CDC Clinical Recognition</a:t>
            </a:r>
            <a:r>
              <a:rPr lang="en" sz="1800">
                <a:solidFill>
                  <a:srgbClr val="009999"/>
                </a:solidFill>
              </a:rPr>
              <a:t> </a:t>
            </a:r>
            <a:endParaRPr sz="1800">
              <a:solidFill>
                <a:srgbClr val="009999"/>
              </a:solidFill>
            </a:endParaRPr>
          </a:p>
          <a:p>
            <a:pPr marL="457200" lvl="0" indent="-342900" algn="l" rtl="0">
              <a:lnSpc>
                <a:spcPct val="115000"/>
              </a:lnSpc>
              <a:spcBef>
                <a:spcPts val="0"/>
              </a:spcBef>
              <a:spcAft>
                <a:spcPts val="0"/>
              </a:spcAft>
              <a:buClr>
                <a:srgbClr val="009999"/>
              </a:buClr>
              <a:buSzPts val="1800"/>
              <a:buChar char="●"/>
            </a:pPr>
            <a:r>
              <a:rPr lang="en" sz="1800" u="sng">
                <a:solidFill>
                  <a:srgbClr val="009999"/>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CDC Clinical Considerations for Monkeypox in Children and Adolescents</a:t>
            </a:r>
            <a:endParaRPr sz="1800">
              <a:solidFill>
                <a:srgbClr val="009999"/>
              </a:solidFill>
            </a:endParaRPr>
          </a:p>
          <a:p>
            <a:pPr marL="457200" lvl="0" indent="-342900" algn="l" rtl="0">
              <a:lnSpc>
                <a:spcPct val="115000"/>
              </a:lnSpc>
              <a:spcBef>
                <a:spcPts val="0"/>
              </a:spcBef>
              <a:spcAft>
                <a:spcPts val="0"/>
              </a:spcAft>
              <a:buClr>
                <a:srgbClr val="009999"/>
              </a:buClr>
              <a:buSzPts val="1800"/>
              <a:buChar char="●"/>
            </a:pPr>
            <a:r>
              <a:rPr lang="en" sz="1800" u="sng">
                <a:solidFill>
                  <a:srgbClr val="009999"/>
                </a:solidFill>
                <a:highlight>
                  <a:srgbClr val="FFFFFF"/>
                </a:highlight>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CDC Signs and Symptoms</a:t>
            </a:r>
            <a:r>
              <a:rPr lang="en" sz="1800">
                <a:solidFill>
                  <a:srgbClr val="009999"/>
                </a:solidFill>
              </a:rPr>
              <a:t> </a:t>
            </a:r>
            <a:endParaRPr sz="1800">
              <a:solidFill>
                <a:srgbClr val="009999"/>
              </a:solidFill>
            </a:endParaRPr>
          </a:p>
          <a:p>
            <a:pPr marL="457200" lvl="0" indent="-342900" algn="l" rtl="0">
              <a:lnSpc>
                <a:spcPct val="115000"/>
              </a:lnSpc>
              <a:spcBef>
                <a:spcPts val="0"/>
              </a:spcBef>
              <a:spcAft>
                <a:spcPts val="0"/>
              </a:spcAft>
              <a:buClr>
                <a:srgbClr val="009999"/>
              </a:buClr>
              <a:buSzPts val="1800"/>
              <a:buChar char="●"/>
            </a:pPr>
            <a:r>
              <a:rPr lang="en" sz="1800" u="sng">
                <a:solidFill>
                  <a:srgbClr val="009999"/>
                </a:solidFill>
                <a:highlight>
                  <a:srgbClr val="FFFFFF"/>
                </a:highlight>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What You Need to Know about Monkeypox if You are a Teen or Young Adult</a:t>
            </a:r>
            <a:r>
              <a:rPr lang="en" sz="1800" u="sng">
                <a:solidFill>
                  <a:srgbClr val="009999"/>
                </a:solidFill>
                <a:highlight>
                  <a:srgbClr val="FFFFFF"/>
                </a:highlight>
              </a:rPr>
              <a:t> (print resource)</a:t>
            </a:r>
            <a:endParaRPr sz="1800" u="sng">
              <a:solidFill>
                <a:srgbClr val="009999"/>
              </a:solidFill>
              <a:highlight>
                <a:srgbClr val="FFFFFF"/>
              </a:highlight>
            </a:endParaRPr>
          </a:p>
          <a:p>
            <a:pPr marL="457200" lvl="0" indent="-342900" algn="l" rtl="0">
              <a:lnSpc>
                <a:spcPct val="115000"/>
              </a:lnSpc>
              <a:spcBef>
                <a:spcPts val="0"/>
              </a:spcBef>
              <a:spcAft>
                <a:spcPts val="0"/>
              </a:spcAft>
              <a:buClr>
                <a:srgbClr val="009999"/>
              </a:buClr>
              <a:buSzPts val="1800"/>
              <a:buChar char="●"/>
            </a:pPr>
            <a:r>
              <a:rPr lang="en" sz="1800" u="sng">
                <a:solidFill>
                  <a:srgbClr val="009999"/>
                </a:solidFill>
                <a:highlight>
                  <a:srgbClr val="FFFFFF"/>
                </a:highlight>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CDC What Clinicians Need to Know About Monkeypox (COCA webinar)</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73"/>
          <p:cNvSpPr txBox="1">
            <a:spLocks noGrp="1"/>
          </p:cNvSpPr>
          <p:nvPr>
            <p:ph type="ctrTitle"/>
          </p:nvPr>
        </p:nvSpPr>
        <p:spPr>
          <a:xfrm>
            <a:off x="685800" y="1097802"/>
            <a:ext cx="7772400" cy="153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3366"/>
              </a:buClr>
              <a:buSzPts val="3200"/>
              <a:buFont typeface="Trebuchet MS"/>
              <a:buNone/>
            </a:pPr>
            <a:endParaRPr sz="3400" b="1">
              <a:solidFill>
                <a:srgbClr val="075290"/>
              </a:solidFill>
            </a:endParaRPr>
          </a:p>
          <a:p>
            <a:pPr marL="0" lvl="0" indent="0" algn="ctr" rtl="0">
              <a:lnSpc>
                <a:spcPct val="100000"/>
              </a:lnSpc>
              <a:spcBef>
                <a:spcPts val="0"/>
              </a:spcBef>
              <a:spcAft>
                <a:spcPts val="0"/>
              </a:spcAft>
              <a:buClr>
                <a:srgbClr val="003366"/>
              </a:buClr>
              <a:buSzPts val="3200"/>
              <a:buFont typeface="Trebuchet MS"/>
              <a:buNone/>
            </a:pPr>
            <a:endParaRPr sz="3000" b="1" i="1">
              <a:solidFill>
                <a:srgbClr val="075290"/>
              </a:solidFill>
            </a:endParaRPr>
          </a:p>
        </p:txBody>
      </p:sp>
      <p:sp>
        <p:nvSpPr>
          <p:cNvPr id="352" name="Google Shape;352;p73"/>
          <p:cNvSpPr txBox="1">
            <a:spLocks noGrp="1"/>
          </p:cNvSpPr>
          <p:nvPr>
            <p:ph type="sldNum" idx="12"/>
          </p:nvPr>
        </p:nvSpPr>
        <p:spPr>
          <a:xfrm>
            <a:off x="9" y="45502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 sz="1200"/>
              <a:t>15</a:t>
            </a:fld>
            <a:endParaRPr sz="1200"/>
          </a:p>
        </p:txBody>
      </p:sp>
      <p:sp>
        <p:nvSpPr>
          <p:cNvPr id="353" name="Google Shape;353;p73"/>
          <p:cNvSpPr txBox="1">
            <a:spLocks noGrp="1"/>
          </p:cNvSpPr>
          <p:nvPr>
            <p:ph type="subTitle" idx="1"/>
          </p:nvPr>
        </p:nvSpPr>
        <p:spPr>
          <a:xfrm>
            <a:off x="475786" y="2308303"/>
            <a:ext cx="7924800" cy="1491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3366"/>
              </a:buClr>
              <a:buSzPts val="3200"/>
              <a:buFont typeface="Trebuchet MS"/>
              <a:buNone/>
            </a:pPr>
            <a:r>
              <a:rPr lang="en" sz="3400" b="1">
                <a:solidFill>
                  <a:srgbClr val="075290"/>
                </a:solidFill>
              </a:rPr>
              <a:t>Monkeypox Infection Prevention and Control for Healthcare Settings</a:t>
            </a:r>
            <a:endParaRPr sz="2000">
              <a:solidFill>
                <a:srgbClr val="FF0000"/>
              </a:solidFill>
            </a:endParaRPr>
          </a:p>
          <a:p>
            <a:pPr marL="0" lvl="0" indent="0" algn="ctr" rtl="0">
              <a:lnSpc>
                <a:spcPct val="100000"/>
              </a:lnSpc>
              <a:spcBef>
                <a:spcPts val="480"/>
              </a:spcBef>
              <a:spcAft>
                <a:spcPts val="0"/>
              </a:spcAft>
              <a:buClr>
                <a:srgbClr val="4D4D4D"/>
              </a:buClr>
              <a:buSzPts val="2400"/>
              <a:buFont typeface="Trebuchet MS"/>
              <a:buNone/>
            </a:pPr>
            <a:endParaRPr sz="2400" b="0" i="0" u="none">
              <a:solidFill>
                <a:srgbClr val="4D4D4D"/>
              </a:solidFill>
              <a:latin typeface="Trebuchet MS"/>
              <a:ea typeface="Trebuchet MS"/>
              <a:cs typeface="Trebuchet MS"/>
              <a:sym typeface="Trebuchet MS"/>
            </a:endParaRPr>
          </a:p>
          <a:p>
            <a:pPr marL="0" lvl="0" indent="0" algn="ctr" rtl="0">
              <a:lnSpc>
                <a:spcPct val="100000"/>
              </a:lnSpc>
              <a:spcBef>
                <a:spcPts val="480"/>
              </a:spcBef>
              <a:spcAft>
                <a:spcPts val="0"/>
              </a:spcAft>
              <a:buClr>
                <a:srgbClr val="4D4D4D"/>
              </a:buClr>
              <a:buSzPts val="2400"/>
              <a:buFont typeface="Trebuchet MS"/>
              <a:buNone/>
            </a:pPr>
            <a:endParaRPr sz="2400" b="0" i="0" u="none">
              <a:solidFill>
                <a:srgbClr val="4D4D4D"/>
              </a:solidFill>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74"/>
          <p:cNvSpPr txBox="1">
            <a:spLocks noGrp="1"/>
          </p:cNvSpPr>
          <p:nvPr>
            <p:ph type="title"/>
          </p:nvPr>
        </p:nvSpPr>
        <p:spPr>
          <a:xfrm>
            <a:off x="457200" y="205978"/>
            <a:ext cx="8229600" cy="8574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600">
                <a:solidFill>
                  <a:srgbClr val="075290"/>
                </a:solidFill>
              </a:rPr>
              <a:t>Infection Prevention and Control Recommendations: Evaluating a Person Suspected to Have Monkeypox - 1</a:t>
            </a:r>
            <a:endParaRPr sz="2600">
              <a:solidFill>
                <a:srgbClr val="075290"/>
              </a:solidFill>
            </a:endParaRPr>
          </a:p>
        </p:txBody>
      </p:sp>
      <p:sp>
        <p:nvSpPr>
          <p:cNvPr id="359" name="Google Shape;359;p74"/>
          <p:cNvSpPr txBox="1">
            <a:spLocks noGrp="1"/>
          </p:cNvSpPr>
          <p:nvPr>
            <p:ph type="body" idx="1"/>
          </p:nvPr>
        </p:nvSpPr>
        <p:spPr>
          <a:xfrm>
            <a:off x="229475" y="1200150"/>
            <a:ext cx="8658300" cy="3280800"/>
          </a:xfrm>
          <a:prstGeom prst="rect">
            <a:avLst/>
          </a:prstGeom>
        </p:spPr>
        <p:txBody>
          <a:bodyPr spcFirstLastPara="1" wrap="square" lIns="68575" tIns="34275" rIns="68575" bIns="34275" anchor="t" anchorCtr="0">
            <a:normAutofit lnSpcReduction="10000"/>
          </a:bodyPr>
          <a:lstStyle/>
          <a:p>
            <a:pPr marL="457200" lvl="0" indent="-342900" algn="l" rtl="0">
              <a:lnSpc>
                <a:spcPct val="115000"/>
              </a:lnSpc>
              <a:spcBef>
                <a:spcPts val="480"/>
              </a:spcBef>
              <a:spcAft>
                <a:spcPts val="0"/>
              </a:spcAft>
              <a:buClr>
                <a:schemeClr val="dk1"/>
              </a:buClr>
              <a:buSzPts val="1800"/>
              <a:buChar char="●"/>
            </a:pPr>
            <a:r>
              <a:rPr lang="en" sz="1800" b="1">
                <a:solidFill>
                  <a:schemeClr val="dk1"/>
                </a:solidFill>
              </a:rPr>
              <a:t>Isolate patient in a single room</a:t>
            </a:r>
            <a:r>
              <a:rPr lang="en" sz="1800">
                <a:solidFill>
                  <a:schemeClr val="dk1"/>
                </a:solidFill>
              </a:rPr>
              <a:t>. Special air handling not required</a:t>
            </a:r>
            <a:endParaRPr sz="1800">
              <a:solidFill>
                <a:schemeClr val="dk1"/>
              </a:solidFill>
            </a:endParaRPr>
          </a:p>
          <a:p>
            <a:pPr marL="914400" lvl="1" indent="-342900" algn="l" rtl="0">
              <a:lnSpc>
                <a:spcPct val="115000"/>
              </a:lnSpc>
              <a:spcBef>
                <a:spcPts val="0"/>
              </a:spcBef>
              <a:spcAft>
                <a:spcPts val="0"/>
              </a:spcAft>
              <a:buClr>
                <a:schemeClr val="dk1"/>
              </a:buClr>
              <a:buSzPts val="1800"/>
              <a:buChar char="○"/>
            </a:pPr>
            <a:r>
              <a:rPr lang="en" sz="1800">
                <a:solidFill>
                  <a:schemeClr val="dk1"/>
                </a:solidFill>
              </a:rPr>
              <a:t>Patient should be masked and lesions covered in shared spaces</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HCP should use standard and transmission-based precautions</a:t>
            </a:r>
            <a:endParaRPr sz="1800">
              <a:solidFill>
                <a:schemeClr val="dk1"/>
              </a:solidFill>
            </a:endParaRPr>
          </a:p>
          <a:p>
            <a:pPr marL="914400" lvl="1" indent="-342900" algn="l" rtl="0">
              <a:lnSpc>
                <a:spcPct val="115000"/>
              </a:lnSpc>
              <a:spcBef>
                <a:spcPts val="0"/>
              </a:spcBef>
              <a:spcAft>
                <a:spcPts val="0"/>
              </a:spcAft>
              <a:buClr>
                <a:schemeClr val="dk1"/>
              </a:buClr>
              <a:buSzPts val="1800"/>
              <a:buChar char="○"/>
            </a:pPr>
            <a:r>
              <a:rPr lang="en" sz="1800" b="1">
                <a:solidFill>
                  <a:schemeClr val="dk1"/>
                </a:solidFill>
              </a:rPr>
              <a:t>PPE: gown, gloves, N95 respirator, eye protection (goggles or face shield that covers the front and sides of the face)</a:t>
            </a:r>
            <a:endParaRPr sz="1800" b="1">
              <a:solidFill>
                <a:schemeClr val="dk1"/>
              </a:solidFill>
            </a:endParaRPr>
          </a:p>
          <a:p>
            <a:pPr marL="914400" lvl="1" indent="-342900" algn="l" rtl="0">
              <a:lnSpc>
                <a:spcPct val="115000"/>
              </a:lnSpc>
              <a:spcBef>
                <a:spcPts val="0"/>
              </a:spcBef>
              <a:spcAft>
                <a:spcPts val="0"/>
              </a:spcAft>
              <a:buClr>
                <a:schemeClr val="dk1"/>
              </a:buClr>
              <a:buSzPts val="1800"/>
              <a:buChar char="○"/>
            </a:pPr>
            <a:r>
              <a:rPr lang="en" sz="1800">
                <a:solidFill>
                  <a:schemeClr val="dk1"/>
                </a:solidFill>
              </a:rPr>
              <a:t>Any procedures likely to spread oral secretions (intubation, extubation, etc.) should be performed in an airborne infection isolation room </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Avoid activities that may spread material from lesions </a:t>
            </a:r>
            <a:endParaRPr sz="1800">
              <a:solidFill>
                <a:schemeClr val="dk1"/>
              </a:solidFill>
            </a:endParaRPr>
          </a:p>
          <a:p>
            <a:pPr marL="914400" lvl="1" indent="-342900" algn="l" rtl="0">
              <a:lnSpc>
                <a:spcPct val="115000"/>
              </a:lnSpc>
              <a:spcBef>
                <a:spcPts val="0"/>
              </a:spcBef>
              <a:spcAft>
                <a:spcPts val="0"/>
              </a:spcAft>
              <a:buClr>
                <a:schemeClr val="dk1"/>
              </a:buClr>
              <a:buSzPts val="1800"/>
              <a:buChar char="○"/>
            </a:pPr>
            <a:r>
              <a:rPr lang="en" sz="1800">
                <a:solidFill>
                  <a:schemeClr val="dk1"/>
                </a:solidFill>
              </a:rPr>
              <a:t>Soiled laundry should be gently and promptly contained; avoid shaking or handling in a manner that may disperse infectious material</a:t>
            </a:r>
            <a:endParaRPr sz="1800">
              <a:solidFill>
                <a:schemeClr val="dk1"/>
              </a:solidFill>
            </a:endParaRPr>
          </a:p>
          <a:p>
            <a:pPr marL="914400" lvl="1" indent="-342900" algn="l" rtl="0">
              <a:lnSpc>
                <a:spcPct val="115000"/>
              </a:lnSpc>
              <a:spcBef>
                <a:spcPts val="0"/>
              </a:spcBef>
              <a:spcAft>
                <a:spcPts val="0"/>
              </a:spcAft>
              <a:buClr>
                <a:schemeClr val="dk1"/>
              </a:buClr>
              <a:buSzPts val="1800"/>
              <a:buChar char="○"/>
            </a:pPr>
            <a:r>
              <a:rPr lang="en" sz="1800">
                <a:solidFill>
                  <a:schemeClr val="dk1"/>
                </a:solidFill>
              </a:rPr>
              <a:t>Avoid use of portable fans, dry dusting, sweeping, and vacuuming</a:t>
            </a:r>
            <a:endParaRPr sz="1091">
              <a:solidFill>
                <a:schemeClr val="dk1"/>
              </a:solidFill>
            </a:endParaRPr>
          </a:p>
        </p:txBody>
      </p:sp>
      <p:sp>
        <p:nvSpPr>
          <p:cNvPr id="360" name="Google Shape;360;p7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16</a:t>
            </a:fld>
            <a:endParaRPr/>
          </a:p>
        </p:txBody>
      </p:sp>
      <p:sp>
        <p:nvSpPr>
          <p:cNvPr id="361" name="Google Shape;361;p74"/>
          <p:cNvSpPr txBox="1"/>
          <p:nvPr/>
        </p:nvSpPr>
        <p:spPr>
          <a:xfrm>
            <a:off x="0" y="4617725"/>
            <a:ext cx="58839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200" u="sng">
                <a:solidFill>
                  <a:schemeClr val="hlink"/>
                </a:solidFill>
                <a:latin typeface="Trebuchet MS"/>
                <a:ea typeface="Trebuchet MS"/>
                <a:cs typeface="Trebuchet MS"/>
                <a:sym typeface="Trebuchet MS"/>
                <a:hlinkClick r:id="rId3"/>
              </a:rPr>
              <a:t>cdc.gov/poxvirus/monkeypox/clinicians/infection-control-healthcare.html</a:t>
            </a:r>
            <a:r>
              <a:rPr lang="en" sz="1200">
                <a:solidFill>
                  <a:schemeClr val="dk1"/>
                </a:solidFill>
                <a:latin typeface="Trebuchet MS"/>
                <a:ea typeface="Trebuchet MS"/>
                <a:cs typeface="Trebuchet MS"/>
                <a:sym typeface="Trebuchet MS"/>
              </a:rPr>
              <a:t> </a:t>
            </a:r>
            <a:endParaRPr sz="1200">
              <a:latin typeface="Trebuchet MS"/>
              <a:ea typeface="Trebuchet MS"/>
              <a:cs typeface="Trebuchet MS"/>
              <a:sym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75"/>
          <p:cNvSpPr txBox="1">
            <a:spLocks noGrp="1"/>
          </p:cNvSpPr>
          <p:nvPr>
            <p:ph type="title"/>
          </p:nvPr>
        </p:nvSpPr>
        <p:spPr>
          <a:xfrm>
            <a:off x="457200" y="205978"/>
            <a:ext cx="8229600" cy="8574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600">
                <a:solidFill>
                  <a:srgbClr val="075290"/>
                </a:solidFill>
              </a:rPr>
              <a:t>Infection Prevention and Control Recommendations: Evaluating a Person Suspected to Have Monkeypox - 2</a:t>
            </a:r>
            <a:endParaRPr sz="2600">
              <a:solidFill>
                <a:srgbClr val="075290"/>
              </a:solidFill>
            </a:endParaRPr>
          </a:p>
        </p:txBody>
      </p:sp>
      <p:sp>
        <p:nvSpPr>
          <p:cNvPr id="367" name="Google Shape;367;p75"/>
          <p:cNvSpPr txBox="1">
            <a:spLocks noGrp="1"/>
          </p:cNvSpPr>
          <p:nvPr>
            <p:ph type="body" idx="1"/>
          </p:nvPr>
        </p:nvSpPr>
        <p:spPr>
          <a:xfrm>
            <a:off x="457200" y="1200150"/>
            <a:ext cx="8229600" cy="3600600"/>
          </a:xfrm>
          <a:prstGeom prst="rect">
            <a:avLst/>
          </a:prstGeom>
        </p:spPr>
        <p:txBody>
          <a:bodyPr spcFirstLastPara="1" wrap="square" lIns="68575" tIns="34275" rIns="68575" bIns="34275" anchor="t" anchorCtr="0">
            <a:normAutofit/>
          </a:bodyPr>
          <a:lstStyle/>
          <a:p>
            <a:pPr marL="457200" lvl="0" indent="-342900" algn="l" rtl="0">
              <a:lnSpc>
                <a:spcPct val="115000"/>
              </a:lnSpc>
              <a:spcBef>
                <a:spcPts val="0"/>
              </a:spcBef>
              <a:spcAft>
                <a:spcPts val="0"/>
              </a:spcAft>
              <a:buClr>
                <a:schemeClr val="dk1"/>
              </a:buClr>
              <a:buSzPts val="1800"/>
              <a:buChar char="●"/>
            </a:pPr>
            <a:r>
              <a:rPr lang="en" sz="1800">
                <a:solidFill>
                  <a:schemeClr val="dk1"/>
                </a:solidFill>
              </a:rPr>
              <a:t>When testing, collect specimens following </a:t>
            </a:r>
            <a:r>
              <a:rPr lang="en" sz="1800" u="sng">
                <a:solidFill>
                  <a:schemeClr val="hlink"/>
                </a:solidFill>
                <a:hlinkClick r:id="rId3"/>
              </a:rPr>
              <a:t>CDC IPC guidance</a:t>
            </a:r>
            <a:endParaRPr sz="1800">
              <a:solidFill>
                <a:srgbClr val="075290"/>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Manage waste according to </a:t>
            </a:r>
            <a:r>
              <a:rPr lang="en" sz="1800" u="sng">
                <a:solidFill>
                  <a:schemeClr val="hlink"/>
                </a:solidFill>
                <a:hlinkClick r:id="rId4"/>
              </a:rPr>
              <a:t>U.S. Department of Transportation (DOT) Hazardous Materials Regulations</a:t>
            </a:r>
            <a:r>
              <a:rPr lang="en" sz="1800">
                <a:solidFill>
                  <a:srgbClr val="075290"/>
                </a:solidFill>
              </a:rPr>
              <a:t> </a:t>
            </a:r>
            <a:r>
              <a:rPr lang="en" sz="1800">
                <a:solidFill>
                  <a:schemeClr val="dk1"/>
                </a:solidFill>
              </a:rPr>
              <a:t>and</a:t>
            </a:r>
            <a:r>
              <a:rPr lang="en" sz="1800">
                <a:solidFill>
                  <a:srgbClr val="075290"/>
                </a:solidFill>
              </a:rPr>
              <a:t> </a:t>
            </a:r>
            <a:r>
              <a:rPr lang="en" sz="1800" u="sng">
                <a:solidFill>
                  <a:schemeClr val="hlink"/>
                </a:solidFill>
                <a:hlinkClick r:id="rId5"/>
              </a:rPr>
              <a:t>state and local regulations</a:t>
            </a:r>
            <a:endParaRPr sz="1800"/>
          </a:p>
          <a:p>
            <a:pPr marL="914400" lvl="1" indent="-330200" algn="l" rtl="0">
              <a:lnSpc>
                <a:spcPct val="115000"/>
              </a:lnSpc>
              <a:spcBef>
                <a:spcPts val="0"/>
              </a:spcBef>
              <a:spcAft>
                <a:spcPts val="0"/>
              </a:spcAft>
              <a:buClr>
                <a:schemeClr val="dk1"/>
              </a:buClr>
              <a:buSzPts val="1600"/>
              <a:buChar char="○"/>
            </a:pPr>
            <a:r>
              <a:rPr lang="en" sz="1600">
                <a:solidFill>
                  <a:schemeClr val="dk1"/>
                </a:solidFill>
              </a:rPr>
              <a:t>If patient does </a:t>
            </a:r>
            <a:r>
              <a:rPr lang="en" sz="1600" b="1" u="sng">
                <a:solidFill>
                  <a:schemeClr val="dk1"/>
                </a:solidFill>
              </a:rPr>
              <a:t>not</a:t>
            </a:r>
            <a:r>
              <a:rPr lang="en" sz="1600">
                <a:solidFill>
                  <a:schemeClr val="dk1"/>
                </a:solidFill>
              </a:rPr>
              <a:t> have known epi risk for </a:t>
            </a:r>
            <a:r>
              <a:rPr lang="en" sz="1600" i="1">
                <a:solidFill>
                  <a:schemeClr val="dk1"/>
                </a:solidFill>
              </a:rPr>
              <a:t>Monkeypox virus</a:t>
            </a:r>
            <a:r>
              <a:rPr lang="en" sz="1600">
                <a:solidFill>
                  <a:schemeClr val="dk1"/>
                </a:solidFill>
              </a:rPr>
              <a:t> Clade I exposure (e.g., history of travel to the Democratic Republic of the Congo (DRC), the Republic of Congo, the Central African Republic, Cameroon or Gabon in prior 21 days), patient waste may be managed as Regulated Medical Waste.</a:t>
            </a:r>
            <a:endParaRPr sz="1600">
              <a:solidFill>
                <a:schemeClr val="dk1"/>
              </a:solidFill>
            </a:endParaRPr>
          </a:p>
          <a:p>
            <a:pPr marL="914400" lvl="1" indent="-330200" algn="l" rtl="0">
              <a:lnSpc>
                <a:spcPct val="115000"/>
              </a:lnSpc>
              <a:spcBef>
                <a:spcPts val="0"/>
              </a:spcBef>
              <a:spcAft>
                <a:spcPts val="0"/>
              </a:spcAft>
              <a:buClr>
                <a:schemeClr val="dk1"/>
              </a:buClr>
              <a:buSzPts val="1600"/>
              <a:buChar char="○"/>
            </a:pPr>
            <a:r>
              <a:rPr lang="en" sz="1600">
                <a:solidFill>
                  <a:schemeClr val="dk1"/>
                </a:solidFill>
              </a:rPr>
              <a:t>If patient has risk for Clade I exposure, waste should be managed as Category A pending clade confirmation.</a:t>
            </a:r>
            <a:endParaRPr sz="1091">
              <a:solidFill>
                <a:schemeClr val="dk1"/>
              </a:solidFill>
            </a:endParaRPr>
          </a:p>
        </p:txBody>
      </p:sp>
      <p:sp>
        <p:nvSpPr>
          <p:cNvPr id="368" name="Google Shape;368;p7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17</a:t>
            </a:fld>
            <a:endParaRPr/>
          </a:p>
        </p:txBody>
      </p:sp>
      <p:sp>
        <p:nvSpPr>
          <p:cNvPr id="369" name="Google Shape;369;p75"/>
          <p:cNvSpPr txBox="1"/>
          <p:nvPr/>
        </p:nvSpPr>
        <p:spPr>
          <a:xfrm>
            <a:off x="0" y="4617725"/>
            <a:ext cx="58839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u="sng">
                <a:solidFill>
                  <a:schemeClr val="hlink"/>
                </a:solidFill>
                <a:latin typeface="Trebuchet MS"/>
                <a:ea typeface="Trebuchet MS"/>
                <a:cs typeface="Trebuchet MS"/>
                <a:sym typeface="Trebuchet MS"/>
                <a:hlinkClick r:id="rId6"/>
              </a:rPr>
              <a:t>cdc.gov/poxvirus/monkeypox/clinicians/infection-control-healthcare.html</a:t>
            </a:r>
            <a:r>
              <a:rPr lang="en" sz="1200">
                <a:solidFill>
                  <a:schemeClr val="dk1"/>
                </a:solidFill>
                <a:latin typeface="Trebuchet MS"/>
                <a:ea typeface="Trebuchet MS"/>
                <a:cs typeface="Trebuchet MS"/>
                <a:sym typeface="Trebuchet MS"/>
              </a:rPr>
              <a:t> </a:t>
            </a:r>
            <a:endParaRPr sz="1200">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76"/>
          <p:cNvSpPr txBox="1">
            <a:spLocks noGrp="1"/>
          </p:cNvSpPr>
          <p:nvPr>
            <p:ph type="title"/>
          </p:nvPr>
        </p:nvSpPr>
        <p:spPr>
          <a:xfrm>
            <a:off x="155400" y="205975"/>
            <a:ext cx="8841900" cy="8574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a:solidFill>
                  <a:srgbClr val="075290"/>
                </a:solidFill>
              </a:rPr>
              <a:t>Monkeypox Transmission in Healthcare Settings</a:t>
            </a:r>
            <a:endParaRPr>
              <a:solidFill>
                <a:srgbClr val="075290"/>
              </a:solidFill>
            </a:endParaRPr>
          </a:p>
        </p:txBody>
      </p:sp>
      <p:sp>
        <p:nvSpPr>
          <p:cNvPr id="375" name="Google Shape;375;p76"/>
          <p:cNvSpPr txBox="1">
            <a:spLocks noGrp="1"/>
          </p:cNvSpPr>
          <p:nvPr>
            <p:ph type="body" idx="1"/>
          </p:nvPr>
        </p:nvSpPr>
        <p:spPr>
          <a:xfrm>
            <a:off x="457200" y="1200150"/>
            <a:ext cx="8229600" cy="3187500"/>
          </a:xfrm>
          <a:prstGeom prst="rect">
            <a:avLst/>
          </a:prstGeom>
        </p:spPr>
        <p:txBody>
          <a:bodyPr spcFirstLastPara="1" wrap="square" lIns="68575" tIns="34275" rIns="68575" bIns="34275" anchor="t" anchorCtr="0">
            <a:normAutofit fontScale="92500"/>
          </a:bodyPr>
          <a:lstStyle/>
          <a:p>
            <a:pPr marL="457200" lvl="0" indent="-310832" algn="l" rtl="0">
              <a:spcBef>
                <a:spcPts val="300"/>
              </a:spcBef>
              <a:spcAft>
                <a:spcPts val="0"/>
              </a:spcAft>
              <a:buClr>
                <a:schemeClr val="dk1"/>
              </a:buClr>
              <a:buSzPct val="58333"/>
              <a:buChar char="●"/>
            </a:pPr>
            <a:r>
              <a:rPr lang="en">
                <a:solidFill>
                  <a:schemeClr val="dk1"/>
                </a:solidFill>
              </a:rPr>
              <a:t>Exposure through needle stick injury, direct contact with the specimen or skin lesions, or aerosols generated in a laboratory</a:t>
            </a:r>
            <a:endParaRPr>
              <a:solidFill>
                <a:schemeClr val="dk1"/>
              </a:solidFill>
            </a:endParaRPr>
          </a:p>
          <a:p>
            <a:pPr marL="457200" lvl="0" indent="-310832" algn="l" rtl="0">
              <a:spcBef>
                <a:spcPts val="0"/>
              </a:spcBef>
              <a:spcAft>
                <a:spcPts val="0"/>
              </a:spcAft>
              <a:buClr>
                <a:schemeClr val="dk1"/>
              </a:buClr>
              <a:buSzPct val="58333"/>
              <a:buChar char="●"/>
            </a:pPr>
            <a:r>
              <a:rPr lang="en">
                <a:solidFill>
                  <a:schemeClr val="dk1"/>
                </a:solidFill>
              </a:rPr>
              <a:t>HCPs collecting specimens should wear gloves, gown, N95 respirator, and eye protection (goggles or face shield)</a:t>
            </a:r>
            <a:endParaRPr>
              <a:solidFill>
                <a:schemeClr val="dk1"/>
              </a:solidFill>
            </a:endParaRPr>
          </a:p>
          <a:p>
            <a:pPr marL="457200" lvl="0" indent="-310832" algn="l" rtl="0">
              <a:spcBef>
                <a:spcPts val="0"/>
              </a:spcBef>
              <a:spcAft>
                <a:spcPts val="0"/>
              </a:spcAft>
              <a:buClr>
                <a:schemeClr val="dk1"/>
              </a:buClr>
              <a:buSzPct val="140000"/>
              <a:buChar char="●"/>
            </a:pPr>
            <a:r>
              <a:rPr lang="en">
                <a:solidFill>
                  <a:schemeClr val="dk1"/>
                </a:solidFill>
                <a:highlight>
                  <a:srgbClr val="FFFF00"/>
                </a:highlight>
              </a:rPr>
              <a:t>No need to de-roof skin lesions to collect specimens - can lead to unnecessary exposure to lesion - recent case of a nurse in Florida who acquired monkeypox via needlestick</a:t>
            </a:r>
            <a:endParaRPr sz="1000">
              <a:highlight>
                <a:srgbClr val="FFFF00"/>
              </a:highlight>
            </a:endParaRPr>
          </a:p>
          <a:p>
            <a:pPr marL="0" lvl="0" indent="0" algn="l" rtl="0">
              <a:spcBef>
                <a:spcPts val="300"/>
              </a:spcBef>
              <a:spcAft>
                <a:spcPts val="0"/>
              </a:spcAft>
              <a:buNone/>
            </a:pPr>
            <a:endParaRPr/>
          </a:p>
        </p:txBody>
      </p:sp>
      <p:sp>
        <p:nvSpPr>
          <p:cNvPr id="376" name="Google Shape;376;p76"/>
          <p:cNvSpPr txBox="1"/>
          <p:nvPr/>
        </p:nvSpPr>
        <p:spPr>
          <a:xfrm>
            <a:off x="0" y="4636950"/>
            <a:ext cx="6335700" cy="369300"/>
          </a:xfrm>
          <a:prstGeom prst="rect">
            <a:avLst/>
          </a:prstGeom>
          <a:noFill/>
          <a:ln>
            <a:noFill/>
          </a:ln>
        </p:spPr>
        <p:txBody>
          <a:bodyPr spcFirstLastPara="1" wrap="square" lIns="91425" tIns="91425" rIns="91425" bIns="91425" anchor="t" anchorCtr="0">
            <a:spAutoFit/>
          </a:bodyPr>
          <a:lstStyle/>
          <a:p>
            <a:pPr marL="0" lvl="0" indent="0" algn="l" rtl="0">
              <a:spcBef>
                <a:spcPts val="300"/>
              </a:spcBef>
              <a:spcAft>
                <a:spcPts val="0"/>
              </a:spcAft>
              <a:buClr>
                <a:schemeClr val="dk1"/>
              </a:buClr>
              <a:buSzPts val="1100"/>
              <a:buFont typeface="Arial"/>
              <a:buNone/>
            </a:pPr>
            <a:r>
              <a:rPr lang="en" sz="1200" u="sng">
                <a:solidFill>
                  <a:schemeClr val="hlink"/>
                </a:solidFill>
                <a:latin typeface="Trebuchet MS"/>
                <a:ea typeface="Trebuchet MS"/>
                <a:cs typeface="Trebuchet MS"/>
                <a:sym typeface="Trebuchet MS"/>
                <a:hlinkClick r:id="rId3"/>
              </a:rPr>
              <a:t>https://www.cdc.gov/poxvirus/monkeypox/clinicians/prep-collection-specimens.html</a:t>
            </a:r>
            <a:r>
              <a:rPr lang="en" sz="1200">
                <a:solidFill>
                  <a:srgbClr val="4D4D4D"/>
                </a:solidFill>
                <a:latin typeface="Trebuchet MS"/>
                <a:ea typeface="Trebuchet MS"/>
                <a:cs typeface="Trebuchet MS"/>
                <a:sym typeface="Trebuchet MS"/>
              </a:rPr>
              <a:t> </a:t>
            </a:r>
            <a:endParaRPr sz="1600">
              <a:latin typeface="Trebuchet MS"/>
              <a:ea typeface="Trebuchet MS"/>
              <a:cs typeface="Trebuchet MS"/>
              <a:sym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77"/>
          <p:cNvSpPr txBox="1">
            <a:spLocks noGrp="1"/>
          </p:cNvSpPr>
          <p:nvPr>
            <p:ph type="title"/>
          </p:nvPr>
        </p:nvSpPr>
        <p:spPr>
          <a:xfrm>
            <a:off x="199600" y="205975"/>
            <a:ext cx="8813100" cy="8574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990"/>
              <a:buNone/>
            </a:pPr>
            <a:r>
              <a:rPr lang="en" sz="2840">
                <a:solidFill>
                  <a:srgbClr val="075290"/>
                </a:solidFill>
              </a:rPr>
              <a:t>Patients with Monkeypox: Isolation &amp; Prevention Practices in a Non-healthcare Setting - 1</a:t>
            </a:r>
            <a:endParaRPr sz="2840">
              <a:solidFill>
                <a:srgbClr val="075290"/>
              </a:solidFill>
            </a:endParaRPr>
          </a:p>
        </p:txBody>
      </p:sp>
      <p:sp>
        <p:nvSpPr>
          <p:cNvPr id="382" name="Google Shape;382;p77"/>
          <p:cNvSpPr txBox="1">
            <a:spLocks noGrp="1"/>
          </p:cNvSpPr>
          <p:nvPr>
            <p:ph type="body" idx="1"/>
          </p:nvPr>
        </p:nvSpPr>
        <p:spPr>
          <a:xfrm>
            <a:off x="457200" y="1200150"/>
            <a:ext cx="8229600" cy="3304200"/>
          </a:xfrm>
          <a:prstGeom prst="rect">
            <a:avLst/>
          </a:prstGeom>
        </p:spPr>
        <p:txBody>
          <a:bodyPr spcFirstLastPara="1" wrap="square" lIns="68575" tIns="34275" rIns="68575" bIns="34275" anchor="t" anchorCtr="0">
            <a:noAutofit/>
          </a:bodyPr>
          <a:lstStyle/>
          <a:p>
            <a:pPr marL="457200" lvl="0" indent="-317500" algn="l" rtl="0">
              <a:lnSpc>
                <a:spcPct val="115000"/>
              </a:lnSpc>
              <a:spcBef>
                <a:spcPts val="300"/>
              </a:spcBef>
              <a:spcAft>
                <a:spcPts val="0"/>
              </a:spcAft>
              <a:buClr>
                <a:schemeClr val="dk1"/>
              </a:buClr>
              <a:buSzPts val="1400"/>
              <a:buChar char="●"/>
            </a:pPr>
            <a:r>
              <a:rPr lang="en">
                <a:solidFill>
                  <a:schemeClr val="dk1"/>
                </a:solidFill>
              </a:rPr>
              <a:t>CDC recommends that people with monkeypox isolate at home or another location for the duration of the illness - applies to adults and children</a:t>
            </a: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
                <a:solidFill>
                  <a:schemeClr val="dk1"/>
                </a:solidFill>
              </a:rPr>
              <a:t>Current data suggest that people are contagious from the time symptoms start until all symptoms are resolved and all skin lesions are fully healed</a:t>
            </a: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
                <a:solidFill>
                  <a:schemeClr val="dk1"/>
                </a:solidFill>
              </a:rPr>
              <a:t>Typical duration of isolation is 2-4 weeks</a:t>
            </a:r>
            <a:endParaRPr sz="1100">
              <a:solidFill>
                <a:schemeClr val="dk1"/>
              </a:solidFill>
            </a:endParaRPr>
          </a:p>
        </p:txBody>
      </p:sp>
      <p:sp>
        <p:nvSpPr>
          <p:cNvPr id="383" name="Google Shape;383;p77"/>
          <p:cNvSpPr txBox="1"/>
          <p:nvPr/>
        </p:nvSpPr>
        <p:spPr>
          <a:xfrm>
            <a:off x="0" y="4641125"/>
            <a:ext cx="6039600" cy="354000"/>
          </a:xfrm>
          <a:prstGeom prst="rect">
            <a:avLst/>
          </a:prstGeom>
          <a:noFill/>
          <a:ln>
            <a:noFill/>
          </a:ln>
        </p:spPr>
        <p:txBody>
          <a:bodyPr spcFirstLastPara="1" wrap="square" lIns="91425" tIns="91425" rIns="91425" bIns="91425" anchor="t" anchorCtr="0">
            <a:spAutoFit/>
          </a:bodyPr>
          <a:lstStyle/>
          <a:p>
            <a:pPr marL="0" lvl="0" indent="0" algn="l" rtl="0">
              <a:spcBef>
                <a:spcPts val="300"/>
              </a:spcBef>
              <a:spcAft>
                <a:spcPts val="0"/>
              </a:spcAft>
              <a:buClr>
                <a:schemeClr val="dk1"/>
              </a:buClr>
              <a:buSzPts val="1100"/>
              <a:buFont typeface="Arial"/>
              <a:buNone/>
            </a:pPr>
            <a:r>
              <a:rPr lang="en" sz="1100" u="sng">
                <a:solidFill>
                  <a:schemeClr val="hlink"/>
                </a:solidFill>
                <a:latin typeface="Trebuchet MS"/>
                <a:ea typeface="Trebuchet MS"/>
                <a:cs typeface="Trebuchet MS"/>
                <a:sym typeface="Trebuchet MS"/>
                <a:hlinkClick r:id="rId3"/>
              </a:rPr>
              <a:t>cdc.gov/poxvirus/monkeypox/clinicians/isolation-procedures.html</a:t>
            </a:r>
            <a:r>
              <a:rPr lang="en" sz="1100">
                <a:solidFill>
                  <a:srgbClr val="4D4D4D"/>
                </a:solidFill>
                <a:latin typeface="Trebuchet MS"/>
                <a:ea typeface="Trebuchet MS"/>
                <a:cs typeface="Trebuchet MS"/>
                <a:sym typeface="Trebuchet MS"/>
              </a:rPr>
              <a:t> </a:t>
            </a:r>
            <a:endParaRPr>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60"/>
          <p:cNvSpPr txBox="1">
            <a:spLocks noGrp="1"/>
          </p:cNvSpPr>
          <p:nvPr>
            <p:ph type="title"/>
          </p:nvPr>
        </p:nvSpPr>
        <p:spPr>
          <a:xfrm>
            <a:off x="457200" y="205975"/>
            <a:ext cx="8229600" cy="715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Outline</a:t>
            </a:r>
            <a:endParaRPr/>
          </a:p>
        </p:txBody>
      </p:sp>
      <p:sp>
        <p:nvSpPr>
          <p:cNvPr id="246" name="Google Shape;246;p60"/>
          <p:cNvSpPr txBox="1">
            <a:spLocks noGrp="1"/>
          </p:cNvSpPr>
          <p:nvPr>
            <p:ph type="body" idx="1"/>
          </p:nvPr>
        </p:nvSpPr>
        <p:spPr>
          <a:xfrm>
            <a:off x="457200" y="921175"/>
            <a:ext cx="8229600" cy="2618100"/>
          </a:xfrm>
          <a:prstGeom prst="rect">
            <a:avLst/>
          </a:prstGeom>
        </p:spPr>
        <p:txBody>
          <a:bodyPr spcFirstLastPara="1" wrap="square" lIns="68575" tIns="34275" rIns="68575" bIns="34275" anchor="t" anchorCtr="0">
            <a:noAutofit/>
          </a:bodyPr>
          <a:lstStyle/>
          <a:p>
            <a:pPr marL="0" lvl="0" indent="0" algn="l" rtl="0">
              <a:spcBef>
                <a:spcPts val="300"/>
              </a:spcBef>
              <a:spcAft>
                <a:spcPts val="0"/>
              </a:spcAft>
              <a:buNone/>
            </a:pPr>
            <a:r>
              <a:rPr lang="en" sz="2100"/>
              <a:t>1. General Monkeypox Overview</a:t>
            </a:r>
            <a:endParaRPr sz="2100"/>
          </a:p>
          <a:p>
            <a:pPr marL="0" lvl="0" indent="0" algn="l" rtl="0">
              <a:spcBef>
                <a:spcPts val="300"/>
              </a:spcBef>
              <a:spcAft>
                <a:spcPts val="0"/>
              </a:spcAft>
              <a:buNone/>
            </a:pPr>
            <a:r>
              <a:rPr lang="en" sz="2100"/>
              <a:t>2. Monkeypox Clinical Assessment and Evaluation</a:t>
            </a:r>
            <a:endParaRPr sz="2100"/>
          </a:p>
          <a:p>
            <a:pPr marL="0" lvl="0" indent="0" algn="l" rtl="0">
              <a:spcBef>
                <a:spcPts val="300"/>
              </a:spcBef>
              <a:spcAft>
                <a:spcPts val="0"/>
              </a:spcAft>
              <a:buNone/>
            </a:pPr>
            <a:r>
              <a:rPr lang="en" sz="2100"/>
              <a:t>3. Monkeypox Infection Prevention and Control for Healthcare Settings</a:t>
            </a:r>
            <a:endParaRPr sz="2100"/>
          </a:p>
          <a:p>
            <a:pPr marL="0" lvl="0" indent="0" algn="l" rtl="0">
              <a:spcBef>
                <a:spcPts val="300"/>
              </a:spcBef>
              <a:spcAft>
                <a:spcPts val="0"/>
              </a:spcAft>
              <a:buNone/>
            </a:pPr>
            <a:r>
              <a:rPr lang="en" sz="2100"/>
              <a:t>4. Monkeypox Testing</a:t>
            </a:r>
            <a:endParaRPr sz="2100"/>
          </a:p>
          <a:p>
            <a:pPr marL="0" lvl="0" indent="0" algn="l" rtl="0">
              <a:spcBef>
                <a:spcPts val="300"/>
              </a:spcBef>
              <a:spcAft>
                <a:spcPts val="0"/>
              </a:spcAft>
              <a:buNone/>
            </a:pPr>
            <a:r>
              <a:rPr lang="en" sz="2100"/>
              <a:t>5. Monkeypox Vaccination</a:t>
            </a:r>
            <a:endParaRPr sz="2100"/>
          </a:p>
          <a:p>
            <a:pPr marL="0" lvl="0" indent="0" algn="l" rtl="0">
              <a:spcBef>
                <a:spcPts val="300"/>
              </a:spcBef>
              <a:spcAft>
                <a:spcPts val="0"/>
              </a:spcAft>
              <a:buNone/>
            </a:pPr>
            <a:r>
              <a:rPr lang="en" sz="2100"/>
              <a:t>6. Monkeypox Treatment and Patient Management</a:t>
            </a:r>
            <a:endParaRPr sz="2100"/>
          </a:p>
          <a:p>
            <a:pPr marL="0" lvl="0" indent="0" algn="l" rtl="0">
              <a:spcBef>
                <a:spcPts val="300"/>
              </a:spcBef>
              <a:spcAft>
                <a:spcPts val="0"/>
              </a:spcAft>
              <a:buNone/>
            </a:pPr>
            <a:endParaRPr/>
          </a:p>
        </p:txBody>
      </p:sp>
      <p:sp>
        <p:nvSpPr>
          <p:cNvPr id="247" name="Google Shape;247;p60"/>
          <p:cNvSpPr txBox="1"/>
          <p:nvPr/>
        </p:nvSpPr>
        <p:spPr>
          <a:xfrm>
            <a:off x="212825" y="3539350"/>
            <a:ext cx="7479300" cy="1231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a:solidFill>
                  <a:srgbClr val="FF0000"/>
                </a:solidFill>
                <a:latin typeface="Trebuchet MS"/>
                <a:ea typeface="Trebuchet MS"/>
                <a:cs typeface="Trebuchet MS"/>
                <a:sym typeface="Trebuchet MS"/>
              </a:rPr>
              <a:t>High yield resources for clinicians</a:t>
            </a:r>
            <a:r>
              <a:rPr lang="en" sz="1700">
                <a:latin typeface="Trebuchet MS"/>
                <a:ea typeface="Trebuchet MS"/>
                <a:cs typeface="Trebuchet MS"/>
                <a:sym typeface="Trebuchet MS"/>
              </a:rPr>
              <a:t>:</a:t>
            </a:r>
            <a:endParaRPr sz="1700">
              <a:latin typeface="Trebuchet MS"/>
              <a:ea typeface="Trebuchet MS"/>
              <a:cs typeface="Trebuchet MS"/>
              <a:sym typeface="Trebuchet MS"/>
            </a:endParaRPr>
          </a:p>
          <a:p>
            <a:pPr marL="457200" lvl="0" indent="-336550" algn="ctr" rtl="0">
              <a:spcBef>
                <a:spcPts val="0"/>
              </a:spcBef>
              <a:spcAft>
                <a:spcPts val="0"/>
              </a:spcAft>
              <a:buSzPts val="1700"/>
              <a:buFont typeface="Trebuchet MS"/>
              <a:buChar char="●"/>
            </a:pPr>
            <a:r>
              <a:rPr lang="en" sz="1700" u="sng">
                <a:solidFill>
                  <a:schemeClr val="hlink"/>
                </a:solidFill>
                <a:latin typeface="Trebuchet MS"/>
                <a:ea typeface="Trebuchet MS"/>
                <a:cs typeface="Trebuchet MS"/>
                <a:sym typeface="Trebuchet MS"/>
                <a:hlinkClick r:id="rId3"/>
              </a:rPr>
              <a:t>CDC Information For Healthcare Professionals | Monkeypox  </a:t>
            </a:r>
            <a:endParaRPr sz="1700">
              <a:latin typeface="Trebuchet MS"/>
              <a:ea typeface="Trebuchet MS"/>
              <a:cs typeface="Trebuchet MS"/>
              <a:sym typeface="Trebuchet MS"/>
            </a:endParaRPr>
          </a:p>
          <a:p>
            <a:pPr marL="457200" lvl="0" indent="-336550" algn="ctr" rtl="0">
              <a:spcBef>
                <a:spcPts val="0"/>
              </a:spcBef>
              <a:spcAft>
                <a:spcPts val="0"/>
              </a:spcAft>
              <a:buSzPts val="1700"/>
              <a:buFont typeface="Trebuchet MS"/>
              <a:buChar char="●"/>
            </a:pPr>
            <a:r>
              <a:rPr lang="en" sz="1700" u="sng">
                <a:solidFill>
                  <a:schemeClr val="hlink"/>
                </a:solidFill>
                <a:latin typeface="Trebuchet MS"/>
                <a:ea typeface="Trebuchet MS"/>
                <a:cs typeface="Trebuchet MS"/>
                <a:sym typeface="Trebuchet MS"/>
                <a:hlinkClick r:id="rId4"/>
              </a:rPr>
              <a:t>VDH Monkeypox Healthcare Provider Webpage</a:t>
            </a:r>
            <a:endParaRPr sz="1700">
              <a:latin typeface="Trebuchet MS"/>
              <a:ea typeface="Trebuchet MS"/>
              <a:cs typeface="Trebuchet MS"/>
              <a:sym typeface="Trebuchet MS"/>
            </a:endParaRPr>
          </a:p>
          <a:p>
            <a:pPr marL="0" lvl="0" indent="0" algn="l" rtl="0">
              <a:spcBef>
                <a:spcPts val="0"/>
              </a:spcBef>
              <a:spcAft>
                <a:spcPts val="0"/>
              </a:spcAft>
              <a:buNone/>
            </a:pPr>
            <a:endParaRPr sz="1700">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78"/>
          <p:cNvSpPr txBox="1">
            <a:spLocks noGrp="1"/>
          </p:cNvSpPr>
          <p:nvPr>
            <p:ph type="title"/>
          </p:nvPr>
        </p:nvSpPr>
        <p:spPr>
          <a:xfrm>
            <a:off x="199600" y="205975"/>
            <a:ext cx="8813100" cy="8574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990"/>
              <a:buNone/>
            </a:pPr>
            <a:r>
              <a:rPr lang="en" sz="2840">
                <a:solidFill>
                  <a:srgbClr val="075290"/>
                </a:solidFill>
              </a:rPr>
              <a:t>Patients with Monkeypox: Isolation &amp; Prevention Practices in a Non-healthcare Setting - 2</a:t>
            </a:r>
            <a:endParaRPr sz="2840">
              <a:solidFill>
                <a:srgbClr val="075290"/>
              </a:solidFill>
            </a:endParaRPr>
          </a:p>
        </p:txBody>
      </p:sp>
      <p:sp>
        <p:nvSpPr>
          <p:cNvPr id="389" name="Google Shape;389;p78"/>
          <p:cNvSpPr txBox="1">
            <a:spLocks noGrp="1"/>
          </p:cNvSpPr>
          <p:nvPr>
            <p:ph type="body" idx="1"/>
          </p:nvPr>
        </p:nvSpPr>
        <p:spPr>
          <a:xfrm>
            <a:off x="457200" y="1200150"/>
            <a:ext cx="8229600" cy="3226500"/>
          </a:xfrm>
          <a:prstGeom prst="rect">
            <a:avLst/>
          </a:prstGeom>
        </p:spPr>
        <p:txBody>
          <a:bodyPr spcFirstLastPara="1" wrap="square" lIns="68575" tIns="34275" rIns="68575" bIns="34275" anchor="t" anchorCtr="0">
            <a:noAutofit/>
          </a:bodyPr>
          <a:lstStyle/>
          <a:p>
            <a:pPr marL="0" lvl="0" indent="0" algn="l" rtl="0">
              <a:lnSpc>
                <a:spcPct val="90000"/>
              </a:lnSpc>
              <a:spcBef>
                <a:spcPts val="300"/>
              </a:spcBef>
              <a:spcAft>
                <a:spcPts val="0"/>
              </a:spcAft>
              <a:buNone/>
            </a:pPr>
            <a:r>
              <a:rPr lang="en" sz="1900"/>
              <a:t>If patients are not able to isolate fully for the duration of the illness, CDC recommends the following:</a:t>
            </a:r>
            <a:endParaRPr sz="1900"/>
          </a:p>
          <a:p>
            <a:pPr marL="457200" lvl="0" indent="-349250" algn="l" rtl="0">
              <a:lnSpc>
                <a:spcPct val="90000"/>
              </a:lnSpc>
              <a:spcBef>
                <a:spcPts val="300"/>
              </a:spcBef>
              <a:spcAft>
                <a:spcPts val="0"/>
              </a:spcAft>
              <a:buSzPts val="1900"/>
              <a:buChar char="●"/>
            </a:pPr>
            <a:r>
              <a:rPr lang="en" sz="1900"/>
              <a:t>While the patient is symptomatic with fever and any respiratory symptoms, they are advised to remain isolated - patients are advised to avoid close or physical contact with other people or animals</a:t>
            </a:r>
            <a:endParaRPr sz="1900"/>
          </a:p>
          <a:p>
            <a:pPr marL="457200" lvl="0" indent="-349250" algn="l" rtl="0">
              <a:lnSpc>
                <a:spcPct val="90000"/>
              </a:lnSpc>
              <a:spcBef>
                <a:spcPts val="0"/>
              </a:spcBef>
              <a:spcAft>
                <a:spcPts val="0"/>
              </a:spcAft>
              <a:buSzPts val="1900"/>
              <a:buChar char="●"/>
            </a:pPr>
            <a:r>
              <a:rPr lang="en" sz="1900"/>
              <a:t>Cover the skin lesions, wear a well fitting mask, and avoid public transportation</a:t>
            </a:r>
            <a:endParaRPr sz="1900"/>
          </a:p>
          <a:p>
            <a:pPr marL="457200" lvl="0" indent="-349250" algn="l" rtl="0">
              <a:lnSpc>
                <a:spcPct val="90000"/>
              </a:lnSpc>
              <a:spcBef>
                <a:spcPts val="0"/>
              </a:spcBef>
              <a:spcAft>
                <a:spcPts val="0"/>
              </a:spcAft>
              <a:buSzPts val="1900"/>
              <a:buChar char="●"/>
            </a:pPr>
            <a:r>
              <a:rPr lang="en" sz="1900"/>
              <a:t>If a rash persists in the absence of fever or respiratory symptoms, it’s recommended that all parts of the rash be covered with clothing, gloves, and/or bandages. Patients should also wear a well-fitting mask to prevent the spread of oral and/or respiratory secretions</a:t>
            </a:r>
            <a:endParaRPr sz="1900"/>
          </a:p>
        </p:txBody>
      </p:sp>
      <p:sp>
        <p:nvSpPr>
          <p:cNvPr id="390" name="Google Shape;390;p78"/>
          <p:cNvSpPr txBox="1"/>
          <p:nvPr/>
        </p:nvSpPr>
        <p:spPr>
          <a:xfrm>
            <a:off x="0" y="4641125"/>
            <a:ext cx="6039600" cy="354000"/>
          </a:xfrm>
          <a:prstGeom prst="rect">
            <a:avLst/>
          </a:prstGeom>
          <a:noFill/>
          <a:ln>
            <a:noFill/>
          </a:ln>
        </p:spPr>
        <p:txBody>
          <a:bodyPr spcFirstLastPara="1" wrap="square" lIns="91425" tIns="91425" rIns="91425" bIns="91425" anchor="t" anchorCtr="0">
            <a:spAutoFit/>
          </a:bodyPr>
          <a:lstStyle/>
          <a:p>
            <a:pPr marL="0" lvl="0" indent="0" algn="l" rtl="0">
              <a:spcBef>
                <a:spcPts val="300"/>
              </a:spcBef>
              <a:spcAft>
                <a:spcPts val="0"/>
              </a:spcAft>
              <a:buNone/>
            </a:pPr>
            <a:r>
              <a:rPr lang="en" sz="1100" u="sng">
                <a:solidFill>
                  <a:schemeClr val="hlink"/>
                </a:solidFill>
                <a:latin typeface="Trebuchet MS"/>
                <a:ea typeface="Trebuchet MS"/>
                <a:cs typeface="Trebuchet MS"/>
                <a:sym typeface="Trebuchet MS"/>
                <a:hlinkClick r:id="rId3"/>
              </a:rPr>
              <a:t>cdc.gov/poxvirus/monkeypox/clinicians/isolation-procedures.html</a:t>
            </a:r>
            <a:r>
              <a:rPr lang="en" sz="1100">
                <a:solidFill>
                  <a:srgbClr val="4D4D4D"/>
                </a:solidFill>
                <a:latin typeface="Trebuchet MS"/>
                <a:ea typeface="Trebuchet MS"/>
                <a:cs typeface="Trebuchet MS"/>
                <a:sym typeface="Trebuchet MS"/>
              </a:rPr>
              <a:t> </a:t>
            </a:r>
            <a:endParaRPr>
              <a:latin typeface="Trebuchet MS"/>
              <a:ea typeface="Trebuchet MS"/>
              <a:cs typeface="Trebuchet MS"/>
              <a:sym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79"/>
          <p:cNvSpPr txBox="1">
            <a:spLocks noGrp="1"/>
          </p:cNvSpPr>
          <p:nvPr>
            <p:ph type="title"/>
          </p:nvPr>
        </p:nvSpPr>
        <p:spPr>
          <a:xfrm>
            <a:off x="199600" y="205975"/>
            <a:ext cx="8813100" cy="8574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990"/>
              <a:buNone/>
            </a:pPr>
            <a:r>
              <a:rPr lang="en" sz="2840">
                <a:solidFill>
                  <a:srgbClr val="075290"/>
                </a:solidFill>
              </a:rPr>
              <a:t>Patients with Monkeypox: Isolation &amp; Prevention Practices in a Non-healthcare Setting - 3</a:t>
            </a:r>
            <a:endParaRPr sz="2840">
              <a:solidFill>
                <a:srgbClr val="075290"/>
              </a:solidFill>
            </a:endParaRPr>
          </a:p>
        </p:txBody>
      </p:sp>
      <p:sp>
        <p:nvSpPr>
          <p:cNvPr id="396" name="Google Shape;396;p79"/>
          <p:cNvSpPr txBox="1">
            <a:spLocks noGrp="1"/>
          </p:cNvSpPr>
          <p:nvPr>
            <p:ph type="body" idx="1"/>
          </p:nvPr>
        </p:nvSpPr>
        <p:spPr>
          <a:xfrm>
            <a:off x="457200" y="1200150"/>
            <a:ext cx="8229600" cy="3600600"/>
          </a:xfrm>
          <a:prstGeom prst="rect">
            <a:avLst/>
          </a:prstGeom>
        </p:spPr>
        <p:txBody>
          <a:bodyPr spcFirstLastPara="1" wrap="square" lIns="68575" tIns="34275" rIns="68575" bIns="34275" anchor="t" anchorCtr="0">
            <a:noAutofit/>
          </a:bodyPr>
          <a:lstStyle/>
          <a:p>
            <a:pPr marL="457200" lvl="0" indent="-330715" algn="l" rtl="0">
              <a:lnSpc>
                <a:spcPct val="115000"/>
              </a:lnSpc>
              <a:spcBef>
                <a:spcPts val="0"/>
              </a:spcBef>
              <a:spcAft>
                <a:spcPts val="0"/>
              </a:spcAft>
              <a:buClr>
                <a:schemeClr val="dk1"/>
              </a:buClr>
              <a:buSzPts val="1608"/>
              <a:buFont typeface="Trebuchet MS"/>
              <a:buChar char="●"/>
            </a:pPr>
            <a:r>
              <a:rPr lang="en" sz="1608">
                <a:solidFill>
                  <a:schemeClr val="dk1"/>
                </a:solidFill>
                <a:highlight>
                  <a:srgbClr val="FFFFFF"/>
                </a:highlight>
              </a:rPr>
              <a:t>Until all signs and symptoms of monkeypox illness have fully resolved, patients should be advised about the following:</a:t>
            </a:r>
            <a:endParaRPr sz="1608">
              <a:solidFill>
                <a:schemeClr val="dk1"/>
              </a:solidFill>
              <a:highlight>
                <a:srgbClr val="FFFFFF"/>
              </a:highlight>
            </a:endParaRPr>
          </a:p>
          <a:p>
            <a:pPr marL="914400" lvl="1" indent="-330715" algn="l" rtl="0">
              <a:lnSpc>
                <a:spcPct val="115000"/>
              </a:lnSpc>
              <a:spcBef>
                <a:spcPts val="0"/>
              </a:spcBef>
              <a:spcAft>
                <a:spcPts val="0"/>
              </a:spcAft>
              <a:buClr>
                <a:schemeClr val="dk1"/>
              </a:buClr>
              <a:buSzPts val="1608"/>
              <a:buChar char="○"/>
            </a:pPr>
            <a:r>
              <a:rPr lang="en" sz="1608">
                <a:solidFill>
                  <a:schemeClr val="dk1"/>
                </a:solidFill>
                <a:highlight>
                  <a:srgbClr val="FFFFFF"/>
                </a:highlight>
              </a:rPr>
              <a:t>Do not share items that have been worn or handled with other people or animals. </a:t>
            </a:r>
            <a:r>
              <a:rPr lang="en" sz="1608" u="sng">
                <a:solidFill>
                  <a:srgbClr val="075290"/>
                </a:solidFill>
                <a:highlight>
                  <a:srgbClr val="FFFFFF"/>
                </a:highligh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Launder or disinfect</a:t>
            </a:r>
            <a:r>
              <a:rPr lang="en" sz="1608">
                <a:solidFill>
                  <a:schemeClr val="dk1"/>
                </a:solidFill>
                <a:highlight>
                  <a:srgbClr val="FFFFFF"/>
                </a:highlight>
              </a:rPr>
              <a:t> items that have been worn or handled and </a:t>
            </a:r>
            <a:r>
              <a:rPr lang="en" sz="1608" u="sng">
                <a:solidFill>
                  <a:srgbClr val="075290"/>
                </a:solidFill>
                <a:highlight>
                  <a:srgbClr val="FFFFFF"/>
                </a:highligh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surfaces</a:t>
            </a:r>
            <a:r>
              <a:rPr lang="en" sz="1608">
                <a:solidFill>
                  <a:schemeClr val="dk1"/>
                </a:solidFill>
                <a:highlight>
                  <a:srgbClr val="FFFFFF"/>
                </a:highlight>
              </a:rPr>
              <a:t> that have been touched by a lesion.</a:t>
            </a:r>
            <a:endParaRPr sz="1608">
              <a:solidFill>
                <a:schemeClr val="dk1"/>
              </a:solidFill>
              <a:highlight>
                <a:srgbClr val="FFFFFF"/>
              </a:highlight>
            </a:endParaRPr>
          </a:p>
          <a:p>
            <a:pPr marL="914400" lvl="1" indent="-330715" algn="l" rtl="0">
              <a:lnSpc>
                <a:spcPct val="115000"/>
              </a:lnSpc>
              <a:spcBef>
                <a:spcPts val="0"/>
              </a:spcBef>
              <a:spcAft>
                <a:spcPts val="0"/>
              </a:spcAft>
              <a:buClr>
                <a:schemeClr val="dk1"/>
              </a:buClr>
              <a:buSzPts val="1608"/>
              <a:buChar char="○"/>
            </a:pPr>
            <a:r>
              <a:rPr lang="en" sz="1608">
                <a:solidFill>
                  <a:schemeClr val="dk1"/>
                </a:solidFill>
                <a:highlight>
                  <a:srgbClr val="FFFFFF"/>
                </a:highlight>
              </a:rPr>
              <a:t>Avoid close physical contact, including sexual and/or close intimate contact, with other people.</a:t>
            </a:r>
            <a:endParaRPr sz="1608">
              <a:solidFill>
                <a:schemeClr val="dk1"/>
              </a:solidFill>
              <a:highlight>
                <a:srgbClr val="FFFFFF"/>
              </a:highlight>
            </a:endParaRPr>
          </a:p>
          <a:p>
            <a:pPr marL="914400" lvl="1" indent="-330715" algn="l" rtl="0">
              <a:lnSpc>
                <a:spcPct val="115000"/>
              </a:lnSpc>
              <a:spcBef>
                <a:spcPts val="0"/>
              </a:spcBef>
              <a:spcAft>
                <a:spcPts val="0"/>
              </a:spcAft>
              <a:buClr>
                <a:schemeClr val="dk1"/>
              </a:buClr>
              <a:buSzPts val="1608"/>
              <a:buChar char="○"/>
            </a:pPr>
            <a:r>
              <a:rPr lang="en" sz="1608">
                <a:solidFill>
                  <a:schemeClr val="dk1"/>
                </a:solidFill>
                <a:highlight>
                  <a:srgbClr val="FFFFFF"/>
                </a:highlight>
              </a:rPr>
              <a:t>Avoid sharing utensils or cups. Items should be cleaned and disinfected before use by others.</a:t>
            </a:r>
            <a:endParaRPr sz="1608">
              <a:solidFill>
                <a:schemeClr val="dk1"/>
              </a:solidFill>
              <a:highlight>
                <a:srgbClr val="FFFFFF"/>
              </a:highlight>
            </a:endParaRPr>
          </a:p>
          <a:p>
            <a:pPr marL="914400" lvl="1" indent="-330715" algn="l" rtl="0">
              <a:lnSpc>
                <a:spcPct val="115000"/>
              </a:lnSpc>
              <a:spcBef>
                <a:spcPts val="0"/>
              </a:spcBef>
              <a:spcAft>
                <a:spcPts val="0"/>
              </a:spcAft>
              <a:buClr>
                <a:schemeClr val="dk1"/>
              </a:buClr>
              <a:buSzPts val="1608"/>
              <a:buChar char="○"/>
            </a:pPr>
            <a:r>
              <a:rPr lang="en" sz="1608">
                <a:solidFill>
                  <a:schemeClr val="dk1"/>
                </a:solidFill>
                <a:highlight>
                  <a:srgbClr val="FFFFFF"/>
                </a:highlight>
              </a:rPr>
              <a:t>Avoid crowds and </a:t>
            </a:r>
            <a:r>
              <a:rPr lang="en" sz="1608" u="sng">
                <a:solidFill>
                  <a:srgbClr val="075290"/>
                </a:solidFill>
                <a:highlight>
                  <a:srgbClr val="FFFFFF"/>
                </a:highlight>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congregate settings</a:t>
            </a:r>
            <a:r>
              <a:rPr lang="en" sz="1608">
                <a:solidFill>
                  <a:schemeClr val="dk1"/>
                </a:solidFill>
                <a:highlight>
                  <a:srgbClr val="FFFFFF"/>
                </a:highlight>
              </a:rPr>
              <a:t>.</a:t>
            </a:r>
            <a:endParaRPr sz="1608">
              <a:solidFill>
                <a:schemeClr val="dk1"/>
              </a:solidFill>
              <a:highlight>
                <a:srgbClr val="FFFFFF"/>
              </a:highlight>
            </a:endParaRPr>
          </a:p>
          <a:p>
            <a:pPr marL="914400" lvl="1" indent="-330715" algn="l" rtl="0">
              <a:lnSpc>
                <a:spcPct val="115000"/>
              </a:lnSpc>
              <a:spcBef>
                <a:spcPts val="0"/>
              </a:spcBef>
              <a:spcAft>
                <a:spcPts val="0"/>
              </a:spcAft>
              <a:buClr>
                <a:schemeClr val="dk1"/>
              </a:buClr>
              <a:buSzPts val="1608"/>
              <a:buChar char="○"/>
            </a:pPr>
            <a:r>
              <a:rPr lang="en" sz="1608">
                <a:solidFill>
                  <a:schemeClr val="dk1"/>
                </a:solidFill>
                <a:highlight>
                  <a:srgbClr val="FFFFFF"/>
                </a:highlight>
              </a:rPr>
              <a:t>Wash hands often with soap and water or use an alcohol-based hand sanitizer, especially after direct contact with the rash.</a:t>
            </a:r>
            <a:endParaRPr sz="1000"/>
          </a:p>
        </p:txBody>
      </p:sp>
      <p:sp>
        <p:nvSpPr>
          <p:cNvPr id="397" name="Google Shape;397;p79"/>
          <p:cNvSpPr txBox="1"/>
          <p:nvPr/>
        </p:nvSpPr>
        <p:spPr>
          <a:xfrm>
            <a:off x="0" y="4641125"/>
            <a:ext cx="6039600" cy="354000"/>
          </a:xfrm>
          <a:prstGeom prst="rect">
            <a:avLst/>
          </a:prstGeom>
          <a:noFill/>
          <a:ln>
            <a:noFill/>
          </a:ln>
        </p:spPr>
        <p:txBody>
          <a:bodyPr spcFirstLastPara="1" wrap="square" lIns="91425" tIns="91425" rIns="91425" bIns="91425" anchor="t" anchorCtr="0">
            <a:spAutoFit/>
          </a:bodyPr>
          <a:lstStyle/>
          <a:p>
            <a:pPr marL="0" lvl="0" indent="0" algn="l" rtl="0">
              <a:spcBef>
                <a:spcPts val="300"/>
              </a:spcBef>
              <a:spcAft>
                <a:spcPts val="0"/>
              </a:spcAft>
              <a:buNone/>
            </a:pPr>
            <a:r>
              <a:rPr lang="en" sz="1100" u="sng">
                <a:solidFill>
                  <a:schemeClr val="hlink"/>
                </a:solidFill>
                <a:latin typeface="Trebuchet MS"/>
                <a:ea typeface="Trebuchet MS"/>
                <a:cs typeface="Trebuchet MS"/>
                <a:sym typeface="Trebuchet MS"/>
                <a:hlinkClick r:id="rId5"/>
              </a:rPr>
              <a:t>cdc.gov/poxvirus/monkeypox/clinicians/isolation-procedures.html</a:t>
            </a:r>
            <a:r>
              <a:rPr lang="en" sz="1100">
                <a:solidFill>
                  <a:srgbClr val="4D4D4D"/>
                </a:solidFill>
                <a:latin typeface="Trebuchet MS"/>
                <a:ea typeface="Trebuchet MS"/>
                <a:cs typeface="Trebuchet MS"/>
                <a:sym typeface="Trebuchet MS"/>
              </a:rPr>
              <a:t> </a:t>
            </a:r>
            <a:endParaRPr>
              <a:latin typeface="Trebuchet MS"/>
              <a:ea typeface="Trebuchet MS"/>
              <a:cs typeface="Trebuchet MS"/>
              <a:sym typeface="Trebuchet M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80"/>
          <p:cNvSpPr txBox="1">
            <a:spLocks noGrp="1"/>
          </p:cNvSpPr>
          <p:nvPr>
            <p:ph type="title"/>
          </p:nvPr>
        </p:nvSpPr>
        <p:spPr>
          <a:xfrm>
            <a:off x="199600" y="205975"/>
            <a:ext cx="8813100" cy="8574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990"/>
              <a:buNone/>
            </a:pPr>
            <a:r>
              <a:rPr lang="en" sz="2840">
                <a:solidFill>
                  <a:srgbClr val="075290"/>
                </a:solidFill>
              </a:rPr>
              <a:t>Patients with Monkeypox: Isolation &amp; Prevention Practices in a Non-healthcare Setting - 4</a:t>
            </a:r>
            <a:endParaRPr sz="2840">
              <a:solidFill>
                <a:srgbClr val="075290"/>
              </a:solidFill>
            </a:endParaRPr>
          </a:p>
        </p:txBody>
      </p:sp>
      <p:sp>
        <p:nvSpPr>
          <p:cNvPr id="403" name="Google Shape;403;p80"/>
          <p:cNvSpPr txBox="1">
            <a:spLocks noGrp="1"/>
          </p:cNvSpPr>
          <p:nvPr>
            <p:ph type="body" idx="1"/>
          </p:nvPr>
        </p:nvSpPr>
        <p:spPr>
          <a:xfrm>
            <a:off x="457200" y="1123950"/>
            <a:ext cx="8229600" cy="3600600"/>
          </a:xfrm>
          <a:prstGeom prst="rect">
            <a:avLst/>
          </a:prstGeom>
        </p:spPr>
        <p:txBody>
          <a:bodyPr spcFirstLastPara="1" wrap="square" lIns="68575" tIns="34275" rIns="68575" bIns="34275" anchor="t" anchorCtr="0">
            <a:noAutofit/>
          </a:bodyPr>
          <a:lstStyle/>
          <a:p>
            <a:pPr marL="457200" lvl="0" indent="-368815" algn="l" rtl="0">
              <a:lnSpc>
                <a:spcPct val="115000"/>
              </a:lnSpc>
              <a:spcBef>
                <a:spcPts val="0"/>
              </a:spcBef>
              <a:spcAft>
                <a:spcPts val="0"/>
              </a:spcAft>
              <a:buClr>
                <a:schemeClr val="dk1"/>
              </a:buClr>
              <a:buSzPts val="2208"/>
              <a:buChar char="●"/>
            </a:pPr>
            <a:r>
              <a:rPr lang="en" sz="2208">
                <a:solidFill>
                  <a:schemeClr val="dk1"/>
                </a:solidFill>
                <a:highlight>
                  <a:srgbClr val="FFFFFF"/>
                </a:highlight>
              </a:rPr>
              <a:t>The recommendations on the previous slide can also apply to the workplace. Employers can learn more on the </a:t>
            </a:r>
            <a:r>
              <a:rPr lang="en" sz="2208" u="sng">
                <a:solidFill>
                  <a:schemeClr val="hlink"/>
                </a:solidFill>
                <a:highlight>
                  <a:srgbClr val="FFFFFF"/>
                </a:highlight>
                <a:hlinkClick r:id="rId3"/>
              </a:rPr>
              <a:t>Workplaces and Businesses</a:t>
            </a:r>
            <a:r>
              <a:rPr lang="en" sz="2208">
                <a:solidFill>
                  <a:schemeClr val="dk1"/>
                </a:solidFill>
                <a:highlight>
                  <a:srgbClr val="FFFFFF"/>
                </a:highlight>
              </a:rPr>
              <a:t> webpage</a:t>
            </a:r>
            <a:endParaRPr sz="2208">
              <a:solidFill>
                <a:schemeClr val="dk1"/>
              </a:solidFill>
              <a:highlight>
                <a:srgbClr val="FFFFFF"/>
              </a:highlight>
            </a:endParaRPr>
          </a:p>
          <a:p>
            <a:pPr marL="457200" lvl="0" indent="-368815" algn="l" rtl="0">
              <a:lnSpc>
                <a:spcPct val="115000"/>
              </a:lnSpc>
              <a:spcBef>
                <a:spcPts val="0"/>
              </a:spcBef>
              <a:spcAft>
                <a:spcPts val="0"/>
              </a:spcAft>
              <a:buClr>
                <a:schemeClr val="dk1"/>
              </a:buClr>
              <a:buSzPts val="2208"/>
              <a:buChar char="●"/>
            </a:pPr>
            <a:r>
              <a:rPr lang="en" sz="2208">
                <a:solidFill>
                  <a:schemeClr val="dk1"/>
                </a:solidFill>
                <a:highlight>
                  <a:srgbClr val="FFFFFF"/>
                </a:highlight>
              </a:rPr>
              <a:t>Employers can take actions to prevent the spread of monkeypox in the workplace</a:t>
            </a:r>
            <a:endParaRPr sz="2208">
              <a:solidFill>
                <a:schemeClr val="dk1"/>
              </a:solidFill>
              <a:highlight>
                <a:srgbClr val="FFFFFF"/>
              </a:highlight>
            </a:endParaRPr>
          </a:p>
          <a:p>
            <a:pPr marL="914400" lvl="1" indent="-368815" algn="l" rtl="0">
              <a:lnSpc>
                <a:spcPct val="115000"/>
              </a:lnSpc>
              <a:spcBef>
                <a:spcPts val="0"/>
              </a:spcBef>
              <a:spcAft>
                <a:spcPts val="0"/>
              </a:spcAft>
              <a:buClr>
                <a:schemeClr val="dk1"/>
              </a:buClr>
              <a:buSzPts val="2208"/>
              <a:buChar char="○"/>
            </a:pPr>
            <a:r>
              <a:rPr lang="en" sz="2208">
                <a:solidFill>
                  <a:schemeClr val="dk1"/>
                </a:solidFill>
                <a:highlight>
                  <a:srgbClr val="FFFFFF"/>
                </a:highlight>
              </a:rPr>
              <a:t>Ensure that workers with monkeypox follow the isolation practices</a:t>
            </a:r>
            <a:endParaRPr sz="2208">
              <a:solidFill>
                <a:schemeClr val="dk1"/>
              </a:solidFill>
              <a:highlight>
                <a:srgbClr val="FFFFFF"/>
              </a:highlight>
            </a:endParaRPr>
          </a:p>
          <a:p>
            <a:pPr marL="914400" lvl="1" indent="-368815" algn="l" rtl="0">
              <a:lnSpc>
                <a:spcPct val="115000"/>
              </a:lnSpc>
              <a:spcBef>
                <a:spcPts val="0"/>
              </a:spcBef>
              <a:spcAft>
                <a:spcPts val="0"/>
              </a:spcAft>
              <a:buClr>
                <a:schemeClr val="dk1"/>
              </a:buClr>
              <a:buSzPts val="2208"/>
              <a:buChar char="○"/>
            </a:pPr>
            <a:r>
              <a:rPr lang="en" sz="2208">
                <a:solidFill>
                  <a:schemeClr val="dk1"/>
                </a:solidFill>
                <a:highlight>
                  <a:srgbClr val="FFFFFF"/>
                </a:highlight>
              </a:rPr>
              <a:t>Offer telework or flexible, non-punitive sick leave to workers with monkeypox</a:t>
            </a:r>
            <a:endParaRPr sz="800"/>
          </a:p>
        </p:txBody>
      </p:sp>
      <p:sp>
        <p:nvSpPr>
          <p:cNvPr id="404" name="Google Shape;404;p80"/>
          <p:cNvSpPr txBox="1"/>
          <p:nvPr/>
        </p:nvSpPr>
        <p:spPr>
          <a:xfrm>
            <a:off x="0" y="4641125"/>
            <a:ext cx="6039600" cy="354000"/>
          </a:xfrm>
          <a:prstGeom prst="rect">
            <a:avLst/>
          </a:prstGeom>
          <a:noFill/>
          <a:ln>
            <a:noFill/>
          </a:ln>
        </p:spPr>
        <p:txBody>
          <a:bodyPr spcFirstLastPara="1" wrap="square" lIns="91425" tIns="91425" rIns="91425" bIns="91425" anchor="t" anchorCtr="0">
            <a:spAutoFit/>
          </a:bodyPr>
          <a:lstStyle/>
          <a:p>
            <a:pPr marL="0" lvl="0" indent="0" algn="l" rtl="0">
              <a:spcBef>
                <a:spcPts val="300"/>
              </a:spcBef>
              <a:spcAft>
                <a:spcPts val="0"/>
              </a:spcAft>
              <a:buNone/>
            </a:pPr>
            <a:r>
              <a:rPr lang="en" sz="1100" u="sng">
                <a:solidFill>
                  <a:schemeClr val="hlink"/>
                </a:solidFill>
                <a:latin typeface="Trebuchet MS"/>
                <a:ea typeface="Trebuchet MS"/>
                <a:cs typeface="Trebuchet MS"/>
                <a:sym typeface="Trebuchet MS"/>
                <a:hlinkClick r:id="rId4"/>
              </a:rPr>
              <a:t>cdc.gov/poxvirus/monkeypox/clinicians/isolation-procedures.html</a:t>
            </a:r>
            <a:r>
              <a:rPr lang="en" sz="1100">
                <a:solidFill>
                  <a:srgbClr val="4D4D4D"/>
                </a:solidFill>
                <a:latin typeface="Trebuchet MS"/>
                <a:ea typeface="Trebuchet MS"/>
                <a:cs typeface="Trebuchet MS"/>
                <a:sym typeface="Trebuchet MS"/>
              </a:rPr>
              <a:t> </a:t>
            </a:r>
            <a:endParaRPr>
              <a:latin typeface="Trebuchet MS"/>
              <a:ea typeface="Trebuchet MS"/>
              <a:cs typeface="Trebuchet MS"/>
              <a:sym typeface="Trebuchet M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81"/>
          <p:cNvSpPr txBox="1">
            <a:spLocks noGrp="1"/>
          </p:cNvSpPr>
          <p:nvPr>
            <p:ph type="title"/>
          </p:nvPr>
        </p:nvSpPr>
        <p:spPr>
          <a:xfrm>
            <a:off x="199600" y="205975"/>
            <a:ext cx="8813100" cy="8574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990"/>
              <a:buNone/>
            </a:pPr>
            <a:r>
              <a:rPr lang="en" sz="2840">
                <a:solidFill>
                  <a:srgbClr val="075290"/>
                </a:solidFill>
              </a:rPr>
              <a:t>Patients with Monkeypox: Isolation &amp; Prevention Practices in a Non-healthcare Setting - 5</a:t>
            </a:r>
            <a:endParaRPr sz="2840">
              <a:solidFill>
                <a:srgbClr val="075290"/>
              </a:solidFill>
            </a:endParaRPr>
          </a:p>
        </p:txBody>
      </p:sp>
      <p:sp>
        <p:nvSpPr>
          <p:cNvPr id="410" name="Google Shape;410;p81"/>
          <p:cNvSpPr txBox="1">
            <a:spLocks noGrp="1"/>
          </p:cNvSpPr>
          <p:nvPr>
            <p:ph type="body" idx="1"/>
          </p:nvPr>
        </p:nvSpPr>
        <p:spPr>
          <a:xfrm>
            <a:off x="366275" y="1200150"/>
            <a:ext cx="8320500" cy="3242100"/>
          </a:xfrm>
          <a:prstGeom prst="rect">
            <a:avLst/>
          </a:prstGeom>
        </p:spPr>
        <p:txBody>
          <a:bodyPr spcFirstLastPara="1" wrap="square" lIns="68575" tIns="34275" rIns="68575" bIns="34275" anchor="t" anchorCtr="0">
            <a:noAutofit/>
          </a:bodyPr>
          <a:lstStyle/>
          <a:p>
            <a:pPr marL="457200" lvl="0" indent="-304800" algn="l" rtl="0">
              <a:lnSpc>
                <a:spcPct val="115000"/>
              </a:lnSpc>
              <a:spcBef>
                <a:spcPts val="0"/>
              </a:spcBef>
              <a:spcAft>
                <a:spcPts val="0"/>
              </a:spcAft>
              <a:buClr>
                <a:schemeClr val="dk1"/>
              </a:buClr>
              <a:buSzPts val="1200"/>
              <a:buFont typeface="Trebuchet MS"/>
              <a:buChar char="●"/>
            </a:pPr>
            <a:r>
              <a:rPr lang="en" sz="1200">
                <a:solidFill>
                  <a:schemeClr val="dk1"/>
                </a:solidFill>
                <a:highlight>
                  <a:srgbClr val="FFFFFF"/>
                </a:highlight>
              </a:rPr>
              <a:t>Routinely clean and disinfect commonly touched surfaces and items, such as counters or light switches, using an </a:t>
            </a:r>
            <a:r>
              <a:rPr lang="en" sz="1200" u="sng">
                <a:solidFill>
                  <a:srgbClr val="075290"/>
                </a:solidFill>
                <a:highlight>
                  <a:srgbClr val="FFFFFF"/>
                </a:highligh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EPA-registered disinfectant</a:t>
            </a:r>
            <a:r>
              <a:rPr lang="en" sz="1200">
                <a:solidFill>
                  <a:schemeClr val="dk1"/>
                </a:solidFill>
                <a:highlight>
                  <a:srgbClr val="FFFFFF"/>
                </a:highlight>
              </a:rPr>
              <a:t> (such as </a:t>
            </a:r>
            <a:r>
              <a:rPr lang="en" sz="1200" u="sng">
                <a:solidFill>
                  <a:srgbClr val="075290"/>
                </a:solidFill>
                <a:highlight>
                  <a:srgbClr val="FFFFFF"/>
                </a:highligh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List Q</a:t>
            </a:r>
            <a:r>
              <a:rPr lang="en" sz="1200">
                <a:solidFill>
                  <a:schemeClr val="dk1"/>
                </a:solidFill>
                <a:highlight>
                  <a:srgbClr val="FFFFFF"/>
                </a:highlight>
              </a:rPr>
              <a:t>) in accordance with the manufacturer’s instructions.</a:t>
            </a:r>
            <a:endParaRPr sz="1200">
              <a:solidFill>
                <a:schemeClr val="dk1"/>
              </a:solidFill>
              <a:highlight>
                <a:srgbClr val="FFFFFF"/>
              </a:highlight>
            </a:endParaRPr>
          </a:p>
          <a:p>
            <a:pPr marL="457200" lvl="0" indent="-304800" algn="l" rtl="0">
              <a:lnSpc>
                <a:spcPct val="115000"/>
              </a:lnSpc>
              <a:spcBef>
                <a:spcPts val="0"/>
              </a:spcBef>
              <a:spcAft>
                <a:spcPts val="0"/>
              </a:spcAft>
              <a:buClr>
                <a:schemeClr val="dk1"/>
              </a:buClr>
              <a:buSzPts val="1200"/>
              <a:buFont typeface="Trebuchet MS"/>
              <a:buChar char="●"/>
            </a:pPr>
            <a:r>
              <a:rPr lang="en" sz="1200">
                <a:solidFill>
                  <a:schemeClr val="dk1"/>
                </a:solidFill>
                <a:highlight>
                  <a:srgbClr val="FFFFFF"/>
                </a:highlight>
              </a:rPr>
              <a:t>Avoid use of contact lenses to prevent inadvertent infection of the eye.</a:t>
            </a:r>
            <a:endParaRPr sz="1200">
              <a:solidFill>
                <a:schemeClr val="dk1"/>
              </a:solidFill>
              <a:highlight>
                <a:srgbClr val="FFFFFF"/>
              </a:highlight>
            </a:endParaRPr>
          </a:p>
          <a:p>
            <a:pPr marL="457200" lvl="0" indent="-304800" algn="l" rtl="0">
              <a:lnSpc>
                <a:spcPct val="115000"/>
              </a:lnSpc>
              <a:spcBef>
                <a:spcPts val="0"/>
              </a:spcBef>
              <a:spcAft>
                <a:spcPts val="0"/>
              </a:spcAft>
              <a:buClr>
                <a:schemeClr val="dk1"/>
              </a:buClr>
              <a:buSzPts val="1200"/>
              <a:buFont typeface="Trebuchet MS"/>
              <a:buChar char="●"/>
            </a:pPr>
            <a:r>
              <a:rPr lang="en" sz="1200">
                <a:solidFill>
                  <a:schemeClr val="dk1"/>
                </a:solidFill>
                <a:highlight>
                  <a:srgbClr val="FFFFFF"/>
                </a:highlight>
              </a:rPr>
              <a:t>Avoid shaving rash-covered areas of the body as this can lead to spread of the virus.</a:t>
            </a:r>
            <a:endParaRPr sz="1200">
              <a:solidFill>
                <a:schemeClr val="dk1"/>
              </a:solidFill>
              <a:highlight>
                <a:srgbClr val="FFFFFF"/>
              </a:highlight>
            </a:endParaRPr>
          </a:p>
          <a:p>
            <a:pPr marL="457200" lvl="0" indent="-304800" algn="l" rtl="0">
              <a:lnSpc>
                <a:spcPct val="115000"/>
              </a:lnSpc>
              <a:spcBef>
                <a:spcPts val="0"/>
              </a:spcBef>
              <a:spcAft>
                <a:spcPts val="0"/>
              </a:spcAft>
              <a:buClr>
                <a:schemeClr val="dk1"/>
              </a:buClr>
              <a:buSzPts val="1200"/>
              <a:buFont typeface="Trebuchet MS"/>
              <a:buChar char="●"/>
            </a:pPr>
            <a:r>
              <a:rPr lang="en" sz="1200">
                <a:solidFill>
                  <a:schemeClr val="dk1"/>
                </a:solidFill>
                <a:highlight>
                  <a:srgbClr val="FFFFFF"/>
                </a:highlight>
              </a:rPr>
              <a:t>Bathroom usage:</a:t>
            </a:r>
            <a:endParaRPr sz="1200">
              <a:solidFill>
                <a:schemeClr val="dk1"/>
              </a:solidFill>
              <a:highlight>
                <a:srgbClr val="FFFFFF"/>
              </a:highlight>
            </a:endParaRPr>
          </a:p>
          <a:p>
            <a:pPr marL="914400" lvl="1" indent="-304800" algn="l" rtl="0">
              <a:lnSpc>
                <a:spcPct val="115000"/>
              </a:lnSpc>
              <a:spcBef>
                <a:spcPts val="0"/>
              </a:spcBef>
              <a:spcAft>
                <a:spcPts val="0"/>
              </a:spcAft>
              <a:buClr>
                <a:schemeClr val="dk1"/>
              </a:buClr>
              <a:buSzPts val="1200"/>
              <a:buFont typeface="Trebuchet MS"/>
              <a:buChar char="○"/>
            </a:pPr>
            <a:r>
              <a:rPr lang="en" sz="1200">
                <a:solidFill>
                  <a:schemeClr val="dk1"/>
                </a:solidFill>
                <a:highlight>
                  <a:srgbClr val="FFFFFF"/>
                </a:highlight>
              </a:rPr>
              <a:t>If possible, use a separate bathroom if there are others who live in the same household.</a:t>
            </a:r>
            <a:endParaRPr sz="1200">
              <a:solidFill>
                <a:schemeClr val="dk1"/>
              </a:solidFill>
              <a:highlight>
                <a:srgbClr val="FFFFFF"/>
              </a:highlight>
            </a:endParaRPr>
          </a:p>
          <a:p>
            <a:pPr marL="914400" lvl="1" indent="-304800" algn="l" rtl="0">
              <a:lnSpc>
                <a:spcPct val="115000"/>
              </a:lnSpc>
              <a:spcBef>
                <a:spcPts val="0"/>
              </a:spcBef>
              <a:spcAft>
                <a:spcPts val="0"/>
              </a:spcAft>
              <a:buClr>
                <a:schemeClr val="dk1"/>
              </a:buClr>
              <a:buSzPts val="1200"/>
              <a:buFont typeface="Trebuchet MS"/>
              <a:buChar char="○"/>
            </a:pPr>
            <a:r>
              <a:rPr lang="en" sz="1200">
                <a:solidFill>
                  <a:schemeClr val="dk1"/>
                </a:solidFill>
                <a:highlight>
                  <a:srgbClr val="FFFFFF"/>
                </a:highlight>
              </a:rPr>
              <a:t>If there is not a separate bathroom in the home, the patient should clean and disinfect surfaces such as counters, toilet seats, faucets, using an EPA-registered disinfectant (such as </a:t>
            </a:r>
            <a:r>
              <a:rPr lang="en" sz="1200" u="sng">
                <a:solidFill>
                  <a:srgbClr val="075290"/>
                </a:solidFill>
                <a:highlight>
                  <a:srgbClr val="FFFFFF"/>
                </a:highligh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List Q</a:t>
            </a:r>
            <a:r>
              <a:rPr lang="en" sz="1200">
                <a:solidFill>
                  <a:schemeClr val="dk1"/>
                </a:solidFill>
                <a:highlight>
                  <a:srgbClr val="FFFFFF"/>
                </a:highlight>
              </a:rPr>
              <a:t>) after using a shared space. This may include during activities like showering, using the toilet, or changing bandages that cover the rash. Consider disposable glove use while cleaning if rash is present on the hands.</a:t>
            </a:r>
            <a:endParaRPr sz="1200">
              <a:solidFill>
                <a:schemeClr val="dk1"/>
              </a:solidFill>
              <a:highlight>
                <a:srgbClr val="FFFFFF"/>
              </a:highlight>
            </a:endParaRPr>
          </a:p>
          <a:p>
            <a:pPr marL="457200" lvl="0" indent="-304800" algn="l" rtl="0">
              <a:lnSpc>
                <a:spcPct val="115000"/>
              </a:lnSpc>
              <a:spcBef>
                <a:spcPts val="0"/>
              </a:spcBef>
              <a:spcAft>
                <a:spcPts val="0"/>
              </a:spcAft>
              <a:buClr>
                <a:schemeClr val="dk1"/>
              </a:buClr>
              <a:buSzPts val="1200"/>
              <a:buFont typeface="Trebuchet MS"/>
              <a:buChar char="●"/>
            </a:pPr>
            <a:r>
              <a:rPr lang="en" sz="1200">
                <a:solidFill>
                  <a:schemeClr val="dk1"/>
                </a:solidFill>
                <a:highlight>
                  <a:srgbClr val="FFFFFF"/>
                </a:highlight>
              </a:rPr>
              <a:t>Limit contamination within household:</a:t>
            </a:r>
            <a:endParaRPr sz="1200">
              <a:solidFill>
                <a:schemeClr val="dk1"/>
              </a:solidFill>
              <a:highlight>
                <a:srgbClr val="FFFFFF"/>
              </a:highlight>
            </a:endParaRPr>
          </a:p>
          <a:p>
            <a:pPr marL="914400" lvl="1" indent="-304800" algn="l" rtl="0">
              <a:lnSpc>
                <a:spcPct val="115000"/>
              </a:lnSpc>
              <a:spcBef>
                <a:spcPts val="0"/>
              </a:spcBef>
              <a:spcAft>
                <a:spcPts val="0"/>
              </a:spcAft>
              <a:buClr>
                <a:schemeClr val="dk1"/>
              </a:buClr>
              <a:buSzPts val="1200"/>
              <a:buFont typeface="Trebuchet MS"/>
              <a:buChar char="○"/>
            </a:pPr>
            <a:r>
              <a:rPr lang="en" sz="1200">
                <a:solidFill>
                  <a:schemeClr val="dk1"/>
                </a:solidFill>
                <a:highlight>
                  <a:srgbClr val="FFFFFF"/>
                </a:highlight>
              </a:rPr>
              <a:t>Try to avoid contaminating upholstered furniture and other porous materials that cannot be laundered by placing coversheets, waterproof mattress covers, blankets, or tarps over these surfaces.</a:t>
            </a:r>
            <a:endParaRPr sz="1200">
              <a:solidFill>
                <a:schemeClr val="dk1"/>
              </a:solidFill>
              <a:highlight>
                <a:srgbClr val="FFFFFF"/>
              </a:highlight>
            </a:endParaRPr>
          </a:p>
          <a:p>
            <a:pPr marL="914400" lvl="1" indent="-304800" algn="l" rtl="0">
              <a:lnSpc>
                <a:spcPct val="115000"/>
              </a:lnSpc>
              <a:spcBef>
                <a:spcPts val="0"/>
              </a:spcBef>
              <a:spcAft>
                <a:spcPts val="0"/>
              </a:spcAft>
              <a:buClr>
                <a:schemeClr val="dk1"/>
              </a:buClr>
              <a:buSzPts val="1200"/>
              <a:buFont typeface="Trebuchet MS"/>
              <a:buChar char="○"/>
            </a:pPr>
            <a:r>
              <a:rPr lang="en" sz="1200">
                <a:solidFill>
                  <a:schemeClr val="dk1"/>
                </a:solidFill>
                <a:highlight>
                  <a:srgbClr val="FFFFFF"/>
                </a:highlight>
              </a:rPr>
              <a:t>Additional precautions such as steam cleaning can be considered if there is concern about contamination.</a:t>
            </a:r>
            <a:endParaRPr sz="1200">
              <a:solidFill>
                <a:schemeClr val="dk1"/>
              </a:solidFill>
              <a:highlight>
                <a:srgbClr val="FFFFFF"/>
              </a:highlight>
            </a:endParaRPr>
          </a:p>
        </p:txBody>
      </p:sp>
      <p:sp>
        <p:nvSpPr>
          <p:cNvPr id="411" name="Google Shape;411;p81"/>
          <p:cNvSpPr txBox="1"/>
          <p:nvPr/>
        </p:nvSpPr>
        <p:spPr>
          <a:xfrm>
            <a:off x="0" y="4613550"/>
            <a:ext cx="61176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Clr>
                <a:schemeClr val="dk1"/>
              </a:buClr>
              <a:buSzPts val="1100"/>
              <a:buFont typeface="Arial"/>
              <a:buNone/>
            </a:pPr>
            <a:r>
              <a:rPr lang="en" sz="1200" u="sng">
                <a:solidFill>
                  <a:schemeClr val="hlink"/>
                </a:solidFill>
                <a:highlight>
                  <a:schemeClr val="lt1"/>
                </a:highlight>
                <a:latin typeface="Trebuchet MS"/>
                <a:ea typeface="Trebuchet MS"/>
                <a:cs typeface="Trebuchet MS"/>
                <a:sym typeface="Trebuchet MS"/>
                <a:hlinkClick r:id="rId4"/>
              </a:rPr>
              <a:t>www.cdc.gov/poxvirus/monkeypox/clinicians/infection-control-home.html</a:t>
            </a:r>
            <a:r>
              <a:rPr lang="en" sz="1200">
                <a:solidFill>
                  <a:schemeClr val="dk1"/>
                </a:solidFill>
                <a:highlight>
                  <a:schemeClr val="lt1"/>
                </a:highlight>
                <a:latin typeface="Trebuchet MS"/>
                <a:ea typeface="Trebuchet MS"/>
                <a:cs typeface="Trebuchet MS"/>
                <a:sym typeface="Trebuchet MS"/>
              </a:rPr>
              <a:t> </a:t>
            </a:r>
            <a:endParaRPr>
              <a:latin typeface="Trebuchet MS"/>
              <a:ea typeface="Trebuchet MS"/>
              <a:cs typeface="Trebuchet MS"/>
              <a:sym typeface="Trebuchet M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82"/>
          <p:cNvSpPr txBox="1">
            <a:spLocks noGrp="1"/>
          </p:cNvSpPr>
          <p:nvPr>
            <p:ph type="title"/>
          </p:nvPr>
        </p:nvSpPr>
        <p:spPr>
          <a:xfrm>
            <a:off x="457200" y="205978"/>
            <a:ext cx="8229600" cy="8574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300">
                <a:solidFill>
                  <a:srgbClr val="075290"/>
                </a:solidFill>
              </a:rPr>
              <a:t>Resources: Infection Control</a:t>
            </a:r>
            <a:endParaRPr sz="3300">
              <a:solidFill>
                <a:srgbClr val="075290"/>
              </a:solidFill>
            </a:endParaRPr>
          </a:p>
        </p:txBody>
      </p:sp>
      <p:sp>
        <p:nvSpPr>
          <p:cNvPr id="417" name="Google Shape;417;p82"/>
          <p:cNvSpPr txBox="1">
            <a:spLocks noGrp="1"/>
          </p:cNvSpPr>
          <p:nvPr>
            <p:ph type="body" idx="1"/>
          </p:nvPr>
        </p:nvSpPr>
        <p:spPr>
          <a:xfrm>
            <a:off x="457200" y="1200150"/>
            <a:ext cx="8229600" cy="3600600"/>
          </a:xfrm>
          <a:prstGeom prst="rect">
            <a:avLst/>
          </a:prstGeom>
        </p:spPr>
        <p:txBody>
          <a:bodyPr spcFirstLastPara="1" wrap="square" lIns="68575" tIns="34275" rIns="68575" bIns="34275" anchor="t" anchorCtr="0">
            <a:noAutofit/>
          </a:bodyPr>
          <a:lstStyle/>
          <a:p>
            <a:pPr marL="457200" lvl="0" indent="-349250" algn="l" rtl="0">
              <a:lnSpc>
                <a:spcPct val="115000"/>
              </a:lnSpc>
              <a:spcBef>
                <a:spcPts val="0"/>
              </a:spcBef>
              <a:spcAft>
                <a:spcPts val="0"/>
              </a:spcAft>
              <a:buClr>
                <a:srgbClr val="009999"/>
              </a:buClr>
              <a:buSzPts val="1900"/>
              <a:buChar char="●"/>
            </a:pPr>
            <a:r>
              <a:rPr lang="en" sz="1900" u="sng">
                <a:solidFill>
                  <a:srgbClr val="009999"/>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Isolation and Prevention Practices for People with Monkeypox</a:t>
            </a:r>
            <a:r>
              <a:rPr lang="en" sz="1900" u="sng">
                <a:solidFill>
                  <a:srgbClr val="009999"/>
                </a:solidFill>
              </a:rPr>
              <a:t> </a:t>
            </a:r>
            <a:endParaRPr sz="1900" u="sng">
              <a:solidFill>
                <a:srgbClr val="009999"/>
              </a:solidFill>
            </a:endParaRPr>
          </a:p>
          <a:p>
            <a:pPr marL="457200" lvl="0" indent="-349250" algn="l" rtl="0">
              <a:lnSpc>
                <a:spcPct val="115000"/>
              </a:lnSpc>
              <a:spcBef>
                <a:spcPts val="0"/>
              </a:spcBef>
              <a:spcAft>
                <a:spcPts val="0"/>
              </a:spcAft>
              <a:buClr>
                <a:srgbClr val="009999"/>
              </a:buClr>
              <a:buSzPts val="1900"/>
              <a:buChar char="●"/>
            </a:pPr>
            <a:r>
              <a:rPr lang="en" sz="1900" u="sng">
                <a:solidFill>
                  <a:srgbClr val="009999"/>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a:t>
            </a:r>
            <a:r>
              <a:rPr lang="en" sz="1900" u="sng">
                <a:solidFill>
                  <a:srgbClr val="009999"/>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nfection Control: Healthcare Settings</a:t>
            </a:r>
            <a:r>
              <a:rPr lang="en" sz="1900">
                <a:solidFill>
                  <a:srgbClr val="009999"/>
                </a:solidFill>
              </a:rPr>
              <a:t>  </a:t>
            </a:r>
            <a:endParaRPr sz="1900">
              <a:solidFill>
                <a:srgbClr val="009999"/>
              </a:solidFill>
            </a:endParaRPr>
          </a:p>
          <a:p>
            <a:pPr marL="457200" lvl="0" indent="-349250" algn="l" rtl="0">
              <a:lnSpc>
                <a:spcPct val="115000"/>
              </a:lnSpc>
              <a:spcBef>
                <a:spcPts val="0"/>
              </a:spcBef>
              <a:spcAft>
                <a:spcPts val="0"/>
              </a:spcAft>
              <a:buClr>
                <a:srgbClr val="009999"/>
              </a:buClr>
              <a:buSzPts val="1900"/>
              <a:buChar char="●"/>
            </a:pPr>
            <a:r>
              <a:rPr lang="en" sz="1900" u="sng">
                <a:solidFill>
                  <a:srgbClr val="009999"/>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Isolation and Infection Control at Home</a:t>
            </a:r>
            <a:r>
              <a:rPr lang="en" sz="1900" u="sng">
                <a:solidFill>
                  <a:srgbClr val="009999"/>
                </a:solidFill>
              </a:rPr>
              <a:t> </a:t>
            </a:r>
            <a:endParaRPr sz="1900" u="sng">
              <a:solidFill>
                <a:srgbClr val="009999"/>
              </a:solidFill>
            </a:endParaRPr>
          </a:p>
          <a:p>
            <a:pPr marL="457200" lvl="0" indent="-349250" algn="l" rtl="0">
              <a:lnSpc>
                <a:spcPct val="115000"/>
              </a:lnSpc>
              <a:spcBef>
                <a:spcPts val="0"/>
              </a:spcBef>
              <a:spcAft>
                <a:spcPts val="0"/>
              </a:spcAft>
              <a:buClr>
                <a:srgbClr val="009999"/>
              </a:buClr>
              <a:buSzPts val="1900"/>
              <a:buChar char="●"/>
            </a:pPr>
            <a:r>
              <a:rPr lang="en" sz="1900" u="sng">
                <a:solidFill>
                  <a:srgbClr val="009999"/>
                </a:solid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Monitoring and Risk Assessment for Persons Exposed in the Community</a:t>
            </a:r>
            <a:r>
              <a:rPr lang="en" sz="1900">
                <a:solidFill>
                  <a:srgbClr val="009999"/>
                </a:solidFill>
              </a:rPr>
              <a:t>   </a:t>
            </a:r>
            <a:endParaRPr sz="1900">
              <a:solidFill>
                <a:srgbClr val="009999"/>
              </a:solidFill>
            </a:endParaRPr>
          </a:p>
          <a:p>
            <a:pPr marL="0" lvl="0" indent="0" algn="l" rtl="0">
              <a:lnSpc>
                <a:spcPct val="115000"/>
              </a:lnSpc>
              <a:spcBef>
                <a:spcPts val="0"/>
              </a:spcBef>
              <a:spcAft>
                <a:spcPts val="0"/>
              </a:spcAft>
              <a:buNone/>
            </a:pPr>
            <a:endParaRPr sz="32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83"/>
          <p:cNvSpPr txBox="1">
            <a:spLocks noGrp="1"/>
          </p:cNvSpPr>
          <p:nvPr>
            <p:ph type="ctrTitle"/>
          </p:nvPr>
        </p:nvSpPr>
        <p:spPr>
          <a:xfrm>
            <a:off x="685800" y="1097802"/>
            <a:ext cx="7772400" cy="153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3366"/>
              </a:buClr>
              <a:buSzPts val="3200"/>
              <a:buFont typeface="Trebuchet MS"/>
              <a:buNone/>
            </a:pPr>
            <a:endParaRPr sz="3400" b="1">
              <a:solidFill>
                <a:srgbClr val="075290"/>
              </a:solidFill>
            </a:endParaRPr>
          </a:p>
          <a:p>
            <a:pPr marL="0" lvl="0" indent="0" algn="ctr" rtl="0">
              <a:lnSpc>
                <a:spcPct val="100000"/>
              </a:lnSpc>
              <a:spcBef>
                <a:spcPts val="0"/>
              </a:spcBef>
              <a:spcAft>
                <a:spcPts val="0"/>
              </a:spcAft>
              <a:buClr>
                <a:srgbClr val="003366"/>
              </a:buClr>
              <a:buSzPts val="3200"/>
              <a:buFont typeface="Trebuchet MS"/>
              <a:buNone/>
            </a:pPr>
            <a:endParaRPr sz="3000" b="1" i="1">
              <a:solidFill>
                <a:srgbClr val="075290"/>
              </a:solidFill>
            </a:endParaRPr>
          </a:p>
        </p:txBody>
      </p:sp>
      <p:sp>
        <p:nvSpPr>
          <p:cNvPr id="424" name="Google Shape;424;p83"/>
          <p:cNvSpPr txBox="1">
            <a:spLocks noGrp="1"/>
          </p:cNvSpPr>
          <p:nvPr>
            <p:ph type="sldNum" idx="12"/>
          </p:nvPr>
        </p:nvSpPr>
        <p:spPr>
          <a:xfrm>
            <a:off x="9" y="45502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 sz="1200"/>
              <a:t>25</a:t>
            </a:fld>
            <a:endParaRPr sz="1200"/>
          </a:p>
        </p:txBody>
      </p:sp>
      <p:sp>
        <p:nvSpPr>
          <p:cNvPr id="425" name="Google Shape;425;p83"/>
          <p:cNvSpPr txBox="1">
            <a:spLocks noGrp="1"/>
          </p:cNvSpPr>
          <p:nvPr>
            <p:ph type="subTitle" idx="1"/>
          </p:nvPr>
        </p:nvSpPr>
        <p:spPr>
          <a:xfrm>
            <a:off x="475786" y="2308303"/>
            <a:ext cx="7924800" cy="1491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4D4D4D"/>
              </a:buClr>
              <a:buSzPts val="2400"/>
              <a:buFont typeface="Trebuchet MS"/>
              <a:buNone/>
            </a:pPr>
            <a:endParaRPr sz="2000">
              <a:solidFill>
                <a:srgbClr val="FF0000"/>
              </a:solidFill>
            </a:endParaRPr>
          </a:p>
          <a:p>
            <a:pPr marL="0" lvl="0" indent="0" algn="l" rtl="0">
              <a:spcBef>
                <a:spcPts val="0"/>
              </a:spcBef>
              <a:spcAft>
                <a:spcPts val="0"/>
              </a:spcAft>
              <a:buClr>
                <a:srgbClr val="003366"/>
              </a:buClr>
              <a:buSzPts val="3200"/>
              <a:buFont typeface="Trebuchet MS"/>
              <a:buNone/>
            </a:pPr>
            <a:r>
              <a:rPr lang="en" sz="3400" b="1">
                <a:solidFill>
                  <a:srgbClr val="075290"/>
                </a:solidFill>
              </a:rPr>
              <a:t>Monkeypox Testing</a:t>
            </a:r>
            <a:endParaRPr sz="2000">
              <a:solidFill>
                <a:srgbClr val="FF0000"/>
              </a:solidFill>
            </a:endParaRPr>
          </a:p>
          <a:p>
            <a:pPr marL="0" lvl="0" indent="0" algn="ctr" rtl="0">
              <a:lnSpc>
                <a:spcPct val="100000"/>
              </a:lnSpc>
              <a:spcBef>
                <a:spcPts val="480"/>
              </a:spcBef>
              <a:spcAft>
                <a:spcPts val="0"/>
              </a:spcAft>
              <a:buClr>
                <a:srgbClr val="4D4D4D"/>
              </a:buClr>
              <a:buSzPts val="2400"/>
              <a:buFont typeface="Trebuchet MS"/>
              <a:buNone/>
            </a:pPr>
            <a:endParaRPr sz="2400" b="0" i="0" u="none">
              <a:solidFill>
                <a:srgbClr val="4D4D4D"/>
              </a:solidFill>
              <a:latin typeface="Trebuchet MS"/>
              <a:ea typeface="Trebuchet MS"/>
              <a:cs typeface="Trebuchet MS"/>
              <a:sym typeface="Trebuchet MS"/>
            </a:endParaRPr>
          </a:p>
          <a:p>
            <a:pPr marL="0" lvl="0" indent="0" algn="ctr" rtl="0">
              <a:lnSpc>
                <a:spcPct val="100000"/>
              </a:lnSpc>
              <a:spcBef>
                <a:spcPts val="480"/>
              </a:spcBef>
              <a:spcAft>
                <a:spcPts val="0"/>
              </a:spcAft>
              <a:buClr>
                <a:srgbClr val="4D4D4D"/>
              </a:buClr>
              <a:buSzPts val="2400"/>
              <a:buFont typeface="Trebuchet MS"/>
              <a:buNone/>
            </a:pPr>
            <a:endParaRPr sz="2400" b="0" i="0" u="none">
              <a:solidFill>
                <a:srgbClr val="4D4D4D"/>
              </a:solidFill>
              <a:latin typeface="Trebuchet MS"/>
              <a:ea typeface="Trebuchet MS"/>
              <a:cs typeface="Trebuchet MS"/>
              <a:sym typeface="Trebuchet M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84"/>
          <p:cNvSpPr txBox="1">
            <a:spLocks noGrp="1"/>
          </p:cNvSpPr>
          <p:nvPr>
            <p:ph type="title"/>
          </p:nvPr>
        </p:nvSpPr>
        <p:spPr>
          <a:xfrm>
            <a:off x="457200" y="205976"/>
            <a:ext cx="8229600" cy="65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 sz="3300">
                <a:solidFill>
                  <a:srgbClr val="075290"/>
                </a:solidFill>
              </a:rPr>
              <a:t>Testing</a:t>
            </a:r>
            <a:endParaRPr sz="3300">
              <a:solidFill>
                <a:srgbClr val="075290"/>
              </a:solidFill>
            </a:endParaRPr>
          </a:p>
        </p:txBody>
      </p:sp>
      <p:sp>
        <p:nvSpPr>
          <p:cNvPr id="431" name="Google Shape;431;p84"/>
          <p:cNvSpPr txBox="1">
            <a:spLocks noGrp="1"/>
          </p:cNvSpPr>
          <p:nvPr>
            <p:ph type="body" idx="1"/>
          </p:nvPr>
        </p:nvSpPr>
        <p:spPr>
          <a:xfrm>
            <a:off x="457200" y="967050"/>
            <a:ext cx="8229600" cy="3884700"/>
          </a:xfrm>
          <a:prstGeom prst="rect">
            <a:avLst/>
          </a:prstGeom>
          <a:noFill/>
          <a:ln>
            <a:noFill/>
          </a:ln>
        </p:spPr>
        <p:txBody>
          <a:bodyPr spcFirstLastPara="1" wrap="square" lIns="91425" tIns="45700" rIns="91425" bIns="45700" anchor="t" anchorCtr="0">
            <a:noAutofit/>
          </a:bodyPr>
          <a:lstStyle/>
          <a:p>
            <a:pPr marL="342900" marR="0" lvl="0" indent="-292100" algn="l" rtl="0">
              <a:lnSpc>
                <a:spcPct val="100000"/>
              </a:lnSpc>
              <a:spcBef>
                <a:spcPts val="0"/>
              </a:spcBef>
              <a:spcAft>
                <a:spcPts val="0"/>
              </a:spcAft>
              <a:buClr>
                <a:schemeClr val="dk1"/>
              </a:buClr>
              <a:buSzPts val="1600"/>
              <a:buFont typeface="Trebuchet MS"/>
              <a:buChar char="●"/>
            </a:pPr>
            <a:r>
              <a:rPr lang="en" sz="1600">
                <a:solidFill>
                  <a:schemeClr val="dk1"/>
                </a:solidFill>
              </a:rPr>
              <a:t>Multiple commercial labs offer testing </a:t>
            </a:r>
            <a:endParaRPr sz="1600">
              <a:solidFill>
                <a:schemeClr val="dk1"/>
              </a:solidFill>
            </a:endParaRPr>
          </a:p>
          <a:p>
            <a:pPr marL="914400" marR="0" lvl="1" indent="-330200" algn="l" rtl="0">
              <a:lnSpc>
                <a:spcPct val="100000"/>
              </a:lnSpc>
              <a:spcBef>
                <a:spcPts val="0"/>
              </a:spcBef>
              <a:spcAft>
                <a:spcPts val="0"/>
              </a:spcAft>
              <a:buClr>
                <a:schemeClr val="dk1"/>
              </a:buClr>
              <a:buSzPts val="1600"/>
              <a:buFont typeface="Trebuchet MS"/>
              <a:buChar char="○"/>
            </a:pPr>
            <a:r>
              <a:rPr lang="en" sz="1600">
                <a:solidFill>
                  <a:schemeClr val="dk1"/>
                </a:solidFill>
              </a:rPr>
              <a:t>Aegis, LabCorp, Mayo Medical Labs, and Sonic Healthcare use CDC’s PCR test to detect non-variola orthopoxviruses; Quest uses its own dual target PCR test to detect non-variola orthopoxvirus and monkeypox viral DNA</a:t>
            </a:r>
            <a:endParaRPr sz="1600">
              <a:solidFill>
                <a:schemeClr val="dk1"/>
              </a:solidFill>
            </a:endParaRPr>
          </a:p>
          <a:p>
            <a:pPr marL="914400" marR="0" lvl="1" indent="-330200" algn="l" rtl="0">
              <a:lnSpc>
                <a:spcPct val="100000"/>
              </a:lnSpc>
              <a:spcBef>
                <a:spcPts val="0"/>
              </a:spcBef>
              <a:spcAft>
                <a:spcPts val="0"/>
              </a:spcAft>
              <a:buClr>
                <a:schemeClr val="dk1"/>
              </a:buClr>
              <a:buSzPts val="1600"/>
              <a:buChar char="○"/>
            </a:pPr>
            <a:r>
              <a:rPr lang="en" sz="1600">
                <a:solidFill>
                  <a:schemeClr val="dk1"/>
                </a:solidFill>
              </a:rPr>
              <a:t>Not free, out-of-pocket costs vary</a:t>
            </a:r>
            <a:endParaRPr sz="1600">
              <a:solidFill>
                <a:schemeClr val="dk1"/>
              </a:solidFill>
            </a:endParaRPr>
          </a:p>
          <a:p>
            <a:pPr marL="914400" marR="0" lvl="1" indent="-330200" algn="l" rtl="0">
              <a:lnSpc>
                <a:spcPct val="100000"/>
              </a:lnSpc>
              <a:spcBef>
                <a:spcPts val="0"/>
              </a:spcBef>
              <a:spcAft>
                <a:spcPts val="0"/>
              </a:spcAft>
              <a:buClr>
                <a:schemeClr val="dk1"/>
              </a:buClr>
              <a:buSzPts val="1600"/>
              <a:buChar char="○"/>
            </a:pPr>
            <a:r>
              <a:rPr lang="en" sz="1600">
                <a:solidFill>
                  <a:schemeClr val="dk1"/>
                </a:solidFill>
              </a:rPr>
              <a:t>Refer to lab for ordering and specimen collection information </a:t>
            </a:r>
            <a:endParaRPr sz="1600">
              <a:solidFill>
                <a:schemeClr val="dk1"/>
              </a:solidFill>
            </a:endParaRPr>
          </a:p>
          <a:p>
            <a:pPr marL="914400" marR="0" lvl="1" indent="-330200" algn="l" rtl="0">
              <a:lnSpc>
                <a:spcPct val="100000"/>
              </a:lnSpc>
              <a:spcBef>
                <a:spcPts val="0"/>
              </a:spcBef>
              <a:spcAft>
                <a:spcPts val="0"/>
              </a:spcAft>
              <a:buClr>
                <a:schemeClr val="dk1"/>
              </a:buClr>
              <a:buSzPts val="1600"/>
              <a:buChar char="○"/>
            </a:pPr>
            <a:r>
              <a:rPr lang="en" sz="1600">
                <a:solidFill>
                  <a:schemeClr val="dk1"/>
                </a:solidFill>
              </a:rPr>
              <a:t>Positive specimens might be sent to CDC for additional characterization</a:t>
            </a:r>
            <a:endParaRPr sz="1600">
              <a:solidFill>
                <a:schemeClr val="dk1"/>
              </a:solidFill>
            </a:endParaRPr>
          </a:p>
          <a:p>
            <a:pPr marL="457200" marR="0" lvl="0" indent="-330200" algn="l" rtl="0">
              <a:lnSpc>
                <a:spcPct val="100000"/>
              </a:lnSpc>
              <a:spcBef>
                <a:spcPts val="0"/>
              </a:spcBef>
              <a:spcAft>
                <a:spcPts val="0"/>
              </a:spcAft>
              <a:buClr>
                <a:schemeClr val="dk1"/>
              </a:buClr>
              <a:buSzPts val="1600"/>
              <a:buFont typeface="Trebuchet MS"/>
              <a:buChar char="●"/>
            </a:pPr>
            <a:r>
              <a:rPr lang="en" sz="1600">
                <a:solidFill>
                  <a:schemeClr val="dk1"/>
                </a:solidFill>
              </a:rPr>
              <a:t>Public health testing at Division of Consolidated Lab Services (DCLS)</a:t>
            </a:r>
            <a:endParaRPr sz="1600">
              <a:solidFill>
                <a:schemeClr val="dk1"/>
              </a:solidFill>
            </a:endParaRPr>
          </a:p>
          <a:p>
            <a:pPr marL="914400" marR="0" lvl="1" indent="-330200" algn="l" rtl="0">
              <a:lnSpc>
                <a:spcPct val="100000"/>
              </a:lnSpc>
              <a:spcBef>
                <a:spcPts val="0"/>
              </a:spcBef>
              <a:spcAft>
                <a:spcPts val="0"/>
              </a:spcAft>
              <a:buClr>
                <a:schemeClr val="dk1"/>
              </a:buClr>
              <a:buSzPts val="1600"/>
              <a:buFont typeface="Trebuchet MS"/>
              <a:buChar char="○"/>
            </a:pPr>
            <a:r>
              <a:rPr lang="en" sz="1600">
                <a:solidFill>
                  <a:schemeClr val="dk1"/>
                </a:solidFill>
              </a:rPr>
              <a:t>Free if patients meet </a:t>
            </a:r>
            <a:r>
              <a:rPr lang="en" sz="1600" u="sng">
                <a:solidFill>
                  <a:schemeClr val="hlink"/>
                </a:solidFill>
                <a:hlinkClick r:id="rId3"/>
              </a:rPr>
              <a:t>clinical and epidemiologic criteria</a:t>
            </a:r>
            <a:r>
              <a:rPr lang="en" sz="1600">
                <a:solidFill>
                  <a:schemeClr val="dk1"/>
                </a:solidFill>
              </a:rPr>
              <a:t> </a:t>
            </a:r>
            <a:endParaRPr sz="1600" strike="sngStrike">
              <a:solidFill>
                <a:srgbClr val="FF0000"/>
              </a:solidFill>
            </a:endParaRPr>
          </a:p>
          <a:p>
            <a:pPr marL="914400" marR="0" lvl="1" indent="-330200" algn="l" rtl="0">
              <a:lnSpc>
                <a:spcPct val="100000"/>
              </a:lnSpc>
              <a:spcBef>
                <a:spcPts val="0"/>
              </a:spcBef>
              <a:spcAft>
                <a:spcPts val="0"/>
              </a:spcAft>
              <a:buClr>
                <a:schemeClr val="dk1"/>
              </a:buClr>
              <a:buSzPts val="1600"/>
              <a:buChar char="○"/>
            </a:pPr>
            <a:r>
              <a:rPr lang="en" sz="1600" b="1">
                <a:solidFill>
                  <a:schemeClr val="dk1"/>
                </a:solidFill>
                <a:highlight>
                  <a:srgbClr val="FFFF00"/>
                </a:highlight>
              </a:rPr>
              <a:t>Preapproval by LHD is required</a:t>
            </a:r>
            <a:r>
              <a:rPr lang="en" sz="1600" b="1">
                <a:solidFill>
                  <a:schemeClr val="dk1"/>
                </a:solidFill>
              </a:rPr>
              <a:t> </a:t>
            </a:r>
            <a:endParaRPr sz="1600" b="1">
              <a:solidFill>
                <a:schemeClr val="dk1"/>
              </a:solidFill>
            </a:endParaRPr>
          </a:p>
          <a:p>
            <a:pPr marL="457200" marR="0" lvl="0" indent="-330200" algn="l" rtl="0">
              <a:lnSpc>
                <a:spcPct val="100000"/>
              </a:lnSpc>
              <a:spcBef>
                <a:spcPts val="0"/>
              </a:spcBef>
              <a:spcAft>
                <a:spcPts val="0"/>
              </a:spcAft>
              <a:buClr>
                <a:schemeClr val="dk1"/>
              </a:buClr>
              <a:buSzPts val="1600"/>
              <a:buFont typeface="Trebuchet MS"/>
              <a:buChar char="●"/>
            </a:pPr>
            <a:r>
              <a:rPr lang="en" sz="1600" b="1" u="sng">
                <a:solidFill>
                  <a:schemeClr val="hlink"/>
                </a:solidFill>
                <a:highlight>
                  <a:srgbClr val="FFFF00"/>
                </a:highlight>
                <a:hlinkClick r:id="rId4"/>
              </a:rPr>
              <a:t>Patients suspected of having monkeypox (or who have the illness) should be tested for HIV and other STIs (gonorrhea, syphilis, herpes, chlamydia)</a:t>
            </a:r>
            <a:endParaRPr sz="1600">
              <a:solidFill>
                <a:schemeClr val="dk1"/>
              </a:solidFill>
              <a:highlight>
                <a:srgbClr val="FFFF00"/>
              </a:highlight>
            </a:endParaRPr>
          </a:p>
          <a:p>
            <a:pPr marL="457200" marR="0" lvl="0" indent="-330200" algn="l" rtl="0">
              <a:lnSpc>
                <a:spcPct val="100000"/>
              </a:lnSpc>
              <a:spcBef>
                <a:spcPts val="0"/>
              </a:spcBef>
              <a:spcAft>
                <a:spcPts val="0"/>
              </a:spcAft>
              <a:buClr>
                <a:schemeClr val="dk1"/>
              </a:buClr>
              <a:buSzPts val="1600"/>
              <a:buFont typeface="Trebuchet MS"/>
              <a:buChar char="●"/>
            </a:pPr>
            <a:r>
              <a:rPr lang="en" sz="1600">
                <a:solidFill>
                  <a:schemeClr val="dk1"/>
                </a:solidFill>
              </a:rPr>
              <a:t>Immediately report any suspected case to </a:t>
            </a:r>
            <a:r>
              <a:rPr lang="en" sz="1600" u="sng">
                <a:solidFill>
                  <a:schemeClr val="hlink"/>
                </a:solidFill>
                <a:hlinkClick r:id="rId5"/>
              </a:rPr>
              <a:t>Local Health District</a:t>
            </a:r>
            <a:endParaRPr sz="1600">
              <a:solidFill>
                <a:srgbClr val="303641"/>
              </a:solidFill>
              <a:highlight>
                <a:srgbClr val="FFFFFF"/>
              </a:highlight>
            </a:endParaRPr>
          </a:p>
          <a:p>
            <a:pPr marL="914400" marR="0" lvl="1" indent="-330200" algn="l" rtl="0">
              <a:lnSpc>
                <a:spcPct val="100000"/>
              </a:lnSpc>
              <a:spcBef>
                <a:spcPts val="0"/>
              </a:spcBef>
              <a:spcAft>
                <a:spcPts val="0"/>
              </a:spcAft>
              <a:buClr>
                <a:schemeClr val="dk1"/>
              </a:buClr>
              <a:buSzPts val="1600"/>
              <a:buFont typeface="Trebuchet MS"/>
              <a:buChar char="○"/>
            </a:pPr>
            <a:r>
              <a:rPr lang="en" sz="1600">
                <a:solidFill>
                  <a:srgbClr val="303641"/>
                </a:solidFill>
                <a:highlight>
                  <a:srgbClr val="FFFFFF"/>
                </a:highlight>
              </a:rPr>
              <a:t>Use the </a:t>
            </a:r>
            <a:r>
              <a:rPr lang="en" sz="1600" u="sng">
                <a:solidFill>
                  <a:schemeClr val="hlink"/>
                </a:solidFill>
                <a:highlight>
                  <a:srgbClr val="FFFFFF"/>
                </a:highlight>
                <a:hlinkClick r:id="rId6"/>
              </a:rPr>
              <a:t>Confidential Morbidity Report Portal</a:t>
            </a:r>
            <a:r>
              <a:rPr lang="en" sz="1600">
                <a:solidFill>
                  <a:srgbClr val="303641"/>
                </a:solidFill>
                <a:highlight>
                  <a:srgbClr val="FFFFFF"/>
                </a:highlight>
              </a:rPr>
              <a:t> (Epi-1) or telephone, even if testing is being conducted at a commercial laboratory.</a:t>
            </a:r>
            <a:endParaRPr sz="1900">
              <a:solidFill>
                <a:schemeClr val="dk1"/>
              </a:solidFill>
            </a:endParaRPr>
          </a:p>
          <a:p>
            <a:pPr marL="0" marR="0" lvl="0" indent="0" algn="l" rtl="0">
              <a:lnSpc>
                <a:spcPct val="100000"/>
              </a:lnSpc>
              <a:spcBef>
                <a:spcPts val="800"/>
              </a:spcBef>
              <a:spcAft>
                <a:spcPts val="0"/>
              </a:spcAft>
              <a:buSzPts val="1400"/>
              <a:buNone/>
            </a:pPr>
            <a:endParaRPr sz="1400">
              <a:solidFill>
                <a:schemeClr val="dk1"/>
              </a:solidFill>
            </a:endParaRPr>
          </a:p>
        </p:txBody>
      </p:sp>
      <p:sp>
        <p:nvSpPr>
          <p:cNvPr id="432" name="Google Shape;432;p8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85"/>
          <p:cNvSpPr txBox="1">
            <a:spLocks noGrp="1"/>
          </p:cNvSpPr>
          <p:nvPr>
            <p:ph type="title"/>
          </p:nvPr>
        </p:nvSpPr>
        <p:spPr>
          <a:xfrm>
            <a:off x="457200" y="205978"/>
            <a:ext cx="8229600" cy="8574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300">
                <a:solidFill>
                  <a:srgbClr val="075290"/>
                </a:solidFill>
              </a:rPr>
              <a:t>Specimen Collection</a:t>
            </a:r>
            <a:endParaRPr sz="3300">
              <a:solidFill>
                <a:srgbClr val="075290"/>
              </a:solidFill>
            </a:endParaRPr>
          </a:p>
        </p:txBody>
      </p:sp>
      <p:sp>
        <p:nvSpPr>
          <p:cNvPr id="438" name="Google Shape;438;p85"/>
          <p:cNvSpPr txBox="1">
            <a:spLocks noGrp="1"/>
          </p:cNvSpPr>
          <p:nvPr>
            <p:ph type="body" idx="1"/>
          </p:nvPr>
        </p:nvSpPr>
        <p:spPr>
          <a:xfrm>
            <a:off x="401125" y="975900"/>
            <a:ext cx="8229600" cy="3600600"/>
          </a:xfrm>
          <a:prstGeom prst="rect">
            <a:avLst/>
          </a:prstGeom>
        </p:spPr>
        <p:txBody>
          <a:bodyPr spcFirstLastPara="1" wrap="square" lIns="68575" tIns="34275" rIns="68575" bIns="34275" anchor="t" anchorCtr="0">
            <a:noAutofit/>
          </a:bodyPr>
          <a:lstStyle/>
          <a:p>
            <a:pPr marL="457200" lvl="0" indent="-349250" algn="l" rtl="0">
              <a:lnSpc>
                <a:spcPct val="115000"/>
              </a:lnSpc>
              <a:spcBef>
                <a:spcPts val="0"/>
              </a:spcBef>
              <a:spcAft>
                <a:spcPts val="0"/>
              </a:spcAft>
              <a:buClr>
                <a:schemeClr val="dk1"/>
              </a:buClr>
              <a:buSzPts val="1900"/>
              <a:buChar char="●"/>
            </a:pPr>
            <a:r>
              <a:rPr lang="en" sz="1900">
                <a:solidFill>
                  <a:schemeClr val="dk1"/>
                </a:solidFill>
                <a:highlight>
                  <a:srgbClr val="FFFFFF"/>
                </a:highlight>
              </a:rPr>
              <a:t>Wear appropriate PPE</a:t>
            </a:r>
            <a:endParaRPr sz="1900">
              <a:solidFill>
                <a:schemeClr val="dk1"/>
              </a:solidFill>
              <a:highlight>
                <a:srgbClr val="FFFFFF"/>
              </a:highlight>
            </a:endParaRPr>
          </a:p>
          <a:p>
            <a:pPr marL="457200" lvl="0" indent="-349250" algn="l" rtl="0">
              <a:lnSpc>
                <a:spcPct val="115000"/>
              </a:lnSpc>
              <a:spcBef>
                <a:spcPts val="0"/>
              </a:spcBef>
              <a:spcAft>
                <a:spcPts val="0"/>
              </a:spcAft>
              <a:buClr>
                <a:schemeClr val="dk1"/>
              </a:buClr>
              <a:buSzPts val="1900"/>
              <a:buChar char="●"/>
            </a:pPr>
            <a:r>
              <a:rPr lang="en" sz="1900">
                <a:solidFill>
                  <a:schemeClr val="dk1"/>
                </a:solidFill>
                <a:highlight>
                  <a:srgbClr val="FFFFFF"/>
                </a:highlight>
              </a:rPr>
              <a:t>Collect material from surface of lesion or crust from healing lesion</a:t>
            </a:r>
            <a:endParaRPr sz="1900">
              <a:solidFill>
                <a:schemeClr val="dk1"/>
              </a:solidFill>
              <a:highlight>
                <a:srgbClr val="FFFFFF"/>
              </a:highlight>
            </a:endParaRPr>
          </a:p>
          <a:p>
            <a:pPr marL="457200" lvl="0" indent="-349250" algn="l" rtl="0">
              <a:lnSpc>
                <a:spcPct val="115000"/>
              </a:lnSpc>
              <a:spcBef>
                <a:spcPts val="0"/>
              </a:spcBef>
              <a:spcAft>
                <a:spcPts val="0"/>
              </a:spcAft>
              <a:buClr>
                <a:schemeClr val="dk1"/>
              </a:buClr>
              <a:buSzPts val="1900"/>
              <a:buChar char="●"/>
            </a:pPr>
            <a:r>
              <a:rPr lang="en" sz="1900">
                <a:solidFill>
                  <a:schemeClr val="dk1"/>
                </a:solidFill>
                <a:highlight>
                  <a:schemeClr val="lt1"/>
                </a:highlight>
              </a:rPr>
              <a:t>Collect 2 swabs from each lesion (2-3 lesions should be sufficient) </a:t>
            </a:r>
            <a:endParaRPr sz="1900">
              <a:solidFill>
                <a:schemeClr val="dk1"/>
              </a:solidFill>
              <a:highlight>
                <a:schemeClr val="lt1"/>
              </a:highlight>
            </a:endParaRPr>
          </a:p>
          <a:p>
            <a:pPr marL="914400" lvl="1" indent="-349250" algn="l" rtl="0">
              <a:lnSpc>
                <a:spcPct val="115000"/>
              </a:lnSpc>
              <a:spcBef>
                <a:spcPts val="0"/>
              </a:spcBef>
              <a:spcAft>
                <a:spcPts val="0"/>
              </a:spcAft>
              <a:buClr>
                <a:schemeClr val="dk1"/>
              </a:buClr>
              <a:buSzPts val="1900"/>
              <a:buChar char="○"/>
            </a:pPr>
            <a:r>
              <a:rPr lang="en" sz="1900">
                <a:solidFill>
                  <a:schemeClr val="dk1"/>
                </a:solidFill>
                <a:highlight>
                  <a:schemeClr val="lt1"/>
                </a:highlight>
              </a:rPr>
              <a:t>Prefer different locations or lesions that appear different</a:t>
            </a:r>
            <a:endParaRPr sz="1900">
              <a:solidFill>
                <a:schemeClr val="dk1"/>
              </a:solidFill>
              <a:highlight>
                <a:schemeClr val="lt1"/>
              </a:highlight>
            </a:endParaRPr>
          </a:p>
          <a:p>
            <a:pPr marL="457200" lvl="0" indent="-349250" algn="l" rtl="0">
              <a:lnSpc>
                <a:spcPct val="115000"/>
              </a:lnSpc>
              <a:spcBef>
                <a:spcPts val="0"/>
              </a:spcBef>
              <a:spcAft>
                <a:spcPts val="0"/>
              </a:spcAft>
              <a:buSzPts val="1900"/>
              <a:buChar char="●"/>
            </a:pPr>
            <a:r>
              <a:rPr lang="en" sz="1900">
                <a:solidFill>
                  <a:schemeClr val="dk1"/>
                </a:solidFill>
                <a:highlight>
                  <a:schemeClr val="lt1"/>
                </a:highlight>
              </a:rPr>
              <a:t>Use sterile synthetic swabs with plastic, wood, or thin aluminum shaft</a:t>
            </a:r>
            <a:endParaRPr sz="1900">
              <a:solidFill>
                <a:schemeClr val="dk1"/>
              </a:solidFill>
              <a:highlight>
                <a:schemeClr val="lt1"/>
              </a:highlight>
            </a:endParaRPr>
          </a:p>
          <a:p>
            <a:pPr marL="914400" lvl="1" indent="-349250" algn="l" rtl="0">
              <a:lnSpc>
                <a:spcPct val="115000"/>
              </a:lnSpc>
              <a:spcBef>
                <a:spcPts val="0"/>
              </a:spcBef>
              <a:spcAft>
                <a:spcPts val="0"/>
              </a:spcAft>
              <a:buClr>
                <a:schemeClr val="dk1"/>
              </a:buClr>
              <a:buSzPts val="1900"/>
              <a:buFont typeface="Arial"/>
              <a:buChar char="○"/>
            </a:pPr>
            <a:r>
              <a:rPr lang="en" sz="1900">
                <a:solidFill>
                  <a:schemeClr val="dk1"/>
                </a:solidFill>
                <a:highlight>
                  <a:schemeClr val="lt1"/>
                </a:highlight>
              </a:rPr>
              <a:t>Do not use cotton swabs</a:t>
            </a:r>
            <a:endParaRPr sz="1900">
              <a:solidFill>
                <a:schemeClr val="dk1"/>
              </a:solidFill>
              <a:highlight>
                <a:schemeClr val="lt1"/>
              </a:highlight>
            </a:endParaRPr>
          </a:p>
          <a:p>
            <a:pPr marL="457200" lvl="0" indent="-349250" algn="l" rtl="0">
              <a:lnSpc>
                <a:spcPct val="115000"/>
              </a:lnSpc>
              <a:spcBef>
                <a:spcPts val="0"/>
              </a:spcBef>
              <a:spcAft>
                <a:spcPts val="0"/>
              </a:spcAft>
              <a:buSzPts val="1900"/>
              <a:buChar char="●"/>
            </a:pPr>
            <a:r>
              <a:rPr lang="en" sz="1900">
                <a:solidFill>
                  <a:schemeClr val="dk1"/>
                </a:solidFill>
                <a:highlight>
                  <a:srgbClr val="FFFFFF"/>
                </a:highlight>
              </a:rPr>
              <a:t>Swab surface of lesion </a:t>
            </a:r>
            <a:r>
              <a:rPr lang="en" sz="1900" b="1">
                <a:solidFill>
                  <a:schemeClr val="dk1"/>
                </a:solidFill>
                <a:highlight>
                  <a:srgbClr val="FFFFFF"/>
                </a:highlight>
              </a:rPr>
              <a:t>vigorously </a:t>
            </a:r>
            <a:r>
              <a:rPr lang="en" sz="1900">
                <a:solidFill>
                  <a:schemeClr val="dk1"/>
                </a:solidFill>
                <a:highlight>
                  <a:srgbClr val="FFFFFF"/>
                </a:highlight>
              </a:rPr>
              <a:t>to collect adequate DNA</a:t>
            </a:r>
            <a:endParaRPr sz="1900">
              <a:solidFill>
                <a:schemeClr val="dk1"/>
              </a:solidFill>
              <a:highlight>
                <a:srgbClr val="FFFFFF"/>
              </a:highlight>
            </a:endParaRPr>
          </a:p>
          <a:p>
            <a:pPr marL="914400" lvl="1" indent="-349250" algn="l" rtl="0">
              <a:lnSpc>
                <a:spcPct val="115000"/>
              </a:lnSpc>
              <a:spcBef>
                <a:spcPts val="0"/>
              </a:spcBef>
              <a:spcAft>
                <a:spcPts val="0"/>
              </a:spcAft>
              <a:buClr>
                <a:schemeClr val="dk1"/>
              </a:buClr>
              <a:buSzPts val="1900"/>
              <a:buChar char="○"/>
            </a:pPr>
            <a:r>
              <a:rPr lang="en" sz="1900" b="1">
                <a:solidFill>
                  <a:schemeClr val="dk1"/>
                </a:solidFill>
                <a:highlight>
                  <a:srgbClr val="FFFF00"/>
                </a:highlight>
              </a:rPr>
              <a:t>Do not need to de-roof or lance lesion before swabbing</a:t>
            </a:r>
            <a:endParaRPr sz="1900" b="1">
              <a:solidFill>
                <a:schemeClr val="dk1"/>
              </a:solidFill>
              <a:highlight>
                <a:srgbClr val="FFFF00"/>
              </a:highlight>
            </a:endParaRPr>
          </a:p>
          <a:p>
            <a:pPr marL="457200" lvl="0" indent="-349250" algn="l" rtl="0">
              <a:lnSpc>
                <a:spcPct val="115000"/>
              </a:lnSpc>
              <a:spcBef>
                <a:spcPts val="0"/>
              </a:spcBef>
              <a:spcAft>
                <a:spcPts val="0"/>
              </a:spcAft>
              <a:buClr>
                <a:schemeClr val="dk1"/>
              </a:buClr>
              <a:buSzPts val="1900"/>
              <a:buChar char="●"/>
            </a:pPr>
            <a:r>
              <a:rPr lang="en" sz="1900">
                <a:solidFill>
                  <a:schemeClr val="dk1"/>
                </a:solidFill>
                <a:highlight>
                  <a:srgbClr val="FFFFFF"/>
                </a:highlight>
              </a:rPr>
              <a:t>Put each swab into separate container</a:t>
            </a:r>
            <a:endParaRPr sz="1900">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sz="3200"/>
          </a:p>
        </p:txBody>
      </p:sp>
      <p:sp>
        <p:nvSpPr>
          <p:cNvPr id="439" name="Google Shape;439;p8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27</a:t>
            </a:fld>
            <a:endParaRPr/>
          </a:p>
        </p:txBody>
      </p:sp>
      <p:sp>
        <p:nvSpPr>
          <p:cNvPr id="440" name="Google Shape;440;p85"/>
          <p:cNvSpPr txBox="1"/>
          <p:nvPr/>
        </p:nvSpPr>
        <p:spPr>
          <a:xfrm>
            <a:off x="0" y="4576500"/>
            <a:ext cx="58356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200" u="sng">
                <a:solidFill>
                  <a:schemeClr val="hlink"/>
                </a:solidFill>
                <a:highlight>
                  <a:schemeClr val="lt1"/>
                </a:highlight>
                <a:latin typeface="Trebuchet MS"/>
                <a:ea typeface="Trebuchet MS"/>
                <a:cs typeface="Trebuchet MS"/>
                <a:sym typeface="Trebuchet MS"/>
                <a:hlinkClick r:id="rId3"/>
              </a:rPr>
              <a:t>cdc.gov/poxvirus/monkeypox/clinicians/prep-collection-specimens.html</a:t>
            </a:r>
            <a:endParaRPr sz="1200">
              <a:latin typeface="Trebuchet MS"/>
              <a:ea typeface="Trebuchet MS"/>
              <a:cs typeface="Trebuchet MS"/>
              <a:sym typeface="Trebuchet M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86"/>
          <p:cNvSpPr txBox="1">
            <a:spLocks noGrp="1"/>
          </p:cNvSpPr>
          <p:nvPr>
            <p:ph type="title"/>
          </p:nvPr>
        </p:nvSpPr>
        <p:spPr>
          <a:xfrm>
            <a:off x="457200" y="205976"/>
            <a:ext cx="8229600" cy="68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solidFill>
                  <a:srgbClr val="075290"/>
                </a:solidFill>
              </a:rPr>
              <a:t>Guidance if Patient Tests Positive</a:t>
            </a:r>
            <a:endParaRPr>
              <a:solidFill>
                <a:srgbClr val="075290"/>
              </a:solidFill>
            </a:endParaRPr>
          </a:p>
        </p:txBody>
      </p:sp>
      <p:sp>
        <p:nvSpPr>
          <p:cNvPr id="446" name="Google Shape;446;p86"/>
          <p:cNvSpPr txBox="1">
            <a:spLocks noGrp="1"/>
          </p:cNvSpPr>
          <p:nvPr>
            <p:ph type="body" idx="1"/>
          </p:nvPr>
        </p:nvSpPr>
        <p:spPr>
          <a:xfrm>
            <a:off x="324575" y="974950"/>
            <a:ext cx="8229600" cy="3600600"/>
          </a:xfrm>
          <a:prstGeom prst="rect">
            <a:avLst/>
          </a:prstGeom>
        </p:spPr>
        <p:txBody>
          <a:bodyPr spcFirstLastPara="1" wrap="square" lIns="68575" tIns="34275" rIns="68575" bIns="34275" anchor="t" anchorCtr="0">
            <a:normAutofit/>
          </a:bodyPr>
          <a:lstStyle/>
          <a:p>
            <a:pPr marL="457200" lvl="0" indent="-330200" algn="l" rtl="0">
              <a:spcBef>
                <a:spcPts val="300"/>
              </a:spcBef>
              <a:spcAft>
                <a:spcPts val="0"/>
              </a:spcAft>
              <a:buClr>
                <a:schemeClr val="dk1"/>
              </a:buClr>
              <a:buSzPts val="1600"/>
              <a:buChar char="●"/>
            </a:pPr>
            <a:r>
              <a:rPr lang="en" sz="1600">
                <a:solidFill>
                  <a:schemeClr val="dk1"/>
                </a:solidFill>
              </a:rPr>
              <a:t>Positive test from lab is actionable for clinical and epidemiologic purposes </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Report to </a:t>
            </a:r>
            <a:r>
              <a:rPr lang="en" sz="1600" u="sng">
                <a:solidFill>
                  <a:schemeClr val="hlink"/>
                </a:solidFill>
                <a:hlinkClick r:id="rId3"/>
              </a:rPr>
              <a:t>Local Health District</a:t>
            </a:r>
            <a:r>
              <a:rPr lang="en" sz="1600">
                <a:solidFill>
                  <a:schemeClr val="dk1"/>
                </a:solidFill>
              </a:rPr>
              <a:t>, if haven’t done so already</a:t>
            </a:r>
            <a:endParaRPr sz="1600">
              <a:solidFill>
                <a:schemeClr val="dk1"/>
              </a:solidFill>
            </a:endParaRPr>
          </a:p>
          <a:p>
            <a:pPr marL="914400" lvl="1" indent="-330200" algn="l" rtl="0">
              <a:spcBef>
                <a:spcPts val="300"/>
              </a:spcBef>
              <a:spcAft>
                <a:spcPts val="0"/>
              </a:spcAft>
              <a:buClr>
                <a:schemeClr val="dk1"/>
              </a:buClr>
              <a:buSzPts val="1600"/>
              <a:buChar char="○"/>
            </a:pPr>
            <a:r>
              <a:rPr lang="en" sz="1600">
                <a:solidFill>
                  <a:srgbClr val="303641"/>
                </a:solidFill>
                <a:highlight>
                  <a:srgbClr val="FFFFFF"/>
                </a:highlight>
              </a:rPr>
              <a:t>Use the </a:t>
            </a:r>
            <a:r>
              <a:rPr lang="en" sz="1600" u="sng">
                <a:solidFill>
                  <a:schemeClr val="hlink"/>
                </a:solidFill>
                <a:highlight>
                  <a:srgbClr val="FFFFFF"/>
                </a:highlight>
                <a:hlinkClick r:id="rId4"/>
              </a:rPr>
              <a:t>Confidential Morbidity Report Portal</a:t>
            </a:r>
            <a:r>
              <a:rPr lang="en" sz="1600">
                <a:solidFill>
                  <a:srgbClr val="303641"/>
                </a:solidFill>
                <a:highlight>
                  <a:srgbClr val="FFFFFF"/>
                </a:highlight>
              </a:rPr>
              <a:t> (Epi-1) or telephone, even if testing is being conducted at a commercial laboratory.</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Evaluate patient for treatment</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Counsel patient to:</a:t>
            </a:r>
            <a:endParaRPr sz="1600">
              <a:solidFill>
                <a:schemeClr val="dk1"/>
              </a:solidFill>
            </a:endParaRPr>
          </a:p>
          <a:p>
            <a:pPr marL="914400" lvl="1" indent="-330200" algn="l" rtl="0">
              <a:spcBef>
                <a:spcPts val="0"/>
              </a:spcBef>
              <a:spcAft>
                <a:spcPts val="0"/>
              </a:spcAft>
              <a:buClr>
                <a:schemeClr val="dk1"/>
              </a:buClr>
              <a:buSzPts val="1600"/>
              <a:buChar char="○"/>
            </a:pPr>
            <a:r>
              <a:rPr lang="en" sz="1600">
                <a:solidFill>
                  <a:schemeClr val="dk1"/>
                </a:solidFill>
              </a:rPr>
              <a:t>Notify close contacts</a:t>
            </a:r>
            <a:endParaRPr sz="1600">
              <a:solidFill>
                <a:schemeClr val="dk1"/>
              </a:solidFill>
            </a:endParaRPr>
          </a:p>
          <a:p>
            <a:pPr marL="914400" lvl="1" indent="-330200" algn="l" rtl="0">
              <a:spcBef>
                <a:spcPts val="0"/>
              </a:spcBef>
              <a:spcAft>
                <a:spcPts val="0"/>
              </a:spcAft>
              <a:buClr>
                <a:schemeClr val="dk1"/>
              </a:buClr>
              <a:buSzPts val="1600"/>
              <a:buChar char="○"/>
            </a:pPr>
            <a:r>
              <a:rPr lang="en" sz="1600">
                <a:solidFill>
                  <a:schemeClr val="dk1"/>
                </a:solidFill>
              </a:rPr>
              <a:t>Stay home except for emergencies or medical care</a:t>
            </a:r>
            <a:endParaRPr sz="1600">
              <a:solidFill>
                <a:schemeClr val="dk1"/>
              </a:solidFill>
            </a:endParaRPr>
          </a:p>
          <a:p>
            <a:pPr marL="914400" lvl="1" indent="-330200" algn="l" rtl="0">
              <a:spcBef>
                <a:spcPts val="0"/>
              </a:spcBef>
              <a:spcAft>
                <a:spcPts val="0"/>
              </a:spcAft>
              <a:buClr>
                <a:schemeClr val="dk1"/>
              </a:buClr>
              <a:buSzPts val="1600"/>
              <a:buChar char="○"/>
            </a:pPr>
            <a:r>
              <a:rPr lang="en" sz="1600">
                <a:solidFill>
                  <a:schemeClr val="dk1"/>
                </a:solidFill>
              </a:rPr>
              <a:t>Stay away from others in home, including pets</a:t>
            </a:r>
            <a:endParaRPr sz="1600">
              <a:solidFill>
                <a:schemeClr val="dk1"/>
              </a:solidFill>
            </a:endParaRPr>
          </a:p>
          <a:p>
            <a:pPr marL="914400" lvl="1" indent="-330200" algn="l" rtl="0">
              <a:spcBef>
                <a:spcPts val="0"/>
              </a:spcBef>
              <a:spcAft>
                <a:spcPts val="0"/>
              </a:spcAft>
              <a:buClr>
                <a:schemeClr val="dk1"/>
              </a:buClr>
              <a:buSzPts val="1600"/>
              <a:buChar char="○"/>
            </a:pPr>
            <a:r>
              <a:rPr lang="en" sz="1600">
                <a:solidFill>
                  <a:schemeClr val="dk1"/>
                </a:solidFill>
              </a:rPr>
              <a:t>Avoid contact with others (including sexual contact)</a:t>
            </a:r>
            <a:endParaRPr sz="1600">
              <a:solidFill>
                <a:schemeClr val="dk1"/>
              </a:solidFill>
            </a:endParaRPr>
          </a:p>
          <a:p>
            <a:pPr marL="914400" lvl="1" indent="-330200" algn="l" rtl="0">
              <a:spcBef>
                <a:spcPts val="0"/>
              </a:spcBef>
              <a:spcAft>
                <a:spcPts val="0"/>
              </a:spcAft>
              <a:buClr>
                <a:schemeClr val="dk1"/>
              </a:buClr>
              <a:buSzPts val="1600"/>
              <a:buChar char="○"/>
            </a:pPr>
            <a:r>
              <a:rPr lang="en" sz="1600">
                <a:solidFill>
                  <a:schemeClr val="dk1"/>
                </a:solidFill>
              </a:rPr>
              <a:t>Wear mask if have to be around others at home</a:t>
            </a:r>
            <a:endParaRPr sz="1600">
              <a:solidFill>
                <a:schemeClr val="dk1"/>
              </a:solidFill>
            </a:endParaRPr>
          </a:p>
          <a:p>
            <a:pPr marL="914400" lvl="1" indent="-330200" algn="l" rtl="0">
              <a:spcBef>
                <a:spcPts val="0"/>
              </a:spcBef>
              <a:spcAft>
                <a:spcPts val="0"/>
              </a:spcAft>
              <a:buClr>
                <a:schemeClr val="dk1"/>
              </a:buClr>
              <a:buSzPts val="1600"/>
              <a:buChar char="○"/>
            </a:pPr>
            <a:r>
              <a:rPr lang="en" sz="1600">
                <a:solidFill>
                  <a:schemeClr val="dk1"/>
                </a:solidFill>
              </a:rPr>
              <a:t>Do not share items that could be contaminated (linens, clothing)</a:t>
            </a:r>
            <a:endParaRPr sz="1600">
              <a:solidFill>
                <a:schemeClr val="dk1"/>
              </a:solidFill>
            </a:endParaRPr>
          </a:p>
          <a:p>
            <a:pPr marL="914400" lvl="1" indent="-330200" algn="l" rtl="0">
              <a:spcBef>
                <a:spcPts val="0"/>
              </a:spcBef>
              <a:spcAft>
                <a:spcPts val="0"/>
              </a:spcAft>
              <a:buClr>
                <a:schemeClr val="dk1"/>
              </a:buClr>
              <a:buSzPts val="1600"/>
              <a:buChar char="○"/>
            </a:pPr>
            <a:r>
              <a:rPr lang="en" sz="1600">
                <a:solidFill>
                  <a:schemeClr val="dk1"/>
                </a:solidFill>
              </a:rPr>
              <a:t>Do not use contact lenses</a:t>
            </a:r>
            <a:endParaRPr sz="1600">
              <a:solidFill>
                <a:schemeClr val="dk1"/>
              </a:solidFill>
            </a:endParaRPr>
          </a:p>
          <a:p>
            <a:pPr marL="914400" lvl="1" indent="-330200" algn="l" rtl="0">
              <a:spcBef>
                <a:spcPts val="0"/>
              </a:spcBef>
              <a:spcAft>
                <a:spcPts val="0"/>
              </a:spcAft>
              <a:buClr>
                <a:schemeClr val="dk1"/>
              </a:buClr>
              <a:buSzPts val="1600"/>
              <a:buChar char="○"/>
            </a:pPr>
            <a:r>
              <a:rPr lang="en" sz="1600">
                <a:solidFill>
                  <a:schemeClr val="dk1"/>
                </a:solidFill>
              </a:rPr>
              <a:t>Wash hands often with soap and water or alcohol based hand sanitizer</a:t>
            </a:r>
            <a:endParaRPr sz="160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87"/>
          <p:cNvSpPr txBox="1">
            <a:spLocks noGrp="1"/>
          </p:cNvSpPr>
          <p:nvPr>
            <p:ph type="title"/>
          </p:nvPr>
        </p:nvSpPr>
        <p:spPr>
          <a:xfrm>
            <a:off x="457200" y="53578"/>
            <a:ext cx="8229600" cy="8574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solidFill>
                  <a:srgbClr val="075290"/>
                </a:solidFill>
              </a:rPr>
              <a:t>Monkeypox Testing: Commercial Labs</a:t>
            </a:r>
            <a:endParaRPr>
              <a:solidFill>
                <a:srgbClr val="075290"/>
              </a:solidFill>
            </a:endParaRPr>
          </a:p>
        </p:txBody>
      </p:sp>
      <p:graphicFrame>
        <p:nvGraphicFramePr>
          <p:cNvPr id="452" name="Google Shape;452;p87"/>
          <p:cNvGraphicFramePr/>
          <p:nvPr/>
        </p:nvGraphicFramePr>
        <p:xfrm>
          <a:off x="344300" y="848075"/>
          <a:ext cx="3000000" cy="3000000"/>
        </p:xfrm>
        <a:graphic>
          <a:graphicData uri="http://schemas.openxmlformats.org/drawingml/2006/table">
            <a:tbl>
              <a:tblPr>
                <a:noFill/>
                <a:tableStyleId>{77F22269-9328-492E-A559-D689FAEE15A9}</a:tableStyleId>
              </a:tblPr>
              <a:tblGrid>
                <a:gridCol w="916600">
                  <a:extLst>
                    <a:ext uri="{9D8B030D-6E8A-4147-A177-3AD203B41FA5}">
                      <a16:colId xmlns:a16="http://schemas.microsoft.com/office/drawing/2014/main" val="20000"/>
                    </a:ext>
                  </a:extLst>
                </a:gridCol>
                <a:gridCol w="1273500">
                  <a:extLst>
                    <a:ext uri="{9D8B030D-6E8A-4147-A177-3AD203B41FA5}">
                      <a16:colId xmlns:a16="http://schemas.microsoft.com/office/drawing/2014/main" val="20001"/>
                    </a:ext>
                  </a:extLst>
                </a:gridCol>
                <a:gridCol w="1234825">
                  <a:extLst>
                    <a:ext uri="{9D8B030D-6E8A-4147-A177-3AD203B41FA5}">
                      <a16:colId xmlns:a16="http://schemas.microsoft.com/office/drawing/2014/main" val="20002"/>
                    </a:ext>
                  </a:extLst>
                </a:gridCol>
                <a:gridCol w="1651525">
                  <a:extLst>
                    <a:ext uri="{9D8B030D-6E8A-4147-A177-3AD203B41FA5}">
                      <a16:colId xmlns:a16="http://schemas.microsoft.com/office/drawing/2014/main" val="20003"/>
                    </a:ext>
                  </a:extLst>
                </a:gridCol>
                <a:gridCol w="1431725">
                  <a:extLst>
                    <a:ext uri="{9D8B030D-6E8A-4147-A177-3AD203B41FA5}">
                      <a16:colId xmlns:a16="http://schemas.microsoft.com/office/drawing/2014/main" val="20004"/>
                    </a:ext>
                  </a:extLst>
                </a:gridCol>
                <a:gridCol w="1431725">
                  <a:extLst>
                    <a:ext uri="{9D8B030D-6E8A-4147-A177-3AD203B41FA5}">
                      <a16:colId xmlns:a16="http://schemas.microsoft.com/office/drawing/2014/main" val="20005"/>
                    </a:ext>
                  </a:extLst>
                </a:gridCol>
              </a:tblGrid>
              <a:tr h="309075">
                <a:tc>
                  <a:txBody>
                    <a:bodyPr/>
                    <a:lstStyle/>
                    <a:p>
                      <a:pPr marL="0" lvl="0" indent="0" algn="l" rtl="0">
                        <a:spcBef>
                          <a:spcPts val="0"/>
                        </a:spcBef>
                        <a:spcAft>
                          <a:spcPts val="0"/>
                        </a:spcAft>
                        <a:buNone/>
                      </a:pPr>
                      <a:endParaRPr sz="1000"/>
                    </a:p>
                  </a:txBody>
                  <a:tcPr marL="91425" marR="91425" marT="91425" marB="91425">
                    <a:lnL w="9525" cap="flat" cmpd="sng">
                      <a:solidFill>
                        <a:srgbClr val="9E9E9E">
                          <a:alpha val="0"/>
                        </a:srgbClr>
                      </a:solidFill>
                      <a:prstDash val="solid"/>
                      <a:round/>
                      <a:headEnd type="none" w="sm" len="sm"/>
                      <a:tailEnd type="none" w="sm" len="sm"/>
                    </a:lnL>
                    <a:lnT w="9525" cap="flat" cmpd="sng">
                      <a:solidFill>
                        <a:srgbClr val="9E9E9E">
                          <a:alpha val="0"/>
                        </a:srgbClr>
                      </a:solidFill>
                      <a:prstDash val="solid"/>
                      <a:round/>
                      <a:headEnd type="none" w="sm" len="sm"/>
                      <a:tailEnd type="none" w="sm" len="sm"/>
                    </a:lnT>
                  </a:tcPr>
                </a:tc>
                <a:tc>
                  <a:txBody>
                    <a:bodyPr/>
                    <a:lstStyle/>
                    <a:p>
                      <a:pPr marL="0" lvl="0" indent="0" algn="ctr" rtl="0">
                        <a:spcBef>
                          <a:spcPts val="0"/>
                        </a:spcBef>
                        <a:spcAft>
                          <a:spcPts val="0"/>
                        </a:spcAft>
                        <a:buNone/>
                      </a:pPr>
                      <a:r>
                        <a:rPr lang="en" sz="1200" b="1"/>
                        <a:t>Quest</a:t>
                      </a:r>
                      <a:endParaRPr sz="1200" b="1"/>
                    </a:p>
                  </a:txBody>
                  <a:tcPr marL="91425" marR="91425" marT="91425" marB="91425">
                    <a:solidFill>
                      <a:srgbClr val="D9D9D9"/>
                    </a:solidFill>
                  </a:tcPr>
                </a:tc>
                <a:tc>
                  <a:txBody>
                    <a:bodyPr/>
                    <a:lstStyle/>
                    <a:p>
                      <a:pPr marL="0" lvl="0" indent="0" algn="ctr" rtl="0">
                        <a:spcBef>
                          <a:spcPts val="0"/>
                        </a:spcBef>
                        <a:spcAft>
                          <a:spcPts val="0"/>
                        </a:spcAft>
                        <a:buNone/>
                      </a:pPr>
                      <a:r>
                        <a:rPr lang="en" sz="1200" b="1"/>
                        <a:t>Labcorp</a:t>
                      </a:r>
                      <a:endParaRPr sz="1200" b="1"/>
                    </a:p>
                  </a:txBody>
                  <a:tcPr marL="91425" marR="91425" marT="91425" marB="91425">
                    <a:solidFill>
                      <a:srgbClr val="D9D9D9"/>
                    </a:solidFill>
                  </a:tcPr>
                </a:tc>
                <a:tc>
                  <a:txBody>
                    <a:bodyPr/>
                    <a:lstStyle/>
                    <a:p>
                      <a:pPr marL="0" lvl="0" indent="0" algn="ctr" rtl="0">
                        <a:spcBef>
                          <a:spcPts val="0"/>
                        </a:spcBef>
                        <a:spcAft>
                          <a:spcPts val="0"/>
                        </a:spcAft>
                        <a:buNone/>
                      </a:pPr>
                      <a:r>
                        <a:rPr lang="en" sz="1200" b="1"/>
                        <a:t>Aegis</a:t>
                      </a:r>
                      <a:endParaRPr sz="1200" b="1"/>
                    </a:p>
                  </a:txBody>
                  <a:tcPr marL="91425" marR="91425" marT="91425" marB="91425">
                    <a:solidFill>
                      <a:srgbClr val="D9D9D9"/>
                    </a:solidFill>
                  </a:tcPr>
                </a:tc>
                <a:tc>
                  <a:txBody>
                    <a:bodyPr/>
                    <a:lstStyle/>
                    <a:p>
                      <a:pPr marL="0" lvl="0" indent="0" algn="ctr" rtl="0">
                        <a:spcBef>
                          <a:spcPts val="0"/>
                        </a:spcBef>
                        <a:spcAft>
                          <a:spcPts val="0"/>
                        </a:spcAft>
                        <a:buNone/>
                      </a:pPr>
                      <a:r>
                        <a:rPr lang="en" sz="1200" b="1"/>
                        <a:t>Mayo</a:t>
                      </a:r>
                      <a:endParaRPr sz="1200" b="1"/>
                    </a:p>
                  </a:txBody>
                  <a:tcPr marL="91425" marR="91425" marT="91425" marB="91425">
                    <a:solidFill>
                      <a:srgbClr val="D9D9D9"/>
                    </a:solidFill>
                  </a:tcPr>
                </a:tc>
                <a:tc>
                  <a:txBody>
                    <a:bodyPr/>
                    <a:lstStyle/>
                    <a:p>
                      <a:pPr marL="0" lvl="0" indent="0" algn="ctr" rtl="0">
                        <a:spcBef>
                          <a:spcPts val="0"/>
                        </a:spcBef>
                        <a:spcAft>
                          <a:spcPts val="0"/>
                        </a:spcAft>
                        <a:buNone/>
                      </a:pPr>
                      <a:r>
                        <a:rPr lang="en" sz="1200" b="1"/>
                        <a:t>Sonic</a:t>
                      </a:r>
                      <a:endParaRPr sz="1200" b="1"/>
                    </a:p>
                  </a:txBody>
                  <a:tcPr marL="91425" marR="91425" marT="91425" marB="91425">
                    <a:solidFill>
                      <a:srgbClr val="D9D9D9"/>
                    </a:solidFill>
                  </a:tcPr>
                </a:tc>
                <a:extLst>
                  <a:ext uri="{0D108BD9-81ED-4DB2-BD59-A6C34878D82A}">
                    <a16:rowId xmlns:a16="http://schemas.microsoft.com/office/drawing/2014/main" val="10000"/>
                  </a:ext>
                </a:extLst>
              </a:tr>
              <a:tr h="248150">
                <a:tc>
                  <a:txBody>
                    <a:bodyPr/>
                    <a:lstStyle/>
                    <a:p>
                      <a:pPr marL="0" lvl="0" indent="0" algn="l" rtl="0">
                        <a:spcBef>
                          <a:spcPts val="0"/>
                        </a:spcBef>
                        <a:spcAft>
                          <a:spcPts val="0"/>
                        </a:spcAft>
                        <a:buNone/>
                      </a:pPr>
                      <a:r>
                        <a:rPr lang="en" sz="1000" b="1"/>
                        <a:t>Reference Website</a:t>
                      </a:r>
                      <a:endParaRPr sz="1000" b="1"/>
                    </a:p>
                  </a:txBody>
                  <a:tcPr marL="91425" marR="91425" marT="91425" marB="91425">
                    <a:solidFill>
                      <a:srgbClr val="EFEFEF"/>
                    </a:solidFill>
                  </a:tcPr>
                </a:tc>
                <a:tc>
                  <a:txBody>
                    <a:bodyPr/>
                    <a:lstStyle/>
                    <a:p>
                      <a:pPr marL="0" lvl="0" indent="0" algn="l" rtl="0">
                        <a:spcBef>
                          <a:spcPts val="0"/>
                        </a:spcBef>
                        <a:spcAft>
                          <a:spcPts val="0"/>
                        </a:spcAft>
                        <a:buNone/>
                      </a:pPr>
                      <a:r>
                        <a:rPr lang="en" sz="1000" u="sng">
                          <a:solidFill>
                            <a:schemeClr val="hlink"/>
                          </a:solidFill>
                          <a:hlinkClick r:id="rId3"/>
                        </a:rPr>
                        <a:t>Monkeypox Virus DNA, Qualitative, Real-Time PCR | Quest Diagnostics</a:t>
                      </a:r>
                      <a:endParaRPr sz="1000"/>
                    </a:p>
                  </a:txBody>
                  <a:tcPr marL="91425" marR="91425" marT="91425" marB="91425"/>
                </a:tc>
                <a:tc>
                  <a:txBody>
                    <a:bodyPr/>
                    <a:lstStyle/>
                    <a:p>
                      <a:pPr marL="0" lvl="0" indent="0" algn="l" rtl="0">
                        <a:spcBef>
                          <a:spcPts val="0"/>
                        </a:spcBef>
                        <a:spcAft>
                          <a:spcPts val="0"/>
                        </a:spcAft>
                        <a:buNone/>
                      </a:pPr>
                      <a:r>
                        <a:rPr lang="en" sz="1000" u="sng">
                          <a:solidFill>
                            <a:schemeClr val="hlink"/>
                          </a:solidFill>
                          <a:hlinkClick r:id="rId4"/>
                        </a:rPr>
                        <a:t>Monkeypox (Orthopoxvirus), DNA, PCR Test | Labcorp</a:t>
                      </a:r>
                      <a:endParaRPr sz="1000"/>
                    </a:p>
                  </a:txBody>
                  <a:tcPr marL="91425" marR="91425" marT="91425" marB="91425"/>
                </a:tc>
                <a:tc>
                  <a:txBody>
                    <a:bodyPr/>
                    <a:lstStyle/>
                    <a:p>
                      <a:pPr marL="0" lvl="0" indent="0" algn="l" rtl="0">
                        <a:spcBef>
                          <a:spcPts val="0"/>
                        </a:spcBef>
                        <a:spcAft>
                          <a:spcPts val="0"/>
                        </a:spcAft>
                        <a:buNone/>
                      </a:pPr>
                      <a:r>
                        <a:rPr lang="en" sz="1100" u="sng">
                          <a:solidFill>
                            <a:schemeClr val="hlink"/>
                          </a:solidFill>
                          <a:hlinkClick r:id="rId5"/>
                        </a:rPr>
                        <a:t>Monkeypox Testing | Aegis Sciences Corporation (aegislabs.com)</a:t>
                      </a:r>
                      <a:endParaRPr sz="1000">
                        <a:solidFill>
                          <a:srgbClr val="414042"/>
                        </a:solidFill>
                        <a:highlight>
                          <a:srgbClr val="FFFFFF"/>
                        </a:highlight>
                      </a:endParaRPr>
                    </a:p>
                  </a:txBody>
                  <a:tcPr marL="91425" marR="91425" marT="91425" marB="91425"/>
                </a:tc>
                <a:tc>
                  <a:txBody>
                    <a:bodyPr/>
                    <a:lstStyle/>
                    <a:p>
                      <a:pPr marL="0" lvl="0" indent="0" algn="l" rtl="0">
                        <a:spcBef>
                          <a:spcPts val="0"/>
                        </a:spcBef>
                        <a:spcAft>
                          <a:spcPts val="0"/>
                        </a:spcAft>
                        <a:buNone/>
                      </a:pPr>
                      <a:r>
                        <a:rPr lang="en" sz="1100" u="sng">
                          <a:solidFill>
                            <a:schemeClr val="hlink"/>
                          </a:solidFill>
                          <a:hlinkClick r:id="rId6"/>
                        </a:rPr>
                        <a:t>MPXDX - Overview: Orthopoxvirus Molecular Detection PCR, Swab (mayocliniclabs.com)</a:t>
                      </a:r>
                      <a:endParaRPr sz="1000"/>
                    </a:p>
                  </a:txBody>
                  <a:tcPr marL="91425" marR="91425" marT="91425" marB="91425"/>
                </a:tc>
                <a:tc>
                  <a:txBody>
                    <a:bodyPr/>
                    <a:lstStyle/>
                    <a:p>
                      <a:pPr marL="0" lvl="0" indent="0" algn="l" rtl="0">
                        <a:spcBef>
                          <a:spcPts val="0"/>
                        </a:spcBef>
                        <a:spcAft>
                          <a:spcPts val="0"/>
                        </a:spcAft>
                        <a:buNone/>
                      </a:pPr>
                      <a:r>
                        <a:rPr lang="en" sz="1100" u="sng">
                          <a:solidFill>
                            <a:schemeClr val="hlink"/>
                          </a:solidFill>
                          <a:hlinkClick r:id="rId7"/>
                        </a:rPr>
                        <a:t>Monkeypox | Sonic Reference Laboratory</a:t>
                      </a:r>
                      <a:endParaRPr sz="1000"/>
                    </a:p>
                  </a:txBody>
                  <a:tcPr marL="91425" marR="91425" marT="91425" marB="91425"/>
                </a:tc>
                <a:extLst>
                  <a:ext uri="{0D108BD9-81ED-4DB2-BD59-A6C34878D82A}">
                    <a16:rowId xmlns:a16="http://schemas.microsoft.com/office/drawing/2014/main" val="10001"/>
                  </a:ext>
                </a:extLst>
              </a:tr>
              <a:tr h="248150">
                <a:tc>
                  <a:txBody>
                    <a:bodyPr/>
                    <a:lstStyle/>
                    <a:p>
                      <a:pPr marL="0" lvl="0" indent="0" algn="l" rtl="0">
                        <a:spcBef>
                          <a:spcPts val="0"/>
                        </a:spcBef>
                        <a:spcAft>
                          <a:spcPts val="0"/>
                        </a:spcAft>
                        <a:buNone/>
                      </a:pPr>
                      <a:r>
                        <a:rPr lang="en" sz="1000" b="1"/>
                        <a:t>Test Code</a:t>
                      </a:r>
                      <a:endParaRPr sz="1000" b="1"/>
                    </a:p>
                  </a:txBody>
                  <a:tcPr marL="91425" marR="91425" marT="91425" marB="91425">
                    <a:solidFill>
                      <a:srgbClr val="EFEFEF"/>
                    </a:solidFill>
                  </a:tcPr>
                </a:tc>
                <a:tc>
                  <a:txBody>
                    <a:bodyPr/>
                    <a:lstStyle/>
                    <a:p>
                      <a:pPr marL="0" lvl="0" indent="0" algn="l" rtl="0">
                        <a:spcBef>
                          <a:spcPts val="0"/>
                        </a:spcBef>
                        <a:spcAft>
                          <a:spcPts val="0"/>
                        </a:spcAft>
                        <a:buNone/>
                      </a:pPr>
                      <a:r>
                        <a:rPr lang="en" sz="1000"/>
                        <a:t>12084</a:t>
                      </a:r>
                      <a:endParaRPr sz="1000"/>
                    </a:p>
                  </a:txBody>
                  <a:tcPr marL="91425" marR="91425" marT="91425" marB="91425"/>
                </a:tc>
                <a:tc>
                  <a:txBody>
                    <a:bodyPr/>
                    <a:lstStyle/>
                    <a:p>
                      <a:pPr marL="0" lvl="0" indent="0" algn="l" rtl="0">
                        <a:spcBef>
                          <a:spcPts val="0"/>
                        </a:spcBef>
                        <a:spcAft>
                          <a:spcPts val="0"/>
                        </a:spcAft>
                        <a:buNone/>
                      </a:pPr>
                      <a:r>
                        <a:rPr lang="en" sz="1000"/>
                        <a:t>140230</a:t>
                      </a:r>
                      <a:endParaRPr sz="1000"/>
                    </a:p>
                  </a:txBody>
                  <a:tcPr marL="91425" marR="91425" marT="91425" marB="91425"/>
                </a:tc>
                <a:tc>
                  <a:txBody>
                    <a:bodyPr/>
                    <a:lstStyle/>
                    <a:p>
                      <a:pPr marL="0" lvl="0" indent="0" algn="l" rtl="0">
                        <a:spcBef>
                          <a:spcPts val="0"/>
                        </a:spcBef>
                        <a:spcAft>
                          <a:spcPts val="0"/>
                        </a:spcAft>
                        <a:buNone/>
                      </a:pPr>
                      <a:r>
                        <a:rPr lang="en" sz="1000">
                          <a:solidFill>
                            <a:srgbClr val="414042"/>
                          </a:solidFill>
                          <a:highlight>
                            <a:srgbClr val="FFFFFF"/>
                          </a:highlight>
                        </a:rPr>
                        <a:t>06575</a:t>
                      </a:r>
                      <a:endParaRPr sz="2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r>
                        <a:rPr lang="en" sz="1000"/>
                        <a:t>Contact the laboratory partner: </a:t>
                      </a:r>
                      <a:r>
                        <a:rPr lang="en" sz="1100" u="sng">
                          <a:solidFill>
                            <a:schemeClr val="hlink"/>
                          </a:solidFill>
                          <a:hlinkClick r:id="rId8"/>
                        </a:rPr>
                        <a:t>Our Divisions | Sonic Healthcare USA</a:t>
                      </a:r>
                      <a:endParaRPr sz="1000"/>
                    </a:p>
                  </a:txBody>
                  <a:tcPr marL="91425" marR="91425" marT="91425" marB="91425"/>
                </a:tc>
                <a:extLst>
                  <a:ext uri="{0D108BD9-81ED-4DB2-BD59-A6C34878D82A}">
                    <a16:rowId xmlns:a16="http://schemas.microsoft.com/office/drawing/2014/main" val="10002"/>
                  </a:ext>
                </a:extLst>
              </a:tr>
              <a:tr h="650350">
                <a:tc>
                  <a:txBody>
                    <a:bodyPr/>
                    <a:lstStyle/>
                    <a:p>
                      <a:pPr marL="0" lvl="0" indent="0" algn="l" rtl="0">
                        <a:spcBef>
                          <a:spcPts val="0"/>
                        </a:spcBef>
                        <a:spcAft>
                          <a:spcPts val="0"/>
                        </a:spcAft>
                        <a:buNone/>
                      </a:pPr>
                      <a:r>
                        <a:rPr lang="en" sz="1000" b="1"/>
                        <a:t>Expected Turnaround</a:t>
                      </a:r>
                      <a:endParaRPr sz="1000" b="1"/>
                    </a:p>
                  </a:txBody>
                  <a:tcPr marL="91425" marR="91425" marT="91425" marB="91425">
                    <a:solidFill>
                      <a:srgbClr val="EFEFEF"/>
                    </a:solidFill>
                  </a:tcPr>
                </a:tc>
                <a:tc>
                  <a:txBody>
                    <a:bodyPr/>
                    <a:lstStyle/>
                    <a:p>
                      <a:pPr marL="0" lvl="0" indent="0" algn="l" rtl="0">
                        <a:spcBef>
                          <a:spcPts val="0"/>
                        </a:spcBef>
                        <a:spcAft>
                          <a:spcPts val="0"/>
                        </a:spcAft>
                        <a:buNone/>
                      </a:pPr>
                      <a:r>
                        <a:rPr lang="en" sz="1000"/>
                        <a:t>2-3 days</a:t>
                      </a:r>
                      <a:endParaRPr sz="1000"/>
                    </a:p>
                  </a:txBody>
                  <a:tcPr marL="91425" marR="91425" marT="91425" marB="91425"/>
                </a:tc>
                <a:tc>
                  <a:txBody>
                    <a:bodyPr/>
                    <a:lstStyle/>
                    <a:p>
                      <a:pPr marL="0" lvl="0" indent="0" algn="l" rtl="0">
                        <a:spcBef>
                          <a:spcPts val="0"/>
                        </a:spcBef>
                        <a:spcAft>
                          <a:spcPts val="0"/>
                        </a:spcAft>
                        <a:buNone/>
                      </a:pPr>
                      <a:r>
                        <a:rPr lang="en" sz="1000"/>
                        <a:t>3-4 days</a:t>
                      </a:r>
                      <a:endParaRPr sz="1000"/>
                    </a:p>
                  </a:txBody>
                  <a:tcPr marL="91425" marR="91425" marT="91425" marB="91425"/>
                </a:tc>
                <a:tc>
                  <a:txBody>
                    <a:bodyPr/>
                    <a:lstStyle/>
                    <a:p>
                      <a:pPr marL="0" lvl="0" indent="0" algn="l" rtl="0">
                        <a:spcBef>
                          <a:spcPts val="0"/>
                        </a:spcBef>
                        <a:spcAft>
                          <a:spcPts val="0"/>
                        </a:spcAft>
                        <a:buNone/>
                      </a:pPr>
                      <a:r>
                        <a:rPr lang="en" sz="1000"/>
                        <a:t>24 hours</a:t>
                      </a:r>
                      <a:endParaRPr sz="1000"/>
                    </a:p>
                  </a:txBody>
                  <a:tcPr marL="91425" marR="91425" marT="91425" marB="91425"/>
                </a:tc>
                <a:tc>
                  <a:txBody>
                    <a:bodyPr/>
                    <a:lstStyle/>
                    <a:p>
                      <a:pPr marL="0" lvl="0" indent="0" algn="l" rtl="0">
                        <a:spcBef>
                          <a:spcPts val="0"/>
                        </a:spcBef>
                        <a:spcAft>
                          <a:spcPts val="0"/>
                        </a:spcAft>
                        <a:buNone/>
                      </a:pPr>
                      <a:r>
                        <a:rPr lang="en" sz="1000">
                          <a:solidFill>
                            <a:schemeClr val="dk1"/>
                          </a:solidFill>
                          <a:highlight>
                            <a:srgbClr val="FFFFFF"/>
                          </a:highlight>
                        </a:rPr>
                        <a:t>2 to 5 days</a:t>
                      </a:r>
                      <a:endParaRPr sz="1000"/>
                    </a:p>
                  </a:txBody>
                  <a:tcPr marL="91425" marR="91425" marT="91425" marB="91425"/>
                </a:tc>
                <a:tc>
                  <a:txBody>
                    <a:bodyPr/>
                    <a:lstStyle/>
                    <a:p>
                      <a:pPr marL="0" lvl="0" indent="0" algn="l" rtl="0">
                        <a:spcBef>
                          <a:spcPts val="0"/>
                        </a:spcBef>
                        <a:spcAft>
                          <a:spcPts val="0"/>
                        </a:spcAft>
                        <a:buNone/>
                      </a:pPr>
                      <a:r>
                        <a:rPr lang="en" sz="1000"/>
                        <a:t>2-3 days</a:t>
                      </a:r>
                      <a:endParaRPr sz="1000"/>
                    </a:p>
                  </a:txBody>
                  <a:tcPr marL="91425" marR="91425" marT="91425" marB="91425"/>
                </a:tc>
                <a:extLst>
                  <a:ext uri="{0D108BD9-81ED-4DB2-BD59-A6C34878D82A}">
                    <a16:rowId xmlns:a16="http://schemas.microsoft.com/office/drawing/2014/main" val="10003"/>
                  </a:ext>
                </a:extLst>
              </a:tr>
              <a:tr h="650350">
                <a:tc>
                  <a:txBody>
                    <a:bodyPr/>
                    <a:lstStyle/>
                    <a:p>
                      <a:pPr marL="0" lvl="0" indent="0" algn="l" rtl="0">
                        <a:spcBef>
                          <a:spcPts val="0"/>
                        </a:spcBef>
                        <a:spcAft>
                          <a:spcPts val="0"/>
                        </a:spcAft>
                        <a:buNone/>
                      </a:pPr>
                      <a:r>
                        <a:rPr lang="en" sz="1000" b="1"/>
                        <a:t>Additional Information</a:t>
                      </a:r>
                      <a:endParaRPr sz="1000" b="1"/>
                    </a:p>
                  </a:txBody>
                  <a:tcPr marL="91425" marR="91425" marT="91425" marB="91425">
                    <a:solidFill>
                      <a:srgbClr val="EFEFEF"/>
                    </a:solidFill>
                  </a:tcPr>
                </a:tc>
                <a:tc>
                  <a:txBody>
                    <a:bodyPr/>
                    <a:lstStyle/>
                    <a:p>
                      <a:pPr marL="0" lvl="0" indent="0" algn="l" rtl="0">
                        <a:spcBef>
                          <a:spcPts val="0"/>
                        </a:spcBef>
                        <a:spcAft>
                          <a:spcPts val="0"/>
                        </a:spcAft>
                        <a:buNone/>
                      </a:pPr>
                      <a:r>
                        <a:rPr lang="en" sz="1000" u="sng">
                          <a:solidFill>
                            <a:schemeClr val="hlink"/>
                          </a:solidFill>
                          <a:hlinkClick r:id="rId9"/>
                        </a:rPr>
                        <a:t>Quest Collection Guide</a:t>
                      </a:r>
                      <a:endParaRPr sz="1000"/>
                    </a:p>
                  </a:txBody>
                  <a:tcPr marL="91425" marR="91425" marT="91425" marB="91425"/>
                </a:tc>
                <a:tc>
                  <a:txBody>
                    <a:bodyPr/>
                    <a:lstStyle/>
                    <a:p>
                      <a:pPr marL="0" lvl="0" indent="0" algn="l" rtl="0">
                        <a:spcBef>
                          <a:spcPts val="0"/>
                        </a:spcBef>
                        <a:spcAft>
                          <a:spcPts val="0"/>
                        </a:spcAft>
                        <a:buNone/>
                      </a:pPr>
                      <a:r>
                        <a:rPr lang="en" sz="1000" u="sng">
                          <a:solidFill>
                            <a:schemeClr val="hlink"/>
                          </a:solidFill>
                          <a:hlinkClick r:id="rId10"/>
                        </a:rPr>
                        <a:t>Labcorp Collection Instructions</a:t>
                      </a: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4"/>
                  </a:ext>
                </a:extLst>
              </a:tr>
            </a:tbl>
          </a:graphicData>
        </a:graphic>
      </p:graphicFrame>
      <p:sp>
        <p:nvSpPr>
          <p:cNvPr id="453" name="Google Shape;453;p87"/>
          <p:cNvSpPr txBox="1"/>
          <p:nvPr/>
        </p:nvSpPr>
        <p:spPr>
          <a:xfrm>
            <a:off x="243775" y="4704725"/>
            <a:ext cx="68865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i="1">
                <a:latin typeface="Trebuchet MS"/>
                <a:ea typeface="Trebuchet MS"/>
                <a:cs typeface="Trebuchet MS"/>
                <a:sym typeface="Trebuchet MS"/>
              </a:rPr>
              <a:t>Last updated 9/16/2022. Please refer to the individual lab website for the most updated information.</a:t>
            </a:r>
            <a:endParaRPr sz="1000" i="1">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61"/>
          <p:cNvSpPr txBox="1">
            <a:spLocks noGrp="1"/>
          </p:cNvSpPr>
          <p:nvPr>
            <p:ph type="ctrTitle"/>
          </p:nvPr>
        </p:nvSpPr>
        <p:spPr>
          <a:xfrm>
            <a:off x="685800" y="1097802"/>
            <a:ext cx="7772400" cy="153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3366"/>
              </a:buClr>
              <a:buSzPts val="3200"/>
              <a:buFont typeface="Trebuchet MS"/>
              <a:buNone/>
            </a:pPr>
            <a:endParaRPr sz="3400" b="1">
              <a:solidFill>
                <a:srgbClr val="075290"/>
              </a:solidFill>
            </a:endParaRPr>
          </a:p>
          <a:p>
            <a:pPr marL="0" lvl="0" indent="0" algn="ctr" rtl="0">
              <a:lnSpc>
                <a:spcPct val="100000"/>
              </a:lnSpc>
              <a:spcBef>
                <a:spcPts val="0"/>
              </a:spcBef>
              <a:spcAft>
                <a:spcPts val="0"/>
              </a:spcAft>
              <a:buClr>
                <a:srgbClr val="003366"/>
              </a:buClr>
              <a:buSzPts val="3200"/>
              <a:buFont typeface="Trebuchet MS"/>
              <a:buNone/>
            </a:pPr>
            <a:endParaRPr sz="3000" b="1" i="1">
              <a:solidFill>
                <a:srgbClr val="075290"/>
              </a:solidFill>
            </a:endParaRPr>
          </a:p>
        </p:txBody>
      </p:sp>
      <p:sp>
        <p:nvSpPr>
          <p:cNvPr id="254" name="Google Shape;254;p61"/>
          <p:cNvSpPr txBox="1">
            <a:spLocks noGrp="1"/>
          </p:cNvSpPr>
          <p:nvPr>
            <p:ph type="sldNum" idx="12"/>
          </p:nvPr>
        </p:nvSpPr>
        <p:spPr>
          <a:xfrm>
            <a:off x="9" y="45502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 sz="1200"/>
              <a:t>3</a:t>
            </a:fld>
            <a:endParaRPr sz="1200"/>
          </a:p>
        </p:txBody>
      </p:sp>
      <p:sp>
        <p:nvSpPr>
          <p:cNvPr id="255" name="Google Shape;255;p61"/>
          <p:cNvSpPr txBox="1">
            <a:spLocks noGrp="1"/>
          </p:cNvSpPr>
          <p:nvPr>
            <p:ph type="subTitle" idx="1"/>
          </p:nvPr>
        </p:nvSpPr>
        <p:spPr>
          <a:xfrm>
            <a:off x="475786" y="2308303"/>
            <a:ext cx="7924800" cy="1491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4D4D4D"/>
              </a:buClr>
              <a:buSzPts val="2400"/>
              <a:buFont typeface="Trebuchet MS"/>
              <a:buNone/>
            </a:pPr>
            <a:endParaRPr sz="2000">
              <a:solidFill>
                <a:srgbClr val="FF0000"/>
              </a:solidFill>
            </a:endParaRPr>
          </a:p>
          <a:p>
            <a:pPr marL="0" lvl="0" indent="0" algn="l" rtl="0">
              <a:spcBef>
                <a:spcPts val="0"/>
              </a:spcBef>
              <a:spcAft>
                <a:spcPts val="0"/>
              </a:spcAft>
              <a:buClr>
                <a:srgbClr val="003366"/>
              </a:buClr>
              <a:buSzPts val="3200"/>
              <a:buFont typeface="Trebuchet MS"/>
              <a:buNone/>
            </a:pPr>
            <a:r>
              <a:rPr lang="en" sz="3400" b="1">
                <a:solidFill>
                  <a:srgbClr val="075290"/>
                </a:solidFill>
              </a:rPr>
              <a:t>General Monkeypox Overview</a:t>
            </a:r>
            <a:endParaRPr sz="2000">
              <a:solidFill>
                <a:srgbClr val="FF0000"/>
              </a:solidFill>
            </a:endParaRPr>
          </a:p>
          <a:p>
            <a:pPr marL="0" lvl="0" indent="0" algn="ctr" rtl="0">
              <a:lnSpc>
                <a:spcPct val="100000"/>
              </a:lnSpc>
              <a:spcBef>
                <a:spcPts val="480"/>
              </a:spcBef>
              <a:spcAft>
                <a:spcPts val="0"/>
              </a:spcAft>
              <a:buClr>
                <a:srgbClr val="4D4D4D"/>
              </a:buClr>
              <a:buSzPts val="2400"/>
              <a:buFont typeface="Trebuchet MS"/>
              <a:buNone/>
            </a:pPr>
            <a:endParaRPr sz="2400" b="0" i="0" u="none">
              <a:solidFill>
                <a:srgbClr val="4D4D4D"/>
              </a:solidFill>
              <a:latin typeface="Trebuchet MS"/>
              <a:ea typeface="Trebuchet MS"/>
              <a:cs typeface="Trebuchet MS"/>
              <a:sym typeface="Trebuchet MS"/>
            </a:endParaRPr>
          </a:p>
          <a:p>
            <a:pPr marL="0" lvl="0" indent="0" algn="ctr" rtl="0">
              <a:lnSpc>
                <a:spcPct val="100000"/>
              </a:lnSpc>
              <a:spcBef>
                <a:spcPts val="480"/>
              </a:spcBef>
              <a:spcAft>
                <a:spcPts val="0"/>
              </a:spcAft>
              <a:buClr>
                <a:srgbClr val="4D4D4D"/>
              </a:buClr>
              <a:buSzPts val="2400"/>
              <a:buFont typeface="Trebuchet MS"/>
              <a:buNone/>
            </a:pPr>
            <a:endParaRPr sz="2400" b="0" i="0" u="none">
              <a:solidFill>
                <a:srgbClr val="4D4D4D"/>
              </a:solidFill>
              <a:latin typeface="Trebuchet MS"/>
              <a:ea typeface="Trebuchet MS"/>
              <a:cs typeface="Trebuchet MS"/>
              <a:sym typeface="Trebuchet M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88"/>
          <p:cNvSpPr txBox="1">
            <a:spLocks noGrp="1"/>
          </p:cNvSpPr>
          <p:nvPr>
            <p:ph type="title"/>
          </p:nvPr>
        </p:nvSpPr>
        <p:spPr>
          <a:xfrm>
            <a:off x="457200" y="205978"/>
            <a:ext cx="8229600" cy="8574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300">
                <a:solidFill>
                  <a:srgbClr val="075290"/>
                </a:solidFill>
              </a:rPr>
              <a:t>Resources: Testing</a:t>
            </a:r>
            <a:endParaRPr sz="3300">
              <a:solidFill>
                <a:srgbClr val="075290"/>
              </a:solidFill>
            </a:endParaRPr>
          </a:p>
        </p:txBody>
      </p:sp>
      <p:sp>
        <p:nvSpPr>
          <p:cNvPr id="459" name="Google Shape;459;p88"/>
          <p:cNvSpPr txBox="1">
            <a:spLocks noGrp="1"/>
          </p:cNvSpPr>
          <p:nvPr>
            <p:ph type="body" idx="1"/>
          </p:nvPr>
        </p:nvSpPr>
        <p:spPr>
          <a:xfrm>
            <a:off x="457200" y="1200150"/>
            <a:ext cx="8229600" cy="3600600"/>
          </a:xfrm>
          <a:prstGeom prst="rect">
            <a:avLst/>
          </a:prstGeom>
        </p:spPr>
        <p:txBody>
          <a:bodyPr spcFirstLastPara="1" wrap="square" lIns="68575" tIns="34275" rIns="68575" bIns="34275" anchor="t" anchorCtr="0">
            <a:noAutofit/>
          </a:bodyPr>
          <a:lstStyle/>
          <a:p>
            <a:pPr marL="457200" lvl="0" indent="-349250" algn="l" rtl="0">
              <a:lnSpc>
                <a:spcPct val="115000"/>
              </a:lnSpc>
              <a:spcBef>
                <a:spcPts val="0"/>
              </a:spcBef>
              <a:spcAft>
                <a:spcPts val="0"/>
              </a:spcAft>
              <a:buClr>
                <a:srgbClr val="009999"/>
              </a:buClr>
              <a:buSzPts val="1900"/>
              <a:buFont typeface="Trebuchet MS"/>
              <a:buChar char="●"/>
            </a:pPr>
            <a:r>
              <a:rPr lang="en" sz="1900" u="sng">
                <a:solidFill>
                  <a:srgbClr val="009999"/>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CDC Preparation and Collection of Specimens</a:t>
            </a:r>
            <a:endParaRPr sz="1900">
              <a:solidFill>
                <a:srgbClr val="009999"/>
              </a:solidFill>
            </a:endParaRPr>
          </a:p>
          <a:p>
            <a:pPr marL="457200" lvl="0" indent="-349250" algn="l" rtl="0">
              <a:lnSpc>
                <a:spcPct val="115000"/>
              </a:lnSpc>
              <a:spcBef>
                <a:spcPts val="0"/>
              </a:spcBef>
              <a:spcAft>
                <a:spcPts val="0"/>
              </a:spcAft>
              <a:buClr>
                <a:srgbClr val="009999"/>
              </a:buClr>
              <a:buSzPts val="1900"/>
              <a:buFont typeface="Trebuchet MS"/>
              <a:buChar char="●"/>
            </a:pPr>
            <a:r>
              <a:rPr lang="en" sz="1900" u="sng">
                <a:solidFill>
                  <a:srgbClr val="009999"/>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CDC Testing Patients for Monkeypox (print resource)</a:t>
            </a:r>
            <a:r>
              <a:rPr lang="en" sz="1900">
                <a:solidFill>
                  <a:srgbClr val="009999"/>
                </a:solidFill>
              </a:rPr>
              <a:t> </a:t>
            </a:r>
            <a:endParaRPr sz="1900">
              <a:solidFill>
                <a:srgbClr val="009999"/>
              </a:solidFill>
            </a:endParaRPr>
          </a:p>
          <a:p>
            <a:pPr marL="457200" lvl="0" indent="-349250" algn="l" rtl="0">
              <a:lnSpc>
                <a:spcPct val="115000"/>
              </a:lnSpc>
              <a:spcBef>
                <a:spcPts val="0"/>
              </a:spcBef>
              <a:spcAft>
                <a:spcPts val="0"/>
              </a:spcAft>
              <a:buClr>
                <a:srgbClr val="009999"/>
              </a:buClr>
              <a:buSzPts val="1900"/>
              <a:buFont typeface="Trebuchet MS"/>
              <a:buChar char="●"/>
            </a:pPr>
            <a:r>
              <a:rPr lang="en" sz="1900" u="sng">
                <a:solidFill>
                  <a:srgbClr val="009999"/>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CDC Tips for Adequate Collection (print resource)</a:t>
            </a:r>
            <a:endParaRPr sz="1900">
              <a:solidFill>
                <a:srgbClr val="009999"/>
              </a:solidFill>
            </a:endParaRPr>
          </a:p>
          <a:p>
            <a:pPr marL="457200" lvl="0" indent="-349250" algn="l" rtl="0">
              <a:lnSpc>
                <a:spcPct val="115000"/>
              </a:lnSpc>
              <a:spcBef>
                <a:spcPts val="0"/>
              </a:spcBef>
              <a:spcAft>
                <a:spcPts val="0"/>
              </a:spcAft>
              <a:buClr>
                <a:srgbClr val="009999"/>
              </a:buClr>
              <a:buSzPts val="1900"/>
              <a:buFont typeface="Trebuchet MS"/>
              <a:buChar char="●"/>
            </a:pPr>
            <a:r>
              <a:rPr lang="en" sz="1900" u="sng">
                <a:solidFill>
                  <a:srgbClr val="009999"/>
                </a:solid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NETEC How to collect Monkeypox Specimen - VIDEO </a:t>
            </a:r>
            <a:endParaRPr sz="1900">
              <a:solidFill>
                <a:srgbClr val="009999"/>
              </a:solidFill>
            </a:endParaRPr>
          </a:p>
          <a:p>
            <a:pPr marL="457200" lvl="0" indent="-349250" algn="l" rtl="0">
              <a:lnSpc>
                <a:spcPct val="115000"/>
              </a:lnSpc>
              <a:spcBef>
                <a:spcPts val="0"/>
              </a:spcBef>
              <a:spcAft>
                <a:spcPts val="0"/>
              </a:spcAft>
              <a:buClr>
                <a:srgbClr val="009999"/>
              </a:buClr>
              <a:buSzPts val="1900"/>
              <a:buFont typeface="Trebuchet MS"/>
              <a:buChar char="●"/>
            </a:pPr>
            <a:r>
              <a:rPr lang="en" sz="1900" u="sng">
                <a:solidFill>
                  <a:srgbClr val="009999"/>
                </a:solidFil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NETEC Monkeypox specimen collection - VIDEO </a:t>
            </a:r>
            <a:endParaRPr sz="1900">
              <a:solidFill>
                <a:srgbClr val="009999"/>
              </a:solidFill>
            </a:endParaRPr>
          </a:p>
          <a:p>
            <a:pPr marL="457200" lvl="0" indent="-349250" algn="l" rtl="0">
              <a:lnSpc>
                <a:spcPct val="115000"/>
              </a:lnSpc>
              <a:spcBef>
                <a:spcPts val="0"/>
              </a:spcBef>
              <a:spcAft>
                <a:spcPts val="0"/>
              </a:spcAft>
              <a:buClr>
                <a:srgbClr val="009999"/>
              </a:buClr>
              <a:buSzPts val="1900"/>
              <a:buFont typeface="Trebuchet MS"/>
              <a:buChar char="●"/>
            </a:pPr>
            <a:r>
              <a:rPr lang="en" sz="1900" u="sng">
                <a:solidFill>
                  <a:srgbClr val="009999"/>
                </a:solidFill>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NETEC Monkeypox Specimen Collection - Breaking the Swab Shaft - VIDEO</a:t>
            </a:r>
            <a:endParaRPr sz="1900">
              <a:solidFill>
                <a:srgbClr val="009999"/>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89"/>
          <p:cNvSpPr txBox="1">
            <a:spLocks noGrp="1"/>
          </p:cNvSpPr>
          <p:nvPr>
            <p:ph type="ctrTitle"/>
          </p:nvPr>
        </p:nvSpPr>
        <p:spPr>
          <a:xfrm>
            <a:off x="685800" y="1097802"/>
            <a:ext cx="7772400" cy="153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3366"/>
              </a:buClr>
              <a:buSzPts val="3200"/>
              <a:buFont typeface="Trebuchet MS"/>
              <a:buNone/>
            </a:pPr>
            <a:endParaRPr sz="3400" b="1">
              <a:solidFill>
                <a:srgbClr val="075290"/>
              </a:solidFill>
            </a:endParaRPr>
          </a:p>
          <a:p>
            <a:pPr marL="0" lvl="0" indent="0" algn="ctr" rtl="0">
              <a:lnSpc>
                <a:spcPct val="100000"/>
              </a:lnSpc>
              <a:spcBef>
                <a:spcPts val="0"/>
              </a:spcBef>
              <a:spcAft>
                <a:spcPts val="0"/>
              </a:spcAft>
              <a:buClr>
                <a:srgbClr val="003366"/>
              </a:buClr>
              <a:buSzPts val="3200"/>
              <a:buFont typeface="Trebuchet MS"/>
              <a:buNone/>
            </a:pPr>
            <a:endParaRPr sz="3000" b="1" i="1">
              <a:solidFill>
                <a:srgbClr val="075290"/>
              </a:solidFill>
            </a:endParaRPr>
          </a:p>
        </p:txBody>
      </p:sp>
      <p:sp>
        <p:nvSpPr>
          <p:cNvPr id="466" name="Google Shape;466;p89"/>
          <p:cNvSpPr txBox="1">
            <a:spLocks noGrp="1"/>
          </p:cNvSpPr>
          <p:nvPr>
            <p:ph type="sldNum" idx="12"/>
          </p:nvPr>
        </p:nvSpPr>
        <p:spPr>
          <a:xfrm>
            <a:off x="9" y="45502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 sz="1200"/>
              <a:t>31</a:t>
            </a:fld>
            <a:endParaRPr sz="1200"/>
          </a:p>
        </p:txBody>
      </p:sp>
      <p:sp>
        <p:nvSpPr>
          <p:cNvPr id="467" name="Google Shape;467;p89"/>
          <p:cNvSpPr txBox="1">
            <a:spLocks noGrp="1"/>
          </p:cNvSpPr>
          <p:nvPr>
            <p:ph type="subTitle" idx="1"/>
          </p:nvPr>
        </p:nvSpPr>
        <p:spPr>
          <a:xfrm>
            <a:off x="475786" y="2308303"/>
            <a:ext cx="7924800" cy="1491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4D4D4D"/>
              </a:buClr>
              <a:buSzPts val="2400"/>
              <a:buFont typeface="Trebuchet MS"/>
              <a:buNone/>
            </a:pPr>
            <a:endParaRPr sz="2000">
              <a:solidFill>
                <a:srgbClr val="FF0000"/>
              </a:solidFill>
            </a:endParaRPr>
          </a:p>
          <a:p>
            <a:pPr marL="0" lvl="0" indent="0" algn="l" rtl="0">
              <a:spcBef>
                <a:spcPts val="0"/>
              </a:spcBef>
              <a:spcAft>
                <a:spcPts val="0"/>
              </a:spcAft>
              <a:buClr>
                <a:srgbClr val="003366"/>
              </a:buClr>
              <a:buSzPts val="3200"/>
              <a:buFont typeface="Trebuchet MS"/>
              <a:buNone/>
            </a:pPr>
            <a:r>
              <a:rPr lang="en" sz="3400" b="1">
                <a:solidFill>
                  <a:srgbClr val="075290"/>
                </a:solidFill>
              </a:rPr>
              <a:t>Monkeypox Vaccination</a:t>
            </a:r>
            <a:endParaRPr sz="2000">
              <a:solidFill>
                <a:srgbClr val="FF0000"/>
              </a:solidFill>
            </a:endParaRPr>
          </a:p>
          <a:p>
            <a:pPr marL="0" lvl="0" indent="0" algn="ctr" rtl="0">
              <a:lnSpc>
                <a:spcPct val="100000"/>
              </a:lnSpc>
              <a:spcBef>
                <a:spcPts val="480"/>
              </a:spcBef>
              <a:spcAft>
                <a:spcPts val="0"/>
              </a:spcAft>
              <a:buClr>
                <a:srgbClr val="4D4D4D"/>
              </a:buClr>
              <a:buSzPts val="2400"/>
              <a:buFont typeface="Trebuchet MS"/>
              <a:buNone/>
            </a:pPr>
            <a:endParaRPr sz="2400" b="0" i="0" u="none">
              <a:solidFill>
                <a:srgbClr val="4D4D4D"/>
              </a:solidFill>
              <a:latin typeface="Trebuchet MS"/>
              <a:ea typeface="Trebuchet MS"/>
              <a:cs typeface="Trebuchet MS"/>
              <a:sym typeface="Trebuchet MS"/>
            </a:endParaRPr>
          </a:p>
          <a:p>
            <a:pPr marL="0" lvl="0" indent="0" algn="ctr" rtl="0">
              <a:lnSpc>
                <a:spcPct val="100000"/>
              </a:lnSpc>
              <a:spcBef>
                <a:spcPts val="480"/>
              </a:spcBef>
              <a:spcAft>
                <a:spcPts val="0"/>
              </a:spcAft>
              <a:buClr>
                <a:srgbClr val="4D4D4D"/>
              </a:buClr>
              <a:buSzPts val="2400"/>
              <a:buFont typeface="Trebuchet MS"/>
              <a:buNone/>
            </a:pPr>
            <a:endParaRPr sz="2400" b="0" i="0" u="none">
              <a:solidFill>
                <a:srgbClr val="4D4D4D"/>
              </a:solidFill>
              <a:latin typeface="Trebuchet MS"/>
              <a:ea typeface="Trebuchet MS"/>
              <a:cs typeface="Trebuchet MS"/>
              <a:sym typeface="Trebuchet M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90"/>
          <p:cNvSpPr txBox="1">
            <a:spLocks noGrp="1"/>
          </p:cNvSpPr>
          <p:nvPr>
            <p:ph type="title"/>
          </p:nvPr>
        </p:nvSpPr>
        <p:spPr>
          <a:xfrm>
            <a:off x="457200" y="205978"/>
            <a:ext cx="8229600" cy="8574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990"/>
              <a:buNone/>
            </a:pPr>
            <a:r>
              <a:rPr lang="en" sz="3340">
                <a:solidFill>
                  <a:srgbClr val="075290"/>
                </a:solidFill>
              </a:rPr>
              <a:t>Available Vaccines</a:t>
            </a:r>
            <a:endParaRPr sz="3340">
              <a:solidFill>
                <a:srgbClr val="075290"/>
              </a:solidFill>
            </a:endParaRPr>
          </a:p>
        </p:txBody>
      </p:sp>
      <p:sp>
        <p:nvSpPr>
          <p:cNvPr id="473" name="Google Shape;473;p90"/>
          <p:cNvSpPr txBox="1">
            <a:spLocks noGrp="1"/>
          </p:cNvSpPr>
          <p:nvPr>
            <p:ph type="body" idx="1"/>
          </p:nvPr>
        </p:nvSpPr>
        <p:spPr>
          <a:xfrm>
            <a:off x="89800" y="887400"/>
            <a:ext cx="8229600" cy="3460200"/>
          </a:xfrm>
          <a:prstGeom prst="rect">
            <a:avLst/>
          </a:prstGeom>
        </p:spPr>
        <p:txBody>
          <a:bodyPr spcFirstLastPara="1" wrap="square" lIns="68575" tIns="34275" rIns="68575" bIns="34275" anchor="t" anchorCtr="0">
            <a:noAutofit/>
          </a:bodyPr>
          <a:lstStyle/>
          <a:p>
            <a:pPr marL="457200" lvl="0" indent="-330200" algn="l" rtl="0">
              <a:lnSpc>
                <a:spcPct val="100000"/>
              </a:lnSpc>
              <a:spcBef>
                <a:spcPts val="0"/>
              </a:spcBef>
              <a:spcAft>
                <a:spcPts val="0"/>
              </a:spcAft>
              <a:buSzPts val="1600"/>
              <a:buChar char="●"/>
            </a:pPr>
            <a:r>
              <a:rPr lang="en" sz="1600">
                <a:solidFill>
                  <a:schemeClr val="dk1"/>
                </a:solidFill>
              </a:rPr>
              <a:t>Two </a:t>
            </a:r>
            <a:r>
              <a:rPr lang="en" sz="1600" u="sng">
                <a:solidFill>
                  <a:schemeClr val="hlink"/>
                </a:solidFill>
                <a:hlinkClick r:id="rId3"/>
              </a:rPr>
              <a:t>vaccines</a:t>
            </a:r>
            <a:r>
              <a:rPr lang="en" sz="1600">
                <a:solidFill>
                  <a:schemeClr val="dk1"/>
                </a:solidFill>
              </a:rPr>
              <a:t> available for preventing smallpox and monkeypox infection</a:t>
            </a:r>
            <a:endParaRPr sz="1600">
              <a:solidFill>
                <a:schemeClr val="dk1"/>
              </a:solidFill>
            </a:endParaRPr>
          </a:p>
          <a:p>
            <a:pPr marL="457200" lvl="0" indent="-330200" algn="l" rtl="0">
              <a:lnSpc>
                <a:spcPct val="100000"/>
              </a:lnSpc>
              <a:spcBef>
                <a:spcPts val="0"/>
              </a:spcBef>
              <a:spcAft>
                <a:spcPts val="0"/>
              </a:spcAft>
              <a:buClr>
                <a:schemeClr val="dk1"/>
              </a:buClr>
              <a:buSzPts val="1600"/>
              <a:buChar char="●"/>
            </a:pPr>
            <a:r>
              <a:rPr lang="en" sz="1600">
                <a:solidFill>
                  <a:schemeClr val="dk1"/>
                </a:solidFill>
              </a:rPr>
              <a:t>JYNNEOS™ </a:t>
            </a:r>
            <a:endParaRPr sz="1600">
              <a:solidFill>
                <a:schemeClr val="dk1"/>
              </a:solidFill>
            </a:endParaRPr>
          </a:p>
          <a:p>
            <a:pPr marL="914400" lvl="1" indent="-330200" algn="l" rtl="0">
              <a:lnSpc>
                <a:spcPct val="100000"/>
              </a:lnSpc>
              <a:spcBef>
                <a:spcPts val="0"/>
              </a:spcBef>
              <a:spcAft>
                <a:spcPts val="0"/>
              </a:spcAft>
              <a:buClr>
                <a:schemeClr val="dk1"/>
              </a:buClr>
              <a:buSzPts val="1600"/>
              <a:buChar char="○"/>
            </a:pPr>
            <a:r>
              <a:rPr lang="en" sz="1600">
                <a:solidFill>
                  <a:schemeClr val="dk1"/>
                </a:solidFill>
              </a:rPr>
              <a:t>Replication deficient attenuated live </a:t>
            </a:r>
            <a:r>
              <a:rPr lang="en" sz="1600" i="1">
                <a:solidFill>
                  <a:schemeClr val="dk1"/>
                </a:solidFill>
              </a:rPr>
              <a:t>vaccinia</a:t>
            </a:r>
            <a:r>
              <a:rPr lang="en" sz="1600">
                <a:solidFill>
                  <a:schemeClr val="dk1"/>
                </a:solidFill>
              </a:rPr>
              <a:t> virus vaccine </a:t>
            </a:r>
            <a:endParaRPr sz="1600">
              <a:solidFill>
                <a:schemeClr val="dk1"/>
              </a:solidFill>
            </a:endParaRPr>
          </a:p>
          <a:p>
            <a:pPr marL="914400" lvl="1" indent="-330200" algn="l" rtl="0">
              <a:lnSpc>
                <a:spcPct val="100000"/>
              </a:lnSpc>
              <a:spcBef>
                <a:spcPts val="0"/>
              </a:spcBef>
              <a:spcAft>
                <a:spcPts val="0"/>
              </a:spcAft>
              <a:buClr>
                <a:schemeClr val="dk1"/>
              </a:buClr>
              <a:buSzPts val="1600"/>
              <a:buChar char="○"/>
            </a:pPr>
            <a:r>
              <a:rPr lang="en" sz="1600">
                <a:solidFill>
                  <a:schemeClr val="dk1"/>
                </a:solidFill>
              </a:rPr>
              <a:t>Approved in 2019 by the FDA for prevention of smallpox and monkeypox for individuals 18 years or older</a:t>
            </a:r>
            <a:endParaRPr sz="1600">
              <a:solidFill>
                <a:schemeClr val="dk1"/>
              </a:solidFill>
            </a:endParaRPr>
          </a:p>
          <a:p>
            <a:pPr marL="914400" lvl="1" indent="-330200" algn="l" rtl="0">
              <a:lnSpc>
                <a:spcPct val="100000"/>
              </a:lnSpc>
              <a:spcBef>
                <a:spcPts val="0"/>
              </a:spcBef>
              <a:spcAft>
                <a:spcPts val="0"/>
              </a:spcAft>
              <a:buSzPts val="1600"/>
              <a:buChar char="○"/>
            </a:pPr>
            <a:r>
              <a:rPr lang="en" sz="1600">
                <a:solidFill>
                  <a:schemeClr val="dk1"/>
                </a:solidFill>
                <a:highlight>
                  <a:srgbClr val="FFFF00"/>
                </a:highlight>
              </a:rPr>
              <a:t>Authorized for individuals less than 18 years of age, under an FDA </a:t>
            </a:r>
            <a:r>
              <a:rPr lang="en" sz="1600">
                <a:solidFill>
                  <a:schemeClr val="hlink"/>
                </a:solidFill>
                <a:highlight>
                  <a:srgbClr val="FFFF00"/>
                </a:highlight>
                <a:uFill>
                  <a:noFill/>
                </a:uFill>
                <a:hlinkClick r:id="rId4"/>
              </a:rPr>
              <a:t>Emergency Use Authorization</a:t>
            </a:r>
            <a:r>
              <a:rPr lang="en" sz="1600">
                <a:solidFill>
                  <a:schemeClr val="dk1"/>
                </a:solidFill>
                <a:highlight>
                  <a:srgbClr val="FFFF00"/>
                </a:highlight>
              </a:rPr>
              <a:t> for prevention of monkeypox; EUA for intradermal injection</a:t>
            </a:r>
            <a:endParaRPr sz="1600">
              <a:solidFill>
                <a:schemeClr val="dk1"/>
              </a:solidFill>
              <a:highlight>
                <a:srgbClr val="FFFF00"/>
              </a:highlight>
            </a:endParaRPr>
          </a:p>
          <a:p>
            <a:pPr marL="457200" lvl="0" indent="-330200" algn="l" rtl="0">
              <a:lnSpc>
                <a:spcPct val="100000"/>
              </a:lnSpc>
              <a:spcBef>
                <a:spcPts val="0"/>
              </a:spcBef>
              <a:spcAft>
                <a:spcPts val="0"/>
              </a:spcAft>
              <a:buClr>
                <a:schemeClr val="dk1"/>
              </a:buClr>
              <a:buSzPts val="1600"/>
              <a:buChar char="●"/>
            </a:pPr>
            <a:r>
              <a:rPr lang="en" sz="1600" u="sng">
                <a:solidFill>
                  <a:schemeClr val="hlink"/>
                </a:solidFill>
                <a:hlinkClick r:id="rId5"/>
              </a:rPr>
              <a:t>ACAM2000®</a:t>
            </a:r>
            <a:r>
              <a:rPr lang="en" sz="1600">
                <a:solidFill>
                  <a:schemeClr val="dk1"/>
                </a:solidFill>
              </a:rPr>
              <a:t> </a:t>
            </a:r>
            <a:endParaRPr sz="1600">
              <a:solidFill>
                <a:schemeClr val="dk1"/>
              </a:solidFill>
            </a:endParaRPr>
          </a:p>
          <a:p>
            <a:pPr marL="914400" lvl="1" indent="-330200" algn="l" rtl="0">
              <a:lnSpc>
                <a:spcPct val="100000"/>
              </a:lnSpc>
              <a:spcBef>
                <a:spcPts val="0"/>
              </a:spcBef>
              <a:spcAft>
                <a:spcPts val="0"/>
              </a:spcAft>
              <a:buClr>
                <a:schemeClr val="dk1"/>
              </a:buClr>
              <a:buSzPts val="1600"/>
              <a:buChar char="○"/>
            </a:pPr>
            <a:r>
              <a:rPr lang="en" sz="1600">
                <a:solidFill>
                  <a:schemeClr val="dk1"/>
                </a:solidFill>
              </a:rPr>
              <a:t>Replication competent live </a:t>
            </a:r>
            <a:r>
              <a:rPr lang="en" sz="1600" i="1">
                <a:solidFill>
                  <a:schemeClr val="dk1"/>
                </a:solidFill>
              </a:rPr>
              <a:t>vaccinia</a:t>
            </a:r>
            <a:r>
              <a:rPr lang="en" sz="1600">
                <a:solidFill>
                  <a:schemeClr val="dk1"/>
                </a:solidFill>
              </a:rPr>
              <a:t> virus vaccine</a:t>
            </a:r>
            <a:endParaRPr sz="1600">
              <a:solidFill>
                <a:schemeClr val="dk1"/>
              </a:solidFill>
            </a:endParaRPr>
          </a:p>
          <a:p>
            <a:pPr marL="914400" lvl="1" indent="-330200" algn="l" rtl="0">
              <a:lnSpc>
                <a:spcPct val="100000"/>
              </a:lnSpc>
              <a:spcBef>
                <a:spcPts val="0"/>
              </a:spcBef>
              <a:spcAft>
                <a:spcPts val="0"/>
              </a:spcAft>
              <a:buClr>
                <a:schemeClr val="dk1"/>
              </a:buClr>
              <a:buSzPts val="1600"/>
              <a:buChar char="○"/>
            </a:pPr>
            <a:r>
              <a:rPr lang="en" sz="1600">
                <a:solidFill>
                  <a:schemeClr val="dk1"/>
                </a:solidFill>
              </a:rPr>
              <a:t>FDA licensed in 2007 for people at high risk for smallpox infection</a:t>
            </a:r>
            <a:endParaRPr sz="1600">
              <a:solidFill>
                <a:schemeClr val="dk1"/>
              </a:solidFill>
            </a:endParaRPr>
          </a:p>
          <a:p>
            <a:pPr marL="914400" lvl="1" indent="-330200" algn="l" rtl="0">
              <a:lnSpc>
                <a:spcPct val="100000"/>
              </a:lnSpc>
              <a:spcBef>
                <a:spcPts val="0"/>
              </a:spcBef>
              <a:spcAft>
                <a:spcPts val="0"/>
              </a:spcAft>
              <a:buClr>
                <a:schemeClr val="dk1"/>
              </a:buClr>
              <a:buSzPts val="1600"/>
              <a:buChar char="○"/>
            </a:pPr>
            <a:r>
              <a:rPr lang="en" sz="1600">
                <a:solidFill>
                  <a:schemeClr val="dk1"/>
                </a:solidFill>
              </a:rPr>
              <a:t>Not approved or authorized by FDA for use for monkeypox prevention, use must be approved by CDC under an Expanded-Access Investigational New Drug (EA-IND) protocol</a:t>
            </a:r>
            <a:endParaRPr sz="1600">
              <a:solidFill>
                <a:schemeClr val="dk1"/>
              </a:solidFill>
            </a:endParaRPr>
          </a:p>
          <a:p>
            <a:pPr marL="914400" lvl="1" indent="-330200" algn="l" rtl="0">
              <a:lnSpc>
                <a:spcPct val="100000"/>
              </a:lnSpc>
              <a:spcBef>
                <a:spcPts val="0"/>
              </a:spcBef>
              <a:spcAft>
                <a:spcPts val="0"/>
              </a:spcAft>
              <a:buClr>
                <a:schemeClr val="dk1"/>
              </a:buClr>
              <a:buSzPts val="1600"/>
              <a:buChar char="○"/>
            </a:pPr>
            <a:r>
              <a:rPr lang="en" sz="1600">
                <a:solidFill>
                  <a:schemeClr val="dk1"/>
                </a:solidFill>
              </a:rPr>
              <a:t>Should not be given to people with HIV, regardless of immune status</a:t>
            </a:r>
            <a:endParaRPr sz="2300"/>
          </a:p>
        </p:txBody>
      </p:sp>
      <p:sp>
        <p:nvSpPr>
          <p:cNvPr id="474" name="Google Shape;474;p9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sz="1300">
                <a:solidFill>
                  <a:srgbClr val="4D4D4D"/>
                </a:solidFill>
                <a:latin typeface="Trebuchet MS"/>
                <a:ea typeface="Trebuchet MS"/>
                <a:cs typeface="Trebuchet MS"/>
                <a:sym typeface="Trebuchet MS"/>
              </a:rPr>
              <a:t>32</a:t>
            </a:fld>
            <a:endParaRPr sz="1300">
              <a:solidFill>
                <a:srgbClr val="4D4D4D"/>
              </a:solidFill>
              <a:latin typeface="Trebuchet MS"/>
              <a:ea typeface="Trebuchet MS"/>
              <a:cs typeface="Trebuchet MS"/>
              <a:sym typeface="Trebuchet MS"/>
            </a:endParaRPr>
          </a:p>
        </p:txBody>
      </p:sp>
      <p:sp>
        <p:nvSpPr>
          <p:cNvPr id="475" name="Google Shape;475;p90"/>
          <p:cNvSpPr txBox="1"/>
          <p:nvPr/>
        </p:nvSpPr>
        <p:spPr>
          <a:xfrm>
            <a:off x="820525" y="4433350"/>
            <a:ext cx="6086400" cy="4155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None/>
            </a:pPr>
            <a:r>
              <a:rPr lang="en" sz="1500" b="1" i="0" u="none" strike="noStrike" cap="none">
                <a:solidFill>
                  <a:srgbClr val="000000"/>
                </a:solidFill>
                <a:latin typeface="Trebuchet MS"/>
                <a:ea typeface="Trebuchet MS"/>
                <a:cs typeface="Trebuchet MS"/>
                <a:sym typeface="Trebuchet MS"/>
              </a:rPr>
              <a:t>Currently, JYNNEOS is the primary vaccine being used in Virginia </a:t>
            </a:r>
            <a:endParaRPr sz="1500" b="1" i="0"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91"/>
          <p:cNvSpPr txBox="1">
            <a:spLocks noGrp="1"/>
          </p:cNvSpPr>
          <p:nvPr>
            <p:ph type="title"/>
          </p:nvPr>
        </p:nvSpPr>
        <p:spPr>
          <a:xfrm>
            <a:off x="457200" y="205978"/>
            <a:ext cx="8229600" cy="8574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300">
                <a:solidFill>
                  <a:srgbClr val="075290"/>
                </a:solidFill>
              </a:rPr>
              <a:t>JYNNEOS</a:t>
            </a:r>
            <a:endParaRPr sz="3300">
              <a:solidFill>
                <a:srgbClr val="075290"/>
              </a:solidFill>
            </a:endParaRPr>
          </a:p>
        </p:txBody>
      </p:sp>
      <p:sp>
        <p:nvSpPr>
          <p:cNvPr id="481" name="Google Shape;481;p91"/>
          <p:cNvSpPr txBox="1">
            <a:spLocks noGrp="1"/>
          </p:cNvSpPr>
          <p:nvPr>
            <p:ph type="body" idx="1"/>
          </p:nvPr>
        </p:nvSpPr>
        <p:spPr>
          <a:xfrm>
            <a:off x="327175" y="932875"/>
            <a:ext cx="8229600" cy="3600600"/>
          </a:xfrm>
          <a:prstGeom prst="rect">
            <a:avLst/>
          </a:prstGeom>
        </p:spPr>
        <p:txBody>
          <a:bodyPr spcFirstLastPara="1" wrap="square" lIns="68575" tIns="34275" rIns="68575" bIns="34275" anchor="t" anchorCtr="0">
            <a:noAutofit/>
          </a:bodyPr>
          <a:lstStyle/>
          <a:p>
            <a:pPr marL="457200" lvl="0" indent="-349250" algn="l" rtl="0">
              <a:lnSpc>
                <a:spcPct val="100000"/>
              </a:lnSpc>
              <a:spcBef>
                <a:spcPts val="0"/>
              </a:spcBef>
              <a:spcAft>
                <a:spcPts val="0"/>
              </a:spcAft>
              <a:buClr>
                <a:schemeClr val="dk1"/>
              </a:buClr>
              <a:buSzPts val="1900"/>
              <a:buChar char="●"/>
            </a:pPr>
            <a:r>
              <a:rPr lang="en" sz="1900">
                <a:solidFill>
                  <a:schemeClr val="dk1"/>
                </a:solidFill>
              </a:rPr>
              <a:t>Two dose series, separated by four weeks</a:t>
            </a:r>
            <a:endParaRPr sz="1900">
              <a:solidFill>
                <a:schemeClr val="dk1"/>
              </a:solidFill>
            </a:endParaRPr>
          </a:p>
          <a:p>
            <a:pPr marL="457200" lvl="0" indent="-349250" algn="l" rtl="0">
              <a:lnSpc>
                <a:spcPct val="100000"/>
              </a:lnSpc>
              <a:spcBef>
                <a:spcPts val="0"/>
              </a:spcBef>
              <a:spcAft>
                <a:spcPts val="0"/>
              </a:spcAft>
              <a:buClr>
                <a:schemeClr val="dk1"/>
              </a:buClr>
              <a:buSzPts val="1900"/>
              <a:buChar char="●"/>
            </a:pPr>
            <a:r>
              <a:rPr lang="en" sz="1900">
                <a:solidFill>
                  <a:schemeClr val="dk1"/>
                </a:solidFill>
              </a:rPr>
              <a:t>Considered vaccinated two weeks after receipt of second dose  </a:t>
            </a:r>
            <a:endParaRPr sz="1900">
              <a:solidFill>
                <a:schemeClr val="dk1"/>
              </a:solidFill>
            </a:endParaRPr>
          </a:p>
          <a:p>
            <a:pPr marL="457200" lvl="0" indent="-349250" algn="l" rtl="0">
              <a:lnSpc>
                <a:spcPct val="100000"/>
              </a:lnSpc>
              <a:spcBef>
                <a:spcPts val="0"/>
              </a:spcBef>
              <a:spcAft>
                <a:spcPts val="0"/>
              </a:spcAft>
              <a:buClr>
                <a:schemeClr val="dk1"/>
              </a:buClr>
              <a:buSzPts val="1900"/>
              <a:buChar char="●"/>
            </a:pPr>
            <a:r>
              <a:rPr lang="en" sz="1900">
                <a:solidFill>
                  <a:schemeClr val="dk1"/>
                </a:solidFill>
              </a:rPr>
              <a:t>No visible “take” so no risk for spread to other body parts or people</a:t>
            </a:r>
            <a:endParaRPr sz="1900">
              <a:solidFill>
                <a:schemeClr val="dk1"/>
              </a:solidFill>
            </a:endParaRPr>
          </a:p>
          <a:p>
            <a:pPr marL="457200" lvl="0" indent="-349250" algn="l" rtl="0">
              <a:lnSpc>
                <a:spcPct val="100000"/>
              </a:lnSpc>
              <a:spcBef>
                <a:spcPts val="0"/>
              </a:spcBef>
              <a:spcAft>
                <a:spcPts val="0"/>
              </a:spcAft>
              <a:buClr>
                <a:schemeClr val="dk1"/>
              </a:buClr>
              <a:buSzPts val="1900"/>
              <a:buChar char="●"/>
            </a:pPr>
            <a:r>
              <a:rPr lang="en" sz="1900">
                <a:solidFill>
                  <a:schemeClr val="dk1"/>
                </a:solidFill>
              </a:rPr>
              <a:t>Vaccination for healthcare workers prior to vaccine administration is NOT required </a:t>
            </a:r>
            <a:endParaRPr sz="1900" b="1">
              <a:solidFill>
                <a:schemeClr val="dk1"/>
              </a:solidFill>
            </a:endParaRPr>
          </a:p>
          <a:p>
            <a:pPr marL="457200" lvl="0" indent="-349250" algn="l" rtl="0">
              <a:lnSpc>
                <a:spcPct val="100000"/>
              </a:lnSpc>
              <a:spcBef>
                <a:spcPts val="0"/>
              </a:spcBef>
              <a:spcAft>
                <a:spcPts val="0"/>
              </a:spcAft>
              <a:buClr>
                <a:schemeClr val="dk1"/>
              </a:buClr>
              <a:buSzPts val="1900"/>
              <a:buChar char="●"/>
            </a:pPr>
            <a:r>
              <a:rPr lang="en" sz="1900">
                <a:solidFill>
                  <a:schemeClr val="dk1"/>
                </a:solidFill>
              </a:rPr>
              <a:t>Contraindication: history of severe allergic reaction to previous dose </a:t>
            </a:r>
            <a:endParaRPr sz="1900">
              <a:solidFill>
                <a:schemeClr val="dk1"/>
              </a:solidFill>
            </a:endParaRPr>
          </a:p>
          <a:p>
            <a:pPr marL="457200" lvl="0" indent="-349250" algn="l" rtl="0">
              <a:lnSpc>
                <a:spcPct val="100000"/>
              </a:lnSpc>
              <a:spcBef>
                <a:spcPts val="0"/>
              </a:spcBef>
              <a:spcAft>
                <a:spcPts val="0"/>
              </a:spcAft>
              <a:buClr>
                <a:schemeClr val="dk1"/>
              </a:buClr>
              <a:buSzPts val="1900"/>
              <a:buChar char="●"/>
            </a:pPr>
            <a:r>
              <a:rPr lang="en" sz="1900">
                <a:solidFill>
                  <a:schemeClr val="dk1"/>
                </a:solidFill>
              </a:rPr>
              <a:t>Precautions: severe allergic reaction to gentamicin or ciprofloxacin, OR history of severe allergic reaction to chicken or egg protein AND currently avoiding exposure to all chicken or egg products </a:t>
            </a:r>
            <a:endParaRPr sz="1900">
              <a:solidFill>
                <a:schemeClr val="dk1"/>
              </a:solidFill>
            </a:endParaRPr>
          </a:p>
          <a:p>
            <a:pPr marL="457200" lvl="0" indent="-349250" algn="l" rtl="0">
              <a:lnSpc>
                <a:spcPct val="100000"/>
              </a:lnSpc>
              <a:spcBef>
                <a:spcPts val="0"/>
              </a:spcBef>
              <a:spcAft>
                <a:spcPts val="0"/>
              </a:spcAft>
              <a:buClr>
                <a:schemeClr val="dk1"/>
              </a:buClr>
              <a:buSzPts val="1900"/>
              <a:buChar char="●"/>
            </a:pPr>
            <a:r>
              <a:rPr lang="en" sz="1900">
                <a:solidFill>
                  <a:schemeClr val="dk1"/>
                </a:solidFill>
              </a:rPr>
              <a:t>Safe for most immunocompromised persons (including people with HIV and/or AIDS)</a:t>
            </a:r>
            <a:endParaRPr sz="1900">
              <a:solidFill>
                <a:schemeClr val="dk1"/>
              </a:solidFill>
            </a:endParaRPr>
          </a:p>
        </p:txBody>
      </p:sp>
      <p:sp>
        <p:nvSpPr>
          <p:cNvPr id="482" name="Google Shape;482;p9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sz="1300">
                <a:solidFill>
                  <a:srgbClr val="4D4D4D"/>
                </a:solidFill>
                <a:latin typeface="Trebuchet MS"/>
                <a:ea typeface="Trebuchet MS"/>
                <a:cs typeface="Trebuchet MS"/>
                <a:sym typeface="Trebuchet MS"/>
              </a:rPr>
              <a:t>33</a:t>
            </a:fld>
            <a:endParaRPr sz="1300">
              <a:solidFill>
                <a:srgbClr val="4D4D4D"/>
              </a:solidFill>
              <a:latin typeface="Trebuchet MS"/>
              <a:ea typeface="Trebuchet MS"/>
              <a:cs typeface="Trebuchet MS"/>
              <a:sym typeface="Trebuchet M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92"/>
          <p:cNvSpPr/>
          <p:nvPr/>
        </p:nvSpPr>
        <p:spPr>
          <a:xfrm>
            <a:off x="0" y="4504725"/>
            <a:ext cx="9194100" cy="675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9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40">
                <a:solidFill>
                  <a:srgbClr val="075290"/>
                </a:solidFill>
              </a:rPr>
              <a:t>JYNNEOS Emergency Use Authorization (EUA)</a:t>
            </a:r>
            <a:endParaRPr sz="3240">
              <a:solidFill>
                <a:srgbClr val="075290"/>
              </a:solidFill>
            </a:endParaRPr>
          </a:p>
        </p:txBody>
      </p:sp>
      <p:sp>
        <p:nvSpPr>
          <p:cNvPr id="489" name="Google Shape;489;p9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400" b="1" u="sng">
                <a:solidFill>
                  <a:srgbClr val="1155CC"/>
                </a:solidFill>
                <a:highlight>
                  <a:schemeClr val="lt1"/>
                </a:highligh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EUA</a:t>
            </a:r>
            <a:r>
              <a:rPr lang="en" sz="1400" b="1">
                <a:solidFill>
                  <a:srgbClr val="222222"/>
                </a:solidFill>
                <a:highlight>
                  <a:schemeClr val="lt1"/>
                </a:highlight>
              </a:rPr>
              <a:t> </a:t>
            </a:r>
            <a:r>
              <a:rPr lang="en" sz="1400">
                <a:solidFill>
                  <a:srgbClr val="222222"/>
                </a:solidFill>
                <a:highlight>
                  <a:schemeClr val="lt1"/>
                </a:highlight>
              </a:rPr>
              <a:t>(8/9/22)</a:t>
            </a:r>
            <a:r>
              <a:rPr lang="en" sz="1400" b="1">
                <a:solidFill>
                  <a:srgbClr val="222222"/>
                </a:solidFill>
                <a:highlight>
                  <a:schemeClr val="lt1"/>
                </a:highlight>
              </a:rPr>
              <a:t> </a:t>
            </a:r>
            <a:r>
              <a:rPr lang="en" sz="1400">
                <a:solidFill>
                  <a:srgbClr val="222222"/>
                </a:solidFill>
                <a:highlight>
                  <a:schemeClr val="lt1"/>
                </a:highlight>
              </a:rPr>
              <a:t>for immunization of those at high risk for monkeypox infection:</a:t>
            </a:r>
            <a:endParaRPr/>
          </a:p>
        </p:txBody>
      </p:sp>
      <p:pic>
        <p:nvPicPr>
          <p:cNvPr id="490" name="Google Shape;490;p92"/>
          <p:cNvPicPr preferRelativeResize="0"/>
          <p:nvPr/>
        </p:nvPicPr>
        <p:blipFill rotWithShape="1">
          <a:blip r:embed="rId4">
            <a:alphaModFix/>
          </a:blip>
          <a:srcRect/>
          <a:stretch/>
        </p:blipFill>
        <p:spPr>
          <a:xfrm>
            <a:off x="1173450" y="1549200"/>
            <a:ext cx="5735724" cy="2177850"/>
          </a:xfrm>
          <a:prstGeom prst="rect">
            <a:avLst/>
          </a:prstGeom>
          <a:noFill/>
          <a:ln w="28575" cap="flat" cmpd="sng">
            <a:solidFill>
              <a:srgbClr val="2F5496"/>
            </a:solidFill>
            <a:prstDash val="solid"/>
            <a:round/>
            <a:headEnd type="none" w="sm" len="sm"/>
            <a:tailEnd type="none" w="sm" len="sm"/>
          </a:ln>
        </p:spPr>
      </p:pic>
      <p:sp>
        <p:nvSpPr>
          <p:cNvPr id="491" name="Google Shape;491;p92"/>
          <p:cNvSpPr txBox="1"/>
          <p:nvPr/>
        </p:nvSpPr>
        <p:spPr>
          <a:xfrm>
            <a:off x="552950" y="3727050"/>
            <a:ext cx="7369800" cy="1415400"/>
          </a:xfrm>
          <a:prstGeom prst="rect">
            <a:avLst/>
          </a:prstGeom>
          <a:noFill/>
          <a:ln>
            <a:noFill/>
          </a:ln>
        </p:spPr>
        <p:txBody>
          <a:bodyPr spcFirstLastPara="1" wrap="square" lIns="91425" tIns="91425" rIns="91425" bIns="91425" anchor="t" anchorCtr="0">
            <a:spAutoFit/>
          </a:bodyPr>
          <a:lstStyle/>
          <a:p>
            <a:pPr marL="457200" lvl="0" indent="-311150" algn="l" rtl="0">
              <a:spcBef>
                <a:spcPts val="300"/>
              </a:spcBef>
              <a:spcAft>
                <a:spcPts val="0"/>
              </a:spcAft>
              <a:buClr>
                <a:schemeClr val="dk1"/>
              </a:buClr>
              <a:buSzPts val="1300"/>
              <a:buChar char="●"/>
            </a:pPr>
            <a:r>
              <a:rPr lang="en" sz="1300" b="1">
                <a:solidFill>
                  <a:schemeClr val="dk1"/>
                </a:solidFill>
                <a:highlight>
                  <a:schemeClr val="lt1"/>
                </a:highlight>
                <a:latin typeface="Trebuchet MS"/>
                <a:ea typeface="Trebuchet MS"/>
                <a:cs typeface="Trebuchet MS"/>
                <a:sym typeface="Trebuchet MS"/>
              </a:rPr>
              <a:t>18 years of age and older:</a:t>
            </a:r>
            <a:r>
              <a:rPr lang="en" sz="1300">
                <a:solidFill>
                  <a:schemeClr val="dk1"/>
                </a:solidFill>
                <a:highlight>
                  <a:schemeClr val="lt1"/>
                </a:highlight>
                <a:latin typeface="Trebuchet MS"/>
                <a:ea typeface="Trebuchet MS"/>
                <a:cs typeface="Trebuchet MS"/>
                <a:sym typeface="Trebuchet MS"/>
              </a:rPr>
              <a:t> should receive an </a:t>
            </a:r>
            <a:r>
              <a:rPr lang="en" sz="1300" b="1">
                <a:solidFill>
                  <a:schemeClr val="dk1"/>
                </a:solidFill>
                <a:highlight>
                  <a:schemeClr val="lt1"/>
                </a:highlight>
                <a:latin typeface="Trebuchet MS"/>
                <a:ea typeface="Trebuchet MS"/>
                <a:cs typeface="Trebuchet MS"/>
                <a:sym typeface="Trebuchet MS"/>
              </a:rPr>
              <a:t>intradermal</a:t>
            </a:r>
            <a:r>
              <a:rPr lang="en" sz="1300">
                <a:solidFill>
                  <a:schemeClr val="dk1"/>
                </a:solidFill>
                <a:highlight>
                  <a:schemeClr val="lt1"/>
                </a:highlight>
                <a:latin typeface="Trebuchet MS"/>
                <a:ea typeface="Trebuchet MS"/>
                <a:cs typeface="Trebuchet MS"/>
                <a:sym typeface="Trebuchet MS"/>
              </a:rPr>
              <a:t> injection. There are 2 exceptions to intradermal administration:</a:t>
            </a:r>
            <a:endParaRPr sz="1300">
              <a:solidFill>
                <a:schemeClr val="dk1"/>
              </a:solidFill>
              <a:highlight>
                <a:schemeClr val="lt1"/>
              </a:highlight>
              <a:latin typeface="Trebuchet MS"/>
              <a:ea typeface="Trebuchet MS"/>
              <a:cs typeface="Trebuchet MS"/>
              <a:sym typeface="Trebuchet MS"/>
            </a:endParaRPr>
          </a:p>
          <a:p>
            <a:pPr marL="914400" lvl="1" indent="-311150" algn="l" rtl="0">
              <a:spcBef>
                <a:spcPts val="0"/>
              </a:spcBef>
              <a:spcAft>
                <a:spcPts val="0"/>
              </a:spcAft>
              <a:buClr>
                <a:schemeClr val="dk1"/>
              </a:buClr>
              <a:buSzPts val="1300"/>
              <a:buFont typeface="Trebuchet MS"/>
              <a:buChar char="○"/>
            </a:pPr>
            <a:r>
              <a:rPr lang="en" sz="1300">
                <a:solidFill>
                  <a:schemeClr val="dk1"/>
                </a:solidFill>
                <a:latin typeface="Trebuchet MS"/>
                <a:ea typeface="Trebuchet MS"/>
                <a:cs typeface="Trebuchet MS"/>
                <a:sym typeface="Trebuchet MS"/>
              </a:rPr>
              <a:t>Those who have a contraindication to ID injection (e.g., those with a history of keloid formation or those unable to tolerate ID injections)</a:t>
            </a:r>
            <a:endParaRPr sz="1300">
              <a:solidFill>
                <a:schemeClr val="dk1"/>
              </a:solidFill>
              <a:latin typeface="Trebuchet MS"/>
              <a:ea typeface="Trebuchet MS"/>
              <a:cs typeface="Trebuchet MS"/>
              <a:sym typeface="Trebuchet MS"/>
            </a:endParaRPr>
          </a:p>
          <a:p>
            <a:pPr marL="914400" lvl="1" indent="-311150" algn="l" rtl="0">
              <a:lnSpc>
                <a:spcPct val="115000"/>
              </a:lnSpc>
              <a:spcBef>
                <a:spcPts val="0"/>
              </a:spcBef>
              <a:spcAft>
                <a:spcPts val="0"/>
              </a:spcAft>
              <a:buClr>
                <a:schemeClr val="dk1"/>
              </a:buClr>
              <a:buSzPts val="1300"/>
              <a:buFont typeface="Trebuchet MS"/>
              <a:buChar char="○"/>
            </a:pPr>
            <a:r>
              <a:rPr lang="en" sz="1300">
                <a:solidFill>
                  <a:schemeClr val="dk1"/>
                </a:solidFill>
                <a:latin typeface="Trebuchet MS"/>
                <a:ea typeface="Trebuchet MS"/>
                <a:cs typeface="Trebuchet MS"/>
                <a:sym typeface="Trebuchet MS"/>
              </a:rPr>
              <a:t>Those under 18 years of age</a:t>
            </a:r>
            <a:endParaRPr sz="1300">
              <a:solidFill>
                <a:schemeClr val="dk1"/>
              </a:solidFill>
              <a:latin typeface="Trebuchet MS"/>
              <a:ea typeface="Trebuchet MS"/>
              <a:cs typeface="Trebuchet MS"/>
              <a:sym typeface="Trebuchet MS"/>
            </a:endParaRPr>
          </a:p>
          <a:p>
            <a:pPr marL="457200" lvl="0" indent="-311150" algn="l" rtl="0">
              <a:lnSpc>
                <a:spcPct val="115000"/>
              </a:lnSpc>
              <a:spcBef>
                <a:spcPts val="0"/>
              </a:spcBef>
              <a:spcAft>
                <a:spcPts val="0"/>
              </a:spcAft>
              <a:buClr>
                <a:schemeClr val="dk1"/>
              </a:buClr>
              <a:buSzPts val="1300"/>
              <a:buChar char="●"/>
            </a:pPr>
            <a:r>
              <a:rPr lang="en" sz="1300">
                <a:solidFill>
                  <a:schemeClr val="dk1"/>
                </a:solidFill>
                <a:latin typeface="Trebuchet MS"/>
                <a:ea typeface="Trebuchet MS"/>
                <a:cs typeface="Trebuchet MS"/>
                <a:sym typeface="Trebuchet MS"/>
              </a:rPr>
              <a:t>U</a:t>
            </a:r>
            <a:r>
              <a:rPr lang="en" sz="1300" b="1">
                <a:solidFill>
                  <a:schemeClr val="dk1"/>
                </a:solidFill>
                <a:latin typeface="Trebuchet MS"/>
                <a:ea typeface="Trebuchet MS"/>
                <a:cs typeface="Trebuchet MS"/>
                <a:sym typeface="Trebuchet MS"/>
              </a:rPr>
              <a:t>nder 18 years of age: </a:t>
            </a:r>
            <a:r>
              <a:rPr lang="en" sz="1300">
                <a:solidFill>
                  <a:schemeClr val="dk1"/>
                </a:solidFill>
                <a:latin typeface="Trebuchet MS"/>
                <a:ea typeface="Trebuchet MS"/>
                <a:cs typeface="Trebuchet MS"/>
                <a:sym typeface="Trebuchet MS"/>
              </a:rPr>
              <a:t>should receive</a:t>
            </a:r>
            <a:r>
              <a:rPr lang="en" sz="1300" b="1">
                <a:solidFill>
                  <a:schemeClr val="dk1"/>
                </a:solidFill>
                <a:latin typeface="Trebuchet MS"/>
                <a:ea typeface="Trebuchet MS"/>
                <a:cs typeface="Trebuchet MS"/>
                <a:sym typeface="Trebuchet MS"/>
              </a:rPr>
              <a:t> subcutaneous</a:t>
            </a:r>
            <a:r>
              <a:rPr lang="en" sz="1300">
                <a:solidFill>
                  <a:schemeClr val="dk1"/>
                </a:solidFill>
                <a:latin typeface="Trebuchet MS"/>
                <a:ea typeface="Trebuchet MS"/>
                <a:cs typeface="Trebuchet MS"/>
                <a:sym typeface="Trebuchet MS"/>
              </a:rPr>
              <a:t> injection only</a:t>
            </a:r>
            <a:endParaRPr sz="1100">
              <a:latin typeface="Trebuchet MS"/>
              <a:ea typeface="Trebuchet MS"/>
              <a:cs typeface="Trebuchet MS"/>
              <a:sym typeface="Trebuchet M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93"/>
          <p:cNvSpPr txBox="1">
            <a:spLocks noGrp="1"/>
          </p:cNvSpPr>
          <p:nvPr>
            <p:ph type="body" idx="1"/>
          </p:nvPr>
        </p:nvSpPr>
        <p:spPr>
          <a:xfrm>
            <a:off x="457200" y="1063375"/>
            <a:ext cx="8229600" cy="3737400"/>
          </a:xfrm>
          <a:prstGeom prst="rect">
            <a:avLst/>
          </a:prstGeom>
        </p:spPr>
        <p:txBody>
          <a:bodyPr spcFirstLastPara="1" wrap="square" lIns="68575" tIns="34275" rIns="68575" bIns="34275" anchor="t" anchorCtr="0">
            <a:noAutofit/>
          </a:bodyPr>
          <a:lstStyle/>
          <a:p>
            <a:pPr marL="457200" lvl="0" indent="-317500" algn="l" rtl="0">
              <a:spcBef>
                <a:spcPts val="300"/>
              </a:spcBef>
              <a:spcAft>
                <a:spcPts val="0"/>
              </a:spcAft>
              <a:buClr>
                <a:schemeClr val="dk1"/>
              </a:buClr>
              <a:buSzPts val="1400"/>
              <a:buChar char="●"/>
            </a:pPr>
            <a:r>
              <a:rPr lang="en" sz="1400">
                <a:solidFill>
                  <a:schemeClr val="dk1"/>
                </a:solidFill>
                <a:highlight>
                  <a:srgbClr val="FFFFFF"/>
                </a:highlight>
              </a:rPr>
              <a:t>ID administration: injecting vaccine between the epidermis &amp; hypodermis layers of the skin, typically of the volar aspect (inner side) of the forearm</a:t>
            </a:r>
            <a:endParaRPr sz="1400">
              <a:solidFill>
                <a:schemeClr val="dk1"/>
              </a:solidFill>
              <a:highlight>
                <a:srgbClr val="FFFFFF"/>
              </a:highlight>
            </a:endParaRPr>
          </a:p>
          <a:p>
            <a:pPr marL="457200" lvl="0" indent="-317500" algn="l" rtl="0">
              <a:spcBef>
                <a:spcPts val="0"/>
              </a:spcBef>
              <a:spcAft>
                <a:spcPts val="0"/>
              </a:spcAft>
              <a:buClr>
                <a:schemeClr val="dk1"/>
              </a:buClr>
              <a:buSzPts val="1400"/>
              <a:buChar char="●"/>
            </a:pPr>
            <a:r>
              <a:rPr lang="en" sz="1400">
                <a:solidFill>
                  <a:schemeClr val="dk1"/>
                </a:solidFill>
                <a:highlight>
                  <a:srgbClr val="FFFFFF"/>
                </a:highlight>
              </a:rPr>
              <a:t>This should produce a noticeable pale elevation of the skin (wheal)</a:t>
            </a:r>
            <a:endParaRPr sz="2500"/>
          </a:p>
        </p:txBody>
      </p:sp>
      <p:pic>
        <p:nvPicPr>
          <p:cNvPr id="497" name="Google Shape;497;p93"/>
          <p:cNvPicPr preferRelativeResize="0"/>
          <p:nvPr/>
        </p:nvPicPr>
        <p:blipFill>
          <a:blip r:embed="rId3">
            <a:alphaModFix/>
          </a:blip>
          <a:stretch>
            <a:fillRect/>
          </a:stretch>
        </p:blipFill>
        <p:spPr>
          <a:xfrm>
            <a:off x="273775" y="1840450"/>
            <a:ext cx="2814674" cy="1583251"/>
          </a:xfrm>
          <a:prstGeom prst="rect">
            <a:avLst/>
          </a:prstGeom>
          <a:noFill/>
          <a:ln>
            <a:noFill/>
          </a:ln>
        </p:spPr>
      </p:pic>
      <p:pic>
        <p:nvPicPr>
          <p:cNvPr id="498" name="Google Shape;498;p93"/>
          <p:cNvPicPr preferRelativeResize="0"/>
          <p:nvPr/>
        </p:nvPicPr>
        <p:blipFill>
          <a:blip r:embed="rId4">
            <a:alphaModFix/>
          </a:blip>
          <a:stretch>
            <a:fillRect/>
          </a:stretch>
        </p:blipFill>
        <p:spPr>
          <a:xfrm>
            <a:off x="6055525" y="1840450"/>
            <a:ext cx="2814694" cy="1583251"/>
          </a:xfrm>
          <a:prstGeom prst="rect">
            <a:avLst/>
          </a:prstGeom>
          <a:noFill/>
          <a:ln>
            <a:noFill/>
          </a:ln>
        </p:spPr>
      </p:pic>
      <p:pic>
        <p:nvPicPr>
          <p:cNvPr id="499" name="Google Shape;499;p93"/>
          <p:cNvPicPr preferRelativeResize="0"/>
          <p:nvPr/>
        </p:nvPicPr>
        <p:blipFill>
          <a:blip r:embed="rId5">
            <a:alphaModFix/>
          </a:blip>
          <a:stretch>
            <a:fillRect/>
          </a:stretch>
        </p:blipFill>
        <p:spPr>
          <a:xfrm>
            <a:off x="3164651" y="1840451"/>
            <a:ext cx="2814669" cy="1583251"/>
          </a:xfrm>
          <a:prstGeom prst="rect">
            <a:avLst/>
          </a:prstGeom>
          <a:noFill/>
          <a:ln>
            <a:noFill/>
          </a:ln>
        </p:spPr>
      </p:pic>
      <p:sp>
        <p:nvSpPr>
          <p:cNvPr id="500" name="Google Shape;500;p93"/>
          <p:cNvSpPr/>
          <p:nvPr/>
        </p:nvSpPr>
        <p:spPr>
          <a:xfrm>
            <a:off x="0" y="4504725"/>
            <a:ext cx="9194100" cy="675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93"/>
          <p:cNvSpPr txBox="1">
            <a:spLocks noGrp="1"/>
          </p:cNvSpPr>
          <p:nvPr>
            <p:ph type="title"/>
          </p:nvPr>
        </p:nvSpPr>
        <p:spPr>
          <a:xfrm>
            <a:off x="138175" y="205975"/>
            <a:ext cx="8859000" cy="8574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990"/>
              <a:buNone/>
            </a:pPr>
            <a:r>
              <a:rPr lang="en" sz="3340">
                <a:solidFill>
                  <a:srgbClr val="075290"/>
                </a:solidFill>
              </a:rPr>
              <a:t>Vaccine Administration Intradermal JYNNEOS</a:t>
            </a:r>
            <a:endParaRPr sz="3340">
              <a:solidFill>
                <a:srgbClr val="075290"/>
              </a:solidFill>
            </a:endParaRPr>
          </a:p>
        </p:txBody>
      </p:sp>
      <p:pic>
        <p:nvPicPr>
          <p:cNvPr id="502" name="Google Shape;502;p93"/>
          <p:cNvPicPr preferRelativeResize="0"/>
          <p:nvPr/>
        </p:nvPicPr>
        <p:blipFill>
          <a:blip r:embed="rId6">
            <a:alphaModFix/>
          </a:blip>
          <a:stretch>
            <a:fillRect/>
          </a:stretch>
        </p:blipFill>
        <p:spPr>
          <a:xfrm>
            <a:off x="4610100" y="3488000"/>
            <a:ext cx="2814674" cy="1583240"/>
          </a:xfrm>
          <a:prstGeom prst="rect">
            <a:avLst/>
          </a:prstGeom>
          <a:noFill/>
          <a:ln>
            <a:noFill/>
          </a:ln>
        </p:spPr>
      </p:pic>
      <p:pic>
        <p:nvPicPr>
          <p:cNvPr id="503" name="Google Shape;503;p93"/>
          <p:cNvPicPr preferRelativeResize="0"/>
          <p:nvPr/>
        </p:nvPicPr>
        <p:blipFill>
          <a:blip r:embed="rId7">
            <a:alphaModFix/>
          </a:blip>
          <a:stretch>
            <a:fillRect/>
          </a:stretch>
        </p:blipFill>
        <p:spPr>
          <a:xfrm>
            <a:off x="1719225" y="3488000"/>
            <a:ext cx="2814669" cy="1583251"/>
          </a:xfrm>
          <a:prstGeom prst="rect">
            <a:avLst/>
          </a:prstGeom>
          <a:noFill/>
          <a:ln>
            <a:noFill/>
          </a:ln>
        </p:spPr>
      </p:pic>
      <p:sp>
        <p:nvSpPr>
          <p:cNvPr id="504" name="Google Shape;504;p93"/>
          <p:cNvSpPr txBox="1"/>
          <p:nvPr/>
        </p:nvSpPr>
        <p:spPr>
          <a:xfrm>
            <a:off x="0" y="4455650"/>
            <a:ext cx="1805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ighlight>
                  <a:srgbClr val="FFFF00"/>
                </a:highlight>
                <a:latin typeface="Trebuchet MS"/>
                <a:ea typeface="Trebuchet MS"/>
                <a:cs typeface="Trebuchet MS"/>
                <a:sym typeface="Trebuchet MS"/>
                <a:hlinkClick r:id="rId8"/>
              </a:rPr>
              <a:t>CDC PDF Training</a:t>
            </a:r>
            <a:endParaRPr>
              <a:highlight>
                <a:srgbClr val="FFFF00"/>
              </a:highlight>
              <a:latin typeface="Trebuchet MS"/>
              <a:ea typeface="Trebuchet MS"/>
              <a:cs typeface="Trebuchet MS"/>
              <a:sym typeface="Trebuchet MS"/>
            </a:endParaRPr>
          </a:p>
          <a:p>
            <a:pPr marL="0" lvl="0" indent="0" algn="l" rtl="0">
              <a:spcBef>
                <a:spcPts val="0"/>
              </a:spcBef>
              <a:spcAft>
                <a:spcPts val="0"/>
              </a:spcAft>
              <a:buNone/>
            </a:pPr>
            <a:r>
              <a:rPr lang="en" u="sng">
                <a:solidFill>
                  <a:schemeClr val="hlink"/>
                </a:solidFill>
                <a:highlight>
                  <a:srgbClr val="FFFF00"/>
                </a:highlight>
                <a:latin typeface="Trebuchet MS"/>
                <a:ea typeface="Trebuchet MS"/>
                <a:cs typeface="Trebuchet MS"/>
                <a:sym typeface="Trebuchet MS"/>
                <a:hlinkClick r:id="rId9"/>
              </a:rPr>
              <a:t>YouTube ID Video</a:t>
            </a:r>
            <a:endParaRPr>
              <a:highlight>
                <a:srgbClr val="FFFF00"/>
              </a:highlight>
              <a:latin typeface="Trebuchet MS"/>
              <a:ea typeface="Trebuchet MS"/>
              <a:cs typeface="Trebuchet MS"/>
              <a:sym typeface="Trebuchet M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94"/>
          <p:cNvSpPr txBox="1">
            <a:spLocks noGrp="1"/>
          </p:cNvSpPr>
          <p:nvPr>
            <p:ph type="title"/>
          </p:nvPr>
        </p:nvSpPr>
        <p:spPr>
          <a:xfrm>
            <a:off x="457200" y="205976"/>
            <a:ext cx="8229600" cy="6384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300"/>
              <a:t>Vaccine Effectiveness</a:t>
            </a:r>
            <a:endParaRPr sz="3300"/>
          </a:p>
        </p:txBody>
      </p:sp>
      <p:sp>
        <p:nvSpPr>
          <p:cNvPr id="510" name="Google Shape;510;p94"/>
          <p:cNvSpPr txBox="1">
            <a:spLocks noGrp="1"/>
          </p:cNvSpPr>
          <p:nvPr>
            <p:ph type="body" idx="1"/>
          </p:nvPr>
        </p:nvSpPr>
        <p:spPr>
          <a:xfrm>
            <a:off x="457200" y="945475"/>
            <a:ext cx="8229600" cy="3600600"/>
          </a:xfrm>
          <a:prstGeom prst="rect">
            <a:avLst/>
          </a:prstGeom>
        </p:spPr>
        <p:txBody>
          <a:bodyPr spcFirstLastPara="1" wrap="square" lIns="68575" tIns="34275" rIns="68575" bIns="34275" anchor="t" anchorCtr="0">
            <a:normAutofit lnSpcReduction="10000"/>
          </a:bodyPr>
          <a:lstStyle/>
          <a:p>
            <a:pPr marL="457200" lvl="0" indent="-336550" algn="l" rtl="0">
              <a:spcBef>
                <a:spcPts val="0"/>
              </a:spcBef>
              <a:spcAft>
                <a:spcPts val="0"/>
              </a:spcAft>
              <a:buClr>
                <a:schemeClr val="dk1"/>
              </a:buClr>
              <a:buSzPts val="1700"/>
              <a:buChar char="●"/>
            </a:pPr>
            <a:r>
              <a:rPr lang="en" sz="1700">
                <a:solidFill>
                  <a:schemeClr val="dk1"/>
                </a:solidFill>
              </a:rPr>
              <a:t>Data not yet available on effectiveness of vaccines in current outbreak</a:t>
            </a:r>
            <a:endParaRPr sz="1700">
              <a:solidFill>
                <a:schemeClr val="dk1"/>
              </a:solidFill>
            </a:endParaRPr>
          </a:p>
          <a:p>
            <a:pPr marL="457200" lvl="0" indent="-336550" algn="l" rtl="0">
              <a:spcBef>
                <a:spcPts val="0"/>
              </a:spcBef>
              <a:spcAft>
                <a:spcPts val="0"/>
              </a:spcAft>
              <a:buClr>
                <a:schemeClr val="dk1"/>
              </a:buClr>
              <a:buSzPts val="1700"/>
              <a:buChar char="●"/>
            </a:pPr>
            <a:r>
              <a:rPr lang="en" sz="1700">
                <a:solidFill>
                  <a:schemeClr val="dk1"/>
                </a:solidFill>
              </a:rPr>
              <a:t>Do not know duration of protection or if protection decreases over time</a:t>
            </a:r>
            <a:endParaRPr sz="1700">
              <a:solidFill>
                <a:schemeClr val="dk1"/>
              </a:solidFill>
            </a:endParaRPr>
          </a:p>
          <a:p>
            <a:pPr marL="457200" lvl="0" indent="-336550" algn="l" rtl="0">
              <a:spcBef>
                <a:spcPts val="0"/>
              </a:spcBef>
              <a:spcAft>
                <a:spcPts val="0"/>
              </a:spcAft>
              <a:buClr>
                <a:schemeClr val="dk1"/>
              </a:buClr>
              <a:buSzPts val="1700"/>
              <a:buChar char="●"/>
            </a:pPr>
            <a:r>
              <a:rPr lang="en" sz="1700">
                <a:solidFill>
                  <a:schemeClr val="dk1"/>
                </a:solidFill>
              </a:rPr>
              <a:t>CDC is working with its partners to collect data on vaccine safety and vaccine effectiveness</a:t>
            </a:r>
            <a:endParaRPr sz="1700">
              <a:solidFill>
                <a:schemeClr val="dk1"/>
              </a:solidFill>
            </a:endParaRPr>
          </a:p>
          <a:p>
            <a:pPr marL="457200" lvl="0" indent="-336550" algn="l" rtl="0">
              <a:spcBef>
                <a:spcPts val="0"/>
              </a:spcBef>
              <a:spcAft>
                <a:spcPts val="0"/>
              </a:spcAft>
              <a:buClr>
                <a:schemeClr val="dk1"/>
              </a:buClr>
              <a:buSzPts val="1700"/>
              <a:buChar char="●"/>
            </a:pPr>
            <a:r>
              <a:rPr lang="en" sz="1700">
                <a:solidFill>
                  <a:schemeClr val="dk1"/>
                </a:solidFill>
              </a:rPr>
              <a:t>Will know more in the coming months about how effective the JYNNEOS vaccine is in the 2022 monkeypox outbreak</a:t>
            </a:r>
            <a:endParaRPr sz="1700">
              <a:solidFill>
                <a:schemeClr val="dk1"/>
              </a:solidFill>
            </a:endParaRPr>
          </a:p>
          <a:p>
            <a:pPr marL="457200" lvl="0" indent="-336550" algn="l" rtl="0">
              <a:spcBef>
                <a:spcPts val="0"/>
              </a:spcBef>
              <a:spcAft>
                <a:spcPts val="0"/>
              </a:spcAft>
              <a:buClr>
                <a:schemeClr val="dk1"/>
              </a:buClr>
              <a:buSzPts val="1700"/>
              <a:buChar char="●"/>
            </a:pPr>
            <a:r>
              <a:rPr lang="en" sz="1700">
                <a:solidFill>
                  <a:schemeClr val="dk1"/>
                </a:solidFill>
              </a:rPr>
              <a:t>Peak immunity is expected 14 days after the second dose of JYNNEOS and 4 weeks after vaccination with ACAM2000. </a:t>
            </a:r>
            <a:endParaRPr sz="1700">
              <a:solidFill>
                <a:schemeClr val="dk1"/>
              </a:solidFill>
            </a:endParaRPr>
          </a:p>
          <a:p>
            <a:pPr marL="457200" lvl="0" indent="-336550" algn="l" rtl="0">
              <a:spcBef>
                <a:spcPts val="0"/>
              </a:spcBef>
              <a:spcAft>
                <a:spcPts val="0"/>
              </a:spcAft>
              <a:buClr>
                <a:schemeClr val="dk1"/>
              </a:buClr>
              <a:buSzPts val="1700"/>
              <a:buChar char="●"/>
            </a:pPr>
            <a:r>
              <a:rPr lang="en" sz="1700">
                <a:solidFill>
                  <a:schemeClr val="dk1"/>
                </a:solidFill>
              </a:rPr>
              <a:t>People who are vaccinated are encouraged to continue to take steps to protect themselves</a:t>
            </a:r>
            <a:endParaRPr sz="1700">
              <a:solidFill>
                <a:schemeClr val="dk1"/>
              </a:solidFill>
            </a:endParaRPr>
          </a:p>
          <a:p>
            <a:pPr marL="914400" lvl="1" indent="-336550" algn="l" rtl="0">
              <a:spcBef>
                <a:spcPts val="0"/>
              </a:spcBef>
              <a:spcAft>
                <a:spcPts val="0"/>
              </a:spcAft>
              <a:buClr>
                <a:schemeClr val="dk1"/>
              </a:buClr>
              <a:buSzPts val="1700"/>
              <a:buChar char="○"/>
            </a:pPr>
            <a:r>
              <a:rPr lang="en" sz="1700">
                <a:solidFill>
                  <a:schemeClr val="dk1"/>
                </a:solidFill>
              </a:rPr>
              <a:t>Avoid close, skin-to-skin contact with people who have a rash that looks like monkeypox</a:t>
            </a:r>
            <a:endParaRPr sz="1700">
              <a:solidFill>
                <a:schemeClr val="dk1"/>
              </a:solidFill>
            </a:endParaRPr>
          </a:p>
          <a:p>
            <a:pPr marL="914400" lvl="1" indent="-336550" algn="l" rtl="0">
              <a:spcBef>
                <a:spcPts val="0"/>
              </a:spcBef>
              <a:spcAft>
                <a:spcPts val="0"/>
              </a:spcAft>
              <a:buClr>
                <a:schemeClr val="dk1"/>
              </a:buClr>
              <a:buSzPts val="1700"/>
              <a:buChar char="○"/>
            </a:pPr>
            <a:r>
              <a:rPr lang="en" sz="1700">
                <a:solidFill>
                  <a:schemeClr val="dk1"/>
                </a:solidFill>
              </a:rPr>
              <a:t>Avoid contact with objects and materials that a person with monkeypox has used</a:t>
            </a:r>
            <a:endParaRPr sz="1700">
              <a:solidFill>
                <a:schemeClr val="dk1"/>
              </a:solidFill>
            </a:endParaRPr>
          </a:p>
          <a:p>
            <a:pPr marL="914400" lvl="1" indent="-336550" algn="l" rtl="0">
              <a:spcBef>
                <a:spcPts val="0"/>
              </a:spcBef>
              <a:spcAft>
                <a:spcPts val="0"/>
              </a:spcAft>
              <a:buClr>
                <a:schemeClr val="dk1"/>
              </a:buClr>
              <a:buSzPts val="1700"/>
              <a:buChar char="○"/>
            </a:pPr>
            <a:r>
              <a:rPr lang="en" sz="1700">
                <a:solidFill>
                  <a:schemeClr val="dk1"/>
                </a:solidFill>
              </a:rPr>
              <a:t>Wash hands often  </a:t>
            </a:r>
            <a:endParaRPr sz="1700">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95"/>
          <p:cNvSpPr txBox="1">
            <a:spLocks noGrp="1"/>
          </p:cNvSpPr>
          <p:nvPr>
            <p:ph type="title"/>
          </p:nvPr>
        </p:nvSpPr>
        <p:spPr>
          <a:xfrm>
            <a:off x="261025" y="205975"/>
            <a:ext cx="8705700" cy="8574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SzPts val="1400"/>
              <a:buNone/>
            </a:pPr>
            <a:r>
              <a:rPr lang="en" sz="3300">
                <a:solidFill>
                  <a:srgbClr val="2F5496"/>
                </a:solidFill>
              </a:rPr>
              <a:t>Traditional Post-Exposure Prophylaxis (PEP)</a:t>
            </a:r>
            <a:endParaRPr sz="3300">
              <a:solidFill>
                <a:srgbClr val="2F5496"/>
              </a:solidFill>
            </a:endParaRPr>
          </a:p>
        </p:txBody>
      </p:sp>
      <p:sp>
        <p:nvSpPr>
          <p:cNvPr id="516" name="Google Shape;516;p95"/>
          <p:cNvSpPr txBox="1">
            <a:spLocks noGrp="1"/>
          </p:cNvSpPr>
          <p:nvPr>
            <p:ph type="body" idx="1"/>
          </p:nvPr>
        </p:nvSpPr>
        <p:spPr>
          <a:xfrm>
            <a:off x="457200" y="1200150"/>
            <a:ext cx="8229600" cy="3600600"/>
          </a:xfrm>
          <a:prstGeom prst="rect">
            <a:avLst/>
          </a:prstGeom>
          <a:noFill/>
          <a:ln>
            <a:noFill/>
          </a:ln>
        </p:spPr>
        <p:txBody>
          <a:bodyPr spcFirstLastPara="1" wrap="square" lIns="68575" tIns="34275" rIns="68575" bIns="34275" anchor="t" anchorCtr="0">
            <a:noAutofit/>
          </a:bodyPr>
          <a:lstStyle/>
          <a:p>
            <a:pPr marL="457200" marR="0" lvl="0" indent="-349250" algn="l" rtl="0">
              <a:lnSpc>
                <a:spcPct val="115000"/>
              </a:lnSpc>
              <a:spcBef>
                <a:spcPts val="0"/>
              </a:spcBef>
              <a:spcAft>
                <a:spcPts val="0"/>
              </a:spcAft>
              <a:buClr>
                <a:srgbClr val="000000"/>
              </a:buClr>
              <a:buSzPts val="1900"/>
              <a:buChar char="●"/>
            </a:pPr>
            <a:r>
              <a:rPr lang="en" sz="1900">
                <a:solidFill>
                  <a:srgbClr val="000000"/>
                </a:solidFill>
              </a:rPr>
              <a:t>Goal is to vaccinate people following </a:t>
            </a:r>
            <a:r>
              <a:rPr lang="en" sz="1900" u="sng">
                <a:solidFill>
                  <a:srgbClr val="000000"/>
                </a:solidFill>
              </a:rPr>
              <a:t>known</a:t>
            </a:r>
            <a:r>
              <a:rPr lang="en" sz="1900">
                <a:solidFill>
                  <a:srgbClr val="000000"/>
                </a:solidFill>
              </a:rPr>
              <a:t> exposure to help prevent illness or minimize severity of illness  </a:t>
            </a:r>
            <a:endParaRPr sz="1700">
              <a:solidFill>
                <a:srgbClr val="000000"/>
              </a:solidFill>
            </a:endParaRPr>
          </a:p>
          <a:p>
            <a:pPr marL="457200" marR="0" lvl="0" indent="-355600" algn="l" rtl="0">
              <a:lnSpc>
                <a:spcPct val="115000"/>
              </a:lnSpc>
              <a:spcBef>
                <a:spcPts val="0"/>
              </a:spcBef>
              <a:spcAft>
                <a:spcPts val="0"/>
              </a:spcAft>
              <a:buClr>
                <a:srgbClr val="000000"/>
              </a:buClr>
              <a:buSzPts val="2000"/>
              <a:buChar char="●"/>
            </a:pPr>
            <a:r>
              <a:rPr lang="en" sz="1900">
                <a:solidFill>
                  <a:srgbClr val="000000"/>
                </a:solidFill>
              </a:rPr>
              <a:t>Vaccine works best when given quickly after exposure</a:t>
            </a:r>
            <a:endParaRPr sz="1900">
              <a:solidFill>
                <a:srgbClr val="000000"/>
              </a:solidFill>
            </a:endParaRPr>
          </a:p>
          <a:p>
            <a:pPr marL="914400" marR="0" lvl="1" indent="-349250" algn="l" rtl="0">
              <a:lnSpc>
                <a:spcPct val="115000"/>
              </a:lnSpc>
              <a:spcBef>
                <a:spcPts val="0"/>
              </a:spcBef>
              <a:spcAft>
                <a:spcPts val="0"/>
              </a:spcAft>
              <a:buClr>
                <a:srgbClr val="000000"/>
              </a:buClr>
              <a:buSzPts val="1900"/>
              <a:buChar char="○"/>
            </a:pPr>
            <a:r>
              <a:rPr lang="en" sz="1900" b="1">
                <a:solidFill>
                  <a:srgbClr val="000000"/>
                </a:solidFill>
              </a:rPr>
              <a:t>If given within 4 days of exposure: best chance to prevent onset of symptoms/disease </a:t>
            </a:r>
            <a:endParaRPr sz="1900" b="1">
              <a:solidFill>
                <a:srgbClr val="000000"/>
              </a:solidFill>
            </a:endParaRPr>
          </a:p>
          <a:p>
            <a:pPr marL="914400" marR="0" lvl="1" indent="-349250" algn="l" rtl="0">
              <a:lnSpc>
                <a:spcPct val="115000"/>
              </a:lnSpc>
              <a:spcBef>
                <a:spcPts val="0"/>
              </a:spcBef>
              <a:spcAft>
                <a:spcPts val="0"/>
              </a:spcAft>
              <a:buClr>
                <a:srgbClr val="000000"/>
              </a:buClr>
              <a:buSzPts val="1900"/>
              <a:buChar char="○"/>
            </a:pPr>
            <a:r>
              <a:rPr lang="en" sz="1900">
                <a:solidFill>
                  <a:srgbClr val="000000"/>
                </a:solidFill>
              </a:rPr>
              <a:t>If given between 4 and 14 days of exposure: may reduce, but not prevent, symptoms</a:t>
            </a:r>
            <a:endParaRPr sz="2100">
              <a:solidFill>
                <a:srgbClr val="000000"/>
              </a:solidFill>
            </a:endParaRPr>
          </a:p>
          <a:p>
            <a:pPr marL="457200" lvl="0" indent="-349250" algn="l" rtl="0">
              <a:lnSpc>
                <a:spcPct val="115000"/>
              </a:lnSpc>
              <a:spcBef>
                <a:spcPts val="0"/>
              </a:spcBef>
              <a:spcAft>
                <a:spcPts val="0"/>
              </a:spcAft>
              <a:buClr>
                <a:srgbClr val="000000"/>
              </a:buClr>
              <a:buSzPts val="1900"/>
              <a:buChar char="●"/>
            </a:pPr>
            <a:r>
              <a:rPr lang="en" sz="1900">
                <a:solidFill>
                  <a:srgbClr val="000000"/>
                </a:solidFill>
              </a:rPr>
              <a:t>When coupled with self-isolation and other prevention measures, PEP important for preventing further transmission of monkeypox</a:t>
            </a:r>
            <a:endParaRPr sz="1900">
              <a:solidFill>
                <a:srgbClr val="000000"/>
              </a:solidFill>
            </a:endParaRPr>
          </a:p>
          <a:p>
            <a:pPr marL="457200" lvl="0" indent="-349250" algn="l" rtl="0">
              <a:lnSpc>
                <a:spcPct val="115000"/>
              </a:lnSpc>
              <a:spcBef>
                <a:spcPts val="0"/>
              </a:spcBef>
              <a:spcAft>
                <a:spcPts val="0"/>
              </a:spcAft>
              <a:buClr>
                <a:srgbClr val="000000"/>
              </a:buClr>
              <a:buSzPts val="1900"/>
              <a:buChar char="●"/>
            </a:pPr>
            <a:r>
              <a:rPr lang="en" sz="1900">
                <a:solidFill>
                  <a:srgbClr val="000000"/>
                </a:solidFill>
                <a:highlight>
                  <a:srgbClr val="FFFF00"/>
                </a:highlight>
              </a:rPr>
              <a:t>If patient already diagnosed with monkeypox, PEP is not indicated</a:t>
            </a:r>
            <a:endParaRPr sz="1900">
              <a:solidFill>
                <a:srgbClr val="000000"/>
              </a:solidFill>
              <a:highlight>
                <a:srgbClr val="FFFF00"/>
              </a:highlight>
            </a:endParaRPr>
          </a:p>
          <a:p>
            <a:pPr marL="0" lvl="0" indent="0" algn="l" rtl="0">
              <a:lnSpc>
                <a:spcPct val="115000"/>
              </a:lnSpc>
              <a:spcBef>
                <a:spcPts val="0"/>
              </a:spcBef>
              <a:spcAft>
                <a:spcPts val="0"/>
              </a:spcAft>
              <a:buSzPts val="1400"/>
              <a:buNone/>
            </a:pPr>
            <a:endParaRPr sz="1600">
              <a:solidFill>
                <a:srgbClr val="00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96"/>
          <p:cNvSpPr txBox="1">
            <a:spLocks noGrp="1"/>
          </p:cNvSpPr>
          <p:nvPr>
            <p:ph type="title"/>
          </p:nvPr>
        </p:nvSpPr>
        <p:spPr>
          <a:xfrm>
            <a:off x="457200" y="53576"/>
            <a:ext cx="8229600" cy="7140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SzPts val="1400"/>
              <a:buNone/>
            </a:pPr>
            <a:r>
              <a:rPr lang="en" sz="3300">
                <a:solidFill>
                  <a:srgbClr val="2F5496"/>
                </a:solidFill>
              </a:rPr>
              <a:t>Expanded PEP (or PEP++)</a:t>
            </a:r>
            <a:endParaRPr sz="3300">
              <a:solidFill>
                <a:srgbClr val="2F5496"/>
              </a:solidFill>
            </a:endParaRPr>
          </a:p>
        </p:txBody>
      </p:sp>
      <p:sp>
        <p:nvSpPr>
          <p:cNvPr id="522" name="Google Shape;522;p96"/>
          <p:cNvSpPr txBox="1">
            <a:spLocks noGrp="1"/>
          </p:cNvSpPr>
          <p:nvPr>
            <p:ph type="body" idx="1"/>
          </p:nvPr>
        </p:nvSpPr>
        <p:spPr>
          <a:xfrm>
            <a:off x="172525" y="890525"/>
            <a:ext cx="8560800" cy="3938700"/>
          </a:xfrm>
          <a:prstGeom prst="rect">
            <a:avLst/>
          </a:prstGeom>
          <a:noFill/>
          <a:ln>
            <a:noFill/>
          </a:ln>
        </p:spPr>
        <p:txBody>
          <a:bodyPr spcFirstLastPara="1" wrap="square" lIns="68575" tIns="34275" rIns="68575" bIns="34275" anchor="t" anchorCtr="0">
            <a:noAutofit/>
          </a:bodyPr>
          <a:lstStyle/>
          <a:p>
            <a:pPr marL="457200" marR="0" lvl="0" indent="-317500" algn="l" rtl="0">
              <a:lnSpc>
                <a:spcPct val="115000"/>
              </a:lnSpc>
              <a:spcBef>
                <a:spcPts val="0"/>
              </a:spcBef>
              <a:spcAft>
                <a:spcPts val="0"/>
              </a:spcAft>
              <a:buSzPts val="1400"/>
              <a:buFont typeface="Trebuchet MS"/>
              <a:buChar char="●"/>
            </a:pPr>
            <a:r>
              <a:rPr lang="en" sz="1400">
                <a:solidFill>
                  <a:srgbClr val="000000"/>
                </a:solidFill>
              </a:rPr>
              <a:t>Goal is to vaccinate people with certain risk factors who are more likely to have had recent exposure, even if they have not had a documented/confirmed exposure</a:t>
            </a:r>
            <a:endParaRPr sz="1400">
              <a:solidFill>
                <a:schemeClr val="dk1"/>
              </a:solidFill>
            </a:endParaRPr>
          </a:p>
          <a:p>
            <a:pPr marL="457200" lvl="0" indent="-317500" algn="l" rtl="0">
              <a:lnSpc>
                <a:spcPct val="115000"/>
              </a:lnSpc>
              <a:spcBef>
                <a:spcPts val="0"/>
              </a:spcBef>
              <a:spcAft>
                <a:spcPts val="0"/>
              </a:spcAft>
              <a:buSzPts val="1400"/>
              <a:buFont typeface="Trebuchet MS"/>
              <a:buChar char="●"/>
            </a:pPr>
            <a:r>
              <a:rPr lang="en" sz="1400" b="1">
                <a:solidFill>
                  <a:srgbClr val="000000"/>
                </a:solidFill>
              </a:rPr>
              <a:t>Virginia recommended groups, effective 9/26/22</a:t>
            </a:r>
            <a:endParaRPr sz="1400" b="1">
              <a:solidFill>
                <a:schemeClr val="dk1"/>
              </a:solidFill>
            </a:endParaRPr>
          </a:p>
          <a:p>
            <a:pPr marL="914400" lvl="1" indent="-317500" algn="l" rtl="0">
              <a:lnSpc>
                <a:spcPct val="115000"/>
              </a:lnSpc>
              <a:spcBef>
                <a:spcPts val="0"/>
              </a:spcBef>
              <a:spcAft>
                <a:spcPts val="0"/>
              </a:spcAft>
              <a:buClr>
                <a:srgbClr val="303641"/>
              </a:buClr>
              <a:buSzPts val="1400"/>
              <a:buChar char="○"/>
            </a:pPr>
            <a:r>
              <a:rPr lang="en" sz="1400">
                <a:solidFill>
                  <a:srgbClr val="303641"/>
                </a:solidFill>
                <a:highlight>
                  <a:srgbClr val="FFFFFF"/>
                </a:highlight>
              </a:rPr>
              <a:t>People, of any sexual orientation or gender, who have had anonymous or more than one sexual partner in the last two weeks; or</a:t>
            </a:r>
            <a:endParaRPr sz="1400">
              <a:solidFill>
                <a:srgbClr val="303641"/>
              </a:solidFill>
              <a:highlight>
                <a:srgbClr val="FFFFFF"/>
              </a:highlight>
            </a:endParaRPr>
          </a:p>
          <a:p>
            <a:pPr marL="914400" lvl="1" indent="-317500" algn="l" rtl="0">
              <a:lnSpc>
                <a:spcPct val="115000"/>
              </a:lnSpc>
              <a:spcBef>
                <a:spcPts val="0"/>
              </a:spcBef>
              <a:spcAft>
                <a:spcPts val="0"/>
              </a:spcAft>
              <a:buClr>
                <a:srgbClr val="303641"/>
              </a:buClr>
              <a:buSzPts val="1400"/>
              <a:buChar char="○"/>
            </a:pPr>
            <a:r>
              <a:rPr lang="en" sz="1400">
                <a:solidFill>
                  <a:srgbClr val="303641"/>
                </a:solidFill>
                <a:highlight>
                  <a:srgbClr val="FFFFFF"/>
                </a:highlight>
              </a:rPr>
              <a:t>Sex workers of any sexual orientation or gender; or</a:t>
            </a:r>
            <a:endParaRPr sz="1400">
              <a:solidFill>
                <a:srgbClr val="303641"/>
              </a:solidFill>
              <a:highlight>
                <a:srgbClr val="FFFFFF"/>
              </a:highlight>
            </a:endParaRPr>
          </a:p>
          <a:p>
            <a:pPr marL="914400" lvl="1" indent="-317500" algn="l" rtl="0">
              <a:lnSpc>
                <a:spcPct val="115000"/>
              </a:lnSpc>
              <a:spcBef>
                <a:spcPts val="0"/>
              </a:spcBef>
              <a:spcAft>
                <a:spcPts val="0"/>
              </a:spcAft>
              <a:buClr>
                <a:srgbClr val="303641"/>
              </a:buClr>
              <a:buSzPts val="1400"/>
              <a:buChar char="○"/>
            </a:pPr>
            <a:r>
              <a:rPr lang="en" sz="1400">
                <a:solidFill>
                  <a:srgbClr val="303641"/>
                </a:solidFill>
                <a:highlight>
                  <a:srgbClr val="FFFFFF"/>
                </a:highlight>
              </a:rPr>
              <a:t>Staff, of any sexual orientation or gender, at establishments or events where sexual activity occurs; or</a:t>
            </a:r>
            <a:endParaRPr sz="1400">
              <a:solidFill>
                <a:srgbClr val="303641"/>
              </a:solidFill>
              <a:highlight>
                <a:srgbClr val="FFFFFF"/>
              </a:highlight>
            </a:endParaRPr>
          </a:p>
          <a:p>
            <a:pPr marL="914400" lvl="1" indent="-317500" algn="l" rtl="0">
              <a:lnSpc>
                <a:spcPct val="115000"/>
              </a:lnSpc>
              <a:spcBef>
                <a:spcPts val="0"/>
              </a:spcBef>
              <a:spcAft>
                <a:spcPts val="0"/>
              </a:spcAft>
              <a:buClr>
                <a:srgbClr val="303641"/>
              </a:buClr>
              <a:buSzPts val="1400"/>
              <a:buChar char="○"/>
            </a:pPr>
            <a:r>
              <a:rPr lang="en" sz="1400">
                <a:solidFill>
                  <a:srgbClr val="303641"/>
                </a:solidFill>
                <a:highlight>
                  <a:srgbClr val="FFFFFF"/>
                </a:highlight>
              </a:rPr>
              <a:t>Person of any sexual orientation or gender who is living with HIV/AIDS; or</a:t>
            </a:r>
            <a:endParaRPr sz="1400">
              <a:solidFill>
                <a:srgbClr val="303641"/>
              </a:solidFill>
              <a:highlight>
                <a:srgbClr val="FFFFFF"/>
              </a:highlight>
            </a:endParaRPr>
          </a:p>
          <a:p>
            <a:pPr marL="914400" lvl="1" indent="-317500" algn="l" rtl="0">
              <a:lnSpc>
                <a:spcPct val="115000"/>
              </a:lnSpc>
              <a:spcBef>
                <a:spcPts val="0"/>
              </a:spcBef>
              <a:spcAft>
                <a:spcPts val="0"/>
              </a:spcAft>
              <a:buClr>
                <a:srgbClr val="303641"/>
              </a:buClr>
              <a:buSzPts val="1400"/>
              <a:buChar char="○"/>
            </a:pPr>
            <a:r>
              <a:rPr lang="en" sz="1400">
                <a:solidFill>
                  <a:srgbClr val="303641"/>
                </a:solidFill>
                <a:highlight>
                  <a:srgbClr val="FFFFFF"/>
                </a:highlight>
              </a:rPr>
              <a:t>Person of any sexual orientation or gender diagnosed with any sexually transmitted infection in the past three months.</a:t>
            </a:r>
            <a:endParaRPr sz="1400">
              <a:solidFill>
                <a:srgbClr val="303641"/>
              </a:solidFill>
              <a:highlight>
                <a:srgbClr val="FFFFFF"/>
              </a:highlight>
            </a:endParaRPr>
          </a:p>
          <a:p>
            <a:pPr marL="457200" lvl="0" indent="-317500" algn="l" rtl="0">
              <a:lnSpc>
                <a:spcPct val="115000"/>
              </a:lnSpc>
              <a:spcBef>
                <a:spcPts val="0"/>
              </a:spcBef>
              <a:spcAft>
                <a:spcPts val="0"/>
              </a:spcAft>
              <a:buClr>
                <a:srgbClr val="303641"/>
              </a:buClr>
              <a:buSzPts val="1400"/>
              <a:buFont typeface="Trebuchet MS"/>
              <a:buChar char="●"/>
            </a:pPr>
            <a:r>
              <a:rPr lang="en" sz="1400" b="1">
                <a:solidFill>
                  <a:srgbClr val="303641"/>
                </a:solidFill>
                <a:highlight>
                  <a:srgbClr val="FFFFFF"/>
                </a:highlight>
              </a:rPr>
              <a:t>Persons living with HIV or other immune-compromising conditions may be at higher risk for severe outcomes and should be a high priority for vaccination.</a:t>
            </a:r>
            <a:endParaRPr sz="1400" b="1">
              <a:solidFill>
                <a:srgbClr val="303641"/>
              </a:solidFill>
              <a:highlight>
                <a:srgbClr val="FFFFFF"/>
              </a:highlight>
            </a:endParaRPr>
          </a:p>
          <a:p>
            <a:pPr marL="457200" lvl="0" indent="-317500" algn="l" rtl="0">
              <a:lnSpc>
                <a:spcPct val="115000"/>
              </a:lnSpc>
              <a:spcBef>
                <a:spcPts val="0"/>
              </a:spcBef>
              <a:spcAft>
                <a:spcPts val="0"/>
              </a:spcAft>
              <a:buClr>
                <a:srgbClr val="303641"/>
              </a:buClr>
              <a:buSzPts val="1400"/>
              <a:buFont typeface="Trebuchet MS"/>
              <a:buChar char="●"/>
            </a:pPr>
            <a:r>
              <a:rPr lang="en" sz="1400">
                <a:solidFill>
                  <a:srgbClr val="303641"/>
                </a:solidFill>
                <a:highlight>
                  <a:srgbClr val="FFFFFF"/>
                </a:highlight>
              </a:rPr>
              <a:t>Virginia continues to evaluate categories eligible for Expanded PEP. Please check the </a:t>
            </a:r>
            <a:r>
              <a:rPr lang="en" sz="1400" u="sng">
                <a:solidFill>
                  <a:schemeClr val="hlink"/>
                </a:solidFill>
                <a:highlight>
                  <a:srgbClr val="FFFFFF"/>
                </a:highlight>
                <a:hlinkClick r:id="rId3"/>
              </a:rPr>
              <a:t>VDH Healthcare Providers Vaccine Guidance Webpage</a:t>
            </a:r>
            <a:r>
              <a:rPr lang="en" sz="1400">
                <a:solidFill>
                  <a:srgbClr val="303641"/>
                </a:solidFill>
                <a:highlight>
                  <a:srgbClr val="FFFFFF"/>
                </a:highlight>
              </a:rPr>
              <a:t> for the latest guidance. </a:t>
            </a:r>
            <a:endParaRPr sz="1400">
              <a:solidFill>
                <a:srgbClr val="303641"/>
              </a:solidFill>
              <a:highlight>
                <a:srgbClr val="FFFFFF"/>
              </a:highligh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97"/>
          <p:cNvSpPr txBox="1">
            <a:spLocks noGrp="1"/>
          </p:cNvSpPr>
          <p:nvPr>
            <p:ph type="title"/>
          </p:nvPr>
        </p:nvSpPr>
        <p:spPr>
          <a:xfrm>
            <a:off x="457200" y="205976"/>
            <a:ext cx="8229600" cy="6858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400"/>
              <a:buNone/>
            </a:pPr>
            <a:r>
              <a:rPr lang="en" sz="3300">
                <a:solidFill>
                  <a:srgbClr val="2F5496"/>
                </a:solidFill>
              </a:rPr>
              <a:t>Pre-Exposure Prophylaxis (PrEP)</a:t>
            </a:r>
            <a:endParaRPr sz="3300">
              <a:solidFill>
                <a:srgbClr val="2F5496"/>
              </a:solidFill>
            </a:endParaRPr>
          </a:p>
        </p:txBody>
      </p:sp>
      <p:sp>
        <p:nvSpPr>
          <p:cNvPr id="528" name="Google Shape;528;p97"/>
          <p:cNvSpPr txBox="1">
            <a:spLocks noGrp="1"/>
          </p:cNvSpPr>
          <p:nvPr>
            <p:ph type="body" idx="1"/>
          </p:nvPr>
        </p:nvSpPr>
        <p:spPr>
          <a:xfrm>
            <a:off x="457200" y="968550"/>
            <a:ext cx="8229600" cy="3600600"/>
          </a:xfrm>
          <a:prstGeom prst="rect">
            <a:avLst/>
          </a:prstGeom>
          <a:noFill/>
          <a:ln>
            <a:noFill/>
          </a:ln>
        </p:spPr>
        <p:txBody>
          <a:bodyPr spcFirstLastPara="1" wrap="square" lIns="68575" tIns="34275" rIns="68575" bIns="34275" anchor="t" anchorCtr="0">
            <a:noAutofit/>
          </a:bodyPr>
          <a:lstStyle/>
          <a:p>
            <a:pPr marL="457200" lvl="0" indent="-342900" algn="l" rtl="0">
              <a:lnSpc>
                <a:spcPct val="100000"/>
              </a:lnSpc>
              <a:spcBef>
                <a:spcPts val="500"/>
              </a:spcBef>
              <a:spcAft>
                <a:spcPts val="0"/>
              </a:spcAft>
              <a:buSzPts val="1800"/>
              <a:buFont typeface="Trebuchet MS"/>
              <a:buChar char="●"/>
            </a:pPr>
            <a:r>
              <a:rPr lang="en" sz="1800">
                <a:solidFill>
                  <a:srgbClr val="000000"/>
                </a:solidFill>
              </a:rPr>
              <a:t>Goal with PrEP is to vaccinate people whose jobs might expose them to orthopoxviruses, such as monkeypox</a:t>
            </a:r>
            <a:endParaRPr sz="700">
              <a:solidFill>
                <a:srgbClr val="000000"/>
              </a:solidFill>
            </a:endParaRPr>
          </a:p>
          <a:p>
            <a:pPr marL="457200" lvl="0" indent="-342900" algn="l" rtl="0">
              <a:lnSpc>
                <a:spcPct val="100000"/>
              </a:lnSpc>
              <a:spcBef>
                <a:spcPts val="500"/>
              </a:spcBef>
              <a:spcAft>
                <a:spcPts val="0"/>
              </a:spcAft>
              <a:buSzPts val="1800"/>
              <a:buFont typeface="Trebuchet MS"/>
              <a:buChar char="●"/>
            </a:pPr>
            <a:r>
              <a:rPr lang="en" sz="1800" b="1">
                <a:solidFill>
                  <a:schemeClr val="dk1"/>
                </a:solidFill>
              </a:rPr>
              <a:t>At this time, CDC recommendation is that most clinicians and laboratorians are </a:t>
            </a:r>
            <a:r>
              <a:rPr lang="en" sz="1800" b="1" u="sng">
                <a:solidFill>
                  <a:schemeClr val="dk1"/>
                </a:solidFill>
              </a:rPr>
              <a:t>not</a:t>
            </a:r>
            <a:r>
              <a:rPr lang="en" sz="1800" b="1">
                <a:solidFill>
                  <a:schemeClr val="dk1"/>
                </a:solidFill>
              </a:rPr>
              <a:t> advised to receive PrEP</a:t>
            </a:r>
            <a:endParaRPr sz="700">
              <a:solidFill>
                <a:schemeClr val="dk1"/>
              </a:solidFill>
            </a:endParaRPr>
          </a:p>
          <a:p>
            <a:pPr marL="457200" lvl="0" indent="-342900" algn="l" rtl="0">
              <a:lnSpc>
                <a:spcPct val="100000"/>
              </a:lnSpc>
              <a:spcBef>
                <a:spcPts val="0"/>
              </a:spcBef>
              <a:spcAft>
                <a:spcPts val="0"/>
              </a:spcAft>
              <a:buSzPts val="1800"/>
              <a:buFont typeface="Trebuchet MS"/>
              <a:buChar char="●"/>
            </a:pPr>
            <a:r>
              <a:rPr lang="en" sz="1800">
                <a:solidFill>
                  <a:srgbClr val="000000"/>
                </a:solidFill>
              </a:rPr>
              <a:t>The following groups may be eligible to receive PrEP based on CDC recommendations</a:t>
            </a:r>
            <a:endParaRPr sz="1800">
              <a:solidFill>
                <a:srgbClr val="000000"/>
              </a:solidFill>
            </a:endParaRPr>
          </a:p>
          <a:p>
            <a:pPr marL="914400" lvl="1" indent="-330200" algn="l" rtl="0">
              <a:lnSpc>
                <a:spcPct val="100000"/>
              </a:lnSpc>
              <a:spcBef>
                <a:spcPts val="500"/>
              </a:spcBef>
              <a:spcAft>
                <a:spcPts val="0"/>
              </a:spcAft>
              <a:buClr>
                <a:srgbClr val="000000"/>
              </a:buClr>
              <a:buSzPts val="1600"/>
              <a:buChar char="○"/>
            </a:pPr>
            <a:r>
              <a:rPr lang="en" sz="1600">
                <a:solidFill>
                  <a:srgbClr val="000000"/>
                </a:solidFill>
              </a:rPr>
              <a:t>Clinical lab personnel who perform testing to diagnose orthopoxviruses, including PCR assays to diagnose orthopoxviruses</a:t>
            </a:r>
            <a:endParaRPr sz="1600">
              <a:solidFill>
                <a:srgbClr val="000000"/>
              </a:solidFill>
            </a:endParaRPr>
          </a:p>
          <a:p>
            <a:pPr marL="914400" lvl="1" indent="-330200" algn="l" rtl="0">
              <a:lnSpc>
                <a:spcPct val="100000"/>
              </a:lnSpc>
              <a:spcBef>
                <a:spcPts val="500"/>
              </a:spcBef>
              <a:spcAft>
                <a:spcPts val="0"/>
              </a:spcAft>
              <a:buClr>
                <a:srgbClr val="000000"/>
              </a:buClr>
              <a:buSzPts val="1600"/>
              <a:buChar char="○"/>
            </a:pPr>
            <a:r>
              <a:rPr lang="en" sz="1600">
                <a:solidFill>
                  <a:srgbClr val="000000"/>
                </a:solidFill>
              </a:rPr>
              <a:t>Research laboratory workers who directly handle cultures or animals contaminated or infected with orthopoxviruses that infect humans</a:t>
            </a:r>
            <a:endParaRPr sz="1600">
              <a:solidFill>
                <a:srgbClr val="000000"/>
              </a:solidFill>
            </a:endParaRPr>
          </a:p>
          <a:p>
            <a:pPr marL="914400" lvl="1" indent="-330200" algn="l" rtl="0">
              <a:lnSpc>
                <a:spcPct val="100000"/>
              </a:lnSpc>
              <a:spcBef>
                <a:spcPts val="500"/>
              </a:spcBef>
              <a:spcAft>
                <a:spcPts val="0"/>
              </a:spcAft>
              <a:buClr>
                <a:srgbClr val="000000"/>
              </a:buClr>
              <a:buSzPts val="1600"/>
              <a:buChar char="○"/>
            </a:pPr>
            <a:r>
              <a:rPr lang="en" sz="1600">
                <a:solidFill>
                  <a:srgbClr val="000000"/>
                </a:solidFill>
              </a:rPr>
              <a:t>Certain designated healthcare and public health response team members for preparedness purposes (i.e. those who plan to administer ACAM2000)</a:t>
            </a:r>
            <a:endParaRPr sz="700">
              <a:solidFill>
                <a:srgbClr val="000000"/>
              </a:solidFill>
            </a:endParaRPr>
          </a:p>
          <a:p>
            <a:pPr marL="0" lvl="0" indent="0" algn="l" rtl="0">
              <a:lnSpc>
                <a:spcPct val="100000"/>
              </a:lnSpc>
              <a:spcBef>
                <a:spcPts val="500"/>
              </a:spcBef>
              <a:spcAft>
                <a:spcPts val="500"/>
              </a:spcAft>
              <a:buNone/>
            </a:pPr>
            <a:endParaRPr sz="1800" b="1">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62"/>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 sz="3300">
                <a:solidFill>
                  <a:srgbClr val="075290"/>
                </a:solidFill>
              </a:rPr>
              <a:t>About Monkeypox</a:t>
            </a:r>
            <a:endParaRPr sz="3300">
              <a:solidFill>
                <a:srgbClr val="075290"/>
              </a:solidFill>
            </a:endParaRPr>
          </a:p>
        </p:txBody>
      </p:sp>
      <p:sp>
        <p:nvSpPr>
          <p:cNvPr id="261" name="Google Shape;261;p62"/>
          <p:cNvSpPr txBox="1">
            <a:spLocks noGrp="1"/>
          </p:cNvSpPr>
          <p:nvPr>
            <p:ph type="body" idx="1"/>
          </p:nvPr>
        </p:nvSpPr>
        <p:spPr>
          <a:xfrm>
            <a:off x="457200" y="1196900"/>
            <a:ext cx="8229600" cy="3091800"/>
          </a:xfrm>
          <a:prstGeom prst="rect">
            <a:avLst/>
          </a:prstGeom>
          <a:noFill/>
          <a:ln>
            <a:noFill/>
          </a:ln>
        </p:spPr>
        <p:txBody>
          <a:bodyPr spcFirstLastPara="1" wrap="square" lIns="68575" tIns="34275" rIns="68575" bIns="34275" anchor="t" anchorCtr="0">
            <a:noAutofit/>
          </a:bodyPr>
          <a:lstStyle/>
          <a:p>
            <a:pPr marL="457200" lvl="0" indent="-349250" algn="l" rtl="0">
              <a:lnSpc>
                <a:spcPct val="115000"/>
              </a:lnSpc>
              <a:spcBef>
                <a:spcPts val="300"/>
              </a:spcBef>
              <a:spcAft>
                <a:spcPts val="0"/>
              </a:spcAft>
              <a:buClr>
                <a:schemeClr val="dk1"/>
              </a:buClr>
              <a:buSzPts val="1900"/>
              <a:buChar char="●"/>
            </a:pPr>
            <a:r>
              <a:rPr lang="en" sz="1900">
                <a:solidFill>
                  <a:schemeClr val="dk1"/>
                </a:solidFill>
                <a:highlight>
                  <a:srgbClr val="FFFFFF"/>
                </a:highlight>
              </a:rPr>
              <a:t>Caused by </a:t>
            </a:r>
            <a:r>
              <a:rPr lang="en" sz="1900" i="1">
                <a:solidFill>
                  <a:schemeClr val="dk1"/>
                </a:solidFill>
                <a:highlight>
                  <a:srgbClr val="FFFFFF"/>
                </a:highlight>
              </a:rPr>
              <a:t>Monkeypox virus</a:t>
            </a:r>
            <a:r>
              <a:rPr lang="en" sz="1900">
                <a:solidFill>
                  <a:schemeClr val="dk1"/>
                </a:solidFill>
                <a:highlight>
                  <a:srgbClr val="FFFFFF"/>
                </a:highlight>
              </a:rPr>
              <a:t> </a:t>
            </a:r>
            <a:endParaRPr sz="1900">
              <a:solidFill>
                <a:schemeClr val="dk1"/>
              </a:solidFill>
              <a:highlight>
                <a:srgbClr val="FFFFFF"/>
              </a:highlight>
            </a:endParaRPr>
          </a:p>
          <a:p>
            <a:pPr marL="457200" lvl="0" indent="-349250" algn="l" rtl="0">
              <a:lnSpc>
                <a:spcPct val="115000"/>
              </a:lnSpc>
              <a:spcBef>
                <a:spcPts val="0"/>
              </a:spcBef>
              <a:spcAft>
                <a:spcPts val="0"/>
              </a:spcAft>
              <a:buClr>
                <a:schemeClr val="dk1"/>
              </a:buClr>
              <a:buSzPts val="1900"/>
              <a:buFont typeface="Trebuchet MS"/>
              <a:buChar char="●"/>
            </a:pPr>
            <a:r>
              <a:rPr lang="en" sz="1900" i="1">
                <a:solidFill>
                  <a:schemeClr val="dk1"/>
                </a:solidFill>
                <a:highlight>
                  <a:srgbClr val="FFFFFF"/>
                </a:highlight>
              </a:rPr>
              <a:t>S</a:t>
            </a:r>
            <a:r>
              <a:rPr lang="en" sz="1900">
                <a:solidFill>
                  <a:schemeClr val="dk1"/>
                </a:solidFill>
                <a:highlight>
                  <a:srgbClr val="FFFFFF"/>
                </a:highlight>
              </a:rPr>
              <a:t>ame family of viruses as smallpox</a:t>
            </a:r>
            <a:endParaRPr sz="1900">
              <a:solidFill>
                <a:schemeClr val="dk1"/>
              </a:solidFill>
              <a:highlight>
                <a:srgbClr val="FFFFFF"/>
              </a:highlight>
            </a:endParaRPr>
          </a:p>
          <a:p>
            <a:pPr marL="457200" lvl="0" indent="-349250" algn="l" rtl="0">
              <a:lnSpc>
                <a:spcPct val="115000"/>
              </a:lnSpc>
              <a:spcBef>
                <a:spcPts val="0"/>
              </a:spcBef>
              <a:spcAft>
                <a:spcPts val="0"/>
              </a:spcAft>
              <a:buClr>
                <a:schemeClr val="dk1"/>
              </a:buClr>
              <a:buSzPts val="1900"/>
              <a:buChar char="●"/>
            </a:pPr>
            <a:r>
              <a:rPr lang="en" sz="1900">
                <a:solidFill>
                  <a:schemeClr val="dk1"/>
                </a:solidFill>
                <a:highlight>
                  <a:srgbClr val="FFFFFF"/>
                </a:highlight>
              </a:rPr>
              <a:t>Two clades</a:t>
            </a:r>
            <a:endParaRPr sz="1900">
              <a:solidFill>
                <a:schemeClr val="dk1"/>
              </a:solidFill>
              <a:highlight>
                <a:srgbClr val="FFFFFF"/>
              </a:highlight>
            </a:endParaRPr>
          </a:p>
          <a:p>
            <a:pPr marL="914400" lvl="1" indent="-349250" algn="l" rtl="0">
              <a:lnSpc>
                <a:spcPct val="115000"/>
              </a:lnSpc>
              <a:spcBef>
                <a:spcPts val="0"/>
              </a:spcBef>
              <a:spcAft>
                <a:spcPts val="0"/>
              </a:spcAft>
              <a:buClr>
                <a:schemeClr val="dk1"/>
              </a:buClr>
              <a:buSzPts val="1900"/>
              <a:buFont typeface="Trebuchet MS"/>
              <a:buChar char="○"/>
            </a:pPr>
            <a:r>
              <a:rPr lang="en" sz="1900">
                <a:solidFill>
                  <a:schemeClr val="dk1"/>
                </a:solidFill>
                <a:highlight>
                  <a:srgbClr val="FFFFFF"/>
                </a:highlight>
              </a:rPr>
              <a:t>Clade I: more severe illness </a:t>
            </a:r>
            <a:endParaRPr sz="1900">
              <a:solidFill>
                <a:schemeClr val="dk1"/>
              </a:solidFill>
              <a:highlight>
                <a:srgbClr val="FFFFFF"/>
              </a:highlight>
            </a:endParaRPr>
          </a:p>
          <a:p>
            <a:pPr marL="914400" lvl="1" indent="-349250" algn="l" rtl="0">
              <a:lnSpc>
                <a:spcPct val="115000"/>
              </a:lnSpc>
              <a:spcBef>
                <a:spcPts val="0"/>
              </a:spcBef>
              <a:spcAft>
                <a:spcPts val="0"/>
              </a:spcAft>
              <a:buClr>
                <a:schemeClr val="dk1"/>
              </a:buClr>
              <a:buSzPts val="1900"/>
              <a:buFont typeface="Trebuchet MS"/>
              <a:buChar char="○"/>
            </a:pPr>
            <a:r>
              <a:rPr lang="en" sz="1900">
                <a:solidFill>
                  <a:schemeClr val="dk1"/>
                </a:solidFill>
                <a:highlight>
                  <a:srgbClr val="FFFFFF"/>
                </a:highlight>
              </a:rPr>
              <a:t>Clade II: current global outbreak</a:t>
            </a:r>
            <a:endParaRPr sz="1900">
              <a:solidFill>
                <a:schemeClr val="dk1"/>
              </a:solidFill>
              <a:highlight>
                <a:srgbClr val="FFFFFF"/>
              </a:highlight>
            </a:endParaRPr>
          </a:p>
          <a:p>
            <a:pPr marL="457200" lvl="0" indent="-349250" algn="l" rtl="0">
              <a:lnSpc>
                <a:spcPct val="115000"/>
              </a:lnSpc>
              <a:spcBef>
                <a:spcPts val="0"/>
              </a:spcBef>
              <a:spcAft>
                <a:spcPts val="0"/>
              </a:spcAft>
              <a:buClr>
                <a:schemeClr val="dk1"/>
              </a:buClr>
              <a:buSzPts val="1900"/>
              <a:buFont typeface="Trebuchet MS"/>
              <a:buChar char="●"/>
            </a:pPr>
            <a:r>
              <a:rPr lang="en" sz="1900">
                <a:solidFill>
                  <a:schemeClr val="dk1"/>
                </a:solidFill>
                <a:highlight>
                  <a:srgbClr val="FFFFFF"/>
                </a:highlight>
              </a:rPr>
              <a:t>Symptoms similar to smallpox, but milder illness</a:t>
            </a:r>
            <a:endParaRPr sz="1900">
              <a:solidFill>
                <a:schemeClr val="dk1"/>
              </a:solidFill>
              <a:highlight>
                <a:srgbClr val="FFFFFF"/>
              </a:highlight>
            </a:endParaRPr>
          </a:p>
          <a:p>
            <a:pPr marL="457200" lvl="0" indent="-349250" algn="l" rtl="0">
              <a:lnSpc>
                <a:spcPct val="115000"/>
              </a:lnSpc>
              <a:spcBef>
                <a:spcPts val="0"/>
              </a:spcBef>
              <a:spcAft>
                <a:spcPts val="0"/>
              </a:spcAft>
              <a:buClr>
                <a:schemeClr val="dk1"/>
              </a:buClr>
              <a:buSzPts val="1900"/>
              <a:buFont typeface="Trebuchet MS"/>
              <a:buChar char="●"/>
            </a:pPr>
            <a:r>
              <a:rPr lang="en" sz="1900">
                <a:solidFill>
                  <a:schemeClr val="dk1"/>
                </a:solidFill>
                <a:highlight>
                  <a:srgbClr val="FFFFFF"/>
                </a:highlight>
              </a:rPr>
              <a:t>Rarely fatal </a:t>
            </a:r>
            <a:endParaRPr sz="1900">
              <a:solidFill>
                <a:schemeClr val="dk1"/>
              </a:solidFill>
              <a:highlight>
                <a:srgbClr val="FFFFFF"/>
              </a:highlight>
            </a:endParaRPr>
          </a:p>
          <a:p>
            <a:pPr marL="457200" lvl="0" indent="-349250" algn="l" rtl="0">
              <a:lnSpc>
                <a:spcPct val="115000"/>
              </a:lnSpc>
              <a:spcBef>
                <a:spcPts val="0"/>
              </a:spcBef>
              <a:spcAft>
                <a:spcPts val="0"/>
              </a:spcAft>
              <a:buClr>
                <a:schemeClr val="dk1"/>
              </a:buClr>
              <a:buSzPts val="1900"/>
              <a:buFont typeface="Trebuchet MS"/>
              <a:buChar char="●"/>
            </a:pPr>
            <a:r>
              <a:rPr lang="en" sz="1900" u="sng">
                <a:solidFill>
                  <a:schemeClr val="dk1"/>
                </a:solidFill>
                <a:highlight>
                  <a:srgbClr val="FFFFFF"/>
                </a:highlight>
              </a:rPr>
              <a:t>Not</a:t>
            </a:r>
            <a:r>
              <a:rPr lang="en" sz="1900">
                <a:solidFill>
                  <a:schemeClr val="dk1"/>
                </a:solidFill>
                <a:highlight>
                  <a:srgbClr val="FFFFFF"/>
                </a:highlight>
              </a:rPr>
              <a:t> related to chickenpox</a:t>
            </a:r>
            <a:endParaRPr>
              <a:solidFill>
                <a:schemeClr val="dk1"/>
              </a:solidFill>
              <a:highlight>
                <a:srgbClr val="FFFFFF"/>
              </a:highlight>
            </a:endParaRPr>
          </a:p>
        </p:txBody>
      </p:sp>
      <p:sp>
        <p:nvSpPr>
          <p:cNvPr id="262" name="Google Shape;262;p62"/>
          <p:cNvSpPr txBox="1"/>
          <p:nvPr/>
        </p:nvSpPr>
        <p:spPr>
          <a:xfrm>
            <a:off x="353125" y="4288700"/>
            <a:ext cx="48183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700"/>
              <a:buFont typeface="Arial"/>
              <a:buNone/>
            </a:pPr>
            <a:r>
              <a:rPr lang="en" sz="1200" u="sng">
                <a:solidFill>
                  <a:srgbClr val="009999"/>
                </a:solidFill>
                <a:latin typeface="Trebuchet MS"/>
                <a:ea typeface="Trebuchet MS"/>
                <a:cs typeface="Trebuchet MS"/>
                <a:sym typeface="Trebuchet M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cdc.gov/poxvirus/monkeypox/response/2022/world-map.html</a:t>
            </a:r>
            <a:endParaRPr sz="1200">
              <a:latin typeface="Trebuchet MS"/>
              <a:ea typeface="Trebuchet MS"/>
              <a:cs typeface="Trebuchet MS"/>
              <a:sym typeface="Trebuchet MS"/>
            </a:endParaRPr>
          </a:p>
          <a:p>
            <a:pPr marL="0" lvl="0" indent="0" algn="l" rtl="0">
              <a:spcBef>
                <a:spcPts val="0"/>
              </a:spcBef>
              <a:spcAft>
                <a:spcPts val="0"/>
              </a:spcAft>
              <a:buNone/>
            </a:pPr>
            <a:endParaRPr sz="1200">
              <a:latin typeface="Trebuchet MS"/>
              <a:ea typeface="Trebuchet MS"/>
              <a:cs typeface="Trebuchet MS"/>
              <a:sym typeface="Trebuchet MS"/>
            </a:endParaRPr>
          </a:p>
        </p:txBody>
      </p:sp>
      <p:pic>
        <p:nvPicPr>
          <p:cNvPr id="263" name="Google Shape;263;p62"/>
          <p:cNvPicPr preferRelativeResize="0"/>
          <p:nvPr/>
        </p:nvPicPr>
        <p:blipFill>
          <a:blip r:embed="rId4">
            <a:alphaModFix/>
          </a:blip>
          <a:stretch>
            <a:fillRect/>
          </a:stretch>
        </p:blipFill>
        <p:spPr>
          <a:xfrm>
            <a:off x="4946150" y="276050"/>
            <a:ext cx="3946501" cy="188460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98"/>
          <p:cNvSpPr txBox="1">
            <a:spLocks noGrp="1"/>
          </p:cNvSpPr>
          <p:nvPr>
            <p:ph type="title"/>
          </p:nvPr>
        </p:nvSpPr>
        <p:spPr>
          <a:xfrm>
            <a:off x="311700" y="216425"/>
            <a:ext cx="8520600" cy="599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2F5496"/>
                </a:solidFill>
              </a:rPr>
              <a:t>Providers Wanting to Administer JYNNEOS</a:t>
            </a:r>
            <a:endParaRPr>
              <a:solidFill>
                <a:srgbClr val="2F5496"/>
              </a:solidFill>
            </a:endParaRPr>
          </a:p>
        </p:txBody>
      </p:sp>
      <p:sp>
        <p:nvSpPr>
          <p:cNvPr id="534" name="Google Shape;534;p98"/>
          <p:cNvSpPr txBox="1">
            <a:spLocks noGrp="1"/>
          </p:cNvSpPr>
          <p:nvPr>
            <p:ph type="body" idx="1"/>
          </p:nvPr>
        </p:nvSpPr>
        <p:spPr>
          <a:xfrm>
            <a:off x="311700" y="910159"/>
            <a:ext cx="8520600" cy="3658500"/>
          </a:xfrm>
          <a:prstGeom prst="rect">
            <a:avLst/>
          </a:prstGeom>
        </p:spPr>
        <p:txBody>
          <a:bodyPr spcFirstLastPara="1" wrap="square" lIns="91425" tIns="91425" rIns="91425" bIns="91425" anchor="t" anchorCtr="0">
            <a:noAutofit/>
          </a:bodyPr>
          <a:lstStyle/>
          <a:p>
            <a:pPr marL="457200" lvl="0" indent="-292100" algn="l" rtl="0">
              <a:lnSpc>
                <a:spcPct val="100000"/>
              </a:lnSpc>
              <a:spcBef>
                <a:spcPts val="0"/>
              </a:spcBef>
              <a:spcAft>
                <a:spcPts val="0"/>
              </a:spcAft>
              <a:buClr>
                <a:schemeClr val="dk1"/>
              </a:buClr>
              <a:buSzPts val="1000"/>
              <a:buFont typeface="Trebuchet MS"/>
              <a:buChar char="●"/>
            </a:pPr>
            <a:r>
              <a:rPr lang="en" sz="1000">
                <a:solidFill>
                  <a:schemeClr val="dk1"/>
                </a:solidFill>
              </a:rPr>
              <a:t>States get allocations </a:t>
            </a:r>
            <a:r>
              <a:rPr lang="en" sz="1000">
                <a:solidFill>
                  <a:srgbClr val="222222"/>
                </a:solidFill>
                <a:highlight>
                  <a:schemeClr val="lt1"/>
                </a:highlight>
              </a:rPr>
              <a:t>based on </a:t>
            </a:r>
            <a:r>
              <a:rPr lang="en" sz="1000" b="1">
                <a:solidFill>
                  <a:srgbClr val="222222"/>
                </a:solidFill>
                <a:highlight>
                  <a:schemeClr val="lt1"/>
                </a:highlight>
              </a:rPr>
              <a:t>underlying population who may benefit</a:t>
            </a:r>
            <a:r>
              <a:rPr lang="en" sz="1000">
                <a:solidFill>
                  <a:srgbClr val="222222"/>
                </a:solidFill>
                <a:highlight>
                  <a:schemeClr val="lt1"/>
                </a:highlight>
              </a:rPr>
              <a:t> (i.e. HIV+, gay, bisexual, other men who have sex with men (MSM), eligible for HIV PrEP)</a:t>
            </a:r>
            <a:endParaRPr sz="1000">
              <a:solidFill>
                <a:schemeClr val="dk1"/>
              </a:solidFill>
            </a:endParaRPr>
          </a:p>
          <a:p>
            <a:pPr marL="457200" lvl="0" indent="-292100" algn="l" rtl="0">
              <a:lnSpc>
                <a:spcPct val="100000"/>
              </a:lnSpc>
              <a:spcBef>
                <a:spcPts val="500"/>
              </a:spcBef>
              <a:spcAft>
                <a:spcPts val="0"/>
              </a:spcAft>
              <a:buClr>
                <a:schemeClr val="dk1"/>
              </a:buClr>
              <a:buSzPts val="1000"/>
              <a:buFont typeface="Trebuchet MS"/>
              <a:buChar char="●"/>
            </a:pPr>
            <a:r>
              <a:rPr lang="en" sz="1000">
                <a:solidFill>
                  <a:schemeClr val="dk1"/>
                </a:solidFill>
              </a:rPr>
              <a:t>At this time, majority of vaccines will be available at local health districts and select community partners who are more likely to care for high risk individuals. </a:t>
            </a:r>
            <a:endParaRPr sz="1000" b="1">
              <a:solidFill>
                <a:schemeClr val="dk1"/>
              </a:solidFill>
            </a:endParaRPr>
          </a:p>
          <a:p>
            <a:pPr marL="457200" lvl="0" indent="-292100" algn="l" rtl="0">
              <a:lnSpc>
                <a:spcPct val="100000"/>
              </a:lnSpc>
              <a:spcBef>
                <a:spcPts val="500"/>
              </a:spcBef>
              <a:spcAft>
                <a:spcPts val="0"/>
              </a:spcAft>
              <a:buClr>
                <a:schemeClr val="dk1"/>
              </a:buClr>
              <a:buSzPts val="1000"/>
              <a:buFont typeface="Trebuchet MS"/>
              <a:buChar char="●"/>
            </a:pPr>
            <a:r>
              <a:rPr lang="en" sz="1000">
                <a:solidFill>
                  <a:schemeClr val="dk1"/>
                </a:solidFill>
              </a:rPr>
              <a:t>To enroll as a monkeypox vaccine provider, please complete the following:</a:t>
            </a:r>
            <a:endParaRPr sz="1000">
              <a:solidFill>
                <a:schemeClr val="dk1"/>
              </a:solidFill>
            </a:endParaRPr>
          </a:p>
          <a:p>
            <a:pPr marL="914400" lvl="1" indent="-292100" algn="l" rtl="0">
              <a:lnSpc>
                <a:spcPct val="100000"/>
              </a:lnSpc>
              <a:spcBef>
                <a:spcPts val="500"/>
              </a:spcBef>
              <a:spcAft>
                <a:spcPts val="0"/>
              </a:spcAft>
              <a:buClr>
                <a:schemeClr val="dk1"/>
              </a:buClr>
              <a:buSzPts val="1000"/>
              <a:buFont typeface="Trebuchet MS"/>
              <a:buChar char="○"/>
            </a:pPr>
            <a:r>
              <a:rPr lang="en" sz="1000">
                <a:solidFill>
                  <a:srgbClr val="303641"/>
                </a:solidFill>
                <a:highlight>
                  <a:srgbClr val="FFFFFF"/>
                </a:highlight>
              </a:rPr>
              <a:t>Review the</a:t>
            </a:r>
            <a:r>
              <a:rPr lang="en" sz="1000" u="sng">
                <a:solidFill>
                  <a:srgbClr val="003099"/>
                </a:solidFill>
                <a:highlight>
                  <a:srgbClr val="FFFFFF"/>
                </a:highligh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HHS Provider Agreement</a:t>
            </a:r>
            <a:r>
              <a:rPr lang="en" sz="1000">
                <a:solidFill>
                  <a:srgbClr val="303641"/>
                </a:solidFill>
                <a:highlight>
                  <a:srgbClr val="FFFFFF"/>
                </a:highlight>
              </a:rPr>
              <a:t> to understand requirements of Monkeypox vaccine providers and prepare to attest to these requirements.</a:t>
            </a:r>
            <a:r>
              <a:rPr lang="en" sz="1000">
                <a:solidFill>
                  <a:schemeClr val="dk1"/>
                </a:solidFill>
              </a:rPr>
              <a:t> </a:t>
            </a:r>
            <a:endParaRPr sz="1000">
              <a:solidFill>
                <a:schemeClr val="dk1"/>
              </a:solidFill>
            </a:endParaRPr>
          </a:p>
          <a:p>
            <a:pPr marL="914400" lvl="1" indent="-292100" algn="l" rtl="0">
              <a:lnSpc>
                <a:spcPct val="100000"/>
              </a:lnSpc>
              <a:spcBef>
                <a:spcPts val="500"/>
              </a:spcBef>
              <a:spcAft>
                <a:spcPts val="0"/>
              </a:spcAft>
              <a:buClr>
                <a:schemeClr val="dk1"/>
              </a:buClr>
              <a:buSzPts val="1000"/>
              <a:buFont typeface="Trebuchet MS"/>
              <a:buChar char="○"/>
            </a:pPr>
            <a:r>
              <a:rPr lang="en" sz="1000">
                <a:solidFill>
                  <a:schemeClr val="dk1"/>
                </a:solidFill>
              </a:rPr>
              <a:t>Watch the following 7 minute video: </a:t>
            </a:r>
            <a:r>
              <a:rPr lang="en" sz="1000" u="sng">
                <a:solidFill>
                  <a:srgbClr val="003099"/>
                </a:solidFill>
                <a:highlight>
                  <a:srgbClr val="FFFFFF"/>
                </a:highlight>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VERIP (Virginia Electronic Registration for Immunization Programs) Training Video</a:t>
            </a:r>
            <a:endParaRPr sz="1000">
              <a:solidFill>
                <a:schemeClr val="dk1"/>
              </a:solidFill>
            </a:endParaRPr>
          </a:p>
          <a:p>
            <a:pPr marL="914400" lvl="1" indent="-292100" algn="l" rtl="0">
              <a:lnSpc>
                <a:spcPct val="100000"/>
              </a:lnSpc>
              <a:spcBef>
                <a:spcPts val="500"/>
              </a:spcBef>
              <a:spcAft>
                <a:spcPts val="0"/>
              </a:spcAft>
              <a:buClr>
                <a:schemeClr val="dk1"/>
              </a:buClr>
              <a:buSzPts val="1000"/>
              <a:buFont typeface="Arial"/>
              <a:buChar char="○"/>
            </a:pPr>
            <a:r>
              <a:rPr lang="en" sz="1000">
                <a:solidFill>
                  <a:schemeClr val="dk1"/>
                </a:solidFill>
                <a:highlight>
                  <a:srgbClr val="FFFFFF"/>
                </a:highlight>
              </a:rPr>
              <a:t>Email the VaxMaX Help Desk at</a:t>
            </a:r>
            <a:r>
              <a:rPr lang="en" sz="1000">
                <a:solidFill>
                  <a:srgbClr val="003099"/>
                </a:solidFill>
                <a:highlight>
                  <a:srgbClr val="FFFFFF"/>
                </a:highlight>
              </a:rPr>
              <a:t> </a:t>
            </a:r>
            <a:r>
              <a:rPr lang="en" sz="1000" u="sng">
                <a:solidFill>
                  <a:schemeClr val="hlink"/>
                </a:solidFill>
                <a:highlight>
                  <a:srgbClr val="FFFFFF"/>
                </a:highlight>
                <a:hlinkClick r:id="rId5"/>
              </a:rPr>
              <a:t>vaxmax_help@vdh.virginia.gov</a:t>
            </a:r>
            <a:r>
              <a:rPr lang="en" sz="1000">
                <a:solidFill>
                  <a:srgbClr val="003099"/>
                </a:solidFill>
                <a:highlight>
                  <a:srgbClr val="FFFFFF"/>
                </a:highlight>
              </a:rPr>
              <a:t> </a:t>
            </a:r>
            <a:r>
              <a:rPr lang="en" sz="1000">
                <a:solidFill>
                  <a:schemeClr val="dk1"/>
                </a:solidFill>
                <a:highlight>
                  <a:srgbClr val="FFFFFF"/>
                </a:highlight>
              </a:rPr>
              <a:t>to declare intent to order and administer the monkeypox vaccines in accordance with the HHS Provider Agreement requirements. VaXMaX will provide next steps for attestation.</a:t>
            </a:r>
            <a:endParaRPr sz="1000">
              <a:solidFill>
                <a:schemeClr val="dk1"/>
              </a:solidFill>
              <a:highlight>
                <a:srgbClr val="FFFFFF"/>
              </a:highlight>
            </a:endParaRPr>
          </a:p>
          <a:p>
            <a:pPr marL="914400" lvl="1" indent="-292100" algn="l" rtl="0">
              <a:lnSpc>
                <a:spcPct val="100000"/>
              </a:lnSpc>
              <a:spcBef>
                <a:spcPts val="500"/>
              </a:spcBef>
              <a:spcAft>
                <a:spcPts val="0"/>
              </a:spcAft>
              <a:buClr>
                <a:schemeClr val="dk1"/>
              </a:buClr>
              <a:buSzPts val="1000"/>
              <a:buFont typeface="Trebuchet MS"/>
              <a:buChar char="○"/>
            </a:pPr>
            <a:r>
              <a:rPr lang="en" sz="1000">
                <a:solidFill>
                  <a:schemeClr val="dk1"/>
                </a:solidFill>
                <a:highlight>
                  <a:srgbClr val="FFFFFF"/>
                </a:highlight>
              </a:rPr>
              <a:t>Review the following VDH resources that may be adapted to fit your practice site.</a:t>
            </a:r>
            <a:endParaRPr sz="1000">
              <a:solidFill>
                <a:schemeClr val="dk1"/>
              </a:solidFill>
              <a:highlight>
                <a:srgbClr val="FFFFFF"/>
              </a:highlight>
            </a:endParaRPr>
          </a:p>
          <a:p>
            <a:pPr marL="1231900" lvl="0" indent="-228600" algn="l" rtl="0">
              <a:spcBef>
                <a:spcPts val="500"/>
              </a:spcBef>
              <a:spcAft>
                <a:spcPts val="0"/>
              </a:spcAft>
              <a:buClr>
                <a:srgbClr val="303641"/>
              </a:buClr>
              <a:buSzPts val="1000"/>
              <a:buFont typeface="Trebuchet MS"/>
              <a:buNone/>
            </a:pPr>
            <a:r>
              <a:rPr lang="en" sz="1000" u="sng">
                <a:solidFill>
                  <a:srgbClr val="003099"/>
                </a:solidFill>
                <a:highlight>
                  <a:srgbClr val="FFFFFF"/>
                </a:highlight>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Consent Form Template</a:t>
            </a:r>
            <a:endParaRPr sz="1000" u="sng">
              <a:solidFill>
                <a:srgbClr val="003099"/>
              </a:solidFill>
              <a:highlight>
                <a:srgbClr val="FFFFFF"/>
              </a:highlight>
            </a:endParaRPr>
          </a:p>
          <a:p>
            <a:pPr marL="1231900" lvl="0" indent="-228600" algn="l" rtl="0">
              <a:spcBef>
                <a:spcPts val="0"/>
              </a:spcBef>
              <a:spcAft>
                <a:spcPts val="0"/>
              </a:spcAft>
              <a:buClr>
                <a:srgbClr val="303641"/>
              </a:buClr>
              <a:buSzPts val="1000"/>
              <a:buFont typeface="Trebuchet MS"/>
              <a:buNone/>
            </a:pPr>
            <a:r>
              <a:rPr lang="en" sz="1000" u="sng">
                <a:solidFill>
                  <a:srgbClr val="003099"/>
                </a:solidFill>
                <a:highlight>
                  <a:srgbClr val="FFFFFF"/>
                </a:highlight>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Intradermal Injection Training Resources</a:t>
            </a:r>
            <a:endParaRPr sz="1000" u="sng">
              <a:solidFill>
                <a:srgbClr val="003099"/>
              </a:solidFill>
              <a:highlight>
                <a:srgbClr val="FFFFFF"/>
              </a:highlight>
            </a:endParaRPr>
          </a:p>
          <a:p>
            <a:pPr marL="1231900" lvl="0" indent="-228600" algn="l" rtl="0">
              <a:spcBef>
                <a:spcPts val="0"/>
              </a:spcBef>
              <a:spcAft>
                <a:spcPts val="0"/>
              </a:spcAft>
              <a:buClr>
                <a:srgbClr val="303641"/>
              </a:buClr>
              <a:buSzPts val="1000"/>
              <a:buFont typeface="Trebuchet MS"/>
              <a:buNone/>
            </a:pPr>
            <a:r>
              <a:rPr lang="en" sz="1000" u="sng">
                <a:solidFill>
                  <a:srgbClr val="003099"/>
                </a:solidFill>
                <a:highlight>
                  <a:srgbClr val="FFFFFF"/>
                </a:highlight>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Standing Order Template</a:t>
            </a:r>
            <a:endParaRPr sz="1000" u="sng">
              <a:solidFill>
                <a:srgbClr val="003099"/>
              </a:solidFill>
              <a:highlight>
                <a:srgbClr val="FFFFFF"/>
              </a:highlight>
            </a:endParaRPr>
          </a:p>
          <a:p>
            <a:pPr marL="1231900" lvl="0" indent="-228600" algn="l" rtl="0">
              <a:spcBef>
                <a:spcPts val="0"/>
              </a:spcBef>
              <a:spcAft>
                <a:spcPts val="0"/>
              </a:spcAft>
              <a:buClr>
                <a:srgbClr val="303641"/>
              </a:buClr>
              <a:buSzPts val="1000"/>
              <a:buFont typeface="Trebuchet MS"/>
              <a:buNone/>
            </a:pPr>
            <a:r>
              <a:rPr lang="en" sz="1000" u="sng">
                <a:solidFill>
                  <a:srgbClr val="003099"/>
                </a:solidFill>
                <a:highlight>
                  <a:srgbClr val="FFFFFF"/>
                </a:highlight>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Vaccination Checklist</a:t>
            </a:r>
            <a:endParaRPr sz="1000" u="sng">
              <a:solidFill>
                <a:srgbClr val="003099"/>
              </a:solidFill>
              <a:highlight>
                <a:srgbClr val="FFFFFF"/>
              </a:highlight>
            </a:endParaRPr>
          </a:p>
          <a:p>
            <a:pPr marL="1231900" lvl="0" indent="-228600" algn="l" rtl="0">
              <a:spcBef>
                <a:spcPts val="0"/>
              </a:spcBef>
              <a:spcAft>
                <a:spcPts val="0"/>
              </a:spcAft>
              <a:buClr>
                <a:srgbClr val="303641"/>
              </a:buClr>
              <a:buSzPts val="1000"/>
              <a:buFont typeface="Trebuchet MS"/>
              <a:buNone/>
            </a:pPr>
            <a:r>
              <a:rPr lang="en" sz="1000" u="sng">
                <a:solidFill>
                  <a:srgbClr val="003099"/>
                </a:solidFill>
                <a:highlight>
                  <a:srgbClr val="FFFFFF"/>
                </a:highlight>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Vaccine Guide for Private Providers (VDH)</a:t>
            </a:r>
            <a:endParaRPr sz="1000">
              <a:solidFill>
                <a:srgbClr val="303641"/>
              </a:solidFill>
              <a:highlight>
                <a:srgbClr val="FFFFFF"/>
              </a:highlight>
            </a:endParaRPr>
          </a:p>
          <a:p>
            <a:pPr marL="0" lvl="0" indent="0" algn="l" rtl="0">
              <a:lnSpc>
                <a:spcPct val="100000"/>
              </a:lnSpc>
              <a:spcBef>
                <a:spcPts val="0"/>
              </a:spcBef>
              <a:spcAft>
                <a:spcPts val="0"/>
              </a:spcAft>
              <a:buNone/>
            </a:pPr>
            <a:endParaRPr sz="1000">
              <a:solidFill>
                <a:schemeClr val="dk1"/>
              </a:solidFill>
            </a:endParaRPr>
          </a:p>
          <a:p>
            <a:pPr marL="457200" lvl="0" indent="-292100" algn="l" rtl="0">
              <a:lnSpc>
                <a:spcPct val="100000"/>
              </a:lnSpc>
              <a:spcBef>
                <a:spcPts val="500"/>
              </a:spcBef>
              <a:spcAft>
                <a:spcPts val="0"/>
              </a:spcAft>
              <a:buClr>
                <a:schemeClr val="dk1"/>
              </a:buClr>
              <a:buSzPts val="1000"/>
              <a:buFont typeface="Trebuchet MS"/>
              <a:buChar char="●"/>
            </a:pPr>
            <a:r>
              <a:rPr lang="en" sz="1000">
                <a:solidFill>
                  <a:schemeClr val="dk1"/>
                </a:solidFill>
              </a:rPr>
              <a:t>Report vaccine doses administered in VIIS; report adverse events to VAERS</a:t>
            </a:r>
            <a:endParaRPr sz="1000">
              <a:solidFill>
                <a:schemeClr val="dk1"/>
              </a:solidFill>
            </a:endParaRPr>
          </a:p>
          <a:p>
            <a:pPr marL="457200" lvl="0" indent="0" algn="l" rtl="0">
              <a:lnSpc>
                <a:spcPct val="100000"/>
              </a:lnSpc>
              <a:spcBef>
                <a:spcPts val="500"/>
              </a:spcBef>
              <a:spcAft>
                <a:spcPts val="500"/>
              </a:spcAft>
              <a:buNone/>
            </a:pPr>
            <a:endParaRPr sz="1200">
              <a:solidFill>
                <a:schemeClr val="dk1"/>
              </a:solidFill>
            </a:endParaRPr>
          </a:p>
        </p:txBody>
      </p:sp>
      <p:sp>
        <p:nvSpPr>
          <p:cNvPr id="535" name="Google Shape;535;p9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t>40</a:t>
            </a:fld>
            <a:endParaRPr/>
          </a:p>
        </p:txBody>
      </p:sp>
      <p:sp>
        <p:nvSpPr>
          <p:cNvPr id="536" name="Google Shape;536;p98"/>
          <p:cNvSpPr txBox="1"/>
          <p:nvPr/>
        </p:nvSpPr>
        <p:spPr>
          <a:xfrm>
            <a:off x="104875" y="4479625"/>
            <a:ext cx="49125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u="sng">
                <a:solidFill>
                  <a:schemeClr val="hlink"/>
                </a:solidFill>
                <a:latin typeface="Trebuchet MS"/>
                <a:ea typeface="Trebuchet MS"/>
                <a:cs typeface="Trebuchet MS"/>
                <a:sym typeface="Trebuchet MS"/>
                <a:hlinkClick r:id="rId3"/>
              </a:rPr>
              <a:t>HHS Monkeypox Vaccination Provider Agreement</a:t>
            </a:r>
            <a:r>
              <a:rPr lang="en" sz="1000">
                <a:latin typeface="Trebuchet MS"/>
                <a:ea typeface="Trebuchet MS"/>
                <a:cs typeface="Trebuchet MS"/>
                <a:sym typeface="Trebuchet MS"/>
              </a:rPr>
              <a:t> </a:t>
            </a:r>
            <a:endParaRPr sz="1000">
              <a:latin typeface="Trebuchet MS"/>
              <a:ea typeface="Trebuchet MS"/>
              <a:cs typeface="Trebuchet MS"/>
              <a:sym typeface="Trebuchet MS"/>
            </a:endParaRPr>
          </a:p>
          <a:p>
            <a:pPr marL="0" lvl="0" indent="0" algn="l" rtl="0">
              <a:lnSpc>
                <a:spcPct val="115000"/>
              </a:lnSpc>
              <a:spcBef>
                <a:spcPts val="0"/>
              </a:spcBef>
              <a:spcAft>
                <a:spcPts val="0"/>
              </a:spcAft>
              <a:buClr>
                <a:schemeClr val="dk1"/>
              </a:buClr>
              <a:buSzPts val="1100"/>
              <a:buFont typeface="Arial"/>
              <a:buNone/>
            </a:pPr>
            <a:r>
              <a:rPr lang="en" sz="1000" u="sng">
                <a:solidFill>
                  <a:schemeClr val="hlink"/>
                </a:solidFill>
                <a:latin typeface="Trebuchet MS"/>
                <a:ea typeface="Trebuchet MS"/>
                <a:cs typeface="Trebuchet MS"/>
                <a:sym typeface="Trebuchet MS"/>
                <a:hlinkClick r:id="rId11"/>
              </a:rPr>
              <a:t>VDH Vaccine Guidance for Healthcare Providers</a:t>
            </a:r>
            <a:endParaRPr sz="1000">
              <a:latin typeface="Trebuchet MS"/>
              <a:ea typeface="Trebuchet MS"/>
              <a:cs typeface="Trebuchet MS"/>
              <a:sym typeface="Trebuchet M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9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Resources: Vaccine </a:t>
            </a:r>
            <a:endParaRPr/>
          </a:p>
        </p:txBody>
      </p:sp>
      <p:sp>
        <p:nvSpPr>
          <p:cNvPr id="542" name="Google Shape;542;p99"/>
          <p:cNvSpPr txBox="1">
            <a:spLocks noGrp="1"/>
          </p:cNvSpPr>
          <p:nvPr>
            <p:ph type="body" idx="1"/>
          </p:nvPr>
        </p:nvSpPr>
        <p:spPr>
          <a:xfrm>
            <a:off x="311700" y="1152475"/>
            <a:ext cx="4212600" cy="3157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018"/>
              <a:buNone/>
            </a:pPr>
            <a:r>
              <a:rPr lang="en" sz="1302" b="1"/>
              <a:t>Helpful Clinician Resources:</a:t>
            </a:r>
            <a:endParaRPr sz="1302" b="1"/>
          </a:p>
          <a:p>
            <a:pPr marL="457200" lvl="0" indent="-311308" algn="l" rtl="0">
              <a:lnSpc>
                <a:spcPct val="115000"/>
              </a:lnSpc>
              <a:spcBef>
                <a:spcPts val="0"/>
              </a:spcBef>
              <a:spcAft>
                <a:spcPts val="0"/>
              </a:spcAft>
              <a:buSzPts val="1303"/>
              <a:buChar char="●"/>
            </a:pPr>
            <a:r>
              <a:rPr lang="en" sz="1302" u="sng">
                <a:solidFill>
                  <a:schemeClr val="hlink"/>
                </a:solidFill>
                <a:hlinkClick r:id="rId3"/>
              </a:rPr>
              <a:t>Vaccine Administration Errors and Deviations</a:t>
            </a:r>
            <a:endParaRPr sz="1302"/>
          </a:p>
          <a:p>
            <a:pPr marL="457200" lvl="0" indent="-311308" algn="l" rtl="0">
              <a:lnSpc>
                <a:spcPct val="115000"/>
              </a:lnSpc>
              <a:spcBef>
                <a:spcPts val="0"/>
              </a:spcBef>
              <a:spcAft>
                <a:spcPts val="0"/>
              </a:spcAft>
              <a:buSzPts val="1303"/>
              <a:buChar char="●"/>
            </a:pPr>
            <a:r>
              <a:rPr lang="en" sz="1302" u="sng">
                <a:solidFill>
                  <a:schemeClr val="hlink"/>
                </a:solidFill>
                <a:hlinkClick r:id="rId4"/>
              </a:rPr>
              <a:t>Vaccination Interim Guidance</a:t>
            </a:r>
            <a:endParaRPr sz="1302"/>
          </a:p>
          <a:p>
            <a:pPr marL="457200" lvl="0" indent="-311308" algn="l" rtl="0">
              <a:lnSpc>
                <a:spcPct val="115000"/>
              </a:lnSpc>
              <a:spcBef>
                <a:spcPts val="0"/>
              </a:spcBef>
              <a:spcAft>
                <a:spcPts val="0"/>
              </a:spcAft>
              <a:buSzPts val="1303"/>
              <a:buChar char="●"/>
            </a:pPr>
            <a:r>
              <a:rPr lang="en" sz="1302" u="sng">
                <a:solidFill>
                  <a:schemeClr val="hlink"/>
                </a:solidFill>
                <a:hlinkClick r:id="rId5"/>
              </a:rPr>
              <a:t>Dosing Intervals</a:t>
            </a:r>
            <a:endParaRPr sz="1302"/>
          </a:p>
          <a:p>
            <a:pPr marL="457200" lvl="0" indent="-311308" algn="l" rtl="0">
              <a:lnSpc>
                <a:spcPct val="115000"/>
              </a:lnSpc>
              <a:spcBef>
                <a:spcPts val="0"/>
              </a:spcBef>
              <a:spcAft>
                <a:spcPts val="0"/>
              </a:spcAft>
              <a:buSzPts val="1303"/>
              <a:buChar char="●"/>
            </a:pPr>
            <a:r>
              <a:rPr lang="en" sz="1302" u="sng">
                <a:solidFill>
                  <a:schemeClr val="hlink"/>
                </a:solidFill>
                <a:hlinkClick r:id="rId6"/>
              </a:rPr>
              <a:t>Vaccine Administration</a:t>
            </a:r>
            <a:endParaRPr sz="1302"/>
          </a:p>
          <a:p>
            <a:pPr marL="457200" lvl="0" indent="-311308" algn="l" rtl="0">
              <a:lnSpc>
                <a:spcPct val="115000"/>
              </a:lnSpc>
              <a:spcBef>
                <a:spcPts val="0"/>
              </a:spcBef>
              <a:spcAft>
                <a:spcPts val="0"/>
              </a:spcAft>
              <a:buSzPts val="1303"/>
              <a:buChar char="●"/>
            </a:pPr>
            <a:r>
              <a:rPr lang="en" sz="1302" u="sng">
                <a:solidFill>
                  <a:schemeClr val="hlink"/>
                </a:solidFill>
                <a:hlinkClick r:id="rId7"/>
              </a:rPr>
              <a:t>Interchangeability of Dosing Regimens</a:t>
            </a:r>
            <a:endParaRPr sz="1302"/>
          </a:p>
          <a:p>
            <a:pPr marL="457200" lvl="0" indent="-311308" algn="l" rtl="0">
              <a:lnSpc>
                <a:spcPct val="115000"/>
              </a:lnSpc>
              <a:spcBef>
                <a:spcPts val="0"/>
              </a:spcBef>
              <a:spcAft>
                <a:spcPts val="0"/>
              </a:spcAft>
              <a:buSzPts val="1303"/>
              <a:buChar char="●"/>
            </a:pPr>
            <a:r>
              <a:rPr lang="en" sz="1302" u="sng">
                <a:solidFill>
                  <a:schemeClr val="hlink"/>
                </a:solidFill>
                <a:hlinkClick r:id="rId8"/>
              </a:rPr>
              <a:t>JYNNEOS Coadministration with Other Vaccines</a:t>
            </a:r>
            <a:endParaRPr sz="1302"/>
          </a:p>
          <a:p>
            <a:pPr marL="457200" lvl="0" indent="-311308" algn="l" rtl="0">
              <a:lnSpc>
                <a:spcPct val="115000"/>
              </a:lnSpc>
              <a:spcBef>
                <a:spcPts val="0"/>
              </a:spcBef>
              <a:spcAft>
                <a:spcPts val="0"/>
              </a:spcAft>
              <a:buSzPts val="1303"/>
              <a:buChar char="●"/>
            </a:pPr>
            <a:r>
              <a:rPr lang="en" sz="1302" u="sng">
                <a:solidFill>
                  <a:schemeClr val="hlink"/>
                </a:solidFill>
                <a:hlinkClick r:id="rId9"/>
              </a:rPr>
              <a:t>Patient Counseling</a:t>
            </a:r>
            <a:endParaRPr sz="1302"/>
          </a:p>
          <a:p>
            <a:pPr marL="457200" lvl="0" indent="-311308" algn="l" rtl="0">
              <a:lnSpc>
                <a:spcPct val="115000"/>
              </a:lnSpc>
              <a:spcBef>
                <a:spcPts val="0"/>
              </a:spcBef>
              <a:spcAft>
                <a:spcPts val="0"/>
              </a:spcAft>
              <a:buSzPts val="1303"/>
              <a:buChar char="●"/>
            </a:pPr>
            <a:r>
              <a:rPr lang="en" sz="1302" u="sng">
                <a:solidFill>
                  <a:schemeClr val="hlink"/>
                </a:solidFill>
                <a:hlinkClick r:id="rId10"/>
              </a:rPr>
              <a:t>Vaccine Administration in Special Populations</a:t>
            </a:r>
            <a:endParaRPr sz="1302"/>
          </a:p>
          <a:p>
            <a:pPr marL="457200" lvl="0" indent="-311308" algn="l" rtl="0">
              <a:lnSpc>
                <a:spcPct val="115000"/>
              </a:lnSpc>
              <a:spcBef>
                <a:spcPts val="0"/>
              </a:spcBef>
              <a:spcAft>
                <a:spcPts val="0"/>
              </a:spcAft>
              <a:buSzPts val="1303"/>
              <a:buChar char="●"/>
            </a:pPr>
            <a:r>
              <a:rPr lang="en" sz="1302" u="sng">
                <a:solidFill>
                  <a:schemeClr val="hlink"/>
                </a:solidFill>
                <a:hlinkClick r:id="rId11"/>
              </a:rPr>
              <a:t>Reporting of Adverse Events</a:t>
            </a:r>
            <a:endParaRPr sz="1302"/>
          </a:p>
          <a:p>
            <a:pPr marL="457200" lvl="0" indent="-311308" algn="l" rtl="0">
              <a:lnSpc>
                <a:spcPct val="115000"/>
              </a:lnSpc>
              <a:spcBef>
                <a:spcPts val="0"/>
              </a:spcBef>
              <a:spcAft>
                <a:spcPts val="0"/>
              </a:spcAft>
              <a:buClr>
                <a:schemeClr val="dk1"/>
              </a:buClr>
              <a:buSzPts val="1303"/>
              <a:buChar char="●"/>
            </a:pPr>
            <a:r>
              <a:rPr lang="en" sz="1302" u="sng">
                <a:solidFill>
                  <a:schemeClr val="hlink"/>
                </a:solidFill>
                <a:highlight>
                  <a:srgbClr val="FFFFFF"/>
                </a:highlight>
                <a:hlinkClick r:id="rId12"/>
              </a:rPr>
              <a:t>General best practice guidelines for immunization</a:t>
            </a:r>
            <a:endParaRPr sz="1302"/>
          </a:p>
          <a:p>
            <a:pPr marL="457200" lvl="0" indent="-311308" algn="l" rtl="0">
              <a:lnSpc>
                <a:spcPct val="115000"/>
              </a:lnSpc>
              <a:spcBef>
                <a:spcPts val="0"/>
              </a:spcBef>
              <a:spcAft>
                <a:spcPts val="0"/>
              </a:spcAft>
              <a:buClr>
                <a:schemeClr val="dk1"/>
              </a:buClr>
              <a:buSzPts val="1303"/>
              <a:buChar char="●"/>
            </a:pPr>
            <a:r>
              <a:rPr lang="en" sz="1302" u="sng">
                <a:solidFill>
                  <a:schemeClr val="hlink"/>
                </a:solidFill>
                <a:hlinkClick r:id="rId13"/>
              </a:rPr>
              <a:t>Clinician FAQs</a:t>
            </a:r>
            <a:endParaRPr sz="1302"/>
          </a:p>
        </p:txBody>
      </p:sp>
      <p:sp>
        <p:nvSpPr>
          <p:cNvPr id="543" name="Google Shape;543;p9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t>41</a:t>
            </a:fld>
            <a:endParaRPr/>
          </a:p>
        </p:txBody>
      </p:sp>
      <p:sp>
        <p:nvSpPr>
          <p:cNvPr id="544" name="Google Shape;544;p99"/>
          <p:cNvSpPr txBox="1">
            <a:spLocks noGrp="1"/>
          </p:cNvSpPr>
          <p:nvPr>
            <p:ph type="body" idx="1"/>
          </p:nvPr>
        </p:nvSpPr>
        <p:spPr>
          <a:xfrm>
            <a:off x="4572000" y="1152475"/>
            <a:ext cx="43677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b="1"/>
              <a:t>Vaccine Resources:</a:t>
            </a:r>
            <a:endParaRPr sz="1300" b="1"/>
          </a:p>
          <a:p>
            <a:pPr marL="457200" lvl="0" indent="-311150" algn="l" rtl="0">
              <a:spcBef>
                <a:spcPts val="0"/>
              </a:spcBef>
              <a:spcAft>
                <a:spcPts val="0"/>
              </a:spcAft>
              <a:buSzPts val="1300"/>
              <a:buChar char="●"/>
            </a:pPr>
            <a:r>
              <a:rPr lang="en" sz="1300" u="sng">
                <a:solidFill>
                  <a:schemeClr val="hlink"/>
                </a:solidFill>
                <a:hlinkClick r:id="rId14"/>
              </a:rPr>
              <a:t>JYNNEOS Package Insert</a:t>
            </a:r>
            <a:endParaRPr sz="1300" u="sng">
              <a:solidFill>
                <a:srgbClr val="075290"/>
              </a:solidFill>
            </a:endParaRPr>
          </a:p>
          <a:p>
            <a:pPr marL="457200" lvl="0" indent="-311150" algn="l" rtl="0">
              <a:spcBef>
                <a:spcPts val="0"/>
              </a:spcBef>
              <a:spcAft>
                <a:spcPts val="0"/>
              </a:spcAft>
              <a:buSzPts val="1300"/>
              <a:buChar char="●"/>
            </a:pPr>
            <a:r>
              <a:rPr lang="en" sz="1300" u="sng">
                <a:solidFill>
                  <a:schemeClr val="hlink"/>
                </a:solidFill>
                <a:highlight>
                  <a:srgbClr val="FFFFFF"/>
                </a:highlight>
                <a:hlinkClick r:id="rId15"/>
              </a:rPr>
              <a:t>JYNNEOS Vaccine Information Statement (VIS)</a:t>
            </a:r>
            <a:endParaRPr sz="1300" u="sng">
              <a:solidFill>
                <a:srgbClr val="075290"/>
              </a:solidFill>
            </a:endParaRPr>
          </a:p>
          <a:p>
            <a:pPr marL="457200" lvl="0" indent="-311150" algn="l" rtl="0">
              <a:spcBef>
                <a:spcPts val="0"/>
              </a:spcBef>
              <a:spcAft>
                <a:spcPts val="0"/>
              </a:spcAft>
              <a:buSzPts val="1300"/>
              <a:buChar char="●"/>
            </a:pPr>
            <a:r>
              <a:rPr lang="en" sz="1300" u="sng">
                <a:solidFill>
                  <a:schemeClr val="hlink"/>
                </a:solidFill>
                <a:highlight>
                  <a:srgbClr val="FFFFFF"/>
                </a:highlight>
                <a:hlinkClick r:id="rId16"/>
              </a:rPr>
              <a:t>JYNNEOS Storage and Handling Summary</a:t>
            </a:r>
            <a:endParaRPr sz="1300" u="sng">
              <a:solidFill>
                <a:srgbClr val="075290"/>
              </a:solidFill>
            </a:endParaRPr>
          </a:p>
          <a:p>
            <a:pPr marL="457200" lvl="0" indent="-311150" algn="l" rtl="0">
              <a:spcBef>
                <a:spcPts val="0"/>
              </a:spcBef>
              <a:spcAft>
                <a:spcPts val="0"/>
              </a:spcAft>
              <a:buSzPts val="1300"/>
              <a:buChar char="●"/>
            </a:pPr>
            <a:r>
              <a:rPr lang="en" sz="1300" u="sng">
                <a:solidFill>
                  <a:schemeClr val="hlink"/>
                </a:solidFill>
                <a:highlight>
                  <a:srgbClr val="FFFFFF"/>
                </a:highlight>
                <a:hlinkClick r:id="rId17"/>
              </a:rPr>
              <a:t>JYNNEOS Standing Orders (Standard Regimen)</a:t>
            </a:r>
            <a:endParaRPr sz="1300" u="sng">
              <a:solidFill>
                <a:srgbClr val="075290"/>
              </a:solidFill>
            </a:endParaRPr>
          </a:p>
          <a:p>
            <a:pPr marL="457200" lvl="0" indent="-311150" algn="l" rtl="0">
              <a:spcBef>
                <a:spcPts val="0"/>
              </a:spcBef>
              <a:spcAft>
                <a:spcPts val="0"/>
              </a:spcAft>
              <a:buSzPts val="1300"/>
              <a:buChar char="●"/>
            </a:pPr>
            <a:r>
              <a:rPr lang="en" sz="1300" u="sng">
                <a:solidFill>
                  <a:schemeClr val="hlink"/>
                </a:solidFill>
                <a:highlight>
                  <a:srgbClr val="FFFFFF"/>
                </a:highlight>
                <a:hlinkClick r:id="rId18"/>
              </a:rPr>
              <a:t>JYNNEOS Standing Orders (Alternative Regimen)</a:t>
            </a:r>
            <a:endParaRPr sz="1300" u="sng">
              <a:solidFill>
                <a:srgbClr val="075290"/>
              </a:solidFill>
            </a:endParaRPr>
          </a:p>
          <a:p>
            <a:pPr marL="457200" lvl="0" indent="-311150" algn="l" rtl="0">
              <a:spcBef>
                <a:spcPts val="0"/>
              </a:spcBef>
              <a:spcAft>
                <a:spcPts val="0"/>
              </a:spcAft>
              <a:buSzPts val="1300"/>
              <a:buChar char="●"/>
            </a:pPr>
            <a:r>
              <a:rPr lang="en" sz="1300" u="sng">
                <a:solidFill>
                  <a:schemeClr val="hlink"/>
                </a:solidFill>
                <a:highlight>
                  <a:srgbClr val="FFFFFF"/>
                </a:highlight>
                <a:hlinkClick r:id="rId19"/>
              </a:rPr>
              <a:t>JYNNEOS Preparation and Administration Summary (Standard Regimen)</a:t>
            </a:r>
            <a:endParaRPr sz="1300" u="sng">
              <a:solidFill>
                <a:srgbClr val="075290"/>
              </a:solidFill>
            </a:endParaRPr>
          </a:p>
          <a:p>
            <a:pPr marL="457200" lvl="0" indent="-311150" algn="l" rtl="0">
              <a:spcBef>
                <a:spcPts val="0"/>
              </a:spcBef>
              <a:spcAft>
                <a:spcPts val="0"/>
              </a:spcAft>
              <a:buSzPts val="1300"/>
              <a:buChar char="●"/>
            </a:pPr>
            <a:r>
              <a:rPr lang="en" sz="1300" u="sng">
                <a:solidFill>
                  <a:schemeClr val="hlink"/>
                </a:solidFill>
                <a:highlight>
                  <a:srgbClr val="FFFFFF"/>
                </a:highlight>
                <a:hlinkClick r:id="rId20"/>
              </a:rPr>
              <a:t>JYNNEOS Preparation and Administration Summary (Alternative Regimen)</a:t>
            </a:r>
            <a:endParaRPr sz="1300" u="sng">
              <a:solidFill>
                <a:srgbClr val="075290"/>
              </a:solidFill>
            </a:endParaRPr>
          </a:p>
          <a:p>
            <a:pPr marL="457200" lvl="0" indent="-311150" algn="l" rtl="0">
              <a:spcBef>
                <a:spcPts val="0"/>
              </a:spcBef>
              <a:spcAft>
                <a:spcPts val="0"/>
              </a:spcAft>
              <a:buSzPts val="1300"/>
              <a:buChar char="●"/>
            </a:pPr>
            <a:r>
              <a:rPr lang="en" sz="1300" u="sng">
                <a:solidFill>
                  <a:schemeClr val="hlink"/>
                </a:solidFill>
                <a:highlight>
                  <a:srgbClr val="FFFFFF"/>
                </a:highlight>
                <a:hlinkClick r:id="rId21"/>
              </a:rPr>
              <a:t>FDA EUA Fact Sheet for Providers</a:t>
            </a:r>
            <a:endParaRPr sz="1300" u="sng">
              <a:solidFill>
                <a:srgbClr val="075290"/>
              </a:solidFill>
            </a:endParaRPr>
          </a:p>
          <a:p>
            <a:pPr marL="457200" lvl="0" indent="-311150" algn="l" rtl="0">
              <a:spcBef>
                <a:spcPts val="0"/>
              </a:spcBef>
              <a:spcAft>
                <a:spcPts val="0"/>
              </a:spcAft>
              <a:buSzPts val="1300"/>
              <a:buChar char="●"/>
            </a:pPr>
            <a:r>
              <a:rPr lang="en" sz="1300" u="sng">
                <a:solidFill>
                  <a:schemeClr val="hlink"/>
                </a:solidFill>
                <a:highlight>
                  <a:srgbClr val="FFFFFF"/>
                </a:highlight>
                <a:hlinkClick r:id="rId22"/>
              </a:rPr>
              <a:t>FDA EUA Fact Sheet for Patients and Caregivers</a:t>
            </a:r>
            <a:endParaRPr sz="13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100"/>
          <p:cNvSpPr txBox="1">
            <a:spLocks noGrp="1"/>
          </p:cNvSpPr>
          <p:nvPr>
            <p:ph type="ctrTitle"/>
          </p:nvPr>
        </p:nvSpPr>
        <p:spPr>
          <a:xfrm>
            <a:off x="685800" y="1097802"/>
            <a:ext cx="7772400" cy="153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3366"/>
              </a:buClr>
              <a:buSzPts val="3200"/>
              <a:buFont typeface="Trebuchet MS"/>
              <a:buNone/>
            </a:pPr>
            <a:endParaRPr sz="3400" b="1">
              <a:solidFill>
                <a:srgbClr val="075290"/>
              </a:solidFill>
            </a:endParaRPr>
          </a:p>
          <a:p>
            <a:pPr marL="0" lvl="0" indent="0" algn="ctr" rtl="0">
              <a:lnSpc>
                <a:spcPct val="100000"/>
              </a:lnSpc>
              <a:spcBef>
                <a:spcPts val="0"/>
              </a:spcBef>
              <a:spcAft>
                <a:spcPts val="0"/>
              </a:spcAft>
              <a:buClr>
                <a:srgbClr val="003366"/>
              </a:buClr>
              <a:buSzPts val="3200"/>
              <a:buFont typeface="Trebuchet MS"/>
              <a:buNone/>
            </a:pPr>
            <a:endParaRPr sz="3000" b="1" i="1">
              <a:solidFill>
                <a:srgbClr val="075290"/>
              </a:solidFill>
            </a:endParaRPr>
          </a:p>
        </p:txBody>
      </p:sp>
      <p:sp>
        <p:nvSpPr>
          <p:cNvPr id="551" name="Google Shape;551;p100"/>
          <p:cNvSpPr txBox="1">
            <a:spLocks noGrp="1"/>
          </p:cNvSpPr>
          <p:nvPr>
            <p:ph type="sldNum" idx="12"/>
          </p:nvPr>
        </p:nvSpPr>
        <p:spPr>
          <a:xfrm>
            <a:off x="9" y="45502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 sz="1200"/>
              <a:t>42</a:t>
            </a:fld>
            <a:endParaRPr sz="1200"/>
          </a:p>
        </p:txBody>
      </p:sp>
      <p:sp>
        <p:nvSpPr>
          <p:cNvPr id="552" name="Google Shape;552;p100"/>
          <p:cNvSpPr txBox="1">
            <a:spLocks noGrp="1"/>
          </p:cNvSpPr>
          <p:nvPr>
            <p:ph type="subTitle" idx="1"/>
          </p:nvPr>
        </p:nvSpPr>
        <p:spPr>
          <a:xfrm>
            <a:off x="475786" y="2308303"/>
            <a:ext cx="7924800" cy="1491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3366"/>
              </a:buClr>
              <a:buSzPts val="3200"/>
              <a:buFont typeface="Trebuchet MS"/>
              <a:buNone/>
            </a:pPr>
            <a:r>
              <a:rPr lang="en" sz="3400" b="1">
                <a:solidFill>
                  <a:srgbClr val="075290"/>
                </a:solidFill>
              </a:rPr>
              <a:t>Monkeypox Treatment and Patient Management</a:t>
            </a:r>
            <a:endParaRPr sz="2000">
              <a:solidFill>
                <a:srgbClr val="FF0000"/>
              </a:solidFill>
            </a:endParaRPr>
          </a:p>
          <a:p>
            <a:pPr marL="0" lvl="0" indent="0" algn="ctr" rtl="0">
              <a:lnSpc>
                <a:spcPct val="100000"/>
              </a:lnSpc>
              <a:spcBef>
                <a:spcPts val="480"/>
              </a:spcBef>
              <a:spcAft>
                <a:spcPts val="0"/>
              </a:spcAft>
              <a:buClr>
                <a:srgbClr val="4D4D4D"/>
              </a:buClr>
              <a:buSzPts val="2400"/>
              <a:buFont typeface="Trebuchet MS"/>
              <a:buNone/>
            </a:pPr>
            <a:endParaRPr sz="2400" b="0" i="0" u="none">
              <a:solidFill>
                <a:srgbClr val="4D4D4D"/>
              </a:solidFill>
              <a:latin typeface="Trebuchet MS"/>
              <a:ea typeface="Trebuchet MS"/>
              <a:cs typeface="Trebuchet MS"/>
              <a:sym typeface="Trebuchet MS"/>
            </a:endParaRPr>
          </a:p>
          <a:p>
            <a:pPr marL="0" lvl="0" indent="0" algn="ctr" rtl="0">
              <a:lnSpc>
                <a:spcPct val="100000"/>
              </a:lnSpc>
              <a:spcBef>
                <a:spcPts val="480"/>
              </a:spcBef>
              <a:spcAft>
                <a:spcPts val="0"/>
              </a:spcAft>
              <a:buClr>
                <a:srgbClr val="4D4D4D"/>
              </a:buClr>
              <a:buSzPts val="2400"/>
              <a:buFont typeface="Trebuchet MS"/>
              <a:buNone/>
            </a:pPr>
            <a:endParaRPr sz="2400" b="0" i="0" u="none">
              <a:solidFill>
                <a:srgbClr val="4D4D4D"/>
              </a:solidFill>
              <a:latin typeface="Trebuchet MS"/>
              <a:ea typeface="Trebuchet MS"/>
              <a:cs typeface="Trebuchet MS"/>
              <a:sym typeface="Trebuchet M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101"/>
          <p:cNvSpPr txBox="1">
            <a:spLocks noGrp="1"/>
          </p:cNvSpPr>
          <p:nvPr>
            <p:ph type="title"/>
          </p:nvPr>
        </p:nvSpPr>
        <p:spPr>
          <a:xfrm>
            <a:off x="457200" y="205976"/>
            <a:ext cx="8229600" cy="6693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100"/>
              <a:buNone/>
            </a:pPr>
            <a:r>
              <a:rPr lang="en" sz="3300">
                <a:solidFill>
                  <a:srgbClr val="2F5496"/>
                </a:solidFill>
              </a:rPr>
              <a:t>Monkeypox Treatment Considerations</a:t>
            </a:r>
            <a:endParaRPr sz="3300">
              <a:solidFill>
                <a:srgbClr val="2F5496"/>
              </a:solidFill>
            </a:endParaRPr>
          </a:p>
        </p:txBody>
      </p:sp>
      <p:sp>
        <p:nvSpPr>
          <p:cNvPr id="558" name="Google Shape;558;p101"/>
          <p:cNvSpPr txBox="1">
            <a:spLocks noGrp="1"/>
          </p:cNvSpPr>
          <p:nvPr>
            <p:ph type="body" idx="1"/>
          </p:nvPr>
        </p:nvSpPr>
        <p:spPr>
          <a:xfrm>
            <a:off x="457200" y="986125"/>
            <a:ext cx="8229600" cy="3615900"/>
          </a:xfrm>
          <a:prstGeom prst="rect">
            <a:avLst/>
          </a:prstGeom>
          <a:noFill/>
          <a:ln>
            <a:noFill/>
          </a:ln>
        </p:spPr>
        <p:txBody>
          <a:bodyPr spcFirstLastPara="1" wrap="square" lIns="68575" tIns="34275" rIns="68575" bIns="34275" anchor="t" anchorCtr="0">
            <a:noAutofit/>
          </a:bodyPr>
          <a:lstStyle/>
          <a:p>
            <a:pPr marL="457200" lvl="0" indent="-323850" algn="l" rtl="0">
              <a:lnSpc>
                <a:spcPct val="100000"/>
              </a:lnSpc>
              <a:spcBef>
                <a:spcPts val="200"/>
              </a:spcBef>
              <a:spcAft>
                <a:spcPts val="0"/>
              </a:spcAft>
              <a:buClr>
                <a:schemeClr val="dk1"/>
              </a:buClr>
              <a:buSzPts val="1500"/>
              <a:buFont typeface="Trebuchet MS"/>
              <a:buChar char="●"/>
            </a:pPr>
            <a:r>
              <a:rPr lang="en" sz="1500">
                <a:solidFill>
                  <a:schemeClr val="dk1"/>
                </a:solidFill>
              </a:rPr>
              <a:t>Many individuals infected have mild, self-limiting course</a:t>
            </a:r>
            <a:endParaRPr sz="1500">
              <a:solidFill>
                <a:schemeClr val="dk1"/>
              </a:solidFill>
              <a:highlight>
                <a:srgbClr val="FFFFFF"/>
              </a:highlight>
            </a:endParaRPr>
          </a:p>
          <a:p>
            <a:pPr marL="457200" lvl="0" indent="-323850" algn="l" rtl="0">
              <a:lnSpc>
                <a:spcPct val="100000"/>
              </a:lnSpc>
              <a:spcBef>
                <a:spcPts val="200"/>
              </a:spcBef>
              <a:spcAft>
                <a:spcPts val="0"/>
              </a:spcAft>
              <a:buClr>
                <a:schemeClr val="dk1"/>
              </a:buClr>
              <a:buSzPts val="1500"/>
              <a:buFont typeface="Trebuchet MS"/>
              <a:buChar char="●"/>
            </a:pPr>
            <a:r>
              <a:rPr lang="en" sz="1500">
                <a:solidFill>
                  <a:schemeClr val="dk1"/>
                </a:solidFill>
                <a:highlight>
                  <a:srgbClr val="FFFFFF"/>
                </a:highlight>
              </a:rPr>
              <a:t>No treatment specifically approved for monkeypox virus infections, but antiviral drugs used for smallpox may be beneficial</a:t>
            </a:r>
            <a:endParaRPr sz="1500">
              <a:solidFill>
                <a:schemeClr val="dk1"/>
              </a:solidFill>
              <a:highlight>
                <a:srgbClr val="FFFFFF"/>
              </a:highlight>
            </a:endParaRPr>
          </a:p>
          <a:p>
            <a:pPr marL="457200" lvl="0" indent="-323850" algn="l" rtl="0">
              <a:lnSpc>
                <a:spcPct val="100000"/>
              </a:lnSpc>
              <a:spcBef>
                <a:spcPts val="200"/>
              </a:spcBef>
              <a:spcAft>
                <a:spcPts val="0"/>
              </a:spcAft>
              <a:buClr>
                <a:schemeClr val="dk1"/>
              </a:buClr>
              <a:buSzPts val="1500"/>
              <a:buFont typeface="Trebuchet MS"/>
              <a:buChar char="●"/>
            </a:pPr>
            <a:r>
              <a:rPr lang="en" sz="1500">
                <a:solidFill>
                  <a:schemeClr val="dk1"/>
                </a:solidFill>
                <a:highlight>
                  <a:srgbClr val="FFFFFF"/>
                </a:highlight>
              </a:rPr>
              <a:t>Treatment may be considered in people with:</a:t>
            </a:r>
            <a:endParaRPr sz="1500">
              <a:solidFill>
                <a:schemeClr val="dk1"/>
              </a:solidFill>
              <a:highlight>
                <a:srgbClr val="FFFFFF"/>
              </a:highlight>
            </a:endParaRPr>
          </a:p>
          <a:p>
            <a:pPr marL="914400" lvl="1" indent="-323850" algn="l" rtl="0">
              <a:lnSpc>
                <a:spcPct val="115000"/>
              </a:lnSpc>
              <a:spcBef>
                <a:spcPts val="200"/>
              </a:spcBef>
              <a:spcAft>
                <a:spcPts val="0"/>
              </a:spcAft>
              <a:buSzPts val="1500"/>
              <a:buChar char="○"/>
            </a:pPr>
            <a:r>
              <a:rPr lang="en" sz="1500" b="1">
                <a:solidFill>
                  <a:schemeClr val="dk1"/>
                </a:solidFill>
                <a:highlight>
                  <a:srgbClr val="FFFF00"/>
                </a:highlight>
              </a:rPr>
              <a:t>Severe disease</a:t>
            </a:r>
            <a:r>
              <a:rPr lang="en" sz="1500">
                <a:solidFill>
                  <a:schemeClr val="dk1"/>
                </a:solidFill>
              </a:rPr>
              <a:t> (i.e., hemorrhagic disease, confluent lesions, sepsis, encephalitis, ocular or periorbital infections, or other conditions requiring hospitalization)</a:t>
            </a:r>
            <a:endParaRPr sz="1500">
              <a:solidFill>
                <a:schemeClr val="dk1"/>
              </a:solidFill>
            </a:endParaRPr>
          </a:p>
          <a:p>
            <a:pPr marL="914400" lvl="1" indent="-323850" algn="l" rtl="0">
              <a:lnSpc>
                <a:spcPct val="115000"/>
              </a:lnSpc>
              <a:spcBef>
                <a:spcPts val="0"/>
              </a:spcBef>
              <a:spcAft>
                <a:spcPts val="0"/>
              </a:spcAft>
              <a:buClr>
                <a:schemeClr val="dk1"/>
              </a:buClr>
              <a:buSzPts val="1500"/>
              <a:buFont typeface="Open Sans"/>
              <a:buChar char="○"/>
            </a:pPr>
            <a:r>
              <a:rPr lang="en" sz="1500" b="1">
                <a:solidFill>
                  <a:schemeClr val="dk1"/>
                </a:solidFill>
                <a:highlight>
                  <a:srgbClr val="FFFF00"/>
                </a:highlight>
              </a:rPr>
              <a:t>Involvement of anatomic areas which might result in serious sequelae</a:t>
            </a:r>
            <a:r>
              <a:rPr lang="en" sz="1500" b="1">
                <a:solidFill>
                  <a:schemeClr val="dk1"/>
                </a:solidFill>
                <a:highlight>
                  <a:srgbClr val="FFFFFF"/>
                </a:highlight>
              </a:rPr>
              <a:t> </a:t>
            </a:r>
            <a:r>
              <a:rPr lang="en" sz="1500">
                <a:solidFill>
                  <a:schemeClr val="dk1"/>
                </a:solidFill>
                <a:highlight>
                  <a:srgbClr val="FFFFFF"/>
                </a:highlight>
              </a:rPr>
              <a:t>(including  scarring or strictures), including lesions directly involving the pharynx; penile foreskin, vulva, vagina, urethra, or rectum; anal lesions; and severe infections (including secondary bacterial skin infections) </a:t>
            </a:r>
            <a:endParaRPr sz="1500">
              <a:solidFill>
                <a:schemeClr val="dk1"/>
              </a:solidFill>
            </a:endParaRPr>
          </a:p>
          <a:p>
            <a:pPr marL="914400" lvl="1" indent="-323850" algn="l" rtl="0">
              <a:lnSpc>
                <a:spcPct val="115000"/>
              </a:lnSpc>
              <a:spcBef>
                <a:spcPts val="200"/>
              </a:spcBef>
              <a:spcAft>
                <a:spcPts val="0"/>
              </a:spcAft>
              <a:buSzPts val="1500"/>
              <a:buChar char="○"/>
            </a:pPr>
            <a:r>
              <a:rPr lang="en" sz="1500" b="1">
                <a:solidFill>
                  <a:schemeClr val="dk1"/>
                </a:solidFill>
                <a:highlight>
                  <a:srgbClr val="FFFF00"/>
                </a:highlight>
              </a:rPr>
              <a:t>High risk of severe disease</a:t>
            </a:r>
            <a:r>
              <a:rPr lang="en" sz="1500">
                <a:solidFill>
                  <a:schemeClr val="dk1"/>
                </a:solidFill>
              </a:rPr>
              <a:t> (i.e., immunocompromising conditions including HIV/AIDS, patients &lt;8 years of age, pregnant/breastfeeding, people with a condition affecting skin integrity, such as atopic dermatitis)</a:t>
            </a:r>
            <a:endParaRPr sz="1500">
              <a:solidFill>
                <a:schemeClr val="dk1"/>
              </a:solidFill>
            </a:endParaRPr>
          </a:p>
          <a:p>
            <a:pPr marL="0" lvl="0" indent="0" algn="l" rtl="0">
              <a:lnSpc>
                <a:spcPct val="115000"/>
              </a:lnSpc>
              <a:spcBef>
                <a:spcPts val="200"/>
              </a:spcBef>
              <a:spcAft>
                <a:spcPts val="0"/>
              </a:spcAft>
              <a:buNone/>
            </a:pPr>
            <a:endParaRPr sz="1300">
              <a:solidFill>
                <a:schemeClr val="dk1"/>
              </a:solidFill>
            </a:endParaRPr>
          </a:p>
        </p:txBody>
      </p:sp>
      <p:sp>
        <p:nvSpPr>
          <p:cNvPr id="559" name="Google Shape;559;p101"/>
          <p:cNvSpPr txBox="1"/>
          <p:nvPr/>
        </p:nvSpPr>
        <p:spPr>
          <a:xfrm>
            <a:off x="0" y="4602150"/>
            <a:ext cx="42075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sng" strike="noStrike" cap="none">
                <a:solidFill>
                  <a:srgbClr val="009999"/>
                </a:solidFill>
                <a:latin typeface="Trebuchet MS"/>
                <a:ea typeface="Trebuchet MS"/>
                <a:cs typeface="Trebuchet MS"/>
                <a:sym typeface="Trebuchet M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CDC Treatment Information for Healthcare Professionals</a:t>
            </a:r>
            <a:endParaRPr sz="1000" b="0" i="0"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102"/>
          <p:cNvSpPr txBox="1"/>
          <p:nvPr/>
        </p:nvSpPr>
        <p:spPr>
          <a:xfrm>
            <a:off x="237975" y="730700"/>
            <a:ext cx="8764500" cy="853500"/>
          </a:xfrm>
          <a:prstGeom prst="rect">
            <a:avLst/>
          </a:prstGeom>
          <a:noFill/>
          <a:ln>
            <a:noFill/>
          </a:ln>
        </p:spPr>
        <p:txBody>
          <a:bodyPr spcFirstLastPara="1" wrap="square" lIns="91425" tIns="91425" rIns="91425" bIns="91425" anchor="t" anchorCtr="0">
            <a:noAutofit/>
          </a:bodyPr>
          <a:lstStyle/>
          <a:p>
            <a:pPr marL="457200" marR="0" lvl="0" indent="-323850" algn="l" rtl="0">
              <a:lnSpc>
                <a:spcPct val="100000"/>
              </a:lnSpc>
              <a:spcBef>
                <a:spcPts val="0"/>
              </a:spcBef>
              <a:spcAft>
                <a:spcPts val="0"/>
              </a:spcAft>
              <a:buClr>
                <a:schemeClr val="dk1"/>
              </a:buClr>
              <a:buSzPts val="1500"/>
              <a:buFont typeface="Arial"/>
              <a:buChar char="●"/>
            </a:pPr>
            <a:r>
              <a:rPr lang="en" sz="1500" b="1" i="0" u="none" strike="noStrike" cap="none">
                <a:solidFill>
                  <a:srgbClr val="003366"/>
                </a:solidFill>
                <a:highlight>
                  <a:schemeClr val="lt1"/>
                </a:highlight>
                <a:latin typeface="Trebuchet MS"/>
                <a:ea typeface="Trebuchet MS"/>
                <a:cs typeface="Trebuchet MS"/>
                <a:sym typeface="Trebuchet MS"/>
              </a:rPr>
              <a:t>Tecovirimat (TPOXX) is the preferred antiviral t</a:t>
            </a:r>
            <a:r>
              <a:rPr lang="en" sz="1500" b="1">
                <a:solidFill>
                  <a:srgbClr val="003366"/>
                </a:solidFill>
                <a:highlight>
                  <a:schemeClr val="lt1"/>
                </a:highlight>
                <a:latin typeface="Trebuchet MS"/>
                <a:ea typeface="Trebuchet MS"/>
                <a:cs typeface="Trebuchet MS"/>
                <a:sym typeface="Trebuchet MS"/>
              </a:rPr>
              <a:t>reatment </a:t>
            </a:r>
            <a:endParaRPr sz="1500" b="1">
              <a:solidFill>
                <a:srgbClr val="003366"/>
              </a:solidFill>
              <a:highlight>
                <a:schemeClr val="lt1"/>
              </a:highlight>
              <a:latin typeface="Trebuchet MS"/>
              <a:ea typeface="Trebuchet MS"/>
              <a:cs typeface="Trebuchet MS"/>
              <a:sym typeface="Trebuchet MS"/>
            </a:endParaRPr>
          </a:p>
          <a:p>
            <a:pPr marL="457200" lvl="0" indent="-323850" algn="l" rtl="0">
              <a:spcBef>
                <a:spcPts val="100"/>
              </a:spcBef>
              <a:spcAft>
                <a:spcPts val="0"/>
              </a:spcAft>
              <a:buClr>
                <a:srgbClr val="003366"/>
              </a:buClr>
              <a:buSzPts val="1500"/>
              <a:buFont typeface="Trebuchet MS"/>
              <a:buChar char="●"/>
            </a:pPr>
            <a:r>
              <a:rPr lang="en" sz="1500">
                <a:solidFill>
                  <a:schemeClr val="dk1"/>
                </a:solidFill>
                <a:latin typeface="Trebuchet MS"/>
                <a:ea typeface="Trebuchet MS"/>
                <a:cs typeface="Trebuchet MS"/>
                <a:sym typeface="Trebuchet MS"/>
              </a:rPr>
              <a:t>Can be accessed through the federal government’s Strategic National Stockpile under an </a:t>
            </a:r>
            <a:r>
              <a:rPr lang="en" sz="1500" u="sng">
                <a:solidFill>
                  <a:schemeClr val="hlink"/>
                </a:solidFill>
                <a:latin typeface="Trebuchet MS"/>
                <a:ea typeface="Trebuchet MS"/>
                <a:cs typeface="Trebuchet MS"/>
                <a:sym typeface="Trebuchet MS"/>
                <a:hlinkClick r:id="rId3"/>
              </a:rPr>
              <a:t>Expanded Access-IND</a:t>
            </a:r>
            <a:r>
              <a:rPr lang="en" sz="1500">
                <a:solidFill>
                  <a:schemeClr val="dk1"/>
                </a:solidFill>
                <a:latin typeface="Trebuchet MS"/>
                <a:ea typeface="Trebuchet MS"/>
                <a:cs typeface="Trebuchet MS"/>
                <a:sym typeface="Trebuchet MS"/>
              </a:rPr>
              <a:t> protocol</a:t>
            </a:r>
            <a:endParaRPr sz="1500" b="1">
              <a:solidFill>
                <a:srgbClr val="003366"/>
              </a:solidFill>
              <a:highlight>
                <a:schemeClr val="lt1"/>
              </a:highlight>
              <a:latin typeface="Trebuchet MS"/>
              <a:ea typeface="Trebuchet MS"/>
              <a:cs typeface="Trebuchet MS"/>
              <a:sym typeface="Trebuchet MS"/>
            </a:endParaRPr>
          </a:p>
          <a:p>
            <a:pPr marL="0" marR="0" lvl="0" indent="0" algn="l" rtl="0">
              <a:lnSpc>
                <a:spcPct val="100000"/>
              </a:lnSpc>
              <a:spcBef>
                <a:spcPts val="100"/>
              </a:spcBef>
              <a:spcAft>
                <a:spcPts val="0"/>
              </a:spcAft>
              <a:buNone/>
            </a:pPr>
            <a:endParaRPr sz="1100" b="0" i="0" u="none" strike="noStrike" cap="none">
              <a:solidFill>
                <a:schemeClr val="dk1"/>
              </a:solidFill>
              <a:highlight>
                <a:schemeClr val="lt1"/>
              </a:highlight>
              <a:latin typeface="Trebuchet MS"/>
              <a:ea typeface="Trebuchet MS"/>
              <a:cs typeface="Trebuchet MS"/>
              <a:sym typeface="Trebuchet MS"/>
            </a:endParaRPr>
          </a:p>
        </p:txBody>
      </p:sp>
      <p:graphicFrame>
        <p:nvGraphicFramePr>
          <p:cNvPr id="566" name="Google Shape;566;p102"/>
          <p:cNvGraphicFramePr/>
          <p:nvPr/>
        </p:nvGraphicFramePr>
        <p:xfrm>
          <a:off x="237963" y="1640775"/>
          <a:ext cx="3000000" cy="3000000"/>
        </p:xfrm>
        <a:graphic>
          <a:graphicData uri="http://schemas.openxmlformats.org/drawingml/2006/table">
            <a:tbl>
              <a:tblPr>
                <a:noFill/>
                <a:tableStyleId>{0ACE8562-51E2-41E7-A620-2D0D8FA87148}</a:tableStyleId>
              </a:tblPr>
              <a:tblGrid>
                <a:gridCol w="1751150">
                  <a:extLst>
                    <a:ext uri="{9D8B030D-6E8A-4147-A177-3AD203B41FA5}">
                      <a16:colId xmlns:a16="http://schemas.microsoft.com/office/drawing/2014/main" val="20000"/>
                    </a:ext>
                  </a:extLst>
                </a:gridCol>
                <a:gridCol w="3238125">
                  <a:extLst>
                    <a:ext uri="{9D8B030D-6E8A-4147-A177-3AD203B41FA5}">
                      <a16:colId xmlns:a16="http://schemas.microsoft.com/office/drawing/2014/main" val="20001"/>
                    </a:ext>
                  </a:extLst>
                </a:gridCol>
                <a:gridCol w="3775225">
                  <a:extLst>
                    <a:ext uri="{9D8B030D-6E8A-4147-A177-3AD203B41FA5}">
                      <a16:colId xmlns:a16="http://schemas.microsoft.com/office/drawing/2014/main" val="20002"/>
                    </a:ext>
                  </a:extLst>
                </a:gridCol>
              </a:tblGrid>
              <a:tr h="380975">
                <a:tc>
                  <a:txBody>
                    <a:bodyPr/>
                    <a:lstStyle/>
                    <a:p>
                      <a:pPr marL="0" marR="0" lvl="0" indent="0" algn="ctr" rtl="0">
                        <a:lnSpc>
                          <a:spcPct val="100000"/>
                        </a:lnSpc>
                        <a:spcBef>
                          <a:spcPts val="0"/>
                        </a:spcBef>
                        <a:spcAft>
                          <a:spcPts val="0"/>
                        </a:spcAft>
                        <a:buClr>
                          <a:srgbClr val="000000"/>
                        </a:buClr>
                        <a:buSzPts val="1300"/>
                        <a:buFont typeface="Arial"/>
                        <a:buNone/>
                      </a:pPr>
                      <a:r>
                        <a:rPr lang="en" b="1" u="none" strike="noStrike" cap="none">
                          <a:latin typeface="Trebuchet MS"/>
                          <a:ea typeface="Trebuchet MS"/>
                          <a:cs typeface="Trebuchet MS"/>
                          <a:sym typeface="Trebuchet MS"/>
                        </a:rPr>
                        <a:t>Treatment Option</a:t>
                      </a:r>
                      <a:endParaRPr b="1" u="none" strike="noStrike" cap="none">
                        <a:latin typeface="Trebuchet MS"/>
                        <a:ea typeface="Trebuchet MS"/>
                        <a:cs typeface="Trebuchet MS"/>
                        <a:sym typeface="Trebuchet MS"/>
                      </a:endParaRPr>
                    </a:p>
                  </a:txBody>
                  <a:tcPr marL="91425" marR="91425" marT="91425" marB="91425">
                    <a:solidFill>
                      <a:srgbClr val="B7B7B7"/>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 b="1" u="none" strike="noStrike" cap="none">
                          <a:latin typeface="Trebuchet MS"/>
                          <a:ea typeface="Trebuchet MS"/>
                          <a:cs typeface="Trebuchet MS"/>
                          <a:sym typeface="Trebuchet MS"/>
                        </a:rPr>
                        <a:t>Indication</a:t>
                      </a:r>
                      <a:endParaRPr b="1" u="none" strike="noStrike" cap="none">
                        <a:latin typeface="Trebuchet MS"/>
                        <a:ea typeface="Trebuchet MS"/>
                        <a:cs typeface="Trebuchet MS"/>
                        <a:sym typeface="Trebuchet MS"/>
                      </a:endParaRPr>
                    </a:p>
                  </a:txBody>
                  <a:tcPr marL="91425" marR="91425" marT="91425" marB="91425">
                    <a:solidFill>
                      <a:srgbClr val="B7B7B7"/>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 b="1" u="none" strike="noStrike" cap="none">
                          <a:latin typeface="Trebuchet MS"/>
                          <a:ea typeface="Trebuchet MS"/>
                          <a:cs typeface="Trebuchet MS"/>
                          <a:sym typeface="Trebuchet MS"/>
                        </a:rPr>
                        <a:t>Formulations Available</a:t>
                      </a:r>
                      <a:endParaRPr b="1" u="none" strike="noStrike" cap="none">
                        <a:latin typeface="Trebuchet MS"/>
                        <a:ea typeface="Trebuchet MS"/>
                        <a:cs typeface="Trebuchet MS"/>
                        <a:sym typeface="Trebuchet MS"/>
                      </a:endParaRPr>
                    </a:p>
                  </a:txBody>
                  <a:tcPr marL="91425" marR="91425" marT="91425" marB="91425">
                    <a:solidFill>
                      <a:srgbClr val="B7B7B7"/>
                    </a:solidFill>
                  </a:tcPr>
                </a:tc>
                <a:extLst>
                  <a:ext uri="{0D108BD9-81ED-4DB2-BD59-A6C34878D82A}">
                    <a16:rowId xmlns:a16="http://schemas.microsoft.com/office/drawing/2014/main" val="10000"/>
                  </a:ext>
                </a:extLst>
              </a:tr>
              <a:tr h="573750">
                <a:tc>
                  <a:txBody>
                    <a:bodyPr/>
                    <a:lstStyle/>
                    <a:p>
                      <a:pPr marL="0" marR="0" lvl="0" indent="0" algn="l" rtl="0">
                        <a:lnSpc>
                          <a:spcPct val="100000"/>
                        </a:lnSpc>
                        <a:spcBef>
                          <a:spcPts val="0"/>
                        </a:spcBef>
                        <a:spcAft>
                          <a:spcPts val="0"/>
                        </a:spcAft>
                        <a:buClr>
                          <a:srgbClr val="000000"/>
                        </a:buClr>
                        <a:buSzPts val="1150"/>
                        <a:buFont typeface="Arial"/>
                        <a:buNone/>
                      </a:pPr>
                      <a:r>
                        <a:rPr lang="en" sz="1100" u="sng" strike="noStrike" cap="none">
                          <a:solidFill>
                            <a:schemeClr val="hlink"/>
                          </a:solidFill>
                          <a:latin typeface="Trebuchet MS"/>
                          <a:ea typeface="Trebuchet MS"/>
                          <a:cs typeface="Trebuchet MS"/>
                          <a:sym typeface="Trebuchet MS"/>
                          <a:hlinkClick r:id="rId4"/>
                        </a:rPr>
                        <a:t>Tecovirimat (TPOXX or ST-246)</a:t>
                      </a:r>
                      <a:endParaRPr sz="1100" u="none" strike="noStrike" cap="none">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150"/>
                        <a:buFont typeface="Arial"/>
                        <a:buNone/>
                      </a:pPr>
                      <a:r>
                        <a:rPr lang="en" sz="1100" u="none" strike="noStrike" cap="none">
                          <a:latin typeface="Trebuchet MS"/>
                          <a:ea typeface="Trebuchet MS"/>
                          <a:cs typeface="Trebuchet MS"/>
                          <a:sym typeface="Trebuchet MS"/>
                        </a:rPr>
                        <a:t>*antiviral</a:t>
                      </a:r>
                      <a:endParaRPr sz="1100" u="none" strike="noStrike" cap="none">
                        <a:latin typeface="Trebuchet MS"/>
                        <a:ea typeface="Trebuchet MS"/>
                        <a:cs typeface="Trebuchet MS"/>
                        <a:sym typeface="Trebuchet M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50"/>
                        <a:buFont typeface="Arial"/>
                        <a:buNone/>
                      </a:pPr>
                      <a:r>
                        <a:rPr lang="en" sz="1100" u="none" strike="noStrike" cap="none">
                          <a:latin typeface="Trebuchet MS"/>
                          <a:ea typeface="Trebuchet MS"/>
                          <a:cs typeface="Trebuchet MS"/>
                          <a:sym typeface="Trebuchet MS"/>
                        </a:rPr>
                        <a:t>Per EA-IND, for patients with laboratory confirmed non-variola orthopoxvirus infection or suspected infection based on known exposure(s) and/or clinical manifestations of disease</a:t>
                      </a:r>
                      <a:endParaRPr sz="1100" u="none" strike="noStrike" cap="none">
                        <a:latin typeface="Trebuchet MS"/>
                        <a:ea typeface="Trebuchet MS"/>
                        <a:cs typeface="Trebuchet MS"/>
                        <a:sym typeface="Trebuchet M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50"/>
                        <a:buFont typeface="Arial"/>
                        <a:buNone/>
                      </a:pPr>
                      <a:r>
                        <a:rPr lang="en" sz="1100" u="none" strike="noStrike" cap="none">
                          <a:solidFill>
                            <a:schemeClr val="dk1"/>
                          </a:solidFill>
                          <a:latin typeface="Trebuchet MS"/>
                          <a:ea typeface="Trebuchet MS"/>
                          <a:cs typeface="Trebuchet MS"/>
                          <a:sym typeface="Trebuchet MS"/>
                        </a:rPr>
                        <a:t>Oral (200 mg capsule)*</a:t>
                      </a:r>
                      <a:endParaRPr sz="110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150"/>
                        <a:buFont typeface="Arial"/>
                        <a:buNone/>
                      </a:pPr>
                      <a:r>
                        <a:rPr lang="en" sz="1100" u="none" strike="noStrike" cap="none">
                          <a:solidFill>
                            <a:schemeClr val="dk1"/>
                          </a:solidFill>
                          <a:latin typeface="Trebuchet MS"/>
                          <a:ea typeface="Trebuchet MS"/>
                          <a:cs typeface="Trebuchet MS"/>
                          <a:sym typeface="Trebuchet MS"/>
                        </a:rPr>
                        <a:t>Injection for intravenous administration</a:t>
                      </a:r>
                      <a:endParaRPr sz="110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150"/>
                        <a:buFont typeface="Arial"/>
                        <a:buNone/>
                      </a:pPr>
                      <a:r>
                        <a:rPr lang="en" sz="1100" u="none" strike="noStrike" cap="none">
                          <a:solidFill>
                            <a:schemeClr val="dk1"/>
                          </a:solidFill>
                          <a:latin typeface="Trebuchet MS"/>
                          <a:ea typeface="Trebuchet MS"/>
                          <a:cs typeface="Trebuchet MS"/>
                          <a:sym typeface="Trebuchet MS"/>
                        </a:rPr>
                        <a:t>*ability to mix with semi-solid food for pediatrics &lt; 13 kg </a:t>
                      </a:r>
                      <a:endParaRPr sz="1100" u="none" strike="noStrike" cap="none">
                        <a:solidFill>
                          <a:schemeClr val="dk1"/>
                        </a:solidFill>
                        <a:latin typeface="Trebuchet MS"/>
                        <a:ea typeface="Trebuchet MS"/>
                        <a:cs typeface="Trebuchet MS"/>
                        <a:sym typeface="Trebuchet MS"/>
                      </a:endParaRPr>
                    </a:p>
                  </a:txBody>
                  <a:tcPr marL="91425" marR="91425" marT="91425" marB="91425"/>
                </a:tc>
                <a:extLst>
                  <a:ext uri="{0D108BD9-81ED-4DB2-BD59-A6C34878D82A}">
                    <a16:rowId xmlns:a16="http://schemas.microsoft.com/office/drawing/2014/main" val="10001"/>
                  </a:ext>
                </a:extLst>
              </a:tr>
              <a:tr h="0">
                <a:tc>
                  <a:txBody>
                    <a:bodyPr/>
                    <a:lstStyle/>
                    <a:p>
                      <a:pPr marL="0" marR="0" lvl="0" indent="0" algn="l" rtl="0">
                        <a:lnSpc>
                          <a:spcPct val="100000"/>
                        </a:lnSpc>
                        <a:spcBef>
                          <a:spcPts val="0"/>
                        </a:spcBef>
                        <a:spcAft>
                          <a:spcPts val="0"/>
                        </a:spcAft>
                        <a:buClr>
                          <a:srgbClr val="000000"/>
                        </a:buClr>
                        <a:buSzPts val="1150"/>
                        <a:buFont typeface="Arial"/>
                        <a:buNone/>
                      </a:pPr>
                      <a:r>
                        <a:rPr lang="en" sz="900" u="sng" strike="noStrike" cap="none">
                          <a:solidFill>
                            <a:schemeClr val="hlink"/>
                          </a:solidFill>
                          <a:latin typeface="Trebuchet MS"/>
                          <a:ea typeface="Trebuchet MS"/>
                          <a:cs typeface="Trebuchet MS"/>
                          <a:sym typeface="Trebuchet MS"/>
                          <a:hlinkClick r:id="rId5"/>
                        </a:rPr>
                        <a:t>Cidofovir (Vistide)</a:t>
                      </a:r>
                      <a:endParaRPr sz="900" u="none" strike="noStrike" cap="none">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150"/>
                        <a:buFont typeface="Arial"/>
                        <a:buNone/>
                      </a:pPr>
                      <a:r>
                        <a:rPr lang="en" sz="900" u="none" strike="noStrike" cap="none">
                          <a:latin typeface="Trebuchet MS"/>
                          <a:ea typeface="Trebuchet MS"/>
                          <a:cs typeface="Trebuchet MS"/>
                          <a:sym typeface="Trebuchet MS"/>
                        </a:rPr>
                        <a:t>*antiviral</a:t>
                      </a:r>
                      <a:endParaRPr sz="900" u="none" strike="noStrike" cap="none">
                        <a:latin typeface="Trebuchet MS"/>
                        <a:ea typeface="Trebuchet MS"/>
                        <a:cs typeface="Trebuchet MS"/>
                        <a:sym typeface="Trebuchet MS"/>
                      </a:endParaRPr>
                    </a:p>
                  </a:txBody>
                  <a:tcPr marL="91425" marR="91425" marT="91425" marB="91425">
                    <a:solidFill>
                      <a:srgbClr val="D9D9D9"/>
                    </a:solidFill>
                  </a:tcPr>
                </a:tc>
                <a:tc>
                  <a:txBody>
                    <a:bodyPr/>
                    <a:lstStyle/>
                    <a:p>
                      <a:pPr marL="0" marR="0" lvl="0" indent="0" algn="l" rtl="0">
                        <a:lnSpc>
                          <a:spcPct val="100000"/>
                        </a:lnSpc>
                        <a:spcBef>
                          <a:spcPts val="0"/>
                        </a:spcBef>
                        <a:spcAft>
                          <a:spcPts val="0"/>
                        </a:spcAft>
                        <a:buClr>
                          <a:srgbClr val="000000"/>
                        </a:buClr>
                        <a:buSzPts val="1150"/>
                        <a:buFont typeface="Arial"/>
                        <a:buNone/>
                      </a:pPr>
                      <a:r>
                        <a:rPr lang="en" sz="900" u="none" strike="noStrike" cap="none">
                          <a:latin typeface="Trebuchet MS"/>
                          <a:ea typeface="Trebuchet MS"/>
                          <a:cs typeface="Trebuchet MS"/>
                          <a:sym typeface="Trebuchet MS"/>
                        </a:rPr>
                        <a:t>FDA approved for treatment of cytomegalovirus retinitis in patients with AIDS</a:t>
                      </a:r>
                      <a:endParaRPr sz="900" u="none" strike="noStrike" cap="none">
                        <a:latin typeface="Trebuchet MS"/>
                        <a:ea typeface="Trebuchet MS"/>
                        <a:cs typeface="Trebuchet MS"/>
                        <a:sym typeface="Trebuchet MS"/>
                      </a:endParaRPr>
                    </a:p>
                  </a:txBody>
                  <a:tcPr marL="91425" marR="91425" marT="91425" marB="91425">
                    <a:solidFill>
                      <a:srgbClr val="D9D9D9"/>
                    </a:solidFill>
                  </a:tcPr>
                </a:tc>
                <a:tc>
                  <a:txBody>
                    <a:bodyPr/>
                    <a:lstStyle/>
                    <a:p>
                      <a:pPr marL="0" marR="0" lvl="0" indent="0" algn="l" rtl="0">
                        <a:lnSpc>
                          <a:spcPct val="100000"/>
                        </a:lnSpc>
                        <a:spcBef>
                          <a:spcPts val="0"/>
                        </a:spcBef>
                        <a:spcAft>
                          <a:spcPts val="0"/>
                        </a:spcAft>
                        <a:buClr>
                          <a:srgbClr val="000000"/>
                        </a:buClr>
                        <a:buSzPts val="1150"/>
                        <a:buFont typeface="Arial"/>
                        <a:buNone/>
                      </a:pPr>
                      <a:r>
                        <a:rPr lang="en" sz="900" u="none" strike="noStrike" cap="none">
                          <a:latin typeface="Trebuchet MS"/>
                          <a:ea typeface="Trebuchet MS"/>
                          <a:cs typeface="Trebuchet MS"/>
                          <a:sym typeface="Trebuchet MS"/>
                        </a:rPr>
                        <a:t>Intravenous infusion single-unit vial</a:t>
                      </a:r>
                      <a:endParaRPr sz="900" u="none" strike="noStrike" cap="none">
                        <a:latin typeface="Trebuchet MS"/>
                        <a:ea typeface="Trebuchet MS"/>
                        <a:cs typeface="Trebuchet MS"/>
                        <a:sym typeface="Trebuchet MS"/>
                      </a:endParaRPr>
                    </a:p>
                  </a:txBody>
                  <a:tcPr marL="91425" marR="91425" marT="91425" marB="91425">
                    <a:solidFill>
                      <a:srgbClr val="D9D9D9"/>
                    </a:solidFill>
                  </a:tcPr>
                </a:tc>
                <a:extLst>
                  <a:ext uri="{0D108BD9-81ED-4DB2-BD59-A6C34878D82A}">
                    <a16:rowId xmlns:a16="http://schemas.microsoft.com/office/drawing/2014/main" val="10002"/>
                  </a:ext>
                </a:extLst>
              </a:tr>
              <a:tr h="415700">
                <a:tc>
                  <a:txBody>
                    <a:bodyPr/>
                    <a:lstStyle/>
                    <a:p>
                      <a:pPr marL="0" marR="0" lvl="0" indent="0" algn="l" rtl="0">
                        <a:lnSpc>
                          <a:spcPct val="100000"/>
                        </a:lnSpc>
                        <a:spcBef>
                          <a:spcPts val="0"/>
                        </a:spcBef>
                        <a:spcAft>
                          <a:spcPts val="0"/>
                        </a:spcAft>
                        <a:buClr>
                          <a:srgbClr val="000000"/>
                        </a:buClr>
                        <a:buSzPts val="1150"/>
                        <a:buFont typeface="Arial"/>
                        <a:buNone/>
                      </a:pPr>
                      <a:r>
                        <a:rPr lang="en" sz="900" u="sng" strike="noStrike" cap="none">
                          <a:solidFill>
                            <a:schemeClr val="hlink"/>
                          </a:solidFill>
                          <a:latin typeface="Trebuchet MS"/>
                          <a:ea typeface="Trebuchet MS"/>
                          <a:cs typeface="Trebuchet MS"/>
                          <a:sym typeface="Trebuchet MS"/>
                          <a:hlinkClick r:id="rId6"/>
                        </a:rPr>
                        <a:t>Vaccinia Immune Globulin Intravenous </a:t>
                      </a:r>
                      <a:endParaRPr sz="900" u="none" strike="noStrike" cap="none">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150"/>
                        <a:buFont typeface="Arial"/>
                        <a:buNone/>
                      </a:pPr>
                      <a:r>
                        <a:rPr lang="en" sz="900" u="sng" strike="noStrike" cap="none">
                          <a:solidFill>
                            <a:schemeClr val="hlink"/>
                          </a:solidFill>
                          <a:latin typeface="Trebuchet MS"/>
                          <a:ea typeface="Trebuchet MS"/>
                          <a:cs typeface="Trebuchet MS"/>
                          <a:sym typeface="Trebuchet MS"/>
                          <a:hlinkClick r:id="rId6"/>
                        </a:rPr>
                        <a:t>(VIGIV)</a:t>
                      </a:r>
                      <a:endParaRPr sz="900" u="none" strike="noStrike" cap="none">
                        <a:latin typeface="Trebuchet MS"/>
                        <a:ea typeface="Trebuchet MS"/>
                        <a:cs typeface="Trebuchet MS"/>
                        <a:sym typeface="Trebuchet MS"/>
                      </a:endParaRPr>
                    </a:p>
                  </a:txBody>
                  <a:tcPr marL="91425" marR="91425" marT="91425" marB="91425">
                    <a:lnB w="9525" cap="flat" cmpd="sng">
                      <a:solidFill>
                        <a:srgbClr val="9E9E9E"/>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1150"/>
                        <a:buFont typeface="Arial"/>
                        <a:buNone/>
                      </a:pPr>
                      <a:r>
                        <a:rPr lang="en" sz="900" u="none" strike="noStrike" cap="none">
                          <a:latin typeface="Trebuchet MS"/>
                          <a:ea typeface="Trebuchet MS"/>
                          <a:cs typeface="Trebuchet MS"/>
                          <a:sym typeface="Trebuchet MS"/>
                        </a:rPr>
                        <a:t>FDA licensed for treatment of complications due to vaccinia vaccination</a:t>
                      </a:r>
                      <a:endParaRPr sz="900" u="none" strike="noStrike" cap="none">
                        <a:latin typeface="Trebuchet MS"/>
                        <a:ea typeface="Trebuchet MS"/>
                        <a:cs typeface="Trebuchet MS"/>
                        <a:sym typeface="Trebuchet MS"/>
                      </a:endParaRPr>
                    </a:p>
                  </a:txBody>
                  <a:tcPr marL="91425" marR="91425" marT="91425" marB="91425">
                    <a:lnB w="9525" cap="flat" cmpd="sng">
                      <a:solidFill>
                        <a:srgbClr val="9E9E9E"/>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 sz="900" u="none" strike="noStrike" cap="none">
                          <a:solidFill>
                            <a:schemeClr val="dk1"/>
                          </a:solidFill>
                          <a:latin typeface="Trebuchet MS"/>
                          <a:ea typeface="Trebuchet MS"/>
                          <a:cs typeface="Trebuchet MS"/>
                          <a:sym typeface="Trebuchet MS"/>
                        </a:rPr>
                        <a:t>Intravenous infusion single-dose vial</a:t>
                      </a:r>
                      <a:endParaRPr sz="900" u="none" strike="noStrike" cap="none">
                        <a:latin typeface="Trebuchet MS"/>
                        <a:ea typeface="Trebuchet MS"/>
                        <a:cs typeface="Trebuchet MS"/>
                        <a:sym typeface="Trebuchet MS"/>
                      </a:endParaRPr>
                    </a:p>
                  </a:txBody>
                  <a:tcPr marL="91425" marR="91425" marT="91425" marB="91425">
                    <a:lnB w="9525" cap="flat" cmpd="sng">
                      <a:solidFill>
                        <a:srgbClr val="9E9E9E"/>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r h="415700">
                <a:tc>
                  <a:txBody>
                    <a:bodyPr/>
                    <a:lstStyle/>
                    <a:p>
                      <a:pPr marL="0" marR="0" lvl="0" indent="0" algn="l" rtl="0">
                        <a:lnSpc>
                          <a:spcPct val="100000"/>
                        </a:lnSpc>
                        <a:spcBef>
                          <a:spcPts val="0"/>
                        </a:spcBef>
                        <a:spcAft>
                          <a:spcPts val="0"/>
                        </a:spcAft>
                        <a:buClr>
                          <a:srgbClr val="000000"/>
                        </a:buClr>
                        <a:buSzPts val="1200"/>
                        <a:buFont typeface="Arial"/>
                        <a:buNone/>
                      </a:pPr>
                      <a:r>
                        <a:rPr lang="en" sz="900" u="sng" strike="noStrike" cap="none">
                          <a:solidFill>
                            <a:schemeClr val="hlink"/>
                          </a:solidFill>
                          <a:latin typeface="Trebuchet MS"/>
                          <a:ea typeface="Trebuchet MS"/>
                          <a:cs typeface="Trebuchet MS"/>
                          <a:sym typeface="Trebuchet MS"/>
                          <a:hlinkClick r:id="rId7"/>
                        </a:rPr>
                        <a:t>Brincidofovir (Tembexa)</a:t>
                      </a:r>
                      <a:endParaRPr sz="90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 sz="900" u="none" strike="noStrike" cap="none">
                          <a:solidFill>
                            <a:schemeClr val="dk1"/>
                          </a:solidFill>
                          <a:latin typeface="Trebuchet MS"/>
                          <a:ea typeface="Trebuchet MS"/>
                          <a:cs typeface="Trebuchet MS"/>
                          <a:sym typeface="Trebuchet MS"/>
                        </a:rPr>
                        <a:t>*antiviral</a:t>
                      </a:r>
                      <a:endParaRPr sz="900" u="none" strike="noStrike" cap="none">
                        <a:solidFill>
                          <a:schemeClr val="dk1"/>
                        </a:solidFill>
                        <a:latin typeface="Trebuchet MS"/>
                        <a:ea typeface="Trebuchet MS"/>
                        <a:cs typeface="Trebuchet MS"/>
                        <a:sym typeface="Trebuchet M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900" u="none" strike="noStrike" cap="none">
                          <a:latin typeface="Trebuchet MS"/>
                          <a:ea typeface="Trebuchet MS"/>
                          <a:cs typeface="Trebuchet MS"/>
                          <a:sym typeface="Trebuchet MS"/>
                        </a:rPr>
                        <a:t>FDA approved for the treatment of smallpox in adults and pediatrics, including neonates</a:t>
                      </a:r>
                      <a:endParaRPr sz="900" u="none" strike="noStrike" cap="none">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endParaRPr sz="900">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 sz="900">
                          <a:latin typeface="Trebuchet MS"/>
                          <a:ea typeface="Trebuchet MS"/>
                          <a:cs typeface="Trebuchet MS"/>
                          <a:sym typeface="Trebuchet MS"/>
                        </a:rPr>
                        <a:t>*Not currently available, but </a:t>
                      </a:r>
                      <a:r>
                        <a:rPr lang="en" sz="900">
                          <a:solidFill>
                            <a:schemeClr val="dk1"/>
                          </a:solidFill>
                          <a:latin typeface="Trebuchet MS"/>
                          <a:ea typeface="Trebuchet MS"/>
                          <a:cs typeface="Trebuchet MS"/>
                          <a:sym typeface="Trebuchet MS"/>
                        </a:rPr>
                        <a:t>CDC is currently developing an EA-IND</a:t>
                      </a:r>
                      <a:endParaRPr sz="900">
                        <a:latin typeface="Trebuchet MS"/>
                        <a:ea typeface="Trebuchet MS"/>
                        <a:cs typeface="Trebuchet MS"/>
                        <a:sym typeface="Trebuchet M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900" u="none" strike="noStrike" cap="none">
                          <a:latin typeface="Trebuchet MS"/>
                          <a:ea typeface="Trebuchet MS"/>
                          <a:cs typeface="Trebuchet MS"/>
                          <a:sym typeface="Trebuchet MS"/>
                        </a:rPr>
                        <a:t>Oral (100 mg tablet or 10 mg/mL suspension)</a:t>
                      </a:r>
                      <a:endParaRPr sz="900" u="none" strike="noStrike" cap="none">
                        <a:solidFill>
                          <a:schemeClr val="dk1"/>
                        </a:solidFill>
                        <a:latin typeface="Trebuchet MS"/>
                        <a:ea typeface="Trebuchet MS"/>
                        <a:cs typeface="Trebuchet MS"/>
                        <a:sym typeface="Trebuchet M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9D9"/>
                    </a:solidFill>
                  </a:tcPr>
                </a:tc>
                <a:extLst>
                  <a:ext uri="{0D108BD9-81ED-4DB2-BD59-A6C34878D82A}">
                    <a16:rowId xmlns:a16="http://schemas.microsoft.com/office/drawing/2014/main" val="10004"/>
                  </a:ext>
                </a:extLst>
              </a:tr>
            </a:tbl>
          </a:graphicData>
        </a:graphic>
      </p:graphicFrame>
      <p:sp>
        <p:nvSpPr>
          <p:cNvPr id="567" name="Google Shape;567;p102"/>
          <p:cNvSpPr/>
          <p:nvPr/>
        </p:nvSpPr>
        <p:spPr>
          <a:xfrm>
            <a:off x="237975" y="2036975"/>
            <a:ext cx="8764500" cy="8535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102"/>
          <p:cNvSpPr txBox="1">
            <a:spLocks noGrp="1"/>
          </p:cNvSpPr>
          <p:nvPr>
            <p:ph type="title"/>
          </p:nvPr>
        </p:nvSpPr>
        <p:spPr>
          <a:xfrm>
            <a:off x="457200" y="205976"/>
            <a:ext cx="8229600" cy="6237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400"/>
              <a:buNone/>
            </a:pPr>
            <a:r>
              <a:rPr lang="en" sz="3300">
                <a:solidFill>
                  <a:srgbClr val="2F5496"/>
                </a:solidFill>
              </a:rPr>
              <a:t>Treatment Options</a:t>
            </a:r>
            <a:endParaRPr sz="3300">
              <a:solidFill>
                <a:srgbClr val="2F5496"/>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103"/>
          <p:cNvSpPr txBox="1">
            <a:spLocks noGrp="1"/>
          </p:cNvSpPr>
          <p:nvPr>
            <p:ph type="title"/>
          </p:nvPr>
        </p:nvSpPr>
        <p:spPr>
          <a:xfrm>
            <a:off x="457200" y="205978"/>
            <a:ext cx="8229600" cy="8574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solidFill>
                  <a:srgbClr val="2F5496"/>
                </a:solidFill>
              </a:rPr>
              <a:t>TPOXX Treatment</a:t>
            </a:r>
            <a:r>
              <a:rPr lang="en"/>
              <a:t> </a:t>
            </a:r>
            <a:endParaRPr/>
          </a:p>
        </p:txBody>
      </p:sp>
      <p:sp>
        <p:nvSpPr>
          <p:cNvPr id="574" name="Google Shape;574;p103"/>
          <p:cNvSpPr txBox="1">
            <a:spLocks noGrp="1"/>
          </p:cNvSpPr>
          <p:nvPr>
            <p:ph type="body" idx="1"/>
          </p:nvPr>
        </p:nvSpPr>
        <p:spPr>
          <a:xfrm>
            <a:off x="457200" y="1063375"/>
            <a:ext cx="8229600" cy="3600600"/>
          </a:xfrm>
          <a:prstGeom prst="rect">
            <a:avLst/>
          </a:prstGeom>
        </p:spPr>
        <p:txBody>
          <a:bodyPr spcFirstLastPara="1" wrap="square" lIns="68575" tIns="34275" rIns="68575" bIns="34275" anchor="t" anchorCtr="0">
            <a:noAutofit/>
          </a:bodyPr>
          <a:lstStyle/>
          <a:p>
            <a:pPr marL="0" lvl="0" indent="0" algn="l" rtl="0">
              <a:spcBef>
                <a:spcPts val="300"/>
              </a:spcBef>
              <a:spcAft>
                <a:spcPts val="0"/>
              </a:spcAft>
              <a:buNone/>
            </a:pPr>
            <a:endParaRPr sz="1600">
              <a:solidFill>
                <a:schemeClr val="dk1"/>
              </a:solidFill>
              <a:highlight>
                <a:srgbClr val="FFFFFF"/>
              </a:highlight>
            </a:endParaRPr>
          </a:p>
          <a:p>
            <a:pPr marL="457200" lvl="0" indent="-323850" algn="l" rtl="0">
              <a:spcBef>
                <a:spcPts val="300"/>
              </a:spcBef>
              <a:spcAft>
                <a:spcPts val="0"/>
              </a:spcAft>
              <a:buClr>
                <a:schemeClr val="dk1"/>
              </a:buClr>
              <a:buSzPts val="1500"/>
              <a:buFont typeface="Trebuchet MS"/>
              <a:buChar char="●"/>
            </a:pPr>
            <a:r>
              <a:rPr lang="en" sz="1500">
                <a:solidFill>
                  <a:schemeClr val="dk1"/>
                </a:solidFill>
                <a:highlight>
                  <a:srgbClr val="FFFFFF"/>
                </a:highlight>
              </a:rPr>
              <a:t>TPOXX is FDA-approved treatment of smallpox in adults and children</a:t>
            </a:r>
            <a:endParaRPr sz="1500">
              <a:solidFill>
                <a:schemeClr val="dk1"/>
              </a:solidFill>
              <a:highlight>
                <a:srgbClr val="FFFFFF"/>
              </a:highlight>
            </a:endParaRPr>
          </a:p>
          <a:p>
            <a:pPr marL="457200" lvl="0" indent="-323850" algn="l" rtl="0">
              <a:spcBef>
                <a:spcPts val="0"/>
              </a:spcBef>
              <a:spcAft>
                <a:spcPts val="0"/>
              </a:spcAft>
              <a:buClr>
                <a:schemeClr val="dk1"/>
              </a:buClr>
              <a:buSzPts val="1500"/>
              <a:buFont typeface="Trebuchet MS"/>
              <a:buChar char="●"/>
            </a:pPr>
            <a:r>
              <a:rPr lang="en" sz="1500">
                <a:solidFill>
                  <a:schemeClr val="dk1"/>
                </a:solidFill>
                <a:highlight>
                  <a:srgbClr val="FFFFFF"/>
                </a:highlight>
              </a:rPr>
              <a:t>Data on effectiveness in treating monkeypox infections in humans </a:t>
            </a:r>
            <a:r>
              <a:rPr lang="en" sz="1500">
                <a:solidFill>
                  <a:schemeClr val="dk1"/>
                </a:solidFill>
                <a:highlight>
                  <a:schemeClr val="lt1"/>
                </a:highlight>
              </a:rPr>
              <a:t>are not available</a:t>
            </a:r>
            <a:endParaRPr sz="1500">
              <a:solidFill>
                <a:schemeClr val="dk1"/>
              </a:solidFill>
              <a:highlight>
                <a:srgbClr val="FFFFFF"/>
              </a:highlight>
            </a:endParaRPr>
          </a:p>
          <a:p>
            <a:pPr marL="914400" lvl="1" indent="-323850" algn="l" rtl="0">
              <a:spcBef>
                <a:spcPts val="0"/>
              </a:spcBef>
              <a:spcAft>
                <a:spcPts val="0"/>
              </a:spcAft>
              <a:buClr>
                <a:schemeClr val="dk1"/>
              </a:buClr>
              <a:buSzPts val="1500"/>
              <a:buChar char="○"/>
            </a:pPr>
            <a:r>
              <a:rPr lang="en" sz="1500">
                <a:solidFill>
                  <a:schemeClr val="dk1"/>
                </a:solidFill>
                <a:highlight>
                  <a:srgbClr val="FFFFFF"/>
                </a:highlight>
              </a:rPr>
              <a:t>Animal studies showed drug effective in treating disease caused by orthopoxviruses</a:t>
            </a:r>
            <a:endParaRPr sz="1500">
              <a:solidFill>
                <a:schemeClr val="dk1"/>
              </a:solidFill>
              <a:highlight>
                <a:srgbClr val="FFFFFF"/>
              </a:highlight>
            </a:endParaRPr>
          </a:p>
          <a:p>
            <a:pPr marL="914400" lvl="1" indent="-323850" algn="l" rtl="0">
              <a:spcBef>
                <a:spcPts val="0"/>
              </a:spcBef>
              <a:spcAft>
                <a:spcPts val="0"/>
              </a:spcAft>
              <a:buClr>
                <a:schemeClr val="dk1"/>
              </a:buClr>
              <a:buSzPts val="1500"/>
              <a:buChar char="○"/>
            </a:pPr>
            <a:r>
              <a:rPr lang="en" sz="1500">
                <a:solidFill>
                  <a:schemeClr val="dk1"/>
                </a:solidFill>
                <a:highlight>
                  <a:schemeClr val="lt1"/>
                </a:highlight>
              </a:rPr>
              <a:t>A case series of individuals infected with </a:t>
            </a:r>
            <a:r>
              <a:rPr lang="en" sz="1500" i="1">
                <a:solidFill>
                  <a:schemeClr val="dk1"/>
                </a:solidFill>
                <a:highlight>
                  <a:schemeClr val="lt1"/>
                </a:highlight>
              </a:rPr>
              <a:t>Monkeypox vir</a:t>
            </a:r>
            <a:r>
              <a:rPr lang="en" sz="1500">
                <a:solidFill>
                  <a:schemeClr val="dk1"/>
                </a:solidFill>
                <a:highlight>
                  <a:schemeClr val="lt1"/>
                </a:highlight>
              </a:rPr>
              <a:t>us, which included one patient treated with tecovirimat, suggests that tecovirimat may shorten the duration of illness and viral shedding (</a:t>
            </a:r>
            <a:r>
              <a:rPr lang="en" sz="1500" u="sng">
                <a:solidFill>
                  <a:srgbClr val="075290"/>
                </a:solidFill>
                <a:highlight>
                  <a:schemeClr val="lt1"/>
                </a:highligh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Lancet 2022</a:t>
            </a:r>
            <a:r>
              <a:rPr lang="en" sz="1500">
                <a:solidFill>
                  <a:schemeClr val="dk1"/>
                </a:solidFill>
                <a:highlight>
                  <a:schemeClr val="lt1"/>
                </a:highlight>
              </a:rPr>
              <a:t>)</a:t>
            </a:r>
            <a:endParaRPr sz="1500">
              <a:solidFill>
                <a:schemeClr val="dk1"/>
              </a:solidFill>
              <a:highlight>
                <a:srgbClr val="FFFFFF"/>
              </a:highlight>
            </a:endParaRPr>
          </a:p>
          <a:p>
            <a:pPr marL="457200" lvl="0" indent="-323850" algn="l" rtl="0">
              <a:spcBef>
                <a:spcPts val="0"/>
              </a:spcBef>
              <a:spcAft>
                <a:spcPts val="0"/>
              </a:spcAft>
              <a:buClr>
                <a:schemeClr val="dk1"/>
              </a:buClr>
              <a:buSzPts val="1500"/>
              <a:buFont typeface="Trebuchet MS"/>
              <a:buChar char="●"/>
            </a:pPr>
            <a:r>
              <a:rPr lang="en" sz="1500">
                <a:solidFill>
                  <a:schemeClr val="dk1"/>
                </a:solidFill>
                <a:highlight>
                  <a:srgbClr val="FFFFFF"/>
                </a:highlight>
              </a:rPr>
              <a:t>Clinical trials in people showed drug was safe and had only minor side effects</a:t>
            </a:r>
            <a:endParaRPr sz="1500">
              <a:solidFill>
                <a:schemeClr val="dk1"/>
              </a:solidFill>
            </a:endParaRPr>
          </a:p>
          <a:p>
            <a:pPr marL="914400" lvl="1" indent="-323850" algn="l" rtl="0">
              <a:spcBef>
                <a:spcPts val="0"/>
              </a:spcBef>
              <a:spcAft>
                <a:spcPts val="0"/>
              </a:spcAft>
              <a:buClr>
                <a:schemeClr val="dk1"/>
              </a:buClr>
              <a:buSzPts val="1500"/>
              <a:buChar char="○"/>
            </a:pPr>
            <a:r>
              <a:rPr lang="en" sz="1500">
                <a:solidFill>
                  <a:schemeClr val="dk1"/>
                </a:solidFill>
                <a:highlight>
                  <a:srgbClr val="FFFFFF"/>
                </a:highlight>
              </a:rPr>
              <a:t>Common adverse reactions with oral treatment: headache (12%), nausea (5%), abdominal pain (2%), and vomiting (2%)</a:t>
            </a:r>
            <a:endParaRPr sz="1500">
              <a:solidFill>
                <a:schemeClr val="dk1"/>
              </a:solidFill>
              <a:highlight>
                <a:srgbClr val="FFFFFF"/>
              </a:highlight>
            </a:endParaRPr>
          </a:p>
          <a:p>
            <a:pPr marL="457200" lvl="0" indent="-323850" algn="l" rtl="0">
              <a:spcBef>
                <a:spcPts val="0"/>
              </a:spcBef>
              <a:spcAft>
                <a:spcPts val="0"/>
              </a:spcAft>
              <a:buClr>
                <a:schemeClr val="dk1"/>
              </a:buClr>
              <a:buSzPts val="1500"/>
              <a:buChar char="●"/>
            </a:pPr>
            <a:r>
              <a:rPr lang="en" sz="1500">
                <a:solidFill>
                  <a:schemeClr val="dk1"/>
                </a:solidFill>
                <a:highlight>
                  <a:srgbClr val="FFFFFF"/>
                </a:highlight>
              </a:rPr>
              <a:t>Drug-drug interactions have been reported with repaglinide (hypoglycemia) and midazolam (decreased effectiveness of midazolam).</a:t>
            </a:r>
            <a:endParaRPr sz="1500">
              <a:solidFill>
                <a:schemeClr val="dk1"/>
              </a:solidFill>
              <a:highlight>
                <a:srgbClr val="FFFFFF"/>
              </a:highlight>
            </a:endParaRPr>
          </a:p>
          <a:p>
            <a:pPr marL="457200" lvl="0" indent="-323850" algn="l" rtl="0">
              <a:spcBef>
                <a:spcPts val="500"/>
              </a:spcBef>
              <a:spcAft>
                <a:spcPts val="0"/>
              </a:spcAft>
              <a:buClr>
                <a:schemeClr val="dk1"/>
              </a:buClr>
              <a:buSzPts val="1500"/>
              <a:buFont typeface="Trebuchet MS"/>
              <a:buChar char="●"/>
            </a:pPr>
            <a:r>
              <a:rPr lang="en" sz="1500">
                <a:solidFill>
                  <a:schemeClr val="dk1"/>
                </a:solidFill>
              </a:rPr>
              <a:t>If there is an appropriate clinical indication, empiric treatment can be considered prior to laboratory confirmation, especially in the context of limited or delayed testing.</a:t>
            </a:r>
            <a:endParaRPr sz="1500">
              <a:solidFill>
                <a:schemeClr val="dk1"/>
              </a:solidFill>
              <a:highlight>
                <a:srgbClr val="FFFFFF"/>
              </a:highlight>
            </a:endParaRPr>
          </a:p>
        </p:txBody>
      </p:sp>
      <p:sp>
        <p:nvSpPr>
          <p:cNvPr id="575" name="Google Shape;575;p10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45</a:t>
            </a:fld>
            <a:endParaRPr/>
          </a:p>
        </p:txBody>
      </p:sp>
      <p:pic>
        <p:nvPicPr>
          <p:cNvPr id="576" name="Google Shape;576;p103"/>
          <p:cNvPicPr preferRelativeResize="0"/>
          <p:nvPr/>
        </p:nvPicPr>
        <p:blipFill>
          <a:blip r:embed="rId4">
            <a:alphaModFix/>
          </a:blip>
          <a:stretch>
            <a:fillRect/>
          </a:stretch>
        </p:blipFill>
        <p:spPr>
          <a:xfrm>
            <a:off x="6117850" y="205963"/>
            <a:ext cx="2838450" cy="1171575"/>
          </a:xfrm>
          <a:prstGeom prst="rect">
            <a:avLst/>
          </a:prstGeom>
          <a:noFill/>
          <a:ln>
            <a:noFill/>
          </a:ln>
        </p:spPr>
      </p:pic>
      <p:sp>
        <p:nvSpPr>
          <p:cNvPr id="577" name="Google Shape;577;p103"/>
          <p:cNvSpPr txBox="1"/>
          <p:nvPr/>
        </p:nvSpPr>
        <p:spPr>
          <a:xfrm>
            <a:off x="80125" y="4588100"/>
            <a:ext cx="6406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u="sng">
                <a:solidFill>
                  <a:schemeClr val="hlink"/>
                </a:solidFill>
                <a:latin typeface="Trebuchet MS"/>
                <a:ea typeface="Trebuchet MS"/>
                <a:cs typeface="Trebuchet MS"/>
                <a:sym typeface="Trebuchet MS"/>
                <a:hlinkClick r:id="rId5"/>
              </a:rPr>
              <a:t>cdc.gov/poxvirus/monkeypox/clinicians/treatment.html</a:t>
            </a:r>
            <a:endParaRPr sz="1200">
              <a:latin typeface="Trebuchet MS"/>
              <a:ea typeface="Trebuchet MS"/>
              <a:cs typeface="Trebuchet MS"/>
              <a:sym typeface="Trebuchet M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104"/>
          <p:cNvSpPr txBox="1">
            <a:spLocks noGrp="1"/>
          </p:cNvSpPr>
          <p:nvPr>
            <p:ph type="title"/>
          </p:nvPr>
        </p:nvSpPr>
        <p:spPr>
          <a:xfrm>
            <a:off x="457200" y="205975"/>
            <a:ext cx="8229600" cy="706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300">
                <a:solidFill>
                  <a:srgbClr val="075290"/>
                </a:solidFill>
              </a:rPr>
              <a:t>Considerations with TPOXX</a:t>
            </a:r>
            <a:endParaRPr sz="3300">
              <a:solidFill>
                <a:srgbClr val="075290"/>
              </a:solidFill>
            </a:endParaRPr>
          </a:p>
        </p:txBody>
      </p:sp>
      <p:sp>
        <p:nvSpPr>
          <p:cNvPr id="583" name="Google Shape;583;p104"/>
          <p:cNvSpPr txBox="1">
            <a:spLocks noGrp="1"/>
          </p:cNvSpPr>
          <p:nvPr>
            <p:ph type="body" idx="1"/>
          </p:nvPr>
        </p:nvSpPr>
        <p:spPr>
          <a:xfrm>
            <a:off x="457200" y="1035700"/>
            <a:ext cx="8229600" cy="3477600"/>
          </a:xfrm>
          <a:prstGeom prst="rect">
            <a:avLst/>
          </a:prstGeom>
        </p:spPr>
        <p:txBody>
          <a:bodyPr spcFirstLastPara="1" wrap="square" lIns="68575" tIns="34275" rIns="68575" bIns="34275" anchor="t" anchorCtr="0">
            <a:noAutofit/>
          </a:bodyPr>
          <a:lstStyle/>
          <a:p>
            <a:pPr marL="457200" lvl="0" indent="-349250" algn="l" rtl="0">
              <a:lnSpc>
                <a:spcPct val="115000"/>
              </a:lnSpc>
              <a:spcBef>
                <a:spcPts val="300"/>
              </a:spcBef>
              <a:spcAft>
                <a:spcPts val="0"/>
              </a:spcAft>
              <a:buClr>
                <a:schemeClr val="dk1"/>
              </a:buClr>
              <a:buSzPts val="1900"/>
              <a:buChar char="●"/>
            </a:pPr>
            <a:r>
              <a:rPr lang="en" sz="1900">
                <a:solidFill>
                  <a:schemeClr val="dk1"/>
                </a:solidFill>
              </a:rPr>
              <a:t>Clinicians and patients should understand: </a:t>
            </a:r>
            <a:endParaRPr sz="1900">
              <a:solidFill>
                <a:schemeClr val="dk1"/>
              </a:solidFill>
            </a:endParaRPr>
          </a:p>
          <a:p>
            <a:pPr marL="914400" lvl="1" indent="-349250" algn="l" rtl="0">
              <a:lnSpc>
                <a:spcPct val="115000"/>
              </a:lnSpc>
              <a:spcBef>
                <a:spcPts val="0"/>
              </a:spcBef>
              <a:spcAft>
                <a:spcPts val="0"/>
              </a:spcAft>
              <a:buClr>
                <a:schemeClr val="dk1"/>
              </a:buClr>
              <a:buSzPts val="1900"/>
              <a:buChar char="○"/>
            </a:pPr>
            <a:r>
              <a:rPr lang="en" sz="1900">
                <a:solidFill>
                  <a:schemeClr val="dk1"/>
                </a:solidFill>
              </a:rPr>
              <a:t>Lack of tecovirimat effectiveness data in people with monkeypox</a:t>
            </a:r>
            <a:endParaRPr sz="1900">
              <a:solidFill>
                <a:schemeClr val="dk1"/>
              </a:solidFill>
            </a:endParaRPr>
          </a:p>
          <a:p>
            <a:pPr marL="914400" lvl="1" indent="-349250" algn="l" rtl="0">
              <a:lnSpc>
                <a:spcPct val="115000"/>
              </a:lnSpc>
              <a:spcBef>
                <a:spcPts val="0"/>
              </a:spcBef>
              <a:spcAft>
                <a:spcPts val="0"/>
              </a:spcAft>
              <a:buClr>
                <a:schemeClr val="dk1"/>
              </a:buClr>
              <a:buSzPts val="1900"/>
              <a:buChar char="○"/>
            </a:pPr>
            <a:r>
              <a:rPr lang="en" sz="1900">
                <a:solidFill>
                  <a:schemeClr val="dk1"/>
                </a:solidFill>
              </a:rPr>
              <a:t>Lack of data indicating which patients might benefit the most </a:t>
            </a:r>
            <a:endParaRPr sz="1900">
              <a:solidFill>
                <a:schemeClr val="dk1"/>
              </a:solidFill>
            </a:endParaRPr>
          </a:p>
          <a:p>
            <a:pPr marL="914400" lvl="1" indent="-349250" algn="l" rtl="0">
              <a:lnSpc>
                <a:spcPct val="115000"/>
              </a:lnSpc>
              <a:spcBef>
                <a:spcPts val="0"/>
              </a:spcBef>
              <a:spcAft>
                <a:spcPts val="0"/>
              </a:spcAft>
              <a:buClr>
                <a:schemeClr val="dk1"/>
              </a:buClr>
              <a:buSzPts val="1900"/>
              <a:buChar char="○"/>
            </a:pPr>
            <a:r>
              <a:rPr lang="en" sz="1900">
                <a:solidFill>
                  <a:schemeClr val="dk1"/>
                </a:solidFill>
              </a:rPr>
              <a:t>Concern for the development of resistance which could render the drug ineffective for any treated patients</a:t>
            </a:r>
            <a:endParaRPr sz="1900">
              <a:solidFill>
                <a:schemeClr val="dk1"/>
              </a:solidFill>
            </a:endParaRPr>
          </a:p>
          <a:p>
            <a:pPr marL="457200" lvl="0" indent="-349250" algn="l" rtl="0">
              <a:lnSpc>
                <a:spcPct val="115000"/>
              </a:lnSpc>
              <a:spcBef>
                <a:spcPts val="0"/>
              </a:spcBef>
              <a:spcAft>
                <a:spcPts val="0"/>
              </a:spcAft>
              <a:buClr>
                <a:schemeClr val="dk1"/>
              </a:buClr>
              <a:buSzPts val="1900"/>
              <a:buChar char="●"/>
            </a:pPr>
            <a:r>
              <a:rPr lang="en" sz="1900">
                <a:solidFill>
                  <a:schemeClr val="dk1"/>
                </a:solidFill>
              </a:rPr>
              <a:t>Recent FDA data suggest there may be a low barrier to virus developing resistance to tecovirimat</a:t>
            </a:r>
            <a:endParaRPr sz="1900">
              <a:solidFill>
                <a:schemeClr val="dk1"/>
              </a:solidFill>
            </a:endParaRPr>
          </a:p>
          <a:p>
            <a:pPr marL="914400" lvl="1" indent="-349250" algn="l" rtl="0">
              <a:lnSpc>
                <a:spcPct val="115000"/>
              </a:lnSpc>
              <a:spcBef>
                <a:spcPts val="0"/>
              </a:spcBef>
              <a:spcAft>
                <a:spcPts val="0"/>
              </a:spcAft>
              <a:buClr>
                <a:schemeClr val="dk1"/>
              </a:buClr>
              <a:buSzPts val="1900"/>
              <a:buChar char="○"/>
            </a:pPr>
            <a:r>
              <a:rPr lang="en" sz="1900">
                <a:solidFill>
                  <a:schemeClr val="dk1"/>
                </a:solidFill>
              </a:rPr>
              <a:t>Indiscriminate use could promote resistance</a:t>
            </a:r>
            <a:endParaRPr sz="1900">
              <a:solidFill>
                <a:schemeClr val="dk1"/>
              </a:solidFill>
            </a:endParaRPr>
          </a:p>
          <a:p>
            <a:pPr marL="457200" lvl="0" indent="-349250" algn="l" rtl="0">
              <a:lnSpc>
                <a:spcPct val="115000"/>
              </a:lnSpc>
              <a:spcBef>
                <a:spcPts val="0"/>
              </a:spcBef>
              <a:spcAft>
                <a:spcPts val="0"/>
              </a:spcAft>
              <a:buClr>
                <a:schemeClr val="dk1"/>
              </a:buClr>
              <a:buSzPts val="1900"/>
              <a:buChar char="●"/>
            </a:pPr>
            <a:r>
              <a:rPr lang="en" sz="1900">
                <a:solidFill>
                  <a:schemeClr val="dk1"/>
                </a:solidFill>
              </a:rPr>
              <a:t>Alternate therapeutics have more concerning safety profiles than tecovirimat.</a:t>
            </a:r>
            <a:endParaRPr sz="1900">
              <a:solidFill>
                <a:schemeClr val="dk1"/>
              </a:solidFill>
            </a:endParaRPr>
          </a:p>
        </p:txBody>
      </p:sp>
      <p:sp>
        <p:nvSpPr>
          <p:cNvPr id="584" name="Google Shape;584;p104"/>
          <p:cNvSpPr txBox="1"/>
          <p:nvPr/>
        </p:nvSpPr>
        <p:spPr>
          <a:xfrm>
            <a:off x="226100" y="4597125"/>
            <a:ext cx="42204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u="sng">
                <a:solidFill>
                  <a:schemeClr val="hlink"/>
                </a:solidFill>
                <a:latin typeface="Trebuchet MS"/>
                <a:ea typeface="Trebuchet MS"/>
                <a:cs typeface="Trebuchet MS"/>
                <a:sym typeface="Trebuchet MS"/>
                <a:hlinkClick r:id="rId3"/>
              </a:rPr>
              <a:t>.cdc.gov/poxvirus/monkeypox/clinicians/Tecovirimat.html</a:t>
            </a:r>
            <a:endParaRPr sz="800">
              <a:latin typeface="Trebuchet MS"/>
              <a:ea typeface="Trebuchet MS"/>
              <a:cs typeface="Trebuchet MS"/>
              <a:sym typeface="Trebuchet MS"/>
            </a:endParaRPr>
          </a:p>
          <a:p>
            <a:pPr marL="0" lvl="0" indent="0" algn="l" rtl="0">
              <a:spcBef>
                <a:spcPts val="0"/>
              </a:spcBef>
              <a:spcAft>
                <a:spcPts val="0"/>
              </a:spcAft>
              <a:buNone/>
            </a:pPr>
            <a:endParaRPr sz="800">
              <a:latin typeface="Trebuchet MS"/>
              <a:ea typeface="Trebuchet MS"/>
              <a:cs typeface="Trebuchet MS"/>
              <a:sym typeface="Trebuchet M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105"/>
          <p:cNvSpPr txBox="1">
            <a:spLocks noGrp="1"/>
          </p:cNvSpPr>
          <p:nvPr>
            <p:ph type="title"/>
          </p:nvPr>
        </p:nvSpPr>
        <p:spPr>
          <a:xfrm>
            <a:off x="457200" y="205975"/>
            <a:ext cx="8229600" cy="763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000">
                <a:solidFill>
                  <a:srgbClr val="075290"/>
                </a:solidFill>
              </a:rPr>
              <a:t>Step-by-Step Instructions for TPOXX Treatment</a:t>
            </a:r>
            <a:endParaRPr sz="3000">
              <a:solidFill>
                <a:srgbClr val="075290"/>
              </a:solidFill>
            </a:endParaRPr>
          </a:p>
        </p:txBody>
      </p:sp>
      <p:sp>
        <p:nvSpPr>
          <p:cNvPr id="590" name="Google Shape;590;p105"/>
          <p:cNvSpPr txBox="1">
            <a:spLocks noGrp="1"/>
          </p:cNvSpPr>
          <p:nvPr>
            <p:ph type="body" idx="1"/>
          </p:nvPr>
        </p:nvSpPr>
        <p:spPr>
          <a:xfrm>
            <a:off x="457200" y="969175"/>
            <a:ext cx="8229600" cy="3600600"/>
          </a:xfrm>
          <a:prstGeom prst="rect">
            <a:avLst/>
          </a:prstGeom>
        </p:spPr>
        <p:txBody>
          <a:bodyPr spcFirstLastPara="1" wrap="square" lIns="68575" tIns="34275" rIns="68575" bIns="34275" anchor="t" anchorCtr="0">
            <a:normAutofit lnSpcReduction="10000"/>
          </a:bodyPr>
          <a:lstStyle/>
          <a:p>
            <a:pPr marL="457200" lvl="0" indent="0" algn="l" rtl="0">
              <a:spcBef>
                <a:spcPts val="300"/>
              </a:spcBef>
              <a:spcAft>
                <a:spcPts val="0"/>
              </a:spcAft>
              <a:buNone/>
            </a:pPr>
            <a:endParaRPr sz="1400">
              <a:solidFill>
                <a:schemeClr val="dk1"/>
              </a:solidFill>
            </a:endParaRPr>
          </a:p>
          <a:p>
            <a:pPr marL="0" lvl="0" indent="0" algn="l" rtl="0">
              <a:spcBef>
                <a:spcPts val="300"/>
              </a:spcBef>
              <a:spcAft>
                <a:spcPts val="0"/>
              </a:spcAft>
              <a:buNone/>
            </a:pPr>
            <a:r>
              <a:rPr lang="en" sz="1800">
                <a:solidFill>
                  <a:schemeClr val="dk1"/>
                </a:solidFill>
              </a:rPr>
              <a:t>The following steps are </a:t>
            </a:r>
            <a:r>
              <a:rPr lang="en" sz="1800" b="1">
                <a:solidFill>
                  <a:schemeClr val="dk1"/>
                </a:solidFill>
              </a:rPr>
              <a:t>required </a:t>
            </a:r>
            <a:r>
              <a:rPr lang="en" sz="1800">
                <a:solidFill>
                  <a:schemeClr val="dk1"/>
                </a:solidFill>
              </a:rPr>
              <a:t>to obtain and initiate TPOXX treatment:</a:t>
            </a:r>
            <a:endParaRPr sz="1800">
              <a:solidFill>
                <a:schemeClr val="dk1"/>
              </a:solidFill>
            </a:endParaRPr>
          </a:p>
          <a:p>
            <a:pPr marL="457200" lvl="0" indent="0" algn="l" rtl="0">
              <a:spcBef>
                <a:spcPts val="300"/>
              </a:spcBef>
              <a:spcAft>
                <a:spcPts val="0"/>
              </a:spcAft>
              <a:buNone/>
            </a:pPr>
            <a:endParaRPr sz="1400">
              <a:solidFill>
                <a:schemeClr val="dk1"/>
              </a:solidFill>
            </a:endParaRPr>
          </a:p>
          <a:p>
            <a:pPr marL="457200" lvl="0" indent="-330200" algn="l" rtl="0">
              <a:spcBef>
                <a:spcPts val="300"/>
              </a:spcBef>
              <a:spcAft>
                <a:spcPts val="0"/>
              </a:spcAft>
              <a:buSzPts val="1600"/>
              <a:buFont typeface="Trebuchet MS"/>
              <a:buAutoNum type="arabicPeriod"/>
            </a:pPr>
            <a:r>
              <a:rPr lang="en" sz="1600">
                <a:solidFill>
                  <a:schemeClr val="dk1"/>
                </a:solidFill>
              </a:rPr>
              <a:t>Have the patient sign the </a:t>
            </a:r>
            <a:r>
              <a:rPr lang="en" sz="1600" b="1">
                <a:solidFill>
                  <a:schemeClr val="dk1"/>
                </a:solidFill>
              </a:rPr>
              <a:t>Informed Consent Form </a:t>
            </a:r>
            <a:r>
              <a:rPr lang="en" sz="1600"/>
              <a:t>(</a:t>
            </a:r>
            <a:r>
              <a:rPr lang="en" sz="1600" u="sng">
                <a:solidFill>
                  <a:schemeClr val="hlink"/>
                </a:solidFill>
                <a:hlinkClick r:id="rId3"/>
              </a:rPr>
              <a:t>English</a:t>
            </a:r>
            <a:r>
              <a:rPr lang="en" sz="1600"/>
              <a:t>,</a:t>
            </a:r>
            <a:r>
              <a:rPr lang="en" sz="1600">
                <a:solidFill>
                  <a:schemeClr val="dk1"/>
                </a:solidFill>
              </a:rPr>
              <a:t> </a:t>
            </a:r>
            <a:r>
              <a:rPr lang="en" sz="1600" u="sng">
                <a:solidFill>
                  <a:schemeClr val="hlink"/>
                </a:solidFill>
                <a:hlinkClick r:id="rId4"/>
              </a:rPr>
              <a:t>other languages</a:t>
            </a:r>
            <a:r>
              <a:rPr lang="en" sz="1600">
                <a:solidFill>
                  <a:schemeClr val="dk1"/>
                </a:solidFill>
              </a:rPr>
              <a:t>)</a:t>
            </a:r>
            <a:endParaRPr sz="1600">
              <a:solidFill>
                <a:schemeClr val="dk1"/>
              </a:solidFill>
            </a:endParaRPr>
          </a:p>
          <a:p>
            <a:pPr marL="457200" lvl="0" indent="-330200" algn="l" rtl="0">
              <a:spcBef>
                <a:spcPts val="0"/>
              </a:spcBef>
              <a:spcAft>
                <a:spcPts val="0"/>
              </a:spcAft>
              <a:buSzPts val="1600"/>
              <a:buFont typeface="Trebuchet MS"/>
              <a:buAutoNum type="arabicPeriod"/>
            </a:pPr>
            <a:r>
              <a:rPr lang="en" sz="1600">
                <a:solidFill>
                  <a:schemeClr val="dk1"/>
                </a:solidFill>
              </a:rPr>
              <a:t>Complete the VDH </a:t>
            </a:r>
            <a:r>
              <a:rPr lang="en" sz="1600" b="1" u="sng">
                <a:solidFill>
                  <a:schemeClr val="hlink"/>
                </a:solidFill>
                <a:hlinkClick r:id="rId5"/>
              </a:rPr>
              <a:t>TPOXX Provider Treatment Initiation Interest Form</a:t>
            </a:r>
            <a:r>
              <a:rPr lang="en" sz="1600" b="1"/>
              <a:t> </a:t>
            </a:r>
            <a:r>
              <a:rPr lang="en" sz="1600" b="1">
                <a:solidFill>
                  <a:srgbClr val="222222"/>
                </a:solidFill>
              </a:rPr>
              <a:t>that includes details on shipping to patient, provider office, or provider office for provider dispensement (labels drug)</a:t>
            </a:r>
            <a:endParaRPr sz="1600" b="1">
              <a:solidFill>
                <a:srgbClr val="222222"/>
              </a:solidFill>
            </a:endParaRPr>
          </a:p>
          <a:p>
            <a:pPr marL="457200" lvl="0" indent="-330200" algn="l" rtl="0">
              <a:spcBef>
                <a:spcPts val="0"/>
              </a:spcBef>
              <a:spcAft>
                <a:spcPts val="0"/>
              </a:spcAft>
              <a:buClr>
                <a:schemeClr val="dk1"/>
              </a:buClr>
              <a:buSzPts val="1600"/>
              <a:buFont typeface="Trebuchet MS"/>
              <a:buAutoNum type="arabicPeriod"/>
            </a:pPr>
            <a:r>
              <a:rPr lang="en" sz="1600">
                <a:solidFill>
                  <a:schemeClr val="dk1"/>
                </a:solidFill>
              </a:rPr>
              <a:t>Submit to CDC by email (</a:t>
            </a:r>
            <a:r>
              <a:rPr lang="en" sz="1600" b="1" u="sng">
                <a:solidFill>
                  <a:schemeClr val="hlink"/>
                </a:solidFill>
                <a:hlinkClick r:id="rId6"/>
              </a:rPr>
              <a:t>regaffairs@cdc.gov</a:t>
            </a:r>
            <a:r>
              <a:rPr lang="en" sz="1600">
                <a:solidFill>
                  <a:schemeClr val="dk1"/>
                </a:solidFill>
              </a:rPr>
              <a:t>) within 7 days of initiating treatment:</a:t>
            </a:r>
            <a:endParaRPr sz="1600">
              <a:solidFill>
                <a:schemeClr val="dk1"/>
              </a:solidFill>
            </a:endParaRPr>
          </a:p>
          <a:p>
            <a:pPr marL="914400" lvl="1" indent="-330200" algn="l" rtl="0">
              <a:spcBef>
                <a:spcPts val="0"/>
              </a:spcBef>
              <a:spcAft>
                <a:spcPts val="0"/>
              </a:spcAft>
              <a:buSzPts val="1600"/>
              <a:buChar char="○"/>
            </a:pPr>
            <a:r>
              <a:rPr lang="en" sz="1600" b="1" u="sng">
                <a:solidFill>
                  <a:schemeClr val="hlink"/>
                </a:solidFill>
                <a:hlinkClick r:id="rId7"/>
              </a:rPr>
              <a:t>Patient Intake Form</a:t>
            </a:r>
            <a:r>
              <a:rPr lang="en" sz="1600">
                <a:solidFill>
                  <a:schemeClr val="dk1"/>
                </a:solidFill>
              </a:rPr>
              <a:t> - required for each individual prescription </a:t>
            </a:r>
            <a:endParaRPr sz="1600">
              <a:solidFill>
                <a:schemeClr val="dk1"/>
              </a:solidFill>
            </a:endParaRPr>
          </a:p>
          <a:p>
            <a:pPr marL="914400" lvl="1" indent="-330200" algn="l" rtl="0">
              <a:spcBef>
                <a:spcPts val="0"/>
              </a:spcBef>
              <a:spcAft>
                <a:spcPts val="0"/>
              </a:spcAft>
              <a:buSzPts val="1600"/>
              <a:buChar char="○"/>
            </a:pPr>
            <a:r>
              <a:rPr lang="en" sz="1600" b="1" u="sng">
                <a:solidFill>
                  <a:schemeClr val="hlink"/>
                </a:solidFill>
                <a:hlinkClick r:id="rId8"/>
              </a:rPr>
              <a:t>FDA Form 1572</a:t>
            </a:r>
            <a:r>
              <a:rPr lang="en" sz="1600">
                <a:solidFill>
                  <a:schemeClr val="dk1"/>
                </a:solidFill>
              </a:rPr>
              <a:t> - only 1 signed form </a:t>
            </a:r>
            <a:r>
              <a:rPr lang="en" sz="1600" i="1">
                <a:solidFill>
                  <a:schemeClr val="dk1"/>
                </a:solidFill>
              </a:rPr>
              <a:t>per facility</a:t>
            </a:r>
            <a:endParaRPr sz="1600">
              <a:solidFill>
                <a:schemeClr val="dk1"/>
              </a:solidFill>
            </a:endParaRPr>
          </a:p>
          <a:p>
            <a:pPr marL="457200" lvl="0" indent="-330200" algn="l" rtl="0">
              <a:spcBef>
                <a:spcPts val="0"/>
              </a:spcBef>
              <a:spcAft>
                <a:spcPts val="0"/>
              </a:spcAft>
              <a:buClr>
                <a:schemeClr val="dk1"/>
              </a:buClr>
              <a:buSzPts val="1600"/>
              <a:buFont typeface="Trebuchet MS"/>
              <a:buAutoNum type="arabicPeriod"/>
            </a:pPr>
            <a:r>
              <a:rPr lang="en" sz="1600">
                <a:solidFill>
                  <a:schemeClr val="dk1"/>
                </a:solidFill>
              </a:rPr>
              <a:t>Complete the </a:t>
            </a:r>
            <a:r>
              <a:rPr lang="en" sz="1600" b="1" u="sng">
                <a:solidFill>
                  <a:schemeClr val="hlink"/>
                </a:solidFill>
                <a:hlinkClick r:id="rId9"/>
              </a:rPr>
              <a:t>TPOXX Inventory &amp; Patient Initiation Survey</a:t>
            </a:r>
            <a:r>
              <a:rPr lang="en" sz="1600">
                <a:solidFill>
                  <a:schemeClr val="dk1"/>
                </a:solidFill>
              </a:rPr>
              <a:t> for </a:t>
            </a:r>
            <a:r>
              <a:rPr lang="en" sz="1600" b="1" u="sng">
                <a:solidFill>
                  <a:schemeClr val="dk1"/>
                </a:solidFill>
              </a:rPr>
              <a:t>all</a:t>
            </a:r>
            <a:r>
              <a:rPr lang="en" sz="1600">
                <a:solidFill>
                  <a:schemeClr val="dk1"/>
                </a:solidFill>
              </a:rPr>
              <a:t> patients who are started on TPOXX </a:t>
            </a:r>
            <a:endParaRPr sz="1600">
              <a:solidFill>
                <a:schemeClr val="dk1"/>
              </a:solidFill>
            </a:endParaRPr>
          </a:p>
          <a:p>
            <a:pPr marL="457200" lvl="0" indent="-330200" algn="l" rtl="0">
              <a:spcBef>
                <a:spcPts val="0"/>
              </a:spcBef>
              <a:spcAft>
                <a:spcPts val="0"/>
              </a:spcAft>
              <a:buClr>
                <a:schemeClr val="dk1"/>
              </a:buClr>
              <a:buSzPts val="1600"/>
              <a:buFont typeface="Trebuchet MS"/>
              <a:buAutoNum type="arabicPeriod"/>
            </a:pPr>
            <a:r>
              <a:rPr lang="en" sz="1600">
                <a:solidFill>
                  <a:schemeClr val="dk1"/>
                </a:solidFill>
              </a:rPr>
              <a:t>Report any life-threatening or serious adverse events associated with TPOXX by sending a completed </a:t>
            </a:r>
            <a:r>
              <a:rPr lang="en" sz="1600" b="1" u="sng">
                <a:solidFill>
                  <a:schemeClr val="hlink"/>
                </a:solidFill>
                <a:hlinkClick r:id="rId10"/>
              </a:rPr>
              <a:t>MedWatch Form</a:t>
            </a:r>
            <a:r>
              <a:rPr lang="en" sz="1600" b="1">
                <a:solidFill>
                  <a:schemeClr val="dk1"/>
                </a:solidFill>
              </a:rPr>
              <a:t> </a:t>
            </a:r>
            <a:r>
              <a:rPr lang="en" sz="1600">
                <a:solidFill>
                  <a:schemeClr val="dk1"/>
                </a:solidFill>
              </a:rPr>
              <a:t>to </a:t>
            </a:r>
            <a:r>
              <a:rPr lang="en" sz="1600" u="sng">
                <a:solidFill>
                  <a:schemeClr val="hlink"/>
                </a:solidFill>
                <a:hlinkClick r:id="rId6"/>
              </a:rPr>
              <a:t>regaffairs@cdc.gov</a:t>
            </a:r>
            <a:r>
              <a:rPr lang="en" sz="1600">
                <a:solidFill>
                  <a:schemeClr val="dk1"/>
                </a:solidFill>
              </a:rPr>
              <a:t> within 72 hours of awareness</a:t>
            </a:r>
            <a:endParaRPr sz="1600">
              <a:solidFill>
                <a:schemeClr val="dk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106"/>
          <p:cNvSpPr txBox="1">
            <a:spLocks noGrp="1"/>
          </p:cNvSpPr>
          <p:nvPr>
            <p:ph type="title"/>
          </p:nvPr>
        </p:nvSpPr>
        <p:spPr>
          <a:xfrm>
            <a:off x="457200" y="205975"/>
            <a:ext cx="8229600" cy="715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300">
                <a:solidFill>
                  <a:srgbClr val="075290"/>
                </a:solidFill>
              </a:rPr>
              <a:t>Guidance and Supportive Care for Patients </a:t>
            </a:r>
            <a:endParaRPr sz="3300">
              <a:solidFill>
                <a:srgbClr val="075290"/>
              </a:solidFill>
            </a:endParaRPr>
          </a:p>
        </p:txBody>
      </p:sp>
      <p:sp>
        <p:nvSpPr>
          <p:cNvPr id="596" name="Google Shape;596;p106"/>
          <p:cNvSpPr txBox="1">
            <a:spLocks noGrp="1"/>
          </p:cNvSpPr>
          <p:nvPr>
            <p:ph type="body" idx="1"/>
          </p:nvPr>
        </p:nvSpPr>
        <p:spPr>
          <a:xfrm>
            <a:off x="457200" y="971550"/>
            <a:ext cx="8229600" cy="3600600"/>
          </a:xfrm>
          <a:prstGeom prst="rect">
            <a:avLst/>
          </a:prstGeom>
        </p:spPr>
        <p:txBody>
          <a:bodyPr spcFirstLastPara="1" wrap="square" lIns="68575" tIns="34275" rIns="68575" bIns="34275" anchor="t" anchorCtr="0">
            <a:noAutofit/>
          </a:bodyPr>
          <a:lstStyle/>
          <a:p>
            <a:pPr marL="457200" lvl="0" indent="-342900" algn="l" rtl="0">
              <a:spcBef>
                <a:spcPts val="300"/>
              </a:spcBef>
              <a:spcAft>
                <a:spcPts val="0"/>
              </a:spcAft>
              <a:buClr>
                <a:schemeClr val="dk1"/>
              </a:buClr>
              <a:buSzPts val="1800"/>
              <a:buChar char="●"/>
            </a:pPr>
            <a:r>
              <a:rPr lang="en" sz="1800">
                <a:solidFill>
                  <a:schemeClr val="dk1"/>
                </a:solidFill>
              </a:rPr>
              <a:t>Educate patients on the natural course of monkeypox illness and isolation/prevention practices. </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While most patients with monkeypox have a mild, self-limited course, all patients should be assessed and given supportive care for management of their symptoms.</a:t>
            </a:r>
            <a:endParaRPr sz="1800">
              <a:solidFill>
                <a:schemeClr val="dk1"/>
              </a:solidFill>
            </a:endParaRPr>
          </a:p>
          <a:p>
            <a:pPr marL="914400" lvl="1" indent="-342900" algn="l" rtl="0">
              <a:spcBef>
                <a:spcPts val="0"/>
              </a:spcBef>
              <a:spcAft>
                <a:spcPts val="0"/>
              </a:spcAft>
              <a:buClr>
                <a:schemeClr val="dk1"/>
              </a:buClr>
              <a:buSzPts val="1800"/>
              <a:buChar char="○"/>
            </a:pPr>
            <a:r>
              <a:rPr lang="en" sz="1800">
                <a:solidFill>
                  <a:schemeClr val="dk1"/>
                </a:solidFill>
              </a:rPr>
              <a:t>Symptoms should be addressed early in management.</a:t>
            </a:r>
            <a:endParaRPr sz="1800">
              <a:solidFill>
                <a:schemeClr val="dk1"/>
              </a:solidFill>
            </a:endParaRPr>
          </a:p>
          <a:p>
            <a:pPr marL="914400" lvl="1" indent="-342900" algn="l" rtl="0">
              <a:spcBef>
                <a:spcPts val="0"/>
              </a:spcBef>
              <a:spcAft>
                <a:spcPts val="0"/>
              </a:spcAft>
              <a:buClr>
                <a:schemeClr val="dk1"/>
              </a:buClr>
              <a:buSzPts val="1800"/>
              <a:buChar char="○"/>
            </a:pPr>
            <a:r>
              <a:rPr lang="en" sz="1800">
                <a:solidFill>
                  <a:schemeClr val="dk1"/>
                </a:solidFill>
              </a:rPr>
              <a:t>Supportive care includes maintenance of fluid balance, pain management, treatment of bacterial superinfections, co-occurring sexually transmitted infections, or superimposed bacterial skin infections.</a:t>
            </a:r>
            <a:endParaRPr sz="1800">
              <a:solidFill>
                <a:schemeClr val="dk1"/>
              </a:solidFill>
            </a:endParaRPr>
          </a:p>
          <a:p>
            <a:pPr marL="914400" lvl="1" indent="-342900" algn="l" rtl="0">
              <a:spcBef>
                <a:spcPts val="0"/>
              </a:spcBef>
              <a:spcAft>
                <a:spcPts val="0"/>
              </a:spcAft>
              <a:buClr>
                <a:schemeClr val="dk1"/>
              </a:buClr>
              <a:buSzPts val="1800"/>
              <a:buChar char="○"/>
            </a:pPr>
            <a:r>
              <a:rPr lang="en" sz="1800">
                <a:solidFill>
                  <a:schemeClr val="dk1"/>
                </a:solidFill>
              </a:rPr>
              <a:t>Supportive care may require hospitalization in patients with dehydration, severe pain, or complications.</a:t>
            </a:r>
            <a:endParaRPr sz="1800">
              <a:solidFill>
                <a:schemeClr val="dk1"/>
              </a:solidFill>
            </a:endParaRPr>
          </a:p>
          <a:p>
            <a:pPr marL="0" lvl="0" indent="0" algn="l" rtl="0">
              <a:spcBef>
                <a:spcPts val="300"/>
              </a:spcBef>
              <a:spcAft>
                <a:spcPts val="0"/>
              </a:spcAft>
              <a:buNone/>
            </a:pPr>
            <a:endParaRPr sz="1800"/>
          </a:p>
        </p:txBody>
      </p:sp>
      <p:sp>
        <p:nvSpPr>
          <p:cNvPr id="597" name="Google Shape;597;p10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48</a:t>
            </a:fld>
            <a:endParaRPr/>
          </a:p>
        </p:txBody>
      </p:sp>
      <p:sp>
        <p:nvSpPr>
          <p:cNvPr id="598" name="Google Shape;598;p106"/>
          <p:cNvSpPr txBox="1"/>
          <p:nvPr/>
        </p:nvSpPr>
        <p:spPr>
          <a:xfrm>
            <a:off x="0" y="4636150"/>
            <a:ext cx="68784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u="sng">
                <a:solidFill>
                  <a:schemeClr val="hlink"/>
                </a:solidFill>
                <a:latin typeface="Trebuchet MS"/>
                <a:ea typeface="Trebuchet MS"/>
                <a:cs typeface="Trebuchet MS"/>
                <a:sym typeface="Trebuchet MS"/>
                <a:hlinkClick r:id="rId3"/>
              </a:rPr>
              <a:t>nyc.gov/assets/doh/downloads/pdf/cd/monkeypox-treatment-guidance-interim.pdf</a:t>
            </a:r>
            <a:endParaRPr sz="1200">
              <a:latin typeface="Trebuchet MS"/>
              <a:ea typeface="Trebuchet MS"/>
              <a:cs typeface="Trebuchet MS"/>
              <a:sym typeface="Trebuchet MS"/>
            </a:endParaRPr>
          </a:p>
          <a:p>
            <a:pPr marL="0" lvl="0" indent="0" algn="l" rtl="0">
              <a:spcBef>
                <a:spcPts val="0"/>
              </a:spcBef>
              <a:spcAft>
                <a:spcPts val="0"/>
              </a:spcAft>
              <a:buNone/>
            </a:pPr>
            <a:endParaRPr sz="1200">
              <a:latin typeface="Trebuchet MS"/>
              <a:ea typeface="Trebuchet MS"/>
              <a:cs typeface="Trebuchet MS"/>
              <a:sym typeface="Trebuchet M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107"/>
          <p:cNvSpPr txBox="1">
            <a:spLocks noGrp="1"/>
          </p:cNvSpPr>
          <p:nvPr>
            <p:ph type="title"/>
          </p:nvPr>
        </p:nvSpPr>
        <p:spPr>
          <a:xfrm>
            <a:off x="225700" y="205975"/>
            <a:ext cx="8754600" cy="8574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300">
                <a:solidFill>
                  <a:srgbClr val="075290"/>
                </a:solidFill>
              </a:rPr>
              <a:t>Clinical Considerations for Pain Management </a:t>
            </a:r>
            <a:endParaRPr sz="3300">
              <a:solidFill>
                <a:srgbClr val="075290"/>
              </a:solidFill>
            </a:endParaRPr>
          </a:p>
        </p:txBody>
      </p:sp>
      <p:sp>
        <p:nvSpPr>
          <p:cNvPr id="604" name="Google Shape;604;p107"/>
          <p:cNvSpPr txBox="1">
            <a:spLocks noGrp="1"/>
          </p:cNvSpPr>
          <p:nvPr>
            <p:ph type="body" idx="1"/>
          </p:nvPr>
        </p:nvSpPr>
        <p:spPr>
          <a:xfrm>
            <a:off x="488200" y="1063375"/>
            <a:ext cx="8229600" cy="4394400"/>
          </a:xfrm>
          <a:prstGeom prst="rect">
            <a:avLst/>
          </a:prstGeom>
        </p:spPr>
        <p:txBody>
          <a:bodyPr spcFirstLastPara="1" wrap="square" lIns="68575" tIns="34275" rIns="68575" bIns="34275" anchor="t" anchorCtr="0">
            <a:noAutofit/>
          </a:bodyPr>
          <a:lstStyle/>
          <a:p>
            <a:pPr marL="457200" lvl="0" indent="-342900" algn="l" rtl="0">
              <a:lnSpc>
                <a:spcPct val="115000"/>
              </a:lnSpc>
              <a:spcBef>
                <a:spcPts val="0"/>
              </a:spcBef>
              <a:spcAft>
                <a:spcPts val="0"/>
              </a:spcAft>
              <a:buClr>
                <a:schemeClr val="dk1"/>
              </a:buClr>
              <a:buSzPts val="1800"/>
              <a:buFont typeface="Trebuchet MS"/>
              <a:buChar char="●"/>
            </a:pPr>
            <a:r>
              <a:rPr lang="en" sz="1800">
                <a:solidFill>
                  <a:schemeClr val="dk1"/>
                </a:solidFill>
                <a:highlight>
                  <a:srgbClr val="FFFFFF"/>
                </a:highlight>
              </a:rPr>
              <a:t>Healthcare professionals should assess pain in all patients with monkeypox virus infection and recognize that substantial pain may exist from mucosal lesions not evident on physical exam. </a:t>
            </a:r>
            <a:endParaRPr sz="1800">
              <a:solidFill>
                <a:schemeClr val="dk1"/>
              </a:solidFill>
              <a:highlight>
                <a:srgbClr val="FFFFFF"/>
              </a:highlight>
            </a:endParaRPr>
          </a:p>
          <a:p>
            <a:pPr marL="914400" lvl="1" indent="-342900" algn="l" rtl="0">
              <a:lnSpc>
                <a:spcPct val="115000"/>
              </a:lnSpc>
              <a:spcBef>
                <a:spcPts val="0"/>
              </a:spcBef>
              <a:spcAft>
                <a:spcPts val="0"/>
              </a:spcAft>
              <a:buClr>
                <a:schemeClr val="dk1"/>
              </a:buClr>
              <a:buSzPts val="1800"/>
              <a:buChar char="○"/>
            </a:pPr>
            <a:r>
              <a:rPr lang="en" sz="1800">
                <a:solidFill>
                  <a:schemeClr val="dk1"/>
                </a:solidFill>
                <a:highlight>
                  <a:srgbClr val="FFFFFF"/>
                </a:highlight>
              </a:rPr>
              <a:t>Topical and systemic strategies should be used to manage pain.</a:t>
            </a:r>
            <a:endParaRPr sz="1800">
              <a:solidFill>
                <a:schemeClr val="dk1"/>
              </a:solidFill>
              <a:highlight>
                <a:srgbClr val="FFFFFF"/>
              </a:highlight>
            </a:endParaRPr>
          </a:p>
          <a:p>
            <a:pPr marL="457200" lvl="0" indent="-342900" algn="l" rtl="0">
              <a:lnSpc>
                <a:spcPct val="115000"/>
              </a:lnSpc>
              <a:spcBef>
                <a:spcPts val="0"/>
              </a:spcBef>
              <a:spcAft>
                <a:spcPts val="0"/>
              </a:spcAft>
              <a:buClr>
                <a:schemeClr val="dk1"/>
              </a:buClr>
              <a:buSzPts val="1800"/>
              <a:buFont typeface="Trebuchet MS"/>
              <a:buChar char="●"/>
            </a:pPr>
            <a:r>
              <a:rPr lang="en" sz="1800">
                <a:solidFill>
                  <a:schemeClr val="dk1"/>
                </a:solidFill>
                <a:highlight>
                  <a:srgbClr val="FFFFFF"/>
                </a:highlight>
              </a:rPr>
              <a:t>General pain control: OTC medications (e.g., acetaminophen, NSAIDs) </a:t>
            </a:r>
            <a:endParaRPr sz="1800">
              <a:solidFill>
                <a:schemeClr val="dk1"/>
              </a:solidFill>
              <a:highlight>
                <a:srgbClr val="FFFFFF"/>
              </a:highlight>
            </a:endParaRPr>
          </a:p>
          <a:p>
            <a:pPr marL="457200" lvl="0" indent="-342900" algn="l" rtl="0">
              <a:lnSpc>
                <a:spcPct val="115000"/>
              </a:lnSpc>
              <a:spcBef>
                <a:spcPts val="0"/>
              </a:spcBef>
              <a:spcAft>
                <a:spcPts val="0"/>
              </a:spcAft>
              <a:buClr>
                <a:schemeClr val="dk1"/>
              </a:buClr>
              <a:buSzPts val="1800"/>
              <a:buFont typeface="Trebuchet MS"/>
              <a:buChar char="●"/>
            </a:pPr>
            <a:r>
              <a:rPr lang="en" sz="1800">
                <a:solidFill>
                  <a:schemeClr val="dk1"/>
                </a:solidFill>
                <a:highlight>
                  <a:srgbClr val="FFFFFF"/>
                </a:highlight>
              </a:rPr>
              <a:t>Local pain control: Topical steroids and anesthetics such as lidocaine </a:t>
            </a:r>
            <a:endParaRPr sz="1800">
              <a:solidFill>
                <a:schemeClr val="dk1"/>
              </a:solidFill>
              <a:highlight>
                <a:srgbClr val="FFFFFF"/>
              </a:highlight>
            </a:endParaRPr>
          </a:p>
          <a:p>
            <a:pPr marL="914400" lvl="1" indent="-342900" algn="l" rtl="0">
              <a:lnSpc>
                <a:spcPct val="115000"/>
              </a:lnSpc>
              <a:spcBef>
                <a:spcPts val="0"/>
              </a:spcBef>
              <a:spcAft>
                <a:spcPts val="0"/>
              </a:spcAft>
              <a:buClr>
                <a:schemeClr val="dk1"/>
              </a:buClr>
              <a:buSzPts val="1800"/>
              <a:buChar char="○"/>
            </a:pPr>
            <a:r>
              <a:rPr lang="en" sz="1800">
                <a:solidFill>
                  <a:schemeClr val="dk1"/>
                </a:solidFill>
                <a:highlight>
                  <a:srgbClr val="FFFFFF"/>
                </a:highlight>
              </a:rPr>
              <a:t>Topical lidocaine or other topical anesthetics should be used with caution on broken skin or on open or draining wounds.</a:t>
            </a:r>
            <a:endParaRPr sz="1800">
              <a:solidFill>
                <a:schemeClr val="dk1"/>
              </a:solidFill>
              <a:highlight>
                <a:srgbClr val="FFFFFF"/>
              </a:highlight>
            </a:endParaRPr>
          </a:p>
          <a:p>
            <a:pPr marL="457200" lvl="0" indent="-342900" algn="l" rtl="0">
              <a:lnSpc>
                <a:spcPct val="115000"/>
              </a:lnSpc>
              <a:spcBef>
                <a:spcPts val="0"/>
              </a:spcBef>
              <a:spcAft>
                <a:spcPts val="0"/>
              </a:spcAft>
              <a:buClr>
                <a:schemeClr val="dk1"/>
              </a:buClr>
              <a:buSzPts val="1800"/>
              <a:buFont typeface="Trebuchet MS"/>
              <a:buChar char="●"/>
            </a:pPr>
            <a:r>
              <a:rPr lang="en" sz="1800">
                <a:solidFill>
                  <a:schemeClr val="dk1"/>
                </a:solidFill>
                <a:highlight>
                  <a:srgbClr val="FFFFFF"/>
                </a:highlight>
              </a:rPr>
              <a:t>Prescription pain meds such as gabapentin and opioids have been used for short-term management of severe pain. Consider the risks/benefits. </a:t>
            </a:r>
            <a:endParaRPr sz="1800">
              <a:solidFill>
                <a:schemeClr val="dk1"/>
              </a:solidFill>
              <a:highlight>
                <a:srgbClr val="FFFFFF"/>
              </a:highlight>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highlight>
                  <a:srgbClr val="FFFFFF"/>
                </a:highlight>
              </a:rPr>
              <a:t>Appropriate pain control may require hospitalization. </a:t>
            </a:r>
            <a:endParaRPr sz="1900"/>
          </a:p>
        </p:txBody>
      </p:sp>
      <p:sp>
        <p:nvSpPr>
          <p:cNvPr id="605" name="Google Shape;605;p10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49</a:t>
            </a:fld>
            <a:endParaRPr/>
          </a:p>
        </p:txBody>
      </p:sp>
      <p:sp>
        <p:nvSpPr>
          <p:cNvPr id="606" name="Google Shape;606;p107"/>
          <p:cNvSpPr txBox="1"/>
          <p:nvPr/>
        </p:nvSpPr>
        <p:spPr>
          <a:xfrm>
            <a:off x="0" y="4630875"/>
            <a:ext cx="81594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200" u="sng">
                <a:solidFill>
                  <a:schemeClr val="hlink"/>
                </a:solidFill>
                <a:latin typeface="Trebuchet MS"/>
                <a:ea typeface="Trebuchet MS"/>
                <a:cs typeface="Trebuchet MS"/>
                <a:sym typeface="Trebuchet MS"/>
                <a:hlinkClick r:id="rId3"/>
              </a:rPr>
              <a:t>CDC Clinical Considerations for Pain Management of Monkeypox</a:t>
            </a:r>
            <a:endParaRPr sz="1200">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63"/>
          <p:cNvSpPr txBox="1">
            <a:spLocks noGrp="1"/>
          </p:cNvSpPr>
          <p:nvPr>
            <p:ph type="title"/>
          </p:nvPr>
        </p:nvSpPr>
        <p:spPr>
          <a:xfrm>
            <a:off x="457200" y="205978"/>
            <a:ext cx="8229600" cy="8574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300">
                <a:solidFill>
                  <a:srgbClr val="075290"/>
                </a:solidFill>
              </a:rPr>
              <a:t>2022 Monkeypox Outbreak</a:t>
            </a:r>
            <a:endParaRPr sz="3300">
              <a:solidFill>
                <a:srgbClr val="075290"/>
              </a:solidFill>
            </a:endParaRPr>
          </a:p>
        </p:txBody>
      </p:sp>
      <p:sp>
        <p:nvSpPr>
          <p:cNvPr id="269" name="Google Shape;269;p63"/>
          <p:cNvSpPr txBox="1">
            <a:spLocks noGrp="1"/>
          </p:cNvSpPr>
          <p:nvPr>
            <p:ph type="body" idx="1"/>
          </p:nvPr>
        </p:nvSpPr>
        <p:spPr>
          <a:xfrm>
            <a:off x="345050" y="1164475"/>
            <a:ext cx="8229600" cy="3600600"/>
          </a:xfrm>
          <a:prstGeom prst="rect">
            <a:avLst/>
          </a:prstGeom>
        </p:spPr>
        <p:txBody>
          <a:bodyPr spcFirstLastPara="1" wrap="square" lIns="68575" tIns="34275" rIns="68575" bIns="34275" anchor="t" anchorCtr="0">
            <a:noAutofit/>
          </a:bodyPr>
          <a:lstStyle/>
          <a:p>
            <a:pPr marL="457200" lvl="0" indent="-349250" algn="l" rtl="0">
              <a:spcBef>
                <a:spcPts val="0"/>
              </a:spcBef>
              <a:spcAft>
                <a:spcPts val="0"/>
              </a:spcAft>
              <a:buClr>
                <a:schemeClr val="dk1"/>
              </a:buClr>
              <a:buSzPts val="1900"/>
              <a:buChar char="●"/>
            </a:pPr>
            <a:r>
              <a:rPr lang="en" sz="1900">
                <a:solidFill>
                  <a:schemeClr val="dk1"/>
                </a:solidFill>
                <a:highlight>
                  <a:schemeClr val="lt1"/>
                </a:highlight>
              </a:rPr>
              <a:t>Multinational outbreak of monkeypox</a:t>
            </a:r>
            <a:endParaRPr sz="1900">
              <a:solidFill>
                <a:schemeClr val="dk1"/>
              </a:solidFill>
              <a:highlight>
                <a:schemeClr val="lt1"/>
              </a:highlight>
            </a:endParaRPr>
          </a:p>
          <a:p>
            <a:pPr marL="457200" lvl="0" indent="-349250" algn="l" rtl="0">
              <a:spcBef>
                <a:spcPts val="0"/>
              </a:spcBef>
              <a:spcAft>
                <a:spcPts val="0"/>
              </a:spcAft>
              <a:buClr>
                <a:schemeClr val="dk1"/>
              </a:buClr>
              <a:buSzPts val="1900"/>
              <a:buChar char="●"/>
            </a:pPr>
            <a:r>
              <a:rPr lang="en" sz="1900">
                <a:solidFill>
                  <a:schemeClr val="dk1"/>
                </a:solidFill>
              </a:rPr>
              <a:t>Recent </a:t>
            </a:r>
            <a:r>
              <a:rPr lang="en" sz="1900" u="sng">
                <a:solidFill>
                  <a:srgbClr val="009999"/>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MMWR</a:t>
            </a:r>
            <a:r>
              <a:rPr lang="en" sz="1900">
                <a:solidFill>
                  <a:schemeClr val="dk1"/>
                </a:solidFill>
              </a:rPr>
              <a:t> summary of U.S. cases</a:t>
            </a:r>
            <a:endParaRPr sz="1900">
              <a:solidFill>
                <a:schemeClr val="dk1"/>
              </a:solidFill>
            </a:endParaRPr>
          </a:p>
          <a:p>
            <a:pPr marL="914400" lvl="1" indent="-349250" algn="l" rtl="0">
              <a:spcBef>
                <a:spcPts val="0"/>
              </a:spcBef>
              <a:spcAft>
                <a:spcPts val="0"/>
              </a:spcAft>
              <a:buClr>
                <a:schemeClr val="dk1"/>
              </a:buClr>
              <a:buSzPts val="1900"/>
              <a:buChar char="○"/>
            </a:pPr>
            <a:r>
              <a:rPr lang="en" sz="1900">
                <a:solidFill>
                  <a:schemeClr val="dk1"/>
                </a:solidFill>
              </a:rPr>
              <a:t>~99% have occurred in men </a:t>
            </a:r>
            <a:endParaRPr sz="1900">
              <a:solidFill>
                <a:schemeClr val="dk1"/>
              </a:solidFill>
            </a:endParaRPr>
          </a:p>
          <a:p>
            <a:pPr marL="914400" lvl="1" indent="-349250" algn="l" rtl="0">
              <a:spcBef>
                <a:spcPts val="0"/>
              </a:spcBef>
              <a:spcAft>
                <a:spcPts val="0"/>
              </a:spcAft>
              <a:buClr>
                <a:schemeClr val="dk1"/>
              </a:buClr>
              <a:buSzPts val="1900"/>
              <a:buChar char="○"/>
            </a:pPr>
            <a:r>
              <a:rPr lang="en" sz="1900">
                <a:solidFill>
                  <a:schemeClr val="dk1"/>
                </a:solidFill>
              </a:rPr>
              <a:t>~94% of whom reported recent intimate or sexual contact with other men</a:t>
            </a:r>
            <a:endParaRPr sz="1900">
              <a:solidFill>
                <a:schemeClr val="dk1"/>
              </a:solidFill>
            </a:endParaRPr>
          </a:p>
          <a:p>
            <a:pPr marL="914400" lvl="1" indent="-349250" algn="l" rtl="0">
              <a:spcBef>
                <a:spcPts val="0"/>
              </a:spcBef>
              <a:spcAft>
                <a:spcPts val="0"/>
              </a:spcAft>
              <a:buClr>
                <a:schemeClr val="dk1"/>
              </a:buClr>
              <a:buSzPts val="1900"/>
              <a:buChar char="○"/>
            </a:pPr>
            <a:r>
              <a:rPr lang="en" sz="1900">
                <a:solidFill>
                  <a:schemeClr val="dk1"/>
                </a:solidFill>
              </a:rPr>
              <a:t>~41% had HIV infection</a:t>
            </a:r>
            <a:endParaRPr sz="1900">
              <a:solidFill>
                <a:schemeClr val="dk1"/>
              </a:solidFill>
            </a:endParaRPr>
          </a:p>
          <a:p>
            <a:pPr marL="457200" lvl="0" indent="-349250" algn="l" rtl="0">
              <a:spcBef>
                <a:spcPts val="0"/>
              </a:spcBef>
              <a:spcAft>
                <a:spcPts val="0"/>
              </a:spcAft>
              <a:buClr>
                <a:schemeClr val="dk1"/>
              </a:buClr>
              <a:buSzPts val="1900"/>
              <a:buChar char="●"/>
            </a:pPr>
            <a:r>
              <a:rPr lang="en" sz="1900">
                <a:solidFill>
                  <a:schemeClr val="dk1"/>
                </a:solidFill>
              </a:rPr>
              <a:t>As of 10/20/2022, </a:t>
            </a:r>
            <a:r>
              <a:rPr lang="en" sz="1900">
                <a:solidFill>
                  <a:schemeClr val="dk1"/>
                </a:solidFill>
                <a:highlight>
                  <a:schemeClr val="lt1"/>
                </a:highlight>
              </a:rPr>
              <a:t>four fatal cases of monkeypox in the U.S.</a:t>
            </a:r>
            <a:endParaRPr sz="1900">
              <a:solidFill>
                <a:schemeClr val="dk1"/>
              </a:solidFill>
              <a:highlight>
                <a:schemeClr val="lt1"/>
              </a:highlight>
            </a:endParaRPr>
          </a:p>
          <a:p>
            <a:pPr marL="457200" lvl="0" indent="-349250" algn="l" rtl="0">
              <a:spcBef>
                <a:spcPts val="0"/>
              </a:spcBef>
              <a:spcAft>
                <a:spcPts val="0"/>
              </a:spcAft>
              <a:buClr>
                <a:schemeClr val="dk1"/>
              </a:buClr>
              <a:buSzPts val="1900"/>
              <a:buChar char="●"/>
            </a:pPr>
            <a:r>
              <a:rPr lang="en" sz="1900">
                <a:solidFill>
                  <a:schemeClr val="dk1"/>
                </a:solidFill>
                <a:highlight>
                  <a:schemeClr val="lt1"/>
                </a:highlight>
              </a:rPr>
              <a:t>Reported cases as of 10/20/22</a:t>
            </a:r>
            <a:endParaRPr sz="1900">
              <a:solidFill>
                <a:schemeClr val="dk1"/>
              </a:solidFill>
              <a:highlight>
                <a:schemeClr val="lt1"/>
              </a:highlight>
            </a:endParaRPr>
          </a:p>
          <a:p>
            <a:pPr marL="914400" lvl="1" indent="-349250" algn="l" rtl="0">
              <a:spcBef>
                <a:spcPts val="0"/>
              </a:spcBef>
              <a:spcAft>
                <a:spcPts val="0"/>
              </a:spcAft>
              <a:buClr>
                <a:schemeClr val="dk1"/>
              </a:buClr>
              <a:buSzPts val="1900"/>
              <a:buChar char="○"/>
            </a:pPr>
            <a:r>
              <a:rPr lang="en" sz="1900">
                <a:solidFill>
                  <a:schemeClr val="dk1"/>
                </a:solidFill>
              </a:rPr>
              <a:t>75,166 cases reported from 109 countries globally</a:t>
            </a:r>
            <a:endParaRPr sz="1900">
              <a:solidFill>
                <a:schemeClr val="dk1"/>
              </a:solidFill>
            </a:endParaRPr>
          </a:p>
          <a:p>
            <a:pPr marL="914400" lvl="1" indent="-349250" algn="l" rtl="0">
              <a:spcBef>
                <a:spcPts val="0"/>
              </a:spcBef>
              <a:spcAft>
                <a:spcPts val="0"/>
              </a:spcAft>
              <a:buClr>
                <a:schemeClr val="dk1"/>
              </a:buClr>
              <a:buSzPts val="1900"/>
              <a:buChar char="○"/>
            </a:pPr>
            <a:r>
              <a:rPr lang="en" sz="1900">
                <a:solidFill>
                  <a:schemeClr val="dk1"/>
                </a:solidFill>
              </a:rPr>
              <a:t>27,835 cases across the U.S.</a:t>
            </a:r>
            <a:endParaRPr sz="1900">
              <a:solidFill>
                <a:schemeClr val="dk1"/>
              </a:solidFill>
              <a:highlight>
                <a:schemeClr val="lt1"/>
              </a:highlight>
            </a:endParaRPr>
          </a:p>
          <a:p>
            <a:pPr marL="0" lvl="0" indent="0" algn="l" rtl="0">
              <a:spcBef>
                <a:spcPts val="0"/>
              </a:spcBef>
              <a:spcAft>
                <a:spcPts val="0"/>
              </a:spcAft>
              <a:buNone/>
            </a:pPr>
            <a:endParaRPr>
              <a:solidFill>
                <a:schemeClr val="dk1"/>
              </a:solidFill>
              <a:highlight>
                <a:schemeClr val="lt1"/>
              </a:highlight>
            </a:endParaRPr>
          </a:p>
          <a:p>
            <a:pPr marL="1371600" lvl="0" indent="0" algn="l" rtl="0">
              <a:lnSpc>
                <a:spcPct val="90000"/>
              </a:lnSpc>
              <a:spcBef>
                <a:spcPts val="0"/>
              </a:spcBef>
              <a:spcAft>
                <a:spcPts val="0"/>
              </a:spcAft>
              <a:buNone/>
            </a:pPr>
            <a:endParaRPr>
              <a:solidFill>
                <a:schemeClr val="dk1"/>
              </a:solidFill>
              <a:highlight>
                <a:schemeClr val="lt1"/>
              </a:highlight>
            </a:endParaRPr>
          </a:p>
          <a:p>
            <a:pPr marL="0" lvl="0" indent="0" algn="l" rtl="0">
              <a:spcBef>
                <a:spcPts val="300"/>
              </a:spcBef>
              <a:spcAft>
                <a:spcPts val="0"/>
              </a:spcAft>
              <a:buNone/>
            </a:pPr>
            <a:endParaRPr sz="1900"/>
          </a:p>
        </p:txBody>
      </p:sp>
      <p:sp>
        <p:nvSpPr>
          <p:cNvPr id="270" name="Google Shape;270;p63"/>
          <p:cNvSpPr txBox="1"/>
          <p:nvPr/>
        </p:nvSpPr>
        <p:spPr>
          <a:xfrm>
            <a:off x="0" y="4614600"/>
            <a:ext cx="4247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800"/>
              <a:buFont typeface="Arial"/>
              <a:buNone/>
            </a:pPr>
            <a:r>
              <a:rPr lang="en" sz="1200" u="sng">
                <a:solidFill>
                  <a:schemeClr val="hlink"/>
                </a:solidFill>
                <a:latin typeface="Trebuchet MS"/>
                <a:ea typeface="Trebuchet MS"/>
                <a:cs typeface="Trebuchet MS"/>
                <a:sym typeface="Trebuchet MS"/>
                <a:hlinkClick r:id="rId4"/>
              </a:rPr>
              <a:t>cdc.gov/poxvirus/monkeypox/response/2022/us-map.html</a:t>
            </a:r>
            <a:r>
              <a:rPr lang="en" sz="1200">
                <a:latin typeface="Trebuchet MS"/>
                <a:ea typeface="Trebuchet MS"/>
                <a:cs typeface="Trebuchet MS"/>
                <a:sym typeface="Trebuchet MS"/>
              </a:rPr>
              <a:t> </a:t>
            </a:r>
            <a:endParaRPr sz="1200">
              <a:latin typeface="Trebuchet MS"/>
              <a:ea typeface="Trebuchet MS"/>
              <a:cs typeface="Trebuchet MS"/>
              <a:sym typeface="Trebuchet MS"/>
            </a:endParaRPr>
          </a:p>
          <a:p>
            <a:pPr marL="0" lvl="0" indent="0" algn="l" rtl="0">
              <a:spcBef>
                <a:spcPts val="0"/>
              </a:spcBef>
              <a:spcAft>
                <a:spcPts val="0"/>
              </a:spcAft>
              <a:buClr>
                <a:srgbClr val="000000"/>
              </a:buClr>
              <a:buSzPts val="800"/>
              <a:buFont typeface="Arial"/>
              <a:buNone/>
            </a:pPr>
            <a:endParaRPr sz="1200">
              <a:latin typeface="Trebuchet MS"/>
              <a:ea typeface="Trebuchet MS"/>
              <a:cs typeface="Trebuchet MS"/>
              <a:sym typeface="Trebuchet MS"/>
            </a:endParaRPr>
          </a:p>
          <a:p>
            <a:pPr marL="0" lvl="0" indent="0" algn="l" rtl="0">
              <a:spcBef>
                <a:spcPts val="0"/>
              </a:spcBef>
              <a:spcAft>
                <a:spcPts val="0"/>
              </a:spcAft>
              <a:buNone/>
            </a:pPr>
            <a:endParaRPr sz="1200">
              <a:latin typeface="Trebuchet MS"/>
              <a:ea typeface="Trebuchet MS"/>
              <a:cs typeface="Trebuchet MS"/>
              <a:sym typeface="Trebuchet MS"/>
            </a:endParaRPr>
          </a:p>
        </p:txBody>
      </p:sp>
      <p:pic>
        <p:nvPicPr>
          <p:cNvPr id="271" name="Google Shape;271;p63"/>
          <p:cNvPicPr preferRelativeResize="0"/>
          <p:nvPr/>
        </p:nvPicPr>
        <p:blipFill>
          <a:blip r:embed="rId5">
            <a:alphaModFix/>
          </a:blip>
          <a:stretch>
            <a:fillRect/>
          </a:stretch>
        </p:blipFill>
        <p:spPr>
          <a:xfrm>
            <a:off x="5972475" y="0"/>
            <a:ext cx="3058476" cy="1997474"/>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108"/>
          <p:cNvSpPr txBox="1">
            <a:spLocks noGrp="1"/>
          </p:cNvSpPr>
          <p:nvPr>
            <p:ph type="title"/>
          </p:nvPr>
        </p:nvSpPr>
        <p:spPr>
          <a:xfrm>
            <a:off x="457200" y="205978"/>
            <a:ext cx="8229600" cy="8574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300">
                <a:solidFill>
                  <a:srgbClr val="075290"/>
                </a:solidFill>
              </a:rPr>
              <a:t>Management of Rash and Skin Lesions</a:t>
            </a:r>
            <a:endParaRPr sz="3300">
              <a:solidFill>
                <a:srgbClr val="075290"/>
              </a:solidFill>
            </a:endParaRPr>
          </a:p>
        </p:txBody>
      </p:sp>
      <p:sp>
        <p:nvSpPr>
          <p:cNvPr id="612" name="Google Shape;612;p108"/>
          <p:cNvSpPr txBox="1">
            <a:spLocks noGrp="1"/>
          </p:cNvSpPr>
          <p:nvPr>
            <p:ph type="body" idx="1"/>
          </p:nvPr>
        </p:nvSpPr>
        <p:spPr>
          <a:xfrm>
            <a:off x="457200" y="880613"/>
            <a:ext cx="8229600" cy="3600600"/>
          </a:xfrm>
          <a:prstGeom prst="rect">
            <a:avLst/>
          </a:prstGeom>
        </p:spPr>
        <p:txBody>
          <a:bodyPr spcFirstLastPara="1" wrap="square" lIns="68575" tIns="34275" rIns="68575" bIns="34275" anchor="t" anchorCtr="0">
            <a:noAutofit/>
          </a:bodyPr>
          <a:lstStyle/>
          <a:p>
            <a:pPr marL="0" lvl="0" indent="0" algn="l" rtl="0">
              <a:spcBef>
                <a:spcPts val="300"/>
              </a:spcBef>
              <a:spcAft>
                <a:spcPts val="0"/>
              </a:spcAft>
              <a:buNone/>
            </a:pPr>
            <a:endParaRPr sz="1700">
              <a:solidFill>
                <a:schemeClr val="dk1"/>
              </a:solidFill>
              <a:highlight>
                <a:srgbClr val="FFFFFF"/>
              </a:highlight>
            </a:endParaRPr>
          </a:p>
          <a:p>
            <a:pPr marL="457200" lvl="0" indent="-336550" algn="l" rtl="0">
              <a:spcBef>
                <a:spcPts val="300"/>
              </a:spcBef>
              <a:spcAft>
                <a:spcPts val="0"/>
              </a:spcAft>
              <a:buSzPts val="1700"/>
              <a:buFont typeface="Trebuchet MS"/>
              <a:buChar char="●"/>
            </a:pPr>
            <a:r>
              <a:rPr lang="en" sz="1700">
                <a:solidFill>
                  <a:schemeClr val="dk1"/>
                </a:solidFill>
                <a:highlight>
                  <a:schemeClr val="lt1"/>
                </a:highlight>
              </a:rPr>
              <a:t>Instruct patients to monitor for any increased redness, warmth, or purulence around lesions and seek care if these develop.</a:t>
            </a:r>
            <a:endParaRPr sz="1700">
              <a:solidFill>
                <a:schemeClr val="dk1"/>
              </a:solidFill>
              <a:highlight>
                <a:schemeClr val="lt1"/>
              </a:highlight>
            </a:endParaRPr>
          </a:p>
          <a:p>
            <a:pPr marL="457200" lvl="0" indent="-336550" algn="l" rtl="0">
              <a:spcBef>
                <a:spcPts val="0"/>
              </a:spcBef>
              <a:spcAft>
                <a:spcPts val="0"/>
              </a:spcAft>
              <a:buSzPts val="1700"/>
              <a:buFont typeface="Trebuchet MS"/>
              <a:buChar char="●"/>
            </a:pPr>
            <a:r>
              <a:rPr lang="en" sz="1700">
                <a:solidFill>
                  <a:schemeClr val="dk1"/>
                </a:solidFill>
                <a:highlight>
                  <a:schemeClr val="lt1"/>
                </a:highlight>
              </a:rPr>
              <a:t>Puritis: Oral antihistamines; Topical agents such as calamine lotion, petroleum jelly, or colloidal oatmeal</a:t>
            </a:r>
            <a:endParaRPr sz="1700">
              <a:solidFill>
                <a:schemeClr val="dk1"/>
              </a:solidFill>
              <a:highlight>
                <a:srgbClr val="FFFFFF"/>
              </a:highlight>
            </a:endParaRPr>
          </a:p>
          <a:p>
            <a:pPr marL="457200" lvl="0" indent="-336550" algn="l" rtl="0">
              <a:spcBef>
                <a:spcPts val="0"/>
              </a:spcBef>
              <a:spcAft>
                <a:spcPts val="0"/>
              </a:spcAft>
              <a:buSzPts val="1700"/>
              <a:buFont typeface="Trebuchet MS"/>
              <a:buChar char="●"/>
            </a:pPr>
            <a:r>
              <a:rPr lang="en" sz="1700">
                <a:solidFill>
                  <a:schemeClr val="dk1"/>
                </a:solidFill>
                <a:highlight>
                  <a:srgbClr val="FFFFFF"/>
                </a:highlight>
              </a:rPr>
              <a:t>Oropharyngeal lesions: Clean saltwater gargle four times a day, oral antiseptic (e.g., chlorhexidine mouthwash), local anesthetic (e.g., viscous lidocaine), and prescription analgesic mouthwash (sometimes called “magic mouthwash”) </a:t>
            </a:r>
            <a:endParaRPr sz="1700">
              <a:solidFill>
                <a:schemeClr val="dk1"/>
              </a:solidFill>
              <a:highlight>
                <a:srgbClr val="FFFFFF"/>
              </a:highlight>
            </a:endParaRPr>
          </a:p>
          <a:p>
            <a:pPr marL="457200" lvl="0" indent="-336550" algn="l" rtl="0">
              <a:lnSpc>
                <a:spcPct val="115000"/>
              </a:lnSpc>
              <a:spcBef>
                <a:spcPts val="0"/>
              </a:spcBef>
              <a:spcAft>
                <a:spcPts val="0"/>
              </a:spcAft>
              <a:buSzPts val="1700"/>
              <a:buFont typeface="Trebuchet MS"/>
              <a:buChar char="●"/>
            </a:pPr>
            <a:r>
              <a:rPr lang="en" sz="1700">
                <a:solidFill>
                  <a:schemeClr val="dk1"/>
                </a:solidFill>
                <a:highlight>
                  <a:srgbClr val="FFFFFF"/>
                </a:highlight>
              </a:rPr>
              <a:t>Genital/ anorectal lesions: Warm sitz baths, for 10 minutes several times a day. Adding Epsom salt, vinegar, or baking soda to the water may be helpful.  </a:t>
            </a:r>
            <a:endParaRPr sz="1700">
              <a:solidFill>
                <a:schemeClr val="dk1"/>
              </a:solidFill>
              <a:highlight>
                <a:srgbClr val="FFFFFF"/>
              </a:highlight>
            </a:endParaRPr>
          </a:p>
          <a:p>
            <a:pPr marL="914400" lvl="1" indent="-336550" algn="l" rtl="0">
              <a:lnSpc>
                <a:spcPct val="115000"/>
              </a:lnSpc>
              <a:spcBef>
                <a:spcPts val="0"/>
              </a:spcBef>
              <a:spcAft>
                <a:spcPts val="0"/>
              </a:spcAft>
              <a:buClr>
                <a:schemeClr val="dk1"/>
              </a:buClr>
              <a:buSzPts val="1700"/>
              <a:buChar char="○"/>
            </a:pPr>
            <a:r>
              <a:rPr lang="en" sz="1700">
                <a:solidFill>
                  <a:schemeClr val="dk1"/>
                </a:solidFill>
                <a:highlight>
                  <a:srgbClr val="FFFFFF"/>
                </a:highlight>
              </a:rPr>
              <a:t>Sitz baths should be drained and disinfected after use to mitigate risk of autoinoculation or person to person transmission.</a:t>
            </a:r>
            <a:endParaRPr sz="1700">
              <a:solidFill>
                <a:schemeClr val="dk1"/>
              </a:solidFill>
              <a:highlight>
                <a:srgbClr val="FFFFFF"/>
              </a:highlight>
            </a:endParaRPr>
          </a:p>
          <a:p>
            <a:pPr marL="0" lvl="0" indent="0" algn="l" rtl="0">
              <a:lnSpc>
                <a:spcPct val="115000"/>
              </a:lnSpc>
              <a:spcBef>
                <a:spcPts val="1200"/>
              </a:spcBef>
              <a:spcAft>
                <a:spcPts val="1200"/>
              </a:spcAft>
              <a:buNone/>
            </a:pPr>
            <a:endParaRPr sz="1400">
              <a:solidFill>
                <a:schemeClr val="dk1"/>
              </a:solidFill>
              <a:highlight>
                <a:srgbClr val="FFFFFF"/>
              </a:highlight>
            </a:endParaRPr>
          </a:p>
        </p:txBody>
      </p:sp>
      <p:sp>
        <p:nvSpPr>
          <p:cNvPr id="613" name="Google Shape;613;p10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109"/>
          <p:cNvSpPr txBox="1">
            <a:spLocks noGrp="1"/>
          </p:cNvSpPr>
          <p:nvPr>
            <p:ph type="title"/>
          </p:nvPr>
        </p:nvSpPr>
        <p:spPr>
          <a:xfrm>
            <a:off x="457200" y="205978"/>
            <a:ext cx="8229600" cy="8574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300">
                <a:solidFill>
                  <a:srgbClr val="075290"/>
                </a:solidFill>
              </a:rPr>
              <a:t>Resources: Treatment</a:t>
            </a:r>
            <a:endParaRPr sz="3300">
              <a:solidFill>
                <a:srgbClr val="075290"/>
              </a:solidFill>
            </a:endParaRPr>
          </a:p>
        </p:txBody>
      </p:sp>
      <p:sp>
        <p:nvSpPr>
          <p:cNvPr id="619" name="Google Shape;619;p109"/>
          <p:cNvSpPr txBox="1">
            <a:spLocks noGrp="1"/>
          </p:cNvSpPr>
          <p:nvPr>
            <p:ph type="body" idx="1"/>
          </p:nvPr>
        </p:nvSpPr>
        <p:spPr>
          <a:xfrm>
            <a:off x="457200" y="895350"/>
            <a:ext cx="8229600" cy="3882000"/>
          </a:xfrm>
          <a:prstGeom prst="rect">
            <a:avLst/>
          </a:prstGeom>
        </p:spPr>
        <p:txBody>
          <a:bodyPr spcFirstLastPara="1" wrap="square" lIns="68575" tIns="34275" rIns="68575" bIns="34275" anchor="t" anchorCtr="0">
            <a:noAutofit/>
          </a:bodyPr>
          <a:lstStyle/>
          <a:p>
            <a:pPr marL="457200" lvl="0" indent="-323850" algn="l" rtl="0">
              <a:lnSpc>
                <a:spcPct val="115000"/>
              </a:lnSpc>
              <a:spcBef>
                <a:spcPts val="0"/>
              </a:spcBef>
              <a:spcAft>
                <a:spcPts val="0"/>
              </a:spcAft>
              <a:buSzPts val="1500"/>
              <a:buChar char="●"/>
            </a:pPr>
            <a:r>
              <a:rPr lang="en" sz="1500" u="sng">
                <a:solidFill>
                  <a:schemeClr val="hlink"/>
                </a:solidFill>
                <a:hlinkClick r:id="rId3"/>
              </a:rPr>
              <a:t>CDC Treatment Information for Healthcare Professionals</a:t>
            </a:r>
            <a:r>
              <a:rPr lang="en" sz="1500" u="sng">
                <a:solidFill>
                  <a:srgbClr val="0563C1"/>
                </a:solidFill>
              </a:rPr>
              <a:t> </a:t>
            </a:r>
            <a:endParaRPr sz="1500" u="sng">
              <a:solidFill>
                <a:srgbClr val="0563C1"/>
              </a:solidFill>
            </a:endParaRPr>
          </a:p>
          <a:p>
            <a:pPr marL="457200" lvl="0" indent="-323850" algn="l" rtl="0">
              <a:lnSpc>
                <a:spcPct val="115000"/>
              </a:lnSpc>
              <a:spcBef>
                <a:spcPts val="0"/>
              </a:spcBef>
              <a:spcAft>
                <a:spcPts val="0"/>
              </a:spcAft>
              <a:buSzPts val="1500"/>
              <a:buChar char="●"/>
            </a:pPr>
            <a:r>
              <a:rPr lang="en" sz="1500" u="sng">
                <a:solidFill>
                  <a:schemeClr val="hlink"/>
                </a:solidFill>
                <a:hlinkClick r:id="rId4"/>
              </a:rPr>
              <a:t>CDC Clinical Considerations for Pain Management of Monkeypox</a:t>
            </a:r>
            <a:endParaRPr sz="1500" u="sng">
              <a:solidFill>
                <a:srgbClr val="0563C1"/>
              </a:solidFill>
            </a:endParaRPr>
          </a:p>
          <a:p>
            <a:pPr marL="457200" lvl="0" indent="-323850" algn="l" rtl="0">
              <a:lnSpc>
                <a:spcPct val="115000"/>
              </a:lnSpc>
              <a:spcBef>
                <a:spcPts val="0"/>
              </a:spcBef>
              <a:spcAft>
                <a:spcPts val="0"/>
              </a:spcAft>
              <a:buSzPts val="1500"/>
              <a:buChar char="●"/>
            </a:pPr>
            <a:r>
              <a:rPr lang="en" sz="1500" u="sng">
                <a:solidFill>
                  <a:schemeClr val="hlink"/>
                </a:solidFill>
                <a:hlinkClick r:id="rId5"/>
              </a:rPr>
              <a:t>CDC Guidance for Tecovirimat Use Under Expanded Access Investigational New Drug Protocol during 2022 U.S. Monkeypox Outbreak</a:t>
            </a:r>
            <a:r>
              <a:rPr lang="en" sz="1500" u="sng">
                <a:solidFill>
                  <a:srgbClr val="0563C1"/>
                </a:solidFill>
              </a:rPr>
              <a:t> </a:t>
            </a:r>
            <a:endParaRPr sz="1500" u="sng">
              <a:solidFill>
                <a:srgbClr val="0563C1"/>
              </a:solidFill>
            </a:endParaRPr>
          </a:p>
          <a:p>
            <a:pPr marL="457200" lvl="0" indent="-323850" algn="l" rtl="0">
              <a:lnSpc>
                <a:spcPct val="115000"/>
              </a:lnSpc>
              <a:spcBef>
                <a:spcPts val="0"/>
              </a:spcBef>
              <a:spcAft>
                <a:spcPts val="0"/>
              </a:spcAft>
              <a:buSzPts val="1500"/>
              <a:buChar char="●"/>
            </a:pPr>
            <a:r>
              <a:rPr lang="en" sz="1500" u="sng">
                <a:solidFill>
                  <a:schemeClr val="hlink"/>
                </a:solidFill>
                <a:hlinkClick r:id="rId6"/>
              </a:rPr>
              <a:t>CDC Information for Healthcare Providers on Obtaining and Using TPOXX (Tecovirimat) for Treatment of Monkeypox</a:t>
            </a:r>
            <a:r>
              <a:rPr lang="en" sz="1500" u="sng">
                <a:solidFill>
                  <a:srgbClr val="FF0000"/>
                </a:solidFill>
              </a:rPr>
              <a:t> </a:t>
            </a:r>
            <a:endParaRPr sz="1500" u="sng">
              <a:solidFill>
                <a:srgbClr val="FF0000"/>
              </a:solidFill>
            </a:endParaRPr>
          </a:p>
          <a:p>
            <a:pPr marL="457200" lvl="0" indent="-323850" algn="l" rtl="0">
              <a:lnSpc>
                <a:spcPct val="115000"/>
              </a:lnSpc>
              <a:spcBef>
                <a:spcPts val="0"/>
              </a:spcBef>
              <a:spcAft>
                <a:spcPts val="0"/>
              </a:spcAft>
              <a:buSzPts val="1500"/>
              <a:buChar char="●"/>
            </a:pPr>
            <a:r>
              <a:rPr lang="en" sz="1500" u="sng">
                <a:solidFill>
                  <a:schemeClr val="hlink"/>
                </a:solidFill>
                <a:hlinkClick r:id="rId7"/>
              </a:rPr>
              <a:t>CDC Clinical Considerations for Treatment and Prophylaxis of Monkeypox Virus Infection in People with HIV </a:t>
            </a:r>
            <a:r>
              <a:rPr lang="en" sz="1500">
                <a:solidFill>
                  <a:schemeClr val="dk1"/>
                </a:solidFill>
              </a:rPr>
              <a:t> </a:t>
            </a:r>
            <a:endParaRPr sz="1500">
              <a:solidFill>
                <a:schemeClr val="dk1"/>
              </a:solidFill>
            </a:endParaRPr>
          </a:p>
          <a:p>
            <a:pPr marL="457200" lvl="0" indent="-323850" algn="l" rtl="0">
              <a:lnSpc>
                <a:spcPct val="115000"/>
              </a:lnSpc>
              <a:spcBef>
                <a:spcPts val="0"/>
              </a:spcBef>
              <a:spcAft>
                <a:spcPts val="0"/>
              </a:spcAft>
              <a:buSzPts val="1500"/>
              <a:buFont typeface="Trebuchet MS"/>
              <a:buChar char="●"/>
            </a:pPr>
            <a:r>
              <a:rPr lang="en" sz="1500" u="sng">
                <a:solidFill>
                  <a:schemeClr val="hlink"/>
                </a:solidFill>
                <a:hlinkClick r:id="rId8"/>
              </a:rPr>
              <a:t>CDC What To Do If You Suspect Monkeypox</a:t>
            </a:r>
            <a:r>
              <a:rPr lang="en" sz="1500">
                <a:solidFill>
                  <a:schemeClr val="dk1"/>
                </a:solidFill>
              </a:rPr>
              <a:t> </a:t>
            </a:r>
            <a:endParaRPr sz="1500">
              <a:solidFill>
                <a:schemeClr val="dk1"/>
              </a:solidFill>
            </a:endParaRPr>
          </a:p>
          <a:p>
            <a:pPr marL="0" lvl="0" indent="0" algn="l" rtl="0">
              <a:lnSpc>
                <a:spcPct val="115000"/>
              </a:lnSpc>
              <a:spcBef>
                <a:spcPts val="0"/>
              </a:spcBef>
              <a:spcAft>
                <a:spcPts val="0"/>
              </a:spcAft>
              <a:buNone/>
            </a:pPr>
            <a:endParaRPr sz="1300">
              <a:solidFill>
                <a:schemeClr val="dk1"/>
              </a:solidFill>
              <a:highlight>
                <a:srgbClr val="FFFFFF"/>
              </a:highlight>
            </a:endParaRPr>
          </a:p>
          <a:p>
            <a:pPr marL="0" lvl="0" indent="0" algn="l" rtl="0">
              <a:lnSpc>
                <a:spcPct val="115000"/>
              </a:lnSpc>
              <a:spcBef>
                <a:spcPts val="0"/>
              </a:spcBef>
              <a:spcAft>
                <a:spcPts val="0"/>
              </a:spcAft>
              <a:buNone/>
            </a:pPr>
            <a:r>
              <a:rPr lang="en" sz="1500">
                <a:solidFill>
                  <a:schemeClr val="dk1"/>
                </a:solidFill>
                <a:highlight>
                  <a:srgbClr val="FFFF00"/>
                </a:highlight>
              </a:rPr>
              <a:t>CDC can assist physicians in the diagnosis and management of patients with suspected or confirmed monkeypox. If VIGIV or antivirals are needed, or additional information is required, physicians should contact the CDC Emergency Operations Center at 770-488-7100, Monday through Friday 8 AM to 4:30 PM Eastern Standard Time; at other times call (404) 639-2888.</a:t>
            </a:r>
            <a:endParaRPr sz="1500">
              <a:solidFill>
                <a:schemeClr val="dk1"/>
              </a:solidFill>
              <a:highlight>
                <a:srgbClr val="FFFF00"/>
              </a:highlight>
            </a:endParaRPr>
          </a:p>
          <a:p>
            <a:pPr marL="0" lvl="0" indent="0" algn="l" rtl="0">
              <a:lnSpc>
                <a:spcPct val="115000"/>
              </a:lnSpc>
              <a:spcBef>
                <a:spcPts val="0"/>
              </a:spcBef>
              <a:spcAft>
                <a:spcPts val="0"/>
              </a:spcAft>
              <a:buNone/>
            </a:pPr>
            <a:endParaRPr sz="1500">
              <a:solidFill>
                <a:schemeClr val="dk1"/>
              </a:solidFill>
            </a:endParaRPr>
          </a:p>
          <a:p>
            <a:pPr marL="0" lvl="0" indent="0" algn="l" rtl="0">
              <a:spcBef>
                <a:spcPts val="300"/>
              </a:spcBef>
              <a:spcAft>
                <a:spcPts val="0"/>
              </a:spcAft>
              <a:buNone/>
            </a:pPr>
            <a:endParaRPr sz="15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110"/>
          <p:cNvSpPr txBox="1">
            <a:spLocks noGrp="1"/>
          </p:cNvSpPr>
          <p:nvPr>
            <p:ph type="ctrTitle"/>
          </p:nvPr>
        </p:nvSpPr>
        <p:spPr>
          <a:xfrm>
            <a:off x="685800" y="1097802"/>
            <a:ext cx="7772400" cy="153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3366"/>
              </a:buClr>
              <a:buSzPts val="3200"/>
              <a:buFont typeface="Trebuchet MS"/>
              <a:buNone/>
            </a:pPr>
            <a:endParaRPr sz="3400" b="1">
              <a:solidFill>
                <a:srgbClr val="075290"/>
              </a:solidFill>
            </a:endParaRPr>
          </a:p>
          <a:p>
            <a:pPr marL="0" lvl="0" indent="0" algn="ctr" rtl="0">
              <a:lnSpc>
                <a:spcPct val="100000"/>
              </a:lnSpc>
              <a:spcBef>
                <a:spcPts val="0"/>
              </a:spcBef>
              <a:spcAft>
                <a:spcPts val="0"/>
              </a:spcAft>
              <a:buClr>
                <a:srgbClr val="003366"/>
              </a:buClr>
              <a:buSzPts val="3200"/>
              <a:buFont typeface="Trebuchet MS"/>
              <a:buNone/>
            </a:pPr>
            <a:endParaRPr sz="3000" b="1" i="1">
              <a:solidFill>
                <a:srgbClr val="075290"/>
              </a:solidFill>
            </a:endParaRPr>
          </a:p>
        </p:txBody>
      </p:sp>
      <p:sp>
        <p:nvSpPr>
          <p:cNvPr id="626" name="Google Shape;626;p110"/>
          <p:cNvSpPr txBox="1">
            <a:spLocks noGrp="1"/>
          </p:cNvSpPr>
          <p:nvPr>
            <p:ph type="sldNum" idx="12"/>
          </p:nvPr>
        </p:nvSpPr>
        <p:spPr>
          <a:xfrm>
            <a:off x="9" y="45502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 sz="1200"/>
              <a:t>52</a:t>
            </a:fld>
            <a:endParaRPr sz="1200"/>
          </a:p>
        </p:txBody>
      </p:sp>
      <p:sp>
        <p:nvSpPr>
          <p:cNvPr id="627" name="Google Shape;627;p110"/>
          <p:cNvSpPr txBox="1">
            <a:spLocks noGrp="1"/>
          </p:cNvSpPr>
          <p:nvPr>
            <p:ph type="subTitle" idx="1"/>
          </p:nvPr>
        </p:nvSpPr>
        <p:spPr>
          <a:xfrm>
            <a:off x="475775" y="1241500"/>
            <a:ext cx="7924800" cy="1737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480"/>
              </a:spcBef>
              <a:spcAft>
                <a:spcPts val="0"/>
              </a:spcAft>
              <a:buClr>
                <a:srgbClr val="4D4D4D"/>
              </a:buClr>
              <a:buSzPts val="2400"/>
              <a:buFont typeface="Trebuchet MS"/>
              <a:buNone/>
            </a:pPr>
            <a:r>
              <a:rPr lang="en" sz="3200">
                <a:solidFill>
                  <a:schemeClr val="accent6"/>
                </a:solidFill>
              </a:rPr>
              <a:t>Thank you for your attention!</a:t>
            </a:r>
            <a:endParaRPr sz="3200">
              <a:solidFill>
                <a:schemeClr val="accent6"/>
              </a:solidFill>
            </a:endParaRPr>
          </a:p>
          <a:p>
            <a:pPr marL="0" lvl="0" indent="0" algn="ctr" rtl="0">
              <a:lnSpc>
                <a:spcPct val="100000"/>
              </a:lnSpc>
              <a:spcBef>
                <a:spcPts val="480"/>
              </a:spcBef>
              <a:spcAft>
                <a:spcPts val="0"/>
              </a:spcAft>
              <a:buClr>
                <a:srgbClr val="4D4D4D"/>
              </a:buClr>
              <a:buSzPts val="2400"/>
              <a:buFont typeface="Trebuchet MS"/>
              <a:buNone/>
            </a:pPr>
            <a:endParaRPr sz="3200">
              <a:solidFill>
                <a:schemeClr val="accent6"/>
              </a:solidFill>
            </a:endParaRPr>
          </a:p>
          <a:p>
            <a:pPr marL="0" lvl="0" indent="0" algn="ctr" rtl="0">
              <a:lnSpc>
                <a:spcPct val="100000"/>
              </a:lnSpc>
              <a:spcBef>
                <a:spcPts val="480"/>
              </a:spcBef>
              <a:spcAft>
                <a:spcPts val="0"/>
              </a:spcAft>
              <a:buClr>
                <a:srgbClr val="4D4D4D"/>
              </a:buClr>
              <a:buSzPts val="2400"/>
              <a:buFont typeface="Trebuchet MS"/>
              <a:buNone/>
            </a:pPr>
            <a:r>
              <a:rPr lang="en" sz="3200">
                <a:solidFill>
                  <a:schemeClr val="accent6"/>
                </a:solidFill>
              </a:rPr>
              <a:t>Questions?</a:t>
            </a:r>
            <a:endParaRPr sz="3200">
              <a:solidFill>
                <a:schemeClr val="accent6"/>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64"/>
          <p:cNvSpPr txBox="1">
            <a:spLocks noGrp="1"/>
          </p:cNvSpPr>
          <p:nvPr>
            <p:ph type="title"/>
          </p:nvPr>
        </p:nvSpPr>
        <p:spPr>
          <a:xfrm>
            <a:off x="165475" y="3"/>
            <a:ext cx="8229600" cy="8574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300">
                <a:solidFill>
                  <a:srgbClr val="075290"/>
                </a:solidFill>
              </a:rPr>
              <a:t>Data in Virginia</a:t>
            </a:r>
            <a:endParaRPr sz="3400">
              <a:solidFill>
                <a:srgbClr val="075290"/>
              </a:solidFill>
            </a:endParaRPr>
          </a:p>
        </p:txBody>
      </p:sp>
      <p:sp>
        <p:nvSpPr>
          <p:cNvPr id="277" name="Google Shape;277;p64"/>
          <p:cNvSpPr txBox="1"/>
          <p:nvPr/>
        </p:nvSpPr>
        <p:spPr>
          <a:xfrm>
            <a:off x="165475" y="4514375"/>
            <a:ext cx="3823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u="sng">
                <a:solidFill>
                  <a:srgbClr val="009999"/>
                </a:solidFill>
                <a:latin typeface="Trebuchet MS"/>
                <a:ea typeface="Trebuchet MS"/>
                <a:cs typeface="Trebuchet MS"/>
                <a:sym typeface="Trebuchet M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vdh.virginia.gov/monkeypox/data-in-virginia/</a:t>
            </a:r>
            <a:endParaRPr sz="1200">
              <a:latin typeface="Trebuchet MS"/>
              <a:ea typeface="Trebuchet MS"/>
              <a:cs typeface="Trebuchet MS"/>
              <a:sym typeface="Trebuchet MS"/>
            </a:endParaRPr>
          </a:p>
        </p:txBody>
      </p:sp>
      <p:sp>
        <p:nvSpPr>
          <p:cNvPr id="278" name="Google Shape;278;p64"/>
          <p:cNvSpPr txBox="1"/>
          <p:nvPr/>
        </p:nvSpPr>
        <p:spPr>
          <a:xfrm>
            <a:off x="5923125" y="337775"/>
            <a:ext cx="3120300" cy="4176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900">
                <a:solidFill>
                  <a:schemeClr val="dk1"/>
                </a:solidFill>
                <a:highlight>
                  <a:schemeClr val="lt1"/>
                </a:highlight>
                <a:latin typeface="Trebuchet MS"/>
                <a:ea typeface="Trebuchet MS"/>
                <a:cs typeface="Trebuchet MS"/>
                <a:sym typeface="Trebuchet MS"/>
              </a:rPr>
              <a:t>As of 10/20/22</a:t>
            </a:r>
            <a:r>
              <a:rPr lang="en" sz="1900">
                <a:solidFill>
                  <a:schemeClr val="dk1"/>
                </a:solidFill>
                <a:latin typeface="Trebuchet MS"/>
                <a:ea typeface="Trebuchet MS"/>
                <a:cs typeface="Trebuchet MS"/>
                <a:sym typeface="Trebuchet MS"/>
              </a:rPr>
              <a:t>:</a:t>
            </a:r>
            <a:endParaRPr sz="1900">
              <a:solidFill>
                <a:schemeClr val="dk1"/>
              </a:solidFill>
              <a:latin typeface="Trebuchet MS"/>
              <a:ea typeface="Trebuchet MS"/>
              <a:cs typeface="Trebuchet MS"/>
              <a:sym typeface="Trebuchet MS"/>
            </a:endParaRPr>
          </a:p>
          <a:p>
            <a:pPr marL="457200" lvl="0" indent="-349250" algn="l" rtl="0">
              <a:lnSpc>
                <a:spcPct val="115000"/>
              </a:lnSpc>
              <a:spcBef>
                <a:spcPts val="0"/>
              </a:spcBef>
              <a:spcAft>
                <a:spcPts val="0"/>
              </a:spcAft>
              <a:buClr>
                <a:schemeClr val="dk1"/>
              </a:buClr>
              <a:buSzPts val="1900"/>
              <a:buFont typeface="Trebuchet MS"/>
              <a:buChar char="●"/>
            </a:pPr>
            <a:r>
              <a:rPr lang="en" sz="1900">
                <a:solidFill>
                  <a:schemeClr val="dk1"/>
                </a:solidFill>
                <a:latin typeface="Trebuchet MS"/>
                <a:ea typeface="Trebuchet MS"/>
                <a:cs typeface="Trebuchet MS"/>
                <a:sym typeface="Trebuchet MS"/>
              </a:rPr>
              <a:t>521 confirmed cases, </a:t>
            </a:r>
            <a:endParaRPr sz="1900">
              <a:solidFill>
                <a:schemeClr val="dk1"/>
              </a:solidFill>
              <a:latin typeface="Trebuchet MS"/>
              <a:ea typeface="Trebuchet MS"/>
              <a:cs typeface="Trebuchet MS"/>
              <a:sym typeface="Trebuchet MS"/>
            </a:endParaRPr>
          </a:p>
          <a:p>
            <a:pPr marL="457200" lvl="0" indent="-349250" algn="l" rtl="0">
              <a:lnSpc>
                <a:spcPct val="115000"/>
              </a:lnSpc>
              <a:spcBef>
                <a:spcPts val="0"/>
              </a:spcBef>
              <a:spcAft>
                <a:spcPts val="0"/>
              </a:spcAft>
              <a:buClr>
                <a:schemeClr val="dk1"/>
              </a:buClr>
              <a:buSzPts val="1900"/>
              <a:buFont typeface="Trebuchet MS"/>
              <a:buChar char="●"/>
            </a:pPr>
            <a:r>
              <a:rPr lang="en" sz="1900">
                <a:solidFill>
                  <a:schemeClr val="dk1"/>
                </a:solidFill>
                <a:latin typeface="Trebuchet MS"/>
                <a:ea typeface="Trebuchet MS"/>
                <a:cs typeface="Trebuchet MS"/>
                <a:sym typeface="Trebuchet MS"/>
              </a:rPr>
              <a:t>22 hospitalizations, </a:t>
            </a:r>
            <a:endParaRPr sz="1900">
              <a:solidFill>
                <a:schemeClr val="dk1"/>
              </a:solidFill>
              <a:latin typeface="Trebuchet MS"/>
              <a:ea typeface="Trebuchet MS"/>
              <a:cs typeface="Trebuchet MS"/>
              <a:sym typeface="Trebuchet MS"/>
            </a:endParaRPr>
          </a:p>
          <a:p>
            <a:pPr marL="457200" lvl="0" indent="-349250" algn="l" rtl="0">
              <a:lnSpc>
                <a:spcPct val="115000"/>
              </a:lnSpc>
              <a:spcBef>
                <a:spcPts val="0"/>
              </a:spcBef>
              <a:spcAft>
                <a:spcPts val="0"/>
              </a:spcAft>
              <a:buClr>
                <a:schemeClr val="dk1"/>
              </a:buClr>
              <a:buSzPts val="1900"/>
              <a:buFont typeface="Trebuchet MS"/>
              <a:buChar char="●"/>
            </a:pPr>
            <a:r>
              <a:rPr lang="en" sz="1900">
                <a:solidFill>
                  <a:schemeClr val="dk1"/>
                </a:solidFill>
                <a:latin typeface="Trebuchet MS"/>
                <a:ea typeface="Trebuchet MS"/>
                <a:cs typeface="Trebuchet MS"/>
                <a:sym typeface="Trebuchet MS"/>
              </a:rPr>
              <a:t>0 deaths</a:t>
            </a:r>
            <a:endParaRPr sz="1900">
              <a:solidFill>
                <a:schemeClr val="dk1"/>
              </a:solidFill>
              <a:latin typeface="Trebuchet MS"/>
              <a:ea typeface="Trebuchet MS"/>
              <a:cs typeface="Trebuchet MS"/>
              <a:sym typeface="Trebuchet MS"/>
            </a:endParaRPr>
          </a:p>
          <a:p>
            <a:pPr marL="457200" lvl="0" indent="-349250" algn="l" rtl="0">
              <a:lnSpc>
                <a:spcPct val="115000"/>
              </a:lnSpc>
              <a:spcBef>
                <a:spcPts val="0"/>
              </a:spcBef>
              <a:spcAft>
                <a:spcPts val="0"/>
              </a:spcAft>
              <a:buClr>
                <a:schemeClr val="dk1"/>
              </a:buClr>
              <a:buSzPts val="1900"/>
              <a:buFont typeface="Trebuchet MS"/>
              <a:buChar char="●"/>
            </a:pPr>
            <a:r>
              <a:rPr lang="en" sz="1900">
                <a:solidFill>
                  <a:schemeClr val="dk1"/>
                </a:solidFill>
                <a:latin typeface="Trebuchet MS"/>
                <a:ea typeface="Trebuchet MS"/>
                <a:cs typeface="Trebuchet MS"/>
                <a:sym typeface="Trebuchet MS"/>
              </a:rPr>
              <a:t>94% male</a:t>
            </a:r>
            <a:endParaRPr sz="1900">
              <a:solidFill>
                <a:schemeClr val="dk1"/>
              </a:solidFill>
              <a:latin typeface="Trebuchet MS"/>
              <a:ea typeface="Trebuchet MS"/>
              <a:cs typeface="Trebuchet MS"/>
              <a:sym typeface="Trebuchet MS"/>
            </a:endParaRPr>
          </a:p>
          <a:p>
            <a:pPr marL="457200" lvl="0" indent="-349250" algn="l" rtl="0">
              <a:lnSpc>
                <a:spcPct val="115000"/>
              </a:lnSpc>
              <a:spcBef>
                <a:spcPts val="0"/>
              </a:spcBef>
              <a:spcAft>
                <a:spcPts val="0"/>
              </a:spcAft>
              <a:buClr>
                <a:schemeClr val="dk1"/>
              </a:buClr>
              <a:buSzPts val="1900"/>
              <a:buFont typeface="Trebuchet MS"/>
              <a:buChar char="●"/>
            </a:pPr>
            <a:r>
              <a:rPr lang="en" sz="1900">
                <a:solidFill>
                  <a:schemeClr val="dk1"/>
                </a:solidFill>
                <a:latin typeface="Trebuchet MS"/>
                <a:ea typeface="Trebuchet MS"/>
                <a:cs typeface="Trebuchet MS"/>
                <a:sym typeface="Trebuchet MS"/>
              </a:rPr>
              <a:t>Middle age groups (20-29, 30-39 years)</a:t>
            </a:r>
            <a:endParaRPr sz="1900">
              <a:solidFill>
                <a:schemeClr val="dk1"/>
              </a:solidFill>
              <a:latin typeface="Trebuchet MS"/>
              <a:ea typeface="Trebuchet MS"/>
              <a:cs typeface="Trebuchet MS"/>
              <a:sym typeface="Trebuchet MS"/>
            </a:endParaRPr>
          </a:p>
          <a:p>
            <a:pPr marL="457200" lvl="0" indent="-349250" algn="l" rtl="0">
              <a:lnSpc>
                <a:spcPct val="115000"/>
              </a:lnSpc>
              <a:spcBef>
                <a:spcPts val="0"/>
              </a:spcBef>
              <a:spcAft>
                <a:spcPts val="0"/>
              </a:spcAft>
              <a:buClr>
                <a:schemeClr val="dk1"/>
              </a:buClr>
              <a:buSzPts val="1900"/>
              <a:buFont typeface="Trebuchet MS"/>
              <a:buChar char="●"/>
            </a:pPr>
            <a:r>
              <a:rPr lang="en" sz="1900">
                <a:solidFill>
                  <a:schemeClr val="dk1"/>
                </a:solidFill>
                <a:latin typeface="Trebuchet MS"/>
                <a:ea typeface="Trebuchet MS"/>
                <a:cs typeface="Trebuchet MS"/>
                <a:sym typeface="Trebuchet MS"/>
              </a:rPr>
              <a:t>Majority have reported race/ethnicity as Black, followed by white and Latino</a:t>
            </a:r>
            <a:endParaRPr>
              <a:solidFill>
                <a:schemeClr val="dk1"/>
              </a:solidFill>
              <a:latin typeface="Trebuchet MS"/>
              <a:ea typeface="Trebuchet MS"/>
              <a:cs typeface="Trebuchet MS"/>
              <a:sym typeface="Trebuchet MS"/>
            </a:endParaRPr>
          </a:p>
        </p:txBody>
      </p:sp>
      <p:pic>
        <p:nvPicPr>
          <p:cNvPr id="279" name="Google Shape;279;p64"/>
          <p:cNvPicPr preferRelativeResize="0"/>
          <p:nvPr/>
        </p:nvPicPr>
        <p:blipFill>
          <a:blip r:embed="rId4">
            <a:alphaModFix/>
          </a:blip>
          <a:stretch>
            <a:fillRect/>
          </a:stretch>
        </p:blipFill>
        <p:spPr>
          <a:xfrm>
            <a:off x="165475" y="1239719"/>
            <a:ext cx="5757650" cy="318848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65"/>
          <p:cNvSpPr txBox="1">
            <a:spLocks noGrp="1"/>
          </p:cNvSpPr>
          <p:nvPr>
            <p:ph type="body" idx="1"/>
          </p:nvPr>
        </p:nvSpPr>
        <p:spPr>
          <a:xfrm>
            <a:off x="457200" y="1200150"/>
            <a:ext cx="8229600" cy="3600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4D4D4D"/>
              </a:buClr>
              <a:buSzPts val="2400"/>
              <a:buFont typeface="Trebuchet MS"/>
              <a:buNone/>
            </a:pPr>
            <a:endParaRPr>
              <a:solidFill>
                <a:srgbClr val="000000"/>
              </a:solidFill>
            </a:endParaRPr>
          </a:p>
          <a:p>
            <a:pPr marL="0" lvl="0" indent="0" algn="ctr" rtl="0">
              <a:lnSpc>
                <a:spcPct val="100000"/>
              </a:lnSpc>
              <a:spcBef>
                <a:spcPts val="480"/>
              </a:spcBef>
              <a:spcAft>
                <a:spcPts val="0"/>
              </a:spcAft>
              <a:buClr>
                <a:srgbClr val="4D4D4D"/>
              </a:buClr>
              <a:buSzPts val="2400"/>
              <a:buFont typeface="Trebuchet MS"/>
              <a:buNone/>
            </a:pPr>
            <a:endParaRPr sz="2400" b="0" i="0" u="none">
              <a:solidFill>
                <a:srgbClr val="4D4D4D"/>
              </a:solidFill>
              <a:latin typeface="Trebuchet MS"/>
              <a:ea typeface="Trebuchet MS"/>
              <a:cs typeface="Trebuchet MS"/>
              <a:sym typeface="Trebuchet MS"/>
            </a:endParaRPr>
          </a:p>
          <a:p>
            <a:pPr marL="0" lvl="0" indent="0" algn="ctr" rtl="0">
              <a:lnSpc>
                <a:spcPct val="100000"/>
              </a:lnSpc>
              <a:spcBef>
                <a:spcPts val="480"/>
              </a:spcBef>
              <a:spcAft>
                <a:spcPts val="0"/>
              </a:spcAft>
              <a:buClr>
                <a:srgbClr val="4D4D4D"/>
              </a:buClr>
              <a:buSzPts val="2400"/>
              <a:buFont typeface="Trebuchet MS"/>
              <a:buNone/>
            </a:pPr>
            <a:endParaRPr sz="2400" b="0" i="0" u="none">
              <a:solidFill>
                <a:srgbClr val="4D4D4D"/>
              </a:solidFill>
              <a:latin typeface="Trebuchet MS"/>
              <a:ea typeface="Trebuchet MS"/>
              <a:cs typeface="Trebuchet MS"/>
              <a:sym typeface="Trebuchet MS"/>
            </a:endParaRPr>
          </a:p>
        </p:txBody>
      </p:sp>
      <p:sp>
        <p:nvSpPr>
          <p:cNvPr id="286" name="Google Shape;286;p65"/>
          <p:cNvSpPr txBox="1"/>
          <p:nvPr/>
        </p:nvSpPr>
        <p:spPr>
          <a:xfrm>
            <a:off x="304800" y="228600"/>
            <a:ext cx="8534400" cy="857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00"/>
              </a:buClr>
              <a:buSzPts val="3600"/>
              <a:buFont typeface="Arial"/>
              <a:buNone/>
            </a:pPr>
            <a:endParaRPr sz="3300" b="0" i="0" u="none" strike="noStrike" cap="none">
              <a:solidFill>
                <a:srgbClr val="075290"/>
              </a:solidFill>
              <a:latin typeface="Calibri"/>
              <a:ea typeface="Calibri"/>
              <a:cs typeface="Calibri"/>
              <a:sym typeface="Calibri"/>
            </a:endParaRPr>
          </a:p>
        </p:txBody>
      </p:sp>
      <p:sp>
        <p:nvSpPr>
          <p:cNvPr id="287" name="Google Shape;287;p65"/>
          <p:cNvSpPr txBox="1"/>
          <p:nvPr/>
        </p:nvSpPr>
        <p:spPr>
          <a:xfrm>
            <a:off x="304800" y="1043225"/>
            <a:ext cx="8485800" cy="3823800"/>
          </a:xfrm>
          <a:prstGeom prst="rect">
            <a:avLst/>
          </a:prstGeom>
          <a:noFill/>
          <a:ln>
            <a:noFill/>
          </a:ln>
        </p:spPr>
        <p:txBody>
          <a:bodyPr spcFirstLastPara="1" wrap="square" lIns="91425" tIns="45700" rIns="91425" bIns="45700" anchor="t" anchorCtr="0">
            <a:noAutofit/>
          </a:bodyPr>
          <a:lstStyle/>
          <a:p>
            <a:pPr marL="457200" marR="0" lvl="0" indent="-334765" algn="l" rtl="0">
              <a:lnSpc>
                <a:spcPct val="100000"/>
              </a:lnSpc>
              <a:spcBef>
                <a:spcPts val="500"/>
              </a:spcBef>
              <a:spcAft>
                <a:spcPts val="0"/>
              </a:spcAft>
              <a:buClr>
                <a:schemeClr val="dk1"/>
              </a:buClr>
              <a:buSzPts val="1672"/>
              <a:buFont typeface="Trebuchet MS"/>
              <a:buChar char="●"/>
            </a:pPr>
            <a:r>
              <a:rPr lang="en" sz="1671" b="0" i="0" u="none" strike="noStrike" cap="none">
                <a:solidFill>
                  <a:schemeClr val="dk1"/>
                </a:solidFill>
                <a:latin typeface="Trebuchet MS"/>
                <a:ea typeface="Trebuchet MS"/>
                <a:cs typeface="Trebuchet MS"/>
                <a:sym typeface="Trebuchet MS"/>
              </a:rPr>
              <a:t>Close contact with rash lesions</a:t>
            </a:r>
            <a:r>
              <a:rPr lang="en" sz="1671">
                <a:solidFill>
                  <a:schemeClr val="dk1"/>
                </a:solidFill>
                <a:latin typeface="Trebuchet MS"/>
                <a:ea typeface="Trebuchet MS"/>
                <a:cs typeface="Trebuchet MS"/>
                <a:sym typeface="Trebuchet MS"/>
              </a:rPr>
              <a:t> or </a:t>
            </a:r>
            <a:r>
              <a:rPr lang="en" sz="1671" b="0" i="0" u="none" strike="noStrike" cap="none">
                <a:solidFill>
                  <a:schemeClr val="dk1"/>
                </a:solidFill>
                <a:latin typeface="Trebuchet MS"/>
                <a:ea typeface="Trebuchet MS"/>
                <a:cs typeface="Trebuchet MS"/>
                <a:sym typeface="Trebuchet MS"/>
              </a:rPr>
              <a:t>body fluids </a:t>
            </a:r>
            <a:endParaRPr sz="1671" b="0" i="0" u="none" strike="noStrike" cap="none">
              <a:solidFill>
                <a:schemeClr val="dk1"/>
              </a:solidFill>
              <a:latin typeface="Trebuchet MS"/>
              <a:ea typeface="Trebuchet MS"/>
              <a:cs typeface="Trebuchet MS"/>
              <a:sym typeface="Trebuchet MS"/>
            </a:endParaRPr>
          </a:p>
          <a:p>
            <a:pPr marL="914400" marR="0" lvl="1" indent="-334765" algn="l" rtl="0">
              <a:lnSpc>
                <a:spcPct val="100000"/>
              </a:lnSpc>
              <a:spcBef>
                <a:spcPts val="500"/>
              </a:spcBef>
              <a:spcAft>
                <a:spcPts val="0"/>
              </a:spcAft>
              <a:buClr>
                <a:schemeClr val="dk1"/>
              </a:buClr>
              <a:buSzPts val="1672"/>
              <a:buFont typeface="Trebuchet MS"/>
              <a:buChar char="○"/>
            </a:pPr>
            <a:r>
              <a:rPr lang="en" sz="1671">
                <a:solidFill>
                  <a:schemeClr val="dk1"/>
                </a:solidFill>
                <a:latin typeface="Trebuchet MS"/>
                <a:ea typeface="Trebuchet MS"/>
                <a:cs typeface="Trebuchet MS"/>
                <a:sym typeface="Trebuchet MS"/>
              </a:rPr>
              <a:t>Can occur during intimate contact</a:t>
            </a:r>
            <a:endParaRPr sz="1671">
              <a:solidFill>
                <a:schemeClr val="dk1"/>
              </a:solidFill>
              <a:latin typeface="Trebuchet MS"/>
              <a:ea typeface="Trebuchet MS"/>
              <a:cs typeface="Trebuchet MS"/>
              <a:sym typeface="Trebuchet MS"/>
            </a:endParaRPr>
          </a:p>
          <a:p>
            <a:pPr marL="457200" marR="0" lvl="0" indent="-334765" algn="l" rtl="0">
              <a:lnSpc>
                <a:spcPct val="100000"/>
              </a:lnSpc>
              <a:spcBef>
                <a:spcPts val="500"/>
              </a:spcBef>
              <a:spcAft>
                <a:spcPts val="0"/>
              </a:spcAft>
              <a:buClr>
                <a:schemeClr val="dk1"/>
              </a:buClr>
              <a:buSzPts val="1672"/>
              <a:buFont typeface="Trebuchet MS"/>
              <a:buChar char="●"/>
            </a:pPr>
            <a:r>
              <a:rPr lang="en" sz="1671">
                <a:solidFill>
                  <a:schemeClr val="dk1"/>
                </a:solidFill>
                <a:latin typeface="Trebuchet MS"/>
                <a:ea typeface="Trebuchet MS"/>
                <a:cs typeface="Trebuchet MS"/>
                <a:sym typeface="Trebuchet MS"/>
              </a:rPr>
              <a:t>Can also spread via </a:t>
            </a:r>
            <a:r>
              <a:rPr lang="en" sz="1671" b="0" i="0" u="none" strike="noStrike" cap="none">
                <a:solidFill>
                  <a:schemeClr val="dk1"/>
                </a:solidFill>
                <a:latin typeface="Trebuchet MS"/>
                <a:ea typeface="Trebuchet MS"/>
                <a:cs typeface="Trebuchet MS"/>
                <a:sym typeface="Trebuchet MS"/>
              </a:rPr>
              <a:t>contaminated materials (</a:t>
            </a:r>
            <a:r>
              <a:rPr lang="en" sz="1671" b="0" i="1" u="none" strike="noStrike" cap="none">
                <a:solidFill>
                  <a:schemeClr val="dk1"/>
                </a:solidFill>
                <a:latin typeface="Trebuchet MS"/>
                <a:ea typeface="Trebuchet MS"/>
                <a:cs typeface="Trebuchet MS"/>
                <a:sym typeface="Trebuchet MS"/>
              </a:rPr>
              <a:t>e.g.</a:t>
            </a:r>
            <a:r>
              <a:rPr lang="en" sz="1671" b="0" i="0" u="none" strike="noStrike" cap="none">
                <a:solidFill>
                  <a:schemeClr val="dk1"/>
                </a:solidFill>
                <a:latin typeface="Trebuchet MS"/>
                <a:ea typeface="Trebuchet MS"/>
                <a:cs typeface="Trebuchet MS"/>
                <a:sym typeface="Trebuchet MS"/>
              </a:rPr>
              <a:t>, bedding, towels) or large respiratory droplets</a:t>
            </a:r>
            <a:endParaRPr sz="1671">
              <a:solidFill>
                <a:schemeClr val="dk1"/>
              </a:solidFill>
              <a:latin typeface="Trebuchet MS"/>
              <a:ea typeface="Trebuchet MS"/>
              <a:cs typeface="Trebuchet MS"/>
              <a:sym typeface="Trebuchet MS"/>
            </a:endParaRPr>
          </a:p>
          <a:p>
            <a:pPr marL="457200" marR="0" lvl="0" indent="-334765" algn="l" rtl="0">
              <a:lnSpc>
                <a:spcPct val="100000"/>
              </a:lnSpc>
              <a:spcBef>
                <a:spcPts val="500"/>
              </a:spcBef>
              <a:spcAft>
                <a:spcPts val="0"/>
              </a:spcAft>
              <a:buClr>
                <a:schemeClr val="dk1"/>
              </a:buClr>
              <a:buSzPts val="1672"/>
              <a:buFont typeface="Trebuchet MS"/>
              <a:buChar char="●"/>
            </a:pPr>
            <a:r>
              <a:rPr lang="en" sz="1671">
                <a:solidFill>
                  <a:schemeClr val="dk1"/>
                </a:solidFill>
                <a:latin typeface="Trebuchet MS"/>
                <a:ea typeface="Trebuchet MS"/>
                <a:cs typeface="Trebuchet MS"/>
                <a:sym typeface="Trebuchet MS"/>
              </a:rPr>
              <a:t>Most </a:t>
            </a:r>
            <a:r>
              <a:rPr lang="en" sz="1671" b="0" i="0" u="none" strike="noStrike" cap="none">
                <a:solidFill>
                  <a:schemeClr val="dk1"/>
                </a:solidFill>
                <a:latin typeface="Trebuchet MS"/>
                <a:ea typeface="Trebuchet MS"/>
                <a:cs typeface="Trebuchet MS"/>
                <a:sym typeface="Trebuchet MS"/>
              </a:rPr>
              <a:t>cases in people who identify as men who have sex with men (MSM) </a:t>
            </a:r>
            <a:endParaRPr sz="1671" b="0" i="0" u="none" strike="noStrike" cap="none">
              <a:solidFill>
                <a:schemeClr val="dk1"/>
              </a:solidFill>
              <a:latin typeface="Trebuchet MS"/>
              <a:ea typeface="Trebuchet MS"/>
              <a:cs typeface="Trebuchet MS"/>
              <a:sym typeface="Trebuchet MS"/>
            </a:endParaRPr>
          </a:p>
          <a:p>
            <a:pPr marL="914400" marR="0" lvl="1" indent="-334765" algn="l" rtl="0">
              <a:lnSpc>
                <a:spcPct val="100000"/>
              </a:lnSpc>
              <a:spcBef>
                <a:spcPts val="0"/>
              </a:spcBef>
              <a:spcAft>
                <a:spcPts val="0"/>
              </a:spcAft>
              <a:buClr>
                <a:schemeClr val="dk1"/>
              </a:buClr>
              <a:buSzPts val="1672"/>
              <a:buFont typeface="Trebuchet MS"/>
              <a:buChar char="○"/>
            </a:pPr>
            <a:r>
              <a:rPr lang="en" sz="1671" u="sng">
                <a:solidFill>
                  <a:schemeClr val="dk1"/>
                </a:solidFill>
                <a:latin typeface="Trebuchet MS"/>
                <a:ea typeface="Trebuchet MS"/>
                <a:cs typeface="Trebuchet MS"/>
                <a:sym typeface="Trebuchet MS"/>
              </a:rPr>
              <a:t>A</a:t>
            </a:r>
            <a:r>
              <a:rPr lang="en" sz="1671" b="0" i="0" u="sng" strike="noStrike" cap="none">
                <a:solidFill>
                  <a:schemeClr val="dk1"/>
                </a:solidFill>
                <a:latin typeface="Trebuchet MS"/>
                <a:ea typeface="Trebuchet MS"/>
                <a:cs typeface="Trebuchet MS"/>
                <a:sym typeface="Trebuchet MS"/>
              </a:rPr>
              <a:t>nyone</a:t>
            </a:r>
            <a:r>
              <a:rPr lang="en" sz="1671" b="0" i="0" u="none" strike="noStrike" cap="none">
                <a:solidFill>
                  <a:schemeClr val="dk1"/>
                </a:solidFill>
                <a:latin typeface="Trebuchet MS"/>
                <a:ea typeface="Trebuchet MS"/>
                <a:cs typeface="Trebuchet MS"/>
                <a:sym typeface="Trebuchet MS"/>
              </a:rPr>
              <a:t> can get and spread monkeypox through close contact (cases in fema</a:t>
            </a:r>
            <a:r>
              <a:rPr lang="en" sz="1671">
                <a:solidFill>
                  <a:schemeClr val="dk1"/>
                </a:solidFill>
                <a:latin typeface="Trebuchet MS"/>
                <a:ea typeface="Trebuchet MS"/>
                <a:cs typeface="Trebuchet MS"/>
                <a:sym typeface="Trebuchet MS"/>
              </a:rPr>
              <a:t>les are gradually increasing)</a:t>
            </a:r>
            <a:endParaRPr sz="1671" b="0" i="0" u="none" strike="noStrike" cap="none">
              <a:solidFill>
                <a:schemeClr val="dk1"/>
              </a:solidFill>
              <a:latin typeface="Trebuchet MS"/>
              <a:ea typeface="Trebuchet MS"/>
              <a:cs typeface="Trebuchet MS"/>
              <a:sym typeface="Trebuchet MS"/>
            </a:endParaRPr>
          </a:p>
          <a:p>
            <a:pPr marL="457200" marR="0" lvl="0" indent="-334765" algn="l" rtl="0">
              <a:lnSpc>
                <a:spcPct val="100000"/>
              </a:lnSpc>
              <a:spcBef>
                <a:spcPts val="0"/>
              </a:spcBef>
              <a:spcAft>
                <a:spcPts val="0"/>
              </a:spcAft>
              <a:buClr>
                <a:schemeClr val="dk1"/>
              </a:buClr>
              <a:buSzPts val="1672"/>
              <a:buFont typeface="Trebuchet MS"/>
              <a:buChar char="●"/>
            </a:pPr>
            <a:r>
              <a:rPr lang="en" sz="1671" b="0" i="0" u="none" strike="noStrike" cap="none">
                <a:solidFill>
                  <a:schemeClr val="dk1"/>
                </a:solidFill>
                <a:latin typeface="Trebuchet MS"/>
                <a:ea typeface="Trebuchet MS"/>
                <a:cs typeface="Trebuchet MS"/>
                <a:sym typeface="Trebuchet MS"/>
              </a:rPr>
              <a:t>Incubation Period: 3-17 days </a:t>
            </a:r>
            <a:endParaRPr sz="1671" b="0" i="0" u="none" strike="noStrike" cap="none">
              <a:solidFill>
                <a:schemeClr val="dk1"/>
              </a:solidFill>
              <a:latin typeface="Trebuchet MS"/>
              <a:ea typeface="Trebuchet MS"/>
              <a:cs typeface="Trebuchet MS"/>
              <a:sym typeface="Trebuchet MS"/>
            </a:endParaRPr>
          </a:p>
          <a:p>
            <a:pPr marL="457200" marR="0" lvl="0" indent="-334765" algn="l" rtl="0">
              <a:lnSpc>
                <a:spcPct val="100000"/>
              </a:lnSpc>
              <a:spcBef>
                <a:spcPts val="0"/>
              </a:spcBef>
              <a:spcAft>
                <a:spcPts val="0"/>
              </a:spcAft>
              <a:buClr>
                <a:schemeClr val="dk1"/>
              </a:buClr>
              <a:buSzPts val="1672"/>
              <a:buFont typeface="Trebuchet MS"/>
              <a:buChar char="●"/>
            </a:pPr>
            <a:r>
              <a:rPr lang="en" sz="1671" b="0" i="0" u="none" strike="noStrike" cap="none">
                <a:solidFill>
                  <a:schemeClr val="dk1"/>
                </a:solidFill>
                <a:latin typeface="Trebuchet MS"/>
                <a:ea typeface="Trebuchet MS"/>
                <a:cs typeface="Trebuchet MS"/>
                <a:sym typeface="Trebuchet MS"/>
              </a:rPr>
              <a:t>Infectious </a:t>
            </a:r>
            <a:r>
              <a:rPr lang="en" sz="1671">
                <a:solidFill>
                  <a:schemeClr val="dk1"/>
                </a:solidFill>
                <a:latin typeface="Trebuchet MS"/>
                <a:ea typeface="Trebuchet MS"/>
                <a:cs typeface="Trebuchet MS"/>
                <a:sym typeface="Trebuchet MS"/>
              </a:rPr>
              <a:t>from s</a:t>
            </a:r>
            <a:r>
              <a:rPr lang="en" sz="1671" b="0" i="0" u="none" strike="noStrike" cap="none">
                <a:solidFill>
                  <a:schemeClr val="dk1"/>
                </a:solidFill>
                <a:latin typeface="Trebuchet MS"/>
                <a:ea typeface="Trebuchet MS"/>
                <a:cs typeface="Trebuchet MS"/>
                <a:sym typeface="Trebuchet MS"/>
              </a:rPr>
              <a:t>ymptom onset until skin lesions have scabbed over, scabs have fallen off, and new skin has </a:t>
            </a:r>
            <a:r>
              <a:rPr lang="en" sz="1671">
                <a:solidFill>
                  <a:schemeClr val="dk1"/>
                </a:solidFill>
                <a:latin typeface="Trebuchet MS"/>
                <a:ea typeface="Trebuchet MS"/>
                <a:cs typeface="Trebuchet MS"/>
                <a:sym typeface="Trebuchet MS"/>
              </a:rPr>
              <a:t>formed</a:t>
            </a:r>
            <a:endParaRPr sz="1671" b="0" i="0" u="none" strike="noStrike" cap="none">
              <a:solidFill>
                <a:schemeClr val="dk1"/>
              </a:solidFill>
              <a:latin typeface="Trebuchet MS"/>
              <a:ea typeface="Trebuchet MS"/>
              <a:cs typeface="Trebuchet MS"/>
              <a:sym typeface="Trebuchet MS"/>
            </a:endParaRPr>
          </a:p>
          <a:p>
            <a:pPr marL="457200" marR="0" lvl="0" indent="-334765" algn="l" rtl="0">
              <a:lnSpc>
                <a:spcPct val="100000"/>
              </a:lnSpc>
              <a:spcBef>
                <a:spcPts val="0"/>
              </a:spcBef>
              <a:spcAft>
                <a:spcPts val="0"/>
              </a:spcAft>
              <a:buClr>
                <a:schemeClr val="dk1"/>
              </a:buClr>
              <a:buSzPts val="1672"/>
              <a:buFont typeface="Trebuchet MS"/>
              <a:buChar char="●"/>
            </a:pPr>
            <a:r>
              <a:rPr lang="en" sz="1671">
                <a:solidFill>
                  <a:schemeClr val="dk1"/>
                </a:solidFill>
                <a:latin typeface="Trebuchet MS"/>
                <a:ea typeface="Trebuchet MS"/>
                <a:cs typeface="Trebuchet MS"/>
                <a:sym typeface="Trebuchet MS"/>
              </a:rPr>
              <a:t>Currently unknown whether HIV infection alters a person’s risk of acquiring monkeypox after exposure</a:t>
            </a:r>
            <a:endParaRPr sz="1671">
              <a:solidFill>
                <a:schemeClr val="dk1"/>
              </a:solidFill>
              <a:latin typeface="Trebuchet MS"/>
              <a:ea typeface="Trebuchet MS"/>
              <a:cs typeface="Trebuchet MS"/>
              <a:sym typeface="Trebuchet MS"/>
            </a:endParaRPr>
          </a:p>
          <a:p>
            <a:pPr marL="457200" marR="0" lvl="0" indent="0" algn="l" rtl="0">
              <a:lnSpc>
                <a:spcPct val="100000"/>
              </a:lnSpc>
              <a:spcBef>
                <a:spcPts val="0"/>
              </a:spcBef>
              <a:spcAft>
                <a:spcPts val="0"/>
              </a:spcAft>
              <a:buNone/>
            </a:pPr>
            <a:endParaRPr sz="2100" b="0" i="0" u="none" strike="noStrike" cap="none">
              <a:solidFill>
                <a:schemeClr val="dk1"/>
              </a:solidFill>
              <a:latin typeface="Trebuchet MS"/>
              <a:ea typeface="Trebuchet MS"/>
              <a:cs typeface="Trebuchet MS"/>
              <a:sym typeface="Trebuchet MS"/>
            </a:endParaRPr>
          </a:p>
          <a:p>
            <a:pPr marL="457200" marR="0" lvl="0" indent="0" algn="l" rtl="0">
              <a:lnSpc>
                <a:spcPct val="90000"/>
              </a:lnSpc>
              <a:spcBef>
                <a:spcPts val="480"/>
              </a:spcBef>
              <a:spcAft>
                <a:spcPts val="0"/>
              </a:spcAft>
              <a:buClr>
                <a:srgbClr val="000000"/>
              </a:buClr>
              <a:buSzPts val="1600"/>
              <a:buFont typeface="Arial"/>
              <a:buNone/>
            </a:pPr>
            <a:endParaRPr sz="1900" b="0" i="0" u="none" strike="noStrike" cap="none">
              <a:solidFill>
                <a:srgbClr val="000000"/>
              </a:solidFill>
              <a:latin typeface="Trebuchet MS"/>
              <a:ea typeface="Trebuchet MS"/>
              <a:cs typeface="Trebuchet MS"/>
              <a:sym typeface="Trebuchet MS"/>
            </a:endParaRPr>
          </a:p>
          <a:p>
            <a:pPr marL="0" marR="0" lvl="0" indent="0" algn="l" rtl="0">
              <a:lnSpc>
                <a:spcPct val="90000"/>
              </a:lnSpc>
              <a:spcBef>
                <a:spcPts val="480"/>
              </a:spcBef>
              <a:spcAft>
                <a:spcPts val="0"/>
              </a:spcAft>
              <a:buClr>
                <a:srgbClr val="000000"/>
              </a:buClr>
              <a:buSzPts val="1800"/>
              <a:buFont typeface="Arial"/>
              <a:buNone/>
            </a:pPr>
            <a:endParaRPr sz="2100" b="0" i="0" u="none" strike="noStrike" cap="none">
              <a:solidFill>
                <a:srgbClr val="000000"/>
              </a:solidFill>
              <a:latin typeface="Trebuchet MS"/>
              <a:ea typeface="Trebuchet MS"/>
              <a:cs typeface="Trebuchet MS"/>
              <a:sym typeface="Trebuchet MS"/>
            </a:endParaRPr>
          </a:p>
        </p:txBody>
      </p:sp>
      <p:sp>
        <p:nvSpPr>
          <p:cNvPr id="288" name="Google Shape;288;p6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7</a:t>
            </a:fld>
            <a:endParaRPr/>
          </a:p>
        </p:txBody>
      </p:sp>
      <p:sp>
        <p:nvSpPr>
          <p:cNvPr id="289" name="Google Shape;289;p65"/>
          <p:cNvSpPr txBox="1">
            <a:spLocks noGrp="1"/>
          </p:cNvSpPr>
          <p:nvPr>
            <p:ph type="title"/>
          </p:nvPr>
        </p:nvSpPr>
        <p:spPr>
          <a:xfrm>
            <a:off x="457200" y="228601"/>
            <a:ext cx="8229600" cy="696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300">
                <a:solidFill>
                  <a:srgbClr val="075290"/>
                </a:solidFill>
              </a:rPr>
              <a:t>Monkeypox Transmission</a:t>
            </a:r>
            <a:endParaRPr sz="3300">
              <a:solidFill>
                <a:srgbClr val="07529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66"/>
          <p:cNvSpPr txBox="1">
            <a:spLocks noGrp="1"/>
          </p:cNvSpPr>
          <p:nvPr>
            <p:ph type="title"/>
          </p:nvPr>
        </p:nvSpPr>
        <p:spPr>
          <a:xfrm>
            <a:off x="457200" y="205978"/>
            <a:ext cx="8229600" cy="8574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3300">
                <a:solidFill>
                  <a:srgbClr val="075290"/>
                </a:solidFill>
              </a:rPr>
              <a:t>Scientists Researching Transmission Routes</a:t>
            </a:r>
            <a:endParaRPr sz="3300">
              <a:solidFill>
                <a:srgbClr val="075290"/>
              </a:solidFill>
            </a:endParaRPr>
          </a:p>
        </p:txBody>
      </p:sp>
      <p:sp>
        <p:nvSpPr>
          <p:cNvPr id="295" name="Google Shape;295;p66"/>
          <p:cNvSpPr txBox="1">
            <a:spLocks noGrp="1"/>
          </p:cNvSpPr>
          <p:nvPr>
            <p:ph type="body" idx="1"/>
          </p:nvPr>
        </p:nvSpPr>
        <p:spPr>
          <a:xfrm>
            <a:off x="457200" y="975900"/>
            <a:ext cx="8229600" cy="3600600"/>
          </a:xfrm>
          <a:prstGeom prst="rect">
            <a:avLst/>
          </a:prstGeom>
        </p:spPr>
        <p:txBody>
          <a:bodyPr spcFirstLastPara="1" wrap="square" lIns="68575" tIns="34275" rIns="68575" bIns="34275" anchor="t" anchorCtr="0">
            <a:noAutofit/>
          </a:bodyPr>
          <a:lstStyle/>
          <a:p>
            <a:pPr marL="457200" lvl="0" indent="-361950" algn="l" rtl="0">
              <a:spcBef>
                <a:spcPts val="0"/>
              </a:spcBef>
              <a:spcAft>
                <a:spcPts val="0"/>
              </a:spcAft>
              <a:buClr>
                <a:schemeClr val="dk1"/>
              </a:buClr>
              <a:buSzPts val="2100"/>
              <a:buFont typeface="Trebuchet MS"/>
              <a:buChar char="●"/>
            </a:pPr>
            <a:r>
              <a:rPr lang="en" sz="1900">
                <a:solidFill>
                  <a:schemeClr val="dk1"/>
                </a:solidFill>
              </a:rPr>
              <a:t>If virus can spread when someone has no symptoms</a:t>
            </a:r>
            <a:endParaRPr sz="1900">
              <a:solidFill>
                <a:schemeClr val="dk1"/>
              </a:solidFill>
            </a:endParaRPr>
          </a:p>
          <a:p>
            <a:pPr marL="457200" lvl="0" indent="0" algn="l" rtl="0">
              <a:spcBef>
                <a:spcPts val="0"/>
              </a:spcBef>
              <a:spcAft>
                <a:spcPts val="0"/>
              </a:spcAft>
              <a:buNone/>
            </a:pPr>
            <a:endParaRPr sz="1900">
              <a:solidFill>
                <a:schemeClr val="dk1"/>
              </a:solidFill>
            </a:endParaRPr>
          </a:p>
          <a:p>
            <a:pPr marL="457200" lvl="0" indent="-349250" algn="l" rtl="0">
              <a:spcBef>
                <a:spcPts val="0"/>
              </a:spcBef>
              <a:spcAft>
                <a:spcPts val="0"/>
              </a:spcAft>
              <a:buClr>
                <a:schemeClr val="dk1"/>
              </a:buClr>
              <a:buSzPts val="1900"/>
              <a:buFont typeface="Trebuchet MS"/>
              <a:buChar char="●"/>
            </a:pPr>
            <a:r>
              <a:rPr lang="en" sz="1900">
                <a:solidFill>
                  <a:schemeClr val="dk1"/>
                </a:solidFill>
              </a:rPr>
              <a:t>How often does monkeypox spread through respiratory secretions, or when a person with monkeypox symptoms might be more likely to spread the virus through respiratory secretions</a:t>
            </a:r>
            <a:endParaRPr sz="1900">
              <a:solidFill>
                <a:schemeClr val="dk1"/>
              </a:solidFill>
            </a:endParaRPr>
          </a:p>
          <a:p>
            <a:pPr marL="457200" lvl="0" indent="0" algn="l" rtl="0">
              <a:spcBef>
                <a:spcPts val="0"/>
              </a:spcBef>
              <a:spcAft>
                <a:spcPts val="0"/>
              </a:spcAft>
              <a:buNone/>
            </a:pPr>
            <a:endParaRPr sz="1900">
              <a:solidFill>
                <a:schemeClr val="dk1"/>
              </a:solidFill>
            </a:endParaRPr>
          </a:p>
          <a:p>
            <a:pPr marL="457200" lvl="0" indent="-349250" algn="l" rtl="0">
              <a:spcBef>
                <a:spcPts val="0"/>
              </a:spcBef>
              <a:spcAft>
                <a:spcPts val="0"/>
              </a:spcAft>
              <a:buClr>
                <a:schemeClr val="dk1"/>
              </a:buClr>
              <a:buSzPts val="1900"/>
              <a:buFont typeface="Trebuchet MS"/>
              <a:buChar char="●"/>
            </a:pPr>
            <a:r>
              <a:rPr lang="en" sz="1900">
                <a:solidFill>
                  <a:schemeClr val="dk1"/>
                </a:solidFill>
              </a:rPr>
              <a:t>Extent of spread through contaminated objects</a:t>
            </a:r>
            <a:endParaRPr sz="1900">
              <a:solidFill>
                <a:schemeClr val="dk1"/>
              </a:solidFill>
            </a:endParaRPr>
          </a:p>
          <a:p>
            <a:pPr marL="457200" lvl="0" indent="0" algn="l" rtl="0">
              <a:spcBef>
                <a:spcPts val="0"/>
              </a:spcBef>
              <a:spcAft>
                <a:spcPts val="0"/>
              </a:spcAft>
              <a:buNone/>
            </a:pPr>
            <a:endParaRPr sz="1900">
              <a:solidFill>
                <a:schemeClr val="dk1"/>
              </a:solidFill>
            </a:endParaRPr>
          </a:p>
          <a:p>
            <a:pPr marL="457200" lvl="0" indent="-349250" algn="l" rtl="0">
              <a:spcBef>
                <a:spcPts val="0"/>
              </a:spcBef>
              <a:spcAft>
                <a:spcPts val="0"/>
              </a:spcAft>
              <a:buClr>
                <a:schemeClr val="dk1"/>
              </a:buClr>
              <a:buSzPts val="1900"/>
              <a:buFont typeface="Trebuchet MS"/>
              <a:buChar char="●"/>
            </a:pPr>
            <a:r>
              <a:rPr lang="en" sz="1900">
                <a:solidFill>
                  <a:schemeClr val="dk1"/>
                </a:solidFill>
              </a:rPr>
              <a:t>If it can spread via semen, vaginal fluids, urine, or feces</a:t>
            </a:r>
            <a:endParaRPr sz="27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67"/>
          <p:cNvSpPr txBox="1">
            <a:spLocks noGrp="1"/>
          </p:cNvSpPr>
          <p:nvPr>
            <p:ph type="ctrTitle"/>
          </p:nvPr>
        </p:nvSpPr>
        <p:spPr>
          <a:xfrm>
            <a:off x="685800" y="1097802"/>
            <a:ext cx="7772400" cy="1537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3366"/>
              </a:buClr>
              <a:buSzPts val="3200"/>
              <a:buFont typeface="Trebuchet MS"/>
              <a:buNone/>
            </a:pPr>
            <a:endParaRPr sz="3400" b="1">
              <a:solidFill>
                <a:srgbClr val="075290"/>
              </a:solidFill>
            </a:endParaRPr>
          </a:p>
          <a:p>
            <a:pPr marL="0" lvl="0" indent="0" algn="ctr" rtl="0">
              <a:lnSpc>
                <a:spcPct val="100000"/>
              </a:lnSpc>
              <a:spcBef>
                <a:spcPts val="0"/>
              </a:spcBef>
              <a:spcAft>
                <a:spcPts val="0"/>
              </a:spcAft>
              <a:buClr>
                <a:srgbClr val="003366"/>
              </a:buClr>
              <a:buSzPts val="3200"/>
              <a:buFont typeface="Trebuchet MS"/>
              <a:buNone/>
            </a:pPr>
            <a:endParaRPr sz="3000" b="1" i="1">
              <a:solidFill>
                <a:srgbClr val="075290"/>
              </a:solidFill>
            </a:endParaRPr>
          </a:p>
        </p:txBody>
      </p:sp>
      <p:sp>
        <p:nvSpPr>
          <p:cNvPr id="302" name="Google Shape;302;p67"/>
          <p:cNvSpPr txBox="1">
            <a:spLocks noGrp="1"/>
          </p:cNvSpPr>
          <p:nvPr>
            <p:ph type="sldNum" idx="12"/>
          </p:nvPr>
        </p:nvSpPr>
        <p:spPr>
          <a:xfrm>
            <a:off x="9" y="45502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 sz="1200"/>
              <a:t>9</a:t>
            </a:fld>
            <a:endParaRPr sz="1200"/>
          </a:p>
        </p:txBody>
      </p:sp>
      <p:sp>
        <p:nvSpPr>
          <p:cNvPr id="303" name="Google Shape;303;p67"/>
          <p:cNvSpPr txBox="1">
            <a:spLocks noGrp="1"/>
          </p:cNvSpPr>
          <p:nvPr>
            <p:ph type="subTitle" idx="1"/>
          </p:nvPr>
        </p:nvSpPr>
        <p:spPr>
          <a:xfrm>
            <a:off x="475786" y="2308303"/>
            <a:ext cx="7924800" cy="1491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4D4D4D"/>
              </a:buClr>
              <a:buSzPts val="2400"/>
              <a:buFont typeface="Trebuchet MS"/>
              <a:buNone/>
            </a:pPr>
            <a:endParaRPr sz="2000">
              <a:solidFill>
                <a:srgbClr val="FF0000"/>
              </a:solidFill>
            </a:endParaRPr>
          </a:p>
          <a:p>
            <a:pPr marL="0" lvl="0" indent="0" algn="l" rtl="0">
              <a:spcBef>
                <a:spcPts val="0"/>
              </a:spcBef>
              <a:spcAft>
                <a:spcPts val="0"/>
              </a:spcAft>
              <a:buClr>
                <a:srgbClr val="003366"/>
              </a:buClr>
              <a:buSzPts val="3200"/>
              <a:buFont typeface="Trebuchet MS"/>
              <a:buNone/>
            </a:pPr>
            <a:r>
              <a:rPr lang="en" sz="3400" b="1">
                <a:solidFill>
                  <a:srgbClr val="075290"/>
                </a:solidFill>
              </a:rPr>
              <a:t>Monkeypox Clinical Assessment and Evaluation</a:t>
            </a:r>
            <a:endParaRPr sz="2000">
              <a:solidFill>
                <a:srgbClr val="FF0000"/>
              </a:solidFill>
            </a:endParaRPr>
          </a:p>
          <a:p>
            <a:pPr marL="0" lvl="0" indent="0" algn="ctr" rtl="0">
              <a:lnSpc>
                <a:spcPct val="100000"/>
              </a:lnSpc>
              <a:spcBef>
                <a:spcPts val="480"/>
              </a:spcBef>
              <a:spcAft>
                <a:spcPts val="0"/>
              </a:spcAft>
              <a:buClr>
                <a:srgbClr val="4D4D4D"/>
              </a:buClr>
              <a:buSzPts val="2400"/>
              <a:buFont typeface="Trebuchet MS"/>
              <a:buNone/>
            </a:pPr>
            <a:endParaRPr sz="2400" b="0" i="0" u="none">
              <a:solidFill>
                <a:srgbClr val="4D4D4D"/>
              </a:solidFill>
              <a:latin typeface="Trebuchet MS"/>
              <a:ea typeface="Trebuchet MS"/>
              <a:cs typeface="Trebuchet MS"/>
              <a:sym typeface="Trebuchet MS"/>
            </a:endParaRPr>
          </a:p>
          <a:p>
            <a:pPr marL="0" lvl="0" indent="0" algn="ctr" rtl="0">
              <a:lnSpc>
                <a:spcPct val="100000"/>
              </a:lnSpc>
              <a:spcBef>
                <a:spcPts val="480"/>
              </a:spcBef>
              <a:spcAft>
                <a:spcPts val="0"/>
              </a:spcAft>
              <a:buClr>
                <a:srgbClr val="4D4D4D"/>
              </a:buClr>
              <a:buSzPts val="2400"/>
              <a:buFont typeface="Trebuchet MS"/>
              <a:buNone/>
            </a:pPr>
            <a:endParaRPr sz="2400" b="0" i="0" u="none">
              <a:solidFill>
                <a:srgbClr val="4D4D4D"/>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VA COVID-19 Model--LHD 02 2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9575</Words>
  <Application>Microsoft Office PowerPoint</Application>
  <PresentationFormat>On-screen Show (16:9)</PresentationFormat>
  <Paragraphs>721</Paragraphs>
  <Slides>52</Slides>
  <Notes>52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52</vt:i4>
      </vt:variant>
    </vt:vector>
  </HeadingPairs>
  <TitlesOfParts>
    <vt:vector size="64" baseType="lpstr">
      <vt:lpstr>Play</vt:lpstr>
      <vt:lpstr>Calibri</vt:lpstr>
      <vt:lpstr>Open Sans SemiBold</vt:lpstr>
      <vt:lpstr>Arial</vt:lpstr>
      <vt:lpstr>Source Sans Pro</vt:lpstr>
      <vt:lpstr>Source Sans Pro Black</vt:lpstr>
      <vt:lpstr>Trebuchet MS</vt:lpstr>
      <vt:lpstr>Roboto</vt:lpstr>
      <vt:lpstr>Open Sans</vt:lpstr>
      <vt:lpstr>Simple Light</vt:lpstr>
      <vt:lpstr>UVA COVID-19 Model--LHD 02 24</vt:lpstr>
      <vt:lpstr>2_Default Design</vt:lpstr>
      <vt:lpstr>Monkeypox Overview for Healthcare Providers  </vt:lpstr>
      <vt:lpstr>Outline</vt:lpstr>
      <vt:lpstr> </vt:lpstr>
      <vt:lpstr>About Monkeypox</vt:lpstr>
      <vt:lpstr>2022 Monkeypox Outbreak</vt:lpstr>
      <vt:lpstr>Data in Virginia</vt:lpstr>
      <vt:lpstr>Monkeypox Transmission</vt:lpstr>
      <vt:lpstr>Scientists Researching Transmission Routes</vt:lpstr>
      <vt:lpstr> </vt:lpstr>
      <vt:lpstr>Clinical Features</vt:lpstr>
      <vt:lpstr>Key Rash Characteristics in Outbreak</vt:lpstr>
      <vt:lpstr>Distinguishing Monkeypox </vt:lpstr>
      <vt:lpstr>Patient Evaluation and Diagnosis</vt:lpstr>
      <vt:lpstr>Resources: Clinical Assessment and Evaluation </vt:lpstr>
      <vt:lpstr> </vt:lpstr>
      <vt:lpstr>Infection Prevention and Control Recommendations: Evaluating a Person Suspected to Have Monkeypox - 1</vt:lpstr>
      <vt:lpstr>Infection Prevention and Control Recommendations: Evaluating a Person Suspected to Have Monkeypox - 2</vt:lpstr>
      <vt:lpstr>Monkeypox Transmission in Healthcare Settings</vt:lpstr>
      <vt:lpstr>Patients with Monkeypox: Isolation &amp; Prevention Practices in a Non-healthcare Setting - 1</vt:lpstr>
      <vt:lpstr>Patients with Monkeypox: Isolation &amp; Prevention Practices in a Non-healthcare Setting - 2</vt:lpstr>
      <vt:lpstr>Patients with Monkeypox: Isolation &amp; Prevention Practices in a Non-healthcare Setting - 3</vt:lpstr>
      <vt:lpstr>Patients with Monkeypox: Isolation &amp; Prevention Practices in a Non-healthcare Setting - 4</vt:lpstr>
      <vt:lpstr>Patients with Monkeypox: Isolation &amp; Prevention Practices in a Non-healthcare Setting - 5</vt:lpstr>
      <vt:lpstr>Resources: Infection Control</vt:lpstr>
      <vt:lpstr> </vt:lpstr>
      <vt:lpstr>Testing</vt:lpstr>
      <vt:lpstr>Specimen Collection</vt:lpstr>
      <vt:lpstr>Guidance if Patient Tests Positive</vt:lpstr>
      <vt:lpstr>Monkeypox Testing: Commercial Labs</vt:lpstr>
      <vt:lpstr>Resources: Testing</vt:lpstr>
      <vt:lpstr> </vt:lpstr>
      <vt:lpstr>Available Vaccines</vt:lpstr>
      <vt:lpstr>JYNNEOS</vt:lpstr>
      <vt:lpstr>JYNNEOS Emergency Use Authorization (EUA)</vt:lpstr>
      <vt:lpstr>Vaccine Administration Intradermal JYNNEOS</vt:lpstr>
      <vt:lpstr>Vaccine Effectiveness</vt:lpstr>
      <vt:lpstr>Traditional Post-Exposure Prophylaxis (PEP)</vt:lpstr>
      <vt:lpstr>Expanded PEP (or PEP++)</vt:lpstr>
      <vt:lpstr>Pre-Exposure Prophylaxis (PrEP)</vt:lpstr>
      <vt:lpstr>Providers Wanting to Administer JYNNEOS</vt:lpstr>
      <vt:lpstr>Resources: Vaccine </vt:lpstr>
      <vt:lpstr> </vt:lpstr>
      <vt:lpstr>Monkeypox Treatment Considerations</vt:lpstr>
      <vt:lpstr>Treatment Options</vt:lpstr>
      <vt:lpstr>TPOXX Treatment </vt:lpstr>
      <vt:lpstr>Considerations with TPOXX</vt:lpstr>
      <vt:lpstr>Step-by-Step Instructions for TPOXX Treatment</vt:lpstr>
      <vt:lpstr>Guidance and Supportive Care for Patients </vt:lpstr>
      <vt:lpstr>Clinical Considerations for Pain Management </vt:lpstr>
      <vt:lpstr>Management of Rash and Skin Lesions</vt:lpstr>
      <vt:lpstr>Resources: Treatment</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Monkeypox Overview for Healthcare Providers  </dc:title>
  <dc:creator>Rossheim, Brooke (VDH)</dc:creator>
  <cp:lastModifiedBy>VITA Program</cp:lastModifiedBy>
  <cp:revision>1</cp:revision>
  <dcterms:modified xsi:type="dcterms:W3CDTF">2022-10-21T07:28:46Z</dcterms:modified>
</cp:coreProperties>
</file>