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5"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5A6116D-F05B-44BF-B2F1-03FDE1D00800}">
  <a:tblStyle styleId="{E5A6116D-F05B-44BF-B2F1-03FDE1D0080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6c8b47fd48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0" name="Google Shape;80;g16c8b47fd48_0_144:notes"/>
          <p:cNvSpPr txBox="1"/>
          <p:nvPr>
            <p:ph idx="1" type="body"/>
          </p:nvPr>
        </p:nvSpPr>
        <p:spPr>
          <a:xfrm>
            <a:off x="686421" y="4400238"/>
            <a:ext cx="5486700" cy="3600900"/>
          </a:xfrm>
          <a:prstGeom prst="rect">
            <a:avLst/>
          </a:prstGeom>
          <a:noFill/>
          <a:ln>
            <a:noFill/>
          </a:ln>
        </p:spPr>
        <p:txBody>
          <a:bodyPr anchorCtr="0" anchor="t" bIns="45275" lIns="90575" spcFirstLastPara="1" rIns="90575" wrap="square" tIns="45275">
            <a:noAutofit/>
          </a:bodyPr>
          <a:lstStyle/>
          <a:p>
            <a:pPr indent="-304800" lvl="0" marL="457200" rtl="0" algn="l">
              <a:lnSpc>
                <a:spcPct val="100000"/>
              </a:lnSpc>
              <a:spcBef>
                <a:spcPts val="0"/>
              </a:spcBef>
              <a:spcAft>
                <a:spcPts val="0"/>
              </a:spcAft>
              <a:buSzPts val="1200"/>
              <a:buFont typeface="Trebuchet MS"/>
              <a:buChar char="●"/>
            </a:pPr>
            <a:r>
              <a:t/>
            </a:r>
            <a:endParaRPr sz="1200">
              <a:latin typeface="Trebuchet MS"/>
              <a:ea typeface="Trebuchet MS"/>
              <a:cs typeface="Trebuchet MS"/>
              <a:sym typeface="Trebuchet MS"/>
            </a:endParaRPr>
          </a:p>
        </p:txBody>
      </p:sp>
      <p:sp>
        <p:nvSpPr>
          <p:cNvPr id="81" name="Google Shape;81;g16c8b47fd48_0_144:notes"/>
          <p:cNvSpPr txBox="1"/>
          <p:nvPr/>
        </p:nvSpPr>
        <p:spPr>
          <a:xfrm>
            <a:off x="3884025" y="8684926"/>
            <a:ext cx="2972400" cy="459000"/>
          </a:xfrm>
          <a:prstGeom prst="rect">
            <a:avLst/>
          </a:prstGeom>
          <a:noFill/>
          <a:ln>
            <a:noFill/>
          </a:ln>
        </p:spPr>
        <p:txBody>
          <a:bodyPr anchorCtr="0" anchor="b" bIns="45275" lIns="90575" spcFirstLastPara="1" rIns="90575" wrap="square" tIns="452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6c8b47fd48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6c8b47fd48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6de3184e3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6de3184e3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6de3184e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6de3184e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6c8b47fd48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6c8b47fd48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6c8b47fd48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6c8b47fd48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6c8b47fd48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6c8b47fd48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6de3184e3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6de3184e3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6c8b47fd48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6c8b47fd48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6c8b47fd48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6c8b47fd48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5e466a4d4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5e466a4d4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6c8b47fd48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6c8b47fd4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6c8b47fd48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6c8b47fd48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6f7d1613c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6f7d1613c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6de3184e3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6de3184e3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6c8b47fd48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6c8b47fd48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6c8b47fd4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6c8b47fd4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6e7e9718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6e7e9718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6c8b47fd48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6c8b47fd48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Depending on the health district, other providers may also be providing the JYNNEOS vaccine.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6c8b47fd48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6c8b47fd48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6de3184e3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6de3184e3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6de3184e3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6de3184e3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1200150"/>
            <a:ext cx="8229600" cy="36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300"/>
              </a:spcBef>
              <a:spcAft>
                <a:spcPts val="0"/>
              </a:spcAft>
              <a:buSzPts val="1400"/>
              <a:buNone/>
              <a:defRPr/>
            </a:lvl1pPr>
            <a:lvl2pPr indent="-317500" lvl="1" marL="914400" rtl="0" algn="l">
              <a:lnSpc>
                <a:spcPct val="100000"/>
              </a:lnSpc>
              <a:spcBef>
                <a:spcPts val="300"/>
              </a:spcBef>
              <a:spcAft>
                <a:spcPts val="0"/>
              </a:spcAft>
              <a:buClr>
                <a:srgbClr val="777777"/>
              </a:buClr>
              <a:buSzPts val="1400"/>
              <a:buChar char="•"/>
              <a:defRPr/>
            </a:lvl2pPr>
            <a:lvl3pPr indent="-317500" lvl="2" marL="1371600" rtl="0" algn="l">
              <a:lnSpc>
                <a:spcPct val="100000"/>
              </a:lnSpc>
              <a:spcBef>
                <a:spcPts val="300"/>
              </a:spcBef>
              <a:spcAft>
                <a:spcPts val="0"/>
              </a:spcAft>
              <a:buClr>
                <a:srgbClr val="777777"/>
              </a:buClr>
              <a:buSzPts val="1400"/>
              <a:buChar char="•"/>
              <a:defRPr/>
            </a:lvl3pPr>
            <a:lvl4pPr indent="-317500" lvl="3" marL="1828800" rtl="0" algn="l">
              <a:lnSpc>
                <a:spcPct val="100000"/>
              </a:lnSpc>
              <a:spcBef>
                <a:spcPts val="300"/>
              </a:spcBef>
              <a:spcAft>
                <a:spcPts val="0"/>
              </a:spcAft>
              <a:buClr>
                <a:srgbClr val="777777"/>
              </a:buClr>
              <a:buSzPts val="1400"/>
              <a:buChar char="•"/>
              <a:defRPr/>
            </a:lvl4pPr>
            <a:lvl5pPr indent="-317500" lvl="4" marL="2286000" rtl="0" algn="l">
              <a:lnSpc>
                <a:spcPct val="100000"/>
              </a:lnSpc>
              <a:spcBef>
                <a:spcPts val="300"/>
              </a:spcBef>
              <a:spcAft>
                <a:spcPts val="0"/>
              </a:spcAft>
              <a:buClr>
                <a:srgbClr val="777777"/>
              </a:buClr>
              <a:buSzPts val="1400"/>
              <a:buChar char="•"/>
              <a:defRPr/>
            </a:lvl5pPr>
            <a:lvl6pPr indent="-317500" lvl="5" marL="2743200" rtl="0" algn="l">
              <a:lnSpc>
                <a:spcPct val="100000"/>
              </a:lnSpc>
              <a:spcBef>
                <a:spcPts val="300"/>
              </a:spcBef>
              <a:spcAft>
                <a:spcPts val="0"/>
              </a:spcAft>
              <a:buClr>
                <a:srgbClr val="777777"/>
              </a:buClr>
              <a:buSzPts val="1400"/>
              <a:buChar char="•"/>
              <a:defRPr/>
            </a:lvl6pPr>
            <a:lvl7pPr indent="-317500" lvl="6" marL="3200400" rtl="0" algn="l">
              <a:lnSpc>
                <a:spcPct val="100000"/>
              </a:lnSpc>
              <a:spcBef>
                <a:spcPts val="300"/>
              </a:spcBef>
              <a:spcAft>
                <a:spcPts val="0"/>
              </a:spcAft>
              <a:buClr>
                <a:srgbClr val="777777"/>
              </a:buClr>
              <a:buSzPts val="1400"/>
              <a:buChar char="•"/>
              <a:defRPr/>
            </a:lvl7pPr>
            <a:lvl8pPr indent="-317500" lvl="7" marL="3657600" rtl="0" algn="l">
              <a:lnSpc>
                <a:spcPct val="100000"/>
              </a:lnSpc>
              <a:spcBef>
                <a:spcPts val="300"/>
              </a:spcBef>
              <a:spcAft>
                <a:spcPts val="0"/>
              </a:spcAft>
              <a:buClr>
                <a:srgbClr val="777777"/>
              </a:buClr>
              <a:buSzPts val="1400"/>
              <a:buChar char="•"/>
              <a:defRPr/>
            </a:lvl8pPr>
            <a:lvl9pPr indent="-317500" lvl="8" marL="4114800" rtl="0" algn="l">
              <a:lnSpc>
                <a:spcPct val="100000"/>
              </a:lnSpc>
              <a:spcBef>
                <a:spcPts val="300"/>
              </a:spcBef>
              <a:spcAft>
                <a:spcPts val="0"/>
              </a:spcAft>
              <a:buClr>
                <a:srgbClr val="777777"/>
              </a:buClr>
              <a:buSzPts val="1400"/>
              <a:buChar char="•"/>
              <a:defRPr/>
            </a:lvl9pPr>
          </a:lstStyle>
          <a:p/>
        </p:txBody>
      </p:sp>
      <p:sp>
        <p:nvSpPr>
          <p:cNvPr id="53" name="Google Shape;53;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 name="Google Shape;60;p1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480"/>
              </a:spcBef>
              <a:spcAft>
                <a:spcPts val="0"/>
              </a:spcAft>
              <a:buClr>
                <a:srgbClr val="4D4D4D"/>
              </a:buClr>
              <a:buSzPts val="2400"/>
              <a:buFont typeface="Trebuchet MS"/>
              <a:buNone/>
              <a:defRPr/>
            </a:lvl1pPr>
            <a:lvl2pPr lvl="1" rtl="0" algn="ctr">
              <a:lnSpc>
                <a:spcPct val="100000"/>
              </a:lnSpc>
              <a:spcBef>
                <a:spcPts val="480"/>
              </a:spcBef>
              <a:spcAft>
                <a:spcPts val="0"/>
              </a:spcAft>
              <a:buClr>
                <a:srgbClr val="777777"/>
              </a:buClr>
              <a:buSzPts val="2400"/>
              <a:buFont typeface="Trebuchet MS"/>
              <a:buNone/>
              <a:defRPr/>
            </a:lvl2pPr>
            <a:lvl3pPr lvl="2" rtl="0" algn="ctr">
              <a:lnSpc>
                <a:spcPct val="100000"/>
              </a:lnSpc>
              <a:spcBef>
                <a:spcPts val="480"/>
              </a:spcBef>
              <a:spcAft>
                <a:spcPts val="0"/>
              </a:spcAft>
              <a:buClr>
                <a:srgbClr val="777777"/>
              </a:buClr>
              <a:buSzPts val="2400"/>
              <a:buFont typeface="Trebuchet MS"/>
              <a:buNone/>
              <a:defRPr/>
            </a:lvl3pPr>
            <a:lvl4pPr lvl="3" rtl="0" algn="ctr">
              <a:lnSpc>
                <a:spcPct val="100000"/>
              </a:lnSpc>
              <a:spcBef>
                <a:spcPts val="480"/>
              </a:spcBef>
              <a:spcAft>
                <a:spcPts val="0"/>
              </a:spcAft>
              <a:buClr>
                <a:srgbClr val="777777"/>
              </a:buClr>
              <a:buSzPts val="2400"/>
              <a:buFont typeface="Trebuchet MS"/>
              <a:buNone/>
              <a:defRPr/>
            </a:lvl4pPr>
            <a:lvl5pPr lvl="4" rtl="0" algn="ctr">
              <a:lnSpc>
                <a:spcPct val="100000"/>
              </a:lnSpc>
              <a:spcBef>
                <a:spcPts val="480"/>
              </a:spcBef>
              <a:spcAft>
                <a:spcPts val="0"/>
              </a:spcAft>
              <a:buClr>
                <a:srgbClr val="777777"/>
              </a:buClr>
              <a:buSzPts val="2400"/>
              <a:buFont typeface="Trebuchet MS"/>
              <a:buNone/>
              <a:defRPr/>
            </a:lvl5pPr>
            <a:lvl6pPr lvl="5" rtl="0" algn="ctr">
              <a:lnSpc>
                <a:spcPct val="100000"/>
              </a:lnSpc>
              <a:spcBef>
                <a:spcPts val="480"/>
              </a:spcBef>
              <a:spcAft>
                <a:spcPts val="0"/>
              </a:spcAft>
              <a:buClr>
                <a:srgbClr val="777777"/>
              </a:buClr>
              <a:buSzPts val="2400"/>
              <a:buFont typeface="Trebuchet MS"/>
              <a:buNone/>
              <a:defRPr/>
            </a:lvl6pPr>
            <a:lvl7pPr lvl="6" rtl="0" algn="ctr">
              <a:lnSpc>
                <a:spcPct val="100000"/>
              </a:lnSpc>
              <a:spcBef>
                <a:spcPts val="480"/>
              </a:spcBef>
              <a:spcAft>
                <a:spcPts val="0"/>
              </a:spcAft>
              <a:buClr>
                <a:srgbClr val="777777"/>
              </a:buClr>
              <a:buSzPts val="2400"/>
              <a:buFont typeface="Trebuchet MS"/>
              <a:buNone/>
              <a:defRPr/>
            </a:lvl7pPr>
            <a:lvl8pPr lvl="7" rtl="0" algn="ctr">
              <a:lnSpc>
                <a:spcPct val="100000"/>
              </a:lnSpc>
              <a:spcBef>
                <a:spcPts val="480"/>
              </a:spcBef>
              <a:spcAft>
                <a:spcPts val="0"/>
              </a:spcAft>
              <a:buClr>
                <a:srgbClr val="777777"/>
              </a:buClr>
              <a:buSzPts val="2400"/>
              <a:buFont typeface="Trebuchet MS"/>
              <a:buNone/>
              <a:defRPr/>
            </a:lvl8pPr>
            <a:lvl9pPr lvl="8" rtl="0" algn="ctr">
              <a:lnSpc>
                <a:spcPct val="100000"/>
              </a:lnSpc>
              <a:spcBef>
                <a:spcPts val="480"/>
              </a:spcBef>
              <a:spcAft>
                <a:spcPts val="0"/>
              </a:spcAft>
              <a:buClr>
                <a:srgbClr val="777777"/>
              </a:buClr>
              <a:buSzPts val="2400"/>
              <a:buFont typeface="Trebuchet MS"/>
              <a:buNone/>
              <a:defRPr/>
            </a:lvl9pPr>
          </a:lstStyle>
          <a:p/>
        </p:txBody>
      </p:sp>
      <p:sp>
        <p:nvSpPr>
          <p:cNvPr id="61" name="Google Shape;61;p1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p16"/>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00"/>
              </a:spcBef>
              <a:spcAft>
                <a:spcPts val="0"/>
              </a:spcAft>
              <a:buClr>
                <a:srgbClr val="4D4D4D"/>
              </a:buClr>
              <a:buSzPts val="2000"/>
              <a:buFont typeface="Trebuchet MS"/>
              <a:buNone/>
              <a:defRPr sz="2000"/>
            </a:lvl1pPr>
            <a:lvl2pPr indent="-228600" lvl="1" marL="914400" rtl="0" algn="l">
              <a:lnSpc>
                <a:spcPct val="100000"/>
              </a:lnSpc>
              <a:spcBef>
                <a:spcPts val="360"/>
              </a:spcBef>
              <a:spcAft>
                <a:spcPts val="0"/>
              </a:spcAft>
              <a:buClr>
                <a:srgbClr val="777777"/>
              </a:buClr>
              <a:buSzPts val="1800"/>
              <a:buFont typeface="Trebuchet MS"/>
              <a:buNone/>
              <a:defRPr sz="1800"/>
            </a:lvl2pPr>
            <a:lvl3pPr indent="-228600" lvl="2" marL="1371600" rtl="0" algn="l">
              <a:lnSpc>
                <a:spcPct val="100000"/>
              </a:lnSpc>
              <a:spcBef>
                <a:spcPts val="320"/>
              </a:spcBef>
              <a:spcAft>
                <a:spcPts val="0"/>
              </a:spcAft>
              <a:buClr>
                <a:srgbClr val="777777"/>
              </a:buClr>
              <a:buSzPts val="1600"/>
              <a:buFont typeface="Trebuchet MS"/>
              <a:buNone/>
              <a:defRPr sz="1600"/>
            </a:lvl3pPr>
            <a:lvl4pPr indent="-228600" lvl="3" marL="1828800" rtl="0" algn="l">
              <a:lnSpc>
                <a:spcPct val="100000"/>
              </a:lnSpc>
              <a:spcBef>
                <a:spcPts val="280"/>
              </a:spcBef>
              <a:spcAft>
                <a:spcPts val="0"/>
              </a:spcAft>
              <a:buClr>
                <a:srgbClr val="777777"/>
              </a:buClr>
              <a:buSzPts val="1400"/>
              <a:buFont typeface="Trebuchet MS"/>
              <a:buNone/>
              <a:defRPr sz="1400"/>
            </a:lvl4pPr>
            <a:lvl5pPr indent="-228600" lvl="4" marL="2286000" rtl="0" algn="l">
              <a:lnSpc>
                <a:spcPct val="100000"/>
              </a:lnSpc>
              <a:spcBef>
                <a:spcPts val="280"/>
              </a:spcBef>
              <a:spcAft>
                <a:spcPts val="0"/>
              </a:spcAft>
              <a:buClr>
                <a:srgbClr val="777777"/>
              </a:buClr>
              <a:buSzPts val="1400"/>
              <a:buFont typeface="Trebuchet MS"/>
              <a:buNone/>
              <a:defRPr sz="1400"/>
            </a:lvl5pPr>
            <a:lvl6pPr indent="-228600" lvl="5" marL="2743200" rtl="0" algn="l">
              <a:lnSpc>
                <a:spcPct val="100000"/>
              </a:lnSpc>
              <a:spcBef>
                <a:spcPts val="280"/>
              </a:spcBef>
              <a:spcAft>
                <a:spcPts val="0"/>
              </a:spcAft>
              <a:buClr>
                <a:srgbClr val="777777"/>
              </a:buClr>
              <a:buSzPts val="1400"/>
              <a:buFont typeface="Trebuchet MS"/>
              <a:buNone/>
              <a:defRPr sz="1400"/>
            </a:lvl6pPr>
            <a:lvl7pPr indent="-228600" lvl="6" marL="3200400" rtl="0" algn="l">
              <a:lnSpc>
                <a:spcPct val="100000"/>
              </a:lnSpc>
              <a:spcBef>
                <a:spcPts val="280"/>
              </a:spcBef>
              <a:spcAft>
                <a:spcPts val="0"/>
              </a:spcAft>
              <a:buClr>
                <a:srgbClr val="777777"/>
              </a:buClr>
              <a:buSzPts val="1400"/>
              <a:buFont typeface="Trebuchet MS"/>
              <a:buNone/>
              <a:defRPr sz="1400"/>
            </a:lvl7pPr>
            <a:lvl8pPr indent="-228600" lvl="7" marL="3657600" rtl="0" algn="l">
              <a:lnSpc>
                <a:spcPct val="100000"/>
              </a:lnSpc>
              <a:spcBef>
                <a:spcPts val="280"/>
              </a:spcBef>
              <a:spcAft>
                <a:spcPts val="0"/>
              </a:spcAft>
              <a:buClr>
                <a:srgbClr val="777777"/>
              </a:buClr>
              <a:buSzPts val="1400"/>
              <a:buFont typeface="Trebuchet MS"/>
              <a:buNone/>
              <a:defRPr sz="1400"/>
            </a:lvl8pPr>
            <a:lvl9pPr indent="-228600" lvl="8" marL="4114800" rtl="0" algn="l">
              <a:lnSpc>
                <a:spcPct val="100000"/>
              </a:lnSpc>
              <a:spcBef>
                <a:spcPts val="280"/>
              </a:spcBef>
              <a:spcAft>
                <a:spcPts val="0"/>
              </a:spcAft>
              <a:buClr>
                <a:srgbClr val="777777"/>
              </a:buClr>
              <a:buSzPts val="1400"/>
              <a:buFont typeface="Trebuchet MS"/>
              <a:buNone/>
              <a:defRPr sz="1400"/>
            </a:lvl9pPr>
          </a:lstStyle>
          <a:p/>
        </p:txBody>
      </p:sp>
      <p:sp>
        <p:nvSpPr>
          <p:cNvPr id="65" name="Google Shape;65;p1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7"/>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 name="Google Shape;68;p17"/>
          <p:cNvSpPr txBox="1"/>
          <p:nvPr>
            <p:ph idx="1" type="body"/>
          </p:nvPr>
        </p:nvSpPr>
        <p:spPr>
          <a:xfrm>
            <a:off x="457200" y="1200150"/>
            <a:ext cx="8229600" cy="36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300"/>
              </a:spcBef>
              <a:spcAft>
                <a:spcPts val="0"/>
              </a:spcAft>
              <a:buSzPts val="1400"/>
              <a:buNone/>
              <a:defRPr/>
            </a:lvl1pPr>
            <a:lvl2pPr indent="-317500" lvl="1" marL="914400" rtl="0" algn="l">
              <a:lnSpc>
                <a:spcPct val="100000"/>
              </a:lnSpc>
              <a:spcBef>
                <a:spcPts val="300"/>
              </a:spcBef>
              <a:spcAft>
                <a:spcPts val="0"/>
              </a:spcAft>
              <a:buClr>
                <a:srgbClr val="777777"/>
              </a:buClr>
              <a:buSzPts val="1400"/>
              <a:buChar char="•"/>
              <a:defRPr/>
            </a:lvl2pPr>
            <a:lvl3pPr indent="-317500" lvl="2" marL="1371600" rtl="0" algn="l">
              <a:lnSpc>
                <a:spcPct val="100000"/>
              </a:lnSpc>
              <a:spcBef>
                <a:spcPts val="300"/>
              </a:spcBef>
              <a:spcAft>
                <a:spcPts val="0"/>
              </a:spcAft>
              <a:buClr>
                <a:srgbClr val="777777"/>
              </a:buClr>
              <a:buSzPts val="1400"/>
              <a:buChar char="•"/>
              <a:defRPr/>
            </a:lvl3pPr>
            <a:lvl4pPr indent="-317500" lvl="3" marL="1828800" rtl="0" algn="l">
              <a:lnSpc>
                <a:spcPct val="100000"/>
              </a:lnSpc>
              <a:spcBef>
                <a:spcPts val="300"/>
              </a:spcBef>
              <a:spcAft>
                <a:spcPts val="0"/>
              </a:spcAft>
              <a:buClr>
                <a:srgbClr val="777777"/>
              </a:buClr>
              <a:buSzPts val="1400"/>
              <a:buChar char="•"/>
              <a:defRPr/>
            </a:lvl4pPr>
            <a:lvl5pPr indent="-317500" lvl="4" marL="2286000" rtl="0" algn="l">
              <a:lnSpc>
                <a:spcPct val="100000"/>
              </a:lnSpc>
              <a:spcBef>
                <a:spcPts val="300"/>
              </a:spcBef>
              <a:spcAft>
                <a:spcPts val="0"/>
              </a:spcAft>
              <a:buClr>
                <a:srgbClr val="777777"/>
              </a:buClr>
              <a:buSzPts val="1400"/>
              <a:buChar char="•"/>
              <a:defRPr/>
            </a:lvl5pPr>
            <a:lvl6pPr indent="-317500" lvl="5" marL="2743200" rtl="0" algn="l">
              <a:lnSpc>
                <a:spcPct val="100000"/>
              </a:lnSpc>
              <a:spcBef>
                <a:spcPts val="300"/>
              </a:spcBef>
              <a:spcAft>
                <a:spcPts val="0"/>
              </a:spcAft>
              <a:buClr>
                <a:srgbClr val="777777"/>
              </a:buClr>
              <a:buSzPts val="1400"/>
              <a:buChar char="•"/>
              <a:defRPr/>
            </a:lvl6pPr>
            <a:lvl7pPr indent="-317500" lvl="6" marL="3200400" rtl="0" algn="l">
              <a:lnSpc>
                <a:spcPct val="100000"/>
              </a:lnSpc>
              <a:spcBef>
                <a:spcPts val="300"/>
              </a:spcBef>
              <a:spcAft>
                <a:spcPts val="0"/>
              </a:spcAft>
              <a:buClr>
                <a:srgbClr val="777777"/>
              </a:buClr>
              <a:buSzPts val="1400"/>
              <a:buChar char="•"/>
              <a:defRPr/>
            </a:lvl7pPr>
            <a:lvl8pPr indent="-317500" lvl="7" marL="3657600" rtl="0" algn="l">
              <a:lnSpc>
                <a:spcPct val="100000"/>
              </a:lnSpc>
              <a:spcBef>
                <a:spcPts val="300"/>
              </a:spcBef>
              <a:spcAft>
                <a:spcPts val="0"/>
              </a:spcAft>
              <a:buClr>
                <a:srgbClr val="777777"/>
              </a:buClr>
              <a:buSzPts val="1400"/>
              <a:buChar char="•"/>
              <a:defRPr/>
            </a:lvl8pPr>
            <a:lvl9pPr indent="-317500" lvl="8" marL="4114800" rtl="0" algn="l">
              <a:lnSpc>
                <a:spcPct val="100000"/>
              </a:lnSpc>
              <a:spcBef>
                <a:spcPts val="300"/>
              </a:spcBef>
              <a:spcAft>
                <a:spcPts val="0"/>
              </a:spcAft>
              <a:buClr>
                <a:srgbClr val="777777"/>
              </a:buClr>
              <a:buSzPts val="1400"/>
              <a:buChar char="•"/>
              <a:defRPr/>
            </a:lvl9pPr>
          </a:lstStyle>
          <a:p/>
        </p:txBody>
      </p:sp>
      <p:sp>
        <p:nvSpPr>
          <p:cNvPr id="69" name="Google Shape;69;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 name="Google Shape;72;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73" name="Google Shape;73;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rgbClr val="003366"/>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rgbClr val="003366"/>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rgbClr val="003366"/>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rgbClr val="003366"/>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rgbClr val="003366"/>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rgbClr val="003366"/>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rgbClr val="003366"/>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rgbClr val="003366"/>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rgbClr val="003366"/>
                </a:solidFill>
                <a:latin typeface="Trebuchet MS"/>
                <a:ea typeface="Trebuchet MS"/>
                <a:cs typeface="Trebuchet MS"/>
                <a:sym typeface="Trebuchet MS"/>
              </a:defRPr>
            </a:lvl9pPr>
          </a:lstStyle>
          <a:p/>
        </p:txBody>
      </p:sp>
      <p:sp>
        <p:nvSpPr>
          <p:cNvPr id="56" name="Google Shape;56;p14"/>
          <p:cNvSpPr txBox="1"/>
          <p:nvPr>
            <p:ph idx="1" type="body"/>
          </p:nvPr>
        </p:nvSpPr>
        <p:spPr>
          <a:xfrm>
            <a:off x="457200" y="1200150"/>
            <a:ext cx="8229600" cy="3600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000000"/>
              </a:buClr>
              <a:buSzPts val="1400"/>
              <a:buFont typeface="Arial"/>
              <a:buNone/>
              <a:defRPr b="0" i="0" sz="2400" u="none" cap="none" strike="noStrike">
                <a:solidFill>
                  <a:srgbClr val="4D4D4D"/>
                </a:solidFill>
                <a:latin typeface="Trebuchet MS"/>
                <a:ea typeface="Trebuchet MS"/>
                <a:cs typeface="Trebuchet MS"/>
                <a:sym typeface="Trebuchet MS"/>
              </a:defRPr>
            </a:lvl1pPr>
            <a:lvl2pPr indent="-381000" lvl="1" marL="914400" marR="0" rtl="0" algn="l">
              <a:lnSpc>
                <a:spcPct val="100000"/>
              </a:lnSpc>
              <a:spcBef>
                <a:spcPts val="480"/>
              </a:spcBef>
              <a:spcAft>
                <a:spcPts val="0"/>
              </a:spcAft>
              <a:buClr>
                <a:srgbClr val="777777"/>
              </a:buClr>
              <a:buSzPts val="2400"/>
              <a:buFont typeface="Trebuchet MS"/>
              <a:buChar char="•"/>
              <a:defRPr b="0" i="0" sz="2400" u="none" cap="none" strike="noStrike">
                <a:solidFill>
                  <a:srgbClr val="777777"/>
                </a:solidFill>
                <a:latin typeface="Trebuchet MS"/>
                <a:ea typeface="Trebuchet MS"/>
                <a:cs typeface="Trebuchet MS"/>
                <a:sym typeface="Trebuchet MS"/>
              </a:defRPr>
            </a:lvl2pPr>
            <a:lvl3pPr indent="-381000" lvl="2" marL="1371600" marR="0" rtl="0" algn="l">
              <a:lnSpc>
                <a:spcPct val="100000"/>
              </a:lnSpc>
              <a:spcBef>
                <a:spcPts val="480"/>
              </a:spcBef>
              <a:spcAft>
                <a:spcPts val="0"/>
              </a:spcAft>
              <a:buClr>
                <a:srgbClr val="777777"/>
              </a:buClr>
              <a:buSzPts val="2400"/>
              <a:buFont typeface="Trebuchet MS"/>
              <a:buChar char="•"/>
              <a:defRPr b="0" i="0" sz="2400" u="none" cap="none" strike="noStrike">
                <a:solidFill>
                  <a:srgbClr val="777777"/>
                </a:solidFill>
                <a:latin typeface="Trebuchet MS"/>
                <a:ea typeface="Trebuchet MS"/>
                <a:cs typeface="Trebuchet MS"/>
                <a:sym typeface="Trebuchet MS"/>
              </a:defRPr>
            </a:lvl3pPr>
            <a:lvl4pPr indent="-381000" lvl="3" marL="1828800" marR="0" rtl="0" algn="l">
              <a:lnSpc>
                <a:spcPct val="100000"/>
              </a:lnSpc>
              <a:spcBef>
                <a:spcPts val="480"/>
              </a:spcBef>
              <a:spcAft>
                <a:spcPts val="0"/>
              </a:spcAft>
              <a:buClr>
                <a:srgbClr val="777777"/>
              </a:buClr>
              <a:buSzPts val="2400"/>
              <a:buFont typeface="Trebuchet MS"/>
              <a:buChar char="•"/>
              <a:defRPr b="0" i="0" sz="2400" u="none" cap="none" strike="noStrike">
                <a:solidFill>
                  <a:srgbClr val="777777"/>
                </a:solidFill>
                <a:latin typeface="Trebuchet MS"/>
                <a:ea typeface="Trebuchet MS"/>
                <a:cs typeface="Trebuchet MS"/>
                <a:sym typeface="Trebuchet MS"/>
              </a:defRPr>
            </a:lvl4pPr>
            <a:lvl5pPr indent="-381000" lvl="4" marL="2286000" marR="0" rtl="0" algn="l">
              <a:lnSpc>
                <a:spcPct val="100000"/>
              </a:lnSpc>
              <a:spcBef>
                <a:spcPts val="480"/>
              </a:spcBef>
              <a:spcAft>
                <a:spcPts val="0"/>
              </a:spcAft>
              <a:buClr>
                <a:srgbClr val="777777"/>
              </a:buClr>
              <a:buSzPts val="2400"/>
              <a:buFont typeface="Trebuchet MS"/>
              <a:buChar char="•"/>
              <a:defRPr b="0" i="0" sz="2400" u="none" cap="none" strike="noStrike">
                <a:solidFill>
                  <a:srgbClr val="777777"/>
                </a:solidFill>
                <a:latin typeface="Trebuchet MS"/>
                <a:ea typeface="Trebuchet MS"/>
                <a:cs typeface="Trebuchet MS"/>
                <a:sym typeface="Trebuchet MS"/>
              </a:defRPr>
            </a:lvl5pPr>
            <a:lvl6pPr indent="-381000" lvl="5" marL="2743200" marR="0" rtl="0" algn="l">
              <a:lnSpc>
                <a:spcPct val="100000"/>
              </a:lnSpc>
              <a:spcBef>
                <a:spcPts val="480"/>
              </a:spcBef>
              <a:spcAft>
                <a:spcPts val="0"/>
              </a:spcAft>
              <a:buClr>
                <a:srgbClr val="777777"/>
              </a:buClr>
              <a:buSzPts val="2400"/>
              <a:buFont typeface="Trebuchet MS"/>
              <a:buChar char="•"/>
              <a:defRPr b="0" i="0" sz="2400" u="none" cap="none" strike="noStrike">
                <a:solidFill>
                  <a:srgbClr val="777777"/>
                </a:solidFill>
                <a:latin typeface="Trebuchet MS"/>
                <a:ea typeface="Trebuchet MS"/>
                <a:cs typeface="Trebuchet MS"/>
                <a:sym typeface="Trebuchet MS"/>
              </a:defRPr>
            </a:lvl6pPr>
            <a:lvl7pPr indent="-381000" lvl="6" marL="3200400" marR="0" rtl="0" algn="l">
              <a:lnSpc>
                <a:spcPct val="100000"/>
              </a:lnSpc>
              <a:spcBef>
                <a:spcPts val="480"/>
              </a:spcBef>
              <a:spcAft>
                <a:spcPts val="0"/>
              </a:spcAft>
              <a:buClr>
                <a:srgbClr val="777777"/>
              </a:buClr>
              <a:buSzPts val="2400"/>
              <a:buFont typeface="Trebuchet MS"/>
              <a:buChar char="•"/>
              <a:defRPr b="0" i="0" sz="2400" u="none" cap="none" strike="noStrike">
                <a:solidFill>
                  <a:srgbClr val="777777"/>
                </a:solidFill>
                <a:latin typeface="Trebuchet MS"/>
                <a:ea typeface="Trebuchet MS"/>
                <a:cs typeface="Trebuchet MS"/>
                <a:sym typeface="Trebuchet MS"/>
              </a:defRPr>
            </a:lvl7pPr>
            <a:lvl8pPr indent="-381000" lvl="7" marL="3657600" marR="0" rtl="0" algn="l">
              <a:lnSpc>
                <a:spcPct val="100000"/>
              </a:lnSpc>
              <a:spcBef>
                <a:spcPts val="480"/>
              </a:spcBef>
              <a:spcAft>
                <a:spcPts val="0"/>
              </a:spcAft>
              <a:buClr>
                <a:srgbClr val="777777"/>
              </a:buClr>
              <a:buSzPts val="2400"/>
              <a:buFont typeface="Trebuchet MS"/>
              <a:buChar char="•"/>
              <a:defRPr b="0" i="0" sz="2400" u="none" cap="none" strike="noStrike">
                <a:solidFill>
                  <a:srgbClr val="777777"/>
                </a:solidFill>
                <a:latin typeface="Trebuchet MS"/>
                <a:ea typeface="Trebuchet MS"/>
                <a:cs typeface="Trebuchet MS"/>
                <a:sym typeface="Trebuchet MS"/>
              </a:defRPr>
            </a:lvl8pPr>
            <a:lvl9pPr indent="-381000" lvl="8" marL="4114800" marR="0" rtl="0" algn="l">
              <a:lnSpc>
                <a:spcPct val="100000"/>
              </a:lnSpc>
              <a:spcBef>
                <a:spcPts val="480"/>
              </a:spcBef>
              <a:spcAft>
                <a:spcPts val="0"/>
              </a:spcAft>
              <a:buClr>
                <a:srgbClr val="777777"/>
              </a:buClr>
              <a:buSzPts val="2400"/>
              <a:buFont typeface="Trebuchet MS"/>
              <a:buChar char="•"/>
              <a:defRPr b="0" i="0" sz="2400" u="none" cap="none" strike="noStrike">
                <a:solidFill>
                  <a:srgbClr val="777777"/>
                </a:solidFill>
                <a:latin typeface="Trebuchet MS"/>
                <a:ea typeface="Trebuchet MS"/>
                <a:cs typeface="Trebuchet MS"/>
                <a:sym typeface="Trebuchet MS"/>
              </a:defRPr>
            </a:lvl9pPr>
          </a:lstStyle>
          <a:p/>
        </p:txBody>
      </p:sp>
      <p:sp>
        <p:nvSpPr>
          <p:cNvPr id="57" name="Google Shape;57;p1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4D4D4D"/>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hyperlink" Target="https://www.cdc.gov/poxvirus/monkeypox/pdf/monkeypox-safersex-infosheet-508.pdf" TargetMode="External"/><Relationship Id="rId4" Type="http://schemas.openxmlformats.org/officeDocument/2006/relationships/image" Target="../media/image3.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hyperlink" Target="https://www.vdh.virginia.gov/health-department-locator/" TargetMode="External"/><Relationship Id="rId4" Type="http://schemas.openxmlformats.org/officeDocument/2006/relationships/hyperlink" Target="https://findahealthcenter.hrsa.gov/" TargetMode="External"/><Relationship Id="rId5" Type="http://schemas.openxmlformats.org/officeDocument/2006/relationships/hyperlink" Target="https://vadoh.myresourcedirectory.com/" TargetMode="External"/><Relationship Id="rId6" Type="http://schemas.openxmlformats.org/officeDocument/2006/relationships/hyperlink" Target="https://www.vafreeclinics.org/clinics-in-virginia" TargetMode="External"/><Relationship Id="rId7"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hyperlink" Target="http://www.cdc.gov/monkeypox"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hyperlink" Target="https://www.cdc.gov/poxvirus/monkeypox/about/faq.html#Monkeypox-and-HIV" TargetMode="Externa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5.jpg"/><Relationship Id="rId4" Type="http://schemas.openxmlformats.org/officeDocument/2006/relationships/hyperlink" Target="https://www.vdh.virginia.gov/monkeypox/" TargetMode="External"/><Relationship Id="rId5" Type="http://schemas.openxmlformats.org/officeDocument/2006/relationships/hyperlink" Target="https://www.cdc.gov/poxvirus/monkeypox/index.html" TargetMode="External"/><Relationship Id="rId6" Type="http://schemas.openxmlformats.org/officeDocument/2006/relationships/image" Target="../media/image25.png"/><Relationship Id="rId7"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hyperlink" Target="https://www.vdh.virginia.gov/health-department-locator/" TargetMode="External"/><Relationship Id="rId4" Type="http://schemas.openxmlformats.org/officeDocument/2006/relationships/image" Target="../media/image5.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20"/>
          <p:cNvPicPr preferRelativeResize="0"/>
          <p:nvPr/>
        </p:nvPicPr>
        <p:blipFill rotWithShape="1">
          <a:blip r:embed="rId3">
            <a:alphaModFix/>
          </a:blip>
          <a:srcRect b="0" l="0" r="0" t="16638"/>
          <a:stretch/>
        </p:blipFill>
        <p:spPr>
          <a:xfrm>
            <a:off x="0" y="-1"/>
            <a:ext cx="9144003" cy="1537200"/>
          </a:xfrm>
          <a:prstGeom prst="rect">
            <a:avLst/>
          </a:prstGeom>
          <a:noFill/>
          <a:ln>
            <a:noFill/>
          </a:ln>
        </p:spPr>
      </p:pic>
      <p:sp>
        <p:nvSpPr>
          <p:cNvPr id="84" name="Google Shape;84;p20"/>
          <p:cNvSpPr txBox="1"/>
          <p:nvPr>
            <p:ph type="ctrTitle"/>
          </p:nvPr>
        </p:nvSpPr>
        <p:spPr>
          <a:xfrm>
            <a:off x="685800" y="1955550"/>
            <a:ext cx="7772400" cy="1164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3366"/>
              </a:buClr>
              <a:buSzPts val="3200"/>
              <a:buFont typeface="Trebuchet MS"/>
              <a:buNone/>
            </a:pPr>
            <a:r>
              <a:rPr lang="en" sz="3400"/>
              <a:t>La Viruela del Mono (Monkeypox): </a:t>
            </a:r>
            <a:endParaRPr sz="3400"/>
          </a:p>
          <a:p>
            <a:pPr indent="0" lvl="0" marL="0" rtl="0" algn="ctr">
              <a:lnSpc>
                <a:spcPct val="100000"/>
              </a:lnSpc>
              <a:spcBef>
                <a:spcPts val="0"/>
              </a:spcBef>
              <a:spcAft>
                <a:spcPts val="0"/>
              </a:spcAft>
              <a:buClr>
                <a:srgbClr val="003366"/>
              </a:buClr>
              <a:buSzPts val="3200"/>
              <a:buFont typeface="Trebuchet MS"/>
              <a:buNone/>
            </a:pPr>
            <a:r>
              <a:rPr b="1" lang="en" sz="3400"/>
              <a:t>Lo Que Necesitas Saber </a:t>
            </a:r>
            <a:endParaRPr b="1" sz="3400"/>
          </a:p>
          <a:p>
            <a:pPr indent="0" lvl="0" marL="0" rtl="0" algn="ctr">
              <a:lnSpc>
                <a:spcPct val="100000"/>
              </a:lnSpc>
              <a:spcBef>
                <a:spcPts val="0"/>
              </a:spcBef>
              <a:spcAft>
                <a:spcPts val="0"/>
              </a:spcAft>
              <a:buClr>
                <a:srgbClr val="003366"/>
              </a:buClr>
              <a:buSzPts val="3200"/>
              <a:buFont typeface="Trebuchet MS"/>
              <a:buNone/>
            </a:pPr>
            <a:r>
              <a:t/>
            </a:r>
            <a:endParaRPr b="1" i="1" sz="3000">
              <a:solidFill>
                <a:srgbClr val="075290"/>
              </a:solidFill>
            </a:endParaRPr>
          </a:p>
        </p:txBody>
      </p:sp>
      <p:sp>
        <p:nvSpPr>
          <p:cNvPr id="85" name="Google Shape;85;p20"/>
          <p:cNvSpPr txBox="1"/>
          <p:nvPr>
            <p:ph idx="12" type="sldNum"/>
          </p:nvPr>
        </p:nvSpPr>
        <p:spPr>
          <a:xfrm>
            <a:off x="9" y="45502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 sz="1200"/>
              <a:t>‹#›</a:t>
            </a:fld>
            <a:endParaRPr sz="1200"/>
          </a:p>
        </p:txBody>
      </p:sp>
      <p:sp>
        <p:nvSpPr>
          <p:cNvPr id="86" name="Google Shape;86;p20"/>
          <p:cNvSpPr txBox="1"/>
          <p:nvPr>
            <p:ph idx="1" type="subTitle"/>
          </p:nvPr>
        </p:nvSpPr>
        <p:spPr>
          <a:xfrm>
            <a:off x="609611" y="2984903"/>
            <a:ext cx="7924800" cy="149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2400"/>
              <a:buFont typeface="Trebuchet MS"/>
              <a:buNone/>
            </a:pPr>
            <a:r>
              <a:t/>
            </a:r>
            <a:endParaRPr i="1" sz="2000">
              <a:solidFill>
                <a:srgbClr val="FF0000"/>
              </a:solidFill>
              <a:highlight>
                <a:srgbClr val="FFFF00"/>
              </a:highlight>
            </a:endParaRPr>
          </a:p>
          <a:p>
            <a:pPr indent="0" lvl="0" marL="0" rtl="0" algn="ctr">
              <a:lnSpc>
                <a:spcPct val="100000"/>
              </a:lnSpc>
              <a:spcBef>
                <a:spcPts val="480"/>
              </a:spcBef>
              <a:spcAft>
                <a:spcPts val="0"/>
              </a:spcAft>
              <a:buClr>
                <a:srgbClr val="4D4D4D"/>
              </a:buClr>
              <a:buSzPts val="2400"/>
              <a:buFont typeface="Trebuchet MS"/>
              <a:buNone/>
            </a:pPr>
            <a:r>
              <a:rPr i="1" lang="en" sz="1900">
                <a:solidFill>
                  <a:srgbClr val="000000"/>
                </a:solidFill>
                <a:highlight>
                  <a:srgbClr val="D9D9D9"/>
                </a:highlight>
              </a:rPr>
              <a:t>Última actualización 28 de octubre, 2022</a:t>
            </a:r>
            <a:endParaRPr b="0" i="1" sz="1900" u="none">
              <a:solidFill>
                <a:srgbClr val="000000"/>
              </a:solidFill>
              <a:highlight>
                <a:srgbClr val="D9D9D9"/>
              </a:highlight>
              <a:latin typeface="Trebuchet MS"/>
              <a:ea typeface="Trebuchet MS"/>
              <a:cs typeface="Trebuchet MS"/>
              <a:sym typeface="Trebuchet MS"/>
            </a:endParaRPr>
          </a:p>
          <a:p>
            <a:pPr indent="0" lvl="0" marL="0" rtl="0" algn="ctr">
              <a:lnSpc>
                <a:spcPct val="100000"/>
              </a:lnSpc>
              <a:spcBef>
                <a:spcPts val="480"/>
              </a:spcBef>
              <a:spcAft>
                <a:spcPts val="0"/>
              </a:spcAft>
              <a:buClr>
                <a:srgbClr val="4D4D4D"/>
              </a:buClr>
              <a:buSzPts val="2400"/>
              <a:buFont typeface="Trebuchet MS"/>
              <a:buNone/>
            </a:pPr>
            <a:r>
              <a:t/>
            </a:r>
            <a:endParaRPr sz="2000">
              <a:solidFill>
                <a:srgbClr val="000000"/>
              </a:solidFill>
            </a:endParaRPr>
          </a:p>
          <a:p>
            <a:pPr indent="0" lvl="0" marL="0" rtl="0" algn="ctr">
              <a:lnSpc>
                <a:spcPct val="100000"/>
              </a:lnSpc>
              <a:spcBef>
                <a:spcPts val="480"/>
              </a:spcBef>
              <a:spcAft>
                <a:spcPts val="0"/>
              </a:spcAft>
              <a:buClr>
                <a:srgbClr val="4D4D4D"/>
              </a:buClr>
              <a:buSzPts val="2400"/>
              <a:buFont typeface="Trebuchet MS"/>
              <a:buNone/>
            </a:pPr>
            <a:r>
              <a:t/>
            </a:r>
            <a:endParaRPr sz="2000">
              <a:solidFill>
                <a:srgbClr val="FF0000"/>
              </a:solidFill>
            </a:endParaRPr>
          </a:p>
          <a:p>
            <a:pPr indent="0" lvl="0" marL="0" rtl="0" algn="ctr">
              <a:lnSpc>
                <a:spcPct val="100000"/>
              </a:lnSpc>
              <a:spcBef>
                <a:spcPts val="480"/>
              </a:spcBef>
              <a:spcAft>
                <a:spcPts val="0"/>
              </a:spcAft>
              <a:buClr>
                <a:srgbClr val="4D4D4D"/>
              </a:buClr>
              <a:buSzPts val="2400"/>
              <a:buFont typeface="Trebuchet MS"/>
              <a:buNone/>
            </a:pPr>
            <a:r>
              <a:t/>
            </a:r>
            <a:endParaRPr b="0" i="0" sz="2400" u="none">
              <a:solidFill>
                <a:srgbClr val="4D4D4D"/>
              </a:solidFill>
              <a:latin typeface="Trebuchet MS"/>
              <a:ea typeface="Trebuchet MS"/>
              <a:cs typeface="Trebuchet MS"/>
              <a:sym typeface="Trebuchet MS"/>
            </a:endParaRPr>
          </a:p>
          <a:p>
            <a:pPr indent="0" lvl="0" marL="0" rtl="0" algn="ctr">
              <a:lnSpc>
                <a:spcPct val="100000"/>
              </a:lnSpc>
              <a:spcBef>
                <a:spcPts val="480"/>
              </a:spcBef>
              <a:spcAft>
                <a:spcPts val="0"/>
              </a:spcAft>
              <a:buClr>
                <a:srgbClr val="4D4D4D"/>
              </a:buClr>
              <a:buSzPts val="2400"/>
              <a:buFont typeface="Trebuchet MS"/>
              <a:buNone/>
            </a:pPr>
            <a:r>
              <a:t/>
            </a:r>
            <a:endParaRPr b="0" i="0" sz="2400" u="none">
              <a:solidFill>
                <a:srgbClr val="4D4D4D"/>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9"/>
          <p:cNvPicPr preferRelativeResize="0"/>
          <p:nvPr/>
        </p:nvPicPr>
        <p:blipFill>
          <a:blip r:embed="rId3">
            <a:alphaModFix/>
          </a:blip>
          <a:stretch>
            <a:fillRect/>
          </a:stretch>
        </p:blipFill>
        <p:spPr>
          <a:xfrm>
            <a:off x="314700" y="120550"/>
            <a:ext cx="4701251" cy="4701251"/>
          </a:xfrm>
          <a:prstGeom prst="rect">
            <a:avLst/>
          </a:prstGeom>
          <a:noFill/>
          <a:ln>
            <a:noFill/>
          </a:ln>
        </p:spPr>
      </p:pic>
      <p:sp>
        <p:nvSpPr>
          <p:cNvPr id="145" name="Google Shape;145;p29"/>
          <p:cNvSpPr txBox="1"/>
          <p:nvPr/>
        </p:nvSpPr>
        <p:spPr>
          <a:xfrm>
            <a:off x="5386050" y="397600"/>
            <a:ext cx="35697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FFFFFF"/>
                </a:highlight>
                <a:latin typeface="Trebuchet MS"/>
                <a:ea typeface="Trebuchet MS"/>
                <a:cs typeface="Trebuchet MS"/>
                <a:sym typeface="Trebuchet MS"/>
              </a:rPr>
              <a:t>Cuando una vacuna se administra justo debajo de la capa superior de la piel, necesita una menor cantidad de vacuna para generar una fuerte respuesta inmunitaria.</a:t>
            </a:r>
            <a:endParaRPr b="1" sz="1800">
              <a:solidFill>
                <a:schemeClr val="dk1"/>
              </a:solidFill>
              <a:highlight>
                <a:srgbClr val="FFFFFF"/>
              </a:highlight>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800">
              <a:solidFill>
                <a:schemeClr val="dk1"/>
              </a:solidFill>
              <a:highlight>
                <a:srgbClr val="FFFFFF"/>
              </a:highlight>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 sz="1800">
                <a:solidFill>
                  <a:schemeClr val="dk1"/>
                </a:solidFill>
                <a:highlight>
                  <a:srgbClr val="FFFFFF"/>
                </a:highlight>
                <a:latin typeface="Trebuchet MS"/>
                <a:ea typeface="Trebuchet MS"/>
                <a:cs typeface="Trebuchet MS"/>
                <a:sym typeface="Trebuchet MS"/>
              </a:rPr>
              <a:t>Esto permite vacunar a más personas con el mismo suministro.</a:t>
            </a:r>
            <a:endParaRPr b="1" sz="1800">
              <a:solidFill>
                <a:schemeClr val="dk1"/>
              </a:solidFill>
              <a:highlight>
                <a:srgbClr val="FFFFFF"/>
              </a:highlight>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800">
              <a:solidFill>
                <a:schemeClr val="dk1"/>
              </a:solidFill>
              <a:highlight>
                <a:srgbClr val="FFFFFF"/>
              </a:highlight>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30"/>
          <p:cNvPicPr preferRelativeResize="0"/>
          <p:nvPr/>
        </p:nvPicPr>
        <p:blipFill>
          <a:blip r:embed="rId3">
            <a:alphaModFix/>
          </a:blip>
          <a:stretch>
            <a:fillRect/>
          </a:stretch>
        </p:blipFill>
        <p:spPr>
          <a:xfrm>
            <a:off x="352925" y="141050"/>
            <a:ext cx="4696248" cy="4696248"/>
          </a:xfrm>
          <a:prstGeom prst="rect">
            <a:avLst/>
          </a:prstGeom>
          <a:noFill/>
          <a:ln>
            <a:noFill/>
          </a:ln>
        </p:spPr>
      </p:pic>
      <p:sp>
        <p:nvSpPr>
          <p:cNvPr id="151" name="Google Shape;151;p30"/>
          <p:cNvSpPr txBox="1"/>
          <p:nvPr/>
        </p:nvSpPr>
        <p:spPr>
          <a:xfrm>
            <a:off x="5240950" y="271600"/>
            <a:ext cx="372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rebuchet MS"/>
              <a:ea typeface="Trebuchet MS"/>
              <a:cs typeface="Trebuchet MS"/>
              <a:sym typeface="Trebuchet MS"/>
            </a:endParaRPr>
          </a:p>
        </p:txBody>
      </p:sp>
      <p:sp>
        <p:nvSpPr>
          <p:cNvPr id="152" name="Google Shape;152;p30"/>
          <p:cNvSpPr txBox="1"/>
          <p:nvPr/>
        </p:nvSpPr>
        <p:spPr>
          <a:xfrm>
            <a:off x="5240950" y="255150"/>
            <a:ext cx="3722100" cy="463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Trebuchet MS"/>
                <a:ea typeface="Trebuchet MS"/>
                <a:cs typeface="Trebuchet MS"/>
                <a:sym typeface="Trebuchet MS"/>
              </a:rPr>
              <a:t>Las reacciones típicas en el área de la inyección incluyen </a:t>
            </a:r>
            <a:r>
              <a:rPr lang="en" sz="1700">
                <a:solidFill>
                  <a:schemeClr val="dk1"/>
                </a:solidFill>
                <a:latin typeface="Trebuchet MS"/>
                <a:ea typeface="Trebuchet MS"/>
                <a:cs typeface="Trebuchet MS"/>
                <a:sym typeface="Trebuchet MS"/>
              </a:rPr>
              <a:t>hinchazón, </a:t>
            </a:r>
            <a:r>
              <a:rPr lang="en" sz="1700">
                <a:latin typeface="Trebuchet MS"/>
                <a:ea typeface="Trebuchet MS"/>
                <a:cs typeface="Trebuchet MS"/>
                <a:sym typeface="Trebuchet MS"/>
              </a:rPr>
              <a:t>enrojecimiento o picor.</a:t>
            </a:r>
            <a:endParaRPr sz="1700">
              <a:latin typeface="Trebuchet MS"/>
              <a:ea typeface="Trebuchet MS"/>
              <a:cs typeface="Trebuchet MS"/>
              <a:sym typeface="Trebuchet MS"/>
            </a:endParaRPr>
          </a:p>
          <a:p>
            <a:pPr indent="0" lvl="0" marL="0" rtl="0" algn="l">
              <a:spcBef>
                <a:spcPts val="0"/>
              </a:spcBef>
              <a:spcAft>
                <a:spcPts val="0"/>
              </a:spcAft>
              <a:buNone/>
            </a:pPr>
            <a:r>
              <a:t/>
            </a:r>
            <a:endParaRPr sz="1700">
              <a:latin typeface="Trebuchet MS"/>
              <a:ea typeface="Trebuchet MS"/>
              <a:cs typeface="Trebuchet MS"/>
              <a:sym typeface="Trebuchet MS"/>
            </a:endParaRPr>
          </a:p>
          <a:p>
            <a:pPr indent="0" lvl="0" marL="0" rtl="0" algn="l">
              <a:spcBef>
                <a:spcPts val="0"/>
              </a:spcBef>
              <a:spcAft>
                <a:spcPts val="0"/>
              </a:spcAft>
              <a:buNone/>
            </a:pPr>
            <a:r>
              <a:rPr lang="en" sz="1700">
                <a:latin typeface="Trebuchet MS"/>
                <a:ea typeface="Trebuchet MS"/>
                <a:cs typeface="Trebuchet MS"/>
                <a:sym typeface="Trebuchet MS"/>
              </a:rPr>
              <a:t>Estas reacciones son temporales y suelen desaparecer por sí solas en un par de semanas.</a:t>
            </a:r>
            <a:endParaRPr sz="1700">
              <a:latin typeface="Trebuchet MS"/>
              <a:ea typeface="Trebuchet MS"/>
              <a:cs typeface="Trebuchet MS"/>
              <a:sym typeface="Trebuchet MS"/>
            </a:endParaRPr>
          </a:p>
          <a:p>
            <a:pPr indent="0" lvl="0" marL="0" rtl="0" algn="l">
              <a:spcBef>
                <a:spcPts val="0"/>
              </a:spcBef>
              <a:spcAft>
                <a:spcPts val="0"/>
              </a:spcAft>
              <a:buNone/>
            </a:pPr>
            <a:r>
              <a:t/>
            </a:r>
            <a:endParaRPr sz="1700">
              <a:latin typeface="Trebuchet MS"/>
              <a:ea typeface="Trebuchet MS"/>
              <a:cs typeface="Trebuchet MS"/>
              <a:sym typeface="Trebuchet MS"/>
            </a:endParaRPr>
          </a:p>
          <a:p>
            <a:pPr indent="-336550" lvl="0" marL="457200" rtl="0" algn="l">
              <a:spcBef>
                <a:spcPts val="0"/>
              </a:spcBef>
              <a:spcAft>
                <a:spcPts val="0"/>
              </a:spcAft>
              <a:buSzPts val="1700"/>
              <a:buFont typeface="Trebuchet MS"/>
              <a:buChar char="●"/>
            </a:pPr>
            <a:r>
              <a:rPr lang="en" sz="1700">
                <a:latin typeface="Trebuchet MS"/>
                <a:ea typeface="Trebuchet MS"/>
                <a:cs typeface="Trebuchet MS"/>
                <a:sym typeface="Trebuchet MS"/>
              </a:rPr>
              <a:t>En algunos casos, el enrojecimiento o la dureza en el lugar de la inyección puede durar hasta varios meses.</a:t>
            </a:r>
            <a:endParaRPr sz="1700">
              <a:latin typeface="Trebuchet MS"/>
              <a:ea typeface="Trebuchet MS"/>
              <a:cs typeface="Trebuchet MS"/>
              <a:sym typeface="Trebuchet MS"/>
            </a:endParaRPr>
          </a:p>
          <a:p>
            <a:pPr indent="-336550" lvl="0" marL="457200" rtl="0" algn="l">
              <a:spcBef>
                <a:spcPts val="0"/>
              </a:spcBef>
              <a:spcAft>
                <a:spcPts val="0"/>
              </a:spcAft>
              <a:buSzPts val="1700"/>
              <a:buFont typeface="Trebuchet MS"/>
              <a:buChar char="●"/>
            </a:pPr>
            <a:r>
              <a:rPr lang="en" sz="1700">
                <a:latin typeface="Trebuchet MS"/>
                <a:ea typeface="Trebuchet MS"/>
                <a:cs typeface="Trebuchet MS"/>
                <a:sym typeface="Trebuchet MS"/>
              </a:rPr>
              <a:t>Algunas personas pueden presentar pequeños bultos o cambios de color de la piel en el punto donde se puso la inyección.</a:t>
            </a:r>
            <a:endParaRPr sz="1700">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1"/>
          <p:cNvSpPr/>
          <p:nvPr/>
        </p:nvSpPr>
        <p:spPr>
          <a:xfrm>
            <a:off x="225150" y="464125"/>
            <a:ext cx="4347000" cy="3934500"/>
          </a:xfrm>
          <a:prstGeom prst="rect">
            <a:avLst/>
          </a:prstGeom>
          <a:solidFill>
            <a:srgbClr val="42788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1"/>
          <p:cNvSpPr txBox="1"/>
          <p:nvPr/>
        </p:nvSpPr>
        <p:spPr>
          <a:xfrm>
            <a:off x="4716875" y="529825"/>
            <a:ext cx="4177800" cy="382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latin typeface="Trebuchet MS"/>
                <a:ea typeface="Trebuchet MS"/>
                <a:cs typeface="Trebuchet MS"/>
                <a:sym typeface="Trebuchet MS"/>
              </a:rPr>
              <a:t>Se considera que estás completamente vacunado 14 días después de tu segunda dosis de la vacuna de JYNNEOS</a:t>
            </a:r>
            <a:r>
              <a:rPr b="1" lang="en" sz="1600">
                <a:latin typeface="Trebuchet MS"/>
                <a:ea typeface="Trebuchet MS"/>
                <a:cs typeface="Trebuchet MS"/>
                <a:sym typeface="Trebuchet MS"/>
              </a:rPr>
              <a:t>.</a:t>
            </a:r>
            <a:endParaRPr b="1" sz="1600">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600">
              <a:latin typeface="Trebuchet MS"/>
              <a:ea typeface="Trebuchet MS"/>
              <a:cs typeface="Trebuchet MS"/>
              <a:sym typeface="Trebuchet MS"/>
            </a:endParaRPr>
          </a:p>
          <a:p>
            <a:pPr indent="0" lvl="0" marL="0" rtl="0" algn="l">
              <a:lnSpc>
                <a:spcPct val="115000"/>
              </a:lnSpc>
              <a:spcBef>
                <a:spcPts val="0"/>
              </a:spcBef>
              <a:spcAft>
                <a:spcPts val="0"/>
              </a:spcAft>
              <a:buNone/>
            </a:pPr>
            <a:r>
              <a:rPr lang="en" sz="1600">
                <a:latin typeface="Trebuchet MS"/>
                <a:ea typeface="Trebuchet MS"/>
                <a:cs typeface="Trebuchet MS"/>
                <a:sym typeface="Trebuchet MS"/>
              </a:rPr>
              <a:t>Aunque estés vacunado, debes protegerte:</a:t>
            </a:r>
            <a:endParaRPr sz="1600">
              <a:solidFill>
                <a:schemeClr val="dk1"/>
              </a:solidFill>
              <a:latin typeface="Trebuchet MS"/>
              <a:ea typeface="Trebuchet MS"/>
              <a:cs typeface="Trebuchet MS"/>
              <a:sym typeface="Trebuchet MS"/>
            </a:endParaRPr>
          </a:p>
          <a:p>
            <a:pPr indent="-330200" lvl="0" marL="457200" rtl="0" algn="l">
              <a:lnSpc>
                <a:spcPct val="115000"/>
              </a:lnSpc>
              <a:spcBef>
                <a:spcPts val="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Evita el contacto estrecho, piel con piel, con aquellas personas que tengan una erupción o sarpullido, similar a la viruela del mono.</a:t>
            </a:r>
            <a:endParaRPr sz="1600">
              <a:solidFill>
                <a:schemeClr val="dk1"/>
              </a:solidFill>
              <a:latin typeface="Trebuchet MS"/>
              <a:ea typeface="Trebuchet MS"/>
              <a:cs typeface="Trebuchet MS"/>
              <a:sym typeface="Trebuchet MS"/>
            </a:endParaRPr>
          </a:p>
          <a:p>
            <a:pPr indent="-330200" lvl="0" marL="457200" rtl="0" algn="l">
              <a:lnSpc>
                <a:spcPct val="115000"/>
              </a:lnSpc>
              <a:spcBef>
                <a:spcPts val="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Evita el contacto con objetos y materiales utilizados por una persona con la viruela del mono.</a:t>
            </a:r>
            <a:endParaRPr sz="1600">
              <a:solidFill>
                <a:schemeClr val="dk1"/>
              </a:solidFill>
              <a:latin typeface="Trebuchet MS"/>
              <a:ea typeface="Trebuchet MS"/>
              <a:cs typeface="Trebuchet MS"/>
              <a:sym typeface="Trebuchet MS"/>
            </a:endParaRPr>
          </a:p>
          <a:p>
            <a:pPr indent="-330200" lvl="0" marL="457200" rtl="0" algn="l">
              <a:lnSpc>
                <a:spcPct val="115000"/>
              </a:lnSpc>
              <a:spcBef>
                <a:spcPts val="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Lávate las manos a menudo</a:t>
            </a:r>
            <a:r>
              <a:rPr lang="en" sz="1600">
                <a:solidFill>
                  <a:schemeClr val="dk1"/>
                </a:solidFill>
                <a:latin typeface="Trebuchet MS"/>
                <a:ea typeface="Trebuchet MS"/>
                <a:cs typeface="Trebuchet MS"/>
                <a:sym typeface="Trebuchet MS"/>
              </a:rPr>
              <a:t>.</a:t>
            </a:r>
            <a:endParaRPr sz="1600">
              <a:latin typeface="Trebuchet MS"/>
              <a:ea typeface="Trebuchet MS"/>
              <a:cs typeface="Trebuchet MS"/>
              <a:sym typeface="Trebuchet MS"/>
            </a:endParaRPr>
          </a:p>
        </p:txBody>
      </p:sp>
      <p:sp>
        <p:nvSpPr>
          <p:cNvPr id="159" name="Google Shape;159;p31"/>
          <p:cNvSpPr txBox="1"/>
          <p:nvPr/>
        </p:nvSpPr>
        <p:spPr>
          <a:xfrm>
            <a:off x="634600" y="689525"/>
            <a:ext cx="3707400" cy="32631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lt1"/>
              </a:buClr>
              <a:buSzPts val="1600"/>
              <a:buFont typeface="Trebuchet MS"/>
              <a:buChar char="●"/>
            </a:pPr>
            <a:r>
              <a:rPr b="1" lang="en" sz="1600">
                <a:solidFill>
                  <a:schemeClr val="lt1"/>
                </a:solidFill>
                <a:latin typeface="Trebuchet MS"/>
                <a:ea typeface="Trebuchet MS"/>
                <a:cs typeface="Trebuchet MS"/>
                <a:sym typeface="Trebuchet MS"/>
              </a:rPr>
              <a:t>Para ayudar a prevenir la viruela del mono se necesitan dos dosis de la vacuna de JYNNEOS por vía intradérmica o subcutánea, con un intervalo de 4 semanas.</a:t>
            </a:r>
            <a:endParaRPr b="1" sz="1600">
              <a:solidFill>
                <a:schemeClr val="lt1"/>
              </a:solidFill>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600">
              <a:solidFill>
                <a:schemeClr val="lt1"/>
              </a:solidFill>
              <a:latin typeface="Trebuchet MS"/>
              <a:ea typeface="Trebuchet MS"/>
              <a:cs typeface="Trebuchet MS"/>
              <a:sym typeface="Trebuchet MS"/>
            </a:endParaRPr>
          </a:p>
          <a:p>
            <a:pPr indent="-330200" lvl="0" marL="457200" rtl="0" algn="l">
              <a:lnSpc>
                <a:spcPct val="115000"/>
              </a:lnSpc>
              <a:spcBef>
                <a:spcPts val="0"/>
              </a:spcBef>
              <a:spcAft>
                <a:spcPts val="0"/>
              </a:spcAft>
              <a:buClr>
                <a:schemeClr val="lt1"/>
              </a:buClr>
              <a:buSzPts val="1600"/>
              <a:buFont typeface="Trebuchet MS"/>
              <a:buChar char="●"/>
            </a:pPr>
            <a:r>
              <a:rPr lang="en" sz="1600">
                <a:solidFill>
                  <a:schemeClr val="lt1"/>
                </a:solidFill>
                <a:latin typeface="Trebuchet MS"/>
                <a:ea typeface="Trebuchet MS"/>
                <a:cs typeface="Trebuchet MS"/>
                <a:sym typeface="Trebuchet MS"/>
              </a:rPr>
              <a:t>Si la primera vacuna la recibiste por vía subcutánea, puedes recibir la segunda por vía intradérmica y viceversa.</a:t>
            </a:r>
            <a:endParaRPr sz="1600">
              <a:solidFill>
                <a:schemeClr val="lt1"/>
              </a:solidFill>
              <a:latin typeface="Trebuchet MS"/>
              <a:ea typeface="Trebuchet MS"/>
              <a:cs typeface="Trebuchet MS"/>
              <a:sym typeface="Trebuchet MS"/>
            </a:endParaRPr>
          </a:p>
        </p:txBody>
      </p:sp>
      <p:pic>
        <p:nvPicPr>
          <p:cNvPr id="160" name="Google Shape;160;p31"/>
          <p:cNvPicPr preferRelativeResize="0"/>
          <p:nvPr/>
        </p:nvPicPr>
        <p:blipFill rotWithShape="1">
          <a:blip r:embed="rId3">
            <a:alphaModFix/>
          </a:blip>
          <a:srcRect b="5434" l="24427" r="11593" t="26630"/>
          <a:stretch/>
        </p:blipFill>
        <p:spPr>
          <a:xfrm>
            <a:off x="-393325" y="2874300"/>
            <a:ext cx="2480973" cy="1891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2"/>
          <p:cNvSpPr txBox="1"/>
          <p:nvPr>
            <p:ph idx="1" type="body"/>
          </p:nvPr>
        </p:nvSpPr>
        <p:spPr>
          <a:xfrm>
            <a:off x="475525" y="1064425"/>
            <a:ext cx="8397000" cy="4097700"/>
          </a:xfrm>
          <a:prstGeom prst="rect">
            <a:avLst/>
          </a:prstGeom>
        </p:spPr>
        <p:txBody>
          <a:bodyPr anchorCtr="0" anchor="t" bIns="34275" lIns="68575" spcFirstLastPara="1" rIns="68575" wrap="square" tIns="34275">
            <a:noAutofit/>
          </a:bodyPr>
          <a:lstStyle/>
          <a:p>
            <a:pPr indent="-336550" lvl="0" marL="457200" rtl="0" algn="l">
              <a:lnSpc>
                <a:spcPct val="115000"/>
              </a:lnSpc>
              <a:spcBef>
                <a:spcPts val="300"/>
              </a:spcBef>
              <a:spcAft>
                <a:spcPts val="0"/>
              </a:spcAft>
              <a:buClr>
                <a:schemeClr val="dk1"/>
              </a:buClr>
              <a:buSzPts val="1700"/>
              <a:buChar char="●"/>
            </a:pPr>
            <a:r>
              <a:rPr b="1" lang="en" sz="1700">
                <a:solidFill>
                  <a:schemeClr val="dk1"/>
                </a:solidFill>
              </a:rPr>
              <a:t>Prácticas sexuales más seguras pueden reducir el riesgo de viruela del mono. </a:t>
            </a:r>
            <a:r>
              <a:rPr lang="en" sz="1700">
                <a:solidFill>
                  <a:schemeClr val="dk1"/>
                </a:solidFill>
              </a:rPr>
              <a:t>Considera:</a:t>
            </a:r>
            <a:endParaRPr sz="1700">
              <a:solidFill>
                <a:schemeClr val="dk1"/>
              </a:solidFill>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rPr>
              <a:t>Intercambiar información de contacto con tu nueva pareja.</a:t>
            </a:r>
            <a:endParaRPr sz="1500">
              <a:solidFill>
                <a:schemeClr val="dk1"/>
              </a:solidFill>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rPr>
              <a:t>Hablar con tu pareja sobre cualquier síntoma de la viruela del mono o sarpullido en cualquier parte del cuerpo.</a:t>
            </a:r>
            <a:endParaRPr sz="1500">
              <a:solidFill>
                <a:schemeClr val="dk1"/>
              </a:solidFill>
            </a:endParaRPr>
          </a:p>
          <a:p>
            <a:pPr indent="-323850" lvl="2" marL="1371600" rtl="0" algn="l">
              <a:lnSpc>
                <a:spcPct val="115000"/>
              </a:lnSpc>
              <a:spcBef>
                <a:spcPts val="0"/>
              </a:spcBef>
              <a:spcAft>
                <a:spcPts val="0"/>
              </a:spcAft>
              <a:buClr>
                <a:schemeClr val="dk1"/>
              </a:buClr>
              <a:buSzPts val="1500"/>
              <a:buChar char="■"/>
            </a:pPr>
            <a:r>
              <a:rPr lang="en" sz="1500">
                <a:solidFill>
                  <a:schemeClr val="dk1"/>
                </a:solidFill>
              </a:rPr>
              <a:t>Si alguno tiene síntomas o un sarpullido, no mantengas relaciones sexuales y ponte en contacto con un profesional médico. </a:t>
            </a:r>
            <a:endParaRPr sz="1500">
              <a:solidFill>
                <a:schemeClr val="dk1"/>
              </a:solidFill>
            </a:endParaRPr>
          </a:p>
          <a:p>
            <a:pPr indent="-323850" lvl="2" marL="1371600" rtl="0" algn="l">
              <a:lnSpc>
                <a:spcPct val="115000"/>
              </a:lnSpc>
              <a:spcBef>
                <a:spcPts val="0"/>
              </a:spcBef>
              <a:spcAft>
                <a:spcPts val="0"/>
              </a:spcAft>
              <a:buClr>
                <a:schemeClr val="dk1"/>
              </a:buClr>
              <a:buSzPts val="1500"/>
              <a:buChar char="■"/>
            </a:pPr>
            <a:r>
              <a:rPr lang="en" sz="1500">
                <a:solidFill>
                  <a:schemeClr val="dk1"/>
                </a:solidFill>
              </a:rPr>
              <a:t>Si alguno de los dos tiene o puede tener la viruela del mono, evita las relaciones sexuales de todo tipo (orales, anales, vaginales), los besos, los tocamientos (especialmente evita tocar el sarpullido) y también evita compartir toallas, juguetes sexuales, etc. </a:t>
            </a:r>
            <a:endParaRPr sz="1500">
              <a:solidFill>
                <a:schemeClr val="dk1"/>
              </a:solidFill>
            </a:endParaRPr>
          </a:p>
          <a:p>
            <a:pPr indent="-323850" lvl="0" marL="457200" rtl="0" algn="l">
              <a:lnSpc>
                <a:spcPct val="115000"/>
              </a:lnSpc>
              <a:spcBef>
                <a:spcPts val="0"/>
              </a:spcBef>
              <a:spcAft>
                <a:spcPts val="0"/>
              </a:spcAft>
              <a:buSzPts val="1500"/>
              <a:buChar char="●"/>
            </a:pPr>
            <a:r>
              <a:rPr lang="en" sz="1500">
                <a:solidFill>
                  <a:schemeClr val="dk1"/>
                </a:solidFill>
              </a:rPr>
              <a:t>Para más información, visita: </a:t>
            </a:r>
            <a:r>
              <a:rPr lang="en" sz="1500" u="sng">
                <a:solidFill>
                  <a:schemeClr val="hlink"/>
                </a:solidFill>
                <a:hlinkClick r:id="rId3"/>
              </a:rPr>
              <a:t>www.cdc.gov/poxvirus/monkeypox/pdf/monkeypox-safersex-infosheet-508.pdf</a:t>
            </a:r>
            <a:endParaRPr sz="1500"/>
          </a:p>
        </p:txBody>
      </p:sp>
      <p:pic>
        <p:nvPicPr>
          <p:cNvPr id="166" name="Google Shape;166;p32"/>
          <p:cNvPicPr preferRelativeResize="0"/>
          <p:nvPr/>
        </p:nvPicPr>
        <p:blipFill>
          <a:blip r:embed="rId4">
            <a:alphaModFix/>
          </a:blip>
          <a:stretch>
            <a:fillRect/>
          </a:stretch>
        </p:blipFill>
        <p:spPr>
          <a:xfrm>
            <a:off x="76200" y="3866800"/>
            <a:ext cx="916825" cy="916825"/>
          </a:xfrm>
          <a:prstGeom prst="rect">
            <a:avLst/>
          </a:prstGeom>
          <a:noFill/>
          <a:ln>
            <a:noFill/>
          </a:ln>
        </p:spPr>
      </p:pic>
      <p:pic>
        <p:nvPicPr>
          <p:cNvPr id="167" name="Google Shape;167;p32"/>
          <p:cNvPicPr preferRelativeResize="0"/>
          <p:nvPr/>
        </p:nvPicPr>
        <p:blipFill>
          <a:blip r:embed="rId5">
            <a:alphaModFix/>
          </a:blip>
          <a:stretch>
            <a:fillRect/>
          </a:stretch>
        </p:blipFill>
        <p:spPr>
          <a:xfrm>
            <a:off x="1632888" y="119350"/>
            <a:ext cx="5878224" cy="945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3"/>
          <p:cNvSpPr txBox="1"/>
          <p:nvPr>
            <p:ph idx="1" type="body"/>
          </p:nvPr>
        </p:nvSpPr>
        <p:spPr>
          <a:xfrm>
            <a:off x="5463250" y="428950"/>
            <a:ext cx="3268800" cy="4145700"/>
          </a:xfrm>
          <a:prstGeom prst="rect">
            <a:avLst/>
          </a:prstGeom>
        </p:spPr>
        <p:txBody>
          <a:bodyPr anchorCtr="0" anchor="t" bIns="34275" lIns="68575" spcFirstLastPara="1" rIns="68575" wrap="square" tIns="34275">
            <a:noAutofit/>
          </a:bodyPr>
          <a:lstStyle/>
          <a:p>
            <a:pPr indent="-342900" lvl="0" marL="457200" rtl="0" algn="l">
              <a:lnSpc>
                <a:spcPct val="115000"/>
              </a:lnSpc>
              <a:spcBef>
                <a:spcPts val="1200"/>
              </a:spcBef>
              <a:spcAft>
                <a:spcPts val="0"/>
              </a:spcAft>
              <a:buClr>
                <a:schemeClr val="dk1"/>
              </a:buClr>
              <a:buSzPts val="1800"/>
              <a:buChar char="●"/>
            </a:pPr>
            <a:r>
              <a:rPr lang="en" sz="1800">
                <a:solidFill>
                  <a:schemeClr val="dk1"/>
                </a:solidFill>
              </a:rPr>
              <a:t>El sarpullido puede tener bultitos duros</a:t>
            </a:r>
            <a:r>
              <a:rPr lang="en" sz="1800">
                <a:solidFill>
                  <a:schemeClr val="dk1"/>
                </a:solidFill>
              </a:rPr>
              <a:t>. </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rPr>
              <a:t>Pueden parecer llagas o ampollas. </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rPr>
              <a:t>Pueden ser dolorosos y causar picor.  </a:t>
            </a:r>
            <a:endParaRPr sz="1800">
              <a:solidFill>
                <a:schemeClr val="dk1"/>
              </a:solidFill>
            </a:endParaRPr>
          </a:p>
          <a:p>
            <a:pPr indent="0" lvl="0" marL="914400" rtl="0" algn="l">
              <a:lnSpc>
                <a:spcPct val="115000"/>
              </a:lnSpc>
              <a:spcBef>
                <a:spcPts val="0"/>
              </a:spcBef>
              <a:spcAft>
                <a:spcPts val="0"/>
              </a:spcAft>
              <a:buNone/>
            </a:pPr>
            <a:r>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Algunas personas tienen síntomas parecidos a los de la gripe antes o después de la erupción. Otras solo tienen un sarpullido. </a:t>
            </a:r>
            <a:endParaRPr sz="1800">
              <a:solidFill>
                <a:schemeClr val="dk1"/>
              </a:solidFill>
            </a:endParaRPr>
          </a:p>
          <a:p>
            <a:pPr indent="0" lvl="0" marL="0" rtl="0" algn="l">
              <a:spcBef>
                <a:spcPts val="300"/>
              </a:spcBef>
              <a:spcAft>
                <a:spcPts val="0"/>
              </a:spcAft>
              <a:buNone/>
            </a:pPr>
            <a:r>
              <a:t/>
            </a:r>
            <a:endParaRPr/>
          </a:p>
        </p:txBody>
      </p:sp>
      <p:pic>
        <p:nvPicPr>
          <p:cNvPr id="173" name="Google Shape;173;p33"/>
          <p:cNvPicPr preferRelativeResize="0"/>
          <p:nvPr/>
        </p:nvPicPr>
        <p:blipFill>
          <a:blip r:embed="rId3">
            <a:alphaModFix/>
          </a:blip>
          <a:stretch>
            <a:fillRect/>
          </a:stretch>
        </p:blipFill>
        <p:spPr>
          <a:xfrm>
            <a:off x="386725" y="82450"/>
            <a:ext cx="4838700"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4"/>
          <p:cNvPicPr preferRelativeResize="0"/>
          <p:nvPr/>
        </p:nvPicPr>
        <p:blipFill>
          <a:blip r:embed="rId3">
            <a:alphaModFix/>
          </a:blip>
          <a:stretch>
            <a:fillRect/>
          </a:stretch>
        </p:blipFill>
        <p:spPr>
          <a:xfrm>
            <a:off x="152400" y="152400"/>
            <a:ext cx="4397377" cy="4401448"/>
          </a:xfrm>
          <a:prstGeom prst="rect">
            <a:avLst/>
          </a:prstGeom>
          <a:noFill/>
          <a:ln>
            <a:noFill/>
          </a:ln>
        </p:spPr>
      </p:pic>
      <p:pic>
        <p:nvPicPr>
          <p:cNvPr id="179" name="Google Shape;179;p34"/>
          <p:cNvPicPr preferRelativeResize="0"/>
          <p:nvPr/>
        </p:nvPicPr>
        <p:blipFill>
          <a:blip r:embed="rId4">
            <a:alphaModFix/>
          </a:blip>
          <a:stretch>
            <a:fillRect/>
          </a:stretch>
        </p:blipFill>
        <p:spPr>
          <a:xfrm>
            <a:off x="4702177" y="152400"/>
            <a:ext cx="4289424" cy="42894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5"/>
          <p:cNvPicPr preferRelativeResize="0"/>
          <p:nvPr/>
        </p:nvPicPr>
        <p:blipFill>
          <a:blip r:embed="rId3">
            <a:alphaModFix/>
          </a:blip>
          <a:stretch>
            <a:fillRect/>
          </a:stretch>
        </p:blipFill>
        <p:spPr>
          <a:xfrm>
            <a:off x="409575" y="152400"/>
            <a:ext cx="8324850" cy="1295400"/>
          </a:xfrm>
          <a:prstGeom prst="rect">
            <a:avLst/>
          </a:prstGeom>
          <a:noFill/>
          <a:ln>
            <a:noFill/>
          </a:ln>
        </p:spPr>
      </p:pic>
      <p:pic>
        <p:nvPicPr>
          <p:cNvPr id="185" name="Google Shape;185;p35"/>
          <p:cNvPicPr preferRelativeResize="0"/>
          <p:nvPr/>
        </p:nvPicPr>
        <p:blipFill>
          <a:blip r:embed="rId4">
            <a:alphaModFix/>
          </a:blip>
          <a:stretch>
            <a:fillRect/>
          </a:stretch>
        </p:blipFill>
        <p:spPr>
          <a:xfrm>
            <a:off x="2015261" y="1477150"/>
            <a:ext cx="5113477" cy="3390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36"/>
          <p:cNvPicPr preferRelativeResize="0"/>
          <p:nvPr/>
        </p:nvPicPr>
        <p:blipFill>
          <a:blip r:embed="rId3">
            <a:alphaModFix/>
          </a:blip>
          <a:stretch>
            <a:fillRect/>
          </a:stretch>
        </p:blipFill>
        <p:spPr>
          <a:xfrm>
            <a:off x="2152650" y="82100"/>
            <a:ext cx="4838700"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7"/>
          <p:cNvSpPr txBox="1"/>
          <p:nvPr>
            <p:ph idx="1" type="body"/>
          </p:nvPr>
        </p:nvSpPr>
        <p:spPr>
          <a:xfrm>
            <a:off x="137850" y="1088825"/>
            <a:ext cx="8563500" cy="1023600"/>
          </a:xfrm>
          <a:prstGeom prst="rect">
            <a:avLst/>
          </a:prstGeom>
        </p:spPr>
        <p:txBody>
          <a:bodyPr anchorCtr="0" anchor="t" bIns="34275" lIns="68575" spcFirstLastPara="1" rIns="68575" wrap="square" tIns="34275">
            <a:noAutofit/>
          </a:bodyPr>
          <a:lstStyle/>
          <a:p>
            <a:pPr indent="-323850" lvl="0" marL="914400" rtl="0" algn="l">
              <a:lnSpc>
                <a:spcPct val="115000"/>
              </a:lnSpc>
              <a:spcBef>
                <a:spcPts val="300"/>
              </a:spcBef>
              <a:spcAft>
                <a:spcPts val="0"/>
              </a:spcAft>
              <a:buClr>
                <a:schemeClr val="dk1"/>
              </a:buClr>
              <a:buSzPts val="1500"/>
              <a:buChar char="●"/>
            </a:pPr>
            <a:r>
              <a:rPr lang="en" sz="1500">
                <a:solidFill>
                  <a:schemeClr val="dk1"/>
                </a:solidFill>
              </a:rPr>
              <a:t>Ponte en contacto con un profesional médico quien puede recomendarte pruebas y/o tratamientos para ayudar a tratar los síntomas y prevenir complicaciones graves</a:t>
            </a:r>
            <a:r>
              <a:rPr lang="en" sz="1500">
                <a:solidFill>
                  <a:schemeClr val="dk1"/>
                </a:solidFill>
              </a:rPr>
              <a:t>. </a:t>
            </a:r>
            <a:endParaRPr sz="1500">
              <a:solidFill>
                <a:schemeClr val="dk1"/>
              </a:solidFill>
            </a:endParaRPr>
          </a:p>
          <a:p>
            <a:pPr indent="-323850" lvl="0" marL="914400" rtl="0" algn="l">
              <a:lnSpc>
                <a:spcPct val="115000"/>
              </a:lnSpc>
              <a:spcBef>
                <a:spcPts val="0"/>
              </a:spcBef>
              <a:spcAft>
                <a:spcPts val="0"/>
              </a:spcAft>
              <a:buClr>
                <a:schemeClr val="dk1"/>
              </a:buClr>
              <a:buSzPts val="1500"/>
              <a:buChar char="●"/>
            </a:pPr>
            <a:r>
              <a:rPr lang="en" sz="1500">
                <a:solidFill>
                  <a:schemeClr val="dk1"/>
                </a:solidFill>
                <a:highlight>
                  <a:srgbClr val="FFFFFF"/>
                </a:highlight>
              </a:rPr>
              <a:t>Si no tienes un médico, puedes ponerte en contacto con una clínica de salud pública. </a:t>
            </a:r>
            <a:r>
              <a:rPr lang="en" sz="1500">
                <a:solidFill>
                  <a:schemeClr val="dk1"/>
                </a:solidFill>
                <a:highlight>
                  <a:srgbClr val="FFFFFF"/>
                </a:highlight>
              </a:rPr>
              <a:t>Para encontrar una clínica de salud pública puede utilizar estos recursos:</a:t>
            </a:r>
            <a:endParaRPr sz="1600"/>
          </a:p>
        </p:txBody>
      </p:sp>
      <p:graphicFrame>
        <p:nvGraphicFramePr>
          <p:cNvPr id="196" name="Google Shape;196;p37"/>
          <p:cNvGraphicFramePr/>
          <p:nvPr/>
        </p:nvGraphicFramePr>
        <p:xfrm>
          <a:off x="1016425" y="2174092"/>
          <a:ext cx="3000000" cy="3000000"/>
        </p:xfrm>
        <a:graphic>
          <a:graphicData uri="http://schemas.openxmlformats.org/drawingml/2006/table">
            <a:tbl>
              <a:tblPr>
                <a:noFill/>
                <a:tableStyleId>{E5A6116D-F05B-44BF-B2F1-03FDE1D00800}</a:tableStyleId>
              </a:tblPr>
              <a:tblGrid>
                <a:gridCol w="2728150"/>
                <a:gridCol w="4542550"/>
              </a:tblGrid>
              <a:tr h="608800">
                <a:tc>
                  <a:txBody>
                    <a:bodyPr/>
                    <a:lstStyle/>
                    <a:p>
                      <a:pPr indent="0" lvl="0" marL="0" rtl="0" algn="l">
                        <a:lnSpc>
                          <a:spcPct val="115000"/>
                        </a:lnSpc>
                        <a:spcBef>
                          <a:spcPts val="0"/>
                        </a:spcBef>
                        <a:spcAft>
                          <a:spcPts val="0"/>
                        </a:spcAft>
                        <a:buNone/>
                      </a:pPr>
                      <a:r>
                        <a:rPr b="1" lang="en" sz="1300">
                          <a:solidFill>
                            <a:schemeClr val="dk1"/>
                          </a:solidFill>
                          <a:highlight>
                            <a:schemeClr val="lt1"/>
                          </a:highlight>
                          <a:latin typeface="Trebuchet MS"/>
                          <a:ea typeface="Trebuchet MS"/>
                          <a:cs typeface="Trebuchet MS"/>
                          <a:sym typeface="Trebuchet MS"/>
                        </a:rPr>
                        <a:t>Buscador de los departamentos de salud de VDH</a:t>
                      </a:r>
                      <a:endParaRPr sz="1300"/>
                    </a:p>
                  </a:txBody>
                  <a:tcPr marT="91425" marB="91425" marR="91425" marL="91425"/>
                </a:tc>
                <a:tc>
                  <a:txBody>
                    <a:bodyPr/>
                    <a:lstStyle/>
                    <a:p>
                      <a:pPr indent="0" lvl="0" marL="0" rtl="0" algn="l">
                        <a:lnSpc>
                          <a:spcPct val="115000"/>
                        </a:lnSpc>
                        <a:spcBef>
                          <a:spcPts val="0"/>
                        </a:spcBef>
                        <a:spcAft>
                          <a:spcPts val="0"/>
                        </a:spcAft>
                        <a:buNone/>
                      </a:pPr>
                      <a:r>
                        <a:rPr lang="en" sz="1300" u="sng">
                          <a:solidFill>
                            <a:schemeClr val="hlink"/>
                          </a:solidFill>
                          <a:highlight>
                            <a:schemeClr val="lt1"/>
                          </a:highlight>
                          <a:latin typeface="Trebuchet MS"/>
                          <a:ea typeface="Trebuchet MS"/>
                          <a:cs typeface="Trebuchet MS"/>
                          <a:sym typeface="Trebuchet MS"/>
                          <a:hlinkClick r:id="rId3"/>
                        </a:rPr>
                        <a:t>https://www.vdh.virginia.gov/health-department-locator</a:t>
                      </a:r>
                      <a:endParaRPr sz="1300"/>
                    </a:p>
                  </a:txBody>
                  <a:tcPr marT="91425" marB="91425" marR="91425" marL="91425"/>
                </a:tc>
              </a:tr>
              <a:tr h="614725">
                <a:tc>
                  <a:txBody>
                    <a:bodyPr/>
                    <a:lstStyle/>
                    <a:p>
                      <a:pPr indent="0" lvl="0" marL="0" rtl="0" algn="l">
                        <a:lnSpc>
                          <a:spcPct val="115000"/>
                        </a:lnSpc>
                        <a:spcBef>
                          <a:spcPts val="0"/>
                        </a:spcBef>
                        <a:spcAft>
                          <a:spcPts val="0"/>
                        </a:spcAft>
                        <a:buNone/>
                      </a:pPr>
                      <a:r>
                        <a:rPr b="1" lang="en" sz="1300">
                          <a:solidFill>
                            <a:schemeClr val="dk1"/>
                          </a:solidFill>
                          <a:highlight>
                            <a:schemeClr val="lt1"/>
                          </a:highlight>
                          <a:latin typeface="Trebuchet MS"/>
                          <a:ea typeface="Trebuchet MS"/>
                          <a:cs typeface="Trebuchet MS"/>
                          <a:sym typeface="Trebuchet MS"/>
                        </a:rPr>
                        <a:t>Buscador de Centros de Salud Cualificados Federalmente (FQHC, por sus siglas en inglés)</a:t>
                      </a:r>
                      <a:endParaRPr sz="1300"/>
                    </a:p>
                  </a:txBody>
                  <a:tcPr marT="91425" marB="91425" marR="91425" marL="91425"/>
                </a:tc>
                <a:tc>
                  <a:txBody>
                    <a:bodyPr/>
                    <a:lstStyle/>
                    <a:p>
                      <a:pPr indent="0" lvl="0" marL="0" rtl="0" algn="l">
                        <a:lnSpc>
                          <a:spcPct val="115000"/>
                        </a:lnSpc>
                        <a:spcBef>
                          <a:spcPts val="0"/>
                        </a:spcBef>
                        <a:spcAft>
                          <a:spcPts val="0"/>
                        </a:spcAft>
                        <a:buNone/>
                      </a:pPr>
                      <a:r>
                        <a:rPr lang="en" sz="1300" u="sng">
                          <a:solidFill>
                            <a:schemeClr val="hlink"/>
                          </a:solidFill>
                          <a:highlight>
                            <a:schemeClr val="lt1"/>
                          </a:highlight>
                          <a:latin typeface="Trebuchet MS"/>
                          <a:ea typeface="Trebuchet MS"/>
                          <a:cs typeface="Trebuchet MS"/>
                          <a:sym typeface="Trebuchet MS"/>
                          <a:hlinkClick r:id="rId4"/>
                        </a:rPr>
                        <a:t>https://findahealthcenter.hrsa.gov</a:t>
                      </a:r>
                      <a:endParaRPr sz="1300"/>
                    </a:p>
                  </a:txBody>
                  <a:tcPr marT="91425" marB="91425" marR="91425" marL="91425"/>
                </a:tc>
              </a:tr>
              <a:tr h="486750">
                <a:tc>
                  <a:txBody>
                    <a:bodyPr/>
                    <a:lstStyle/>
                    <a:p>
                      <a:pPr indent="0" lvl="0" marL="0" rtl="0" algn="l">
                        <a:lnSpc>
                          <a:spcPct val="115000"/>
                        </a:lnSpc>
                        <a:spcBef>
                          <a:spcPts val="0"/>
                        </a:spcBef>
                        <a:spcAft>
                          <a:spcPts val="0"/>
                        </a:spcAft>
                        <a:buNone/>
                      </a:pPr>
                      <a:r>
                        <a:rPr b="1" lang="en" sz="1300">
                          <a:solidFill>
                            <a:schemeClr val="dk1"/>
                          </a:solidFill>
                          <a:highlight>
                            <a:schemeClr val="lt1"/>
                          </a:highlight>
                          <a:latin typeface="Trebuchet MS"/>
                          <a:ea typeface="Trebuchet MS"/>
                          <a:cs typeface="Trebuchet MS"/>
                          <a:sym typeface="Trebuchet MS"/>
                        </a:rPr>
                        <a:t>Recursos sobre infecciones de transmisión sexual (ITS)</a:t>
                      </a:r>
                      <a:endParaRPr sz="1300"/>
                    </a:p>
                  </a:txBody>
                  <a:tcPr marT="91425" marB="91425" marR="91425" marL="91425"/>
                </a:tc>
                <a:tc>
                  <a:txBody>
                    <a:bodyPr/>
                    <a:lstStyle/>
                    <a:p>
                      <a:pPr indent="0" lvl="0" marL="0" rtl="0" algn="l">
                        <a:lnSpc>
                          <a:spcPct val="115000"/>
                        </a:lnSpc>
                        <a:spcBef>
                          <a:spcPts val="0"/>
                        </a:spcBef>
                        <a:spcAft>
                          <a:spcPts val="0"/>
                        </a:spcAft>
                        <a:buNone/>
                      </a:pPr>
                      <a:r>
                        <a:rPr lang="en" sz="1300" u="sng">
                          <a:solidFill>
                            <a:schemeClr val="hlink"/>
                          </a:solidFill>
                          <a:highlight>
                            <a:schemeClr val="lt1"/>
                          </a:highlight>
                          <a:latin typeface="Trebuchet MS"/>
                          <a:ea typeface="Trebuchet MS"/>
                          <a:cs typeface="Trebuchet MS"/>
                          <a:sym typeface="Trebuchet MS"/>
                          <a:hlinkClick r:id="rId5"/>
                        </a:rPr>
                        <a:t>https://vadoh.myresourcedirectory.com</a:t>
                      </a:r>
                      <a:endParaRPr sz="1300"/>
                    </a:p>
                  </a:txBody>
                  <a:tcPr marT="91425" marB="91425" marR="91425" marL="91425"/>
                </a:tc>
              </a:tr>
              <a:tr h="380975">
                <a:tc>
                  <a:txBody>
                    <a:bodyPr/>
                    <a:lstStyle/>
                    <a:p>
                      <a:pPr indent="0" lvl="0" marL="0" rtl="0" algn="l">
                        <a:lnSpc>
                          <a:spcPct val="115000"/>
                        </a:lnSpc>
                        <a:spcBef>
                          <a:spcPts val="0"/>
                        </a:spcBef>
                        <a:spcAft>
                          <a:spcPts val="0"/>
                        </a:spcAft>
                        <a:buNone/>
                      </a:pPr>
                      <a:r>
                        <a:rPr b="1" lang="en" sz="1300">
                          <a:solidFill>
                            <a:schemeClr val="dk1"/>
                          </a:solidFill>
                          <a:highlight>
                            <a:schemeClr val="lt1"/>
                          </a:highlight>
                          <a:latin typeface="Trebuchet MS"/>
                          <a:ea typeface="Trebuchet MS"/>
                          <a:cs typeface="Trebuchet MS"/>
                          <a:sym typeface="Trebuchet MS"/>
                        </a:rPr>
                        <a:t>Clínicas gratuitas en Virginia</a:t>
                      </a:r>
                      <a:endParaRPr sz="1300"/>
                    </a:p>
                  </a:txBody>
                  <a:tcPr marT="91425" marB="91425" marR="91425" marL="91425"/>
                </a:tc>
                <a:tc>
                  <a:txBody>
                    <a:bodyPr/>
                    <a:lstStyle/>
                    <a:p>
                      <a:pPr indent="0" lvl="0" marL="0" rtl="0" algn="l">
                        <a:lnSpc>
                          <a:spcPct val="115000"/>
                        </a:lnSpc>
                        <a:spcBef>
                          <a:spcPts val="0"/>
                        </a:spcBef>
                        <a:spcAft>
                          <a:spcPts val="0"/>
                        </a:spcAft>
                        <a:buNone/>
                      </a:pPr>
                      <a:r>
                        <a:rPr lang="en" sz="1300" u="sng">
                          <a:solidFill>
                            <a:schemeClr val="hlink"/>
                          </a:solidFill>
                          <a:latin typeface="Trebuchet MS"/>
                          <a:ea typeface="Trebuchet MS"/>
                          <a:cs typeface="Trebuchet MS"/>
                          <a:sym typeface="Trebuchet MS"/>
                          <a:hlinkClick r:id="rId6"/>
                        </a:rPr>
                        <a:t>https://www.vafreeclinics.org/clinics-in-virginia</a:t>
                      </a:r>
                      <a:endParaRPr sz="1300"/>
                    </a:p>
                  </a:txBody>
                  <a:tcPr marT="91425" marB="91425" marR="91425" marL="91425"/>
                </a:tc>
              </a:tr>
            </a:tbl>
          </a:graphicData>
        </a:graphic>
      </p:graphicFrame>
      <p:pic>
        <p:nvPicPr>
          <p:cNvPr id="197" name="Google Shape;197;p37"/>
          <p:cNvPicPr preferRelativeResize="0"/>
          <p:nvPr/>
        </p:nvPicPr>
        <p:blipFill>
          <a:blip r:embed="rId7">
            <a:alphaModFix/>
          </a:blip>
          <a:stretch>
            <a:fillRect/>
          </a:stretch>
        </p:blipFill>
        <p:spPr>
          <a:xfrm>
            <a:off x="1283300" y="78075"/>
            <a:ext cx="6577401" cy="1023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8"/>
          <p:cNvSpPr txBox="1"/>
          <p:nvPr/>
        </p:nvSpPr>
        <p:spPr>
          <a:xfrm>
            <a:off x="5271150" y="824850"/>
            <a:ext cx="3490500" cy="3648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30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La enfermedad suele durar entre 2 y 4 semanas. El sarpullido  pasa por diferentes etapas durante ese tiempo.</a:t>
            </a:r>
            <a:endParaRPr sz="1800">
              <a:solidFill>
                <a:schemeClr val="dk1"/>
              </a:solidFill>
              <a:latin typeface="Trebuchet MS"/>
              <a:ea typeface="Trebuchet MS"/>
              <a:cs typeface="Trebuchet MS"/>
              <a:sym typeface="Trebuchet MS"/>
            </a:endParaRPr>
          </a:p>
          <a:p>
            <a:pPr indent="-342900" lvl="0" marL="457200" rtl="0" algn="l">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Las personas con viruela del mono deberían aislarse hasta que se hayan caído todas las costras y se haya formado una capa de piel sana</a:t>
            </a:r>
            <a:r>
              <a:rPr lang="en" sz="1800">
                <a:solidFill>
                  <a:schemeClr val="dk1"/>
                </a:solidFill>
                <a:latin typeface="Trebuchet MS"/>
                <a:ea typeface="Trebuchet MS"/>
                <a:cs typeface="Trebuchet MS"/>
                <a:sym typeface="Trebuchet MS"/>
              </a:rPr>
              <a:t>.  </a:t>
            </a:r>
            <a:endParaRPr sz="1600"/>
          </a:p>
        </p:txBody>
      </p:sp>
      <p:pic>
        <p:nvPicPr>
          <p:cNvPr id="203" name="Google Shape;203;p38"/>
          <p:cNvPicPr preferRelativeResize="0"/>
          <p:nvPr/>
        </p:nvPicPr>
        <p:blipFill>
          <a:blip r:embed="rId3">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1"/>
          <p:cNvSpPr txBox="1"/>
          <p:nvPr>
            <p:ph idx="1" type="body"/>
          </p:nvPr>
        </p:nvSpPr>
        <p:spPr>
          <a:xfrm>
            <a:off x="457200" y="971550"/>
            <a:ext cx="8229600" cy="36006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t/>
            </a:r>
            <a:endParaRPr/>
          </a:p>
          <a:p>
            <a:pPr indent="0" lvl="0" marL="0" rtl="0" algn="l">
              <a:spcBef>
                <a:spcPts val="300"/>
              </a:spcBef>
              <a:spcAft>
                <a:spcPts val="0"/>
              </a:spcAft>
              <a:buNone/>
            </a:pPr>
            <a:r>
              <a:t/>
            </a:r>
            <a:endParaRPr/>
          </a:p>
        </p:txBody>
      </p:sp>
      <p:sp>
        <p:nvSpPr>
          <p:cNvPr id="92" name="Google Shape;92;p21"/>
          <p:cNvSpPr txBox="1"/>
          <p:nvPr/>
        </p:nvSpPr>
        <p:spPr>
          <a:xfrm>
            <a:off x="5567600" y="1557200"/>
            <a:ext cx="3349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FFFFFF"/>
                </a:highlight>
                <a:latin typeface="Trebuchet MS"/>
                <a:ea typeface="Trebuchet MS"/>
                <a:cs typeface="Trebuchet MS"/>
                <a:sym typeface="Trebuchet MS"/>
              </a:rPr>
              <a:t>Aún desconocemos el origen de la enfermedad de la viruela del mono.</a:t>
            </a:r>
            <a:endParaRPr b="1" sz="1900">
              <a:latin typeface="Trebuchet MS"/>
              <a:ea typeface="Trebuchet MS"/>
              <a:cs typeface="Trebuchet MS"/>
              <a:sym typeface="Trebuchet MS"/>
            </a:endParaRPr>
          </a:p>
        </p:txBody>
      </p:sp>
      <p:pic>
        <p:nvPicPr>
          <p:cNvPr id="93" name="Google Shape;93;p21"/>
          <p:cNvPicPr preferRelativeResize="0"/>
          <p:nvPr/>
        </p:nvPicPr>
        <p:blipFill>
          <a:blip r:embed="rId3">
            <a:alphaModFix/>
          </a:blip>
          <a:stretch>
            <a:fillRect/>
          </a:stretch>
        </p:blipFill>
        <p:spPr>
          <a:xfrm>
            <a:off x="386900" y="190251"/>
            <a:ext cx="4578350" cy="4578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9"/>
          <p:cNvPicPr preferRelativeResize="0"/>
          <p:nvPr/>
        </p:nvPicPr>
        <p:blipFill>
          <a:blip r:embed="rId3">
            <a:alphaModFix/>
          </a:blip>
          <a:stretch>
            <a:fillRect/>
          </a:stretch>
        </p:blipFill>
        <p:spPr>
          <a:xfrm>
            <a:off x="393250" y="193200"/>
            <a:ext cx="4575550" cy="4575550"/>
          </a:xfrm>
          <a:prstGeom prst="rect">
            <a:avLst/>
          </a:prstGeom>
          <a:noFill/>
          <a:ln>
            <a:noFill/>
          </a:ln>
        </p:spPr>
      </p:pic>
      <p:sp>
        <p:nvSpPr>
          <p:cNvPr id="209" name="Google Shape;209;p39"/>
          <p:cNvSpPr txBox="1"/>
          <p:nvPr/>
        </p:nvSpPr>
        <p:spPr>
          <a:xfrm>
            <a:off x="5210625" y="141300"/>
            <a:ext cx="3490500" cy="455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300"/>
              </a:spcBef>
              <a:spcAft>
                <a:spcPts val="0"/>
              </a:spcAft>
              <a:buNone/>
            </a:pPr>
            <a:r>
              <a:rPr lang="en" sz="1700">
                <a:solidFill>
                  <a:schemeClr val="dk1"/>
                </a:solidFill>
                <a:latin typeface="Trebuchet MS"/>
                <a:ea typeface="Trebuchet MS"/>
                <a:cs typeface="Trebuchet MS"/>
                <a:sym typeface="Trebuchet MS"/>
              </a:rPr>
              <a:t>4 cosas que puedes hacer si te expones a la viruela del mono</a:t>
            </a:r>
            <a:endParaRPr sz="1700">
              <a:solidFill>
                <a:schemeClr val="dk1"/>
              </a:solidFill>
              <a:latin typeface="Trebuchet MS"/>
              <a:ea typeface="Trebuchet MS"/>
              <a:cs typeface="Trebuchet MS"/>
              <a:sym typeface="Trebuchet MS"/>
            </a:endParaRPr>
          </a:p>
          <a:p>
            <a:pPr indent="-336550" lvl="0" marL="457200" rtl="0" algn="l">
              <a:lnSpc>
                <a:spcPct val="115000"/>
              </a:lnSpc>
              <a:spcBef>
                <a:spcPts val="30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Habla con profesional médico sobre la vacuna contra la viruela del mono.</a:t>
            </a:r>
            <a:endParaRPr sz="1700">
              <a:solidFill>
                <a:schemeClr val="dk1"/>
              </a:solidFill>
              <a:latin typeface="Trebuchet MS"/>
              <a:ea typeface="Trebuchet MS"/>
              <a:cs typeface="Trebuchet MS"/>
              <a:sym typeface="Trebuchet MS"/>
            </a:endParaRPr>
          </a:p>
          <a:p>
            <a:pPr indent="-336550" lvl="0" marL="457200" rtl="0" algn="l">
              <a:lnSpc>
                <a:spcPct val="115000"/>
              </a:lnSpc>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Vigila los síntomas durante tres semanas.</a:t>
            </a:r>
            <a:endParaRPr sz="1700">
              <a:solidFill>
                <a:schemeClr val="dk1"/>
              </a:solidFill>
              <a:latin typeface="Trebuchet MS"/>
              <a:ea typeface="Trebuchet MS"/>
              <a:cs typeface="Trebuchet MS"/>
              <a:sym typeface="Trebuchet MS"/>
            </a:endParaRPr>
          </a:p>
          <a:p>
            <a:pPr indent="-336550" lvl="0" marL="457200" rtl="0" algn="l">
              <a:lnSpc>
                <a:spcPct val="115000"/>
              </a:lnSpc>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Consulta a un profesional médico si desarrollas una erupción cutánea.</a:t>
            </a:r>
            <a:endParaRPr sz="1700">
              <a:solidFill>
                <a:schemeClr val="dk1"/>
              </a:solidFill>
              <a:latin typeface="Trebuchet MS"/>
              <a:ea typeface="Trebuchet MS"/>
              <a:cs typeface="Trebuchet MS"/>
              <a:sym typeface="Trebuchet MS"/>
            </a:endParaRPr>
          </a:p>
          <a:p>
            <a:pPr indent="-336550" lvl="0" marL="457200" rtl="0" algn="l">
              <a:lnSpc>
                <a:spcPct val="115000"/>
              </a:lnSpc>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Evita la propagación de la viruela del mono.</a:t>
            </a:r>
            <a:endParaRPr sz="1700">
              <a:solidFill>
                <a:schemeClr val="dk1"/>
              </a:solidFill>
              <a:latin typeface="Trebuchet MS"/>
              <a:ea typeface="Trebuchet MS"/>
              <a:cs typeface="Trebuchet MS"/>
              <a:sym typeface="Trebuchet MS"/>
            </a:endParaRPr>
          </a:p>
          <a:p>
            <a:pPr indent="0" lvl="0" marL="0" rtl="0" algn="l">
              <a:lnSpc>
                <a:spcPct val="115000"/>
              </a:lnSpc>
              <a:spcBef>
                <a:spcPts val="1200"/>
              </a:spcBef>
              <a:spcAft>
                <a:spcPts val="0"/>
              </a:spcAft>
              <a:buNone/>
            </a:pPr>
            <a:r>
              <a:rPr lang="en" sz="1600">
                <a:solidFill>
                  <a:schemeClr val="dk1"/>
                </a:solidFill>
                <a:latin typeface="Trebuchet MS"/>
                <a:ea typeface="Trebuchet MS"/>
                <a:cs typeface="Trebuchet MS"/>
                <a:sym typeface="Trebuchet MS"/>
              </a:rPr>
              <a:t>Para más información: </a:t>
            </a:r>
            <a:endParaRPr sz="1600">
              <a:solidFill>
                <a:schemeClr val="dk1"/>
              </a:solidFill>
              <a:latin typeface="Trebuchet MS"/>
              <a:ea typeface="Trebuchet MS"/>
              <a:cs typeface="Trebuchet MS"/>
              <a:sym typeface="Trebuchet MS"/>
            </a:endParaRPr>
          </a:p>
          <a:p>
            <a:pPr indent="0" lvl="0" marL="0" rtl="0" algn="l">
              <a:lnSpc>
                <a:spcPct val="115000"/>
              </a:lnSpc>
              <a:spcBef>
                <a:spcPts val="300"/>
              </a:spcBef>
              <a:spcAft>
                <a:spcPts val="0"/>
              </a:spcAft>
              <a:buNone/>
            </a:pPr>
            <a:r>
              <a:rPr lang="en" sz="1600" u="sng">
                <a:solidFill>
                  <a:schemeClr val="hlink"/>
                </a:solidFill>
                <a:latin typeface="Trebuchet MS"/>
                <a:ea typeface="Trebuchet MS"/>
                <a:cs typeface="Trebuchet MS"/>
                <a:sym typeface="Trebuchet MS"/>
                <a:hlinkClick r:id="rId4"/>
              </a:rPr>
              <a:t>www.cdc.gov/monkeypox</a:t>
            </a:r>
            <a:endParaRPr sz="1600">
              <a:solidFill>
                <a:schemeClr val="dk1"/>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40"/>
          <p:cNvSpPr txBox="1"/>
          <p:nvPr>
            <p:ph type="title"/>
          </p:nvPr>
        </p:nvSpPr>
        <p:spPr>
          <a:xfrm>
            <a:off x="457200" y="129778"/>
            <a:ext cx="8229600" cy="8574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 sz="2800"/>
              <a:t>Dudas sobre la viruela del mono y el virus de la inmunodeficiencia humana (VIH)</a:t>
            </a:r>
            <a:endParaRPr b="1" sz="2800"/>
          </a:p>
        </p:txBody>
      </p:sp>
      <p:sp>
        <p:nvSpPr>
          <p:cNvPr id="215" name="Google Shape;215;p40"/>
          <p:cNvSpPr txBox="1"/>
          <p:nvPr>
            <p:ph idx="1" type="body"/>
          </p:nvPr>
        </p:nvSpPr>
        <p:spPr>
          <a:xfrm>
            <a:off x="1229275" y="1258350"/>
            <a:ext cx="7548300" cy="43530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300"/>
              </a:spcBef>
              <a:spcAft>
                <a:spcPts val="0"/>
              </a:spcAft>
              <a:buClr>
                <a:schemeClr val="dk1"/>
              </a:buClr>
              <a:buSzPts val="1400"/>
              <a:buChar char="●"/>
            </a:pPr>
            <a:r>
              <a:rPr lang="en" sz="1400">
                <a:solidFill>
                  <a:schemeClr val="dk1"/>
                </a:solidFill>
              </a:rPr>
              <a:t>Las personas con VIH, ¿tienen más probabilidades de contraer la viruela del mono?</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En Estados Unidos, alrededor del 40% de las personas con viruela del mono tienen el VIH</a:t>
            </a:r>
            <a:r>
              <a:rPr lang="en" sz="1400">
                <a:solidFill>
                  <a:schemeClr val="dk1"/>
                </a:solidFill>
              </a:rPr>
              <a:t>.</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No sabemos si tener el VIH aumenta el riesgo de contraer la viruela del mono tras la exposición</a:t>
            </a:r>
            <a:r>
              <a:rPr lang="en" sz="1400">
                <a:solidFill>
                  <a:schemeClr val="dk1"/>
                </a:solidFill>
              </a:rPr>
              <a:t>. </a:t>
            </a:r>
            <a:endParaRPr sz="1400">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Las personas con VIH, ¿tienen más probabilidades de sufrir una enfermedad grave si tienen la viruela del mono?</a:t>
            </a:r>
            <a:endParaRPr sz="1400">
              <a:solidFill>
                <a:schemeClr val="dk1"/>
              </a:solidFill>
            </a:endParaRPr>
          </a:p>
          <a:p>
            <a:pPr indent="-317500" lvl="1" marL="914400" rtl="0" algn="l">
              <a:lnSpc>
                <a:spcPct val="115000"/>
              </a:lnSpc>
              <a:spcBef>
                <a:spcPts val="0"/>
              </a:spcBef>
              <a:spcAft>
                <a:spcPts val="0"/>
              </a:spcAft>
              <a:buClr>
                <a:schemeClr val="dk1"/>
              </a:buClr>
              <a:buSzPts val="1400"/>
              <a:buChar char="○"/>
            </a:pPr>
            <a:r>
              <a:rPr lang="en" sz="1400">
                <a:solidFill>
                  <a:schemeClr val="dk1"/>
                </a:solidFill>
              </a:rPr>
              <a:t>Las personas con VIH, especialmente aquellas con recuentos bajos de CD4 o que no están viralmente suprimidas, tienen más probabilidades de ser hospitalizadas</a:t>
            </a:r>
            <a:r>
              <a:rPr lang="en" sz="1400">
                <a:solidFill>
                  <a:schemeClr val="dk1"/>
                </a:solidFill>
              </a:rPr>
              <a:t>.</a:t>
            </a:r>
            <a:endParaRPr sz="1400">
              <a:solidFill>
                <a:schemeClr val="dk1"/>
              </a:solidFill>
            </a:endParaRPr>
          </a:p>
          <a:p>
            <a:pPr indent="0" lvl="0" marL="0" rtl="0" algn="l">
              <a:lnSpc>
                <a:spcPct val="115000"/>
              </a:lnSpc>
              <a:spcBef>
                <a:spcPts val="300"/>
              </a:spcBef>
              <a:spcAft>
                <a:spcPts val="0"/>
              </a:spcAft>
              <a:buNone/>
            </a:pPr>
            <a:r>
              <a:t/>
            </a:r>
            <a:endParaRPr sz="1400">
              <a:solidFill>
                <a:schemeClr val="dk1"/>
              </a:solidFill>
            </a:endParaRPr>
          </a:p>
          <a:p>
            <a:pPr indent="0" lvl="0" marL="0" rtl="0" algn="l">
              <a:lnSpc>
                <a:spcPct val="115000"/>
              </a:lnSpc>
              <a:spcBef>
                <a:spcPts val="300"/>
              </a:spcBef>
              <a:spcAft>
                <a:spcPts val="0"/>
              </a:spcAft>
              <a:buNone/>
            </a:pPr>
            <a:r>
              <a:rPr lang="en" sz="1400">
                <a:solidFill>
                  <a:schemeClr val="dk1"/>
                </a:solidFill>
              </a:rPr>
              <a:t>Para más información, visita la página web de los CDC sobre la viruela del mono, CDC’s FAQs about Monkeypox</a:t>
            </a:r>
            <a:r>
              <a:rPr lang="en" sz="1400"/>
              <a:t>: </a:t>
            </a:r>
            <a:r>
              <a:rPr lang="en" sz="1400" u="sng">
                <a:solidFill>
                  <a:schemeClr val="hlink"/>
                </a:solidFill>
                <a:hlinkClick r:id="rId3"/>
              </a:rPr>
              <a:t>https://www.cdc.gov/poxvirus/monkeypox/about/faq.html#Monkeypox-and-HIV</a:t>
            </a:r>
            <a:endParaRPr sz="1400"/>
          </a:p>
        </p:txBody>
      </p:sp>
      <p:pic>
        <p:nvPicPr>
          <p:cNvPr id="216" name="Google Shape;216;p40"/>
          <p:cNvPicPr preferRelativeResize="0"/>
          <p:nvPr/>
        </p:nvPicPr>
        <p:blipFill>
          <a:blip r:embed="rId4">
            <a:alphaModFix/>
          </a:blip>
          <a:stretch>
            <a:fillRect/>
          </a:stretch>
        </p:blipFill>
        <p:spPr>
          <a:xfrm>
            <a:off x="206475" y="3709225"/>
            <a:ext cx="936675" cy="936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41"/>
          <p:cNvPicPr preferRelativeResize="0"/>
          <p:nvPr/>
        </p:nvPicPr>
        <p:blipFill rotWithShape="1">
          <a:blip r:embed="rId3">
            <a:alphaModFix/>
          </a:blip>
          <a:srcRect b="0" l="0" r="0" t="16638"/>
          <a:stretch/>
        </p:blipFill>
        <p:spPr>
          <a:xfrm>
            <a:off x="0" y="-1"/>
            <a:ext cx="9144003" cy="1537200"/>
          </a:xfrm>
          <a:prstGeom prst="rect">
            <a:avLst/>
          </a:prstGeom>
          <a:noFill/>
          <a:ln>
            <a:noFill/>
          </a:ln>
        </p:spPr>
      </p:pic>
      <p:sp>
        <p:nvSpPr>
          <p:cNvPr id="222" name="Google Shape;222;p41"/>
          <p:cNvSpPr txBox="1"/>
          <p:nvPr>
            <p:ph type="ctrTitle"/>
          </p:nvPr>
        </p:nvSpPr>
        <p:spPr>
          <a:xfrm>
            <a:off x="596875" y="1404669"/>
            <a:ext cx="7772400" cy="1102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
              <a:t>¿Tienes preguntas?</a:t>
            </a:r>
            <a:endParaRPr b="1"/>
          </a:p>
        </p:txBody>
      </p:sp>
      <p:sp>
        <p:nvSpPr>
          <p:cNvPr id="223" name="Google Shape;223;p41"/>
          <p:cNvSpPr txBox="1"/>
          <p:nvPr>
            <p:ph idx="1" type="subTitle"/>
          </p:nvPr>
        </p:nvSpPr>
        <p:spPr>
          <a:xfrm>
            <a:off x="1394925" y="1974325"/>
            <a:ext cx="8379900" cy="13146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t/>
            </a:r>
            <a:endParaRPr/>
          </a:p>
          <a:p>
            <a:pPr indent="0" lvl="0" marL="0" rtl="0" algn="l">
              <a:spcBef>
                <a:spcPts val="480"/>
              </a:spcBef>
              <a:spcAft>
                <a:spcPts val="0"/>
              </a:spcAft>
              <a:buNone/>
            </a:pPr>
            <a:r>
              <a:rPr b="1" lang="en" sz="2300"/>
              <a:t>Página web de VDH sobre la viruela del mono:</a:t>
            </a:r>
            <a:r>
              <a:rPr lang="en" sz="2300"/>
              <a:t> </a:t>
            </a:r>
            <a:r>
              <a:rPr lang="en" sz="2300" u="sng">
                <a:solidFill>
                  <a:schemeClr val="hlink"/>
                </a:solidFill>
                <a:hlinkClick r:id="rId4"/>
              </a:rPr>
              <a:t>https://www.vdh.virginia.gov/monkeypox/</a:t>
            </a:r>
            <a:endParaRPr sz="2300"/>
          </a:p>
          <a:p>
            <a:pPr indent="0" lvl="0" marL="0" rtl="0" algn="ctr">
              <a:spcBef>
                <a:spcPts val="480"/>
              </a:spcBef>
              <a:spcAft>
                <a:spcPts val="0"/>
              </a:spcAft>
              <a:buNone/>
            </a:pPr>
            <a:r>
              <a:t/>
            </a:r>
            <a:endParaRPr/>
          </a:p>
          <a:p>
            <a:pPr indent="0" lvl="0" marL="0" rtl="0" algn="l">
              <a:spcBef>
                <a:spcPts val="480"/>
              </a:spcBef>
              <a:spcAft>
                <a:spcPts val="0"/>
              </a:spcAft>
              <a:buNone/>
            </a:pPr>
            <a:r>
              <a:rPr b="1" lang="en" sz="2300"/>
              <a:t>Página web del CDC sobre la viruela del mono:</a:t>
            </a:r>
            <a:r>
              <a:rPr lang="en" sz="2300"/>
              <a:t> </a:t>
            </a:r>
            <a:r>
              <a:rPr lang="en" sz="2300" u="sng">
                <a:solidFill>
                  <a:schemeClr val="hlink"/>
                </a:solidFill>
                <a:hlinkClick r:id="rId5"/>
              </a:rPr>
              <a:t>https://www.cdc.gov/poxvirus/monkeypox/index.html</a:t>
            </a:r>
            <a:endParaRPr sz="2300"/>
          </a:p>
        </p:txBody>
      </p:sp>
      <p:pic>
        <p:nvPicPr>
          <p:cNvPr id="224" name="Google Shape;224;p41"/>
          <p:cNvPicPr preferRelativeResize="0"/>
          <p:nvPr/>
        </p:nvPicPr>
        <p:blipFill>
          <a:blip r:embed="rId6">
            <a:alphaModFix/>
          </a:blip>
          <a:stretch>
            <a:fillRect/>
          </a:stretch>
        </p:blipFill>
        <p:spPr>
          <a:xfrm>
            <a:off x="193575" y="2278575"/>
            <a:ext cx="1102500" cy="1102500"/>
          </a:xfrm>
          <a:prstGeom prst="rect">
            <a:avLst/>
          </a:prstGeom>
          <a:noFill/>
          <a:ln>
            <a:noFill/>
          </a:ln>
        </p:spPr>
      </p:pic>
      <p:pic>
        <p:nvPicPr>
          <p:cNvPr id="225" name="Google Shape;225;p41"/>
          <p:cNvPicPr preferRelativeResize="0"/>
          <p:nvPr/>
        </p:nvPicPr>
        <p:blipFill>
          <a:blip r:embed="rId7">
            <a:alphaModFix/>
          </a:blip>
          <a:stretch>
            <a:fillRect/>
          </a:stretch>
        </p:blipFill>
        <p:spPr>
          <a:xfrm>
            <a:off x="193575" y="3540750"/>
            <a:ext cx="1102500" cy="1102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2"/>
          <p:cNvSpPr txBox="1"/>
          <p:nvPr>
            <p:ph idx="1" type="body"/>
          </p:nvPr>
        </p:nvSpPr>
        <p:spPr>
          <a:xfrm>
            <a:off x="457200" y="971550"/>
            <a:ext cx="8229600" cy="36006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t/>
            </a:r>
            <a:endParaRPr/>
          </a:p>
          <a:p>
            <a:pPr indent="0" lvl="0" marL="0" rtl="0" algn="l">
              <a:spcBef>
                <a:spcPts val="300"/>
              </a:spcBef>
              <a:spcAft>
                <a:spcPts val="0"/>
              </a:spcAft>
              <a:buNone/>
            </a:pPr>
            <a:r>
              <a:t/>
            </a:r>
            <a:endParaRPr/>
          </a:p>
        </p:txBody>
      </p:sp>
      <p:sp>
        <p:nvSpPr>
          <p:cNvPr id="99" name="Google Shape;99;p22"/>
          <p:cNvSpPr txBox="1"/>
          <p:nvPr/>
        </p:nvSpPr>
        <p:spPr>
          <a:xfrm>
            <a:off x="5249400" y="403375"/>
            <a:ext cx="3258600" cy="28938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La viruela del mono puede contagiar a cualquier persona que tenga un contacto estrecho con una persona infectada.</a:t>
            </a:r>
            <a:endParaRPr sz="16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t/>
            </a:r>
            <a:endParaRPr sz="1600">
              <a:solidFill>
                <a:schemeClr val="dk1"/>
              </a:solidFill>
              <a:latin typeface="Trebuchet MS"/>
              <a:ea typeface="Trebuchet MS"/>
              <a:cs typeface="Trebuchet MS"/>
              <a:sym typeface="Trebuchet MS"/>
            </a:endParaRPr>
          </a:p>
          <a:p>
            <a:pPr indent="-330200" lvl="0" marL="457200" rtl="0" algn="l">
              <a:spcBef>
                <a:spcPts val="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Cualquier persona, sin importar la orientación sexual o género, puede</a:t>
            </a:r>
            <a:endParaRPr sz="16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rPr lang="en" sz="1600">
                <a:solidFill>
                  <a:schemeClr val="dk1"/>
                </a:solidFill>
                <a:latin typeface="Trebuchet MS"/>
                <a:ea typeface="Trebuchet MS"/>
                <a:cs typeface="Trebuchet MS"/>
                <a:sym typeface="Trebuchet MS"/>
              </a:rPr>
              <a:t>infectarse de la viruela del mono.</a:t>
            </a:r>
            <a:endParaRPr sz="1700">
              <a:latin typeface="Trebuchet MS"/>
              <a:ea typeface="Trebuchet MS"/>
              <a:cs typeface="Trebuchet MS"/>
              <a:sym typeface="Trebuchet MS"/>
            </a:endParaRPr>
          </a:p>
        </p:txBody>
      </p:sp>
      <p:pic>
        <p:nvPicPr>
          <p:cNvPr id="100" name="Google Shape;100;p22"/>
          <p:cNvPicPr preferRelativeResize="0"/>
          <p:nvPr/>
        </p:nvPicPr>
        <p:blipFill>
          <a:blip r:embed="rId3">
            <a:alphaModFix/>
          </a:blip>
          <a:stretch>
            <a:fillRect/>
          </a:stretch>
        </p:blipFill>
        <p:spPr>
          <a:xfrm>
            <a:off x="304800" y="210900"/>
            <a:ext cx="4588925" cy="4588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3"/>
          <p:cNvPicPr preferRelativeResize="0"/>
          <p:nvPr/>
        </p:nvPicPr>
        <p:blipFill>
          <a:blip r:embed="rId3">
            <a:alphaModFix/>
          </a:blip>
          <a:stretch>
            <a:fillRect/>
          </a:stretch>
        </p:blipFill>
        <p:spPr>
          <a:xfrm>
            <a:off x="2152650" y="82100"/>
            <a:ext cx="4838700"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4"/>
          <p:cNvSpPr txBox="1"/>
          <p:nvPr>
            <p:ph idx="1" type="body"/>
          </p:nvPr>
        </p:nvSpPr>
        <p:spPr>
          <a:xfrm>
            <a:off x="290750" y="1138350"/>
            <a:ext cx="8686800" cy="3600600"/>
          </a:xfrm>
          <a:prstGeom prst="rect">
            <a:avLst/>
          </a:prstGeom>
        </p:spPr>
        <p:txBody>
          <a:bodyPr anchorCtr="0" anchor="t" bIns="34275" lIns="68575" spcFirstLastPara="1" rIns="68575" wrap="square" tIns="34275">
            <a:noAutofit/>
          </a:bodyPr>
          <a:lstStyle/>
          <a:p>
            <a:pPr indent="-342900" lvl="0" marL="457200" rtl="0" algn="l">
              <a:lnSpc>
                <a:spcPct val="115000"/>
              </a:lnSpc>
              <a:spcBef>
                <a:spcPts val="300"/>
              </a:spcBef>
              <a:spcAft>
                <a:spcPts val="0"/>
              </a:spcAft>
              <a:buClr>
                <a:schemeClr val="dk1"/>
              </a:buClr>
              <a:buSzPts val="1800"/>
              <a:buChar char="●"/>
            </a:pPr>
            <a:r>
              <a:rPr b="1" lang="en" sz="1800">
                <a:solidFill>
                  <a:schemeClr val="dk1"/>
                </a:solidFill>
              </a:rPr>
              <a:t>La vacuna JYNNEOS puede ayudar </a:t>
            </a:r>
            <a:r>
              <a:rPr b="1" lang="en" sz="1800">
                <a:solidFill>
                  <a:schemeClr val="dk1"/>
                </a:solidFill>
              </a:rPr>
              <a:t>a </a:t>
            </a:r>
            <a:r>
              <a:rPr b="1" lang="en" sz="1800">
                <a:solidFill>
                  <a:schemeClr val="dk1"/>
                </a:solidFill>
              </a:rPr>
              <a:t>protegerse contra la viruela del mono</a:t>
            </a:r>
            <a:r>
              <a:rPr b="1" lang="en" sz="1800">
                <a:solidFill>
                  <a:schemeClr val="dk1"/>
                </a:solidFill>
              </a:rPr>
              <a:t>.</a:t>
            </a:r>
            <a:endParaRPr b="1"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Sea cual sea tu orientación sexual o género, puedes optar a la vacunación en cualquiera de estos casos</a:t>
            </a:r>
            <a:r>
              <a:rPr lang="en" sz="1800">
                <a:solidFill>
                  <a:schemeClr val="dk1"/>
                </a:solidFill>
              </a:rPr>
              <a:t>:</a:t>
            </a:r>
            <a:endParaRPr sz="1800">
              <a:solidFill>
                <a:schemeClr val="dk1"/>
              </a:solidFill>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highlight>
                  <a:srgbClr val="FFFFFF"/>
                </a:highlight>
              </a:rPr>
              <a:t>Has estado en contacto con una persona diagnosticada de viruela del mono durante</a:t>
            </a:r>
            <a:endParaRPr sz="1500">
              <a:solidFill>
                <a:schemeClr val="dk1"/>
              </a:solidFill>
              <a:highlight>
                <a:srgbClr val="FFFFFF"/>
              </a:highlight>
            </a:endParaRPr>
          </a:p>
          <a:p>
            <a:pPr indent="0" lvl="0" marL="914400" rtl="0" algn="l">
              <a:lnSpc>
                <a:spcPct val="115000"/>
              </a:lnSpc>
              <a:spcBef>
                <a:spcPts val="0"/>
              </a:spcBef>
              <a:spcAft>
                <a:spcPts val="0"/>
              </a:spcAft>
              <a:buNone/>
            </a:pPr>
            <a:r>
              <a:rPr lang="en" sz="1500">
                <a:solidFill>
                  <a:schemeClr val="dk1"/>
                </a:solidFill>
                <a:highlight>
                  <a:srgbClr val="FFFFFF"/>
                </a:highlight>
              </a:rPr>
              <a:t>su infección.</a:t>
            </a:r>
            <a:endParaRPr sz="1500">
              <a:solidFill>
                <a:schemeClr val="dk1"/>
              </a:solidFill>
              <a:highlight>
                <a:srgbClr val="FFFFFF"/>
              </a:highlight>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highlight>
                  <a:srgbClr val="FFFFFF"/>
                </a:highlight>
              </a:rPr>
              <a:t>Sabes que una pareja con la que has tenido relaciones sexuales, en las últimas</a:t>
            </a:r>
            <a:endParaRPr sz="1500">
              <a:solidFill>
                <a:schemeClr val="dk1"/>
              </a:solidFill>
              <a:highlight>
                <a:srgbClr val="FFFFFF"/>
              </a:highlight>
            </a:endParaRPr>
          </a:p>
          <a:p>
            <a:pPr indent="0" lvl="0" marL="914400" rtl="0" algn="l">
              <a:lnSpc>
                <a:spcPct val="115000"/>
              </a:lnSpc>
              <a:spcBef>
                <a:spcPts val="0"/>
              </a:spcBef>
              <a:spcAft>
                <a:spcPts val="0"/>
              </a:spcAft>
              <a:buNone/>
            </a:pPr>
            <a:r>
              <a:rPr lang="en" sz="1500">
                <a:solidFill>
                  <a:schemeClr val="dk1"/>
                </a:solidFill>
                <a:highlight>
                  <a:srgbClr val="FFFFFF"/>
                </a:highlight>
              </a:rPr>
              <a:t>dos semanas, ha sido diagnosticada con la viruela del mono.</a:t>
            </a:r>
            <a:endParaRPr sz="1500">
              <a:solidFill>
                <a:schemeClr val="dk1"/>
              </a:solidFill>
              <a:highlight>
                <a:srgbClr val="FFFFFF"/>
              </a:highlight>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highlight>
                  <a:srgbClr val="FFFFFF"/>
                </a:highlight>
              </a:rPr>
              <a:t>Has tenido una o más parejas sexuales anónimas en las últimas dos semanas</a:t>
            </a:r>
            <a:endParaRPr sz="1500">
              <a:solidFill>
                <a:schemeClr val="dk1"/>
              </a:solidFill>
              <a:highlight>
                <a:srgbClr val="FFFFFF"/>
              </a:highlight>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highlight>
                  <a:srgbClr val="FFFFFF"/>
                </a:highlight>
              </a:rPr>
              <a:t>Eres un trabajador sexual.</a:t>
            </a:r>
            <a:endParaRPr sz="1500">
              <a:solidFill>
                <a:schemeClr val="dk1"/>
              </a:solidFill>
              <a:highlight>
                <a:srgbClr val="FFFFFF"/>
              </a:highlight>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highlight>
                  <a:srgbClr val="FFFFFF"/>
                </a:highlight>
              </a:rPr>
              <a:t>Eres personal de los establecimientos dónde se practica la actividad sexual.</a:t>
            </a:r>
            <a:endParaRPr sz="1500">
              <a:solidFill>
                <a:schemeClr val="dk1"/>
              </a:solidFill>
              <a:highlight>
                <a:srgbClr val="FFFFFF"/>
              </a:highlight>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highlight>
                  <a:srgbClr val="FFFFFF"/>
                </a:highlight>
              </a:rPr>
              <a:t>Has sido diagnosticado con alguna infección de transmisión sexual en los últimos tres meses.</a:t>
            </a:r>
            <a:endParaRPr sz="1500">
              <a:solidFill>
                <a:schemeClr val="dk1"/>
              </a:solidFill>
              <a:highlight>
                <a:srgbClr val="FFFFFF"/>
              </a:highlight>
            </a:endParaRPr>
          </a:p>
          <a:p>
            <a:pPr indent="-323850" lvl="1" marL="914400" rtl="0" algn="l">
              <a:lnSpc>
                <a:spcPct val="115000"/>
              </a:lnSpc>
              <a:spcBef>
                <a:spcPts val="0"/>
              </a:spcBef>
              <a:spcAft>
                <a:spcPts val="0"/>
              </a:spcAft>
              <a:buClr>
                <a:schemeClr val="dk1"/>
              </a:buClr>
              <a:buSzPts val="1500"/>
              <a:buChar char="○"/>
            </a:pPr>
            <a:r>
              <a:rPr lang="en" sz="1500">
                <a:solidFill>
                  <a:schemeClr val="dk1"/>
                </a:solidFill>
                <a:highlight>
                  <a:srgbClr val="FFFFFF"/>
                </a:highlight>
              </a:rPr>
              <a:t>Eres una persona que padece VIH/SIDA.</a:t>
            </a:r>
            <a:endParaRPr sz="1500">
              <a:solidFill>
                <a:schemeClr val="dk1"/>
              </a:solidFill>
              <a:highlight>
                <a:srgbClr val="FFFFFF"/>
              </a:highlight>
            </a:endParaRPr>
          </a:p>
        </p:txBody>
      </p:sp>
      <p:pic>
        <p:nvPicPr>
          <p:cNvPr id="111" name="Google Shape;111;p24"/>
          <p:cNvPicPr preferRelativeResize="0"/>
          <p:nvPr/>
        </p:nvPicPr>
        <p:blipFill>
          <a:blip r:embed="rId3">
            <a:alphaModFix/>
          </a:blip>
          <a:stretch>
            <a:fillRect/>
          </a:stretch>
        </p:blipFill>
        <p:spPr>
          <a:xfrm>
            <a:off x="1632888" y="119350"/>
            <a:ext cx="5878224" cy="945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5"/>
          <p:cNvSpPr txBox="1"/>
          <p:nvPr>
            <p:ph idx="1" type="body"/>
          </p:nvPr>
        </p:nvSpPr>
        <p:spPr>
          <a:xfrm>
            <a:off x="475525" y="1105650"/>
            <a:ext cx="8267700" cy="2412000"/>
          </a:xfrm>
          <a:prstGeom prst="rect">
            <a:avLst/>
          </a:prstGeom>
        </p:spPr>
        <p:txBody>
          <a:bodyPr anchorCtr="0" anchor="t" bIns="34275" lIns="68575" spcFirstLastPara="1" rIns="68575" wrap="square" tIns="34275">
            <a:noAutofit/>
          </a:bodyPr>
          <a:lstStyle/>
          <a:p>
            <a:pPr indent="0" lvl="0" marL="0" rtl="0" algn="l">
              <a:lnSpc>
                <a:spcPct val="115000"/>
              </a:lnSpc>
              <a:spcBef>
                <a:spcPts val="300"/>
              </a:spcBef>
              <a:spcAft>
                <a:spcPts val="0"/>
              </a:spcAft>
              <a:buNone/>
            </a:pPr>
            <a:r>
              <a:rPr b="1" lang="en" sz="2100">
                <a:solidFill>
                  <a:schemeClr val="dk1"/>
                </a:solidFill>
              </a:rPr>
              <a:t>¿Dónde están disponibles las vacunas contra la viruela del mono</a:t>
            </a:r>
            <a:r>
              <a:rPr b="1" lang="en" sz="2100">
                <a:solidFill>
                  <a:schemeClr val="dk1"/>
                </a:solidFill>
              </a:rPr>
              <a:t>?</a:t>
            </a:r>
            <a:endParaRPr b="1" sz="1800">
              <a:solidFill>
                <a:schemeClr val="dk1"/>
              </a:solidFill>
            </a:endParaRPr>
          </a:p>
          <a:p>
            <a:pPr indent="-349250" lvl="0" marL="457200" rtl="0" algn="l">
              <a:lnSpc>
                <a:spcPct val="115000"/>
              </a:lnSpc>
              <a:spcBef>
                <a:spcPts val="0"/>
              </a:spcBef>
              <a:spcAft>
                <a:spcPts val="0"/>
              </a:spcAft>
              <a:buSzPts val="1900"/>
              <a:buChar char="●"/>
            </a:pPr>
            <a:r>
              <a:rPr lang="en" sz="1900">
                <a:solidFill>
                  <a:schemeClr val="dk1"/>
                </a:solidFill>
                <a:highlight>
                  <a:schemeClr val="lt1"/>
                </a:highlight>
              </a:rPr>
              <a:t>Visita la página web de tu departamento de salud local para saber dónde puedes vacunarte</a:t>
            </a:r>
            <a:r>
              <a:rPr lang="en" sz="1900">
                <a:solidFill>
                  <a:schemeClr val="dk1"/>
                </a:solidFill>
                <a:highlight>
                  <a:schemeClr val="lt1"/>
                </a:highlight>
              </a:rPr>
              <a:t>: </a:t>
            </a:r>
            <a:r>
              <a:rPr lang="en" sz="1900" u="sng">
                <a:solidFill>
                  <a:schemeClr val="hlink"/>
                </a:solidFill>
                <a:highlight>
                  <a:srgbClr val="FFFFFF"/>
                </a:highlight>
                <a:hlinkClick r:id="rId3"/>
              </a:rPr>
              <a:t>https://www.vdh.virginia.gov/health-department-locator/</a:t>
            </a:r>
            <a:endParaRPr sz="1900">
              <a:solidFill>
                <a:srgbClr val="303641"/>
              </a:solidFill>
              <a:highlight>
                <a:srgbClr val="FFFFFF"/>
              </a:highlight>
            </a:endParaRPr>
          </a:p>
          <a:p>
            <a:pPr indent="-349250" lvl="1" marL="1371600" rtl="0" algn="l">
              <a:lnSpc>
                <a:spcPct val="115000"/>
              </a:lnSpc>
              <a:spcBef>
                <a:spcPts val="0"/>
              </a:spcBef>
              <a:spcAft>
                <a:spcPts val="0"/>
              </a:spcAft>
              <a:buClr>
                <a:srgbClr val="303641"/>
              </a:buClr>
              <a:buSzPts val="1900"/>
              <a:buChar char="○"/>
            </a:pPr>
            <a:r>
              <a:rPr lang="en" sz="1750">
                <a:solidFill>
                  <a:schemeClr val="dk1"/>
                </a:solidFill>
                <a:highlight>
                  <a:srgbClr val="FFFFFF"/>
                </a:highlight>
              </a:rPr>
              <a:t>Tu departamento de salud te puede ayudar a encontrar un lugar donde vacunarte. </a:t>
            </a:r>
            <a:r>
              <a:rPr lang="en" sz="2300">
                <a:solidFill>
                  <a:srgbClr val="303641"/>
                </a:solidFill>
                <a:highlight>
                  <a:srgbClr val="FFFFFF"/>
                </a:highlight>
              </a:rPr>
              <a:t> </a:t>
            </a:r>
            <a:endParaRPr sz="2300">
              <a:solidFill>
                <a:srgbClr val="303641"/>
              </a:solidFill>
              <a:highlight>
                <a:srgbClr val="FFFFFF"/>
              </a:highlight>
            </a:endParaRPr>
          </a:p>
          <a:p>
            <a:pPr indent="0" lvl="0" marL="457200" rtl="0" algn="l">
              <a:lnSpc>
                <a:spcPct val="115000"/>
              </a:lnSpc>
              <a:spcBef>
                <a:spcPts val="0"/>
              </a:spcBef>
              <a:spcAft>
                <a:spcPts val="0"/>
              </a:spcAft>
              <a:buNone/>
            </a:pPr>
            <a:r>
              <a:t/>
            </a:r>
            <a:endParaRPr sz="1800">
              <a:solidFill>
                <a:srgbClr val="303641"/>
              </a:solidFill>
              <a:highlight>
                <a:srgbClr val="FFFFFF"/>
              </a:highlight>
            </a:endParaRPr>
          </a:p>
          <a:p>
            <a:pPr indent="0" lvl="0" marL="0" rtl="0" algn="l">
              <a:lnSpc>
                <a:spcPct val="115000"/>
              </a:lnSpc>
              <a:spcBef>
                <a:spcPts val="0"/>
              </a:spcBef>
              <a:spcAft>
                <a:spcPts val="0"/>
              </a:spcAft>
              <a:buNone/>
            </a:pPr>
            <a:r>
              <a:t/>
            </a:r>
            <a:endParaRPr sz="1800">
              <a:solidFill>
                <a:srgbClr val="303641"/>
              </a:solidFill>
              <a:highlight>
                <a:srgbClr val="FFFFFF"/>
              </a:highlight>
            </a:endParaRPr>
          </a:p>
        </p:txBody>
      </p:sp>
      <p:sp>
        <p:nvSpPr>
          <p:cNvPr id="117" name="Google Shape;117;p25"/>
          <p:cNvSpPr txBox="1"/>
          <p:nvPr/>
        </p:nvSpPr>
        <p:spPr>
          <a:xfrm>
            <a:off x="384700" y="3416150"/>
            <a:ext cx="6732300" cy="1189200"/>
          </a:xfrm>
          <a:prstGeom prst="rect">
            <a:avLst/>
          </a:prstGeom>
          <a:solidFill>
            <a:schemeClr val="accent5"/>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Trebuchet MS"/>
                <a:ea typeface="Trebuchet MS"/>
                <a:cs typeface="Trebuchet MS"/>
                <a:sym typeface="Trebuchet MS"/>
              </a:rPr>
              <a:t>La vacuna no es un tratamiento para la viruela del mono. Si estás enfermo de la viruela del mono, ponte en contacto con tu médico para</a:t>
            </a:r>
            <a:endParaRPr sz="1500">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Clr>
                <a:schemeClr val="dk1"/>
              </a:buClr>
              <a:buSzPts val="1100"/>
              <a:buFont typeface="Arial"/>
              <a:buNone/>
            </a:pPr>
            <a:r>
              <a:rPr lang="en" sz="1500">
                <a:solidFill>
                  <a:schemeClr val="dk1"/>
                </a:solidFill>
                <a:latin typeface="Trebuchet MS"/>
                <a:ea typeface="Trebuchet MS"/>
                <a:cs typeface="Trebuchet MS"/>
                <a:sym typeface="Trebuchet MS"/>
              </a:rPr>
              <a:t>discutir tus opciones de tratamiento.</a:t>
            </a:r>
            <a:r>
              <a:rPr lang="en" sz="1500">
                <a:solidFill>
                  <a:schemeClr val="dk1"/>
                </a:solidFill>
                <a:latin typeface="Trebuchet MS"/>
                <a:ea typeface="Trebuchet MS"/>
                <a:cs typeface="Trebuchet MS"/>
                <a:sym typeface="Trebuchet MS"/>
              </a:rPr>
              <a:t> </a:t>
            </a:r>
            <a:r>
              <a:rPr lang="en" sz="1500">
                <a:solidFill>
                  <a:schemeClr val="dk1"/>
                </a:solidFill>
                <a:latin typeface="Trebuchet MS"/>
                <a:ea typeface="Trebuchet MS"/>
                <a:cs typeface="Trebuchet MS"/>
                <a:sym typeface="Trebuchet MS"/>
              </a:rPr>
              <a:t>Si ya te has recuperado de la viruela del mono, no necesitas vacunarte</a:t>
            </a:r>
            <a:r>
              <a:rPr lang="en" sz="1700">
                <a:solidFill>
                  <a:schemeClr val="dk1"/>
                </a:solidFill>
                <a:latin typeface="Trebuchet MS"/>
                <a:ea typeface="Trebuchet MS"/>
                <a:cs typeface="Trebuchet MS"/>
                <a:sym typeface="Trebuchet MS"/>
              </a:rPr>
              <a:t>.</a:t>
            </a:r>
            <a:endParaRPr i="0" sz="1700" u="none" cap="none" strike="noStrike">
              <a:solidFill>
                <a:schemeClr val="dk1"/>
              </a:solidFill>
              <a:latin typeface="Trebuchet MS"/>
              <a:ea typeface="Trebuchet MS"/>
              <a:cs typeface="Trebuchet MS"/>
              <a:sym typeface="Trebuchet MS"/>
            </a:endParaRPr>
          </a:p>
        </p:txBody>
      </p:sp>
      <p:pic>
        <p:nvPicPr>
          <p:cNvPr id="118" name="Google Shape;118;p25"/>
          <p:cNvPicPr preferRelativeResize="0"/>
          <p:nvPr/>
        </p:nvPicPr>
        <p:blipFill>
          <a:blip r:embed="rId4">
            <a:alphaModFix/>
          </a:blip>
          <a:stretch>
            <a:fillRect/>
          </a:stretch>
        </p:blipFill>
        <p:spPr>
          <a:xfrm>
            <a:off x="7738350" y="3438825"/>
            <a:ext cx="1081075" cy="1081075"/>
          </a:xfrm>
          <a:prstGeom prst="rect">
            <a:avLst/>
          </a:prstGeom>
          <a:noFill/>
          <a:ln>
            <a:noFill/>
          </a:ln>
        </p:spPr>
      </p:pic>
      <p:pic>
        <p:nvPicPr>
          <p:cNvPr id="119" name="Google Shape;119;p25"/>
          <p:cNvPicPr preferRelativeResize="0"/>
          <p:nvPr/>
        </p:nvPicPr>
        <p:blipFill>
          <a:blip r:embed="rId5">
            <a:alphaModFix/>
          </a:blip>
          <a:stretch>
            <a:fillRect/>
          </a:stretch>
        </p:blipFill>
        <p:spPr>
          <a:xfrm>
            <a:off x="1632888" y="119350"/>
            <a:ext cx="5878224" cy="945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6"/>
          <p:cNvSpPr txBox="1"/>
          <p:nvPr>
            <p:ph idx="1" type="body"/>
          </p:nvPr>
        </p:nvSpPr>
        <p:spPr>
          <a:xfrm>
            <a:off x="314550" y="1161725"/>
            <a:ext cx="8648400" cy="471600"/>
          </a:xfrm>
          <a:prstGeom prst="rect">
            <a:avLst/>
          </a:prstGeom>
        </p:spPr>
        <p:txBody>
          <a:bodyPr anchorCtr="0" anchor="t" bIns="34275" lIns="68575" spcFirstLastPara="1" rIns="68575" wrap="square" tIns="34275">
            <a:noAutofit/>
          </a:bodyPr>
          <a:lstStyle/>
          <a:p>
            <a:pPr indent="0" lvl="0" marL="0" rtl="0" algn="l">
              <a:lnSpc>
                <a:spcPct val="115000"/>
              </a:lnSpc>
              <a:spcBef>
                <a:spcPts val="300"/>
              </a:spcBef>
              <a:spcAft>
                <a:spcPts val="0"/>
              </a:spcAft>
              <a:buNone/>
            </a:pPr>
            <a:r>
              <a:rPr b="1" lang="en" sz="2200">
                <a:solidFill>
                  <a:schemeClr val="dk1"/>
                </a:solidFill>
              </a:rPr>
              <a:t>Qué debes saber sobre la vacunación contra la viruela del mono</a:t>
            </a:r>
            <a:r>
              <a:rPr b="1" lang="en" sz="2200">
                <a:solidFill>
                  <a:schemeClr val="dk1"/>
                </a:solidFill>
              </a:rPr>
              <a:t>:</a:t>
            </a:r>
            <a:endParaRPr b="1" sz="1800">
              <a:solidFill>
                <a:schemeClr val="dk1"/>
              </a:solidFill>
            </a:endParaRPr>
          </a:p>
          <a:p>
            <a:pPr indent="0" lvl="0" marL="457200" rtl="0" algn="l">
              <a:lnSpc>
                <a:spcPct val="115000"/>
              </a:lnSpc>
              <a:spcBef>
                <a:spcPts val="0"/>
              </a:spcBef>
              <a:spcAft>
                <a:spcPts val="0"/>
              </a:spcAft>
              <a:buNone/>
            </a:pPr>
            <a:r>
              <a:t/>
            </a:r>
            <a:endParaRPr sz="1800">
              <a:solidFill>
                <a:srgbClr val="303641"/>
              </a:solidFill>
              <a:highlight>
                <a:srgbClr val="FFFFFF"/>
              </a:highlight>
            </a:endParaRPr>
          </a:p>
          <a:p>
            <a:pPr indent="0" lvl="0" marL="0" rtl="0" algn="l">
              <a:lnSpc>
                <a:spcPct val="107916"/>
              </a:lnSpc>
              <a:spcBef>
                <a:spcPts val="0"/>
              </a:spcBef>
              <a:spcAft>
                <a:spcPts val="800"/>
              </a:spcAft>
              <a:buNone/>
            </a:pPr>
            <a:r>
              <a:t/>
            </a:r>
            <a:endParaRPr sz="1800">
              <a:solidFill>
                <a:srgbClr val="303641"/>
              </a:solidFill>
              <a:highlight>
                <a:srgbClr val="FFFFFF"/>
              </a:highlight>
            </a:endParaRPr>
          </a:p>
        </p:txBody>
      </p:sp>
      <p:pic>
        <p:nvPicPr>
          <p:cNvPr id="125" name="Google Shape;125;p26"/>
          <p:cNvPicPr preferRelativeResize="0"/>
          <p:nvPr/>
        </p:nvPicPr>
        <p:blipFill>
          <a:blip r:embed="rId3">
            <a:alphaModFix/>
          </a:blip>
          <a:stretch>
            <a:fillRect/>
          </a:stretch>
        </p:blipFill>
        <p:spPr>
          <a:xfrm>
            <a:off x="5442150" y="1938100"/>
            <a:ext cx="3520800" cy="2237075"/>
          </a:xfrm>
          <a:prstGeom prst="rect">
            <a:avLst/>
          </a:prstGeom>
          <a:noFill/>
          <a:ln>
            <a:noFill/>
          </a:ln>
        </p:spPr>
      </p:pic>
      <p:sp>
        <p:nvSpPr>
          <p:cNvPr id="126" name="Google Shape;126;p26"/>
          <p:cNvSpPr txBox="1"/>
          <p:nvPr/>
        </p:nvSpPr>
        <p:spPr>
          <a:xfrm>
            <a:off x="282750" y="1301175"/>
            <a:ext cx="5055900" cy="363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500">
              <a:solidFill>
                <a:schemeClr val="dk1"/>
              </a:solidFill>
              <a:highlight>
                <a:schemeClr val="lt1"/>
              </a:highlight>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a:solidFill>
                  <a:schemeClr val="dk1"/>
                </a:solidFill>
                <a:highlight>
                  <a:schemeClr val="lt1"/>
                </a:highlight>
                <a:latin typeface="Trebuchet MS"/>
                <a:ea typeface="Trebuchet MS"/>
                <a:cs typeface="Trebuchet MS"/>
                <a:sym typeface="Trebuchet MS"/>
              </a:rPr>
              <a:t>En la mayoría de los adultos, la vacuna JYNNEOS se administra por vía intradérmica (justo debajo de la capa superior de la piel), como una prueba de tuberculosis o una vacuna contra la alergia.</a:t>
            </a:r>
            <a:endParaRPr>
              <a:solidFill>
                <a:schemeClr val="dk1"/>
              </a:solidFill>
              <a:highlight>
                <a:schemeClr val="lt1"/>
              </a:highlight>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a:solidFill>
                  <a:schemeClr val="dk1"/>
                </a:solidFill>
                <a:highlight>
                  <a:schemeClr val="lt1"/>
                </a:highlight>
                <a:latin typeface="Trebuchet MS"/>
                <a:ea typeface="Trebuchet MS"/>
                <a:cs typeface="Trebuchet MS"/>
                <a:sym typeface="Trebuchet MS"/>
              </a:rPr>
              <a:t>La vacunación por vía intradérmica requiere menos cantidad, por lo que se puede vacunar a más personas. A pesar de que la dosis es menor, la respuesta a la vacuna es similar</a:t>
            </a:r>
            <a:endParaRPr>
              <a:solidFill>
                <a:schemeClr val="dk1"/>
              </a:solidFill>
              <a:highlight>
                <a:schemeClr val="lt1"/>
              </a:highlight>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a:solidFill>
                  <a:schemeClr val="dk1"/>
                </a:solidFill>
                <a:highlight>
                  <a:schemeClr val="lt1"/>
                </a:highlight>
                <a:latin typeface="Trebuchet MS"/>
                <a:ea typeface="Trebuchet MS"/>
                <a:cs typeface="Trebuchet MS"/>
                <a:sym typeface="Trebuchet MS"/>
              </a:rPr>
              <a:t>Si tienes antecedentes de desarrollo de queloides, informa al personal sanitario. En ese caso, pueden sugerir la administración de la vacuna por vía subcutánea (en el tejido graso justo debajo de la piel), como una inyección de insulina</a:t>
            </a:r>
            <a:r>
              <a:rPr lang="en">
                <a:solidFill>
                  <a:schemeClr val="dk1"/>
                </a:solidFill>
                <a:latin typeface="Trebuchet MS"/>
                <a:ea typeface="Trebuchet MS"/>
                <a:cs typeface="Trebuchet MS"/>
                <a:sym typeface="Trebuchet MS"/>
              </a:rPr>
              <a:t>.</a:t>
            </a:r>
            <a:endParaRPr sz="1500">
              <a:latin typeface="Trebuchet MS"/>
              <a:ea typeface="Trebuchet MS"/>
              <a:cs typeface="Trebuchet MS"/>
              <a:sym typeface="Trebuchet MS"/>
            </a:endParaRPr>
          </a:p>
        </p:txBody>
      </p:sp>
      <p:pic>
        <p:nvPicPr>
          <p:cNvPr id="127" name="Google Shape;127;p26"/>
          <p:cNvPicPr preferRelativeResize="0"/>
          <p:nvPr/>
        </p:nvPicPr>
        <p:blipFill>
          <a:blip r:embed="rId4">
            <a:alphaModFix/>
          </a:blip>
          <a:stretch>
            <a:fillRect/>
          </a:stretch>
        </p:blipFill>
        <p:spPr>
          <a:xfrm>
            <a:off x="1632888" y="119350"/>
            <a:ext cx="5878224" cy="945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7"/>
          <p:cNvPicPr preferRelativeResize="0"/>
          <p:nvPr/>
        </p:nvPicPr>
        <p:blipFill>
          <a:blip r:embed="rId3">
            <a:alphaModFix/>
          </a:blip>
          <a:stretch>
            <a:fillRect/>
          </a:stretch>
        </p:blipFill>
        <p:spPr>
          <a:xfrm>
            <a:off x="244662" y="149100"/>
            <a:ext cx="4657476" cy="4657476"/>
          </a:xfrm>
          <a:prstGeom prst="rect">
            <a:avLst/>
          </a:prstGeom>
          <a:noFill/>
          <a:ln>
            <a:noFill/>
          </a:ln>
        </p:spPr>
      </p:pic>
      <p:sp>
        <p:nvSpPr>
          <p:cNvPr id="133" name="Google Shape;133;p27"/>
          <p:cNvSpPr txBox="1"/>
          <p:nvPr/>
        </p:nvSpPr>
        <p:spPr>
          <a:xfrm>
            <a:off x="5431450" y="1027725"/>
            <a:ext cx="33495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100">
                <a:solidFill>
                  <a:schemeClr val="dk1"/>
                </a:solidFill>
                <a:highlight>
                  <a:srgbClr val="FFFFFF"/>
                </a:highlight>
                <a:latin typeface="Trebuchet MS"/>
                <a:ea typeface="Trebuchet MS"/>
                <a:cs typeface="Trebuchet MS"/>
                <a:sym typeface="Trebuchet MS"/>
              </a:rPr>
              <a:t>Información sobre la vacunación intradérmica de JYNNEOS</a:t>
            </a:r>
            <a:endParaRPr b="1" sz="2200">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8"/>
          <p:cNvPicPr preferRelativeResize="0"/>
          <p:nvPr/>
        </p:nvPicPr>
        <p:blipFill>
          <a:blip r:embed="rId3">
            <a:alphaModFix/>
          </a:blip>
          <a:stretch>
            <a:fillRect/>
          </a:stretch>
        </p:blipFill>
        <p:spPr>
          <a:xfrm>
            <a:off x="277737" y="185788"/>
            <a:ext cx="4594775" cy="4594775"/>
          </a:xfrm>
          <a:prstGeom prst="rect">
            <a:avLst/>
          </a:prstGeom>
          <a:noFill/>
          <a:ln>
            <a:noFill/>
          </a:ln>
        </p:spPr>
      </p:pic>
      <p:sp>
        <p:nvSpPr>
          <p:cNvPr id="139" name="Google Shape;139;p28"/>
          <p:cNvSpPr txBox="1"/>
          <p:nvPr/>
        </p:nvSpPr>
        <p:spPr>
          <a:xfrm>
            <a:off x="5173750" y="246325"/>
            <a:ext cx="36828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highlight>
                  <a:srgbClr val="FFFFFF"/>
                </a:highlight>
                <a:latin typeface="Trebuchet MS"/>
                <a:ea typeface="Trebuchet MS"/>
                <a:cs typeface="Trebuchet MS"/>
                <a:sym typeface="Trebuchet MS"/>
              </a:rPr>
              <a:t>La vacunación intradérmica consiste en administrar una vacuna justo debajo de la capa superior de la piel.</a:t>
            </a:r>
            <a:endParaRPr b="1" sz="1800">
              <a:solidFill>
                <a:schemeClr val="dk1"/>
              </a:solidFill>
              <a:highlight>
                <a:srgbClr val="FFFFFF"/>
              </a:highlight>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800">
              <a:solidFill>
                <a:schemeClr val="dk1"/>
              </a:solidFill>
              <a:highlight>
                <a:srgbClr val="FFFFFF"/>
              </a:highlight>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rPr b="1" lang="en" sz="1800">
                <a:solidFill>
                  <a:schemeClr val="dk1"/>
                </a:solidFill>
                <a:highlight>
                  <a:srgbClr val="FFFFFF"/>
                </a:highlight>
                <a:latin typeface="Trebuchet MS"/>
                <a:ea typeface="Trebuchet MS"/>
                <a:cs typeface="Trebuchet MS"/>
                <a:sym typeface="Trebuchet MS"/>
              </a:rPr>
              <a:t>Y la vacunación subcutánea consiste en administrar la vacuna en el tejido subcutáneo, la capa de grasa que se encuentra debajo de la piel.</a:t>
            </a:r>
            <a:endParaRPr b="1" sz="1800">
              <a:solidFill>
                <a:schemeClr val="dk1"/>
              </a:solidFill>
              <a:highlight>
                <a:srgbClr val="FFFFFF"/>
              </a:highlight>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b="1" sz="1800">
              <a:solidFill>
                <a:schemeClr val="dk1"/>
              </a:solidFill>
              <a:highlight>
                <a:srgbClr val="FFFFFF"/>
              </a:highlight>
              <a:latin typeface="Trebuchet MS"/>
              <a:ea typeface="Trebuchet MS"/>
              <a:cs typeface="Trebuchet MS"/>
              <a:sym typeface="Trebuchet MS"/>
            </a:endParaRPr>
          </a:p>
          <a:p>
            <a:pPr indent="0" lvl="0" marL="0" rtl="0" algn="l">
              <a:spcBef>
                <a:spcPts val="0"/>
              </a:spcBef>
              <a:spcAft>
                <a:spcPts val="0"/>
              </a:spcAft>
              <a:buNone/>
            </a:pPr>
            <a:r>
              <a:rPr b="1" lang="en" sz="1800">
                <a:solidFill>
                  <a:schemeClr val="dk1"/>
                </a:solidFill>
                <a:highlight>
                  <a:srgbClr val="FFFFFF"/>
                </a:highlight>
                <a:latin typeface="Trebuchet MS"/>
                <a:ea typeface="Trebuchet MS"/>
                <a:cs typeface="Trebuchet MS"/>
                <a:sym typeface="Trebuchet MS"/>
              </a:rPr>
              <a:t>Vacunación intradérmica</a:t>
            </a:r>
            <a:endParaRPr b="1" sz="1800">
              <a:solidFill>
                <a:schemeClr val="dk1"/>
              </a:solidFill>
              <a:highlight>
                <a:srgbClr val="FFFFFF"/>
              </a:highlight>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b="1" lang="en" sz="1800">
                <a:solidFill>
                  <a:schemeClr val="dk1"/>
                </a:solidFill>
                <a:highlight>
                  <a:srgbClr val="FFFFFF"/>
                </a:highlight>
                <a:latin typeface="Trebuchet MS"/>
                <a:ea typeface="Trebuchet MS"/>
                <a:cs typeface="Trebuchet MS"/>
                <a:sym typeface="Trebuchet MS"/>
              </a:rPr>
              <a:t>Epidermis</a:t>
            </a:r>
            <a:endParaRPr b="1" sz="1800">
              <a:solidFill>
                <a:schemeClr val="dk1"/>
              </a:solidFill>
              <a:highlight>
                <a:srgbClr val="FFFFFF"/>
              </a:highlight>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b="1" lang="en" sz="1800">
                <a:solidFill>
                  <a:schemeClr val="dk1"/>
                </a:solidFill>
                <a:highlight>
                  <a:srgbClr val="FFFFFF"/>
                </a:highlight>
                <a:latin typeface="Trebuchet MS"/>
                <a:ea typeface="Trebuchet MS"/>
                <a:cs typeface="Trebuchet MS"/>
                <a:sym typeface="Trebuchet MS"/>
              </a:rPr>
              <a:t>Dermis</a:t>
            </a:r>
            <a:endParaRPr b="1" sz="1800">
              <a:solidFill>
                <a:schemeClr val="dk1"/>
              </a:solidFill>
              <a:highlight>
                <a:srgbClr val="FFFFFF"/>
              </a:highlight>
              <a:latin typeface="Trebuchet MS"/>
              <a:ea typeface="Trebuchet MS"/>
              <a:cs typeface="Trebuchet MS"/>
              <a:sym typeface="Trebuchet MS"/>
            </a:endParaRPr>
          </a:p>
          <a:p>
            <a:pPr indent="-342900" lvl="0" marL="457200" rtl="0" algn="l">
              <a:spcBef>
                <a:spcPts val="0"/>
              </a:spcBef>
              <a:spcAft>
                <a:spcPts val="0"/>
              </a:spcAft>
              <a:buClr>
                <a:schemeClr val="dk1"/>
              </a:buClr>
              <a:buSzPts val="1800"/>
              <a:buFont typeface="Trebuchet MS"/>
              <a:buChar char="●"/>
            </a:pPr>
            <a:r>
              <a:rPr b="1" lang="en" sz="1800">
                <a:solidFill>
                  <a:schemeClr val="dk1"/>
                </a:solidFill>
                <a:highlight>
                  <a:srgbClr val="FFFFFF"/>
                </a:highlight>
                <a:latin typeface="Trebuchet MS"/>
                <a:ea typeface="Trebuchet MS"/>
                <a:cs typeface="Trebuchet MS"/>
                <a:sym typeface="Trebuchet MS"/>
              </a:rPr>
              <a:t>Tejido subcutáneo</a:t>
            </a:r>
            <a:endParaRPr b="1" sz="1800">
              <a:solidFill>
                <a:schemeClr val="dk1"/>
              </a:solidFill>
              <a:highlight>
                <a:srgbClr val="FFFFFF"/>
              </a:highlight>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