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45.xml" ContentType="application/vnd.openxmlformats-officedocument.presentationml.notesSlide+xml"/>
  <Override PartName="/ppt/media/image48.jpg" ContentType="image/jpeg"/>
  <Override PartName="/ppt/media/image53.JPG" ContentType="image/jpeg"/>
  <Override PartName="/ppt/media/image56.jpg" ContentType="image/jpeg"/>
  <Override PartName="/ppt/media/image57.jpg" ContentType="image/jpeg"/>
  <Override PartName="/ppt/media/image58.jpg" ContentType="image/jpeg"/>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63.jpg" ContentType="image/jpeg"/>
  <Override PartName="/ppt/media/image64.jpg" ContentType="image/jpeg"/>
  <Override PartName="/ppt/media/image65.jpg" ContentType="image/jpeg"/>
  <Override PartName="/ppt/notesSlides/notesSlide48.xml" ContentType="application/vnd.openxmlformats-officedocument.presentationml.notesSlide+xml"/>
  <Override PartName="/ppt/media/image67.jpg" ContentType="image/jpeg"/>
  <Override PartName="/ppt/media/image68.jpg" ContentType="image/jpeg"/>
  <Override PartName="/ppt/media/image69.jpg" ContentType="image/jpeg"/>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media/image82.jpg" ContentType="image/jpeg"/>
  <Override PartName="/ppt/media/image83.jpg" ContentType="image/jpeg"/>
  <Override PartName="/ppt/media/image84.jpg" ContentType="image/jpeg"/>
  <Override PartName="/ppt/media/image85.jpg" ContentType="image/jpeg"/>
  <Override PartName="/ppt/media/image86.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66" r:id="rId2"/>
    <p:sldMasterId id="2147483673" r:id="rId3"/>
    <p:sldMasterId id="2147483685" r:id="rId4"/>
    <p:sldMasterId id="2147483697" r:id="rId5"/>
    <p:sldMasterId id="2147483709" r:id="rId6"/>
    <p:sldMasterId id="2147483721" r:id="rId7"/>
    <p:sldMasterId id="2147483733" r:id="rId8"/>
  </p:sldMasterIdLst>
  <p:notesMasterIdLst>
    <p:notesMasterId r:id="rId156"/>
  </p:notesMasterIdLst>
  <p:handoutMasterIdLst>
    <p:handoutMasterId r:id="rId157"/>
  </p:handoutMasterIdLst>
  <p:sldIdLst>
    <p:sldId id="639" r:id="rId9"/>
    <p:sldId id="640" r:id="rId10"/>
    <p:sldId id="641" r:id="rId11"/>
    <p:sldId id="642" r:id="rId12"/>
    <p:sldId id="643" r:id="rId13"/>
    <p:sldId id="644" r:id="rId14"/>
    <p:sldId id="645" r:id="rId15"/>
    <p:sldId id="646" r:id="rId16"/>
    <p:sldId id="647" r:id="rId17"/>
    <p:sldId id="648" r:id="rId18"/>
    <p:sldId id="649" r:id="rId19"/>
    <p:sldId id="650" r:id="rId20"/>
    <p:sldId id="651" r:id="rId21"/>
    <p:sldId id="652" r:id="rId22"/>
    <p:sldId id="653" r:id="rId23"/>
    <p:sldId id="284" r:id="rId24"/>
    <p:sldId id="281" r:id="rId25"/>
    <p:sldId id="283" r:id="rId26"/>
    <p:sldId id="654" r:id="rId27"/>
    <p:sldId id="279" r:id="rId28"/>
    <p:sldId id="665" r:id="rId29"/>
    <p:sldId id="666" r:id="rId30"/>
    <p:sldId id="667" r:id="rId31"/>
    <p:sldId id="668" r:id="rId32"/>
    <p:sldId id="669" r:id="rId33"/>
    <p:sldId id="670" r:id="rId34"/>
    <p:sldId id="671" r:id="rId35"/>
    <p:sldId id="672" r:id="rId36"/>
    <p:sldId id="673" r:id="rId37"/>
    <p:sldId id="674" r:id="rId38"/>
    <p:sldId id="675" r:id="rId39"/>
    <p:sldId id="676" r:id="rId40"/>
    <p:sldId id="597" r:id="rId41"/>
    <p:sldId id="603" r:id="rId42"/>
    <p:sldId id="602" r:id="rId43"/>
    <p:sldId id="620" r:id="rId44"/>
    <p:sldId id="604" r:id="rId45"/>
    <p:sldId id="605" r:id="rId46"/>
    <p:sldId id="606" r:id="rId47"/>
    <p:sldId id="607" r:id="rId48"/>
    <p:sldId id="627" r:id="rId49"/>
    <p:sldId id="626" r:id="rId50"/>
    <p:sldId id="621" r:id="rId51"/>
    <p:sldId id="616" r:id="rId52"/>
    <p:sldId id="258" r:id="rId53"/>
    <p:sldId id="259" r:id="rId54"/>
    <p:sldId id="260" r:id="rId55"/>
    <p:sldId id="267" r:id="rId56"/>
    <p:sldId id="268" r:id="rId57"/>
    <p:sldId id="261" r:id="rId58"/>
    <p:sldId id="262" r:id="rId59"/>
    <p:sldId id="263" r:id="rId60"/>
    <p:sldId id="269" r:id="rId61"/>
    <p:sldId id="270" r:id="rId62"/>
    <p:sldId id="271" r:id="rId63"/>
    <p:sldId id="272" r:id="rId64"/>
    <p:sldId id="264" r:id="rId65"/>
    <p:sldId id="265" r:id="rId66"/>
    <p:sldId id="266" r:id="rId67"/>
    <p:sldId id="273" r:id="rId68"/>
    <p:sldId id="274" r:id="rId69"/>
    <p:sldId id="677" r:id="rId70"/>
    <p:sldId id="678" r:id="rId71"/>
    <p:sldId id="679" r:id="rId72"/>
    <p:sldId id="680" r:id="rId73"/>
    <p:sldId id="681" r:id="rId74"/>
    <p:sldId id="280" r:id="rId75"/>
    <p:sldId id="682" r:id="rId76"/>
    <p:sldId id="683" r:id="rId77"/>
    <p:sldId id="282" r:id="rId78"/>
    <p:sldId id="684" r:id="rId79"/>
    <p:sldId id="288" r:id="rId80"/>
    <p:sldId id="285" r:id="rId81"/>
    <p:sldId id="287" r:id="rId82"/>
    <p:sldId id="286" r:id="rId83"/>
    <p:sldId id="289" r:id="rId84"/>
    <p:sldId id="290" r:id="rId85"/>
    <p:sldId id="256" r:id="rId86"/>
    <p:sldId id="332" r:id="rId87"/>
    <p:sldId id="351" r:id="rId88"/>
    <p:sldId id="331" r:id="rId89"/>
    <p:sldId id="333" r:id="rId90"/>
    <p:sldId id="320" r:id="rId91"/>
    <p:sldId id="334" r:id="rId92"/>
    <p:sldId id="335" r:id="rId93"/>
    <p:sldId id="338" r:id="rId94"/>
    <p:sldId id="339" r:id="rId95"/>
    <p:sldId id="340" r:id="rId96"/>
    <p:sldId id="341" r:id="rId97"/>
    <p:sldId id="342" r:id="rId98"/>
    <p:sldId id="343" r:id="rId99"/>
    <p:sldId id="344" r:id="rId100"/>
    <p:sldId id="345" r:id="rId101"/>
    <p:sldId id="346" r:id="rId102"/>
    <p:sldId id="347" r:id="rId103"/>
    <p:sldId id="348" r:id="rId104"/>
    <p:sldId id="349" r:id="rId105"/>
    <p:sldId id="350" r:id="rId106"/>
    <p:sldId id="628" r:id="rId107"/>
    <p:sldId id="275" r:id="rId108"/>
    <p:sldId id="629" r:id="rId109"/>
    <p:sldId id="276" r:id="rId110"/>
    <p:sldId id="630" r:id="rId111"/>
    <p:sldId id="631" r:id="rId112"/>
    <p:sldId id="632" r:id="rId113"/>
    <p:sldId id="633" r:id="rId114"/>
    <p:sldId id="634" r:id="rId115"/>
    <p:sldId id="635" r:id="rId116"/>
    <p:sldId id="636" r:id="rId117"/>
    <p:sldId id="278" r:id="rId118"/>
    <p:sldId id="277" r:id="rId119"/>
    <p:sldId id="637" r:id="rId120"/>
    <p:sldId id="638" r:id="rId121"/>
    <p:sldId id="685" r:id="rId122"/>
    <p:sldId id="686" r:id="rId123"/>
    <p:sldId id="687" r:id="rId124"/>
    <p:sldId id="688" r:id="rId125"/>
    <p:sldId id="689" r:id="rId126"/>
    <p:sldId id="690" r:id="rId127"/>
    <p:sldId id="691" r:id="rId128"/>
    <p:sldId id="692" r:id="rId129"/>
    <p:sldId id="693" r:id="rId130"/>
    <p:sldId id="694" r:id="rId131"/>
    <p:sldId id="695" r:id="rId132"/>
    <p:sldId id="696" r:id="rId133"/>
    <p:sldId id="697" r:id="rId134"/>
    <p:sldId id="698" r:id="rId135"/>
    <p:sldId id="699" r:id="rId136"/>
    <p:sldId id="700" r:id="rId137"/>
    <p:sldId id="701" r:id="rId138"/>
    <p:sldId id="702" r:id="rId139"/>
    <p:sldId id="703" r:id="rId140"/>
    <p:sldId id="704" r:id="rId141"/>
    <p:sldId id="705" r:id="rId142"/>
    <p:sldId id="706" r:id="rId143"/>
    <p:sldId id="707" r:id="rId144"/>
    <p:sldId id="655" r:id="rId145"/>
    <p:sldId id="257" r:id="rId146"/>
    <p:sldId id="656" r:id="rId147"/>
    <p:sldId id="657" r:id="rId148"/>
    <p:sldId id="658" r:id="rId149"/>
    <p:sldId id="659" r:id="rId150"/>
    <p:sldId id="660" r:id="rId151"/>
    <p:sldId id="661" r:id="rId152"/>
    <p:sldId id="662" r:id="rId153"/>
    <p:sldId id="663" r:id="rId154"/>
    <p:sldId id="664" r:id="rId155"/>
  </p:sldIdLst>
  <p:sldSz cx="9144000" cy="6858000" type="screen4x3"/>
  <p:notesSz cx="6858000" cy="9215438"/>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3">
          <p15:clr>
            <a:srgbClr val="A4A3A4"/>
          </p15:clr>
        </p15:guide>
        <p15:guide id="2" pos="216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000066"/>
    <a:srgbClr val="FFFF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2653" autoAdjust="0"/>
  </p:normalViewPr>
  <p:slideViewPr>
    <p:cSldViewPr>
      <p:cViewPr varScale="1">
        <p:scale>
          <a:sx n="107" d="100"/>
          <a:sy n="107" d="100"/>
        </p:scale>
        <p:origin x="1734" y="102"/>
      </p:cViewPr>
      <p:guideLst>
        <p:guide orient="horz" pos="2160"/>
        <p:guide pos="2880"/>
      </p:guideLst>
    </p:cSldViewPr>
  </p:slideViewPr>
  <p:outlineViewPr>
    <p:cViewPr>
      <p:scale>
        <a:sx n="33" d="100"/>
        <a:sy n="33" d="100"/>
      </p:scale>
      <p:origin x="48" y="2562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5" d="100"/>
          <a:sy n="55" d="100"/>
        </p:scale>
        <p:origin x="-2856" y="-90"/>
      </p:cViewPr>
      <p:guideLst>
        <p:guide orient="horz" pos="2903"/>
        <p:guide pos="2161"/>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viewProps" Target="viewProps.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theme" Target="theme/theme1.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notesMaster" Target="notesMasters/notesMaster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handoutMaster" Target="handoutMasters/handoutMaster1.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60" b="1" i="0" u="none" strike="noStrike" baseline="0">
                <a:solidFill>
                  <a:schemeClr val="tx1"/>
                </a:solidFill>
                <a:latin typeface="Arial"/>
                <a:ea typeface="Arial"/>
                <a:cs typeface="Arial"/>
              </a:defRPr>
            </a:pPr>
            <a:r>
              <a:rPr lang="en-US" sz="1089" b="1" i="0" u="none" strike="noStrike" baseline="0" dirty="0">
                <a:solidFill>
                  <a:srgbClr val="000000"/>
                </a:solidFill>
                <a:latin typeface="Times New Roman"/>
                <a:cs typeface="Times New Roman"/>
              </a:rPr>
              <a:t>Four for Life Funds </a:t>
            </a:r>
          </a:p>
        </c:rich>
      </c:tx>
      <c:layout>
        <c:manualLayout>
          <c:xMode val="edge"/>
          <c:yMode val="edge"/>
          <c:x val="0.43632810024133983"/>
          <c:y val="6.9250333607288994E-2"/>
        </c:manualLayout>
      </c:layout>
      <c:overlay val="0"/>
      <c:spPr>
        <a:noFill/>
        <a:ln w="27116">
          <a:noFill/>
        </a:ln>
      </c:spPr>
    </c:title>
    <c:autoTitleDeleted val="0"/>
    <c:view3D>
      <c:rotX val="25"/>
      <c:rotY val="0"/>
      <c:rAngAx val="0"/>
      <c:perspective val="0"/>
    </c:view3D>
    <c:floor>
      <c:thickness val="0"/>
    </c:floor>
    <c:sideWall>
      <c:thickness val="0"/>
    </c:sideWall>
    <c:backWall>
      <c:thickness val="0"/>
    </c:backWall>
    <c:plotArea>
      <c:layout>
        <c:manualLayout>
          <c:layoutTarget val="inner"/>
          <c:xMode val="edge"/>
          <c:yMode val="edge"/>
          <c:x val="0.33167825223436037"/>
          <c:y val="0.34172185430463636"/>
          <c:w val="0.33862959285005079"/>
          <c:h val="0.24900662251655628"/>
        </c:manualLayout>
      </c:layout>
      <c:pie3DChart>
        <c:varyColors val="1"/>
        <c:ser>
          <c:idx val="0"/>
          <c:order val="0"/>
          <c:tx>
            <c:strRef>
              <c:f>Sheet1!$B$1</c:f>
              <c:strCache>
                <c:ptCount val="1"/>
              </c:strCache>
            </c:strRef>
          </c:tx>
          <c:spPr>
            <a:solidFill>
              <a:schemeClr val="accent1"/>
            </a:solidFill>
            <a:ln w="13558">
              <a:solidFill>
                <a:schemeClr val="tx1"/>
              </a:solidFill>
              <a:prstDash val="solid"/>
            </a:ln>
          </c:spPr>
          <c:explosion val="25"/>
          <c:dPt>
            <c:idx val="0"/>
            <c:bubble3D val="0"/>
            <c:spPr>
              <a:pattFill prst="lgGrid">
                <a:fgClr>
                  <a:srgbClr val="008080"/>
                </a:fgClr>
                <a:bgClr>
                  <a:srgbClr val="FFFF00"/>
                </a:bgClr>
              </a:pattFill>
              <a:ln w="13558">
                <a:solidFill>
                  <a:schemeClr val="tx1"/>
                </a:solidFill>
                <a:prstDash val="solid"/>
              </a:ln>
            </c:spPr>
            <c:extLst>
              <c:ext xmlns:c16="http://schemas.microsoft.com/office/drawing/2014/chart" uri="{C3380CC4-5D6E-409C-BE32-E72D297353CC}">
                <c16:uniqueId val="{00000000-1728-534E-B95D-0FC849AAD838}"/>
              </c:ext>
            </c:extLst>
          </c:dPt>
          <c:dPt>
            <c:idx val="1"/>
            <c:bubble3D val="0"/>
            <c:spPr>
              <a:pattFill prst="wdUpDiag">
                <a:fgClr>
                  <a:srgbClr val="CC99FF"/>
                </a:fgClr>
                <a:bgClr>
                  <a:srgbClr val="333399"/>
                </a:bgClr>
              </a:pattFill>
              <a:ln w="13558">
                <a:solidFill>
                  <a:schemeClr val="tx1"/>
                </a:solidFill>
                <a:prstDash val="solid"/>
              </a:ln>
            </c:spPr>
            <c:extLst>
              <c:ext xmlns:c16="http://schemas.microsoft.com/office/drawing/2014/chart" uri="{C3380CC4-5D6E-409C-BE32-E72D297353CC}">
                <c16:uniqueId val="{00000001-1728-534E-B95D-0FC849AAD838}"/>
              </c:ext>
            </c:extLst>
          </c:dPt>
          <c:dPt>
            <c:idx val="2"/>
            <c:bubble3D val="0"/>
            <c:spPr>
              <a:pattFill prst="dashVert">
                <a:fgClr>
                  <a:srgbClr val="FF0000"/>
                </a:fgClr>
                <a:bgClr>
                  <a:srgbClr val="FFFFFF"/>
                </a:bgClr>
              </a:pattFill>
              <a:ln w="13558">
                <a:solidFill>
                  <a:schemeClr val="tx1"/>
                </a:solidFill>
                <a:prstDash val="solid"/>
              </a:ln>
            </c:spPr>
            <c:extLst>
              <c:ext xmlns:c16="http://schemas.microsoft.com/office/drawing/2014/chart" uri="{C3380CC4-5D6E-409C-BE32-E72D297353CC}">
                <c16:uniqueId val="{00000002-1728-534E-B95D-0FC849AAD838}"/>
              </c:ext>
            </c:extLst>
          </c:dPt>
          <c:dPt>
            <c:idx val="3"/>
            <c:bubble3D val="0"/>
            <c:spPr>
              <a:pattFill prst="horzBrick">
                <a:fgClr>
                  <a:srgbClr val="99CCFF"/>
                </a:fgClr>
                <a:bgClr>
                  <a:srgbClr val="000080"/>
                </a:bgClr>
              </a:pattFill>
              <a:ln w="13558">
                <a:solidFill>
                  <a:schemeClr val="tx1"/>
                </a:solidFill>
                <a:prstDash val="solid"/>
              </a:ln>
            </c:spPr>
            <c:extLst>
              <c:ext xmlns:c16="http://schemas.microsoft.com/office/drawing/2014/chart" uri="{C3380CC4-5D6E-409C-BE32-E72D297353CC}">
                <c16:uniqueId val="{00000003-1728-534E-B95D-0FC849AAD838}"/>
              </c:ext>
            </c:extLst>
          </c:dPt>
          <c:dPt>
            <c:idx val="4"/>
            <c:bubble3D val="0"/>
            <c:spPr>
              <a:solidFill>
                <a:srgbClr val="00FF00"/>
              </a:solidFill>
              <a:ln w="13558">
                <a:solidFill>
                  <a:schemeClr val="tx1"/>
                </a:solidFill>
                <a:prstDash val="solid"/>
              </a:ln>
            </c:spPr>
            <c:extLst>
              <c:ext xmlns:c16="http://schemas.microsoft.com/office/drawing/2014/chart" uri="{C3380CC4-5D6E-409C-BE32-E72D297353CC}">
                <c16:uniqueId val="{00000004-1728-534E-B95D-0FC849AAD838}"/>
              </c:ext>
            </c:extLst>
          </c:dPt>
          <c:dPt>
            <c:idx val="5"/>
            <c:bubble3D val="0"/>
            <c:spPr>
              <a:pattFill prst="solidDmnd">
                <a:fgClr>
                  <a:srgbClr val="33CCCC"/>
                </a:fgClr>
                <a:bgClr>
                  <a:srgbClr val="FFFFFF"/>
                </a:bgClr>
              </a:pattFill>
              <a:ln w="13558">
                <a:solidFill>
                  <a:schemeClr val="tx1"/>
                </a:solidFill>
                <a:prstDash val="solid"/>
              </a:ln>
            </c:spPr>
            <c:extLst>
              <c:ext xmlns:c16="http://schemas.microsoft.com/office/drawing/2014/chart" uri="{C3380CC4-5D6E-409C-BE32-E72D297353CC}">
                <c16:uniqueId val="{00000005-1728-534E-B95D-0FC849AAD838}"/>
              </c:ext>
            </c:extLst>
          </c:dPt>
          <c:dLbls>
            <c:dLbl>
              <c:idx val="0"/>
              <c:tx>
                <c:rich>
                  <a:bodyPr/>
                  <a:lstStyle/>
                  <a:p>
                    <a:fld id="{C0A13BE2-1342-B94C-8AF4-998CE1EC301A}" type="CATEGORYNAME">
                      <a:rPr lang="en-US"/>
                      <a:pPr/>
                      <a:t>[CATEGORY NAME]</a:t>
                    </a:fld>
                    <a:r>
                      <a:rPr lang="en-US" baseline="0"/>
                      <a:t>, $2,833,724</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728-534E-B95D-0FC849AAD838}"/>
                </c:ext>
              </c:extLst>
            </c:dLbl>
            <c:dLbl>
              <c:idx val="1"/>
              <c:tx>
                <c:rich>
                  <a:bodyPr/>
                  <a:lstStyle/>
                  <a:p>
                    <a:fld id="{0BFB1029-0530-3B45-80AA-1DC18446C1D1}" type="CATEGORYNAME">
                      <a:rPr lang="en-US"/>
                      <a:pPr/>
                      <a:t>[CATEGORY NAME]</a:t>
                    </a:fld>
                    <a:r>
                      <a:rPr lang="en-US" baseline="0" dirty="0"/>
                      <a:t>, $11,044,462</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728-534E-B95D-0FC849AAD838}"/>
                </c:ext>
              </c:extLst>
            </c:dLbl>
            <c:dLbl>
              <c:idx val="2"/>
              <c:tx>
                <c:rich>
                  <a:bodyPr/>
                  <a:lstStyle/>
                  <a:p>
                    <a:fld id="{E1B65CBD-91CB-EA45-A32B-731F33DE9BF4}" type="CATEGORYNAME">
                      <a:rPr lang="en-US"/>
                      <a:pPr/>
                      <a:t>[CATEGORY NAME]</a:t>
                    </a:fld>
                    <a:r>
                      <a:rPr lang="en-US" baseline="0" dirty="0"/>
                      <a:t>, $7,367,683</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728-534E-B95D-0FC849AAD838}"/>
                </c:ext>
              </c:extLst>
            </c:dLbl>
            <c:dLbl>
              <c:idx val="3"/>
              <c:tx>
                <c:rich>
                  <a:bodyPr/>
                  <a:lstStyle/>
                  <a:p>
                    <a:fld id="{3057C79A-BBC0-454B-B792-AAF62F39FEE8}" type="CATEGORYNAME">
                      <a:rPr lang="en-US"/>
                      <a:pPr/>
                      <a:t>[CATEGORY NAME]</a:t>
                    </a:fld>
                    <a:r>
                      <a:rPr lang="en-US" baseline="0" dirty="0"/>
                      <a:t>, $8,501,334</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728-534E-B95D-0FC849AAD838}"/>
                </c:ext>
              </c:extLst>
            </c:dLbl>
            <c:dLbl>
              <c:idx val="4"/>
              <c:tx>
                <c:rich>
                  <a:bodyPr/>
                  <a:lstStyle/>
                  <a:p>
                    <a:fld id="{62D7C926-32D1-674F-B5CF-9D15C27F8FEC}" type="CATEGORYNAME">
                      <a:rPr lang="en-US"/>
                      <a:pPr/>
                      <a:t>[CATEGORY NAME]</a:t>
                    </a:fld>
                    <a:r>
                      <a:rPr lang="en-US" baseline="0"/>
                      <a:t>, $566,744</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728-534E-B95D-0FC849AAD838}"/>
                </c:ext>
              </c:extLst>
            </c:dLbl>
            <c:dLbl>
              <c:idx val="5"/>
              <c:tx>
                <c:rich>
                  <a:bodyPr/>
                  <a:lstStyle/>
                  <a:p>
                    <a:fld id="{16296D20-91F5-D044-8EA7-A03494C666B4}" type="CATEGORYNAME">
                      <a:rPr lang="en-US"/>
                      <a:pPr/>
                      <a:t>[CATEGORY NAME]</a:t>
                    </a:fld>
                    <a:r>
                      <a:rPr lang="en-US" baseline="0" dirty="0"/>
                      <a:t>, $10,169,580</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728-534E-B95D-0FC849AAD838}"/>
                </c:ext>
              </c:extLst>
            </c:dLbl>
            <c:spPr>
              <a:noFill/>
              <a:ln w="27116">
                <a:noFill/>
              </a:ln>
            </c:spPr>
            <c:txPr>
              <a:bodyPr/>
              <a:lstStyle/>
              <a:p>
                <a:pPr>
                  <a:defRPr sz="1068" b="0" i="0" u="none" strike="noStrike" baseline="0">
                    <a:solidFill>
                      <a:schemeClr val="tx1"/>
                    </a:solidFill>
                    <a:latin typeface="Arial"/>
                    <a:ea typeface="Arial"/>
                    <a:cs typeface="Arial"/>
                  </a:defRPr>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Sheet1!$A$2:$A$7</c:f>
              <c:strCache>
                <c:ptCount val="6"/>
                <c:pt idx="0">
                  <c:v>$0.25 for Training</c:v>
                </c:pt>
                <c:pt idx="1">
                  <c:v>RSAF Grant Program - 32%</c:v>
                </c:pt>
                <c:pt idx="2">
                  <c:v>OEMS  - 10%</c:v>
                </c:pt>
                <c:pt idx="3">
                  <c:v>Return To Localities - 26%</c:v>
                </c:pt>
                <c:pt idx="4">
                  <c:v>VAVRS - 2%</c:v>
                </c:pt>
                <c:pt idx="5">
                  <c:v>EMS System Development, Training, Technical Assistance &amp; Emergency Operations - 30%</c:v>
                </c:pt>
              </c:strCache>
            </c:strRef>
          </c:cat>
          <c:val>
            <c:numRef>
              <c:f>Sheet1!$B$2:$B$7</c:f>
              <c:numCache>
                <c:formatCode>_("$"* #,##0_);_("$"* \(#,##0\);_("$"* "-"_);_(@_)</c:formatCode>
                <c:ptCount val="6"/>
                <c:pt idx="0" formatCode="_(&quot;$&quot;* #,##0.00_);_(&quot;$&quot;* \(#,##0.00\);_(&quot;$&quot;* &quot;-&quot;??_);_(@_)">
                  <c:v>1759104.5900000003</c:v>
                </c:pt>
                <c:pt idx="1">
                  <c:v>9017873.7920000013</c:v>
                </c:pt>
                <c:pt idx="2">
                  <c:v>2818085.5600000005</c:v>
                </c:pt>
                <c:pt idx="3">
                  <c:v>7327022.4560000002</c:v>
                </c:pt>
                <c:pt idx="4">
                  <c:v>563617.11200000008</c:v>
                </c:pt>
                <c:pt idx="5">
                  <c:v>8454256.6799999978</c:v>
                </c:pt>
              </c:numCache>
            </c:numRef>
          </c:val>
          <c:extLst>
            <c:ext xmlns:c16="http://schemas.microsoft.com/office/drawing/2014/chart" uri="{C3380CC4-5D6E-409C-BE32-E72D297353CC}">
              <c16:uniqueId val="{00000006-1728-534E-B95D-0FC849AAD838}"/>
            </c:ext>
          </c:extLst>
        </c:ser>
        <c:dLbls>
          <c:showLegendKey val="0"/>
          <c:showVal val="1"/>
          <c:showCatName val="1"/>
          <c:showSerName val="0"/>
          <c:showPercent val="0"/>
          <c:showBubbleSize val="0"/>
          <c:showLeaderLines val="1"/>
        </c:dLbls>
      </c:pie3DChart>
      <c:spPr>
        <a:noFill/>
        <a:ln w="27116">
          <a:noFill/>
        </a:ln>
      </c:spPr>
    </c:plotArea>
    <c:plotVisOnly val="1"/>
    <c:dispBlanksAs val="zero"/>
    <c:showDLblsOverMax val="0"/>
  </c:chart>
  <c:spPr>
    <a:noFill/>
    <a:ln>
      <a:noFill/>
    </a:ln>
  </c:spPr>
  <c:txPr>
    <a:bodyPr/>
    <a:lstStyle/>
    <a:p>
      <a:pPr>
        <a:defRPr sz="1068" b="0"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Accredited Sites by Certification</a:t>
            </a:r>
            <a:r>
              <a:rPr lang="en-US" sz="2000" baseline="0" dirty="0"/>
              <a:t> Level – FY21</a:t>
            </a:r>
            <a:endParaRPr lang="en-US" sz="20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Number of Accredited Sites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AE0A-41F1-88F7-13244EB20BAD}"/>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AE0A-41F1-88F7-13244EB20BAD}"/>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AE0A-41F1-88F7-13244EB20BAD}"/>
              </c:ext>
            </c:extLst>
          </c:dPt>
          <c:dLbls>
            <c:dLbl>
              <c:idx val="0"/>
              <c:layout>
                <c:manualLayout>
                  <c:x val="6.6037735849056603E-2"/>
                  <c:y val="-2.8551034975017896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E0A-41F1-88F7-13244EB20BAD}"/>
                </c:ext>
              </c:extLst>
            </c:dLbl>
            <c:dLbl>
              <c:idx val="1"/>
              <c:layout>
                <c:manualLayout>
                  <c:x val="0.25314465408805031"/>
                  <c:y val="-3.9971448965024983E-2"/>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142460"/>
                        <a:gd name="adj2" fmla="val -174218"/>
                      </a:avLst>
                    </a:prstGeom>
                    <a:noFill/>
                    <a:ln>
                      <a:noFill/>
                    </a:ln>
                  </c15:spPr>
                </c:ext>
                <c:ext xmlns:c16="http://schemas.microsoft.com/office/drawing/2014/chart" uri="{C3380CC4-5D6E-409C-BE32-E72D297353CC}">
                  <c16:uniqueId val="{00000003-AE0A-41F1-88F7-13244EB20BAD}"/>
                </c:ext>
              </c:extLst>
            </c:dLbl>
            <c:dLbl>
              <c:idx val="2"/>
              <c:layout>
                <c:manualLayout>
                  <c:x val="-5.3459119496855376E-2"/>
                  <c:y val="-3.7116345467523196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E0A-41F1-88F7-13244EB20BAD}"/>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3"/>
                <c:pt idx="0">
                  <c:v>EMT</c:v>
                </c:pt>
                <c:pt idx="1">
                  <c:v>Advanced EMT</c:v>
                </c:pt>
                <c:pt idx="2">
                  <c:v>Paramedic</c:v>
                </c:pt>
              </c:strCache>
            </c:strRef>
          </c:cat>
          <c:val>
            <c:numRef>
              <c:f>Sheet1!$B$2:$B$4</c:f>
              <c:numCache>
                <c:formatCode>General</c:formatCode>
                <c:ptCount val="3"/>
                <c:pt idx="0">
                  <c:v>14</c:v>
                </c:pt>
                <c:pt idx="1">
                  <c:v>15</c:v>
                </c:pt>
                <c:pt idx="2">
                  <c:v>15</c:v>
                </c:pt>
              </c:numCache>
            </c:numRef>
          </c:val>
          <c:extLst>
            <c:ext xmlns:c16="http://schemas.microsoft.com/office/drawing/2014/chart" uri="{C3380CC4-5D6E-409C-BE32-E72D297353CC}">
              <c16:uniqueId val="{00000006-AE0A-41F1-88F7-13244EB20BAD}"/>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Certification by Level </a:t>
            </a:r>
            <a:r>
              <a:rPr lang="en-US" sz="2400" b="0" i="0" kern="1200" spc="0" baseline="0" dirty="0">
                <a:solidFill>
                  <a:srgbClr val="595959"/>
                </a:solidFill>
                <a:effectLst/>
              </a:rPr>
              <a:t>FY13-FY21</a:t>
            </a:r>
            <a:endParaRPr lang="en-US" sz="2400" dirty="0">
              <a:effectLst/>
            </a:endParaRPr>
          </a:p>
          <a:p>
            <a:pPr>
              <a:defRPr/>
            </a:pPr>
            <a:endParaRPr lang="en-US" dirty="0"/>
          </a:p>
        </c:rich>
      </c:tx>
      <c:layout>
        <c:manualLayout>
          <c:xMode val="edge"/>
          <c:yMode val="edge"/>
          <c:x val="0.33269792073863108"/>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Sheet2!$A$2</c:f>
              <c:strCache>
                <c:ptCount val="1"/>
                <c:pt idx="0">
                  <c:v>EMR</c:v>
                </c:pt>
              </c:strCache>
            </c:strRef>
          </c:tx>
          <c:spPr>
            <a:ln w="28575" cap="rnd">
              <a:solidFill>
                <a:schemeClr val="accent1"/>
              </a:solidFill>
              <a:round/>
            </a:ln>
            <a:effectLst/>
          </c:spPr>
          <c:marker>
            <c:symbol val="none"/>
          </c:marker>
          <c:cat>
            <c:strRef>
              <c:f>Sheet2!$B$1:$J$1</c:f>
              <c:strCache>
                <c:ptCount val="9"/>
                <c:pt idx="0">
                  <c:v>FY13</c:v>
                </c:pt>
                <c:pt idx="1">
                  <c:v>FY14</c:v>
                </c:pt>
                <c:pt idx="2">
                  <c:v>FY15</c:v>
                </c:pt>
                <c:pt idx="3">
                  <c:v>FY16</c:v>
                </c:pt>
                <c:pt idx="4">
                  <c:v>FY17</c:v>
                </c:pt>
                <c:pt idx="5">
                  <c:v>FY18</c:v>
                </c:pt>
                <c:pt idx="6">
                  <c:v>FY19</c:v>
                </c:pt>
                <c:pt idx="7">
                  <c:v>FY20</c:v>
                </c:pt>
                <c:pt idx="8">
                  <c:v>FY21</c:v>
                </c:pt>
              </c:strCache>
            </c:strRef>
          </c:cat>
          <c:val>
            <c:numRef>
              <c:f>Sheet2!$B$2:$J$2</c:f>
              <c:numCache>
                <c:formatCode>General</c:formatCode>
                <c:ptCount val="9"/>
                <c:pt idx="0">
                  <c:v>1256</c:v>
                </c:pt>
                <c:pt idx="1">
                  <c:v>1146</c:v>
                </c:pt>
                <c:pt idx="2">
                  <c:v>1024</c:v>
                </c:pt>
                <c:pt idx="3">
                  <c:v>938</c:v>
                </c:pt>
                <c:pt idx="4">
                  <c:v>806</c:v>
                </c:pt>
                <c:pt idx="5">
                  <c:v>778</c:v>
                </c:pt>
                <c:pt idx="6">
                  <c:v>711</c:v>
                </c:pt>
                <c:pt idx="7">
                  <c:v>653</c:v>
                </c:pt>
                <c:pt idx="8">
                  <c:v>552</c:v>
                </c:pt>
              </c:numCache>
            </c:numRef>
          </c:val>
          <c:smooth val="0"/>
          <c:extLst>
            <c:ext xmlns:c16="http://schemas.microsoft.com/office/drawing/2014/chart" uri="{C3380CC4-5D6E-409C-BE32-E72D297353CC}">
              <c16:uniqueId val="{00000000-C2EA-46BD-B6C5-A54F5F966BB4}"/>
            </c:ext>
          </c:extLst>
        </c:ser>
        <c:ser>
          <c:idx val="1"/>
          <c:order val="1"/>
          <c:tx>
            <c:strRef>
              <c:f>Sheet2!$A$3</c:f>
              <c:strCache>
                <c:ptCount val="1"/>
                <c:pt idx="0">
                  <c:v>EMT</c:v>
                </c:pt>
              </c:strCache>
            </c:strRef>
          </c:tx>
          <c:spPr>
            <a:ln w="28575" cap="rnd">
              <a:solidFill>
                <a:schemeClr val="accent2"/>
              </a:solidFill>
              <a:round/>
            </a:ln>
            <a:effectLst/>
          </c:spPr>
          <c:marker>
            <c:symbol val="none"/>
          </c:marker>
          <c:cat>
            <c:strRef>
              <c:f>Sheet2!$B$1:$J$1</c:f>
              <c:strCache>
                <c:ptCount val="9"/>
                <c:pt idx="0">
                  <c:v>FY13</c:v>
                </c:pt>
                <c:pt idx="1">
                  <c:v>FY14</c:v>
                </c:pt>
                <c:pt idx="2">
                  <c:v>FY15</c:v>
                </c:pt>
                <c:pt idx="3">
                  <c:v>FY16</c:v>
                </c:pt>
                <c:pt idx="4">
                  <c:v>FY17</c:v>
                </c:pt>
                <c:pt idx="5">
                  <c:v>FY18</c:v>
                </c:pt>
                <c:pt idx="6">
                  <c:v>FY19</c:v>
                </c:pt>
                <c:pt idx="7">
                  <c:v>FY20</c:v>
                </c:pt>
                <c:pt idx="8">
                  <c:v>FY21</c:v>
                </c:pt>
              </c:strCache>
            </c:strRef>
          </c:cat>
          <c:val>
            <c:numRef>
              <c:f>Sheet2!$B$3:$J$3</c:f>
              <c:numCache>
                <c:formatCode>#,##0</c:formatCode>
                <c:ptCount val="9"/>
                <c:pt idx="0">
                  <c:v>25274</c:v>
                </c:pt>
                <c:pt idx="1">
                  <c:v>23652</c:v>
                </c:pt>
                <c:pt idx="2">
                  <c:v>22849</c:v>
                </c:pt>
                <c:pt idx="3">
                  <c:v>22341</c:v>
                </c:pt>
                <c:pt idx="4">
                  <c:v>21974</c:v>
                </c:pt>
                <c:pt idx="5">
                  <c:v>22822</c:v>
                </c:pt>
                <c:pt idx="6">
                  <c:v>23220</c:v>
                </c:pt>
                <c:pt idx="7">
                  <c:v>23650</c:v>
                </c:pt>
                <c:pt idx="8">
                  <c:v>23867</c:v>
                </c:pt>
              </c:numCache>
            </c:numRef>
          </c:val>
          <c:smooth val="0"/>
          <c:extLst>
            <c:ext xmlns:c16="http://schemas.microsoft.com/office/drawing/2014/chart" uri="{C3380CC4-5D6E-409C-BE32-E72D297353CC}">
              <c16:uniqueId val="{00000001-C2EA-46BD-B6C5-A54F5F966BB4}"/>
            </c:ext>
          </c:extLst>
        </c:ser>
        <c:ser>
          <c:idx val="2"/>
          <c:order val="2"/>
          <c:tx>
            <c:strRef>
              <c:f>Sheet2!$A$4</c:f>
              <c:strCache>
                <c:ptCount val="1"/>
                <c:pt idx="0">
                  <c:v>Advanced EMT</c:v>
                </c:pt>
              </c:strCache>
            </c:strRef>
          </c:tx>
          <c:spPr>
            <a:ln w="28575" cap="rnd">
              <a:solidFill>
                <a:schemeClr val="accent3"/>
              </a:solidFill>
              <a:round/>
            </a:ln>
            <a:effectLst/>
          </c:spPr>
          <c:marker>
            <c:symbol val="none"/>
          </c:marker>
          <c:cat>
            <c:strRef>
              <c:f>Sheet2!$B$1:$J$1</c:f>
              <c:strCache>
                <c:ptCount val="9"/>
                <c:pt idx="0">
                  <c:v>FY13</c:v>
                </c:pt>
                <c:pt idx="1">
                  <c:v>FY14</c:v>
                </c:pt>
                <c:pt idx="2">
                  <c:v>FY15</c:v>
                </c:pt>
                <c:pt idx="3">
                  <c:v>FY16</c:v>
                </c:pt>
                <c:pt idx="4">
                  <c:v>FY17</c:v>
                </c:pt>
                <c:pt idx="5">
                  <c:v>FY18</c:v>
                </c:pt>
                <c:pt idx="6">
                  <c:v>FY19</c:v>
                </c:pt>
                <c:pt idx="7">
                  <c:v>FY20</c:v>
                </c:pt>
                <c:pt idx="8">
                  <c:v>FY21</c:v>
                </c:pt>
              </c:strCache>
            </c:strRef>
          </c:cat>
          <c:val>
            <c:numRef>
              <c:f>Sheet2!$B$4:$J$4</c:f>
              <c:numCache>
                <c:formatCode>#,##0</c:formatCode>
                <c:ptCount val="9"/>
                <c:pt idx="0">
                  <c:v>2423</c:v>
                </c:pt>
                <c:pt idx="1">
                  <c:v>2315</c:v>
                </c:pt>
                <c:pt idx="2">
                  <c:v>2349</c:v>
                </c:pt>
                <c:pt idx="3">
                  <c:v>2184</c:v>
                </c:pt>
                <c:pt idx="4">
                  <c:v>2159</c:v>
                </c:pt>
                <c:pt idx="5">
                  <c:v>2017</c:v>
                </c:pt>
                <c:pt idx="6">
                  <c:v>1934</c:v>
                </c:pt>
                <c:pt idx="7">
                  <c:v>1997</c:v>
                </c:pt>
                <c:pt idx="8">
                  <c:v>2151</c:v>
                </c:pt>
              </c:numCache>
            </c:numRef>
          </c:val>
          <c:smooth val="0"/>
          <c:extLst>
            <c:ext xmlns:c16="http://schemas.microsoft.com/office/drawing/2014/chart" uri="{C3380CC4-5D6E-409C-BE32-E72D297353CC}">
              <c16:uniqueId val="{00000002-C2EA-46BD-B6C5-A54F5F966BB4}"/>
            </c:ext>
          </c:extLst>
        </c:ser>
        <c:ser>
          <c:idx val="3"/>
          <c:order val="3"/>
          <c:tx>
            <c:strRef>
              <c:f>Sheet2!$A$5</c:f>
              <c:strCache>
                <c:ptCount val="1"/>
                <c:pt idx="0">
                  <c:v>Intermediate</c:v>
                </c:pt>
              </c:strCache>
            </c:strRef>
          </c:tx>
          <c:spPr>
            <a:ln w="28575" cap="rnd">
              <a:solidFill>
                <a:schemeClr val="accent4"/>
              </a:solidFill>
              <a:round/>
            </a:ln>
            <a:effectLst/>
          </c:spPr>
          <c:marker>
            <c:symbol val="none"/>
          </c:marker>
          <c:cat>
            <c:strRef>
              <c:f>Sheet2!$B$1:$J$1</c:f>
              <c:strCache>
                <c:ptCount val="9"/>
                <c:pt idx="0">
                  <c:v>FY13</c:v>
                </c:pt>
                <c:pt idx="1">
                  <c:v>FY14</c:v>
                </c:pt>
                <c:pt idx="2">
                  <c:v>FY15</c:v>
                </c:pt>
                <c:pt idx="3">
                  <c:v>FY16</c:v>
                </c:pt>
                <c:pt idx="4">
                  <c:v>FY17</c:v>
                </c:pt>
                <c:pt idx="5">
                  <c:v>FY18</c:v>
                </c:pt>
                <c:pt idx="6">
                  <c:v>FY19</c:v>
                </c:pt>
                <c:pt idx="7">
                  <c:v>FY20</c:v>
                </c:pt>
                <c:pt idx="8">
                  <c:v>FY21</c:v>
                </c:pt>
              </c:strCache>
            </c:strRef>
          </c:cat>
          <c:val>
            <c:numRef>
              <c:f>Sheet2!$B$5:$J$5</c:f>
              <c:numCache>
                <c:formatCode>#,##0</c:formatCode>
                <c:ptCount val="9"/>
                <c:pt idx="0">
                  <c:v>3024</c:v>
                </c:pt>
                <c:pt idx="1">
                  <c:v>3107</c:v>
                </c:pt>
                <c:pt idx="2">
                  <c:v>3039</c:v>
                </c:pt>
                <c:pt idx="3">
                  <c:v>2979</c:v>
                </c:pt>
                <c:pt idx="4">
                  <c:v>2940</c:v>
                </c:pt>
                <c:pt idx="5">
                  <c:v>2855</c:v>
                </c:pt>
                <c:pt idx="6">
                  <c:v>2761</c:v>
                </c:pt>
                <c:pt idx="7">
                  <c:v>2509</c:v>
                </c:pt>
                <c:pt idx="8">
                  <c:v>2268</c:v>
                </c:pt>
              </c:numCache>
            </c:numRef>
          </c:val>
          <c:smooth val="0"/>
          <c:extLst>
            <c:ext xmlns:c16="http://schemas.microsoft.com/office/drawing/2014/chart" uri="{C3380CC4-5D6E-409C-BE32-E72D297353CC}">
              <c16:uniqueId val="{00000003-C2EA-46BD-B6C5-A54F5F966BB4}"/>
            </c:ext>
          </c:extLst>
        </c:ser>
        <c:ser>
          <c:idx val="4"/>
          <c:order val="4"/>
          <c:tx>
            <c:strRef>
              <c:f>Sheet2!$A$6</c:f>
              <c:strCache>
                <c:ptCount val="1"/>
                <c:pt idx="0">
                  <c:v>Paramedic</c:v>
                </c:pt>
              </c:strCache>
            </c:strRef>
          </c:tx>
          <c:spPr>
            <a:ln w="28575" cap="rnd">
              <a:solidFill>
                <a:schemeClr val="accent5"/>
              </a:solidFill>
              <a:round/>
            </a:ln>
            <a:effectLst/>
          </c:spPr>
          <c:marker>
            <c:symbol val="none"/>
          </c:marker>
          <c:cat>
            <c:strRef>
              <c:f>Sheet2!$B$1:$J$1</c:f>
              <c:strCache>
                <c:ptCount val="9"/>
                <c:pt idx="0">
                  <c:v>FY13</c:v>
                </c:pt>
                <c:pt idx="1">
                  <c:v>FY14</c:v>
                </c:pt>
                <c:pt idx="2">
                  <c:v>FY15</c:v>
                </c:pt>
                <c:pt idx="3">
                  <c:v>FY16</c:v>
                </c:pt>
                <c:pt idx="4">
                  <c:v>FY17</c:v>
                </c:pt>
                <c:pt idx="5">
                  <c:v>FY18</c:v>
                </c:pt>
                <c:pt idx="6">
                  <c:v>FY19</c:v>
                </c:pt>
                <c:pt idx="7">
                  <c:v>FY20</c:v>
                </c:pt>
                <c:pt idx="8">
                  <c:v>FY21</c:v>
                </c:pt>
              </c:strCache>
            </c:strRef>
          </c:cat>
          <c:val>
            <c:numRef>
              <c:f>Sheet2!$B$6:$J$6</c:f>
              <c:numCache>
                <c:formatCode>#,##0</c:formatCode>
                <c:ptCount val="9"/>
                <c:pt idx="0">
                  <c:v>4716</c:v>
                </c:pt>
                <c:pt idx="1">
                  <c:v>5071</c:v>
                </c:pt>
                <c:pt idx="2">
                  <c:v>5439</c:v>
                </c:pt>
                <c:pt idx="3">
                  <c:v>5773</c:v>
                </c:pt>
                <c:pt idx="4">
                  <c:v>6075</c:v>
                </c:pt>
                <c:pt idx="5">
                  <c:v>6418</c:v>
                </c:pt>
                <c:pt idx="6">
                  <c:v>6659</c:v>
                </c:pt>
                <c:pt idx="7">
                  <c:v>7100</c:v>
                </c:pt>
                <c:pt idx="8">
                  <c:v>7464</c:v>
                </c:pt>
              </c:numCache>
            </c:numRef>
          </c:val>
          <c:smooth val="0"/>
          <c:extLst>
            <c:ext xmlns:c16="http://schemas.microsoft.com/office/drawing/2014/chart" uri="{C3380CC4-5D6E-409C-BE32-E72D297353CC}">
              <c16:uniqueId val="{00000004-C2EA-46BD-B6C5-A54F5F966BB4}"/>
            </c:ext>
          </c:extLst>
        </c:ser>
        <c:dLbls>
          <c:showLegendKey val="0"/>
          <c:showVal val="0"/>
          <c:showCatName val="0"/>
          <c:showSerName val="0"/>
          <c:showPercent val="0"/>
          <c:showBubbleSize val="0"/>
        </c:dLbls>
        <c:smooth val="0"/>
        <c:axId val="630265800"/>
        <c:axId val="630265144"/>
      </c:lineChart>
      <c:catAx>
        <c:axId val="630265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0265144"/>
        <c:crosses val="autoZero"/>
        <c:auto val="1"/>
        <c:lblAlgn val="ctr"/>
        <c:lblOffset val="100"/>
        <c:noMultiLvlLbl val="0"/>
      </c:catAx>
      <c:valAx>
        <c:axId val="630265144"/>
        <c:scaling>
          <c:orientation val="minMax"/>
          <c:max val="27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026580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Total Number of EMS Providers FY13-FY21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5"/>
          <c:order val="5"/>
          <c:tx>
            <c:strRef>
              <c:f>Sheet2!$A$7</c:f>
              <c:strCache>
                <c:ptCount val="1"/>
                <c:pt idx="0">
                  <c:v>Total Providers</c:v>
                </c:pt>
              </c:strCache>
            </c:strRef>
          </c:tx>
          <c:spPr>
            <a:ln w="28575" cap="rnd">
              <a:solidFill>
                <a:schemeClr val="accent6"/>
              </a:solidFill>
              <a:round/>
            </a:ln>
            <a:effectLst/>
          </c:spPr>
          <c:marker>
            <c:symbol val="none"/>
          </c:marker>
          <c:cat>
            <c:strRef>
              <c:f>Sheet2!$B$1:$J$1</c:f>
              <c:strCache>
                <c:ptCount val="9"/>
                <c:pt idx="0">
                  <c:v>FY13</c:v>
                </c:pt>
                <c:pt idx="1">
                  <c:v>FY14</c:v>
                </c:pt>
                <c:pt idx="2">
                  <c:v>FY15</c:v>
                </c:pt>
                <c:pt idx="3">
                  <c:v>FY16</c:v>
                </c:pt>
                <c:pt idx="4">
                  <c:v>FY17</c:v>
                </c:pt>
                <c:pt idx="5">
                  <c:v>FY18</c:v>
                </c:pt>
                <c:pt idx="6">
                  <c:v>FY19</c:v>
                </c:pt>
                <c:pt idx="7">
                  <c:v>FY20</c:v>
                </c:pt>
                <c:pt idx="8">
                  <c:v>FY21</c:v>
                </c:pt>
              </c:strCache>
            </c:strRef>
          </c:cat>
          <c:val>
            <c:numRef>
              <c:f>Sheet2!$B$7:$J$7</c:f>
              <c:numCache>
                <c:formatCode>#,##0</c:formatCode>
                <c:ptCount val="9"/>
                <c:pt idx="0">
                  <c:v>36693</c:v>
                </c:pt>
                <c:pt idx="1">
                  <c:v>35291</c:v>
                </c:pt>
                <c:pt idx="2">
                  <c:v>34737</c:v>
                </c:pt>
                <c:pt idx="3">
                  <c:v>34293</c:v>
                </c:pt>
                <c:pt idx="4">
                  <c:v>33954</c:v>
                </c:pt>
                <c:pt idx="5">
                  <c:v>34785</c:v>
                </c:pt>
                <c:pt idx="6">
                  <c:v>35285</c:v>
                </c:pt>
                <c:pt idx="7">
                  <c:v>35911</c:v>
                </c:pt>
                <c:pt idx="8">
                  <c:v>36304</c:v>
                </c:pt>
              </c:numCache>
            </c:numRef>
          </c:val>
          <c:smooth val="0"/>
          <c:extLst>
            <c:ext xmlns:c16="http://schemas.microsoft.com/office/drawing/2014/chart" uri="{C3380CC4-5D6E-409C-BE32-E72D297353CC}">
              <c16:uniqueId val="{00000000-88B0-4EB9-AC98-D8D50A4882B8}"/>
            </c:ext>
          </c:extLst>
        </c:ser>
        <c:dLbls>
          <c:showLegendKey val="0"/>
          <c:showVal val="0"/>
          <c:showCatName val="0"/>
          <c:showSerName val="0"/>
          <c:showPercent val="0"/>
          <c:showBubbleSize val="0"/>
        </c:dLbls>
        <c:smooth val="0"/>
        <c:axId val="626199360"/>
        <c:axId val="626199688"/>
        <c:extLst>
          <c:ext xmlns:c15="http://schemas.microsoft.com/office/drawing/2012/chart" uri="{02D57815-91ED-43cb-92C2-25804820EDAC}">
            <c15:filteredLineSeries>
              <c15:ser>
                <c:idx val="0"/>
                <c:order val="0"/>
                <c:tx>
                  <c:strRef>
                    <c:extLst>
                      <c:ext uri="{02D57815-91ED-43cb-92C2-25804820EDAC}">
                        <c15:formulaRef>
                          <c15:sqref>Sheet2!$A$2</c15:sqref>
                        </c15:formulaRef>
                      </c:ext>
                    </c:extLst>
                    <c:strCache>
                      <c:ptCount val="1"/>
                      <c:pt idx="0">
                        <c:v>EMR</c:v>
                      </c:pt>
                    </c:strCache>
                  </c:strRef>
                </c:tx>
                <c:spPr>
                  <a:ln w="28575" cap="rnd">
                    <a:solidFill>
                      <a:schemeClr val="accent1"/>
                    </a:solidFill>
                    <a:round/>
                  </a:ln>
                  <a:effectLst/>
                </c:spPr>
                <c:marker>
                  <c:symbol val="none"/>
                </c:marker>
                <c:cat>
                  <c:strRef>
                    <c:extLst>
                      <c:ext uri="{02D57815-91ED-43cb-92C2-25804820EDAC}">
                        <c15:formulaRef>
                          <c15:sqref>Sheet2!$B$1:$J$1</c15:sqref>
                        </c15:formulaRef>
                      </c:ext>
                    </c:extLst>
                    <c:strCache>
                      <c:ptCount val="9"/>
                      <c:pt idx="0">
                        <c:v>FY13</c:v>
                      </c:pt>
                      <c:pt idx="1">
                        <c:v>FY14</c:v>
                      </c:pt>
                      <c:pt idx="2">
                        <c:v>FY15</c:v>
                      </c:pt>
                      <c:pt idx="3">
                        <c:v>FY16</c:v>
                      </c:pt>
                      <c:pt idx="4">
                        <c:v>FY17</c:v>
                      </c:pt>
                      <c:pt idx="5">
                        <c:v>FY18</c:v>
                      </c:pt>
                      <c:pt idx="6">
                        <c:v>FY19</c:v>
                      </c:pt>
                      <c:pt idx="7">
                        <c:v>FY20</c:v>
                      </c:pt>
                      <c:pt idx="8">
                        <c:v>FY21</c:v>
                      </c:pt>
                    </c:strCache>
                  </c:strRef>
                </c:cat>
                <c:val>
                  <c:numRef>
                    <c:extLst>
                      <c:ext uri="{02D57815-91ED-43cb-92C2-25804820EDAC}">
                        <c15:formulaRef>
                          <c15:sqref>Sheet2!$B$2:$J$2</c15:sqref>
                        </c15:formulaRef>
                      </c:ext>
                    </c:extLst>
                    <c:numCache>
                      <c:formatCode>General</c:formatCode>
                      <c:ptCount val="9"/>
                      <c:pt idx="0">
                        <c:v>1256</c:v>
                      </c:pt>
                      <c:pt idx="1">
                        <c:v>1146</c:v>
                      </c:pt>
                      <c:pt idx="2">
                        <c:v>1024</c:v>
                      </c:pt>
                      <c:pt idx="3">
                        <c:v>938</c:v>
                      </c:pt>
                      <c:pt idx="4">
                        <c:v>806</c:v>
                      </c:pt>
                      <c:pt idx="5">
                        <c:v>778</c:v>
                      </c:pt>
                      <c:pt idx="6">
                        <c:v>711</c:v>
                      </c:pt>
                      <c:pt idx="7">
                        <c:v>653</c:v>
                      </c:pt>
                      <c:pt idx="8">
                        <c:v>552</c:v>
                      </c:pt>
                    </c:numCache>
                  </c:numRef>
                </c:val>
                <c:smooth val="0"/>
                <c:extLst>
                  <c:ext xmlns:c16="http://schemas.microsoft.com/office/drawing/2014/chart" uri="{C3380CC4-5D6E-409C-BE32-E72D297353CC}">
                    <c16:uniqueId val="{00000001-88B0-4EB9-AC98-D8D50A4882B8}"/>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Sheet2!$A$3</c15:sqref>
                        </c15:formulaRef>
                      </c:ext>
                    </c:extLst>
                    <c:strCache>
                      <c:ptCount val="1"/>
                      <c:pt idx="0">
                        <c:v>EMT</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Sheet2!$B$1:$J$1</c15:sqref>
                        </c15:formulaRef>
                      </c:ext>
                    </c:extLst>
                    <c:strCache>
                      <c:ptCount val="9"/>
                      <c:pt idx="0">
                        <c:v>FY13</c:v>
                      </c:pt>
                      <c:pt idx="1">
                        <c:v>FY14</c:v>
                      </c:pt>
                      <c:pt idx="2">
                        <c:v>FY15</c:v>
                      </c:pt>
                      <c:pt idx="3">
                        <c:v>FY16</c:v>
                      </c:pt>
                      <c:pt idx="4">
                        <c:v>FY17</c:v>
                      </c:pt>
                      <c:pt idx="5">
                        <c:v>FY18</c:v>
                      </c:pt>
                      <c:pt idx="6">
                        <c:v>FY19</c:v>
                      </c:pt>
                      <c:pt idx="7">
                        <c:v>FY20</c:v>
                      </c:pt>
                      <c:pt idx="8">
                        <c:v>FY21</c:v>
                      </c:pt>
                    </c:strCache>
                  </c:strRef>
                </c:cat>
                <c:val>
                  <c:numRef>
                    <c:extLst xmlns:c15="http://schemas.microsoft.com/office/drawing/2012/chart">
                      <c:ext xmlns:c15="http://schemas.microsoft.com/office/drawing/2012/chart" uri="{02D57815-91ED-43cb-92C2-25804820EDAC}">
                        <c15:formulaRef>
                          <c15:sqref>Sheet2!$B$3:$J$3</c15:sqref>
                        </c15:formulaRef>
                      </c:ext>
                    </c:extLst>
                    <c:numCache>
                      <c:formatCode>#,##0</c:formatCode>
                      <c:ptCount val="9"/>
                      <c:pt idx="0">
                        <c:v>25274</c:v>
                      </c:pt>
                      <c:pt idx="1">
                        <c:v>23652</c:v>
                      </c:pt>
                      <c:pt idx="2">
                        <c:v>22849</c:v>
                      </c:pt>
                      <c:pt idx="3">
                        <c:v>22341</c:v>
                      </c:pt>
                      <c:pt idx="4">
                        <c:v>21974</c:v>
                      </c:pt>
                      <c:pt idx="5">
                        <c:v>22822</c:v>
                      </c:pt>
                      <c:pt idx="6">
                        <c:v>23220</c:v>
                      </c:pt>
                      <c:pt idx="7">
                        <c:v>23650</c:v>
                      </c:pt>
                      <c:pt idx="8">
                        <c:v>23867</c:v>
                      </c:pt>
                    </c:numCache>
                  </c:numRef>
                </c:val>
                <c:smooth val="0"/>
                <c:extLst xmlns:c15="http://schemas.microsoft.com/office/drawing/2012/chart">
                  <c:ext xmlns:c16="http://schemas.microsoft.com/office/drawing/2014/chart" uri="{C3380CC4-5D6E-409C-BE32-E72D297353CC}">
                    <c16:uniqueId val="{00000002-88B0-4EB9-AC98-D8D50A4882B8}"/>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Sheet2!$A$4</c15:sqref>
                        </c15:formulaRef>
                      </c:ext>
                    </c:extLst>
                    <c:strCache>
                      <c:ptCount val="1"/>
                      <c:pt idx="0">
                        <c:v>Advanced EMT</c:v>
                      </c:pt>
                    </c:strCache>
                  </c:strRef>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Sheet2!$B$1:$J$1</c15:sqref>
                        </c15:formulaRef>
                      </c:ext>
                    </c:extLst>
                    <c:strCache>
                      <c:ptCount val="9"/>
                      <c:pt idx="0">
                        <c:v>FY13</c:v>
                      </c:pt>
                      <c:pt idx="1">
                        <c:v>FY14</c:v>
                      </c:pt>
                      <c:pt idx="2">
                        <c:v>FY15</c:v>
                      </c:pt>
                      <c:pt idx="3">
                        <c:v>FY16</c:v>
                      </c:pt>
                      <c:pt idx="4">
                        <c:v>FY17</c:v>
                      </c:pt>
                      <c:pt idx="5">
                        <c:v>FY18</c:v>
                      </c:pt>
                      <c:pt idx="6">
                        <c:v>FY19</c:v>
                      </c:pt>
                      <c:pt idx="7">
                        <c:v>FY20</c:v>
                      </c:pt>
                      <c:pt idx="8">
                        <c:v>FY21</c:v>
                      </c:pt>
                    </c:strCache>
                  </c:strRef>
                </c:cat>
                <c:val>
                  <c:numRef>
                    <c:extLst xmlns:c15="http://schemas.microsoft.com/office/drawing/2012/chart">
                      <c:ext xmlns:c15="http://schemas.microsoft.com/office/drawing/2012/chart" uri="{02D57815-91ED-43cb-92C2-25804820EDAC}">
                        <c15:formulaRef>
                          <c15:sqref>Sheet2!$B$4:$J$4</c15:sqref>
                        </c15:formulaRef>
                      </c:ext>
                    </c:extLst>
                    <c:numCache>
                      <c:formatCode>#,##0</c:formatCode>
                      <c:ptCount val="9"/>
                      <c:pt idx="0">
                        <c:v>2423</c:v>
                      </c:pt>
                      <c:pt idx="1">
                        <c:v>2315</c:v>
                      </c:pt>
                      <c:pt idx="2">
                        <c:v>2349</c:v>
                      </c:pt>
                      <c:pt idx="3">
                        <c:v>2184</c:v>
                      </c:pt>
                      <c:pt idx="4">
                        <c:v>2159</c:v>
                      </c:pt>
                      <c:pt idx="5">
                        <c:v>2017</c:v>
                      </c:pt>
                      <c:pt idx="6">
                        <c:v>1934</c:v>
                      </c:pt>
                      <c:pt idx="7">
                        <c:v>1997</c:v>
                      </c:pt>
                      <c:pt idx="8">
                        <c:v>2151</c:v>
                      </c:pt>
                    </c:numCache>
                  </c:numRef>
                </c:val>
                <c:smooth val="0"/>
                <c:extLst xmlns:c15="http://schemas.microsoft.com/office/drawing/2012/chart">
                  <c:ext xmlns:c16="http://schemas.microsoft.com/office/drawing/2014/chart" uri="{C3380CC4-5D6E-409C-BE32-E72D297353CC}">
                    <c16:uniqueId val="{00000003-88B0-4EB9-AC98-D8D50A4882B8}"/>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Sheet2!$A$5</c15:sqref>
                        </c15:formulaRef>
                      </c:ext>
                    </c:extLst>
                    <c:strCache>
                      <c:ptCount val="1"/>
                      <c:pt idx="0">
                        <c:v>Intermediate</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Sheet2!$B$1:$J$1</c15:sqref>
                        </c15:formulaRef>
                      </c:ext>
                    </c:extLst>
                    <c:strCache>
                      <c:ptCount val="9"/>
                      <c:pt idx="0">
                        <c:v>FY13</c:v>
                      </c:pt>
                      <c:pt idx="1">
                        <c:v>FY14</c:v>
                      </c:pt>
                      <c:pt idx="2">
                        <c:v>FY15</c:v>
                      </c:pt>
                      <c:pt idx="3">
                        <c:v>FY16</c:v>
                      </c:pt>
                      <c:pt idx="4">
                        <c:v>FY17</c:v>
                      </c:pt>
                      <c:pt idx="5">
                        <c:v>FY18</c:v>
                      </c:pt>
                      <c:pt idx="6">
                        <c:v>FY19</c:v>
                      </c:pt>
                      <c:pt idx="7">
                        <c:v>FY20</c:v>
                      </c:pt>
                      <c:pt idx="8">
                        <c:v>FY21</c:v>
                      </c:pt>
                    </c:strCache>
                  </c:strRef>
                </c:cat>
                <c:val>
                  <c:numRef>
                    <c:extLst xmlns:c15="http://schemas.microsoft.com/office/drawing/2012/chart">
                      <c:ext xmlns:c15="http://schemas.microsoft.com/office/drawing/2012/chart" uri="{02D57815-91ED-43cb-92C2-25804820EDAC}">
                        <c15:formulaRef>
                          <c15:sqref>Sheet2!$B$5:$J$5</c15:sqref>
                        </c15:formulaRef>
                      </c:ext>
                    </c:extLst>
                    <c:numCache>
                      <c:formatCode>#,##0</c:formatCode>
                      <c:ptCount val="9"/>
                      <c:pt idx="0">
                        <c:v>3024</c:v>
                      </c:pt>
                      <c:pt idx="1">
                        <c:v>3107</c:v>
                      </c:pt>
                      <c:pt idx="2">
                        <c:v>3039</c:v>
                      </c:pt>
                      <c:pt idx="3">
                        <c:v>2979</c:v>
                      </c:pt>
                      <c:pt idx="4">
                        <c:v>2940</c:v>
                      </c:pt>
                      <c:pt idx="5">
                        <c:v>2855</c:v>
                      </c:pt>
                      <c:pt idx="6">
                        <c:v>2761</c:v>
                      </c:pt>
                      <c:pt idx="7">
                        <c:v>2509</c:v>
                      </c:pt>
                      <c:pt idx="8">
                        <c:v>2268</c:v>
                      </c:pt>
                    </c:numCache>
                  </c:numRef>
                </c:val>
                <c:smooth val="0"/>
                <c:extLst xmlns:c15="http://schemas.microsoft.com/office/drawing/2012/chart">
                  <c:ext xmlns:c16="http://schemas.microsoft.com/office/drawing/2014/chart" uri="{C3380CC4-5D6E-409C-BE32-E72D297353CC}">
                    <c16:uniqueId val="{00000004-88B0-4EB9-AC98-D8D50A4882B8}"/>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Sheet2!$A$6</c15:sqref>
                        </c15:formulaRef>
                      </c:ext>
                    </c:extLst>
                    <c:strCache>
                      <c:ptCount val="1"/>
                      <c:pt idx="0">
                        <c:v>Paramedic</c:v>
                      </c:pt>
                    </c:strCache>
                  </c:strRef>
                </c:tx>
                <c:spPr>
                  <a:ln w="28575"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Sheet2!$B$1:$J$1</c15:sqref>
                        </c15:formulaRef>
                      </c:ext>
                    </c:extLst>
                    <c:strCache>
                      <c:ptCount val="9"/>
                      <c:pt idx="0">
                        <c:v>FY13</c:v>
                      </c:pt>
                      <c:pt idx="1">
                        <c:v>FY14</c:v>
                      </c:pt>
                      <c:pt idx="2">
                        <c:v>FY15</c:v>
                      </c:pt>
                      <c:pt idx="3">
                        <c:v>FY16</c:v>
                      </c:pt>
                      <c:pt idx="4">
                        <c:v>FY17</c:v>
                      </c:pt>
                      <c:pt idx="5">
                        <c:v>FY18</c:v>
                      </c:pt>
                      <c:pt idx="6">
                        <c:v>FY19</c:v>
                      </c:pt>
                      <c:pt idx="7">
                        <c:v>FY20</c:v>
                      </c:pt>
                      <c:pt idx="8">
                        <c:v>FY21</c:v>
                      </c:pt>
                    </c:strCache>
                  </c:strRef>
                </c:cat>
                <c:val>
                  <c:numRef>
                    <c:extLst xmlns:c15="http://schemas.microsoft.com/office/drawing/2012/chart">
                      <c:ext xmlns:c15="http://schemas.microsoft.com/office/drawing/2012/chart" uri="{02D57815-91ED-43cb-92C2-25804820EDAC}">
                        <c15:formulaRef>
                          <c15:sqref>Sheet2!$B$6:$J$6</c15:sqref>
                        </c15:formulaRef>
                      </c:ext>
                    </c:extLst>
                    <c:numCache>
                      <c:formatCode>#,##0</c:formatCode>
                      <c:ptCount val="9"/>
                      <c:pt idx="0">
                        <c:v>4716</c:v>
                      </c:pt>
                      <c:pt idx="1">
                        <c:v>5071</c:v>
                      </c:pt>
                      <c:pt idx="2">
                        <c:v>5439</c:v>
                      </c:pt>
                      <c:pt idx="3">
                        <c:v>5773</c:v>
                      </c:pt>
                      <c:pt idx="4">
                        <c:v>6075</c:v>
                      </c:pt>
                      <c:pt idx="5">
                        <c:v>6418</c:v>
                      </c:pt>
                      <c:pt idx="6">
                        <c:v>6659</c:v>
                      </c:pt>
                      <c:pt idx="7">
                        <c:v>7100</c:v>
                      </c:pt>
                      <c:pt idx="8">
                        <c:v>7464</c:v>
                      </c:pt>
                    </c:numCache>
                  </c:numRef>
                </c:val>
                <c:smooth val="0"/>
                <c:extLst xmlns:c15="http://schemas.microsoft.com/office/drawing/2012/chart">
                  <c:ext xmlns:c16="http://schemas.microsoft.com/office/drawing/2014/chart" uri="{C3380CC4-5D6E-409C-BE32-E72D297353CC}">
                    <c16:uniqueId val="{00000005-88B0-4EB9-AC98-D8D50A4882B8}"/>
                  </c:ext>
                </c:extLst>
              </c15:ser>
            </c15:filteredLineSeries>
          </c:ext>
        </c:extLst>
      </c:lineChart>
      <c:catAx>
        <c:axId val="626199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6199688"/>
        <c:crosses val="autoZero"/>
        <c:auto val="1"/>
        <c:lblAlgn val="ctr"/>
        <c:lblOffset val="100"/>
        <c:noMultiLvlLbl val="0"/>
      </c:catAx>
      <c:valAx>
        <c:axId val="626199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6199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Certified EMS Educators </a:t>
            </a:r>
            <a:r>
              <a:rPr lang="en-US" sz="2400" baseline="0" dirty="0"/>
              <a:t>– FY13-FY21</a:t>
            </a:r>
            <a:endParaRPr lang="en-US" sz="2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Sheet2!$A$9</c:f>
              <c:strCache>
                <c:ptCount val="1"/>
                <c:pt idx="0">
                  <c:v>ALS Coordinator</c:v>
                </c:pt>
              </c:strCache>
            </c:strRef>
          </c:tx>
          <c:spPr>
            <a:solidFill>
              <a:schemeClr val="accent6"/>
            </a:solidFill>
            <a:ln>
              <a:noFill/>
            </a:ln>
            <a:effectLst/>
          </c:spPr>
          <c:invertIfNegative val="0"/>
          <c:cat>
            <c:strRef>
              <c:f>Sheet2!$B$8:$J$8</c:f>
              <c:strCache>
                <c:ptCount val="9"/>
                <c:pt idx="0">
                  <c:v>FY13</c:v>
                </c:pt>
                <c:pt idx="1">
                  <c:v>FY14</c:v>
                </c:pt>
                <c:pt idx="2">
                  <c:v>FY15</c:v>
                </c:pt>
                <c:pt idx="3">
                  <c:v>FY16</c:v>
                </c:pt>
                <c:pt idx="4">
                  <c:v>FY17</c:v>
                </c:pt>
                <c:pt idx="5">
                  <c:v>FY18</c:v>
                </c:pt>
                <c:pt idx="6">
                  <c:v>FY19</c:v>
                </c:pt>
                <c:pt idx="7">
                  <c:v>FY20</c:v>
                </c:pt>
                <c:pt idx="8">
                  <c:v>FY21</c:v>
                </c:pt>
              </c:strCache>
            </c:strRef>
          </c:cat>
          <c:val>
            <c:numRef>
              <c:f>Sheet2!$B$9:$J$9</c:f>
              <c:numCache>
                <c:formatCode>General</c:formatCode>
                <c:ptCount val="9"/>
                <c:pt idx="0">
                  <c:v>515</c:v>
                </c:pt>
                <c:pt idx="1">
                  <c:v>245</c:v>
                </c:pt>
                <c:pt idx="2">
                  <c:v>195</c:v>
                </c:pt>
                <c:pt idx="3">
                  <c:v>152</c:v>
                </c:pt>
                <c:pt idx="4">
                  <c:v>137</c:v>
                </c:pt>
                <c:pt idx="5">
                  <c:v>119</c:v>
                </c:pt>
                <c:pt idx="6">
                  <c:v>99</c:v>
                </c:pt>
                <c:pt idx="7">
                  <c:v>83</c:v>
                </c:pt>
                <c:pt idx="8">
                  <c:v>75</c:v>
                </c:pt>
              </c:numCache>
            </c:numRef>
          </c:val>
          <c:extLst>
            <c:ext xmlns:c16="http://schemas.microsoft.com/office/drawing/2014/chart" uri="{C3380CC4-5D6E-409C-BE32-E72D297353CC}">
              <c16:uniqueId val="{00000000-BAEF-44B7-819D-832472703BD6}"/>
            </c:ext>
          </c:extLst>
        </c:ser>
        <c:ser>
          <c:idx val="1"/>
          <c:order val="1"/>
          <c:tx>
            <c:strRef>
              <c:f>Sheet2!$A$10</c:f>
              <c:strCache>
                <c:ptCount val="1"/>
                <c:pt idx="0">
                  <c:v>Education Coordinator</c:v>
                </c:pt>
              </c:strCache>
            </c:strRef>
          </c:tx>
          <c:spPr>
            <a:solidFill>
              <a:schemeClr val="accent5"/>
            </a:solidFill>
            <a:ln>
              <a:noFill/>
            </a:ln>
            <a:effectLst/>
          </c:spPr>
          <c:invertIfNegative val="0"/>
          <c:cat>
            <c:strRef>
              <c:f>Sheet2!$B$8:$J$8</c:f>
              <c:strCache>
                <c:ptCount val="9"/>
                <c:pt idx="0">
                  <c:v>FY13</c:v>
                </c:pt>
                <c:pt idx="1">
                  <c:v>FY14</c:v>
                </c:pt>
                <c:pt idx="2">
                  <c:v>FY15</c:v>
                </c:pt>
                <c:pt idx="3">
                  <c:v>FY16</c:v>
                </c:pt>
                <c:pt idx="4">
                  <c:v>FY17</c:v>
                </c:pt>
                <c:pt idx="5">
                  <c:v>FY18</c:v>
                </c:pt>
                <c:pt idx="6">
                  <c:v>FY19</c:v>
                </c:pt>
                <c:pt idx="7">
                  <c:v>FY20</c:v>
                </c:pt>
                <c:pt idx="8">
                  <c:v>FY21</c:v>
                </c:pt>
              </c:strCache>
            </c:strRef>
          </c:cat>
          <c:val>
            <c:numRef>
              <c:f>Sheet2!$B$10:$J$10</c:f>
              <c:numCache>
                <c:formatCode>General</c:formatCode>
                <c:ptCount val="9"/>
                <c:pt idx="0">
                  <c:v>453</c:v>
                </c:pt>
                <c:pt idx="1">
                  <c:v>453</c:v>
                </c:pt>
                <c:pt idx="2">
                  <c:v>514</c:v>
                </c:pt>
                <c:pt idx="3">
                  <c:v>572</c:v>
                </c:pt>
                <c:pt idx="4">
                  <c:v>540</c:v>
                </c:pt>
                <c:pt idx="5">
                  <c:v>580</c:v>
                </c:pt>
                <c:pt idx="6">
                  <c:v>603</c:v>
                </c:pt>
                <c:pt idx="7">
                  <c:v>585</c:v>
                </c:pt>
                <c:pt idx="8">
                  <c:v>672</c:v>
                </c:pt>
              </c:numCache>
            </c:numRef>
          </c:val>
          <c:extLst>
            <c:ext xmlns:c16="http://schemas.microsoft.com/office/drawing/2014/chart" uri="{C3380CC4-5D6E-409C-BE32-E72D297353CC}">
              <c16:uniqueId val="{00000001-BAEF-44B7-819D-832472703BD6}"/>
            </c:ext>
          </c:extLst>
        </c:ser>
        <c:dLbls>
          <c:showLegendKey val="0"/>
          <c:showVal val="0"/>
          <c:showCatName val="0"/>
          <c:showSerName val="0"/>
          <c:showPercent val="0"/>
          <c:showBubbleSize val="0"/>
        </c:dLbls>
        <c:gapWidth val="219"/>
        <c:overlap val="-27"/>
        <c:axId val="453103136"/>
        <c:axId val="453103464"/>
      </c:barChart>
      <c:catAx>
        <c:axId val="453103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3103464"/>
        <c:crosses val="autoZero"/>
        <c:auto val="1"/>
        <c:lblAlgn val="ctr"/>
        <c:lblOffset val="100"/>
        <c:noMultiLvlLbl val="0"/>
      </c:catAx>
      <c:valAx>
        <c:axId val="453103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310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8DB4A7-0973-40FD-AD35-260033BD8014}" type="doc">
      <dgm:prSet loTypeId="urn:microsoft.com/office/officeart/2005/8/layout/orgChart1" loCatId="hierarchy" qsTypeId="urn:microsoft.com/office/officeart/2005/8/quickstyle/simple1" qsCatId="simple" csTypeId="urn:microsoft.com/office/officeart/2005/8/colors/accent1_2" csCatId="accent1" phldr="1"/>
      <dgm:spPr/>
    </dgm:pt>
    <dgm:pt modelId="{511A6F59-D06B-46E0-A54F-108871E72CE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Arial" charset="0"/>
            </a:rPr>
            <a:t>EMS Advisory Board</a:t>
          </a:r>
        </a:p>
      </dgm:t>
    </dgm:pt>
    <dgm:pt modelId="{D86D1735-CA14-437D-8704-8E7E2399D918}" type="parTrans" cxnId="{663E801E-00C9-47A9-9629-1F90FBE1396D}">
      <dgm:prSet/>
      <dgm:spPr/>
    </dgm:pt>
    <dgm:pt modelId="{D5DE5826-F110-4DF9-8E38-9259E7C087BE}" type="sibTrans" cxnId="{663E801E-00C9-47A9-9629-1F90FBE1396D}">
      <dgm:prSet/>
      <dgm:spPr/>
    </dgm:pt>
    <dgm:pt modelId="{EB9BC2C8-D91F-4ECB-B15A-5930604727A1}" type="asst">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Financial Assistance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Review Committee (FARC)</a:t>
          </a:r>
        </a:p>
      </dgm:t>
    </dgm:pt>
    <dgm:pt modelId="{C11FCE36-A767-4997-BB45-F1249C3EBF5D}" type="parTrans" cxnId="{2D613C34-3489-45A0-900D-D0D516D1ED57}">
      <dgm:prSet/>
      <dgm:spPr/>
    </dgm:pt>
    <dgm:pt modelId="{AABE7999-C8F2-4AF5-AE53-8BE28E122360}" type="sibTrans" cxnId="{2D613C34-3489-45A0-900D-D0D516D1ED57}">
      <dgm:prSet/>
      <dgm:spPr/>
    </dgm:pt>
    <dgm:pt modelId="{AAFC8E20-BB00-42D6-8384-1A40E8FE894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charset="0"/>
            </a:rPr>
            <a:t>EMS Advisory Board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charset="0"/>
            </a:rPr>
            <a:t>Chair</a:t>
          </a:r>
        </a:p>
      </dgm:t>
    </dgm:pt>
    <dgm:pt modelId="{A5A2C5D9-471D-4F47-A8FB-84C3A5E21B3B}" type="parTrans" cxnId="{98253597-F9E3-4576-801B-128FF8A47495}">
      <dgm:prSet/>
      <dgm:spPr/>
    </dgm:pt>
    <dgm:pt modelId="{0E3B49D5-8B94-45C2-B448-D4DD5C8A4F26}" type="sibTrans" cxnId="{98253597-F9E3-4576-801B-128FF8A47495}">
      <dgm:prSet/>
      <dgm:spPr/>
    </dgm:pt>
    <dgm:pt modelId="{F0BD2BD6-E579-477E-909C-5C8473DFE61A}" type="asst">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Ad Hoc Committees</a:t>
          </a:r>
        </a:p>
      </dgm:t>
    </dgm:pt>
    <dgm:pt modelId="{1B801D21-6B77-452E-B32F-E1F4B6C4EB16}" type="parTrans" cxnId="{FBBCEE63-6CA4-4E36-BEE6-39D0700615DC}">
      <dgm:prSet/>
      <dgm:spPr/>
    </dgm:pt>
    <dgm:pt modelId="{1248FF1C-5945-4AF5-B2CA-25BA5D94F607}" type="sibTrans" cxnId="{FBBCEE63-6CA4-4E36-BEE6-39D0700615DC}">
      <dgm:prSet/>
      <dgm:spPr/>
    </dgm:pt>
    <dgm:pt modelId="{A5D20785-4A89-430F-B2C4-EBDE35D1556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Nomination</a:t>
          </a:r>
        </a:p>
      </dgm:t>
    </dgm:pt>
    <dgm:pt modelId="{02A8AD64-19FE-47BB-8E71-82CCA6F3E347}" type="parTrans" cxnId="{D845783F-4E6A-4E1B-9151-DC9E5DCC714B}">
      <dgm:prSet/>
      <dgm:spPr/>
    </dgm:pt>
    <dgm:pt modelId="{6C3C08FF-46CA-43D8-90A1-8D022A4A65B4}" type="sibTrans" cxnId="{D845783F-4E6A-4E1B-9151-DC9E5DCC714B}">
      <dgm:prSet/>
      <dgm:spPr/>
    </dgm:pt>
    <dgm:pt modelId="{4B08EF45-8665-45E5-A047-911B98F389B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By-Laws</a:t>
          </a:r>
        </a:p>
      </dgm:t>
    </dgm:pt>
    <dgm:pt modelId="{D0F2867D-8AA7-4A16-877E-E50D513FB7EF}" type="parTrans" cxnId="{9949C16A-BFB9-4A01-B966-378CAEA1C71A}">
      <dgm:prSet/>
      <dgm:spPr/>
    </dgm:pt>
    <dgm:pt modelId="{4E3A8C42-E6A4-49EC-8788-0574E712E83B}" type="sibTrans" cxnId="{9949C16A-BFB9-4A01-B966-378CAEA1C71A}">
      <dgm:prSet/>
      <dgm:spPr/>
    </dgm:pt>
    <dgm:pt modelId="{DC2C9A39-76F8-490A-95E5-09FC83C7978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Others as Needed</a:t>
          </a:r>
        </a:p>
      </dgm:t>
    </dgm:pt>
    <dgm:pt modelId="{87B5CD00-28AB-478B-8542-8A9D9D341EDF}" type="parTrans" cxnId="{0DC198E8-D2D0-41CA-8D58-B2F6351E189B}">
      <dgm:prSet/>
      <dgm:spPr/>
    </dgm:pt>
    <dgm:pt modelId="{D43A00D1-71BD-4F38-8FE5-6F6EDB681ADA}" type="sibTrans" cxnId="{0DC198E8-D2D0-41CA-8D58-B2F6351E189B}">
      <dgm:prSet/>
      <dgm:spPr/>
    </dgm:pt>
    <dgm:pt modelId="{371BCE1D-5EFD-40E9-AF2F-6E8A4B7A026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Executive Committee</a:t>
          </a:r>
        </a:p>
      </dgm:t>
    </dgm:pt>
    <dgm:pt modelId="{FF6B0454-B2BF-4F03-A163-AD10591DF6F5}" type="parTrans" cxnId="{0062C512-6077-4FCE-8994-F7CD9070E67C}">
      <dgm:prSet/>
      <dgm:spPr/>
    </dgm:pt>
    <dgm:pt modelId="{29B58578-00F1-4CFA-B496-1F6C45EB2F7E}" type="sibTrans" cxnId="{0062C512-6077-4FCE-8994-F7CD9070E67C}">
      <dgm:prSet/>
      <dgm:spPr/>
    </dgm:pt>
    <dgm:pt modelId="{0230E6EA-EC69-4E4E-8D20-A83CC918693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Individual Board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Members</a:t>
          </a:r>
        </a:p>
      </dgm:t>
    </dgm:pt>
    <dgm:pt modelId="{6FC1ED3F-0CD5-40C4-BE43-F135FDFD7BD5}" type="parTrans" cxnId="{FF7E50CD-51CE-4290-9ECA-23328C92AB6F}">
      <dgm:prSet/>
      <dgm:spPr/>
    </dgm:pt>
    <dgm:pt modelId="{519923E4-C353-4AC5-B472-9892EC377576}" type="sibTrans" cxnId="{FF7E50CD-51CE-4290-9ECA-23328C92AB6F}">
      <dgm:prSet/>
      <dgm:spPr/>
    </dgm:pt>
    <dgm:pt modelId="{374FAA8C-6E18-4052-B741-A47D40B33F9E}" type="pres">
      <dgm:prSet presAssocID="{118DB4A7-0973-40FD-AD35-260033BD8014}" presName="hierChild1" presStyleCnt="0">
        <dgm:presLayoutVars>
          <dgm:orgChart val="1"/>
          <dgm:chPref val="1"/>
          <dgm:dir/>
          <dgm:animOne val="branch"/>
          <dgm:animLvl val="lvl"/>
          <dgm:resizeHandles/>
        </dgm:presLayoutVars>
      </dgm:prSet>
      <dgm:spPr/>
    </dgm:pt>
    <dgm:pt modelId="{B3B3986B-CC8D-49B8-BEDF-518A5803CC0E}" type="pres">
      <dgm:prSet presAssocID="{511A6F59-D06B-46E0-A54F-108871E72CE0}" presName="hierRoot1" presStyleCnt="0">
        <dgm:presLayoutVars>
          <dgm:hierBranch/>
        </dgm:presLayoutVars>
      </dgm:prSet>
      <dgm:spPr/>
    </dgm:pt>
    <dgm:pt modelId="{3D12C10D-678B-4C84-859B-D201AFE9B0A8}" type="pres">
      <dgm:prSet presAssocID="{511A6F59-D06B-46E0-A54F-108871E72CE0}" presName="rootComposite1" presStyleCnt="0"/>
      <dgm:spPr/>
    </dgm:pt>
    <dgm:pt modelId="{8C4A16C3-0CCC-4D98-A05E-908BD79FE254}" type="pres">
      <dgm:prSet presAssocID="{511A6F59-D06B-46E0-A54F-108871E72CE0}" presName="rootText1" presStyleLbl="node0" presStyleIdx="0" presStyleCnt="1">
        <dgm:presLayoutVars>
          <dgm:chPref val="3"/>
        </dgm:presLayoutVars>
      </dgm:prSet>
      <dgm:spPr/>
      <dgm:t>
        <a:bodyPr/>
        <a:lstStyle/>
        <a:p>
          <a:endParaRPr lang="en-US"/>
        </a:p>
      </dgm:t>
    </dgm:pt>
    <dgm:pt modelId="{F85C61C5-C1E8-4562-8CF6-4907D71D10B3}" type="pres">
      <dgm:prSet presAssocID="{511A6F59-D06B-46E0-A54F-108871E72CE0}" presName="rootConnector1" presStyleLbl="node1" presStyleIdx="0" presStyleCnt="0"/>
      <dgm:spPr/>
      <dgm:t>
        <a:bodyPr/>
        <a:lstStyle/>
        <a:p>
          <a:endParaRPr lang="en-US"/>
        </a:p>
      </dgm:t>
    </dgm:pt>
    <dgm:pt modelId="{27FDA934-BC1F-422B-8C34-F269644261B1}" type="pres">
      <dgm:prSet presAssocID="{511A6F59-D06B-46E0-A54F-108871E72CE0}" presName="hierChild2" presStyleCnt="0"/>
      <dgm:spPr/>
    </dgm:pt>
    <dgm:pt modelId="{A9FF6111-7956-4133-BF5E-1272139F8176}" type="pres">
      <dgm:prSet presAssocID="{A5A2C5D9-471D-4F47-A8FB-84C3A5E21B3B}" presName="Name35" presStyleLbl="parChTrans1D2" presStyleIdx="0" presStyleCnt="2"/>
      <dgm:spPr/>
    </dgm:pt>
    <dgm:pt modelId="{DB9B9991-1F20-4463-85F1-1BD6B18BA822}" type="pres">
      <dgm:prSet presAssocID="{AAFC8E20-BB00-42D6-8384-1A40E8FE8941}" presName="hierRoot2" presStyleCnt="0">
        <dgm:presLayoutVars>
          <dgm:hierBranch/>
        </dgm:presLayoutVars>
      </dgm:prSet>
      <dgm:spPr/>
    </dgm:pt>
    <dgm:pt modelId="{F7A74ABF-0014-41FF-940C-4E5B75B7FFA6}" type="pres">
      <dgm:prSet presAssocID="{AAFC8E20-BB00-42D6-8384-1A40E8FE8941}" presName="rootComposite" presStyleCnt="0"/>
      <dgm:spPr/>
    </dgm:pt>
    <dgm:pt modelId="{FB04E695-B38B-40E9-B710-59D1DFAD2790}" type="pres">
      <dgm:prSet presAssocID="{AAFC8E20-BB00-42D6-8384-1A40E8FE8941}" presName="rootText" presStyleLbl="node2" presStyleIdx="0" presStyleCnt="1">
        <dgm:presLayoutVars>
          <dgm:chPref val="3"/>
        </dgm:presLayoutVars>
      </dgm:prSet>
      <dgm:spPr/>
      <dgm:t>
        <a:bodyPr/>
        <a:lstStyle/>
        <a:p>
          <a:endParaRPr lang="en-US"/>
        </a:p>
      </dgm:t>
    </dgm:pt>
    <dgm:pt modelId="{FF75A77D-86D7-4530-87BB-6AFF03D471FD}" type="pres">
      <dgm:prSet presAssocID="{AAFC8E20-BB00-42D6-8384-1A40E8FE8941}" presName="rootConnector" presStyleLbl="node2" presStyleIdx="0" presStyleCnt="1"/>
      <dgm:spPr/>
      <dgm:t>
        <a:bodyPr/>
        <a:lstStyle/>
        <a:p>
          <a:endParaRPr lang="en-US"/>
        </a:p>
      </dgm:t>
    </dgm:pt>
    <dgm:pt modelId="{23FAE0D1-5E7B-4947-A0B3-A460FD95D15E}" type="pres">
      <dgm:prSet presAssocID="{AAFC8E20-BB00-42D6-8384-1A40E8FE8941}" presName="hierChild4" presStyleCnt="0"/>
      <dgm:spPr/>
    </dgm:pt>
    <dgm:pt modelId="{7C8D0375-7020-4556-A68A-04D6C549B01F}" type="pres">
      <dgm:prSet presAssocID="{FF6B0454-B2BF-4F03-A163-AD10591DF6F5}" presName="Name35" presStyleLbl="parChTrans1D3" presStyleIdx="0" presStyleCnt="2"/>
      <dgm:spPr/>
    </dgm:pt>
    <dgm:pt modelId="{0DB1C0BC-DDDA-4420-9EFC-79AE1CE0A5AA}" type="pres">
      <dgm:prSet presAssocID="{371BCE1D-5EFD-40E9-AF2F-6E8A4B7A0268}" presName="hierRoot2" presStyleCnt="0">
        <dgm:presLayoutVars>
          <dgm:hierBranch/>
        </dgm:presLayoutVars>
      </dgm:prSet>
      <dgm:spPr/>
    </dgm:pt>
    <dgm:pt modelId="{00006E3D-64F5-4C08-A9B1-54C8F1AADA64}" type="pres">
      <dgm:prSet presAssocID="{371BCE1D-5EFD-40E9-AF2F-6E8A4B7A0268}" presName="rootComposite" presStyleCnt="0"/>
      <dgm:spPr/>
    </dgm:pt>
    <dgm:pt modelId="{8000FE2A-AAAF-4B60-8DD8-09D29398F71E}" type="pres">
      <dgm:prSet presAssocID="{371BCE1D-5EFD-40E9-AF2F-6E8A4B7A0268}" presName="rootText" presStyleLbl="node3" presStyleIdx="0" presStyleCnt="1">
        <dgm:presLayoutVars>
          <dgm:chPref val="3"/>
        </dgm:presLayoutVars>
      </dgm:prSet>
      <dgm:spPr/>
      <dgm:t>
        <a:bodyPr/>
        <a:lstStyle/>
        <a:p>
          <a:endParaRPr lang="en-US"/>
        </a:p>
      </dgm:t>
    </dgm:pt>
    <dgm:pt modelId="{793C5290-275B-4FCE-AD37-22E5832062CE}" type="pres">
      <dgm:prSet presAssocID="{371BCE1D-5EFD-40E9-AF2F-6E8A4B7A0268}" presName="rootConnector" presStyleLbl="node3" presStyleIdx="0" presStyleCnt="1"/>
      <dgm:spPr/>
      <dgm:t>
        <a:bodyPr/>
        <a:lstStyle/>
        <a:p>
          <a:endParaRPr lang="en-US"/>
        </a:p>
      </dgm:t>
    </dgm:pt>
    <dgm:pt modelId="{62B20014-2D13-4FCF-A3C0-454C4110C8CC}" type="pres">
      <dgm:prSet presAssocID="{371BCE1D-5EFD-40E9-AF2F-6E8A4B7A0268}" presName="hierChild4" presStyleCnt="0"/>
      <dgm:spPr/>
    </dgm:pt>
    <dgm:pt modelId="{4A807AEB-CF64-4B01-B5C5-1A383B5BB43D}" type="pres">
      <dgm:prSet presAssocID="{6FC1ED3F-0CD5-40C4-BE43-F135FDFD7BD5}" presName="Name35" presStyleLbl="parChTrans1D4" presStyleIdx="0" presStyleCnt="4"/>
      <dgm:spPr/>
    </dgm:pt>
    <dgm:pt modelId="{0B9AF89C-2959-42BF-B178-A503A5BFBB7B}" type="pres">
      <dgm:prSet presAssocID="{0230E6EA-EC69-4E4E-8D20-A83CC918693B}" presName="hierRoot2" presStyleCnt="0">
        <dgm:presLayoutVars>
          <dgm:hierBranch/>
        </dgm:presLayoutVars>
      </dgm:prSet>
      <dgm:spPr/>
    </dgm:pt>
    <dgm:pt modelId="{CCC9C550-03CE-4DDB-818F-7EA244AFCF3D}" type="pres">
      <dgm:prSet presAssocID="{0230E6EA-EC69-4E4E-8D20-A83CC918693B}" presName="rootComposite" presStyleCnt="0"/>
      <dgm:spPr/>
    </dgm:pt>
    <dgm:pt modelId="{88F279B8-6183-4353-8995-10D954B2AC79}" type="pres">
      <dgm:prSet presAssocID="{0230E6EA-EC69-4E4E-8D20-A83CC918693B}" presName="rootText" presStyleLbl="node4" presStyleIdx="0" presStyleCnt="4">
        <dgm:presLayoutVars>
          <dgm:chPref val="3"/>
        </dgm:presLayoutVars>
      </dgm:prSet>
      <dgm:spPr/>
      <dgm:t>
        <a:bodyPr/>
        <a:lstStyle/>
        <a:p>
          <a:endParaRPr lang="en-US"/>
        </a:p>
      </dgm:t>
    </dgm:pt>
    <dgm:pt modelId="{7731A05E-F757-4A46-9789-AEFF89FAE664}" type="pres">
      <dgm:prSet presAssocID="{0230E6EA-EC69-4E4E-8D20-A83CC918693B}" presName="rootConnector" presStyleLbl="node4" presStyleIdx="0" presStyleCnt="4"/>
      <dgm:spPr/>
      <dgm:t>
        <a:bodyPr/>
        <a:lstStyle/>
        <a:p>
          <a:endParaRPr lang="en-US"/>
        </a:p>
      </dgm:t>
    </dgm:pt>
    <dgm:pt modelId="{76120DEF-F333-4070-8F64-16DF955470BD}" type="pres">
      <dgm:prSet presAssocID="{0230E6EA-EC69-4E4E-8D20-A83CC918693B}" presName="hierChild4" presStyleCnt="0"/>
      <dgm:spPr/>
    </dgm:pt>
    <dgm:pt modelId="{1E96AE83-35F0-4771-819D-902FEB3F7740}" type="pres">
      <dgm:prSet presAssocID="{0230E6EA-EC69-4E4E-8D20-A83CC918693B}" presName="hierChild5" presStyleCnt="0"/>
      <dgm:spPr/>
    </dgm:pt>
    <dgm:pt modelId="{97E00E5A-2ADF-442C-92DF-53FF660370B9}" type="pres">
      <dgm:prSet presAssocID="{371BCE1D-5EFD-40E9-AF2F-6E8A4B7A0268}" presName="hierChild5" presStyleCnt="0"/>
      <dgm:spPr/>
    </dgm:pt>
    <dgm:pt modelId="{5C580601-C749-4002-A658-36F4DB8636B7}" type="pres">
      <dgm:prSet presAssocID="{AAFC8E20-BB00-42D6-8384-1A40E8FE8941}" presName="hierChild5" presStyleCnt="0"/>
      <dgm:spPr/>
    </dgm:pt>
    <dgm:pt modelId="{534A21EF-FA4C-4F37-AB21-34178E02E0B4}" type="pres">
      <dgm:prSet presAssocID="{1B801D21-6B77-452E-B32F-E1F4B6C4EB16}" presName="Name111" presStyleLbl="parChTrans1D3" presStyleIdx="1" presStyleCnt="2"/>
      <dgm:spPr/>
    </dgm:pt>
    <dgm:pt modelId="{4A27C72F-4405-461A-8AA1-B0DC43231975}" type="pres">
      <dgm:prSet presAssocID="{F0BD2BD6-E579-477E-909C-5C8473DFE61A}" presName="hierRoot3" presStyleCnt="0">
        <dgm:presLayoutVars>
          <dgm:hierBranch val="hang"/>
        </dgm:presLayoutVars>
      </dgm:prSet>
      <dgm:spPr/>
    </dgm:pt>
    <dgm:pt modelId="{CA475F1A-D759-49BE-901A-40950D75B2D4}" type="pres">
      <dgm:prSet presAssocID="{F0BD2BD6-E579-477E-909C-5C8473DFE61A}" presName="rootComposite3" presStyleCnt="0"/>
      <dgm:spPr/>
    </dgm:pt>
    <dgm:pt modelId="{C88B1478-FD5C-4CD5-A771-B7A4C90E18CD}" type="pres">
      <dgm:prSet presAssocID="{F0BD2BD6-E579-477E-909C-5C8473DFE61A}" presName="rootText3" presStyleLbl="asst2" presStyleIdx="0" presStyleCnt="1">
        <dgm:presLayoutVars>
          <dgm:chPref val="3"/>
        </dgm:presLayoutVars>
      </dgm:prSet>
      <dgm:spPr/>
      <dgm:t>
        <a:bodyPr/>
        <a:lstStyle/>
        <a:p>
          <a:endParaRPr lang="en-US"/>
        </a:p>
      </dgm:t>
    </dgm:pt>
    <dgm:pt modelId="{6C36EAEF-23B3-4D63-BF8E-C65D6D146C35}" type="pres">
      <dgm:prSet presAssocID="{F0BD2BD6-E579-477E-909C-5C8473DFE61A}" presName="rootConnector3" presStyleLbl="asst2" presStyleIdx="0" presStyleCnt="1"/>
      <dgm:spPr/>
      <dgm:t>
        <a:bodyPr/>
        <a:lstStyle/>
        <a:p>
          <a:endParaRPr lang="en-US"/>
        </a:p>
      </dgm:t>
    </dgm:pt>
    <dgm:pt modelId="{9FF12DF3-45C1-4E36-9A90-AB54C67CED6F}" type="pres">
      <dgm:prSet presAssocID="{F0BD2BD6-E579-477E-909C-5C8473DFE61A}" presName="hierChild6" presStyleCnt="0"/>
      <dgm:spPr/>
    </dgm:pt>
    <dgm:pt modelId="{196473E2-675A-4A5A-BC3F-0218C120984A}" type="pres">
      <dgm:prSet presAssocID="{02A8AD64-19FE-47BB-8E71-82CCA6F3E347}" presName="Name48" presStyleLbl="parChTrans1D4" presStyleIdx="1" presStyleCnt="4"/>
      <dgm:spPr/>
    </dgm:pt>
    <dgm:pt modelId="{5336D075-F6B8-42B6-AF1A-3B36C37435F6}" type="pres">
      <dgm:prSet presAssocID="{A5D20785-4A89-430F-B2C4-EBDE35D15564}" presName="hierRoot2" presStyleCnt="0">
        <dgm:presLayoutVars>
          <dgm:hierBranch val="r"/>
        </dgm:presLayoutVars>
      </dgm:prSet>
      <dgm:spPr/>
    </dgm:pt>
    <dgm:pt modelId="{D14B666A-D4A3-42DC-A8A0-2D28041D379D}" type="pres">
      <dgm:prSet presAssocID="{A5D20785-4A89-430F-B2C4-EBDE35D15564}" presName="rootComposite" presStyleCnt="0"/>
      <dgm:spPr/>
    </dgm:pt>
    <dgm:pt modelId="{95E487F3-B467-4940-B45F-5BFB3F45E96D}" type="pres">
      <dgm:prSet presAssocID="{A5D20785-4A89-430F-B2C4-EBDE35D15564}" presName="rootText" presStyleLbl="node4" presStyleIdx="1" presStyleCnt="4">
        <dgm:presLayoutVars>
          <dgm:chPref val="3"/>
        </dgm:presLayoutVars>
      </dgm:prSet>
      <dgm:spPr/>
      <dgm:t>
        <a:bodyPr/>
        <a:lstStyle/>
        <a:p>
          <a:endParaRPr lang="en-US"/>
        </a:p>
      </dgm:t>
    </dgm:pt>
    <dgm:pt modelId="{DCB9F16F-2A9A-4B6A-B833-9CEE6788AAAB}" type="pres">
      <dgm:prSet presAssocID="{A5D20785-4A89-430F-B2C4-EBDE35D15564}" presName="rootConnector" presStyleLbl="node4" presStyleIdx="1" presStyleCnt="4"/>
      <dgm:spPr/>
      <dgm:t>
        <a:bodyPr/>
        <a:lstStyle/>
        <a:p>
          <a:endParaRPr lang="en-US"/>
        </a:p>
      </dgm:t>
    </dgm:pt>
    <dgm:pt modelId="{3AD0410E-CF94-44F2-8E4D-C9C40070C953}" type="pres">
      <dgm:prSet presAssocID="{A5D20785-4A89-430F-B2C4-EBDE35D15564}" presName="hierChild4" presStyleCnt="0"/>
      <dgm:spPr/>
    </dgm:pt>
    <dgm:pt modelId="{AC761071-E81B-4E2E-926A-02D0F2667BBA}" type="pres">
      <dgm:prSet presAssocID="{A5D20785-4A89-430F-B2C4-EBDE35D15564}" presName="hierChild5" presStyleCnt="0"/>
      <dgm:spPr/>
    </dgm:pt>
    <dgm:pt modelId="{D4C468C5-7D36-46F2-AD34-A30905F613E4}" type="pres">
      <dgm:prSet presAssocID="{D0F2867D-8AA7-4A16-877E-E50D513FB7EF}" presName="Name48" presStyleLbl="parChTrans1D4" presStyleIdx="2" presStyleCnt="4"/>
      <dgm:spPr/>
    </dgm:pt>
    <dgm:pt modelId="{2E36AFF2-E459-4AC9-AAE5-B940437F6040}" type="pres">
      <dgm:prSet presAssocID="{4B08EF45-8665-45E5-A047-911B98F389BE}" presName="hierRoot2" presStyleCnt="0">
        <dgm:presLayoutVars>
          <dgm:hierBranch val="r"/>
        </dgm:presLayoutVars>
      </dgm:prSet>
      <dgm:spPr/>
    </dgm:pt>
    <dgm:pt modelId="{BE45676A-4220-4AA2-A9AD-872640D74725}" type="pres">
      <dgm:prSet presAssocID="{4B08EF45-8665-45E5-A047-911B98F389BE}" presName="rootComposite" presStyleCnt="0"/>
      <dgm:spPr/>
    </dgm:pt>
    <dgm:pt modelId="{2FBF548F-E8F1-4E5D-979F-4A33FB9E73EC}" type="pres">
      <dgm:prSet presAssocID="{4B08EF45-8665-45E5-A047-911B98F389BE}" presName="rootText" presStyleLbl="node4" presStyleIdx="2" presStyleCnt="4">
        <dgm:presLayoutVars>
          <dgm:chPref val="3"/>
        </dgm:presLayoutVars>
      </dgm:prSet>
      <dgm:spPr/>
      <dgm:t>
        <a:bodyPr/>
        <a:lstStyle/>
        <a:p>
          <a:endParaRPr lang="en-US"/>
        </a:p>
      </dgm:t>
    </dgm:pt>
    <dgm:pt modelId="{5AE3A173-D685-48D7-8AA2-9DBFC0155586}" type="pres">
      <dgm:prSet presAssocID="{4B08EF45-8665-45E5-A047-911B98F389BE}" presName="rootConnector" presStyleLbl="node4" presStyleIdx="2" presStyleCnt="4"/>
      <dgm:spPr/>
      <dgm:t>
        <a:bodyPr/>
        <a:lstStyle/>
        <a:p>
          <a:endParaRPr lang="en-US"/>
        </a:p>
      </dgm:t>
    </dgm:pt>
    <dgm:pt modelId="{7E85B430-1D95-4E2C-A5DC-CC445D01672A}" type="pres">
      <dgm:prSet presAssocID="{4B08EF45-8665-45E5-A047-911B98F389BE}" presName="hierChild4" presStyleCnt="0"/>
      <dgm:spPr/>
    </dgm:pt>
    <dgm:pt modelId="{E1F622A6-A8B2-4C35-B45F-85C6B3EDAE3E}" type="pres">
      <dgm:prSet presAssocID="{4B08EF45-8665-45E5-A047-911B98F389BE}" presName="hierChild5" presStyleCnt="0"/>
      <dgm:spPr/>
    </dgm:pt>
    <dgm:pt modelId="{643873D9-3B0F-4EEB-804A-05D235889056}" type="pres">
      <dgm:prSet presAssocID="{87B5CD00-28AB-478B-8542-8A9D9D341EDF}" presName="Name48" presStyleLbl="parChTrans1D4" presStyleIdx="3" presStyleCnt="4"/>
      <dgm:spPr/>
    </dgm:pt>
    <dgm:pt modelId="{9FBADC45-A554-4999-BD4D-2A0554A2392B}" type="pres">
      <dgm:prSet presAssocID="{DC2C9A39-76F8-490A-95E5-09FC83C7978D}" presName="hierRoot2" presStyleCnt="0">
        <dgm:presLayoutVars>
          <dgm:hierBranch val="r"/>
        </dgm:presLayoutVars>
      </dgm:prSet>
      <dgm:spPr/>
    </dgm:pt>
    <dgm:pt modelId="{8B2972F6-B4CE-4614-A7A8-3F37D3FD50A0}" type="pres">
      <dgm:prSet presAssocID="{DC2C9A39-76F8-490A-95E5-09FC83C7978D}" presName="rootComposite" presStyleCnt="0"/>
      <dgm:spPr/>
    </dgm:pt>
    <dgm:pt modelId="{C51FCA4B-FB5E-4794-8F3D-1930537F63ED}" type="pres">
      <dgm:prSet presAssocID="{DC2C9A39-76F8-490A-95E5-09FC83C7978D}" presName="rootText" presStyleLbl="node4" presStyleIdx="3" presStyleCnt="4">
        <dgm:presLayoutVars>
          <dgm:chPref val="3"/>
        </dgm:presLayoutVars>
      </dgm:prSet>
      <dgm:spPr/>
      <dgm:t>
        <a:bodyPr/>
        <a:lstStyle/>
        <a:p>
          <a:endParaRPr lang="en-US"/>
        </a:p>
      </dgm:t>
    </dgm:pt>
    <dgm:pt modelId="{C36139F1-0B4B-4E73-B2F2-ECBA6E7BBC10}" type="pres">
      <dgm:prSet presAssocID="{DC2C9A39-76F8-490A-95E5-09FC83C7978D}" presName="rootConnector" presStyleLbl="node4" presStyleIdx="3" presStyleCnt="4"/>
      <dgm:spPr/>
      <dgm:t>
        <a:bodyPr/>
        <a:lstStyle/>
        <a:p>
          <a:endParaRPr lang="en-US"/>
        </a:p>
      </dgm:t>
    </dgm:pt>
    <dgm:pt modelId="{680C3125-7FF0-42BC-9A3C-86A5E4B6223B}" type="pres">
      <dgm:prSet presAssocID="{DC2C9A39-76F8-490A-95E5-09FC83C7978D}" presName="hierChild4" presStyleCnt="0"/>
      <dgm:spPr/>
    </dgm:pt>
    <dgm:pt modelId="{AFAC2BB3-C5F9-4230-A82B-F96DD65DB382}" type="pres">
      <dgm:prSet presAssocID="{DC2C9A39-76F8-490A-95E5-09FC83C7978D}" presName="hierChild5" presStyleCnt="0"/>
      <dgm:spPr/>
    </dgm:pt>
    <dgm:pt modelId="{19A8FEC0-13FD-4A53-ADD5-C7AEDF131454}" type="pres">
      <dgm:prSet presAssocID="{F0BD2BD6-E579-477E-909C-5C8473DFE61A}" presName="hierChild7" presStyleCnt="0"/>
      <dgm:spPr/>
    </dgm:pt>
    <dgm:pt modelId="{5F44F660-4A1F-42CA-A53D-3436CB87D4B0}" type="pres">
      <dgm:prSet presAssocID="{511A6F59-D06B-46E0-A54F-108871E72CE0}" presName="hierChild3" presStyleCnt="0"/>
      <dgm:spPr/>
    </dgm:pt>
    <dgm:pt modelId="{6CE9EED6-C697-42A6-872E-92008EF7FA4C}" type="pres">
      <dgm:prSet presAssocID="{C11FCE36-A767-4997-BB45-F1249C3EBF5D}" presName="Name111" presStyleLbl="parChTrans1D2" presStyleIdx="1" presStyleCnt="2"/>
      <dgm:spPr/>
    </dgm:pt>
    <dgm:pt modelId="{ADF6923C-38DD-490D-910D-8CBF05DD6B29}" type="pres">
      <dgm:prSet presAssocID="{EB9BC2C8-D91F-4ECB-B15A-5930604727A1}" presName="hierRoot3" presStyleCnt="0">
        <dgm:presLayoutVars>
          <dgm:hierBranch/>
        </dgm:presLayoutVars>
      </dgm:prSet>
      <dgm:spPr/>
    </dgm:pt>
    <dgm:pt modelId="{7F53B3E6-05F9-4BD4-B769-E78FB42887BB}" type="pres">
      <dgm:prSet presAssocID="{EB9BC2C8-D91F-4ECB-B15A-5930604727A1}" presName="rootComposite3" presStyleCnt="0"/>
      <dgm:spPr/>
    </dgm:pt>
    <dgm:pt modelId="{CB2F674F-1BFA-4692-8831-7EFBF5C71B9D}" type="pres">
      <dgm:prSet presAssocID="{EB9BC2C8-D91F-4ECB-B15A-5930604727A1}" presName="rootText3" presStyleLbl="asst1" presStyleIdx="0" presStyleCnt="1">
        <dgm:presLayoutVars>
          <dgm:chPref val="3"/>
        </dgm:presLayoutVars>
      </dgm:prSet>
      <dgm:spPr/>
      <dgm:t>
        <a:bodyPr/>
        <a:lstStyle/>
        <a:p>
          <a:endParaRPr lang="en-US"/>
        </a:p>
      </dgm:t>
    </dgm:pt>
    <dgm:pt modelId="{8198C26F-A699-48B9-8185-93D30753DD10}" type="pres">
      <dgm:prSet presAssocID="{EB9BC2C8-D91F-4ECB-B15A-5930604727A1}" presName="rootConnector3" presStyleLbl="asst1" presStyleIdx="0" presStyleCnt="1"/>
      <dgm:spPr/>
      <dgm:t>
        <a:bodyPr/>
        <a:lstStyle/>
        <a:p>
          <a:endParaRPr lang="en-US"/>
        </a:p>
      </dgm:t>
    </dgm:pt>
    <dgm:pt modelId="{9A8A9D30-D76C-4E8D-972A-B1241F9567A9}" type="pres">
      <dgm:prSet presAssocID="{EB9BC2C8-D91F-4ECB-B15A-5930604727A1}" presName="hierChild6" presStyleCnt="0"/>
      <dgm:spPr/>
    </dgm:pt>
    <dgm:pt modelId="{3BEEEFCD-7957-4854-AA41-40AD8A5C81F8}" type="pres">
      <dgm:prSet presAssocID="{EB9BC2C8-D91F-4ECB-B15A-5930604727A1}" presName="hierChild7" presStyleCnt="0"/>
      <dgm:spPr/>
    </dgm:pt>
  </dgm:ptLst>
  <dgm:cxnLst>
    <dgm:cxn modelId="{501E52CD-5B8E-4C0B-BDD0-D7EA8B973F81}" type="presOf" srcId="{4B08EF45-8665-45E5-A047-911B98F389BE}" destId="{5AE3A173-D685-48D7-8AA2-9DBFC0155586}" srcOrd="1" destOrd="0" presId="urn:microsoft.com/office/officeart/2005/8/layout/orgChart1"/>
    <dgm:cxn modelId="{48C9CEA1-8BA5-4089-8002-670B4E1931EB}" type="presOf" srcId="{EB9BC2C8-D91F-4ECB-B15A-5930604727A1}" destId="{8198C26F-A699-48B9-8185-93D30753DD10}" srcOrd="1" destOrd="0" presId="urn:microsoft.com/office/officeart/2005/8/layout/orgChart1"/>
    <dgm:cxn modelId="{E4374403-3D0B-437F-AA1C-7F95A1D32908}" type="presOf" srcId="{A5D20785-4A89-430F-B2C4-EBDE35D15564}" destId="{95E487F3-B467-4940-B45F-5BFB3F45E96D}" srcOrd="0" destOrd="0" presId="urn:microsoft.com/office/officeart/2005/8/layout/orgChart1"/>
    <dgm:cxn modelId="{D845783F-4E6A-4E1B-9151-DC9E5DCC714B}" srcId="{F0BD2BD6-E579-477E-909C-5C8473DFE61A}" destId="{A5D20785-4A89-430F-B2C4-EBDE35D15564}" srcOrd="0" destOrd="0" parTransId="{02A8AD64-19FE-47BB-8E71-82CCA6F3E347}" sibTransId="{6C3C08FF-46CA-43D8-90A1-8D022A4A65B4}"/>
    <dgm:cxn modelId="{5254F279-7CDF-44F7-994B-B489863C5182}" type="presOf" srcId="{EB9BC2C8-D91F-4ECB-B15A-5930604727A1}" destId="{CB2F674F-1BFA-4692-8831-7EFBF5C71B9D}" srcOrd="0" destOrd="0" presId="urn:microsoft.com/office/officeart/2005/8/layout/orgChart1"/>
    <dgm:cxn modelId="{DC6E7381-A246-419D-9536-8B67EF9DDC35}" type="presOf" srcId="{FF6B0454-B2BF-4F03-A163-AD10591DF6F5}" destId="{7C8D0375-7020-4556-A68A-04D6C549B01F}" srcOrd="0" destOrd="0" presId="urn:microsoft.com/office/officeart/2005/8/layout/orgChart1"/>
    <dgm:cxn modelId="{B3B19406-241D-497D-AF1B-4649D9AB43C4}" type="presOf" srcId="{DC2C9A39-76F8-490A-95E5-09FC83C7978D}" destId="{C36139F1-0B4B-4E73-B2F2-ECBA6E7BBC10}" srcOrd="1" destOrd="0" presId="urn:microsoft.com/office/officeart/2005/8/layout/orgChart1"/>
    <dgm:cxn modelId="{2B27B218-B534-4C9C-9138-16064266D06F}" type="presOf" srcId="{AAFC8E20-BB00-42D6-8384-1A40E8FE8941}" destId="{FB04E695-B38B-40E9-B710-59D1DFAD2790}" srcOrd="0" destOrd="0" presId="urn:microsoft.com/office/officeart/2005/8/layout/orgChart1"/>
    <dgm:cxn modelId="{4CDDE11D-E244-49EE-954D-6DC4887E066B}" type="presOf" srcId="{511A6F59-D06B-46E0-A54F-108871E72CE0}" destId="{F85C61C5-C1E8-4562-8CF6-4907D71D10B3}" srcOrd="1" destOrd="0" presId="urn:microsoft.com/office/officeart/2005/8/layout/orgChart1"/>
    <dgm:cxn modelId="{FF7E50CD-51CE-4290-9ECA-23328C92AB6F}" srcId="{371BCE1D-5EFD-40E9-AF2F-6E8A4B7A0268}" destId="{0230E6EA-EC69-4E4E-8D20-A83CC918693B}" srcOrd="0" destOrd="0" parTransId="{6FC1ED3F-0CD5-40C4-BE43-F135FDFD7BD5}" sibTransId="{519923E4-C353-4AC5-B472-9892EC377576}"/>
    <dgm:cxn modelId="{B04FA1ED-BCCD-4CB4-BC2D-179AAFF95C7F}" type="presOf" srcId="{371BCE1D-5EFD-40E9-AF2F-6E8A4B7A0268}" destId="{8000FE2A-AAAF-4B60-8DD8-09D29398F71E}" srcOrd="0" destOrd="0" presId="urn:microsoft.com/office/officeart/2005/8/layout/orgChart1"/>
    <dgm:cxn modelId="{E7362015-50B7-45DF-94BE-DA3586A78DAF}" type="presOf" srcId="{1B801D21-6B77-452E-B32F-E1F4B6C4EB16}" destId="{534A21EF-FA4C-4F37-AB21-34178E02E0B4}" srcOrd="0" destOrd="0" presId="urn:microsoft.com/office/officeart/2005/8/layout/orgChart1"/>
    <dgm:cxn modelId="{C1F4A75B-5FFE-49AF-B00B-2977863BD2C3}" type="presOf" srcId="{4B08EF45-8665-45E5-A047-911B98F389BE}" destId="{2FBF548F-E8F1-4E5D-979F-4A33FB9E73EC}" srcOrd="0" destOrd="0" presId="urn:microsoft.com/office/officeart/2005/8/layout/orgChart1"/>
    <dgm:cxn modelId="{2A9A910F-30D3-4EAC-9D60-CF4CE0C47339}" type="presOf" srcId="{AAFC8E20-BB00-42D6-8384-1A40E8FE8941}" destId="{FF75A77D-86D7-4530-87BB-6AFF03D471FD}" srcOrd="1" destOrd="0" presId="urn:microsoft.com/office/officeart/2005/8/layout/orgChart1"/>
    <dgm:cxn modelId="{0062C512-6077-4FCE-8994-F7CD9070E67C}" srcId="{AAFC8E20-BB00-42D6-8384-1A40E8FE8941}" destId="{371BCE1D-5EFD-40E9-AF2F-6E8A4B7A0268}" srcOrd="1" destOrd="0" parTransId="{FF6B0454-B2BF-4F03-A163-AD10591DF6F5}" sibTransId="{29B58578-00F1-4CFA-B496-1F6C45EB2F7E}"/>
    <dgm:cxn modelId="{5F26CC8C-97B6-4F96-B657-2D35D1CFA954}" type="presOf" srcId="{0230E6EA-EC69-4E4E-8D20-A83CC918693B}" destId="{88F279B8-6183-4353-8995-10D954B2AC79}" srcOrd="0" destOrd="0" presId="urn:microsoft.com/office/officeart/2005/8/layout/orgChart1"/>
    <dgm:cxn modelId="{43A7838D-9CA1-478F-99C4-6F366546F1C1}" type="presOf" srcId="{F0BD2BD6-E579-477E-909C-5C8473DFE61A}" destId="{C88B1478-FD5C-4CD5-A771-B7A4C90E18CD}" srcOrd="0" destOrd="0" presId="urn:microsoft.com/office/officeart/2005/8/layout/orgChart1"/>
    <dgm:cxn modelId="{27B07097-C3E2-48CE-8462-4BC704B0985D}" type="presOf" srcId="{C11FCE36-A767-4997-BB45-F1249C3EBF5D}" destId="{6CE9EED6-C697-42A6-872E-92008EF7FA4C}" srcOrd="0" destOrd="0" presId="urn:microsoft.com/office/officeart/2005/8/layout/orgChart1"/>
    <dgm:cxn modelId="{A646F826-6A64-4F2A-886E-131BDA0BEA21}" type="presOf" srcId="{87B5CD00-28AB-478B-8542-8A9D9D341EDF}" destId="{643873D9-3B0F-4EEB-804A-05D235889056}" srcOrd="0" destOrd="0" presId="urn:microsoft.com/office/officeart/2005/8/layout/orgChart1"/>
    <dgm:cxn modelId="{0523B3F6-465F-46A1-B5BE-AFBFA0CDD754}" type="presOf" srcId="{D0F2867D-8AA7-4A16-877E-E50D513FB7EF}" destId="{D4C468C5-7D36-46F2-AD34-A30905F613E4}" srcOrd="0" destOrd="0" presId="urn:microsoft.com/office/officeart/2005/8/layout/orgChart1"/>
    <dgm:cxn modelId="{879B36B4-BD26-44CE-93E1-F5E57F3A6629}" type="presOf" srcId="{A5A2C5D9-471D-4F47-A8FB-84C3A5E21B3B}" destId="{A9FF6111-7956-4133-BF5E-1272139F8176}" srcOrd="0" destOrd="0" presId="urn:microsoft.com/office/officeart/2005/8/layout/orgChart1"/>
    <dgm:cxn modelId="{645E80BE-50D1-40F7-A493-19365F3486B3}" type="presOf" srcId="{0230E6EA-EC69-4E4E-8D20-A83CC918693B}" destId="{7731A05E-F757-4A46-9789-AEFF89FAE664}" srcOrd="1" destOrd="0" presId="urn:microsoft.com/office/officeart/2005/8/layout/orgChart1"/>
    <dgm:cxn modelId="{76696B68-DA72-4532-AA4C-19DF16622B63}" type="presOf" srcId="{371BCE1D-5EFD-40E9-AF2F-6E8A4B7A0268}" destId="{793C5290-275B-4FCE-AD37-22E5832062CE}" srcOrd="1" destOrd="0" presId="urn:microsoft.com/office/officeart/2005/8/layout/orgChart1"/>
    <dgm:cxn modelId="{DA2708CB-5433-4702-BB7B-6D300617653F}" type="presOf" srcId="{A5D20785-4A89-430F-B2C4-EBDE35D15564}" destId="{DCB9F16F-2A9A-4B6A-B833-9CEE6788AAAB}" srcOrd="1" destOrd="0" presId="urn:microsoft.com/office/officeart/2005/8/layout/orgChart1"/>
    <dgm:cxn modelId="{9949C16A-BFB9-4A01-B966-378CAEA1C71A}" srcId="{F0BD2BD6-E579-477E-909C-5C8473DFE61A}" destId="{4B08EF45-8665-45E5-A047-911B98F389BE}" srcOrd="1" destOrd="0" parTransId="{D0F2867D-8AA7-4A16-877E-E50D513FB7EF}" sibTransId="{4E3A8C42-E6A4-49EC-8788-0574E712E83B}"/>
    <dgm:cxn modelId="{71FB4F25-C024-47FC-A34C-DBD683522D46}" type="presOf" srcId="{118DB4A7-0973-40FD-AD35-260033BD8014}" destId="{374FAA8C-6E18-4052-B741-A47D40B33F9E}" srcOrd="0" destOrd="0" presId="urn:microsoft.com/office/officeart/2005/8/layout/orgChart1"/>
    <dgm:cxn modelId="{FBBCEE63-6CA4-4E36-BEE6-39D0700615DC}" srcId="{AAFC8E20-BB00-42D6-8384-1A40E8FE8941}" destId="{F0BD2BD6-E579-477E-909C-5C8473DFE61A}" srcOrd="0" destOrd="0" parTransId="{1B801D21-6B77-452E-B32F-E1F4B6C4EB16}" sibTransId="{1248FF1C-5945-4AF5-B2CA-25BA5D94F607}"/>
    <dgm:cxn modelId="{98253597-F9E3-4576-801B-128FF8A47495}" srcId="{511A6F59-D06B-46E0-A54F-108871E72CE0}" destId="{AAFC8E20-BB00-42D6-8384-1A40E8FE8941}" srcOrd="1" destOrd="0" parTransId="{A5A2C5D9-471D-4F47-A8FB-84C3A5E21B3B}" sibTransId="{0E3B49D5-8B94-45C2-B448-D4DD5C8A4F26}"/>
    <dgm:cxn modelId="{726A9A6C-2967-4F1A-9952-6C6753C9838C}" type="presOf" srcId="{F0BD2BD6-E579-477E-909C-5C8473DFE61A}" destId="{6C36EAEF-23B3-4D63-BF8E-C65D6D146C35}" srcOrd="1" destOrd="0" presId="urn:microsoft.com/office/officeart/2005/8/layout/orgChart1"/>
    <dgm:cxn modelId="{20CAFA79-223D-48C5-8214-88A12B54D3C7}" type="presOf" srcId="{DC2C9A39-76F8-490A-95E5-09FC83C7978D}" destId="{C51FCA4B-FB5E-4794-8F3D-1930537F63ED}" srcOrd="0" destOrd="0" presId="urn:microsoft.com/office/officeart/2005/8/layout/orgChart1"/>
    <dgm:cxn modelId="{0DC198E8-D2D0-41CA-8D58-B2F6351E189B}" srcId="{F0BD2BD6-E579-477E-909C-5C8473DFE61A}" destId="{DC2C9A39-76F8-490A-95E5-09FC83C7978D}" srcOrd="2" destOrd="0" parTransId="{87B5CD00-28AB-478B-8542-8A9D9D341EDF}" sibTransId="{D43A00D1-71BD-4F38-8FE5-6F6EDB681ADA}"/>
    <dgm:cxn modelId="{ED55DA54-3105-4B1B-818F-3BED04C80980}" type="presOf" srcId="{511A6F59-D06B-46E0-A54F-108871E72CE0}" destId="{8C4A16C3-0CCC-4D98-A05E-908BD79FE254}" srcOrd="0" destOrd="0" presId="urn:microsoft.com/office/officeart/2005/8/layout/orgChart1"/>
    <dgm:cxn modelId="{663E801E-00C9-47A9-9629-1F90FBE1396D}" srcId="{118DB4A7-0973-40FD-AD35-260033BD8014}" destId="{511A6F59-D06B-46E0-A54F-108871E72CE0}" srcOrd="0" destOrd="0" parTransId="{D86D1735-CA14-437D-8704-8E7E2399D918}" sibTransId="{D5DE5826-F110-4DF9-8E38-9259E7C087BE}"/>
    <dgm:cxn modelId="{2D613C34-3489-45A0-900D-D0D516D1ED57}" srcId="{511A6F59-D06B-46E0-A54F-108871E72CE0}" destId="{EB9BC2C8-D91F-4ECB-B15A-5930604727A1}" srcOrd="0" destOrd="0" parTransId="{C11FCE36-A767-4997-BB45-F1249C3EBF5D}" sibTransId="{AABE7999-C8F2-4AF5-AE53-8BE28E122360}"/>
    <dgm:cxn modelId="{A3BC83FC-E11E-4A5E-95D7-ACE073A10F05}" type="presOf" srcId="{02A8AD64-19FE-47BB-8E71-82CCA6F3E347}" destId="{196473E2-675A-4A5A-BC3F-0218C120984A}" srcOrd="0" destOrd="0" presId="urn:microsoft.com/office/officeart/2005/8/layout/orgChart1"/>
    <dgm:cxn modelId="{48F330B9-2B4F-4D43-B006-131A35D113DA}" type="presOf" srcId="{6FC1ED3F-0CD5-40C4-BE43-F135FDFD7BD5}" destId="{4A807AEB-CF64-4B01-B5C5-1A383B5BB43D}" srcOrd="0" destOrd="0" presId="urn:microsoft.com/office/officeart/2005/8/layout/orgChart1"/>
    <dgm:cxn modelId="{FF9A65AB-7D5D-4BD5-BA6F-B18F4F2FB774}" type="presParOf" srcId="{374FAA8C-6E18-4052-B741-A47D40B33F9E}" destId="{B3B3986B-CC8D-49B8-BEDF-518A5803CC0E}" srcOrd="0" destOrd="0" presId="urn:microsoft.com/office/officeart/2005/8/layout/orgChart1"/>
    <dgm:cxn modelId="{EE28FE74-A17E-4BC9-AB19-4B251A94AC40}" type="presParOf" srcId="{B3B3986B-CC8D-49B8-BEDF-518A5803CC0E}" destId="{3D12C10D-678B-4C84-859B-D201AFE9B0A8}" srcOrd="0" destOrd="0" presId="urn:microsoft.com/office/officeart/2005/8/layout/orgChart1"/>
    <dgm:cxn modelId="{0F99C6AD-F2DB-496C-B42B-D05812540739}" type="presParOf" srcId="{3D12C10D-678B-4C84-859B-D201AFE9B0A8}" destId="{8C4A16C3-0CCC-4D98-A05E-908BD79FE254}" srcOrd="0" destOrd="0" presId="urn:microsoft.com/office/officeart/2005/8/layout/orgChart1"/>
    <dgm:cxn modelId="{775E57CE-9D51-4B25-AF78-F667FA17FB57}" type="presParOf" srcId="{3D12C10D-678B-4C84-859B-D201AFE9B0A8}" destId="{F85C61C5-C1E8-4562-8CF6-4907D71D10B3}" srcOrd="1" destOrd="0" presId="urn:microsoft.com/office/officeart/2005/8/layout/orgChart1"/>
    <dgm:cxn modelId="{05BD4142-30A0-40EA-B49C-5D6E2FEAFF03}" type="presParOf" srcId="{B3B3986B-CC8D-49B8-BEDF-518A5803CC0E}" destId="{27FDA934-BC1F-422B-8C34-F269644261B1}" srcOrd="1" destOrd="0" presId="urn:microsoft.com/office/officeart/2005/8/layout/orgChart1"/>
    <dgm:cxn modelId="{772586DD-403F-46F8-8D40-C76A28EF3E0D}" type="presParOf" srcId="{27FDA934-BC1F-422B-8C34-F269644261B1}" destId="{A9FF6111-7956-4133-BF5E-1272139F8176}" srcOrd="0" destOrd="0" presId="urn:microsoft.com/office/officeart/2005/8/layout/orgChart1"/>
    <dgm:cxn modelId="{7519035B-C7EC-4665-A791-44FC0D9063BC}" type="presParOf" srcId="{27FDA934-BC1F-422B-8C34-F269644261B1}" destId="{DB9B9991-1F20-4463-85F1-1BD6B18BA822}" srcOrd="1" destOrd="0" presId="urn:microsoft.com/office/officeart/2005/8/layout/orgChart1"/>
    <dgm:cxn modelId="{A180818E-4016-402B-B467-2FF33BB1BEEA}" type="presParOf" srcId="{DB9B9991-1F20-4463-85F1-1BD6B18BA822}" destId="{F7A74ABF-0014-41FF-940C-4E5B75B7FFA6}" srcOrd="0" destOrd="0" presId="urn:microsoft.com/office/officeart/2005/8/layout/orgChart1"/>
    <dgm:cxn modelId="{BFBFCF6C-86FC-4FB6-89C6-A111F2346399}" type="presParOf" srcId="{F7A74ABF-0014-41FF-940C-4E5B75B7FFA6}" destId="{FB04E695-B38B-40E9-B710-59D1DFAD2790}" srcOrd="0" destOrd="0" presId="urn:microsoft.com/office/officeart/2005/8/layout/orgChart1"/>
    <dgm:cxn modelId="{E5B54CCF-6323-4DD9-9365-5445758DFF76}" type="presParOf" srcId="{F7A74ABF-0014-41FF-940C-4E5B75B7FFA6}" destId="{FF75A77D-86D7-4530-87BB-6AFF03D471FD}" srcOrd="1" destOrd="0" presId="urn:microsoft.com/office/officeart/2005/8/layout/orgChart1"/>
    <dgm:cxn modelId="{61A45571-8682-4848-916E-250753343EF5}" type="presParOf" srcId="{DB9B9991-1F20-4463-85F1-1BD6B18BA822}" destId="{23FAE0D1-5E7B-4947-A0B3-A460FD95D15E}" srcOrd="1" destOrd="0" presId="urn:microsoft.com/office/officeart/2005/8/layout/orgChart1"/>
    <dgm:cxn modelId="{6ECEE71B-7AA5-4744-A897-DB098C8EDE6B}" type="presParOf" srcId="{23FAE0D1-5E7B-4947-A0B3-A460FD95D15E}" destId="{7C8D0375-7020-4556-A68A-04D6C549B01F}" srcOrd="0" destOrd="0" presId="urn:microsoft.com/office/officeart/2005/8/layout/orgChart1"/>
    <dgm:cxn modelId="{B34B3215-2BB2-4D95-8416-51780A1BC99D}" type="presParOf" srcId="{23FAE0D1-5E7B-4947-A0B3-A460FD95D15E}" destId="{0DB1C0BC-DDDA-4420-9EFC-79AE1CE0A5AA}" srcOrd="1" destOrd="0" presId="urn:microsoft.com/office/officeart/2005/8/layout/orgChart1"/>
    <dgm:cxn modelId="{87C258E6-C51E-42C5-B27C-C3BA81C65801}" type="presParOf" srcId="{0DB1C0BC-DDDA-4420-9EFC-79AE1CE0A5AA}" destId="{00006E3D-64F5-4C08-A9B1-54C8F1AADA64}" srcOrd="0" destOrd="0" presId="urn:microsoft.com/office/officeart/2005/8/layout/orgChart1"/>
    <dgm:cxn modelId="{8223B471-5D31-497B-8FA3-C38E89BAF5D1}" type="presParOf" srcId="{00006E3D-64F5-4C08-A9B1-54C8F1AADA64}" destId="{8000FE2A-AAAF-4B60-8DD8-09D29398F71E}" srcOrd="0" destOrd="0" presId="urn:microsoft.com/office/officeart/2005/8/layout/orgChart1"/>
    <dgm:cxn modelId="{04320E88-32BA-401F-AB31-42D57D66942C}" type="presParOf" srcId="{00006E3D-64F5-4C08-A9B1-54C8F1AADA64}" destId="{793C5290-275B-4FCE-AD37-22E5832062CE}" srcOrd="1" destOrd="0" presId="urn:microsoft.com/office/officeart/2005/8/layout/orgChart1"/>
    <dgm:cxn modelId="{514545A6-7E83-4743-AF33-D8D1FDFE007D}" type="presParOf" srcId="{0DB1C0BC-DDDA-4420-9EFC-79AE1CE0A5AA}" destId="{62B20014-2D13-4FCF-A3C0-454C4110C8CC}" srcOrd="1" destOrd="0" presId="urn:microsoft.com/office/officeart/2005/8/layout/orgChart1"/>
    <dgm:cxn modelId="{3DC5B9AD-8707-459B-869F-EA54A51967B4}" type="presParOf" srcId="{62B20014-2D13-4FCF-A3C0-454C4110C8CC}" destId="{4A807AEB-CF64-4B01-B5C5-1A383B5BB43D}" srcOrd="0" destOrd="0" presId="urn:microsoft.com/office/officeart/2005/8/layout/orgChart1"/>
    <dgm:cxn modelId="{9FA13E23-0764-46E0-A2F9-2E0C90F14025}" type="presParOf" srcId="{62B20014-2D13-4FCF-A3C0-454C4110C8CC}" destId="{0B9AF89C-2959-42BF-B178-A503A5BFBB7B}" srcOrd="1" destOrd="0" presId="urn:microsoft.com/office/officeart/2005/8/layout/orgChart1"/>
    <dgm:cxn modelId="{C05E3B6F-6EA7-4C0F-B4BC-84309E4F6718}" type="presParOf" srcId="{0B9AF89C-2959-42BF-B178-A503A5BFBB7B}" destId="{CCC9C550-03CE-4DDB-818F-7EA244AFCF3D}" srcOrd="0" destOrd="0" presId="urn:microsoft.com/office/officeart/2005/8/layout/orgChart1"/>
    <dgm:cxn modelId="{2F4C6EDC-9865-43C6-8315-2E81470AD7B7}" type="presParOf" srcId="{CCC9C550-03CE-4DDB-818F-7EA244AFCF3D}" destId="{88F279B8-6183-4353-8995-10D954B2AC79}" srcOrd="0" destOrd="0" presId="urn:microsoft.com/office/officeart/2005/8/layout/orgChart1"/>
    <dgm:cxn modelId="{D6EDEF5F-2A0B-4C8F-88F2-4186329513EA}" type="presParOf" srcId="{CCC9C550-03CE-4DDB-818F-7EA244AFCF3D}" destId="{7731A05E-F757-4A46-9789-AEFF89FAE664}" srcOrd="1" destOrd="0" presId="urn:microsoft.com/office/officeart/2005/8/layout/orgChart1"/>
    <dgm:cxn modelId="{2B86875D-6CC3-4358-89C1-CFEB1F9D2DA4}" type="presParOf" srcId="{0B9AF89C-2959-42BF-B178-A503A5BFBB7B}" destId="{76120DEF-F333-4070-8F64-16DF955470BD}" srcOrd="1" destOrd="0" presId="urn:microsoft.com/office/officeart/2005/8/layout/orgChart1"/>
    <dgm:cxn modelId="{08571CFE-E7EB-4BA3-A758-AAF53E905A5C}" type="presParOf" srcId="{0B9AF89C-2959-42BF-B178-A503A5BFBB7B}" destId="{1E96AE83-35F0-4771-819D-902FEB3F7740}" srcOrd="2" destOrd="0" presId="urn:microsoft.com/office/officeart/2005/8/layout/orgChart1"/>
    <dgm:cxn modelId="{1B1864E2-C12F-4DC3-A350-6071A17BE243}" type="presParOf" srcId="{0DB1C0BC-DDDA-4420-9EFC-79AE1CE0A5AA}" destId="{97E00E5A-2ADF-442C-92DF-53FF660370B9}" srcOrd="2" destOrd="0" presId="urn:microsoft.com/office/officeart/2005/8/layout/orgChart1"/>
    <dgm:cxn modelId="{7ED1D255-6DCE-4505-8877-E957CE09F520}" type="presParOf" srcId="{DB9B9991-1F20-4463-85F1-1BD6B18BA822}" destId="{5C580601-C749-4002-A658-36F4DB8636B7}" srcOrd="2" destOrd="0" presId="urn:microsoft.com/office/officeart/2005/8/layout/orgChart1"/>
    <dgm:cxn modelId="{BA253B9C-E54F-4034-859D-D0687C758AB7}" type="presParOf" srcId="{5C580601-C749-4002-A658-36F4DB8636B7}" destId="{534A21EF-FA4C-4F37-AB21-34178E02E0B4}" srcOrd="0" destOrd="0" presId="urn:microsoft.com/office/officeart/2005/8/layout/orgChart1"/>
    <dgm:cxn modelId="{61BFE2A7-1BE0-4225-A5C7-D311533F82DD}" type="presParOf" srcId="{5C580601-C749-4002-A658-36F4DB8636B7}" destId="{4A27C72F-4405-461A-8AA1-B0DC43231975}" srcOrd="1" destOrd="0" presId="urn:microsoft.com/office/officeart/2005/8/layout/orgChart1"/>
    <dgm:cxn modelId="{CFFC384E-C729-4092-AD97-298C9BC6D43A}" type="presParOf" srcId="{4A27C72F-4405-461A-8AA1-B0DC43231975}" destId="{CA475F1A-D759-49BE-901A-40950D75B2D4}" srcOrd="0" destOrd="0" presId="urn:microsoft.com/office/officeart/2005/8/layout/orgChart1"/>
    <dgm:cxn modelId="{6247A9B5-8078-4944-ABAF-1E4BB803DC53}" type="presParOf" srcId="{CA475F1A-D759-49BE-901A-40950D75B2D4}" destId="{C88B1478-FD5C-4CD5-A771-B7A4C90E18CD}" srcOrd="0" destOrd="0" presId="urn:microsoft.com/office/officeart/2005/8/layout/orgChart1"/>
    <dgm:cxn modelId="{A3BFC092-7142-4EF9-B1FE-A009ABF55E3B}" type="presParOf" srcId="{CA475F1A-D759-49BE-901A-40950D75B2D4}" destId="{6C36EAEF-23B3-4D63-BF8E-C65D6D146C35}" srcOrd="1" destOrd="0" presId="urn:microsoft.com/office/officeart/2005/8/layout/orgChart1"/>
    <dgm:cxn modelId="{C355CCD4-1A5B-45DD-9230-F081C05BB839}" type="presParOf" srcId="{4A27C72F-4405-461A-8AA1-B0DC43231975}" destId="{9FF12DF3-45C1-4E36-9A90-AB54C67CED6F}" srcOrd="1" destOrd="0" presId="urn:microsoft.com/office/officeart/2005/8/layout/orgChart1"/>
    <dgm:cxn modelId="{DDDD5C19-2623-4A13-8A0B-9C30F3DAC927}" type="presParOf" srcId="{9FF12DF3-45C1-4E36-9A90-AB54C67CED6F}" destId="{196473E2-675A-4A5A-BC3F-0218C120984A}" srcOrd="0" destOrd="0" presId="urn:microsoft.com/office/officeart/2005/8/layout/orgChart1"/>
    <dgm:cxn modelId="{D1E0D193-C8D7-41B4-8BE8-12065D42E379}" type="presParOf" srcId="{9FF12DF3-45C1-4E36-9A90-AB54C67CED6F}" destId="{5336D075-F6B8-42B6-AF1A-3B36C37435F6}" srcOrd="1" destOrd="0" presId="urn:microsoft.com/office/officeart/2005/8/layout/orgChart1"/>
    <dgm:cxn modelId="{FDBE56F8-CEC2-4A36-9FEE-35940285E857}" type="presParOf" srcId="{5336D075-F6B8-42B6-AF1A-3B36C37435F6}" destId="{D14B666A-D4A3-42DC-A8A0-2D28041D379D}" srcOrd="0" destOrd="0" presId="urn:microsoft.com/office/officeart/2005/8/layout/orgChart1"/>
    <dgm:cxn modelId="{A525218A-FAF2-43D2-9609-6BAC6CC3463C}" type="presParOf" srcId="{D14B666A-D4A3-42DC-A8A0-2D28041D379D}" destId="{95E487F3-B467-4940-B45F-5BFB3F45E96D}" srcOrd="0" destOrd="0" presId="urn:microsoft.com/office/officeart/2005/8/layout/orgChart1"/>
    <dgm:cxn modelId="{35428E63-3282-4912-95BB-352ED16A165D}" type="presParOf" srcId="{D14B666A-D4A3-42DC-A8A0-2D28041D379D}" destId="{DCB9F16F-2A9A-4B6A-B833-9CEE6788AAAB}" srcOrd="1" destOrd="0" presId="urn:microsoft.com/office/officeart/2005/8/layout/orgChart1"/>
    <dgm:cxn modelId="{71A960FC-8D71-4FB1-94D1-B001B4947A13}" type="presParOf" srcId="{5336D075-F6B8-42B6-AF1A-3B36C37435F6}" destId="{3AD0410E-CF94-44F2-8E4D-C9C40070C953}" srcOrd="1" destOrd="0" presId="urn:microsoft.com/office/officeart/2005/8/layout/orgChart1"/>
    <dgm:cxn modelId="{AB8C404A-156E-47FD-A620-7CD9D0ECC017}" type="presParOf" srcId="{5336D075-F6B8-42B6-AF1A-3B36C37435F6}" destId="{AC761071-E81B-4E2E-926A-02D0F2667BBA}" srcOrd="2" destOrd="0" presId="urn:microsoft.com/office/officeart/2005/8/layout/orgChart1"/>
    <dgm:cxn modelId="{C68E3AC8-6E5D-4FD7-ACFB-E8F6FBB6E56E}" type="presParOf" srcId="{9FF12DF3-45C1-4E36-9A90-AB54C67CED6F}" destId="{D4C468C5-7D36-46F2-AD34-A30905F613E4}" srcOrd="2" destOrd="0" presId="urn:microsoft.com/office/officeart/2005/8/layout/orgChart1"/>
    <dgm:cxn modelId="{DC7DA80C-0E71-49B7-AEFF-45FCDFA87ED0}" type="presParOf" srcId="{9FF12DF3-45C1-4E36-9A90-AB54C67CED6F}" destId="{2E36AFF2-E459-4AC9-AAE5-B940437F6040}" srcOrd="3" destOrd="0" presId="urn:microsoft.com/office/officeart/2005/8/layout/orgChart1"/>
    <dgm:cxn modelId="{427E6CB8-A897-4F2C-A37D-03D9A8D6AFFD}" type="presParOf" srcId="{2E36AFF2-E459-4AC9-AAE5-B940437F6040}" destId="{BE45676A-4220-4AA2-A9AD-872640D74725}" srcOrd="0" destOrd="0" presId="urn:microsoft.com/office/officeart/2005/8/layout/orgChart1"/>
    <dgm:cxn modelId="{9B02A74B-C2A1-40D9-8886-376BC446F3B7}" type="presParOf" srcId="{BE45676A-4220-4AA2-A9AD-872640D74725}" destId="{2FBF548F-E8F1-4E5D-979F-4A33FB9E73EC}" srcOrd="0" destOrd="0" presId="urn:microsoft.com/office/officeart/2005/8/layout/orgChart1"/>
    <dgm:cxn modelId="{61FFE631-9FB1-4F7A-91DC-3C4B7612D601}" type="presParOf" srcId="{BE45676A-4220-4AA2-A9AD-872640D74725}" destId="{5AE3A173-D685-48D7-8AA2-9DBFC0155586}" srcOrd="1" destOrd="0" presId="urn:microsoft.com/office/officeart/2005/8/layout/orgChart1"/>
    <dgm:cxn modelId="{4D311FBF-8FAA-4B80-AAB6-5C1EABA9F324}" type="presParOf" srcId="{2E36AFF2-E459-4AC9-AAE5-B940437F6040}" destId="{7E85B430-1D95-4E2C-A5DC-CC445D01672A}" srcOrd="1" destOrd="0" presId="urn:microsoft.com/office/officeart/2005/8/layout/orgChart1"/>
    <dgm:cxn modelId="{394B66B3-56B5-459E-BD75-FEE8552E67C9}" type="presParOf" srcId="{2E36AFF2-E459-4AC9-AAE5-B940437F6040}" destId="{E1F622A6-A8B2-4C35-B45F-85C6B3EDAE3E}" srcOrd="2" destOrd="0" presId="urn:microsoft.com/office/officeart/2005/8/layout/orgChart1"/>
    <dgm:cxn modelId="{1F49A681-C013-4241-A372-3D30C4505594}" type="presParOf" srcId="{9FF12DF3-45C1-4E36-9A90-AB54C67CED6F}" destId="{643873D9-3B0F-4EEB-804A-05D235889056}" srcOrd="4" destOrd="0" presId="urn:microsoft.com/office/officeart/2005/8/layout/orgChart1"/>
    <dgm:cxn modelId="{A33522AA-5271-4489-B123-71F93EA702C8}" type="presParOf" srcId="{9FF12DF3-45C1-4E36-9A90-AB54C67CED6F}" destId="{9FBADC45-A554-4999-BD4D-2A0554A2392B}" srcOrd="5" destOrd="0" presId="urn:microsoft.com/office/officeart/2005/8/layout/orgChart1"/>
    <dgm:cxn modelId="{FE2A8A0F-7843-4028-9FAC-2DC17D867E5A}" type="presParOf" srcId="{9FBADC45-A554-4999-BD4D-2A0554A2392B}" destId="{8B2972F6-B4CE-4614-A7A8-3F37D3FD50A0}" srcOrd="0" destOrd="0" presId="urn:microsoft.com/office/officeart/2005/8/layout/orgChart1"/>
    <dgm:cxn modelId="{C0E9DE81-8D94-40CC-9159-FF6368DA2A43}" type="presParOf" srcId="{8B2972F6-B4CE-4614-A7A8-3F37D3FD50A0}" destId="{C51FCA4B-FB5E-4794-8F3D-1930537F63ED}" srcOrd="0" destOrd="0" presId="urn:microsoft.com/office/officeart/2005/8/layout/orgChart1"/>
    <dgm:cxn modelId="{E0F3FFFD-B395-4767-8670-A75C2C02C9DA}" type="presParOf" srcId="{8B2972F6-B4CE-4614-A7A8-3F37D3FD50A0}" destId="{C36139F1-0B4B-4E73-B2F2-ECBA6E7BBC10}" srcOrd="1" destOrd="0" presId="urn:microsoft.com/office/officeart/2005/8/layout/orgChart1"/>
    <dgm:cxn modelId="{DEB41BAC-2EEA-4DF8-8682-3690B8D0BDBB}" type="presParOf" srcId="{9FBADC45-A554-4999-BD4D-2A0554A2392B}" destId="{680C3125-7FF0-42BC-9A3C-86A5E4B6223B}" srcOrd="1" destOrd="0" presId="urn:microsoft.com/office/officeart/2005/8/layout/orgChart1"/>
    <dgm:cxn modelId="{CE92764D-07AC-4EA9-A9A9-F76976FA45F8}" type="presParOf" srcId="{9FBADC45-A554-4999-BD4D-2A0554A2392B}" destId="{AFAC2BB3-C5F9-4230-A82B-F96DD65DB382}" srcOrd="2" destOrd="0" presId="urn:microsoft.com/office/officeart/2005/8/layout/orgChart1"/>
    <dgm:cxn modelId="{88D47D30-C2AC-4936-A24E-36864D80D83A}" type="presParOf" srcId="{4A27C72F-4405-461A-8AA1-B0DC43231975}" destId="{19A8FEC0-13FD-4A53-ADD5-C7AEDF131454}" srcOrd="2" destOrd="0" presId="urn:microsoft.com/office/officeart/2005/8/layout/orgChart1"/>
    <dgm:cxn modelId="{3AC8F6D8-FF5A-4476-947B-7F38FC9C5BC8}" type="presParOf" srcId="{B3B3986B-CC8D-49B8-BEDF-518A5803CC0E}" destId="{5F44F660-4A1F-42CA-A53D-3436CB87D4B0}" srcOrd="2" destOrd="0" presId="urn:microsoft.com/office/officeart/2005/8/layout/orgChart1"/>
    <dgm:cxn modelId="{6C399121-28BE-4B52-B0EF-4E668FF32140}" type="presParOf" srcId="{5F44F660-4A1F-42CA-A53D-3436CB87D4B0}" destId="{6CE9EED6-C697-42A6-872E-92008EF7FA4C}" srcOrd="0" destOrd="0" presId="urn:microsoft.com/office/officeart/2005/8/layout/orgChart1"/>
    <dgm:cxn modelId="{9A386277-C272-49F6-AE4F-EE92AD37D24E}" type="presParOf" srcId="{5F44F660-4A1F-42CA-A53D-3436CB87D4B0}" destId="{ADF6923C-38DD-490D-910D-8CBF05DD6B29}" srcOrd="1" destOrd="0" presId="urn:microsoft.com/office/officeart/2005/8/layout/orgChart1"/>
    <dgm:cxn modelId="{94469112-733E-4016-830A-0015742C7D2E}" type="presParOf" srcId="{ADF6923C-38DD-490D-910D-8CBF05DD6B29}" destId="{7F53B3E6-05F9-4BD4-B769-E78FB42887BB}" srcOrd="0" destOrd="0" presId="urn:microsoft.com/office/officeart/2005/8/layout/orgChart1"/>
    <dgm:cxn modelId="{0CBE5270-59C0-4026-AD6C-7A840A293951}" type="presParOf" srcId="{7F53B3E6-05F9-4BD4-B769-E78FB42887BB}" destId="{CB2F674F-1BFA-4692-8831-7EFBF5C71B9D}" srcOrd="0" destOrd="0" presId="urn:microsoft.com/office/officeart/2005/8/layout/orgChart1"/>
    <dgm:cxn modelId="{E40D7BE4-BABD-4BEC-88E8-E07932FA7030}" type="presParOf" srcId="{7F53B3E6-05F9-4BD4-B769-E78FB42887BB}" destId="{8198C26F-A699-48B9-8185-93D30753DD10}" srcOrd="1" destOrd="0" presId="urn:microsoft.com/office/officeart/2005/8/layout/orgChart1"/>
    <dgm:cxn modelId="{00FEE3A7-2EC8-440E-A8AD-80C16F86DB95}" type="presParOf" srcId="{ADF6923C-38DD-490D-910D-8CBF05DD6B29}" destId="{9A8A9D30-D76C-4E8D-972A-B1241F9567A9}" srcOrd="1" destOrd="0" presId="urn:microsoft.com/office/officeart/2005/8/layout/orgChart1"/>
    <dgm:cxn modelId="{5A38D4F1-F6CF-4ACC-A48C-F6631C7A5712}" type="presParOf" srcId="{ADF6923C-38DD-490D-910D-8CBF05DD6B29}" destId="{3BEEEFCD-7957-4854-AA41-40AD8A5C81F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4F1F69-F641-47C2-9D08-7F51232FC1BD}" type="doc">
      <dgm:prSet loTypeId="urn:microsoft.com/office/officeart/2005/8/layout/orgChart1" loCatId="hierarchy" qsTypeId="urn:microsoft.com/office/officeart/2005/8/quickstyle/simple1" qsCatId="simple" csTypeId="urn:microsoft.com/office/officeart/2005/8/colors/accent1_2" csCatId="accent1"/>
      <dgm:spPr/>
    </dgm:pt>
    <dgm:pt modelId="{B314BAC6-1C64-4A92-A6E5-4AF63E2E6FE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Executive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Committee</a:t>
          </a:r>
        </a:p>
      </dgm:t>
    </dgm:pt>
    <dgm:pt modelId="{D41823AB-D6EA-40E9-8F24-A3E79AF04A90}" type="parTrans" cxnId="{E50E5CD1-225E-46D0-B940-CDE8F845EE68}">
      <dgm:prSet/>
      <dgm:spPr/>
    </dgm:pt>
    <dgm:pt modelId="{5A2EB876-2D88-4DAE-A89B-AA2EB6E87AF4}" type="sibTrans" cxnId="{E50E5CD1-225E-46D0-B940-CDE8F845EE68}">
      <dgm:prSet/>
      <dgm:spPr/>
    </dgm:pt>
    <dgm:pt modelId="{D7D6F5C5-10E8-429B-B588-329E8EBCAFC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Chair</a:t>
          </a:r>
        </a:p>
      </dgm:t>
    </dgm:pt>
    <dgm:pt modelId="{62A75C5F-D519-4EBF-8AD5-10D99228C6D6}" type="parTrans" cxnId="{A72E3FA2-BA00-4B85-B45E-F7C7BBC8C06E}">
      <dgm:prSet/>
      <dgm:spPr/>
    </dgm:pt>
    <dgm:pt modelId="{2CEE9193-A661-4122-A4F3-D6DCE950F402}" type="sibTrans" cxnId="{A72E3FA2-BA00-4B85-B45E-F7C7BBC8C06E}">
      <dgm:prSet/>
      <dgm:spPr/>
    </dgm:pt>
    <dgm:pt modelId="{8234F0C0-ABF6-4AF1-B0D0-A51D9E7782D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Vice Chair</a:t>
          </a:r>
        </a:p>
      </dgm:t>
    </dgm:pt>
    <dgm:pt modelId="{4CA9B00F-5481-4529-8291-9C3F0BEC5848}" type="parTrans" cxnId="{53D046F7-1390-44EB-8500-7B5FADABE808}">
      <dgm:prSet/>
      <dgm:spPr/>
    </dgm:pt>
    <dgm:pt modelId="{D06F3DB9-9590-4A06-8031-C21D164B5A34}" type="sibTrans" cxnId="{53D046F7-1390-44EB-8500-7B5FADABE808}">
      <dgm:prSet/>
      <dgm:spPr/>
    </dgm:pt>
    <dgm:pt modelId="{82332685-86E3-43A9-A656-DFF26BF49B9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Administrative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Coordinator</a:t>
          </a:r>
        </a:p>
      </dgm:t>
    </dgm:pt>
    <dgm:pt modelId="{C88CD4F4-8867-4BF8-BABB-E98C4CD4FE31}" type="parTrans" cxnId="{FB5B7CA6-CD4A-4865-A236-39CB1C36C382}">
      <dgm:prSet/>
      <dgm:spPr/>
    </dgm:pt>
    <dgm:pt modelId="{14AD5C1A-0A57-4288-B614-A1AC0EFB1C12}" type="sibTrans" cxnId="{FB5B7CA6-CD4A-4865-A236-39CB1C36C382}">
      <dgm:prSet/>
      <dgm:spPr/>
    </dgm:pt>
    <dgm:pt modelId="{584F3A57-1A70-4658-91D7-A7A22B39B87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Rules &amp; Regulations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Committee</a:t>
          </a:r>
        </a:p>
      </dgm:t>
    </dgm:pt>
    <dgm:pt modelId="{D4DD4A2B-92FA-461D-A5E6-8A92547F3A81}" type="parTrans" cxnId="{626B3F98-C8CF-45E7-8C3E-27B2EE3900C0}">
      <dgm:prSet/>
      <dgm:spPr/>
    </dgm:pt>
    <dgm:pt modelId="{BB9DE67A-7BEB-494B-9830-2D608B87DE86}" type="sibTrans" cxnId="{626B3F98-C8CF-45E7-8C3E-27B2EE3900C0}">
      <dgm:prSet/>
      <dgm:spPr/>
    </dgm:pt>
    <dgm:pt modelId="{C5B384E7-7689-4BF8-9D2C-68D89C7DFDF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Legislative &amp;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Planning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Committee</a:t>
          </a:r>
        </a:p>
      </dgm:t>
    </dgm:pt>
    <dgm:pt modelId="{797C69B7-18D9-4EF4-911E-AF28F1C4F285}" type="parTrans" cxnId="{F66FAD97-4E12-494B-99DB-731DF531AE51}">
      <dgm:prSet/>
      <dgm:spPr/>
    </dgm:pt>
    <dgm:pt modelId="{3E8845D1-8DE3-4A7B-B301-165A61BA5CA8}" type="sibTrans" cxnId="{F66FAD97-4E12-494B-99DB-731DF531AE51}">
      <dgm:prSet/>
      <dgm:spPr/>
    </dgm:pt>
    <dgm:pt modelId="{DFDFEBC3-424F-422C-88B2-4D024B424C7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Infrastructure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Coordinator</a:t>
          </a:r>
        </a:p>
      </dgm:t>
    </dgm:pt>
    <dgm:pt modelId="{D7638A1C-89F0-4E1A-8510-CE6D8325BE20}" type="parTrans" cxnId="{3E166503-E988-4541-A90F-61E60BDB2452}">
      <dgm:prSet/>
      <dgm:spPr/>
    </dgm:pt>
    <dgm:pt modelId="{5FBCE03C-36D7-42AF-9DD1-827F96A2863F}" type="sibTrans" cxnId="{3E166503-E988-4541-A90F-61E60BDB2452}">
      <dgm:prSet/>
      <dgm:spPr/>
    </dgm:pt>
    <dgm:pt modelId="{63C64654-EF38-4064-BE6A-CA32510417F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Transportation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Committee</a:t>
          </a:r>
        </a:p>
      </dgm:t>
    </dgm:pt>
    <dgm:pt modelId="{0EC6F097-F88D-4B32-BC00-443898C2E06D}" type="parTrans" cxnId="{CD2A19D2-7444-4C16-B208-554C9C6AEDB7}">
      <dgm:prSet/>
      <dgm:spPr/>
    </dgm:pt>
    <dgm:pt modelId="{2AADAF5B-BD2E-4943-B11E-26308D07229A}" type="sibTrans" cxnId="{CD2A19D2-7444-4C16-B208-554C9C6AEDB7}">
      <dgm:prSet/>
      <dgm:spPr/>
    </dgm:pt>
    <dgm:pt modelId="{07B2B25B-10FE-4FE2-A5A0-FFFDB392D43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Communications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Committee</a:t>
          </a:r>
        </a:p>
      </dgm:t>
    </dgm:pt>
    <dgm:pt modelId="{6C879EB3-77DF-47AA-9253-E7D8ABA8523C}" type="parTrans" cxnId="{D7DF14F4-C6A1-445C-B7EF-DC4D4F00D73E}">
      <dgm:prSet/>
      <dgm:spPr/>
    </dgm:pt>
    <dgm:pt modelId="{5E4EBF51-30A3-4F9E-974A-E4FD3974CEAB}" type="sibTrans" cxnId="{D7DF14F4-C6A1-445C-B7EF-DC4D4F00D73E}">
      <dgm:prSet/>
      <dgm:spPr/>
    </dgm:pt>
    <dgm:pt modelId="{3AAFBF66-611C-4DD1-A045-73DA44BB4CF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Emergency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Management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Committee</a:t>
          </a:r>
        </a:p>
      </dgm:t>
    </dgm:pt>
    <dgm:pt modelId="{701AFF85-7EA6-4BD9-8F03-2F61D295EE30}" type="parTrans" cxnId="{7378FEE1-9C97-42F7-BEDD-24E0C5330E43}">
      <dgm:prSet/>
      <dgm:spPr/>
    </dgm:pt>
    <dgm:pt modelId="{1BEAF056-1CE6-48EF-A389-EFAF66DA45BA}" type="sibTrans" cxnId="{7378FEE1-9C97-42F7-BEDD-24E0C5330E43}">
      <dgm:prSet/>
      <dgm:spPr/>
    </dgm:pt>
    <dgm:pt modelId="{8D7DDD9E-C209-4CBC-917C-A243714D27E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Patient Care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Coordinator</a:t>
          </a:r>
        </a:p>
      </dgm:t>
    </dgm:pt>
    <dgm:pt modelId="{7DCC27FC-86D4-4BE1-9B70-FD1F9EEEA12C}" type="parTrans" cxnId="{B76268B1-6D18-4F3B-8C8E-0321F9E44B9E}">
      <dgm:prSet/>
      <dgm:spPr/>
    </dgm:pt>
    <dgm:pt modelId="{6117E049-A3E7-4E59-AAD1-9ADCE77586E4}" type="sibTrans" cxnId="{B76268B1-6D18-4F3B-8C8E-0321F9E44B9E}">
      <dgm:prSet/>
      <dgm:spPr/>
    </dgm:pt>
    <dgm:pt modelId="{04DA44EA-B765-479D-9F93-B0F20B8567B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Medical Direction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Committee</a:t>
          </a:r>
        </a:p>
      </dgm:t>
    </dgm:pt>
    <dgm:pt modelId="{78273A4E-76D5-4981-B48B-A79FD22CAC3A}" type="parTrans" cxnId="{A014ECA7-398E-4645-95B3-15207C15ACC1}">
      <dgm:prSet/>
      <dgm:spPr/>
    </dgm:pt>
    <dgm:pt modelId="{F0D66391-5180-4B63-AB7A-CFB35B159CAB}" type="sibTrans" cxnId="{A014ECA7-398E-4645-95B3-15207C15ACC1}">
      <dgm:prSet/>
      <dgm:spPr/>
    </dgm:pt>
    <dgm:pt modelId="{EC2B21B9-9F77-498F-BBAE-E4CF8AD3956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Medevac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Committee</a:t>
          </a:r>
        </a:p>
      </dgm:t>
    </dgm:pt>
    <dgm:pt modelId="{C7AA39BF-EA19-4888-9B07-D0DB19B1F985}" type="parTrans" cxnId="{E349B632-DA0C-47AB-997F-67D0D9823E73}">
      <dgm:prSet/>
      <dgm:spPr/>
    </dgm:pt>
    <dgm:pt modelId="{B7A80793-152E-4030-ABCD-D1CD8514F2F8}" type="sibTrans" cxnId="{E349B632-DA0C-47AB-997F-67D0D9823E73}">
      <dgm:prSet/>
      <dgm:spPr/>
    </dgm:pt>
    <dgm:pt modelId="{10863C1D-405C-464B-BD07-521383DEF18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Trauma System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Oversight &amp; Mgmt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Committee</a:t>
          </a:r>
        </a:p>
      </dgm:t>
    </dgm:pt>
    <dgm:pt modelId="{CEA45BFF-8463-4F55-AFCF-799835667450}" type="parTrans" cxnId="{656E9481-86F5-4E75-A29B-DDF36BA90E36}">
      <dgm:prSet/>
      <dgm:spPr/>
    </dgm:pt>
    <dgm:pt modelId="{91F10FB8-9D94-4744-AD1F-8BD474699CBB}" type="sibTrans" cxnId="{656E9481-86F5-4E75-A29B-DDF36BA90E36}">
      <dgm:prSet/>
      <dgm:spPr/>
    </dgm:pt>
    <dgm:pt modelId="{16694AAE-59D3-43F6-B56C-3C710D009D3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EMS for Children</a:t>
          </a:r>
        </a:p>
      </dgm:t>
    </dgm:pt>
    <dgm:pt modelId="{146B4769-97F2-41EC-9F34-56948AAEF2A5}" type="parTrans" cxnId="{59C5E054-5D5A-49D8-89F0-2652D4F15600}">
      <dgm:prSet/>
      <dgm:spPr/>
    </dgm:pt>
    <dgm:pt modelId="{A5F1E571-648B-4DC2-AAC1-A892446B8E89}" type="sibTrans" cxnId="{59C5E054-5D5A-49D8-89F0-2652D4F15600}">
      <dgm:prSet/>
      <dgm:spPr/>
    </dgm:pt>
    <dgm:pt modelId="{98B2A169-7B4C-4552-B208-02A50F8CA53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Professional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Development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Coordinator</a:t>
          </a:r>
        </a:p>
      </dgm:t>
    </dgm:pt>
    <dgm:pt modelId="{897445B3-AABA-4AFF-883B-1E83E322A28E}" type="parTrans" cxnId="{12DB85BC-2230-45F9-8A6E-839220AD38A5}">
      <dgm:prSet/>
      <dgm:spPr/>
    </dgm:pt>
    <dgm:pt modelId="{6C5664FE-0B71-4078-BC7A-A1191B2FCC21}" type="sibTrans" cxnId="{12DB85BC-2230-45F9-8A6E-839220AD38A5}">
      <dgm:prSet/>
      <dgm:spPr/>
    </dgm:pt>
    <dgm:pt modelId="{0BFBABAC-790B-4D3B-80FE-EE634E7E640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Training &amp;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Certification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Committee</a:t>
          </a:r>
        </a:p>
      </dgm:t>
    </dgm:pt>
    <dgm:pt modelId="{77A93272-3569-492F-8430-31196ABD9588}" type="parTrans" cxnId="{0949D955-15E1-4DD6-8A9F-0DCCB051FCFB}">
      <dgm:prSet/>
      <dgm:spPr/>
    </dgm:pt>
    <dgm:pt modelId="{34629393-5FF5-4822-8B3D-0D8EE8109C0A}" type="sibTrans" cxnId="{0949D955-15E1-4DD6-8A9F-0DCCB051FCFB}">
      <dgm:prSet/>
      <dgm:spPr/>
    </dgm:pt>
    <dgm:pt modelId="{CA49BD6C-50CF-4850-8165-B21CFD8988B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Workforce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Development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Committee</a:t>
          </a:r>
        </a:p>
      </dgm:t>
    </dgm:pt>
    <dgm:pt modelId="{9199A170-6B50-40AA-B4B0-425C147E4419}" type="parTrans" cxnId="{6C95E275-F841-4174-A3C5-A460896DE055}">
      <dgm:prSet/>
      <dgm:spPr/>
    </dgm:pt>
    <dgm:pt modelId="{730B6919-21C8-4269-B58C-EBFFF9B5BA75}" type="sibTrans" cxnId="{6C95E275-F841-4174-A3C5-A460896DE055}">
      <dgm:prSet/>
      <dgm:spPr/>
    </dgm:pt>
    <dgm:pt modelId="{ED4168BF-343D-4FB4-B610-AF9E93D9BE0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Provider Health &amp;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Safety Committee</a:t>
          </a:r>
        </a:p>
      </dgm:t>
    </dgm:pt>
    <dgm:pt modelId="{2D235E3D-3EF4-4241-BBC0-312AE083E285}" type="parTrans" cxnId="{D36CD3C0-3971-4BF3-B3A6-3CD131D5DD10}">
      <dgm:prSet/>
      <dgm:spPr/>
    </dgm:pt>
    <dgm:pt modelId="{8CB809D1-663B-4EFC-872D-276C272A1733}" type="sibTrans" cxnId="{D36CD3C0-3971-4BF3-B3A6-3CD131D5DD10}">
      <dgm:prSet/>
      <dgm:spPr/>
    </dgm:pt>
    <dgm:pt modelId="{463EA07A-A909-4BA6-9003-F62D4F9FC1A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BOH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Arial" charset="0"/>
            </a:rPr>
            <a:t>Representative</a:t>
          </a:r>
        </a:p>
      </dgm:t>
    </dgm:pt>
    <dgm:pt modelId="{9259C4E2-9DEE-4E11-936F-64A4DDAC1824}" type="parTrans" cxnId="{FE714AD0-0DD3-4E33-AFE5-6DDF7D3018C8}">
      <dgm:prSet/>
      <dgm:spPr/>
    </dgm:pt>
    <dgm:pt modelId="{9509AA8B-98B7-41FD-9BEE-5A5CCA3C064D}" type="sibTrans" cxnId="{FE714AD0-0DD3-4E33-AFE5-6DDF7D3018C8}">
      <dgm:prSet/>
      <dgm:spPr/>
    </dgm:pt>
    <dgm:pt modelId="{A0F46355-5ED3-44F6-8D16-DE9DB51E64E1}" type="pres">
      <dgm:prSet presAssocID="{D44F1F69-F641-47C2-9D08-7F51232FC1BD}" presName="hierChild1" presStyleCnt="0">
        <dgm:presLayoutVars>
          <dgm:orgChart val="1"/>
          <dgm:chPref val="1"/>
          <dgm:dir/>
          <dgm:animOne val="branch"/>
          <dgm:animLvl val="lvl"/>
          <dgm:resizeHandles/>
        </dgm:presLayoutVars>
      </dgm:prSet>
      <dgm:spPr/>
    </dgm:pt>
    <dgm:pt modelId="{763047BA-5805-4A33-987B-CA48ADD3CD7E}" type="pres">
      <dgm:prSet presAssocID="{B314BAC6-1C64-4A92-A6E5-4AF63E2E6FE3}" presName="hierRoot1" presStyleCnt="0">
        <dgm:presLayoutVars>
          <dgm:hierBranch/>
        </dgm:presLayoutVars>
      </dgm:prSet>
      <dgm:spPr/>
    </dgm:pt>
    <dgm:pt modelId="{CC770FC8-5340-449B-8F8E-96D9D5D38EAC}" type="pres">
      <dgm:prSet presAssocID="{B314BAC6-1C64-4A92-A6E5-4AF63E2E6FE3}" presName="rootComposite1" presStyleCnt="0"/>
      <dgm:spPr/>
    </dgm:pt>
    <dgm:pt modelId="{53C3DF27-1147-4725-9869-5C561262D60C}" type="pres">
      <dgm:prSet presAssocID="{B314BAC6-1C64-4A92-A6E5-4AF63E2E6FE3}" presName="rootText1" presStyleLbl="node0" presStyleIdx="0" presStyleCnt="1">
        <dgm:presLayoutVars>
          <dgm:chPref val="3"/>
        </dgm:presLayoutVars>
      </dgm:prSet>
      <dgm:spPr/>
      <dgm:t>
        <a:bodyPr/>
        <a:lstStyle/>
        <a:p>
          <a:endParaRPr lang="en-US"/>
        </a:p>
      </dgm:t>
    </dgm:pt>
    <dgm:pt modelId="{1CDFBE4B-883B-48DD-90F4-364D4FA7E0A1}" type="pres">
      <dgm:prSet presAssocID="{B314BAC6-1C64-4A92-A6E5-4AF63E2E6FE3}" presName="rootConnector1" presStyleLbl="node1" presStyleIdx="0" presStyleCnt="0"/>
      <dgm:spPr/>
      <dgm:t>
        <a:bodyPr/>
        <a:lstStyle/>
        <a:p>
          <a:endParaRPr lang="en-US"/>
        </a:p>
      </dgm:t>
    </dgm:pt>
    <dgm:pt modelId="{2153D500-310E-41D3-BF3A-A2EA8BF6CC6B}" type="pres">
      <dgm:prSet presAssocID="{B314BAC6-1C64-4A92-A6E5-4AF63E2E6FE3}" presName="hierChild2" presStyleCnt="0"/>
      <dgm:spPr/>
    </dgm:pt>
    <dgm:pt modelId="{41929938-3DAD-4517-AAA0-19490C77D4D0}" type="pres">
      <dgm:prSet presAssocID="{62A75C5F-D519-4EBF-8AD5-10D99228C6D6}" presName="Name35" presStyleLbl="parChTrans1D2" presStyleIdx="0" presStyleCnt="7"/>
      <dgm:spPr/>
    </dgm:pt>
    <dgm:pt modelId="{BFAB1212-C357-4F63-B084-66E5AAB2072D}" type="pres">
      <dgm:prSet presAssocID="{D7D6F5C5-10E8-429B-B588-329E8EBCAFCE}" presName="hierRoot2" presStyleCnt="0">
        <dgm:presLayoutVars>
          <dgm:hierBranch/>
        </dgm:presLayoutVars>
      </dgm:prSet>
      <dgm:spPr/>
    </dgm:pt>
    <dgm:pt modelId="{5E952600-BC8E-43B1-BDAF-BB0DE452FD7C}" type="pres">
      <dgm:prSet presAssocID="{D7D6F5C5-10E8-429B-B588-329E8EBCAFCE}" presName="rootComposite" presStyleCnt="0"/>
      <dgm:spPr/>
    </dgm:pt>
    <dgm:pt modelId="{7CD8772F-629E-4CED-95A9-38EC81C5200D}" type="pres">
      <dgm:prSet presAssocID="{D7D6F5C5-10E8-429B-B588-329E8EBCAFCE}" presName="rootText" presStyleLbl="node2" presStyleIdx="0" presStyleCnt="7">
        <dgm:presLayoutVars>
          <dgm:chPref val="3"/>
        </dgm:presLayoutVars>
      </dgm:prSet>
      <dgm:spPr/>
      <dgm:t>
        <a:bodyPr/>
        <a:lstStyle/>
        <a:p>
          <a:endParaRPr lang="en-US"/>
        </a:p>
      </dgm:t>
    </dgm:pt>
    <dgm:pt modelId="{85890C59-E9D7-46BC-BD04-F6E571CD6172}" type="pres">
      <dgm:prSet presAssocID="{D7D6F5C5-10E8-429B-B588-329E8EBCAFCE}" presName="rootConnector" presStyleLbl="node2" presStyleIdx="0" presStyleCnt="7"/>
      <dgm:spPr/>
      <dgm:t>
        <a:bodyPr/>
        <a:lstStyle/>
        <a:p>
          <a:endParaRPr lang="en-US"/>
        </a:p>
      </dgm:t>
    </dgm:pt>
    <dgm:pt modelId="{66B145E4-14D9-4412-B53C-7CBF43EFFC4A}" type="pres">
      <dgm:prSet presAssocID="{D7D6F5C5-10E8-429B-B588-329E8EBCAFCE}" presName="hierChild4" presStyleCnt="0"/>
      <dgm:spPr/>
    </dgm:pt>
    <dgm:pt modelId="{01899EBF-4E0C-4EBD-AD42-EB8382E531DB}" type="pres">
      <dgm:prSet presAssocID="{D7D6F5C5-10E8-429B-B588-329E8EBCAFCE}" presName="hierChild5" presStyleCnt="0"/>
      <dgm:spPr/>
    </dgm:pt>
    <dgm:pt modelId="{389CB1EE-94AB-4E3D-BAF5-2DD15F5ED829}" type="pres">
      <dgm:prSet presAssocID="{4CA9B00F-5481-4529-8291-9C3F0BEC5848}" presName="Name35" presStyleLbl="parChTrans1D2" presStyleIdx="1" presStyleCnt="7"/>
      <dgm:spPr/>
    </dgm:pt>
    <dgm:pt modelId="{D65AFE0F-8E9F-4D3A-BA2E-A46AD0E84D2F}" type="pres">
      <dgm:prSet presAssocID="{8234F0C0-ABF6-4AF1-B0D0-A51D9E7782DF}" presName="hierRoot2" presStyleCnt="0">
        <dgm:presLayoutVars>
          <dgm:hierBranch/>
        </dgm:presLayoutVars>
      </dgm:prSet>
      <dgm:spPr/>
    </dgm:pt>
    <dgm:pt modelId="{4E73A7B0-58C3-44E7-BB11-3206A357B11E}" type="pres">
      <dgm:prSet presAssocID="{8234F0C0-ABF6-4AF1-B0D0-A51D9E7782DF}" presName="rootComposite" presStyleCnt="0"/>
      <dgm:spPr/>
    </dgm:pt>
    <dgm:pt modelId="{2BEB171A-C9E2-4A41-9A99-2828B9B0D6B9}" type="pres">
      <dgm:prSet presAssocID="{8234F0C0-ABF6-4AF1-B0D0-A51D9E7782DF}" presName="rootText" presStyleLbl="node2" presStyleIdx="1" presStyleCnt="7">
        <dgm:presLayoutVars>
          <dgm:chPref val="3"/>
        </dgm:presLayoutVars>
      </dgm:prSet>
      <dgm:spPr/>
      <dgm:t>
        <a:bodyPr/>
        <a:lstStyle/>
        <a:p>
          <a:endParaRPr lang="en-US"/>
        </a:p>
      </dgm:t>
    </dgm:pt>
    <dgm:pt modelId="{96F5BE95-D766-4CB6-88AA-DBD9E3AF415D}" type="pres">
      <dgm:prSet presAssocID="{8234F0C0-ABF6-4AF1-B0D0-A51D9E7782DF}" presName="rootConnector" presStyleLbl="node2" presStyleIdx="1" presStyleCnt="7"/>
      <dgm:spPr/>
      <dgm:t>
        <a:bodyPr/>
        <a:lstStyle/>
        <a:p>
          <a:endParaRPr lang="en-US"/>
        </a:p>
      </dgm:t>
    </dgm:pt>
    <dgm:pt modelId="{76F66EEA-3B39-4006-8821-D52DB870B267}" type="pres">
      <dgm:prSet presAssocID="{8234F0C0-ABF6-4AF1-B0D0-A51D9E7782DF}" presName="hierChild4" presStyleCnt="0"/>
      <dgm:spPr/>
    </dgm:pt>
    <dgm:pt modelId="{510A7406-C3A5-4FC0-93E4-76707A4A8C53}" type="pres">
      <dgm:prSet presAssocID="{8234F0C0-ABF6-4AF1-B0D0-A51D9E7782DF}" presName="hierChild5" presStyleCnt="0"/>
      <dgm:spPr/>
    </dgm:pt>
    <dgm:pt modelId="{9311B43C-D08B-4880-BA6F-594687F30CE4}" type="pres">
      <dgm:prSet presAssocID="{C88CD4F4-8867-4BF8-BABB-E98C4CD4FE31}" presName="Name35" presStyleLbl="parChTrans1D2" presStyleIdx="2" presStyleCnt="7"/>
      <dgm:spPr/>
    </dgm:pt>
    <dgm:pt modelId="{9854EFBB-C001-4C4C-95EC-98E465922C0F}" type="pres">
      <dgm:prSet presAssocID="{82332685-86E3-43A9-A656-DFF26BF49B90}" presName="hierRoot2" presStyleCnt="0">
        <dgm:presLayoutVars>
          <dgm:hierBranch val="r"/>
        </dgm:presLayoutVars>
      </dgm:prSet>
      <dgm:spPr/>
    </dgm:pt>
    <dgm:pt modelId="{1A9F737F-FCF5-4764-8D18-C75C142EA8F5}" type="pres">
      <dgm:prSet presAssocID="{82332685-86E3-43A9-A656-DFF26BF49B90}" presName="rootComposite" presStyleCnt="0"/>
      <dgm:spPr/>
    </dgm:pt>
    <dgm:pt modelId="{EC01D4FD-ABF8-4C18-9F8F-A19696A49BED}" type="pres">
      <dgm:prSet presAssocID="{82332685-86E3-43A9-A656-DFF26BF49B90}" presName="rootText" presStyleLbl="node2" presStyleIdx="2" presStyleCnt="7">
        <dgm:presLayoutVars>
          <dgm:chPref val="3"/>
        </dgm:presLayoutVars>
      </dgm:prSet>
      <dgm:spPr/>
      <dgm:t>
        <a:bodyPr/>
        <a:lstStyle/>
        <a:p>
          <a:endParaRPr lang="en-US"/>
        </a:p>
      </dgm:t>
    </dgm:pt>
    <dgm:pt modelId="{C4D7F5FF-4933-4B05-85BA-CAE3AE105E18}" type="pres">
      <dgm:prSet presAssocID="{82332685-86E3-43A9-A656-DFF26BF49B90}" presName="rootConnector" presStyleLbl="node2" presStyleIdx="2" presStyleCnt="7"/>
      <dgm:spPr/>
      <dgm:t>
        <a:bodyPr/>
        <a:lstStyle/>
        <a:p>
          <a:endParaRPr lang="en-US"/>
        </a:p>
      </dgm:t>
    </dgm:pt>
    <dgm:pt modelId="{8DE3BCFB-BA09-49D8-946C-7B355FCB6453}" type="pres">
      <dgm:prSet presAssocID="{82332685-86E3-43A9-A656-DFF26BF49B90}" presName="hierChild4" presStyleCnt="0"/>
      <dgm:spPr/>
    </dgm:pt>
    <dgm:pt modelId="{CDFAAFAE-0DAD-4828-8304-B286230F3BD8}" type="pres">
      <dgm:prSet presAssocID="{D4DD4A2B-92FA-461D-A5E6-8A92547F3A81}" presName="Name50" presStyleLbl="parChTrans1D3" presStyleIdx="0" presStyleCnt="12"/>
      <dgm:spPr/>
    </dgm:pt>
    <dgm:pt modelId="{967C6F9C-1369-4916-A111-2CA01FE6161E}" type="pres">
      <dgm:prSet presAssocID="{584F3A57-1A70-4658-91D7-A7A22B39B87A}" presName="hierRoot2" presStyleCnt="0">
        <dgm:presLayoutVars>
          <dgm:hierBranch val="r"/>
        </dgm:presLayoutVars>
      </dgm:prSet>
      <dgm:spPr/>
    </dgm:pt>
    <dgm:pt modelId="{6A58EDD0-E159-4809-BB85-ED620225E8EE}" type="pres">
      <dgm:prSet presAssocID="{584F3A57-1A70-4658-91D7-A7A22B39B87A}" presName="rootComposite" presStyleCnt="0"/>
      <dgm:spPr/>
    </dgm:pt>
    <dgm:pt modelId="{6209CF84-FF46-42D7-8E52-2C1FD24901D3}" type="pres">
      <dgm:prSet presAssocID="{584F3A57-1A70-4658-91D7-A7A22B39B87A}" presName="rootText" presStyleLbl="node3" presStyleIdx="0" presStyleCnt="12">
        <dgm:presLayoutVars>
          <dgm:chPref val="3"/>
        </dgm:presLayoutVars>
      </dgm:prSet>
      <dgm:spPr/>
      <dgm:t>
        <a:bodyPr/>
        <a:lstStyle/>
        <a:p>
          <a:endParaRPr lang="en-US"/>
        </a:p>
      </dgm:t>
    </dgm:pt>
    <dgm:pt modelId="{920C51EC-8EF5-4C00-B3D7-1D29584151B3}" type="pres">
      <dgm:prSet presAssocID="{584F3A57-1A70-4658-91D7-A7A22B39B87A}" presName="rootConnector" presStyleLbl="node3" presStyleIdx="0" presStyleCnt="12"/>
      <dgm:spPr/>
      <dgm:t>
        <a:bodyPr/>
        <a:lstStyle/>
        <a:p>
          <a:endParaRPr lang="en-US"/>
        </a:p>
      </dgm:t>
    </dgm:pt>
    <dgm:pt modelId="{CCDECBE2-FC6A-4534-869C-904DB18CE6C7}" type="pres">
      <dgm:prSet presAssocID="{584F3A57-1A70-4658-91D7-A7A22B39B87A}" presName="hierChild4" presStyleCnt="0"/>
      <dgm:spPr/>
    </dgm:pt>
    <dgm:pt modelId="{414EC588-DADA-4671-8915-CC4282BD47B1}" type="pres">
      <dgm:prSet presAssocID="{584F3A57-1A70-4658-91D7-A7A22B39B87A}" presName="hierChild5" presStyleCnt="0"/>
      <dgm:spPr/>
    </dgm:pt>
    <dgm:pt modelId="{496BF936-562B-4ED9-8FFA-69DBBAD7DDE8}" type="pres">
      <dgm:prSet presAssocID="{797C69B7-18D9-4EF4-911E-AF28F1C4F285}" presName="Name50" presStyleLbl="parChTrans1D3" presStyleIdx="1" presStyleCnt="12"/>
      <dgm:spPr/>
    </dgm:pt>
    <dgm:pt modelId="{BAF7DE55-347D-48F5-8B47-5432FE25F749}" type="pres">
      <dgm:prSet presAssocID="{C5B384E7-7689-4BF8-9D2C-68D89C7DFDFA}" presName="hierRoot2" presStyleCnt="0">
        <dgm:presLayoutVars>
          <dgm:hierBranch val="r"/>
        </dgm:presLayoutVars>
      </dgm:prSet>
      <dgm:spPr/>
    </dgm:pt>
    <dgm:pt modelId="{E3A28859-6723-404E-90D6-F306C1EFDD32}" type="pres">
      <dgm:prSet presAssocID="{C5B384E7-7689-4BF8-9D2C-68D89C7DFDFA}" presName="rootComposite" presStyleCnt="0"/>
      <dgm:spPr/>
    </dgm:pt>
    <dgm:pt modelId="{FE3F48E0-1854-45A2-BE43-6531CA5C445F}" type="pres">
      <dgm:prSet presAssocID="{C5B384E7-7689-4BF8-9D2C-68D89C7DFDFA}" presName="rootText" presStyleLbl="node3" presStyleIdx="1" presStyleCnt="12">
        <dgm:presLayoutVars>
          <dgm:chPref val="3"/>
        </dgm:presLayoutVars>
      </dgm:prSet>
      <dgm:spPr/>
      <dgm:t>
        <a:bodyPr/>
        <a:lstStyle/>
        <a:p>
          <a:endParaRPr lang="en-US"/>
        </a:p>
      </dgm:t>
    </dgm:pt>
    <dgm:pt modelId="{F7249BD5-B728-4E33-996F-ABC2943B1815}" type="pres">
      <dgm:prSet presAssocID="{C5B384E7-7689-4BF8-9D2C-68D89C7DFDFA}" presName="rootConnector" presStyleLbl="node3" presStyleIdx="1" presStyleCnt="12"/>
      <dgm:spPr/>
      <dgm:t>
        <a:bodyPr/>
        <a:lstStyle/>
        <a:p>
          <a:endParaRPr lang="en-US"/>
        </a:p>
      </dgm:t>
    </dgm:pt>
    <dgm:pt modelId="{693BE91A-B098-4DA9-8AE8-C86DCCC2BF22}" type="pres">
      <dgm:prSet presAssocID="{C5B384E7-7689-4BF8-9D2C-68D89C7DFDFA}" presName="hierChild4" presStyleCnt="0"/>
      <dgm:spPr/>
    </dgm:pt>
    <dgm:pt modelId="{82E0EBF6-8C83-4891-9FE1-6BDE3F2E4888}" type="pres">
      <dgm:prSet presAssocID="{C5B384E7-7689-4BF8-9D2C-68D89C7DFDFA}" presName="hierChild5" presStyleCnt="0"/>
      <dgm:spPr/>
    </dgm:pt>
    <dgm:pt modelId="{94A0D68D-7E4C-4CA8-BE90-685CEB6CA8CB}" type="pres">
      <dgm:prSet presAssocID="{82332685-86E3-43A9-A656-DFF26BF49B90}" presName="hierChild5" presStyleCnt="0"/>
      <dgm:spPr/>
    </dgm:pt>
    <dgm:pt modelId="{5D686B0A-7BCC-48D4-A5B2-211777E73B82}" type="pres">
      <dgm:prSet presAssocID="{D7638A1C-89F0-4E1A-8510-CE6D8325BE20}" presName="Name35" presStyleLbl="parChTrans1D2" presStyleIdx="3" presStyleCnt="7"/>
      <dgm:spPr/>
    </dgm:pt>
    <dgm:pt modelId="{84354C58-F0F2-45C6-99C5-B06F60AF4E85}" type="pres">
      <dgm:prSet presAssocID="{DFDFEBC3-424F-422C-88B2-4D024B424C76}" presName="hierRoot2" presStyleCnt="0">
        <dgm:presLayoutVars>
          <dgm:hierBranch val="r"/>
        </dgm:presLayoutVars>
      </dgm:prSet>
      <dgm:spPr/>
    </dgm:pt>
    <dgm:pt modelId="{F4047FAC-9C66-4C09-B380-869B86D160E1}" type="pres">
      <dgm:prSet presAssocID="{DFDFEBC3-424F-422C-88B2-4D024B424C76}" presName="rootComposite" presStyleCnt="0"/>
      <dgm:spPr/>
    </dgm:pt>
    <dgm:pt modelId="{510D82A1-DE21-4811-B5AD-BEBCC37D144F}" type="pres">
      <dgm:prSet presAssocID="{DFDFEBC3-424F-422C-88B2-4D024B424C76}" presName="rootText" presStyleLbl="node2" presStyleIdx="3" presStyleCnt="7">
        <dgm:presLayoutVars>
          <dgm:chPref val="3"/>
        </dgm:presLayoutVars>
      </dgm:prSet>
      <dgm:spPr/>
      <dgm:t>
        <a:bodyPr/>
        <a:lstStyle/>
        <a:p>
          <a:endParaRPr lang="en-US"/>
        </a:p>
      </dgm:t>
    </dgm:pt>
    <dgm:pt modelId="{EBFD496E-668E-4850-9AE5-E6DAD463AA56}" type="pres">
      <dgm:prSet presAssocID="{DFDFEBC3-424F-422C-88B2-4D024B424C76}" presName="rootConnector" presStyleLbl="node2" presStyleIdx="3" presStyleCnt="7"/>
      <dgm:spPr/>
      <dgm:t>
        <a:bodyPr/>
        <a:lstStyle/>
        <a:p>
          <a:endParaRPr lang="en-US"/>
        </a:p>
      </dgm:t>
    </dgm:pt>
    <dgm:pt modelId="{2C8080F8-289E-40F3-A9DF-942E99A0946B}" type="pres">
      <dgm:prSet presAssocID="{DFDFEBC3-424F-422C-88B2-4D024B424C76}" presName="hierChild4" presStyleCnt="0"/>
      <dgm:spPr/>
    </dgm:pt>
    <dgm:pt modelId="{660EF7A5-0A34-4904-8434-CBB1576C3215}" type="pres">
      <dgm:prSet presAssocID="{0EC6F097-F88D-4B32-BC00-443898C2E06D}" presName="Name50" presStyleLbl="parChTrans1D3" presStyleIdx="2" presStyleCnt="12"/>
      <dgm:spPr/>
    </dgm:pt>
    <dgm:pt modelId="{3EB9BF84-79E6-4B68-B33F-5D08546D5903}" type="pres">
      <dgm:prSet presAssocID="{63C64654-EF38-4064-BE6A-CA32510417F6}" presName="hierRoot2" presStyleCnt="0">
        <dgm:presLayoutVars>
          <dgm:hierBranch val="r"/>
        </dgm:presLayoutVars>
      </dgm:prSet>
      <dgm:spPr/>
    </dgm:pt>
    <dgm:pt modelId="{56226DE0-E2CA-4C4B-9E1F-F34E79EC82C2}" type="pres">
      <dgm:prSet presAssocID="{63C64654-EF38-4064-BE6A-CA32510417F6}" presName="rootComposite" presStyleCnt="0"/>
      <dgm:spPr/>
    </dgm:pt>
    <dgm:pt modelId="{D7348927-FC27-47D1-AA39-6F2C453EB1CF}" type="pres">
      <dgm:prSet presAssocID="{63C64654-EF38-4064-BE6A-CA32510417F6}" presName="rootText" presStyleLbl="node3" presStyleIdx="2" presStyleCnt="12">
        <dgm:presLayoutVars>
          <dgm:chPref val="3"/>
        </dgm:presLayoutVars>
      </dgm:prSet>
      <dgm:spPr/>
      <dgm:t>
        <a:bodyPr/>
        <a:lstStyle/>
        <a:p>
          <a:endParaRPr lang="en-US"/>
        </a:p>
      </dgm:t>
    </dgm:pt>
    <dgm:pt modelId="{E2287519-46BC-448F-AB4A-804E7DABDD24}" type="pres">
      <dgm:prSet presAssocID="{63C64654-EF38-4064-BE6A-CA32510417F6}" presName="rootConnector" presStyleLbl="node3" presStyleIdx="2" presStyleCnt="12"/>
      <dgm:spPr/>
      <dgm:t>
        <a:bodyPr/>
        <a:lstStyle/>
        <a:p>
          <a:endParaRPr lang="en-US"/>
        </a:p>
      </dgm:t>
    </dgm:pt>
    <dgm:pt modelId="{115810BF-50E3-4DDA-839E-E70360ACFD9A}" type="pres">
      <dgm:prSet presAssocID="{63C64654-EF38-4064-BE6A-CA32510417F6}" presName="hierChild4" presStyleCnt="0"/>
      <dgm:spPr/>
    </dgm:pt>
    <dgm:pt modelId="{15F2CE69-D1D4-4BD9-9750-00740FDD961A}" type="pres">
      <dgm:prSet presAssocID="{63C64654-EF38-4064-BE6A-CA32510417F6}" presName="hierChild5" presStyleCnt="0"/>
      <dgm:spPr/>
    </dgm:pt>
    <dgm:pt modelId="{BD00D81F-6FA4-41FB-81A4-2F464E355EE2}" type="pres">
      <dgm:prSet presAssocID="{6C879EB3-77DF-47AA-9253-E7D8ABA8523C}" presName="Name50" presStyleLbl="parChTrans1D3" presStyleIdx="3" presStyleCnt="12"/>
      <dgm:spPr/>
    </dgm:pt>
    <dgm:pt modelId="{06707005-FC22-4C98-B91D-7FFD08DC9D02}" type="pres">
      <dgm:prSet presAssocID="{07B2B25B-10FE-4FE2-A5A0-FFFDB392D434}" presName="hierRoot2" presStyleCnt="0">
        <dgm:presLayoutVars>
          <dgm:hierBranch val="r"/>
        </dgm:presLayoutVars>
      </dgm:prSet>
      <dgm:spPr/>
    </dgm:pt>
    <dgm:pt modelId="{DB27A74C-A1A8-472C-9476-3D300274F499}" type="pres">
      <dgm:prSet presAssocID="{07B2B25B-10FE-4FE2-A5A0-FFFDB392D434}" presName="rootComposite" presStyleCnt="0"/>
      <dgm:spPr/>
    </dgm:pt>
    <dgm:pt modelId="{159CD0B5-5756-45F2-81E2-E16F636FB053}" type="pres">
      <dgm:prSet presAssocID="{07B2B25B-10FE-4FE2-A5A0-FFFDB392D434}" presName="rootText" presStyleLbl="node3" presStyleIdx="3" presStyleCnt="12">
        <dgm:presLayoutVars>
          <dgm:chPref val="3"/>
        </dgm:presLayoutVars>
      </dgm:prSet>
      <dgm:spPr/>
      <dgm:t>
        <a:bodyPr/>
        <a:lstStyle/>
        <a:p>
          <a:endParaRPr lang="en-US"/>
        </a:p>
      </dgm:t>
    </dgm:pt>
    <dgm:pt modelId="{F3600C42-4A75-48D0-B838-3A8764C577C2}" type="pres">
      <dgm:prSet presAssocID="{07B2B25B-10FE-4FE2-A5A0-FFFDB392D434}" presName="rootConnector" presStyleLbl="node3" presStyleIdx="3" presStyleCnt="12"/>
      <dgm:spPr/>
      <dgm:t>
        <a:bodyPr/>
        <a:lstStyle/>
        <a:p>
          <a:endParaRPr lang="en-US"/>
        </a:p>
      </dgm:t>
    </dgm:pt>
    <dgm:pt modelId="{627A7C5F-E4BA-44D5-AD59-5BDECE1B59E6}" type="pres">
      <dgm:prSet presAssocID="{07B2B25B-10FE-4FE2-A5A0-FFFDB392D434}" presName="hierChild4" presStyleCnt="0"/>
      <dgm:spPr/>
    </dgm:pt>
    <dgm:pt modelId="{44A2152D-D977-4BD5-A700-26F3D8CB1624}" type="pres">
      <dgm:prSet presAssocID="{07B2B25B-10FE-4FE2-A5A0-FFFDB392D434}" presName="hierChild5" presStyleCnt="0"/>
      <dgm:spPr/>
    </dgm:pt>
    <dgm:pt modelId="{2E02FED7-48C9-45A4-A235-59ECE86A70C4}" type="pres">
      <dgm:prSet presAssocID="{701AFF85-7EA6-4BD9-8F03-2F61D295EE30}" presName="Name50" presStyleLbl="parChTrans1D3" presStyleIdx="4" presStyleCnt="12"/>
      <dgm:spPr/>
    </dgm:pt>
    <dgm:pt modelId="{D21A223B-47AE-41AA-B6A9-64C14DBFD00A}" type="pres">
      <dgm:prSet presAssocID="{3AAFBF66-611C-4DD1-A045-73DA44BB4CFE}" presName="hierRoot2" presStyleCnt="0">
        <dgm:presLayoutVars>
          <dgm:hierBranch val="r"/>
        </dgm:presLayoutVars>
      </dgm:prSet>
      <dgm:spPr/>
    </dgm:pt>
    <dgm:pt modelId="{D83345F6-3291-40C1-BFBD-39C315D5FB57}" type="pres">
      <dgm:prSet presAssocID="{3AAFBF66-611C-4DD1-A045-73DA44BB4CFE}" presName="rootComposite" presStyleCnt="0"/>
      <dgm:spPr/>
    </dgm:pt>
    <dgm:pt modelId="{805C1908-727B-44FD-85F7-FC6363B23C9A}" type="pres">
      <dgm:prSet presAssocID="{3AAFBF66-611C-4DD1-A045-73DA44BB4CFE}" presName="rootText" presStyleLbl="node3" presStyleIdx="4" presStyleCnt="12">
        <dgm:presLayoutVars>
          <dgm:chPref val="3"/>
        </dgm:presLayoutVars>
      </dgm:prSet>
      <dgm:spPr/>
      <dgm:t>
        <a:bodyPr/>
        <a:lstStyle/>
        <a:p>
          <a:endParaRPr lang="en-US"/>
        </a:p>
      </dgm:t>
    </dgm:pt>
    <dgm:pt modelId="{829842A3-DE32-498C-94E0-4B89FBA3BB99}" type="pres">
      <dgm:prSet presAssocID="{3AAFBF66-611C-4DD1-A045-73DA44BB4CFE}" presName="rootConnector" presStyleLbl="node3" presStyleIdx="4" presStyleCnt="12"/>
      <dgm:spPr/>
      <dgm:t>
        <a:bodyPr/>
        <a:lstStyle/>
        <a:p>
          <a:endParaRPr lang="en-US"/>
        </a:p>
      </dgm:t>
    </dgm:pt>
    <dgm:pt modelId="{C4F32BC1-5CCF-4883-8C02-6A631CD96C95}" type="pres">
      <dgm:prSet presAssocID="{3AAFBF66-611C-4DD1-A045-73DA44BB4CFE}" presName="hierChild4" presStyleCnt="0"/>
      <dgm:spPr/>
    </dgm:pt>
    <dgm:pt modelId="{CB689D6C-BDE9-4B7D-B5D9-E3D33BFC61CA}" type="pres">
      <dgm:prSet presAssocID="{3AAFBF66-611C-4DD1-A045-73DA44BB4CFE}" presName="hierChild5" presStyleCnt="0"/>
      <dgm:spPr/>
    </dgm:pt>
    <dgm:pt modelId="{D8E2FED6-58E8-42C5-903C-1B78007BCD3E}" type="pres">
      <dgm:prSet presAssocID="{DFDFEBC3-424F-422C-88B2-4D024B424C76}" presName="hierChild5" presStyleCnt="0"/>
      <dgm:spPr/>
    </dgm:pt>
    <dgm:pt modelId="{FC3C3E1B-B9F6-496B-9F68-6BEDDA4E5132}" type="pres">
      <dgm:prSet presAssocID="{7DCC27FC-86D4-4BE1-9B70-FD1F9EEEA12C}" presName="Name35" presStyleLbl="parChTrans1D2" presStyleIdx="4" presStyleCnt="7"/>
      <dgm:spPr/>
    </dgm:pt>
    <dgm:pt modelId="{4DB87A62-D416-4E3C-B6DA-3702C2921F79}" type="pres">
      <dgm:prSet presAssocID="{8D7DDD9E-C209-4CBC-917C-A243714D27E8}" presName="hierRoot2" presStyleCnt="0">
        <dgm:presLayoutVars>
          <dgm:hierBranch val="r"/>
        </dgm:presLayoutVars>
      </dgm:prSet>
      <dgm:spPr/>
    </dgm:pt>
    <dgm:pt modelId="{D8A3C7C4-4596-4094-9E8F-D60901BB950C}" type="pres">
      <dgm:prSet presAssocID="{8D7DDD9E-C209-4CBC-917C-A243714D27E8}" presName="rootComposite" presStyleCnt="0"/>
      <dgm:spPr/>
    </dgm:pt>
    <dgm:pt modelId="{ECEF8F0D-BD02-4414-8CFE-77212D06292D}" type="pres">
      <dgm:prSet presAssocID="{8D7DDD9E-C209-4CBC-917C-A243714D27E8}" presName="rootText" presStyleLbl="node2" presStyleIdx="4" presStyleCnt="7">
        <dgm:presLayoutVars>
          <dgm:chPref val="3"/>
        </dgm:presLayoutVars>
      </dgm:prSet>
      <dgm:spPr/>
      <dgm:t>
        <a:bodyPr/>
        <a:lstStyle/>
        <a:p>
          <a:endParaRPr lang="en-US"/>
        </a:p>
      </dgm:t>
    </dgm:pt>
    <dgm:pt modelId="{9CC9666B-9756-41E2-AE8A-30AF5169D0BF}" type="pres">
      <dgm:prSet presAssocID="{8D7DDD9E-C209-4CBC-917C-A243714D27E8}" presName="rootConnector" presStyleLbl="node2" presStyleIdx="4" presStyleCnt="7"/>
      <dgm:spPr/>
      <dgm:t>
        <a:bodyPr/>
        <a:lstStyle/>
        <a:p>
          <a:endParaRPr lang="en-US"/>
        </a:p>
      </dgm:t>
    </dgm:pt>
    <dgm:pt modelId="{F121B263-D663-46BE-90BE-6C8C38F50511}" type="pres">
      <dgm:prSet presAssocID="{8D7DDD9E-C209-4CBC-917C-A243714D27E8}" presName="hierChild4" presStyleCnt="0"/>
      <dgm:spPr/>
    </dgm:pt>
    <dgm:pt modelId="{8BD22E92-58B0-4E6C-AB14-915FFDA24112}" type="pres">
      <dgm:prSet presAssocID="{78273A4E-76D5-4981-B48B-A79FD22CAC3A}" presName="Name50" presStyleLbl="parChTrans1D3" presStyleIdx="5" presStyleCnt="12"/>
      <dgm:spPr/>
    </dgm:pt>
    <dgm:pt modelId="{7B7D1A87-6622-4B86-8CBF-D0D740D69552}" type="pres">
      <dgm:prSet presAssocID="{04DA44EA-B765-479D-9F93-B0F20B8567B8}" presName="hierRoot2" presStyleCnt="0">
        <dgm:presLayoutVars>
          <dgm:hierBranch val="r"/>
        </dgm:presLayoutVars>
      </dgm:prSet>
      <dgm:spPr/>
    </dgm:pt>
    <dgm:pt modelId="{25B5F635-8E70-428C-A402-BA2ACB6DE468}" type="pres">
      <dgm:prSet presAssocID="{04DA44EA-B765-479D-9F93-B0F20B8567B8}" presName="rootComposite" presStyleCnt="0"/>
      <dgm:spPr/>
    </dgm:pt>
    <dgm:pt modelId="{C485556A-9C55-4945-8362-D3BD83F61792}" type="pres">
      <dgm:prSet presAssocID="{04DA44EA-B765-479D-9F93-B0F20B8567B8}" presName="rootText" presStyleLbl="node3" presStyleIdx="5" presStyleCnt="12">
        <dgm:presLayoutVars>
          <dgm:chPref val="3"/>
        </dgm:presLayoutVars>
      </dgm:prSet>
      <dgm:spPr/>
      <dgm:t>
        <a:bodyPr/>
        <a:lstStyle/>
        <a:p>
          <a:endParaRPr lang="en-US"/>
        </a:p>
      </dgm:t>
    </dgm:pt>
    <dgm:pt modelId="{8B254287-15EA-4FF9-A76F-9B28EB501FEF}" type="pres">
      <dgm:prSet presAssocID="{04DA44EA-B765-479D-9F93-B0F20B8567B8}" presName="rootConnector" presStyleLbl="node3" presStyleIdx="5" presStyleCnt="12"/>
      <dgm:spPr/>
      <dgm:t>
        <a:bodyPr/>
        <a:lstStyle/>
        <a:p>
          <a:endParaRPr lang="en-US"/>
        </a:p>
      </dgm:t>
    </dgm:pt>
    <dgm:pt modelId="{24D1A97F-9CB0-4907-9D6C-AC8FEAF22388}" type="pres">
      <dgm:prSet presAssocID="{04DA44EA-B765-479D-9F93-B0F20B8567B8}" presName="hierChild4" presStyleCnt="0"/>
      <dgm:spPr/>
    </dgm:pt>
    <dgm:pt modelId="{B63EB42B-5F6E-4881-8B2C-95B71E7FABB6}" type="pres">
      <dgm:prSet presAssocID="{04DA44EA-B765-479D-9F93-B0F20B8567B8}" presName="hierChild5" presStyleCnt="0"/>
      <dgm:spPr/>
    </dgm:pt>
    <dgm:pt modelId="{0752B6E6-DC9F-44AA-96DC-B94F8B159AFD}" type="pres">
      <dgm:prSet presAssocID="{C7AA39BF-EA19-4888-9B07-D0DB19B1F985}" presName="Name50" presStyleLbl="parChTrans1D3" presStyleIdx="6" presStyleCnt="12"/>
      <dgm:spPr/>
    </dgm:pt>
    <dgm:pt modelId="{01BE4BD6-3DF3-49D1-945D-4BBB882381E6}" type="pres">
      <dgm:prSet presAssocID="{EC2B21B9-9F77-498F-BBAE-E4CF8AD39567}" presName="hierRoot2" presStyleCnt="0">
        <dgm:presLayoutVars>
          <dgm:hierBranch val="r"/>
        </dgm:presLayoutVars>
      </dgm:prSet>
      <dgm:spPr/>
    </dgm:pt>
    <dgm:pt modelId="{3CA58762-036F-4EEB-AC28-1D763FA58A39}" type="pres">
      <dgm:prSet presAssocID="{EC2B21B9-9F77-498F-BBAE-E4CF8AD39567}" presName="rootComposite" presStyleCnt="0"/>
      <dgm:spPr/>
    </dgm:pt>
    <dgm:pt modelId="{86CE581A-7776-4319-AF17-454E177402BC}" type="pres">
      <dgm:prSet presAssocID="{EC2B21B9-9F77-498F-BBAE-E4CF8AD39567}" presName="rootText" presStyleLbl="node3" presStyleIdx="6" presStyleCnt="12">
        <dgm:presLayoutVars>
          <dgm:chPref val="3"/>
        </dgm:presLayoutVars>
      </dgm:prSet>
      <dgm:spPr/>
      <dgm:t>
        <a:bodyPr/>
        <a:lstStyle/>
        <a:p>
          <a:endParaRPr lang="en-US"/>
        </a:p>
      </dgm:t>
    </dgm:pt>
    <dgm:pt modelId="{EB79356D-5FB8-47C1-8183-AE92A399A78A}" type="pres">
      <dgm:prSet presAssocID="{EC2B21B9-9F77-498F-BBAE-E4CF8AD39567}" presName="rootConnector" presStyleLbl="node3" presStyleIdx="6" presStyleCnt="12"/>
      <dgm:spPr/>
      <dgm:t>
        <a:bodyPr/>
        <a:lstStyle/>
        <a:p>
          <a:endParaRPr lang="en-US"/>
        </a:p>
      </dgm:t>
    </dgm:pt>
    <dgm:pt modelId="{E5B2845E-289A-4D78-9E72-5347B4130DD3}" type="pres">
      <dgm:prSet presAssocID="{EC2B21B9-9F77-498F-BBAE-E4CF8AD39567}" presName="hierChild4" presStyleCnt="0"/>
      <dgm:spPr/>
    </dgm:pt>
    <dgm:pt modelId="{6F865245-D35C-4218-B00C-E1C5553AA159}" type="pres">
      <dgm:prSet presAssocID="{EC2B21B9-9F77-498F-BBAE-E4CF8AD39567}" presName="hierChild5" presStyleCnt="0"/>
      <dgm:spPr/>
    </dgm:pt>
    <dgm:pt modelId="{DE5E8E34-587D-4BA6-BF33-D965148CBE6A}" type="pres">
      <dgm:prSet presAssocID="{CEA45BFF-8463-4F55-AFCF-799835667450}" presName="Name50" presStyleLbl="parChTrans1D3" presStyleIdx="7" presStyleCnt="12"/>
      <dgm:spPr/>
    </dgm:pt>
    <dgm:pt modelId="{6908582A-40F0-48D1-BD21-2120E19A08F7}" type="pres">
      <dgm:prSet presAssocID="{10863C1D-405C-464B-BD07-521383DEF186}" presName="hierRoot2" presStyleCnt="0">
        <dgm:presLayoutVars>
          <dgm:hierBranch val="r"/>
        </dgm:presLayoutVars>
      </dgm:prSet>
      <dgm:spPr/>
    </dgm:pt>
    <dgm:pt modelId="{832340C3-1AE9-4109-A7E0-137D22369D56}" type="pres">
      <dgm:prSet presAssocID="{10863C1D-405C-464B-BD07-521383DEF186}" presName="rootComposite" presStyleCnt="0"/>
      <dgm:spPr/>
    </dgm:pt>
    <dgm:pt modelId="{F7D79203-7C1C-4D9D-9022-85021A427EA3}" type="pres">
      <dgm:prSet presAssocID="{10863C1D-405C-464B-BD07-521383DEF186}" presName="rootText" presStyleLbl="node3" presStyleIdx="7" presStyleCnt="12">
        <dgm:presLayoutVars>
          <dgm:chPref val="3"/>
        </dgm:presLayoutVars>
      </dgm:prSet>
      <dgm:spPr/>
      <dgm:t>
        <a:bodyPr/>
        <a:lstStyle/>
        <a:p>
          <a:endParaRPr lang="en-US"/>
        </a:p>
      </dgm:t>
    </dgm:pt>
    <dgm:pt modelId="{FA6428F6-FC3B-4D96-8586-8001AD5049D6}" type="pres">
      <dgm:prSet presAssocID="{10863C1D-405C-464B-BD07-521383DEF186}" presName="rootConnector" presStyleLbl="node3" presStyleIdx="7" presStyleCnt="12"/>
      <dgm:spPr/>
      <dgm:t>
        <a:bodyPr/>
        <a:lstStyle/>
        <a:p>
          <a:endParaRPr lang="en-US"/>
        </a:p>
      </dgm:t>
    </dgm:pt>
    <dgm:pt modelId="{E9880459-10EB-47F1-8D38-A16CE3DD13B6}" type="pres">
      <dgm:prSet presAssocID="{10863C1D-405C-464B-BD07-521383DEF186}" presName="hierChild4" presStyleCnt="0"/>
      <dgm:spPr/>
    </dgm:pt>
    <dgm:pt modelId="{8986F9BE-3AA5-4D60-BEA8-66ACAD9BAC81}" type="pres">
      <dgm:prSet presAssocID="{10863C1D-405C-464B-BD07-521383DEF186}" presName="hierChild5" presStyleCnt="0"/>
      <dgm:spPr/>
    </dgm:pt>
    <dgm:pt modelId="{33C4CBD9-49F6-4C82-87B4-3BE7A21D4327}" type="pres">
      <dgm:prSet presAssocID="{146B4769-97F2-41EC-9F34-56948AAEF2A5}" presName="Name50" presStyleLbl="parChTrans1D3" presStyleIdx="8" presStyleCnt="12"/>
      <dgm:spPr/>
    </dgm:pt>
    <dgm:pt modelId="{F44A6CC3-11CE-4C4D-A818-804BB1B5D789}" type="pres">
      <dgm:prSet presAssocID="{16694AAE-59D3-43F6-B56C-3C710D009D3A}" presName="hierRoot2" presStyleCnt="0">
        <dgm:presLayoutVars>
          <dgm:hierBranch val="r"/>
        </dgm:presLayoutVars>
      </dgm:prSet>
      <dgm:spPr/>
    </dgm:pt>
    <dgm:pt modelId="{5737F0B2-F618-4EC9-9884-BDE286310B41}" type="pres">
      <dgm:prSet presAssocID="{16694AAE-59D3-43F6-B56C-3C710D009D3A}" presName="rootComposite" presStyleCnt="0"/>
      <dgm:spPr/>
    </dgm:pt>
    <dgm:pt modelId="{4225BB89-A66A-42B7-ACEB-2D5AAE36A4DA}" type="pres">
      <dgm:prSet presAssocID="{16694AAE-59D3-43F6-B56C-3C710D009D3A}" presName="rootText" presStyleLbl="node3" presStyleIdx="8" presStyleCnt="12">
        <dgm:presLayoutVars>
          <dgm:chPref val="3"/>
        </dgm:presLayoutVars>
      </dgm:prSet>
      <dgm:spPr/>
      <dgm:t>
        <a:bodyPr/>
        <a:lstStyle/>
        <a:p>
          <a:endParaRPr lang="en-US"/>
        </a:p>
      </dgm:t>
    </dgm:pt>
    <dgm:pt modelId="{7626B89C-0484-487F-B32B-B61972D2B47C}" type="pres">
      <dgm:prSet presAssocID="{16694AAE-59D3-43F6-B56C-3C710D009D3A}" presName="rootConnector" presStyleLbl="node3" presStyleIdx="8" presStyleCnt="12"/>
      <dgm:spPr/>
      <dgm:t>
        <a:bodyPr/>
        <a:lstStyle/>
        <a:p>
          <a:endParaRPr lang="en-US"/>
        </a:p>
      </dgm:t>
    </dgm:pt>
    <dgm:pt modelId="{26FB11DD-0594-4665-BED0-FF4AA64DAFA2}" type="pres">
      <dgm:prSet presAssocID="{16694AAE-59D3-43F6-B56C-3C710D009D3A}" presName="hierChild4" presStyleCnt="0"/>
      <dgm:spPr/>
    </dgm:pt>
    <dgm:pt modelId="{752E8134-DC7E-40A2-85D3-8342408FB7E5}" type="pres">
      <dgm:prSet presAssocID="{16694AAE-59D3-43F6-B56C-3C710D009D3A}" presName="hierChild5" presStyleCnt="0"/>
      <dgm:spPr/>
    </dgm:pt>
    <dgm:pt modelId="{9233B1D9-FB28-4C3E-AF18-089B562F3F5A}" type="pres">
      <dgm:prSet presAssocID="{8D7DDD9E-C209-4CBC-917C-A243714D27E8}" presName="hierChild5" presStyleCnt="0"/>
      <dgm:spPr/>
    </dgm:pt>
    <dgm:pt modelId="{B70DBE95-B3EB-47B4-B152-EC8298C755FD}" type="pres">
      <dgm:prSet presAssocID="{897445B3-AABA-4AFF-883B-1E83E322A28E}" presName="Name35" presStyleLbl="parChTrans1D2" presStyleIdx="5" presStyleCnt="7"/>
      <dgm:spPr/>
    </dgm:pt>
    <dgm:pt modelId="{27A9BC26-43B0-4128-8725-D6953FF66169}" type="pres">
      <dgm:prSet presAssocID="{98B2A169-7B4C-4552-B208-02A50F8CA53B}" presName="hierRoot2" presStyleCnt="0">
        <dgm:presLayoutVars>
          <dgm:hierBranch val="r"/>
        </dgm:presLayoutVars>
      </dgm:prSet>
      <dgm:spPr/>
    </dgm:pt>
    <dgm:pt modelId="{6B5D7FC9-9E42-45C2-8864-4660F3A14D49}" type="pres">
      <dgm:prSet presAssocID="{98B2A169-7B4C-4552-B208-02A50F8CA53B}" presName="rootComposite" presStyleCnt="0"/>
      <dgm:spPr/>
    </dgm:pt>
    <dgm:pt modelId="{D10041C5-2449-4B58-B12E-DCD5A2C25608}" type="pres">
      <dgm:prSet presAssocID="{98B2A169-7B4C-4552-B208-02A50F8CA53B}" presName="rootText" presStyleLbl="node2" presStyleIdx="5" presStyleCnt="7">
        <dgm:presLayoutVars>
          <dgm:chPref val="3"/>
        </dgm:presLayoutVars>
      </dgm:prSet>
      <dgm:spPr/>
      <dgm:t>
        <a:bodyPr/>
        <a:lstStyle/>
        <a:p>
          <a:endParaRPr lang="en-US"/>
        </a:p>
      </dgm:t>
    </dgm:pt>
    <dgm:pt modelId="{BE94FBC7-80B2-4ED6-99A0-E9E01F98F349}" type="pres">
      <dgm:prSet presAssocID="{98B2A169-7B4C-4552-B208-02A50F8CA53B}" presName="rootConnector" presStyleLbl="node2" presStyleIdx="5" presStyleCnt="7"/>
      <dgm:spPr/>
      <dgm:t>
        <a:bodyPr/>
        <a:lstStyle/>
        <a:p>
          <a:endParaRPr lang="en-US"/>
        </a:p>
      </dgm:t>
    </dgm:pt>
    <dgm:pt modelId="{0AE9FF54-970E-4E3A-B4F4-2AFD4293BB8A}" type="pres">
      <dgm:prSet presAssocID="{98B2A169-7B4C-4552-B208-02A50F8CA53B}" presName="hierChild4" presStyleCnt="0"/>
      <dgm:spPr/>
    </dgm:pt>
    <dgm:pt modelId="{4BE5477E-DADD-4AEF-A88C-E8ECDF37BA2B}" type="pres">
      <dgm:prSet presAssocID="{77A93272-3569-492F-8430-31196ABD9588}" presName="Name50" presStyleLbl="parChTrans1D3" presStyleIdx="9" presStyleCnt="12"/>
      <dgm:spPr/>
    </dgm:pt>
    <dgm:pt modelId="{92C2F4ED-5A39-4F16-AB21-087BC1294537}" type="pres">
      <dgm:prSet presAssocID="{0BFBABAC-790B-4D3B-80FE-EE634E7E640C}" presName="hierRoot2" presStyleCnt="0">
        <dgm:presLayoutVars>
          <dgm:hierBranch val="r"/>
        </dgm:presLayoutVars>
      </dgm:prSet>
      <dgm:spPr/>
    </dgm:pt>
    <dgm:pt modelId="{AF2D40B3-DDB6-4E9B-8E81-43620FF70204}" type="pres">
      <dgm:prSet presAssocID="{0BFBABAC-790B-4D3B-80FE-EE634E7E640C}" presName="rootComposite" presStyleCnt="0"/>
      <dgm:spPr/>
    </dgm:pt>
    <dgm:pt modelId="{FEBF6A10-88FC-44E6-97BD-D641D904174E}" type="pres">
      <dgm:prSet presAssocID="{0BFBABAC-790B-4D3B-80FE-EE634E7E640C}" presName="rootText" presStyleLbl="node3" presStyleIdx="9" presStyleCnt="12">
        <dgm:presLayoutVars>
          <dgm:chPref val="3"/>
        </dgm:presLayoutVars>
      </dgm:prSet>
      <dgm:spPr/>
      <dgm:t>
        <a:bodyPr/>
        <a:lstStyle/>
        <a:p>
          <a:endParaRPr lang="en-US"/>
        </a:p>
      </dgm:t>
    </dgm:pt>
    <dgm:pt modelId="{B9EC712F-7FCE-411A-8F8A-38713F90FD3F}" type="pres">
      <dgm:prSet presAssocID="{0BFBABAC-790B-4D3B-80FE-EE634E7E640C}" presName="rootConnector" presStyleLbl="node3" presStyleIdx="9" presStyleCnt="12"/>
      <dgm:spPr/>
      <dgm:t>
        <a:bodyPr/>
        <a:lstStyle/>
        <a:p>
          <a:endParaRPr lang="en-US"/>
        </a:p>
      </dgm:t>
    </dgm:pt>
    <dgm:pt modelId="{76D00067-64DD-4557-A5D6-225C20A191D9}" type="pres">
      <dgm:prSet presAssocID="{0BFBABAC-790B-4D3B-80FE-EE634E7E640C}" presName="hierChild4" presStyleCnt="0"/>
      <dgm:spPr/>
    </dgm:pt>
    <dgm:pt modelId="{968496DF-ADD0-4733-ABBA-43E7C93C1254}" type="pres">
      <dgm:prSet presAssocID="{0BFBABAC-790B-4D3B-80FE-EE634E7E640C}" presName="hierChild5" presStyleCnt="0"/>
      <dgm:spPr/>
    </dgm:pt>
    <dgm:pt modelId="{EEA3169E-FED1-48A6-B375-20C3B402A542}" type="pres">
      <dgm:prSet presAssocID="{9199A170-6B50-40AA-B4B0-425C147E4419}" presName="Name50" presStyleLbl="parChTrans1D3" presStyleIdx="10" presStyleCnt="12"/>
      <dgm:spPr/>
    </dgm:pt>
    <dgm:pt modelId="{83B3456E-5B91-4259-A933-9481AFC37C57}" type="pres">
      <dgm:prSet presAssocID="{CA49BD6C-50CF-4850-8165-B21CFD8988B9}" presName="hierRoot2" presStyleCnt="0">
        <dgm:presLayoutVars>
          <dgm:hierBranch val="r"/>
        </dgm:presLayoutVars>
      </dgm:prSet>
      <dgm:spPr/>
    </dgm:pt>
    <dgm:pt modelId="{51775E9D-19EB-4CC8-AE87-64DAEF1DFAFF}" type="pres">
      <dgm:prSet presAssocID="{CA49BD6C-50CF-4850-8165-B21CFD8988B9}" presName="rootComposite" presStyleCnt="0"/>
      <dgm:spPr/>
    </dgm:pt>
    <dgm:pt modelId="{C3C5287C-3170-4AA6-A145-73FEE4F041BB}" type="pres">
      <dgm:prSet presAssocID="{CA49BD6C-50CF-4850-8165-B21CFD8988B9}" presName="rootText" presStyleLbl="node3" presStyleIdx="10" presStyleCnt="12">
        <dgm:presLayoutVars>
          <dgm:chPref val="3"/>
        </dgm:presLayoutVars>
      </dgm:prSet>
      <dgm:spPr/>
      <dgm:t>
        <a:bodyPr/>
        <a:lstStyle/>
        <a:p>
          <a:endParaRPr lang="en-US"/>
        </a:p>
      </dgm:t>
    </dgm:pt>
    <dgm:pt modelId="{9D55C081-14B6-40FA-8A74-03694A72683A}" type="pres">
      <dgm:prSet presAssocID="{CA49BD6C-50CF-4850-8165-B21CFD8988B9}" presName="rootConnector" presStyleLbl="node3" presStyleIdx="10" presStyleCnt="12"/>
      <dgm:spPr/>
      <dgm:t>
        <a:bodyPr/>
        <a:lstStyle/>
        <a:p>
          <a:endParaRPr lang="en-US"/>
        </a:p>
      </dgm:t>
    </dgm:pt>
    <dgm:pt modelId="{A17C03E1-65D4-40DA-9E77-2F1D78D6DC94}" type="pres">
      <dgm:prSet presAssocID="{CA49BD6C-50CF-4850-8165-B21CFD8988B9}" presName="hierChild4" presStyleCnt="0"/>
      <dgm:spPr/>
    </dgm:pt>
    <dgm:pt modelId="{CA199DEB-72AC-4C67-ABAF-0BE5F1F91652}" type="pres">
      <dgm:prSet presAssocID="{CA49BD6C-50CF-4850-8165-B21CFD8988B9}" presName="hierChild5" presStyleCnt="0"/>
      <dgm:spPr/>
    </dgm:pt>
    <dgm:pt modelId="{CB624943-1C7E-456D-A6E5-FD6BB42F208F}" type="pres">
      <dgm:prSet presAssocID="{2D235E3D-3EF4-4241-BBC0-312AE083E285}" presName="Name50" presStyleLbl="parChTrans1D3" presStyleIdx="11" presStyleCnt="12"/>
      <dgm:spPr/>
    </dgm:pt>
    <dgm:pt modelId="{C8AEFE0F-236F-42A2-87E1-E68588285F1B}" type="pres">
      <dgm:prSet presAssocID="{ED4168BF-343D-4FB4-B610-AF9E93D9BE02}" presName="hierRoot2" presStyleCnt="0">
        <dgm:presLayoutVars>
          <dgm:hierBranch val="r"/>
        </dgm:presLayoutVars>
      </dgm:prSet>
      <dgm:spPr/>
    </dgm:pt>
    <dgm:pt modelId="{6170F65F-FF19-4305-90C3-5679B684EE38}" type="pres">
      <dgm:prSet presAssocID="{ED4168BF-343D-4FB4-B610-AF9E93D9BE02}" presName="rootComposite" presStyleCnt="0"/>
      <dgm:spPr/>
    </dgm:pt>
    <dgm:pt modelId="{B6F69B54-DFAD-4920-8A9D-29AF718AAA24}" type="pres">
      <dgm:prSet presAssocID="{ED4168BF-343D-4FB4-B610-AF9E93D9BE02}" presName="rootText" presStyleLbl="node3" presStyleIdx="11" presStyleCnt="12">
        <dgm:presLayoutVars>
          <dgm:chPref val="3"/>
        </dgm:presLayoutVars>
      </dgm:prSet>
      <dgm:spPr/>
      <dgm:t>
        <a:bodyPr/>
        <a:lstStyle/>
        <a:p>
          <a:endParaRPr lang="en-US"/>
        </a:p>
      </dgm:t>
    </dgm:pt>
    <dgm:pt modelId="{A7268A0F-E83E-4DD1-906C-4C03CEE73217}" type="pres">
      <dgm:prSet presAssocID="{ED4168BF-343D-4FB4-B610-AF9E93D9BE02}" presName="rootConnector" presStyleLbl="node3" presStyleIdx="11" presStyleCnt="12"/>
      <dgm:spPr/>
      <dgm:t>
        <a:bodyPr/>
        <a:lstStyle/>
        <a:p>
          <a:endParaRPr lang="en-US"/>
        </a:p>
      </dgm:t>
    </dgm:pt>
    <dgm:pt modelId="{EFC790B0-1008-47FE-9AD6-547EEF47EDED}" type="pres">
      <dgm:prSet presAssocID="{ED4168BF-343D-4FB4-B610-AF9E93D9BE02}" presName="hierChild4" presStyleCnt="0"/>
      <dgm:spPr/>
    </dgm:pt>
    <dgm:pt modelId="{1901F2AF-AE20-4A67-B429-5D8E4354FECB}" type="pres">
      <dgm:prSet presAssocID="{ED4168BF-343D-4FB4-B610-AF9E93D9BE02}" presName="hierChild5" presStyleCnt="0"/>
      <dgm:spPr/>
    </dgm:pt>
    <dgm:pt modelId="{9AD3B6C4-931A-4D0B-B0CD-46FAA092E1F7}" type="pres">
      <dgm:prSet presAssocID="{98B2A169-7B4C-4552-B208-02A50F8CA53B}" presName="hierChild5" presStyleCnt="0"/>
      <dgm:spPr/>
    </dgm:pt>
    <dgm:pt modelId="{EF71DE5C-C8BB-425E-9393-1D3677AD7FE8}" type="pres">
      <dgm:prSet presAssocID="{9259C4E2-9DEE-4E11-936F-64A4DDAC1824}" presName="Name35" presStyleLbl="parChTrans1D2" presStyleIdx="6" presStyleCnt="7"/>
      <dgm:spPr/>
    </dgm:pt>
    <dgm:pt modelId="{7F7B481C-1A9B-4712-8CDF-F151E311DF58}" type="pres">
      <dgm:prSet presAssocID="{463EA07A-A909-4BA6-9003-F62D4F9FC1A0}" presName="hierRoot2" presStyleCnt="0">
        <dgm:presLayoutVars>
          <dgm:hierBranch/>
        </dgm:presLayoutVars>
      </dgm:prSet>
      <dgm:spPr/>
    </dgm:pt>
    <dgm:pt modelId="{0AD1A7C8-2EFC-43F0-BB9F-9264CF2AB7A1}" type="pres">
      <dgm:prSet presAssocID="{463EA07A-A909-4BA6-9003-F62D4F9FC1A0}" presName="rootComposite" presStyleCnt="0"/>
      <dgm:spPr/>
    </dgm:pt>
    <dgm:pt modelId="{F24677CF-3646-458A-9D74-6326D117E076}" type="pres">
      <dgm:prSet presAssocID="{463EA07A-A909-4BA6-9003-F62D4F9FC1A0}" presName="rootText" presStyleLbl="node2" presStyleIdx="6" presStyleCnt="7">
        <dgm:presLayoutVars>
          <dgm:chPref val="3"/>
        </dgm:presLayoutVars>
      </dgm:prSet>
      <dgm:spPr/>
      <dgm:t>
        <a:bodyPr/>
        <a:lstStyle/>
        <a:p>
          <a:endParaRPr lang="en-US"/>
        </a:p>
      </dgm:t>
    </dgm:pt>
    <dgm:pt modelId="{0D7BE197-3271-4501-9987-6197B7B920D6}" type="pres">
      <dgm:prSet presAssocID="{463EA07A-A909-4BA6-9003-F62D4F9FC1A0}" presName="rootConnector" presStyleLbl="node2" presStyleIdx="6" presStyleCnt="7"/>
      <dgm:spPr/>
      <dgm:t>
        <a:bodyPr/>
        <a:lstStyle/>
        <a:p>
          <a:endParaRPr lang="en-US"/>
        </a:p>
      </dgm:t>
    </dgm:pt>
    <dgm:pt modelId="{1EF2ACB6-8C61-4BC5-A256-0EAA1D829C69}" type="pres">
      <dgm:prSet presAssocID="{463EA07A-A909-4BA6-9003-F62D4F9FC1A0}" presName="hierChild4" presStyleCnt="0"/>
      <dgm:spPr/>
    </dgm:pt>
    <dgm:pt modelId="{0AE2B5CC-7859-423A-A412-F5805CA1582A}" type="pres">
      <dgm:prSet presAssocID="{463EA07A-A909-4BA6-9003-F62D4F9FC1A0}" presName="hierChild5" presStyleCnt="0"/>
      <dgm:spPr/>
    </dgm:pt>
    <dgm:pt modelId="{3AA9D1D8-3125-4693-B9DB-E59CC2048325}" type="pres">
      <dgm:prSet presAssocID="{B314BAC6-1C64-4A92-A6E5-4AF63E2E6FE3}" presName="hierChild3" presStyleCnt="0"/>
      <dgm:spPr/>
    </dgm:pt>
  </dgm:ptLst>
  <dgm:cxnLst>
    <dgm:cxn modelId="{64F4F081-870C-4A2F-A8C4-EAB129390D51}" type="presOf" srcId="{7DCC27FC-86D4-4BE1-9B70-FD1F9EEEA12C}" destId="{FC3C3E1B-B9F6-496B-9F68-6BEDDA4E5132}" srcOrd="0" destOrd="0" presId="urn:microsoft.com/office/officeart/2005/8/layout/orgChart1"/>
    <dgm:cxn modelId="{ECA463E9-E7ED-48D9-9363-17FEF83C3C49}" type="presOf" srcId="{98B2A169-7B4C-4552-B208-02A50F8CA53B}" destId="{BE94FBC7-80B2-4ED6-99A0-E9E01F98F349}" srcOrd="1" destOrd="0" presId="urn:microsoft.com/office/officeart/2005/8/layout/orgChart1"/>
    <dgm:cxn modelId="{D36CD3C0-3971-4BF3-B3A6-3CD131D5DD10}" srcId="{98B2A169-7B4C-4552-B208-02A50F8CA53B}" destId="{ED4168BF-343D-4FB4-B610-AF9E93D9BE02}" srcOrd="2" destOrd="0" parTransId="{2D235E3D-3EF4-4241-BBC0-312AE083E285}" sibTransId="{8CB809D1-663B-4EFC-872D-276C272A1733}"/>
    <dgm:cxn modelId="{972E5973-136F-4BAB-BDB2-DBEE43115A02}" type="presOf" srcId="{8D7DDD9E-C209-4CBC-917C-A243714D27E8}" destId="{9CC9666B-9756-41E2-AE8A-30AF5169D0BF}" srcOrd="1" destOrd="0" presId="urn:microsoft.com/office/officeart/2005/8/layout/orgChart1"/>
    <dgm:cxn modelId="{C2E7492E-EABE-44AB-B9C6-61D7156F59D1}" type="presOf" srcId="{D7D6F5C5-10E8-429B-B588-329E8EBCAFCE}" destId="{7CD8772F-629E-4CED-95A9-38EC81C5200D}" srcOrd="0" destOrd="0" presId="urn:microsoft.com/office/officeart/2005/8/layout/orgChart1"/>
    <dgm:cxn modelId="{B0DB840E-4D94-46B5-8E08-67047E4B9A2C}" type="presOf" srcId="{98B2A169-7B4C-4552-B208-02A50F8CA53B}" destId="{D10041C5-2449-4B58-B12E-DCD5A2C25608}" srcOrd="0" destOrd="0" presId="urn:microsoft.com/office/officeart/2005/8/layout/orgChart1"/>
    <dgm:cxn modelId="{AAB0A7C9-4A60-4D52-9C08-699A0AF8405D}" type="presOf" srcId="{C88CD4F4-8867-4BF8-BABB-E98C4CD4FE31}" destId="{9311B43C-D08B-4880-BA6F-594687F30CE4}" srcOrd="0" destOrd="0" presId="urn:microsoft.com/office/officeart/2005/8/layout/orgChart1"/>
    <dgm:cxn modelId="{7378FEE1-9C97-42F7-BEDD-24E0C5330E43}" srcId="{DFDFEBC3-424F-422C-88B2-4D024B424C76}" destId="{3AAFBF66-611C-4DD1-A045-73DA44BB4CFE}" srcOrd="2" destOrd="0" parTransId="{701AFF85-7EA6-4BD9-8F03-2F61D295EE30}" sibTransId="{1BEAF056-1CE6-48EF-A389-EFAF66DA45BA}"/>
    <dgm:cxn modelId="{A72E3FA2-BA00-4B85-B45E-F7C7BBC8C06E}" srcId="{B314BAC6-1C64-4A92-A6E5-4AF63E2E6FE3}" destId="{D7D6F5C5-10E8-429B-B588-329E8EBCAFCE}" srcOrd="0" destOrd="0" parTransId="{62A75C5F-D519-4EBF-8AD5-10D99228C6D6}" sibTransId="{2CEE9193-A661-4122-A4F3-D6DCE950F402}"/>
    <dgm:cxn modelId="{AF20D4B8-AF7A-46C3-91C7-715518006C0C}" type="presOf" srcId="{701AFF85-7EA6-4BD9-8F03-2F61D295EE30}" destId="{2E02FED7-48C9-45A4-A235-59ECE86A70C4}" srcOrd="0" destOrd="0" presId="urn:microsoft.com/office/officeart/2005/8/layout/orgChart1"/>
    <dgm:cxn modelId="{53D046F7-1390-44EB-8500-7B5FADABE808}" srcId="{B314BAC6-1C64-4A92-A6E5-4AF63E2E6FE3}" destId="{8234F0C0-ABF6-4AF1-B0D0-A51D9E7782DF}" srcOrd="1" destOrd="0" parTransId="{4CA9B00F-5481-4529-8291-9C3F0BEC5848}" sibTransId="{D06F3DB9-9590-4A06-8031-C21D164B5A34}"/>
    <dgm:cxn modelId="{004875B0-D0C9-4F2E-9D73-7BB84B020D20}" type="presOf" srcId="{CA49BD6C-50CF-4850-8165-B21CFD8988B9}" destId="{9D55C081-14B6-40FA-8A74-03694A72683A}" srcOrd="1" destOrd="0" presId="urn:microsoft.com/office/officeart/2005/8/layout/orgChart1"/>
    <dgm:cxn modelId="{E9CFE14C-BCE6-4867-89A8-DC92CDFB6997}" type="presOf" srcId="{04DA44EA-B765-479D-9F93-B0F20B8567B8}" destId="{C485556A-9C55-4945-8362-D3BD83F61792}" srcOrd="0" destOrd="0" presId="urn:microsoft.com/office/officeart/2005/8/layout/orgChart1"/>
    <dgm:cxn modelId="{3E166503-E988-4541-A90F-61E60BDB2452}" srcId="{B314BAC6-1C64-4A92-A6E5-4AF63E2E6FE3}" destId="{DFDFEBC3-424F-422C-88B2-4D024B424C76}" srcOrd="3" destOrd="0" parTransId="{D7638A1C-89F0-4E1A-8510-CE6D8325BE20}" sibTransId="{5FBCE03C-36D7-42AF-9DD1-827F96A2863F}"/>
    <dgm:cxn modelId="{BEDA8D68-1568-4370-9B79-41C6A99A46A7}" type="presOf" srcId="{2D235E3D-3EF4-4241-BBC0-312AE083E285}" destId="{CB624943-1C7E-456D-A6E5-FD6BB42F208F}" srcOrd="0" destOrd="0" presId="urn:microsoft.com/office/officeart/2005/8/layout/orgChart1"/>
    <dgm:cxn modelId="{960DA82A-259D-4B1D-BFB0-FF5341D63E0A}" type="presOf" srcId="{897445B3-AABA-4AFF-883B-1E83E322A28E}" destId="{B70DBE95-B3EB-47B4-B152-EC8298C755FD}" srcOrd="0" destOrd="0" presId="urn:microsoft.com/office/officeart/2005/8/layout/orgChart1"/>
    <dgm:cxn modelId="{0129E888-714A-4D21-A31A-71B61B9A368D}" type="presOf" srcId="{9199A170-6B50-40AA-B4B0-425C147E4419}" destId="{EEA3169E-FED1-48A6-B375-20C3B402A542}" srcOrd="0" destOrd="0" presId="urn:microsoft.com/office/officeart/2005/8/layout/orgChart1"/>
    <dgm:cxn modelId="{435032BC-7B81-4595-A28B-617BBD03CCFC}" type="presOf" srcId="{C5B384E7-7689-4BF8-9D2C-68D89C7DFDFA}" destId="{FE3F48E0-1854-45A2-BE43-6531CA5C445F}" srcOrd="0" destOrd="0" presId="urn:microsoft.com/office/officeart/2005/8/layout/orgChart1"/>
    <dgm:cxn modelId="{A7BCAA6A-2F57-4B65-BF65-BF4A4108913F}" type="presOf" srcId="{D4DD4A2B-92FA-461D-A5E6-8A92547F3A81}" destId="{CDFAAFAE-0DAD-4828-8304-B286230F3BD8}" srcOrd="0" destOrd="0" presId="urn:microsoft.com/office/officeart/2005/8/layout/orgChart1"/>
    <dgm:cxn modelId="{95C1BDAC-A603-41EE-8CDF-ADC354394BF8}" type="presOf" srcId="{63C64654-EF38-4064-BE6A-CA32510417F6}" destId="{E2287519-46BC-448F-AB4A-804E7DABDD24}" srcOrd="1" destOrd="0" presId="urn:microsoft.com/office/officeart/2005/8/layout/orgChart1"/>
    <dgm:cxn modelId="{360CE569-2C7B-4F5A-BF1E-E2EC04D6C335}" type="presOf" srcId="{463EA07A-A909-4BA6-9003-F62D4F9FC1A0}" destId="{F24677CF-3646-458A-9D74-6326D117E076}" srcOrd="0" destOrd="0" presId="urn:microsoft.com/office/officeart/2005/8/layout/orgChart1"/>
    <dgm:cxn modelId="{9BE2EEC6-BBE3-4444-9472-B19AB0759400}" type="presOf" srcId="{77A93272-3569-492F-8430-31196ABD9588}" destId="{4BE5477E-DADD-4AEF-A88C-E8ECDF37BA2B}" srcOrd="0" destOrd="0" presId="urn:microsoft.com/office/officeart/2005/8/layout/orgChart1"/>
    <dgm:cxn modelId="{9D562348-48E5-4EBB-BF34-5A8EC52F3D50}" type="presOf" srcId="{10863C1D-405C-464B-BD07-521383DEF186}" destId="{F7D79203-7C1C-4D9D-9022-85021A427EA3}" srcOrd="0" destOrd="0" presId="urn:microsoft.com/office/officeart/2005/8/layout/orgChart1"/>
    <dgm:cxn modelId="{FF628B92-57E4-4EB7-A090-F7BBCE27F39B}" type="presOf" srcId="{0BFBABAC-790B-4D3B-80FE-EE634E7E640C}" destId="{B9EC712F-7FCE-411A-8F8A-38713F90FD3F}" srcOrd="1" destOrd="0" presId="urn:microsoft.com/office/officeart/2005/8/layout/orgChart1"/>
    <dgm:cxn modelId="{59C5E054-5D5A-49D8-89F0-2652D4F15600}" srcId="{8D7DDD9E-C209-4CBC-917C-A243714D27E8}" destId="{16694AAE-59D3-43F6-B56C-3C710D009D3A}" srcOrd="3" destOrd="0" parTransId="{146B4769-97F2-41EC-9F34-56948AAEF2A5}" sibTransId="{A5F1E571-648B-4DC2-AAC1-A892446B8E89}"/>
    <dgm:cxn modelId="{CD2A19D2-7444-4C16-B208-554C9C6AEDB7}" srcId="{DFDFEBC3-424F-422C-88B2-4D024B424C76}" destId="{63C64654-EF38-4064-BE6A-CA32510417F6}" srcOrd="0" destOrd="0" parTransId="{0EC6F097-F88D-4B32-BC00-443898C2E06D}" sibTransId="{2AADAF5B-BD2E-4943-B11E-26308D07229A}"/>
    <dgm:cxn modelId="{C7701922-D29A-40D9-8449-BE79C4687BBE}" type="presOf" srcId="{78273A4E-76D5-4981-B48B-A79FD22CAC3A}" destId="{8BD22E92-58B0-4E6C-AB14-915FFDA24112}" srcOrd="0" destOrd="0" presId="urn:microsoft.com/office/officeart/2005/8/layout/orgChart1"/>
    <dgm:cxn modelId="{EF1B4D84-0D85-4D4E-B371-C230606C28AF}" type="presOf" srcId="{B314BAC6-1C64-4A92-A6E5-4AF63E2E6FE3}" destId="{1CDFBE4B-883B-48DD-90F4-364D4FA7E0A1}" srcOrd="1" destOrd="0" presId="urn:microsoft.com/office/officeart/2005/8/layout/orgChart1"/>
    <dgm:cxn modelId="{12DB85BC-2230-45F9-8A6E-839220AD38A5}" srcId="{B314BAC6-1C64-4A92-A6E5-4AF63E2E6FE3}" destId="{98B2A169-7B4C-4552-B208-02A50F8CA53B}" srcOrd="5" destOrd="0" parTransId="{897445B3-AABA-4AFF-883B-1E83E322A28E}" sibTransId="{6C5664FE-0B71-4078-BC7A-A1191B2FCC21}"/>
    <dgm:cxn modelId="{D373537F-CDB9-4540-AF08-F3AC509901EF}" type="presOf" srcId="{CEA45BFF-8463-4F55-AFCF-799835667450}" destId="{DE5E8E34-587D-4BA6-BF33-D965148CBE6A}" srcOrd="0" destOrd="0" presId="urn:microsoft.com/office/officeart/2005/8/layout/orgChart1"/>
    <dgm:cxn modelId="{DC1B9718-DCC2-46CC-BBF1-EB206C5BCB2F}" type="presOf" srcId="{82332685-86E3-43A9-A656-DFF26BF49B90}" destId="{EC01D4FD-ABF8-4C18-9F8F-A19696A49BED}" srcOrd="0" destOrd="0" presId="urn:microsoft.com/office/officeart/2005/8/layout/orgChart1"/>
    <dgm:cxn modelId="{B2838C87-23FB-4C3C-BF57-903D86644427}" type="presOf" srcId="{D7D6F5C5-10E8-429B-B588-329E8EBCAFCE}" destId="{85890C59-E9D7-46BC-BD04-F6E571CD6172}" srcOrd="1" destOrd="0" presId="urn:microsoft.com/office/officeart/2005/8/layout/orgChart1"/>
    <dgm:cxn modelId="{7EFC13BD-7139-4CD9-8F03-32FFF76C7675}" type="presOf" srcId="{0EC6F097-F88D-4B32-BC00-443898C2E06D}" destId="{660EF7A5-0A34-4904-8434-CBB1576C3215}" srcOrd="0" destOrd="0" presId="urn:microsoft.com/office/officeart/2005/8/layout/orgChart1"/>
    <dgm:cxn modelId="{AFCAAD28-E25E-4343-BC45-8407C83770CA}" type="presOf" srcId="{16694AAE-59D3-43F6-B56C-3C710D009D3A}" destId="{7626B89C-0484-487F-B32B-B61972D2B47C}" srcOrd="1" destOrd="0" presId="urn:microsoft.com/office/officeart/2005/8/layout/orgChart1"/>
    <dgm:cxn modelId="{CD42843D-4191-428A-B312-3B2E28EE5AB5}" type="presOf" srcId="{EC2B21B9-9F77-498F-BBAE-E4CF8AD39567}" destId="{EB79356D-5FB8-47C1-8183-AE92A399A78A}" srcOrd="1" destOrd="0" presId="urn:microsoft.com/office/officeart/2005/8/layout/orgChart1"/>
    <dgm:cxn modelId="{FE714AD0-0DD3-4E33-AFE5-6DDF7D3018C8}" srcId="{B314BAC6-1C64-4A92-A6E5-4AF63E2E6FE3}" destId="{463EA07A-A909-4BA6-9003-F62D4F9FC1A0}" srcOrd="6" destOrd="0" parTransId="{9259C4E2-9DEE-4E11-936F-64A4DDAC1824}" sibTransId="{9509AA8B-98B7-41FD-9BEE-5A5CCA3C064D}"/>
    <dgm:cxn modelId="{A15C70E1-637E-4326-B9F2-D78389B4A3B2}" type="presOf" srcId="{10863C1D-405C-464B-BD07-521383DEF186}" destId="{FA6428F6-FC3B-4D96-8586-8001AD5049D6}" srcOrd="1" destOrd="0" presId="urn:microsoft.com/office/officeart/2005/8/layout/orgChart1"/>
    <dgm:cxn modelId="{9EFC4851-489C-4F2B-9ED8-C22ED74BE2AA}" type="presOf" srcId="{82332685-86E3-43A9-A656-DFF26BF49B90}" destId="{C4D7F5FF-4933-4B05-85BA-CAE3AE105E18}" srcOrd="1" destOrd="0" presId="urn:microsoft.com/office/officeart/2005/8/layout/orgChart1"/>
    <dgm:cxn modelId="{E349B632-DA0C-47AB-997F-67D0D9823E73}" srcId="{8D7DDD9E-C209-4CBC-917C-A243714D27E8}" destId="{EC2B21B9-9F77-498F-BBAE-E4CF8AD39567}" srcOrd="1" destOrd="0" parTransId="{C7AA39BF-EA19-4888-9B07-D0DB19B1F985}" sibTransId="{B7A80793-152E-4030-ABCD-D1CD8514F2F8}"/>
    <dgm:cxn modelId="{AF5C5F36-2C21-40B6-B68D-EB3E2D7BD450}" type="presOf" srcId="{DFDFEBC3-424F-422C-88B2-4D024B424C76}" destId="{EBFD496E-668E-4850-9AE5-E6DAD463AA56}" srcOrd="1" destOrd="0" presId="urn:microsoft.com/office/officeart/2005/8/layout/orgChart1"/>
    <dgm:cxn modelId="{F43EB83D-2008-4E7E-849D-BA860890ED2B}" type="presOf" srcId="{63C64654-EF38-4064-BE6A-CA32510417F6}" destId="{D7348927-FC27-47D1-AA39-6F2C453EB1CF}" srcOrd="0" destOrd="0" presId="urn:microsoft.com/office/officeart/2005/8/layout/orgChart1"/>
    <dgm:cxn modelId="{6FDEA854-AD08-4DA0-B9F4-2737C38B5E91}" type="presOf" srcId="{4CA9B00F-5481-4529-8291-9C3F0BEC5848}" destId="{389CB1EE-94AB-4E3D-BAF5-2DD15F5ED829}" srcOrd="0" destOrd="0" presId="urn:microsoft.com/office/officeart/2005/8/layout/orgChart1"/>
    <dgm:cxn modelId="{113EC6AE-5C4D-4906-A5B3-0835E0E1FA55}" type="presOf" srcId="{584F3A57-1A70-4658-91D7-A7A22B39B87A}" destId="{6209CF84-FF46-42D7-8E52-2C1FD24901D3}" srcOrd="0" destOrd="0" presId="urn:microsoft.com/office/officeart/2005/8/layout/orgChart1"/>
    <dgm:cxn modelId="{B1DFF1E3-A1F7-472A-AE07-D9556A5D4E20}" type="presOf" srcId="{8234F0C0-ABF6-4AF1-B0D0-A51D9E7782DF}" destId="{2BEB171A-C9E2-4A41-9A99-2828B9B0D6B9}" srcOrd="0" destOrd="0" presId="urn:microsoft.com/office/officeart/2005/8/layout/orgChart1"/>
    <dgm:cxn modelId="{783FB1CE-359A-4B87-9FE7-0FC6D228227B}" type="presOf" srcId="{16694AAE-59D3-43F6-B56C-3C710D009D3A}" destId="{4225BB89-A66A-42B7-ACEB-2D5AAE36A4DA}" srcOrd="0" destOrd="0" presId="urn:microsoft.com/office/officeart/2005/8/layout/orgChart1"/>
    <dgm:cxn modelId="{E761E639-E8CB-4C56-9F54-7BE3B1C617E7}" type="presOf" srcId="{463EA07A-A909-4BA6-9003-F62D4F9FC1A0}" destId="{0D7BE197-3271-4501-9987-6197B7B920D6}" srcOrd="1" destOrd="0" presId="urn:microsoft.com/office/officeart/2005/8/layout/orgChart1"/>
    <dgm:cxn modelId="{F3439026-83CC-43FE-8428-78687A47EBC9}" type="presOf" srcId="{B314BAC6-1C64-4A92-A6E5-4AF63E2E6FE3}" destId="{53C3DF27-1147-4725-9869-5C561262D60C}" srcOrd="0" destOrd="0" presId="urn:microsoft.com/office/officeart/2005/8/layout/orgChart1"/>
    <dgm:cxn modelId="{56C85AA5-D729-4450-9697-22D798EE94C6}" type="presOf" srcId="{07B2B25B-10FE-4FE2-A5A0-FFFDB392D434}" destId="{F3600C42-4A75-48D0-B838-3A8764C577C2}" srcOrd="1" destOrd="0" presId="urn:microsoft.com/office/officeart/2005/8/layout/orgChart1"/>
    <dgm:cxn modelId="{B76268B1-6D18-4F3B-8C8E-0321F9E44B9E}" srcId="{B314BAC6-1C64-4A92-A6E5-4AF63E2E6FE3}" destId="{8D7DDD9E-C209-4CBC-917C-A243714D27E8}" srcOrd="4" destOrd="0" parTransId="{7DCC27FC-86D4-4BE1-9B70-FD1F9EEEA12C}" sibTransId="{6117E049-A3E7-4E59-AAD1-9ADCE77586E4}"/>
    <dgm:cxn modelId="{EE9963BD-9430-4F2C-884B-919C5CA6F506}" type="presOf" srcId="{3AAFBF66-611C-4DD1-A045-73DA44BB4CFE}" destId="{805C1908-727B-44FD-85F7-FC6363B23C9A}" srcOrd="0" destOrd="0" presId="urn:microsoft.com/office/officeart/2005/8/layout/orgChart1"/>
    <dgm:cxn modelId="{F26D7119-2988-48A6-B020-FDADBAE04500}" type="presOf" srcId="{584F3A57-1A70-4658-91D7-A7A22B39B87A}" destId="{920C51EC-8EF5-4C00-B3D7-1D29584151B3}" srcOrd="1" destOrd="0" presId="urn:microsoft.com/office/officeart/2005/8/layout/orgChart1"/>
    <dgm:cxn modelId="{D6086A37-C94A-47A0-AC29-BA431CAD0040}" type="presOf" srcId="{ED4168BF-343D-4FB4-B610-AF9E93D9BE02}" destId="{A7268A0F-E83E-4DD1-906C-4C03CEE73217}" srcOrd="1" destOrd="0" presId="urn:microsoft.com/office/officeart/2005/8/layout/orgChart1"/>
    <dgm:cxn modelId="{BFE4ED03-EF16-43F9-B443-D642259ECCB6}" type="presOf" srcId="{D7638A1C-89F0-4E1A-8510-CE6D8325BE20}" destId="{5D686B0A-7BCC-48D4-A5B2-211777E73B82}" srcOrd="0" destOrd="0" presId="urn:microsoft.com/office/officeart/2005/8/layout/orgChart1"/>
    <dgm:cxn modelId="{F66FAD97-4E12-494B-99DB-731DF531AE51}" srcId="{82332685-86E3-43A9-A656-DFF26BF49B90}" destId="{C5B384E7-7689-4BF8-9D2C-68D89C7DFDFA}" srcOrd="1" destOrd="0" parTransId="{797C69B7-18D9-4EF4-911E-AF28F1C4F285}" sibTransId="{3E8845D1-8DE3-4A7B-B301-165A61BA5CA8}"/>
    <dgm:cxn modelId="{14D01476-98B2-4A3B-9C16-50C3F900BFFD}" type="presOf" srcId="{3AAFBF66-611C-4DD1-A045-73DA44BB4CFE}" destId="{829842A3-DE32-498C-94E0-4B89FBA3BB99}" srcOrd="1" destOrd="0" presId="urn:microsoft.com/office/officeart/2005/8/layout/orgChart1"/>
    <dgm:cxn modelId="{EFEA82D6-1BCF-490C-A926-C80D1DE7B4F4}" type="presOf" srcId="{04DA44EA-B765-479D-9F93-B0F20B8567B8}" destId="{8B254287-15EA-4FF9-A76F-9B28EB501FEF}" srcOrd="1" destOrd="0" presId="urn:microsoft.com/office/officeart/2005/8/layout/orgChart1"/>
    <dgm:cxn modelId="{F5A7E7D3-7072-4A22-B3F8-3DC800C6F31D}" type="presOf" srcId="{797C69B7-18D9-4EF4-911E-AF28F1C4F285}" destId="{496BF936-562B-4ED9-8FFA-69DBBAD7DDE8}" srcOrd="0" destOrd="0" presId="urn:microsoft.com/office/officeart/2005/8/layout/orgChart1"/>
    <dgm:cxn modelId="{6CE7CAB6-3C52-42B1-B267-D7F1EE5A8043}" type="presOf" srcId="{146B4769-97F2-41EC-9F34-56948AAEF2A5}" destId="{33C4CBD9-49F6-4C82-87B4-3BE7A21D4327}" srcOrd="0" destOrd="0" presId="urn:microsoft.com/office/officeart/2005/8/layout/orgChart1"/>
    <dgm:cxn modelId="{1A7F983E-448A-4A46-8394-BD99337B8E57}" type="presOf" srcId="{6C879EB3-77DF-47AA-9253-E7D8ABA8523C}" destId="{BD00D81F-6FA4-41FB-81A4-2F464E355EE2}" srcOrd="0" destOrd="0" presId="urn:microsoft.com/office/officeart/2005/8/layout/orgChart1"/>
    <dgm:cxn modelId="{445144CF-693F-449D-BE85-5DC99877916B}" type="presOf" srcId="{07B2B25B-10FE-4FE2-A5A0-FFFDB392D434}" destId="{159CD0B5-5756-45F2-81E2-E16F636FB053}" srcOrd="0" destOrd="0" presId="urn:microsoft.com/office/officeart/2005/8/layout/orgChart1"/>
    <dgm:cxn modelId="{51AE4646-1392-48E9-AD33-1903C11F240B}" type="presOf" srcId="{ED4168BF-343D-4FB4-B610-AF9E93D9BE02}" destId="{B6F69B54-DFAD-4920-8A9D-29AF718AAA24}" srcOrd="0" destOrd="0" presId="urn:microsoft.com/office/officeart/2005/8/layout/orgChart1"/>
    <dgm:cxn modelId="{82588F61-D552-4187-A906-3DFBFFFF707B}" type="presOf" srcId="{DFDFEBC3-424F-422C-88B2-4D024B424C76}" destId="{510D82A1-DE21-4811-B5AD-BEBCC37D144F}" srcOrd="0" destOrd="0" presId="urn:microsoft.com/office/officeart/2005/8/layout/orgChart1"/>
    <dgm:cxn modelId="{88114784-5450-42F7-8196-37846BBC4CAC}" type="presOf" srcId="{C7AA39BF-EA19-4888-9B07-D0DB19B1F985}" destId="{0752B6E6-DC9F-44AA-96DC-B94F8B159AFD}" srcOrd="0" destOrd="0" presId="urn:microsoft.com/office/officeart/2005/8/layout/orgChart1"/>
    <dgm:cxn modelId="{6C95E275-F841-4174-A3C5-A460896DE055}" srcId="{98B2A169-7B4C-4552-B208-02A50F8CA53B}" destId="{CA49BD6C-50CF-4850-8165-B21CFD8988B9}" srcOrd="1" destOrd="0" parTransId="{9199A170-6B50-40AA-B4B0-425C147E4419}" sibTransId="{730B6919-21C8-4269-B58C-EBFFF9B5BA75}"/>
    <dgm:cxn modelId="{A014ECA7-398E-4645-95B3-15207C15ACC1}" srcId="{8D7DDD9E-C209-4CBC-917C-A243714D27E8}" destId="{04DA44EA-B765-479D-9F93-B0F20B8567B8}" srcOrd="0" destOrd="0" parTransId="{78273A4E-76D5-4981-B48B-A79FD22CAC3A}" sibTransId="{F0D66391-5180-4B63-AB7A-CFB35B159CAB}"/>
    <dgm:cxn modelId="{30746E83-FA2F-4C03-94B6-BC770800089D}" type="presOf" srcId="{9259C4E2-9DEE-4E11-936F-64A4DDAC1824}" destId="{EF71DE5C-C8BB-425E-9393-1D3677AD7FE8}" srcOrd="0" destOrd="0" presId="urn:microsoft.com/office/officeart/2005/8/layout/orgChart1"/>
    <dgm:cxn modelId="{C50D1314-1C39-47CA-B34C-10292B68DC9B}" type="presOf" srcId="{CA49BD6C-50CF-4850-8165-B21CFD8988B9}" destId="{C3C5287C-3170-4AA6-A145-73FEE4F041BB}" srcOrd="0" destOrd="0" presId="urn:microsoft.com/office/officeart/2005/8/layout/orgChart1"/>
    <dgm:cxn modelId="{DD7280C4-2AAD-4E84-8A24-4FFE31DCB773}" type="presOf" srcId="{8234F0C0-ABF6-4AF1-B0D0-A51D9E7782DF}" destId="{96F5BE95-D766-4CB6-88AA-DBD9E3AF415D}" srcOrd="1" destOrd="0" presId="urn:microsoft.com/office/officeart/2005/8/layout/orgChart1"/>
    <dgm:cxn modelId="{AA10C9BA-7606-413F-8411-03F67D7D0AAA}" type="presOf" srcId="{8D7DDD9E-C209-4CBC-917C-A243714D27E8}" destId="{ECEF8F0D-BD02-4414-8CFE-77212D06292D}" srcOrd="0" destOrd="0" presId="urn:microsoft.com/office/officeart/2005/8/layout/orgChart1"/>
    <dgm:cxn modelId="{FB5B7CA6-CD4A-4865-A236-39CB1C36C382}" srcId="{B314BAC6-1C64-4A92-A6E5-4AF63E2E6FE3}" destId="{82332685-86E3-43A9-A656-DFF26BF49B90}" srcOrd="2" destOrd="0" parTransId="{C88CD4F4-8867-4BF8-BABB-E98C4CD4FE31}" sibTransId="{14AD5C1A-0A57-4288-B614-A1AC0EFB1C12}"/>
    <dgm:cxn modelId="{972639CB-1A9B-493E-8819-E4DB9135B31C}" type="presOf" srcId="{62A75C5F-D519-4EBF-8AD5-10D99228C6D6}" destId="{41929938-3DAD-4517-AAA0-19490C77D4D0}" srcOrd="0" destOrd="0" presId="urn:microsoft.com/office/officeart/2005/8/layout/orgChart1"/>
    <dgm:cxn modelId="{E50E5CD1-225E-46D0-B940-CDE8F845EE68}" srcId="{D44F1F69-F641-47C2-9D08-7F51232FC1BD}" destId="{B314BAC6-1C64-4A92-A6E5-4AF63E2E6FE3}" srcOrd="0" destOrd="0" parTransId="{D41823AB-D6EA-40E9-8F24-A3E79AF04A90}" sibTransId="{5A2EB876-2D88-4DAE-A89B-AA2EB6E87AF4}"/>
    <dgm:cxn modelId="{D667972C-1AA9-4750-AA1E-E0B135854DC3}" type="presOf" srcId="{C5B384E7-7689-4BF8-9D2C-68D89C7DFDFA}" destId="{F7249BD5-B728-4E33-996F-ABC2943B1815}" srcOrd="1" destOrd="0" presId="urn:microsoft.com/office/officeart/2005/8/layout/orgChart1"/>
    <dgm:cxn modelId="{D7DF14F4-C6A1-445C-B7EF-DC4D4F00D73E}" srcId="{DFDFEBC3-424F-422C-88B2-4D024B424C76}" destId="{07B2B25B-10FE-4FE2-A5A0-FFFDB392D434}" srcOrd="1" destOrd="0" parTransId="{6C879EB3-77DF-47AA-9253-E7D8ABA8523C}" sibTransId="{5E4EBF51-30A3-4F9E-974A-E4FD3974CEAB}"/>
    <dgm:cxn modelId="{656E9481-86F5-4E75-A29B-DDF36BA90E36}" srcId="{8D7DDD9E-C209-4CBC-917C-A243714D27E8}" destId="{10863C1D-405C-464B-BD07-521383DEF186}" srcOrd="2" destOrd="0" parTransId="{CEA45BFF-8463-4F55-AFCF-799835667450}" sibTransId="{91F10FB8-9D94-4744-AD1F-8BD474699CBB}"/>
    <dgm:cxn modelId="{0949D955-15E1-4DD6-8A9F-0DCCB051FCFB}" srcId="{98B2A169-7B4C-4552-B208-02A50F8CA53B}" destId="{0BFBABAC-790B-4D3B-80FE-EE634E7E640C}" srcOrd="0" destOrd="0" parTransId="{77A93272-3569-492F-8430-31196ABD9588}" sibTransId="{34629393-5FF5-4822-8B3D-0D8EE8109C0A}"/>
    <dgm:cxn modelId="{8E5D3C8A-25E2-4ACD-BF8A-81535AF546DE}" type="presOf" srcId="{0BFBABAC-790B-4D3B-80FE-EE634E7E640C}" destId="{FEBF6A10-88FC-44E6-97BD-D641D904174E}" srcOrd="0" destOrd="0" presId="urn:microsoft.com/office/officeart/2005/8/layout/orgChart1"/>
    <dgm:cxn modelId="{DB279CD0-4ED7-48EA-95F4-C6A165616B1A}" type="presOf" srcId="{EC2B21B9-9F77-498F-BBAE-E4CF8AD39567}" destId="{86CE581A-7776-4319-AF17-454E177402BC}" srcOrd="0" destOrd="0" presId="urn:microsoft.com/office/officeart/2005/8/layout/orgChart1"/>
    <dgm:cxn modelId="{626B3F98-C8CF-45E7-8C3E-27B2EE3900C0}" srcId="{82332685-86E3-43A9-A656-DFF26BF49B90}" destId="{584F3A57-1A70-4658-91D7-A7A22B39B87A}" srcOrd="0" destOrd="0" parTransId="{D4DD4A2B-92FA-461D-A5E6-8A92547F3A81}" sibTransId="{BB9DE67A-7BEB-494B-9830-2D608B87DE86}"/>
    <dgm:cxn modelId="{2D320EC8-7290-4B1A-B229-57F6DE0F5BA7}" type="presOf" srcId="{D44F1F69-F641-47C2-9D08-7F51232FC1BD}" destId="{A0F46355-5ED3-44F6-8D16-DE9DB51E64E1}" srcOrd="0" destOrd="0" presId="urn:microsoft.com/office/officeart/2005/8/layout/orgChart1"/>
    <dgm:cxn modelId="{5462C04B-E3AC-4FF0-8B64-AD84CEE28233}" type="presParOf" srcId="{A0F46355-5ED3-44F6-8D16-DE9DB51E64E1}" destId="{763047BA-5805-4A33-987B-CA48ADD3CD7E}" srcOrd="0" destOrd="0" presId="urn:microsoft.com/office/officeart/2005/8/layout/orgChart1"/>
    <dgm:cxn modelId="{8480F40C-D6D1-4C2B-9C69-D18EAEEE0A9F}" type="presParOf" srcId="{763047BA-5805-4A33-987B-CA48ADD3CD7E}" destId="{CC770FC8-5340-449B-8F8E-96D9D5D38EAC}" srcOrd="0" destOrd="0" presId="urn:microsoft.com/office/officeart/2005/8/layout/orgChart1"/>
    <dgm:cxn modelId="{1AA83364-50D2-471D-9C9A-7319186AFEEA}" type="presParOf" srcId="{CC770FC8-5340-449B-8F8E-96D9D5D38EAC}" destId="{53C3DF27-1147-4725-9869-5C561262D60C}" srcOrd="0" destOrd="0" presId="urn:microsoft.com/office/officeart/2005/8/layout/orgChart1"/>
    <dgm:cxn modelId="{1F5897F8-41ED-49D8-8E35-C459050DBB9D}" type="presParOf" srcId="{CC770FC8-5340-449B-8F8E-96D9D5D38EAC}" destId="{1CDFBE4B-883B-48DD-90F4-364D4FA7E0A1}" srcOrd="1" destOrd="0" presId="urn:microsoft.com/office/officeart/2005/8/layout/orgChart1"/>
    <dgm:cxn modelId="{F736D6A6-CF33-40C9-A535-F6C4A58E32E4}" type="presParOf" srcId="{763047BA-5805-4A33-987B-CA48ADD3CD7E}" destId="{2153D500-310E-41D3-BF3A-A2EA8BF6CC6B}" srcOrd="1" destOrd="0" presId="urn:microsoft.com/office/officeart/2005/8/layout/orgChart1"/>
    <dgm:cxn modelId="{D080C807-ACC7-4FD3-8BF1-5F87969F6F36}" type="presParOf" srcId="{2153D500-310E-41D3-BF3A-A2EA8BF6CC6B}" destId="{41929938-3DAD-4517-AAA0-19490C77D4D0}" srcOrd="0" destOrd="0" presId="urn:microsoft.com/office/officeart/2005/8/layout/orgChart1"/>
    <dgm:cxn modelId="{80E96AAE-617A-4518-A5FD-5DD0E44D658C}" type="presParOf" srcId="{2153D500-310E-41D3-BF3A-A2EA8BF6CC6B}" destId="{BFAB1212-C357-4F63-B084-66E5AAB2072D}" srcOrd="1" destOrd="0" presId="urn:microsoft.com/office/officeart/2005/8/layout/orgChart1"/>
    <dgm:cxn modelId="{FCD9A549-87C8-4793-AAAA-5E94DC15D961}" type="presParOf" srcId="{BFAB1212-C357-4F63-B084-66E5AAB2072D}" destId="{5E952600-BC8E-43B1-BDAF-BB0DE452FD7C}" srcOrd="0" destOrd="0" presId="urn:microsoft.com/office/officeart/2005/8/layout/orgChart1"/>
    <dgm:cxn modelId="{C288C707-92F2-4C17-95E9-408E0B263547}" type="presParOf" srcId="{5E952600-BC8E-43B1-BDAF-BB0DE452FD7C}" destId="{7CD8772F-629E-4CED-95A9-38EC81C5200D}" srcOrd="0" destOrd="0" presId="urn:microsoft.com/office/officeart/2005/8/layout/orgChart1"/>
    <dgm:cxn modelId="{02426B8B-8900-4E43-BE89-E7BA5AFABE61}" type="presParOf" srcId="{5E952600-BC8E-43B1-BDAF-BB0DE452FD7C}" destId="{85890C59-E9D7-46BC-BD04-F6E571CD6172}" srcOrd="1" destOrd="0" presId="urn:microsoft.com/office/officeart/2005/8/layout/orgChart1"/>
    <dgm:cxn modelId="{146A9CDA-D681-4C59-B3B6-DF43339027BC}" type="presParOf" srcId="{BFAB1212-C357-4F63-B084-66E5AAB2072D}" destId="{66B145E4-14D9-4412-B53C-7CBF43EFFC4A}" srcOrd="1" destOrd="0" presId="urn:microsoft.com/office/officeart/2005/8/layout/orgChart1"/>
    <dgm:cxn modelId="{A6FAC329-F19C-4263-B5E0-6D4DBF5931E2}" type="presParOf" srcId="{BFAB1212-C357-4F63-B084-66E5AAB2072D}" destId="{01899EBF-4E0C-4EBD-AD42-EB8382E531DB}" srcOrd="2" destOrd="0" presId="urn:microsoft.com/office/officeart/2005/8/layout/orgChart1"/>
    <dgm:cxn modelId="{1CC9BC4A-DE06-46A6-B1AE-27A6AABD50DE}" type="presParOf" srcId="{2153D500-310E-41D3-BF3A-A2EA8BF6CC6B}" destId="{389CB1EE-94AB-4E3D-BAF5-2DD15F5ED829}" srcOrd="2" destOrd="0" presId="urn:microsoft.com/office/officeart/2005/8/layout/orgChart1"/>
    <dgm:cxn modelId="{CC2E9073-B23F-4FF5-9D14-6E9F566323FD}" type="presParOf" srcId="{2153D500-310E-41D3-BF3A-A2EA8BF6CC6B}" destId="{D65AFE0F-8E9F-4D3A-BA2E-A46AD0E84D2F}" srcOrd="3" destOrd="0" presId="urn:microsoft.com/office/officeart/2005/8/layout/orgChart1"/>
    <dgm:cxn modelId="{BBFC51E7-6651-4838-B292-404BA2289CD4}" type="presParOf" srcId="{D65AFE0F-8E9F-4D3A-BA2E-A46AD0E84D2F}" destId="{4E73A7B0-58C3-44E7-BB11-3206A357B11E}" srcOrd="0" destOrd="0" presId="urn:microsoft.com/office/officeart/2005/8/layout/orgChart1"/>
    <dgm:cxn modelId="{FBA4A833-EE35-4310-93BC-C91A6EBBC5C2}" type="presParOf" srcId="{4E73A7B0-58C3-44E7-BB11-3206A357B11E}" destId="{2BEB171A-C9E2-4A41-9A99-2828B9B0D6B9}" srcOrd="0" destOrd="0" presId="urn:microsoft.com/office/officeart/2005/8/layout/orgChart1"/>
    <dgm:cxn modelId="{D20D363B-1ADF-4D92-923F-C99A8C14FED8}" type="presParOf" srcId="{4E73A7B0-58C3-44E7-BB11-3206A357B11E}" destId="{96F5BE95-D766-4CB6-88AA-DBD9E3AF415D}" srcOrd="1" destOrd="0" presId="urn:microsoft.com/office/officeart/2005/8/layout/orgChart1"/>
    <dgm:cxn modelId="{121328AD-1F21-4868-AD89-EECCD6C3CEC4}" type="presParOf" srcId="{D65AFE0F-8E9F-4D3A-BA2E-A46AD0E84D2F}" destId="{76F66EEA-3B39-4006-8821-D52DB870B267}" srcOrd="1" destOrd="0" presId="urn:microsoft.com/office/officeart/2005/8/layout/orgChart1"/>
    <dgm:cxn modelId="{4ED0F41E-1290-4C19-80BB-B85A18A53637}" type="presParOf" srcId="{D65AFE0F-8E9F-4D3A-BA2E-A46AD0E84D2F}" destId="{510A7406-C3A5-4FC0-93E4-76707A4A8C53}" srcOrd="2" destOrd="0" presId="urn:microsoft.com/office/officeart/2005/8/layout/orgChart1"/>
    <dgm:cxn modelId="{1224B854-7BAF-42B2-9E41-68560BD6BABF}" type="presParOf" srcId="{2153D500-310E-41D3-BF3A-A2EA8BF6CC6B}" destId="{9311B43C-D08B-4880-BA6F-594687F30CE4}" srcOrd="4" destOrd="0" presId="urn:microsoft.com/office/officeart/2005/8/layout/orgChart1"/>
    <dgm:cxn modelId="{F0009127-9DF5-4D5F-8A29-32A2FD83A4F8}" type="presParOf" srcId="{2153D500-310E-41D3-BF3A-A2EA8BF6CC6B}" destId="{9854EFBB-C001-4C4C-95EC-98E465922C0F}" srcOrd="5" destOrd="0" presId="urn:microsoft.com/office/officeart/2005/8/layout/orgChart1"/>
    <dgm:cxn modelId="{1A7A1493-7CDF-4861-A008-6EECDEDAAF50}" type="presParOf" srcId="{9854EFBB-C001-4C4C-95EC-98E465922C0F}" destId="{1A9F737F-FCF5-4764-8D18-C75C142EA8F5}" srcOrd="0" destOrd="0" presId="urn:microsoft.com/office/officeart/2005/8/layout/orgChart1"/>
    <dgm:cxn modelId="{CB868407-5D32-4019-886A-ABD63EDBD8DD}" type="presParOf" srcId="{1A9F737F-FCF5-4764-8D18-C75C142EA8F5}" destId="{EC01D4FD-ABF8-4C18-9F8F-A19696A49BED}" srcOrd="0" destOrd="0" presId="urn:microsoft.com/office/officeart/2005/8/layout/orgChart1"/>
    <dgm:cxn modelId="{11D30F0A-9430-417B-A892-80550BF6F52A}" type="presParOf" srcId="{1A9F737F-FCF5-4764-8D18-C75C142EA8F5}" destId="{C4D7F5FF-4933-4B05-85BA-CAE3AE105E18}" srcOrd="1" destOrd="0" presId="urn:microsoft.com/office/officeart/2005/8/layout/orgChart1"/>
    <dgm:cxn modelId="{BE996EB3-E521-4D4A-AB49-9BB6E6E87E95}" type="presParOf" srcId="{9854EFBB-C001-4C4C-95EC-98E465922C0F}" destId="{8DE3BCFB-BA09-49D8-946C-7B355FCB6453}" srcOrd="1" destOrd="0" presId="urn:microsoft.com/office/officeart/2005/8/layout/orgChart1"/>
    <dgm:cxn modelId="{0F2C4AB4-3F82-467C-B2E0-07075E05F75A}" type="presParOf" srcId="{8DE3BCFB-BA09-49D8-946C-7B355FCB6453}" destId="{CDFAAFAE-0DAD-4828-8304-B286230F3BD8}" srcOrd="0" destOrd="0" presId="urn:microsoft.com/office/officeart/2005/8/layout/orgChart1"/>
    <dgm:cxn modelId="{7ACEA64A-7DB3-4A43-BC5F-B8245FB81E7C}" type="presParOf" srcId="{8DE3BCFB-BA09-49D8-946C-7B355FCB6453}" destId="{967C6F9C-1369-4916-A111-2CA01FE6161E}" srcOrd="1" destOrd="0" presId="urn:microsoft.com/office/officeart/2005/8/layout/orgChart1"/>
    <dgm:cxn modelId="{4536C134-687C-4812-9288-55E5467987BF}" type="presParOf" srcId="{967C6F9C-1369-4916-A111-2CA01FE6161E}" destId="{6A58EDD0-E159-4809-BB85-ED620225E8EE}" srcOrd="0" destOrd="0" presId="urn:microsoft.com/office/officeart/2005/8/layout/orgChart1"/>
    <dgm:cxn modelId="{29600F99-7B91-44C6-9325-AAACAB4F6542}" type="presParOf" srcId="{6A58EDD0-E159-4809-BB85-ED620225E8EE}" destId="{6209CF84-FF46-42D7-8E52-2C1FD24901D3}" srcOrd="0" destOrd="0" presId="urn:microsoft.com/office/officeart/2005/8/layout/orgChart1"/>
    <dgm:cxn modelId="{7F0C0963-5BE0-4869-982F-40F55F655ECE}" type="presParOf" srcId="{6A58EDD0-E159-4809-BB85-ED620225E8EE}" destId="{920C51EC-8EF5-4C00-B3D7-1D29584151B3}" srcOrd="1" destOrd="0" presId="urn:microsoft.com/office/officeart/2005/8/layout/orgChart1"/>
    <dgm:cxn modelId="{E7DB8A79-10A4-4F05-9A9B-70E71501254F}" type="presParOf" srcId="{967C6F9C-1369-4916-A111-2CA01FE6161E}" destId="{CCDECBE2-FC6A-4534-869C-904DB18CE6C7}" srcOrd="1" destOrd="0" presId="urn:microsoft.com/office/officeart/2005/8/layout/orgChart1"/>
    <dgm:cxn modelId="{B20B26DC-7E92-474E-A9A4-21C96F2C881D}" type="presParOf" srcId="{967C6F9C-1369-4916-A111-2CA01FE6161E}" destId="{414EC588-DADA-4671-8915-CC4282BD47B1}" srcOrd="2" destOrd="0" presId="urn:microsoft.com/office/officeart/2005/8/layout/orgChart1"/>
    <dgm:cxn modelId="{AE35A07B-743E-4EAF-B1FB-4B01071B72A9}" type="presParOf" srcId="{8DE3BCFB-BA09-49D8-946C-7B355FCB6453}" destId="{496BF936-562B-4ED9-8FFA-69DBBAD7DDE8}" srcOrd="2" destOrd="0" presId="urn:microsoft.com/office/officeart/2005/8/layout/orgChart1"/>
    <dgm:cxn modelId="{B9D7A087-BA4A-4CED-A247-F11F73E95606}" type="presParOf" srcId="{8DE3BCFB-BA09-49D8-946C-7B355FCB6453}" destId="{BAF7DE55-347D-48F5-8B47-5432FE25F749}" srcOrd="3" destOrd="0" presId="urn:microsoft.com/office/officeart/2005/8/layout/orgChart1"/>
    <dgm:cxn modelId="{2BBB63AA-E42A-4AC9-8566-813C26F5E807}" type="presParOf" srcId="{BAF7DE55-347D-48F5-8B47-5432FE25F749}" destId="{E3A28859-6723-404E-90D6-F306C1EFDD32}" srcOrd="0" destOrd="0" presId="urn:microsoft.com/office/officeart/2005/8/layout/orgChart1"/>
    <dgm:cxn modelId="{6AA5C43E-E3F1-430B-86F3-7B3A4B8FED44}" type="presParOf" srcId="{E3A28859-6723-404E-90D6-F306C1EFDD32}" destId="{FE3F48E0-1854-45A2-BE43-6531CA5C445F}" srcOrd="0" destOrd="0" presId="urn:microsoft.com/office/officeart/2005/8/layout/orgChart1"/>
    <dgm:cxn modelId="{99EEFE9B-C19E-490C-8D58-8183C69D6973}" type="presParOf" srcId="{E3A28859-6723-404E-90D6-F306C1EFDD32}" destId="{F7249BD5-B728-4E33-996F-ABC2943B1815}" srcOrd="1" destOrd="0" presId="urn:microsoft.com/office/officeart/2005/8/layout/orgChart1"/>
    <dgm:cxn modelId="{6642D5C7-15E9-4220-A5E7-5E787F620307}" type="presParOf" srcId="{BAF7DE55-347D-48F5-8B47-5432FE25F749}" destId="{693BE91A-B098-4DA9-8AE8-C86DCCC2BF22}" srcOrd="1" destOrd="0" presId="urn:microsoft.com/office/officeart/2005/8/layout/orgChart1"/>
    <dgm:cxn modelId="{42AEEFAC-A066-4F41-909F-456905860C12}" type="presParOf" srcId="{BAF7DE55-347D-48F5-8B47-5432FE25F749}" destId="{82E0EBF6-8C83-4891-9FE1-6BDE3F2E4888}" srcOrd="2" destOrd="0" presId="urn:microsoft.com/office/officeart/2005/8/layout/orgChart1"/>
    <dgm:cxn modelId="{7B5176E8-4075-4236-9927-C18D7A969104}" type="presParOf" srcId="{9854EFBB-C001-4C4C-95EC-98E465922C0F}" destId="{94A0D68D-7E4C-4CA8-BE90-685CEB6CA8CB}" srcOrd="2" destOrd="0" presId="urn:microsoft.com/office/officeart/2005/8/layout/orgChart1"/>
    <dgm:cxn modelId="{857C6927-4095-4DA7-824E-70E8309E11C4}" type="presParOf" srcId="{2153D500-310E-41D3-BF3A-A2EA8BF6CC6B}" destId="{5D686B0A-7BCC-48D4-A5B2-211777E73B82}" srcOrd="6" destOrd="0" presId="urn:microsoft.com/office/officeart/2005/8/layout/orgChart1"/>
    <dgm:cxn modelId="{7871E081-1B51-4EFD-BB9E-04BF973879C2}" type="presParOf" srcId="{2153D500-310E-41D3-BF3A-A2EA8BF6CC6B}" destId="{84354C58-F0F2-45C6-99C5-B06F60AF4E85}" srcOrd="7" destOrd="0" presId="urn:microsoft.com/office/officeart/2005/8/layout/orgChart1"/>
    <dgm:cxn modelId="{FE8855BF-9B0F-4533-8EA6-2284EC14881A}" type="presParOf" srcId="{84354C58-F0F2-45C6-99C5-B06F60AF4E85}" destId="{F4047FAC-9C66-4C09-B380-869B86D160E1}" srcOrd="0" destOrd="0" presId="urn:microsoft.com/office/officeart/2005/8/layout/orgChart1"/>
    <dgm:cxn modelId="{8CFEB8BE-3058-4CB4-894C-ACC724129B6E}" type="presParOf" srcId="{F4047FAC-9C66-4C09-B380-869B86D160E1}" destId="{510D82A1-DE21-4811-B5AD-BEBCC37D144F}" srcOrd="0" destOrd="0" presId="urn:microsoft.com/office/officeart/2005/8/layout/orgChart1"/>
    <dgm:cxn modelId="{A9BBA262-B4AC-42A8-A097-0638334DF2D2}" type="presParOf" srcId="{F4047FAC-9C66-4C09-B380-869B86D160E1}" destId="{EBFD496E-668E-4850-9AE5-E6DAD463AA56}" srcOrd="1" destOrd="0" presId="urn:microsoft.com/office/officeart/2005/8/layout/orgChart1"/>
    <dgm:cxn modelId="{D22EA5C1-834C-4343-BBB1-BFAAEBC9EF28}" type="presParOf" srcId="{84354C58-F0F2-45C6-99C5-B06F60AF4E85}" destId="{2C8080F8-289E-40F3-A9DF-942E99A0946B}" srcOrd="1" destOrd="0" presId="urn:microsoft.com/office/officeart/2005/8/layout/orgChart1"/>
    <dgm:cxn modelId="{568F08C9-DA1D-4316-9474-CC186CC57AEA}" type="presParOf" srcId="{2C8080F8-289E-40F3-A9DF-942E99A0946B}" destId="{660EF7A5-0A34-4904-8434-CBB1576C3215}" srcOrd="0" destOrd="0" presId="urn:microsoft.com/office/officeart/2005/8/layout/orgChart1"/>
    <dgm:cxn modelId="{F39B2BD5-2F73-4E8D-80A5-DA2D5C7ABB58}" type="presParOf" srcId="{2C8080F8-289E-40F3-A9DF-942E99A0946B}" destId="{3EB9BF84-79E6-4B68-B33F-5D08546D5903}" srcOrd="1" destOrd="0" presId="urn:microsoft.com/office/officeart/2005/8/layout/orgChart1"/>
    <dgm:cxn modelId="{A09BB626-C9F8-4178-BBCF-3729D5802F8A}" type="presParOf" srcId="{3EB9BF84-79E6-4B68-B33F-5D08546D5903}" destId="{56226DE0-E2CA-4C4B-9E1F-F34E79EC82C2}" srcOrd="0" destOrd="0" presId="urn:microsoft.com/office/officeart/2005/8/layout/orgChart1"/>
    <dgm:cxn modelId="{8372C41A-0F33-4509-8509-0A5DCE245EC6}" type="presParOf" srcId="{56226DE0-E2CA-4C4B-9E1F-F34E79EC82C2}" destId="{D7348927-FC27-47D1-AA39-6F2C453EB1CF}" srcOrd="0" destOrd="0" presId="urn:microsoft.com/office/officeart/2005/8/layout/orgChart1"/>
    <dgm:cxn modelId="{D0F9303A-5B4D-45B6-A33F-723835A683F6}" type="presParOf" srcId="{56226DE0-E2CA-4C4B-9E1F-F34E79EC82C2}" destId="{E2287519-46BC-448F-AB4A-804E7DABDD24}" srcOrd="1" destOrd="0" presId="urn:microsoft.com/office/officeart/2005/8/layout/orgChart1"/>
    <dgm:cxn modelId="{36DA0FC6-99AF-4502-866D-FCB53D81F4A5}" type="presParOf" srcId="{3EB9BF84-79E6-4B68-B33F-5D08546D5903}" destId="{115810BF-50E3-4DDA-839E-E70360ACFD9A}" srcOrd="1" destOrd="0" presId="urn:microsoft.com/office/officeart/2005/8/layout/orgChart1"/>
    <dgm:cxn modelId="{D541FA46-3077-4E84-920C-0FF8BAD872DC}" type="presParOf" srcId="{3EB9BF84-79E6-4B68-B33F-5D08546D5903}" destId="{15F2CE69-D1D4-4BD9-9750-00740FDD961A}" srcOrd="2" destOrd="0" presId="urn:microsoft.com/office/officeart/2005/8/layout/orgChart1"/>
    <dgm:cxn modelId="{02E54A9C-CF69-41FD-89EC-AD7975C52A6F}" type="presParOf" srcId="{2C8080F8-289E-40F3-A9DF-942E99A0946B}" destId="{BD00D81F-6FA4-41FB-81A4-2F464E355EE2}" srcOrd="2" destOrd="0" presId="urn:microsoft.com/office/officeart/2005/8/layout/orgChart1"/>
    <dgm:cxn modelId="{8D639365-4E4D-4B9F-B319-84418AD0C8BE}" type="presParOf" srcId="{2C8080F8-289E-40F3-A9DF-942E99A0946B}" destId="{06707005-FC22-4C98-B91D-7FFD08DC9D02}" srcOrd="3" destOrd="0" presId="urn:microsoft.com/office/officeart/2005/8/layout/orgChart1"/>
    <dgm:cxn modelId="{B3FEF2FE-0273-41BF-AE5B-1876CAB79EDE}" type="presParOf" srcId="{06707005-FC22-4C98-B91D-7FFD08DC9D02}" destId="{DB27A74C-A1A8-472C-9476-3D300274F499}" srcOrd="0" destOrd="0" presId="urn:microsoft.com/office/officeart/2005/8/layout/orgChart1"/>
    <dgm:cxn modelId="{8A1A52D7-1F4F-4C65-92FF-6CC09283EE0D}" type="presParOf" srcId="{DB27A74C-A1A8-472C-9476-3D300274F499}" destId="{159CD0B5-5756-45F2-81E2-E16F636FB053}" srcOrd="0" destOrd="0" presId="urn:microsoft.com/office/officeart/2005/8/layout/orgChart1"/>
    <dgm:cxn modelId="{91A907A0-A3E4-4879-B9B4-4FCAFE16C973}" type="presParOf" srcId="{DB27A74C-A1A8-472C-9476-3D300274F499}" destId="{F3600C42-4A75-48D0-B838-3A8764C577C2}" srcOrd="1" destOrd="0" presId="urn:microsoft.com/office/officeart/2005/8/layout/orgChart1"/>
    <dgm:cxn modelId="{7A9D2C72-63CF-43DF-94E0-77BE12ECCEC2}" type="presParOf" srcId="{06707005-FC22-4C98-B91D-7FFD08DC9D02}" destId="{627A7C5F-E4BA-44D5-AD59-5BDECE1B59E6}" srcOrd="1" destOrd="0" presId="urn:microsoft.com/office/officeart/2005/8/layout/orgChart1"/>
    <dgm:cxn modelId="{EF3944E8-DB3D-427B-8B73-EA7D0CB673DB}" type="presParOf" srcId="{06707005-FC22-4C98-B91D-7FFD08DC9D02}" destId="{44A2152D-D977-4BD5-A700-26F3D8CB1624}" srcOrd="2" destOrd="0" presId="urn:microsoft.com/office/officeart/2005/8/layout/orgChart1"/>
    <dgm:cxn modelId="{57CEE3CD-2FE2-40C9-B403-37B9E15DB6AD}" type="presParOf" srcId="{2C8080F8-289E-40F3-A9DF-942E99A0946B}" destId="{2E02FED7-48C9-45A4-A235-59ECE86A70C4}" srcOrd="4" destOrd="0" presId="urn:microsoft.com/office/officeart/2005/8/layout/orgChart1"/>
    <dgm:cxn modelId="{CED5172F-762A-40DD-890F-51146F2941E9}" type="presParOf" srcId="{2C8080F8-289E-40F3-A9DF-942E99A0946B}" destId="{D21A223B-47AE-41AA-B6A9-64C14DBFD00A}" srcOrd="5" destOrd="0" presId="urn:microsoft.com/office/officeart/2005/8/layout/orgChart1"/>
    <dgm:cxn modelId="{309DE221-FCAC-42D8-9EC5-FF1D8717B8C1}" type="presParOf" srcId="{D21A223B-47AE-41AA-B6A9-64C14DBFD00A}" destId="{D83345F6-3291-40C1-BFBD-39C315D5FB57}" srcOrd="0" destOrd="0" presId="urn:microsoft.com/office/officeart/2005/8/layout/orgChart1"/>
    <dgm:cxn modelId="{EF5475C9-D855-4B99-BB26-9CAAF41851C0}" type="presParOf" srcId="{D83345F6-3291-40C1-BFBD-39C315D5FB57}" destId="{805C1908-727B-44FD-85F7-FC6363B23C9A}" srcOrd="0" destOrd="0" presId="urn:microsoft.com/office/officeart/2005/8/layout/orgChart1"/>
    <dgm:cxn modelId="{B5C00461-8B35-44CF-BD9C-391EBD0D8FE7}" type="presParOf" srcId="{D83345F6-3291-40C1-BFBD-39C315D5FB57}" destId="{829842A3-DE32-498C-94E0-4B89FBA3BB99}" srcOrd="1" destOrd="0" presId="urn:microsoft.com/office/officeart/2005/8/layout/orgChart1"/>
    <dgm:cxn modelId="{770DE42B-FD44-4844-AFC5-46F4F6B9BE8C}" type="presParOf" srcId="{D21A223B-47AE-41AA-B6A9-64C14DBFD00A}" destId="{C4F32BC1-5CCF-4883-8C02-6A631CD96C95}" srcOrd="1" destOrd="0" presId="urn:microsoft.com/office/officeart/2005/8/layout/orgChart1"/>
    <dgm:cxn modelId="{6F131AC7-8016-4A56-878A-C02FC1AE2343}" type="presParOf" srcId="{D21A223B-47AE-41AA-B6A9-64C14DBFD00A}" destId="{CB689D6C-BDE9-4B7D-B5D9-E3D33BFC61CA}" srcOrd="2" destOrd="0" presId="urn:microsoft.com/office/officeart/2005/8/layout/orgChart1"/>
    <dgm:cxn modelId="{66BFC8F1-228D-4815-95FB-039CB4A5703C}" type="presParOf" srcId="{84354C58-F0F2-45C6-99C5-B06F60AF4E85}" destId="{D8E2FED6-58E8-42C5-903C-1B78007BCD3E}" srcOrd="2" destOrd="0" presId="urn:microsoft.com/office/officeart/2005/8/layout/orgChart1"/>
    <dgm:cxn modelId="{3390D9B3-3899-4939-A543-01364639A3F3}" type="presParOf" srcId="{2153D500-310E-41D3-BF3A-A2EA8BF6CC6B}" destId="{FC3C3E1B-B9F6-496B-9F68-6BEDDA4E5132}" srcOrd="8" destOrd="0" presId="urn:microsoft.com/office/officeart/2005/8/layout/orgChart1"/>
    <dgm:cxn modelId="{7BE825C9-B098-44A3-BD5D-3FCF1FA57A24}" type="presParOf" srcId="{2153D500-310E-41D3-BF3A-A2EA8BF6CC6B}" destId="{4DB87A62-D416-4E3C-B6DA-3702C2921F79}" srcOrd="9" destOrd="0" presId="urn:microsoft.com/office/officeart/2005/8/layout/orgChart1"/>
    <dgm:cxn modelId="{E78EC48F-AA16-438E-9B71-EA08D5253E51}" type="presParOf" srcId="{4DB87A62-D416-4E3C-B6DA-3702C2921F79}" destId="{D8A3C7C4-4596-4094-9E8F-D60901BB950C}" srcOrd="0" destOrd="0" presId="urn:microsoft.com/office/officeart/2005/8/layout/orgChart1"/>
    <dgm:cxn modelId="{F08400AC-3C26-48B4-820F-E44FF2D4D5E8}" type="presParOf" srcId="{D8A3C7C4-4596-4094-9E8F-D60901BB950C}" destId="{ECEF8F0D-BD02-4414-8CFE-77212D06292D}" srcOrd="0" destOrd="0" presId="urn:microsoft.com/office/officeart/2005/8/layout/orgChart1"/>
    <dgm:cxn modelId="{2DB31376-FA89-4E21-BA14-E93549B56B66}" type="presParOf" srcId="{D8A3C7C4-4596-4094-9E8F-D60901BB950C}" destId="{9CC9666B-9756-41E2-AE8A-30AF5169D0BF}" srcOrd="1" destOrd="0" presId="urn:microsoft.com/office/officeart/2005/8/layout/orgChart1"/>
    <dgm:cxn modelId="{CFF26B81-97EA-4B03-866B-C81976376168}" type="presParOf" srcId="{4DB87A62-D416-4E3C-B6DA-3702C2921F79}" destId="{F121B263-D663-46BE-90BE-6C8C38F50511}" srcOrd="1" destOrd="0" presId="urn:microsoft.com/office/officeart/2005/8/layout/orgChart1"/>
    <dgm:cxn modelId="{F9D732E3-9BA6-4885-A4CF-DC9CB216514F}" type="presParOf" srcId="{F121B263-D663-46BE-90BE-6C8C38F50511}" destId="{8BD22E92-58B0-4E6C-AB14-915FFDA24112}" srcOrd="0" destOrd="0" presId="urn:microsoft.com/office/officeart/2005/8/layout/orgChart1"/>
    <dgm:cxn modelId="{39CBD789-1FAD-4783-9201-7E0763C1D423}" type="presParOf" srcId="{F121B263-D663-46BE-90BE-6C8C38F50511}" destId="{7B7D1A87-6622-4B86-8CBF-D0D740D69552}" srcOrd="1" destOrd="0" presId="urn:microsoft.com/office/officeart/2005/8/layout/orgChart1"/>
    <dgm:cxn modelId="{DCA6A374-839C-471A-9C1C-6671D2DC7B19}" type="presParOf" srcId="{7B7D1A87-6622-4B86-8CBF-D0D740D69552}" destId="{25B5F635-8E70-428C-A402-BA2ACB6DE468}" srcOrd="0" destOrd="0" presId="urn:microsoft.com/office/officeart/2005/8/layout/orgChart1"/>
    <dgm:cxn modelId="{DC5AC257-E5FA-455D-BC92-1D835B142FAC}" type="presParOf" srcId="{25B5F635-8E70-428C-A402-BA2ACB6DE468}" destId="{C485556A-9C55-4945-8362-D3BD83F61792}" srcOrd="0" destOrd="0" presId="urn:microsoft.com/office/officeart/2005/8/layout/orgChart1"/>
    <dgm:cxn modelId="{8FC060DD-FAFC-4D6E-9FE9-596D1E35CBD9}" type="presParOf" srcId="{25B5F635-8E70-428C-A402-BA2ACB6DE468}" destId="{8B254287-15EA-4FF9-A76F-9B28EB501FEF}" srcOrd="1" destOrd="0" presId="urn:microsoft.com/office/officeart/2005/8/layout/orgChart1"/>
    <dgm:cxn modelId="{2FA5FA26-583D-4994-A5CA-8E5D2A8D950A}" type="presParOf" srcId="{7B7D1A87-6622-4B86-8CBF-D0D740D69552}" destId="{24D1A97F-9CB0-4907-9D6C-AC8FEAF22388}" srcOrd="1" destOrd="0" presId="urn:microsoft.com/office/officeart/2005/8/layout/orgChart1"/>
    <dgm:cxn modelId="{95FE47B3-C130-45BF-BC96-23B268350642}" type="presParOf" srcId="{7B7D1A87-6622-4B86-8CBF-D0D740D69552}" destId="{B63EB42B-5F6E-4881-8B2C-95B71E7FABB6}" srcOrd="2" destOrd="0" presId="urn:microsoft.com/office/officeart/2005/8/layout/orgChart1"/>
    <dgm:cxn modelId="{432B7865-AB8B-4D74-AFEE-C235ABECF31B}" type="presParOf" srcId="{F121B263-D663-46BE-90BE-6C8C38F50511}" destId="{0752B6E6-DC9F-44AA-96DC-B94F8B159AFD}" srcOrd="2" destOrd="0" presId="urn:microsoft.com/office/officeart/2005/8/layout/orgChart1"/>
    <dgm:cxn modelId="{0A7A9AC8-D122-4054-B6CB-7E4FDFC06DBA}" type="presParOf" srcId="{F121B263-D663-46BE-90BE-6C8C38F50511}" destId="{01BE4BD6-3DF3-49D1-945D-4BBB882381E6}" srcOrd="3" destOrd="0" presId="urn:microsoft.com/office/officeart/2005/8/layout/orgChart1"/>
    <dgm:cxn modelId="{8F48D0D1-5D3D-4EDE-A2EC-7FCA4585FCE8}" type="presParOf" srcId="{01BE4BD6-3DF3-49D1-945D-4BBB882381E6}" destId="{3CA58762-036F-4EEB-AC28-1D763FA58A39}" srcOrd="0" destOrd="0" presId="urn:microsoft.com/office/officeart/2005/8/layout/orgChart1"/>
    <dgm:cxn modelId="{C7738EBA-BF87-4091-A2F8-E5D6E898F0B9}" type="presParOf" srcId="{3CA58762-036F-4EEB-AC28-1D763FA58A39}" destId="{86CE581A-7776-4319-AF17-454E177402BC}" srcOrd="0" destOrd="0" presId="urn:microsoft.com/office/officeart/2005/8/layout/orgChart1"/>
    <dgm:cxn modelId="{0B7946CE-81F1-46AF-A15B-4E9F23AA6627}" type="presParOf" srcId="{3CA58762-036F-4EEB-AC28-1D763FA58A39}" destId="{EB79356D-5FB8-47C1-8183-AE92A399A78A}" srcOrd="1" destOrd="0" presId="urn:microsoft.com/office/officeart/2005/8/layout/orgChart1"/>
    <dgm:cxn modelId="{7E6DA0F7-E78B-44A2-BE03-CC358B996F6D}" type="presParOf" srcId="{01BE4BD6-3DF3-49D1-945D-4BBB882381E6}" destId="{E5B2845E-289A-4D78-9E72-5347B4130DD3}" srcOrd="1" destOrd="0" presId="urn:microsoft.com/office/officeart/2005/8/layout/orgChart1"/>
    <dgm:cxn modelId="{717C2184-8430-41F8-B292-CF0288555524}" type="presParOf" srcId="{01BE4BD6-3DF3-49D1-945D-4BBB882381E6}" destId="{6F865245-D35C-4218-B00C-E1C5553AA159}" srcOrd="2" destOrd="0" presId="urn:microsoft.com/office/officeart/2005/8/layout/orgChart1"/>
    <dgm:cxn modelId="{4C565FCC-0206-4770-8D97-BABA1808BBE4}" type="presParOf" srcId="{F121B263-D663-46BE-90BE-6C8C38F50511}" destId="{DE5E8E34-587D-4BA6-BF33-D965148CBE6A}" srcOrd="4" destOrd="0" presId="urn:microsoft.com/office/officeart/2005/8/layout/orgChart1"/>
    <dgm:cxn modelId="{86ABD998-E491-49BA-B08E-6B0502F925BD}" type="presParOf" srcId="{F121B263-D663-46BE-90BE-6C8C38F50511}" destId="{6908582A-40F0-48D1-BD21-2120E19A08F7}" srcOrd="5" destOrd="0" presId="urn:microsoft.com/office/officeart/2005/8/layout/orgChart1"/>
    <dgm:cxn modelId="{769FA931-8CD5-4465-B1CC-8F1D809563FD}" type="presParOf" srcId="{6908582A-40F0-48D1-BD21-2120E19A08F7}" destId="{832340C3-1AE9-4109-A7E0-137D22369D56}" srcOrd="0" destOrd="0" presId="urn:microsoft.com/office/officeart/2005/8/layout/orgChart1"/>
    <dgm:cxn modelId="{1E23D5F9-DAB0-458C-A876-0C8B3C30D923}" type="presParOf" srcId="{832340C3-1AE9-4109-A7E0-137D22369D56}" destId="{F7D79203-7C1C-4D9D-9022-85021A427EA3}" srcOrd="0" destOrd="0" presId="urn:microsoft.com/office/officeart/2005/8/layout/orgChart1"/>
    <dgm:cxn modelId="{12332527-D3B4-425F-9838-7F7B340FB7F0}" type="presParOf" srcId="{832340C3-1AE9-4109-A7E0-137D22369D56}" destId="{FA6428F6-FC3B-4D96-8586-8001AD5049D6}" srcOrd="1" destOrd="0" presId="urn:microsoft.com/office/officeart/2005/8/layout/orgChart1"/>
    <dgm:cxn modelId="{0792FBF4-B7CA-4E51-8B31-E51B9C616573}" type="presParOf" srcId="{6908582A-40F0-48D1-BD21-2120E19A08F7}" destId="{E9880459-10EB-47F1-8D38-A16CE3DD13B6}" srcOrd="1" destOrd="0" presId="urn:microsoft.com/office/officeart/2005/8/layout/orgChart1"/>
    <dgm:cxn modelId="{3504EBF5-C46F-4975-B24C-13C99E703CB8}" type="presParOf" srcId="{6908582A-40F0-48D1-BD21-2120E19A08F7}" destId="{8986F9BE-3AA5-4D60-BEA8-66ACAD9BAC81}" srcOrd="2" destOrd="0" presId="urn:microsoft.com/office/officeart/2005/8/layout/orgChart1"/>
    <dgm:cxn modelId="{260AE841-93A6-401C-B454-8F67B380D175}" type="presParOf" srcId="{F121B263-D663-46BE-90BE-6C8C38F50511}" destId="{33C4CBD9-49F6-4C82-87B4-3BE7A21D4327}" srcOrd="6" destOrd="0" presId="urn:microsoft.com/office/officeart/2005/8/layout/orgChart1"/>
    <dgm:cxn modelId="{6204EF22-F98D-4B66-8C72-7927DEEBA342}" type="presParOf" srcId="{F121B263-D663-46BE-90BE-6C8C38F50511}" destId="{F44A6CC3-11CE-4C4D-A818-804BB1B5D789}" srcOrd="7" destOrd="0" presId="urn:microsoft.com/office/officeart/2005/8/layout/orgChart1"/>
    <dgm:cxn modelId="{4F2EBA2B-5CC8-4DE2-9AE3-4C90DFDA99FF}" type="presParOf" srcId="{F44A6CC3-11CE-4C4D-A818-804BB1B5D789}" destId="{5737F0B2-F618-4EC9-9884-BDE286310B41}" srcOrd="0" destOrd="0" presId="urn:microsoft.com/office/officeart/2005/8/layout/orgChart1"/>
    <dgm:cxn modelId="{070856EF-4634-46F2-B52E-01EBC7A944B0}" type="presParOf" srcId="{5737F0B2-F618-4EC9-9884-BDE286310B41}" destId="{4225BB89-A66A-42B7-ACEB-2D5AAE36A4DA}" srcOrd="0" destOrd="0" presId="urn:microsoft.com/office/officeart/2005/8/layout/orgChart1"/>
    <dgm:cxn modelId="{E2BDDF1B-B323-474A-AC39-DE57C975C5E5}" type="presParOf" srcId="{5737F0B2-F618-4EC9-9884-BDE286310B41}" destId="{7626B89C-0484-487F-B32B-B61972D2B47C}" srcOrd="1" destOrd="0" presId="urn:microsoft.com/office/officeart/2005/8/layout/orgChart1"/>
    <dgm:cxn modelId="{639E179D-927D-4840-88B0-DFD9031758D5}" type="presParOf" srcId="{F44A6CC3-11CE-4C4D-A818-804BB1B5D789}" destId="{26FB11DD-0594-4665-BED0-FF4AA64DAFA2}" srcOrd="1" destOrd="0" presId="urn:microsoft.com/office/officeart/2005/8/layout/orgChart1"/>
    <dgm:cxn modelId="{AA8F4899-3819-4E88-A2BD-5652DBD2BBE0}" type="presParOf" srcId="{F44A6CC3-11CE-4C4D-A818-804BB1B5D789}" destId="{752E8134-DC7E-40A2-85D3-8342408FB7E5}" srcOrd="2" destOrd="0" presId="urn:microsoft.com/office/officeart/2005/8/layout/orgChart1"/>
    <dgm:cxn modelId="{079E7E15-AB11-4EA5-92DC-D1041C32CCD0}" type="presParOf" srcId="{4DB87A62-D416-4E3C-B6DA-3702C2921F79}" destId="{9233B1D9-FB28-4C3E-AF18-089B562F3F5A}" srcOrd="2" destOrd="0" presId="urn:microsoft.com/office/officeart/2005/8/layout/orgChart1"/>
    <dgm:cxn modelId="{49F9AE6F-C0D1-4E1A-BF9C-D8F00AFEEEDE}" type="presParOf" srcId="{2153D500-310E-41D3-BF3A-A2EA8BF6CC6B}" destId="{B70DBE95-B3EB-47B4-B152-EC8298C755FD}" srcOrd="10" destOrd="0" presId="urn:microsoft.com/office/officeart/2005/8/layout/orgChart1"/>
    <dgm:cxn modelId="{7455DD89-BF9A-4D05-B691-707719D76661}" type="presParOf" srcId="{2153D500-310E-41D3-BF3A-A2EA8BF6CC6B}" destId="{27A9BC26-43B0-4128-8725-D6953FF66169}" srcOrd="11" destOrd="0" presId="urn:microsoft.com/office/officeart/2005/8/layout/orgChart1"/>
    <dgm:cxn modelId="{BBDACA8A-1342-4EF7-A3A4-0BF7B4DC04D3}" type="presParOf" srcId="{27A9BC26-43B0-4128-8725-D6953FF66169}" destId="{6B5D7FC9-9E42-45C2-8864-4660F3A14D49}" srcOrd="0" destOrd="0" presId="urn:microsoft.com/office/officeart/2005/8/layout/orgChart1"/>
    <dgm:cxn modelId="{4448B868-D77F-4FE3-A7FE-EC5365E27F36}" type="presParOf" srcId="{6B5D7FC9-9E42-45C2-8864-4660F3A14D49}" destId="{D10041C5-2449-4B58-B12E-DCD5A2C25608}" srcOrd="0" destOrd="0" presId="urn:microsoft.com/office/officeart/2005/8/layout/orgChart1"/>
    <dgm:cxn modelId="{424A255E-D863-41EE-9EAC-47BE74F0E419}" type="presParOf" srcId="{6B5D7FC9-9E42-45C2-8864-4660F3A14D49}" destId="{BE94FBC7-80B2-4ED6-99A0-E9E01F98F349}" srcOrd="1" destOrd="0" presId="urn:microsoft.com/office/officeart/2005/8/layout/orgChart1"/>
    <dgm:cxn modelId="{389A76D7-C645-4F5D-A477-EB5324419E9E}" type="presParOf" srcId="{27A9BC26-43B0-4128-8725-D6953FF66169}" destId="{0AE9FF54-970E-4E3A-B4F4-2AFD4293BB8A}" srcOrd="1" destOrd="0" presId="urn:microsoft.com/office/officeart/2005/8/layout/orgChart1"/>
    <dgm:cxn modelId="{E56157FE-ACCE-4DB7-A098-E2366F338F44}" type="presParOf" srcId="{0AE9FF54-970E-4E3A-B4F4-2AFD4293BB8A}" destId="{4BE5477E-DADD-4AEF-A88C-E8ECDF37BA2B}" srcOrd="0" destOrd="0" presId="urn:microsoft.com/office/officeart/2005/8/layout/orgChart1"/>
    <dgm:cxn modelId="{180A7291-EE4B-4178-A11B-6F03216DD917}" type="presParOf" srcId="{0AE9FF54-970E-4E3A-B4F4-2AFD4293BB8A}" destId="{92C2F4ED-5A39-4F16-AB21-087BC1294537}" srcOrd="1" destOrd="0" presId="urn:microsoft.com/office/officeart/2005/8/layout/orgChart1"/>
    <dgm:cxn modelId="{FFC3126A-9115-43F3-A037-ECF09AC466BC}" type="presParOf" srcId="{92C2F4ED-5A39-4F16-AB21-087BC1294537}" destId="{AF2D40B3-DDB6-4E9B-8E81-43620FF70204}" srcOrd="0" destOrd="0" presId="urn:microsoft.com/office/officeart/2005/8/layout/orgChart1"/>
    <dgm:cxn modelId="{92F989E6-96D8-4B58-9B9F-434880D27644}" type="presParOf" srcId="{AF2D40B3-DDB6-4E9B-8E81-43620FF70204}" destId="{FEBF6A10-88FC-44E6-97BD-D641D904174E}" srcOrd="0" destOrd="0" presId="urn:microsoft.com/office/officeart/2005/8/layout/orgChart1"/>
    <dgm:cxn modelId="{0C4ED74C-4803-4496-8AA6-1115D88341AF}" type="presParOf" srcId="{AF2D40B3-DDB6-4E9B-8E81-43620FF70204}" destId="{B9EC712F-7FCE-411A-8F8A-38713F90FD3F}" srcOrd="1" destOrd="0" presId="urn:microsoft.com/office/officeart/2005/8/layout/orgChart1"/>
    <dgm:cxn modelId="{620791D5-A262-4A3E-B3A5-3BEB7AB58CCE}" type="presParOf" srcId="{92C2F4ED-5A39-4F16-AB21-087BC1294537}" destId="{76D00067-64DD-4557-A5D6-225C20A191D9}" srcOrd="1" destOrd="0" presId="urn:microsoft.com/office/officeart/2005/8/layout/orgChart1"/>
    <dgm:cxn modelId="{5A5FB94F-DCB7-46BA-B1D2-A9F100DE8004}" type="presParOf" srcId="{92C2F4ED-5A39-4F16-AB21-087BC1294537}" destId="{968496DF-ADD0-4733-ABBA-43E7C93C1254}" srcOrd="2" destOrd="0" presId="urn:microsoft.com/office/officeart/2005/8/layout/orgChart1"/>
    <dgm:cxn modelId="{6F700882-BD5D-4C7F-BEEF-FB0414B1E793}" type="presParOf" srcId="{0AE9FF54-970E-4E3A-B4F4-2AFD4293BB8A}" destId="{EEA3169E-FED1-48A6-B375-20C3B402A542}" srcOrd="2" destOrd="0" presId="urn:microsoft.com/office/officeart/2005/8/layout/orgChart1"/>
    <dgm:cxn modelId="{8F62F6A1-7236-4E41-A020-DA6C868495C7}" type="presParOf" srcId="{0AE9FF54-970E-4E3A-B4F4-2AFD4293BB8A}" destId="{83B3456E-5B91-4259-A933-9481AFC37C57}" srcOrd="3" destOrd="0" presId="urn:microsoft.com/office/officeart/2005/8/layout/orgChart1"/>
    <dgm:cxn modelId="{566407FC-356C-4B7B-A69C-93E1DF37A733}" type="presParOf" srcId="{83B3456E-5B91-4259-A933-9481AFC37C57}" destId="{51775E9D-19EB-4CC8-AE87-64DAEF1DFAFF}" srcOrd="0" destOrd="0" presId="urn:microsoft.com/office/officeart/2005/8/layout/orgChart1"/>
    <dgm:cxn modelId="{467338FC-70DC-4CFA-A4B8-ED89B1477F12}" type="presParOf" srcId="{51775E9D-19EB-4CC8-AE87-64DAEF1DFAFF}" destId="{C3C5287C-3170-4AA6-A145-73FEE4F041BB}" srcOrd="0" destOrd="0" presId="urn:microsoft.com/office/officeart/2005/8/layout/orgChart1"/>
    <dgm:cxn modelId="{9F91EB28-D840-43D6-8385-325C1B8ECC8F}" type="presParOf" srcId="{51775E9D-19EB-4CC8-AE87-64DAEF1DFAFF}" destId="{9D55C081-14B6-40FA-8A74-03694A72683A}" srcOrd="1" destOrd="0" presId="urn:microsoft.com/office/officeart/2005/8/layout/orgChart1"/>
    <dgm:cxn modelId="{586BE40D-D9B6-428A-95AF-C21AD56EE37F}" type="presParOf" srcId="{83B3456E-5B91-4259-A933-9481AFC37C57}" destId="{A17C03E1-65D4-40DA-9E77-2F1D78D6DC94}" srcOrd="1" destOrd="0" presId="urn:microsoft.com/office/officeart/2005/8/layout/orgChart1"/>
    <dgm:cxn modelId="{D7D46A89-336A-49CC-AA81-2DE518285C81}" type="presParOf" srcId="{83B3456E-5B91-4259-A933-9481AFC37C57}" destId="{CA199DEB-72AC-4C67-ABAF-0BE5F1F91652}" srcOrd="2" destOrd="0" presId="urn:microsoft.com/office/officeart/2005/8/layout/orgChart1"/>
    <dgm:cxn modelId="{6D31BC4E-EE5A-442D-9D7A-09037C7889A9}" type="presParOf" srcId="{0AE9FF54-970E-4E3A-B4F4-2AFD4293BB8A}" destId="{CB624943-1C7E-456D-A6E5-FD6BB42F208F}" srcOrd="4" destOrd="0" presId="urn:microsoft.com/office/officeart/2005/8/layout/orgChart1"/>
    <dgm:cxn modelId="{1CA60F86-79FC-410D-B487-F5F5B810A80A}" type="presParOf" srcId="{0AE9FF54-970E-4E3A-B4F4-2AFD4293BB8A}" destId="{C8AEFE0F-236F-42A2-87E1-E68588285F1B}" srcOrd="5" destOrd="0" presId="urn:microsoft.com/office/officeart/2005/8/layout/orgChart1"/>
    <dgm:cxn modelId="{48BEF2C7-21C6-4FF9-8A98-7AA8209C64B0}" type="presParOf" srcId="{C8AEFE0F-236F-42A2-87E1-E68588285F1B}" destId="{6170F65F-FF19-4305-90C3-5679B684EE38}" srcOrd="0" destOrd="0" presId="urn:microsoft.com/office/officeart/2005/8/layout/orgChart1"/>
    <dgm:cxn modelId="{A08626F9-4A47-4F70-A126-FDF7D12B9B55}" type="presParOf" srcId="{6170F65F-FF19-4305-90C3-5679B684EE38}" destId="{B6F69B54-DFAD-4920-8A9D-29AF718AAA24}" srcOrd="0" destOrd="0" presId="urn:microsoft.com/office/officeart/2005/8/layout/orgChart1"/>
    <dgm:cxn modelId="{19A2F85C-5908-42B1-B080-4ECC6B5B682B}" type="presParOf" srcId="{6170F65F-FF19-4305-90C3-5679B684EE38}" destId="{A7268A0F-E83E-4DD1-906C-4C03CEE73217}" srcOrd="1" destOrd="0" presId="urn:microsoft.com/office/officeart/2005/8/layout/orgChart1"/>
    <dgm:cxn modelId="{47A968E0-E096-4B8F-BA82-C1E2CF46377D}" type="presParOf" srcId="{C8AEFE0F-236F-42A2-87E1-E68588285F1B}" destId="{EFC790B0-1008-47FE-9AD6-547EEF47EDED}" srcOrd="1" destOrd="0" presId="urn:microsoft.com/office/officeart/2005/8/layout/orgChart1"/>
    <dgm:cxn modelId="{2AAB36D6-6E7F-4D0C-A6C9-24E419FA1E43}" type="presParOf" srcId="{C8AEFE0F-236F-42A2-87E1-E68588285F1B}" destId="{1901F2AF-AE20-4A67-B429-5D8E4354FECB}" srcOrd="2" destOrd="0" presId="urn:microsoft.com/office/officeart/2005/8/layout/orgChart1"/>
    <dgm:cxn modelId="{47708069-1031-4B0A-AD9E-2BA9A310537F}" type="presParOf" srcId="{27A9BC26-43B0-4128-8725-D6953FF66169}" destId="{9AD3B6C4-931A-4D0B-B0CD-46FAA092E1F7}" srcOrd="2" destOrd="0" presId="urn:microsoft.com/office/officeart/2005/8/layout/orgChart1"/>
    <dgm:cxn modelId="{909D28AF-4339-4233-B03A-FE58C28F590B}" type="presParOf" srcId="{2153D500-310E-41D3-BF3A-A2EA8BF6CC6B}" destId="{EF71DE5C-C8BB-425E-9393-1D3677AD7FE8}" srcOrd="12" destOrd="0" presId="urn:microsoft.com/office/officeart/2005/8/layout/orgChart1"/>
    <dgm:cxn modelId="{C4807065-83C3-428E-9684-B236BBD51D3C}" type="presParOf" srcId="{2153D500-310E-41D3-BF3A-A2EA8BF6CC6B}" destId="{7F7B481C-1A9B-4712-8CDF-F151E311DF58}" srcOrd="13" destOrd="0" presId="urn:microsoft.com/office/officeart/2005/8/layout/orgChart1"/>
    <dgm:cxn modelId="{D4A33B13-E896-4FE6-A13F-F61BA0388E59}" type="presParOf" srcId="{7F7B481C-1A9B-4712-8CDF-F151E311DF58}" destId="{0AD1A7C8-2EFC-43F0-BB9F-9264CF2AB7A1}" srcOrd="0" destOrd="0" presId="urn:microsoft.com/office/officeart/2005/8/layout/orgChart1"/>
    <dgm:cxn modelId="{A0ECCC9A-D4DB-41AC-9EE5-01ABEC7FBBCB}" type="presParOf" srcId="{0AD1A7C8-2EFC-43F0-BB9F-9264CF2AB7A1}" destId="{F24677CF-3646-458A-9D74-6326D117E076}" srcOrd="0" destOrd="0" presId="urn:microsoft.com/office/officeart/2005/8/layout/orgChart1"/>
    <dgm:cxn modelId="{94B919F1-7EFF-43C8-9A4F-B7A11F587EF1}" type="presParOf" srcId="{0AD1A7C8-2EFC-43F0-BB9F-9264CF2AB7A1}" destId="{0D7BE197-3271-4501-9987-6197B7B920D6}" srcOrd="1" destOrd="0" presId="urn:microsoft.com/office/officeart/2005/8/layout/orgChart1"/>
    <dgm:cxn modelId="{2D815C65-BC47-49CB-8FD9-0740E67191C4}" type="presParOf" srcId="{7F7B481C-1A9B-4712-8CDF-F151E311DF58}" destId="{1EF2ACB6-8C61-4BC5-A256-0EAA1D829C69}" srcOrd="1" destOrd="0" presId="urn:microsoft.com/office/officeart/2005/8/layout/orgChart1"/>
    <dgm:cxn modelId="{C5DD2DAA-F3B9-4934-8475-698A1C30107B}" type="presParOf" srcId="{7F7B481C-1A9B-4712-8CDF-F151E311DF58}" destId="{0AE2B5CC-7859-423A-A412-F5805CA1582A}" srcOrd="2" destOrd="0" presId="urn:microsoft.com/office/officeart/2005/8/layout/orgChart1"/>
    <dgm:cxn modelId="{97BBEF04-D28D-44CA-BD67-1099BF0CB125}" type="presParOf" srcId="{763047BA-5805-4A33-987B-CA48ADD3CD7E}" destId="{3AA9D1D8-3125-4693-B9DB-E59CC204832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8096CF-4D51-4F6D-A688-F3E90B2263A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FFDC5BA-473F-408D-8473-B86B6477ACD0}">
      <dgm:prSet phldrT="[Text]" custT="1"/>
      <dgm:spPr>
        <a:solidFill>
          <a:srgbClr val="333399"/>
        </a:solidFill>
        <a:ln>
          <a:noFill/>
        </a:ln>
      </dgm:spPr>
      <dgm:t>
        <a:bodyPr/>
        <a:lstStyle/>
        <a:p>
          <a:r>
            <a:rPr lang="en-US" sz="2400" b="1" dirty="0"/>
            <a:t>Level I</a:t>
          </a:r>
        </a:p>
      </dgm:t>
    </dgm:pt>
    <dgm:pt modelId="{16E16150-EEAF-4C71-AC2B-BE3548E77DCF}" type="parTrans" cxnId="{B82E470A-5A1E-477B-9DE9-4210DDD2C3F0}">
      <dgm:prSet/>
      <dgm:spPr/>
      <dgm:t>
        <a:bodyPr/>
        <a:lstStyle/>
        <a:p>
          <a:endParaRPr lang="en-US"/>
        </a:p>
      </dgm:t>
    </dgm:pt>
    <dgm:pt modelId="{58911786-0D32-475E-AAD8-F165D10528A5}" type="sibTrans" cxnId="{B82E470A-5A1E-477B-9DE9-4210DDD2C3F0}">
      <dgm:prSet/>
      <dgm:spPr/>
      <dgm:t>
        <a:bodyPr/>
        <a:lstStyle/>
        <a:p>
          <a:endParaRPr lang="en-US"/>
        </a:p>
      </dgm:t>
    </dgm:pt>
    <dgm:pt modelId="{529F67A3-0C39-432F-AFC5-4D42AA81FAAF}">
      <dgm:prSet phldrT="[Text]"/>
      <dgm:spPr>
        <a:noFill/>
        <a:ln>
          <a:solidFill>
            <a:schemeClr val="tx1"/>
          </a:solidFill>
        </a:ln>
      </dgm:spPr>
      <dgm:t>
        <a:bodyPr/>
        <a:lstStyle/>
        <a:p>
          <a:endParaRPr lang="en-US" dirty="0"/>
        </a:p>
      </dgm:t>
    </dgm:pt>
    <dgm:pt modelId="{3A44CCDE-F56E-44C8-BE8A-73723549AD67}" type="parTrans" cxnId="{9BBECE94-CAE0-424D-A5ED-3BBDFD3683F5}">
      <dgm:prSet/>
      <dgm:spPr/>
      <dgm:t>
        <a:bodyPr/>
        <a:lstStyle/>
        <a:p>
          <a:endParaRPr lang="en-US"/>
        </a:p>
      </dgm:t>
    </dgm:pt>
    <dgm:pt modelId="{C9F03194-3D0B-4CD7-B87B-6A5909A10054}" type="sibTrans" cxnId="{9BBECE94-CAE0-424D-A5ED-3BBDFD3683F5}">
      <dgm:prSet/>
      <dgm:spPr/>
      <dgm:t>
        <a:bodyPr/>
        <a:lstStyle/>
        <a:p>
          <a:endParaRPr lang="en-US"/>
        </a:p>
      </dgm:t>
    </dgm:pt>
    <dgm:pt modelId="{03A02DC7-C200-408E-AF85-F0650FF86007}">
      <dgm:prSet phldrT="[Text]" custT="1"/>
      <dgm:spPr>
        <a:solidFill>
          <a:schemeClr val="accent2"/>
        </a:solidFill>
        <a:ln>
          <a:noFill/>
        </a:ln>
      </dgm:spPr>
      <dgm:t>
        <a:bodyPr/>
        <a:lstStyle/>
        <a:p>
          <a:r>
            <a:rPr lang="en-US" sz="2400" b="1" dirty="0"/>
            <a:t>Level II</a:t>
          </a:r>
        </a:p>
      </dgm:t>
    </dgm:pt>
    <dgm:pt modelId="{3C2E7F4D-D5DB-4FD4-A1A7-AF510F704DA4}" type="parTrans" cxnId="{67528358-EDDA-4491-BF4E-708C387B1B09}">
      <dgm:prSet/>
      <dgm:spPr/>
      <dgm:t>
        <a:bodyPr/>
        <a:lstStyle/>
        <a:p>
          <a:endParaRPr lang="en-US"/>
        </a:p>
      </dgm:t>
    </dgm:pt>
    <dgm:pt modelId="{97D53C20-1A2D-4C4C-8C2E-A3EBED51AEE7}" type="sibTrans" cxnId="{67528358-EDDA-4491-BF4E-708C387B1B09}">
      <dgm:prSet/>
      <dgm:spPr/>
      <dgm:t>
        <a:bodyPr/>
        <a:lstStyle/>
        <a:p>
          <a:endParaRPr lang="en-US"/>
        </a:p>
      </dgm:t>
    </dgm:pt>
    <dgm:pt modelId="{1887D125-D017-46F3-BDD1-ECC348697EE7}">
      <dgm:prSet phldrT="[Text]"/>
      <dgm:spPr>
        <a:solidFill>
          <a:schemeClr val="bg1">
            <a:alpha val="90000"/>
          </a:schemeClr>
        </a:solidFill>
        <a:ln>
          <a:solidFill>
            <a:schemeClr val="tx1"/>
          </a:solidFill>
        </a:ln>
      </dgm:spPr>
      <dgm:t>
        <a:bodyPr/>
        <a:lstStyle/>
        <a:p>
          <a:r>
            <a:rPr lang="en-US" altLang="en-US" dirty="0"/>
            <a:t>Centra Lynchburg			</a:t>
          </a:r>
          <a:endParaRPr lang="en-US" dirty="0"/>
        </a:p>
      </dgm:t>
    </dgm:pt>
    <dgm:pt modelId="{2C9F5736-AAFF-4A6D-B6B8-2C3AE1D0347F}" type="parTrans" cxnId="{E9B180A5-C78E-40D3-BE91-519DB117EAA5}">
      <dgm:prSet/>
      <dgm:spPr/>
      <dgm:t>
        <a:bodyPr/>
        <a:lstStyle/>
        <a:p>
          <a:endParaRPr lang="en-US"/>
        </a:p>
      </dgm:t>
    </dgm:pt>
    <dgm:pt modelId="{26F96FA5-3C1E-4A32-B4A1-E6D6B674D2F2}" type="sibTrans" cxnId="{E9B180A5-C78E-40D3-BE91-519DB117EAA5}">
      <dgm:prSet/>
      <dgm:spPr/>
      <dgm:t>
        <a:bodyPr/>
        <a:lstStyle/>
        <a:p>
          <a:endParaRPr lang="en-US"/>
        </a:p>
      </dgm:t>
    </dgm:pt>
    <dgm:pt modelId="{303E266E-7253-4334-ADD5-6177701D2EAD}">
      <dgm:prSet phldrT="[Text]" custT="1"/>
      <dgm:spPr>
        <a:solidFill>
          <a:schemeClr val="accent2"/>
        </a:solidFill>
        <a:ln>
          <a:noFill/>
        </a:ln>
      </dgm:spPr>
      <dgm:t>
        <a:bodyPr/>
        <a:lstStyle/>
        <a:p>
          <a:r>
            <a:rPr lang="en-US" sz="2400" b="1" dirty="0"/>
            <a:t>Level III</a:t>
          </a:r>
        </a:p>
      </dgm:t>
    </dgm:pt>
    <dgm:pt modelId="{E10C2BD1-8348-41A2-950B-B5E0096D1E24}" type="parTrans" cxnId="{F5A6A285-DFFB-4C45-9804-52E38172F46A}">
      <dgm:prSet/>
      <dgm:spPr/>
      <dgm:t>
        <a:bodyPr/>
        <a:lstStyle/>
        <a:p>
          <a:endParaRPr lang="en-US"/>
        </a:p>
      </dgm:t>
    </dgm:pt>
    <dgm:pt modelId="{1F6C7647-3D91-40C1-B9E3-99CAE75CAC29}" type="sibTrans" cxnId="{F5A6A285-DFFB-4C45-9804-52E38172F46A}">
      <dgm:prSet/>
      <dgm:spPr/>
      <dgm:t>
        <a:bodyPr/>
        <a:lstStyle/>
        <a:p>
          <a:endParaRPr lang="en-US"/>
        </a:p>
      </dgm:t>
    </dgm:pt>
    <dgm:pt modelId="{6E7A835F-2124-4400-8DF1-47E0EF3F7495}">
      <dgm:prSet phldrT="[Text]"/>
      <dgm:spPr>
        <a:solidFill>
          <a:schemeClr val="bg1">
            <a:alpha val="90000"/>
          </a:schemeClr>
        </a:solidFill>
        <a:ln>
          <a:solidFill>
            <a:schemeClr val="tx1">
              <a:alpha val="90000"/>
            </a:schemeClr>
          </a:solidFill>
        </a:ln>
      </dgm:spPr>
      <dgm:t>
        <a:bodyPr/>
        <a:lstStyle/>
        <a:p>
          <a:r>
            <a:rPr lang="en-US" dirty="0"/>
            <a:t>Carilion New River Valley</a:t>
          </a:r>
        </a:p>
      </dgm:t>
    </dgm:pt>
    <dgm:pt modelId="{0C7E4799-65EC-47FA-A1F5-788DDFC649FB}" type="parTrans" cxnId="{035F0B78-4803-4384-BFCD-E9C6F1FF921C}">
      <dgm:prSet/>
      <dgm:spPr/>
      <dgm:t>
        <a:bodyPr/>
        <a:lstStyle/>
        <a:p>
          <a:endParaRPr lang="en-US"/>
        </a:p>
      </dgm:t>
    </dgm:pt>
    <dgm:pt modelId="{F7DB3B42-62A3-4022-8533-B746400929E3}" type="sibTrans" cxnId="{035F0B78-4803-4384-BFCD-E9C6F1FF921C}">
      <dgm:prSet/>
      <dgm:spPr/>
      <dgm:t>
        <a:bodyPr/>
        <a:lstStyle/>
        <a:p>
          <a:endParaRPr lang="en-US"/>
        </a:p>
      </dgm:t>
    </dgm:pt>
    <dgm:pt modelId="{84E19865-2E7E-46C8-AA9B-6C01D31880FC}">
      <dgm:prSet phldrT="[Text]" phldr="1"/>
      <dgm:spPr>
        <a:solidFill>
          <a:schemeClr val="bg1">
            <a:alpha val="90000"/>
          </a:schemeClr>
        </a:solidFill>
        <a:ln>
          <a:solidFill>
            <a:schemeClr val="tx1">
              <a:alpha val="90000"/>
            </a:schemeClr>
          </a:solidFill>
        </a:ln>
      </dgm:spPr>
      <dgm:t>
        <a:bodyPr/>
        <a:lstStyle/>
        <a:p>
          <a:endParaRPr lang="en-US" dirty="0"/>
        </a:p>
      </dgm:t>
    </dgm:pt>
    <dgm:pt modelId="{9503BA99-B54D-4CB0-9163-81E43571F931}" type="parTrans" cxnId="{0EA6B3B8-7C5D-419D-94D9-57A97D8FFBC8}">
      <dgm:prSet/>
      <dgm:spPr/>
      <dgm:t>
        <a:bodyPr/>
        <a:lstStyle/>
        <a:p>
          <a:endParaRPr lang="en-US"/>
        </a:p>
      </dgm:t>
    </dgm:pt>
    <dgm:pt modelId="{CDF05522-247D-43C4-AB1F-2278AA9504FD}" type="sibTrans" cxnId="{0EA6B3B8-7C5D-419D-94D9-57A97D8FFBC8}">
      <dgm:prSet/>
      <dgm:spPr/>
      <dgm:t>
        <a:bodyPr/>
        <a:lstStyle/>
        <a:p>
          <a:endParaRPr lang="en-US"/>
        </a:p>
      </dgm:t>
    </dgm:pt>
    <dgm:pt modelId="{3F38FABD-8E27-4400-AE2F-0D113715CD75}">
      <dgm:prSet/>
      <dgm:spPr>
        <a:noFill/>
        <a:ln>
          <a:solidFill>
            <a:schemeClr val="tx1"/>
          </a:solidFill>
        </a:ln>
      </dgm:spPr>
      <dgm:t>
        <a:bodyPr/>
        <a:lstStyle/>
        <a:p>
          <a:r>
            <a:rPr lang="en-US" altLang="en-US" dirty="0"/>
            <a:t>Carilion Roanoke Memorial Hospital (Adult and Pediatric)</a:t>
          </a:r>
        </a:p>
      </dgm:t>
    </dgm:pt>
    <dgm:pt modelId="{0803046A-3011-4083-9330-A271831A8E83}" type="parTrans" cxnId="{B8D55D59-A132-4760-9ED9-7A3D28FFCA27}">
      <dgm:prSet/>
      <dgm:spPr/>
      <dgm:t>
        <a:bodyPr/>
        <a:lstStyle/>
        <a:p>
          <a:endParaRPr lang="en-US"/>
        </a:p>
      </dgm:t>
    </dgm:pt>
    <dgm:pt modelId="{05F47112-B4CD-473E-BC90-FECBBCC9F8C5}" type="sibTrans" cxnId="{B8D55D59-A132-4760-9ED9-7A3D28FFCA27}">
      <dgm:prSet/>
      <dgm:spPr/>
      <dgm:t>
        <a:bodyPr/>
        <a:lstStyle/>
        <a:p>
          <a:endParaRPr lang="en-US"/>
        </a:p>
      </dgm:t>
    </dgm:pt>
    <dgm:pt modelId="{81AA8587-EB25-4038-86ED-E1A1B092C2F5}">
      <dgm:prSet/>
      <dgm:spPr>
        <a:noFill/>
        <a:ln>
          <a:solidFill>
            <a:schemeClr val="tx1"/>
          </a:solidFill>
        </a:ln>
      </dgm:spPr>
      <dgm:t>
        <a:bodyPr/>
        <a:lstStyle/>
        <a:p>
          <a:r>
            <a:rPr lang="en-US" altLang="en-US" dirty="0"/>
            <a:t>Children’s Hospital of the Kings Daughters (Pediatric)</a:t>
          </a:r>
        </a:p>
      </dgm:t>
    </dgm:pt>
    <dgm:pt modelId="{DE330713-78CB-4E27-9076-9C92CE80E285}" type="parTrans" cxnId="{B1D6278A-464D-4F95-B056-5356BC9CA5BE}">
      <dgm:prSet/>
      <dgm:spPr/>
      <dgm:t>
        <a:bodyPr/>
        <a:lstStyle/>
        <a:p>
          <a:endParaRPr lang="en-US"/>
        </a:p>
      </dgm:t>
    </dgm:pt>
    <dgm:pt modelId="{7630B35A-21C6-407D-8304-39C0FE5F7E93}" type="sibTrans" cxnId="{B1D6278A-464D-4F95-B056-5356BC9CA5BE}">
      <dgm:prSet/>
      <dgm:spPr/>
      <dgm:t>
        <a:bodyPr/>
        <a:lstStyle/>
        <a:p>
          <a:endParaRPr lang="en-US"/>
        </a:p>
      </dgm:t>
    </dgm:pt>
    <dgm:pt modelId="{DD3CE139-9E02-456C-8E2E-CD59D27EFE13}">
      <dgm:prSet/>
      <dgm:spPr>
        <a:noFill/>
        <a:ln>
          <a:solidFill>
            <a:schemeClr val="tx1"/>
          </a:solidFill>
        </a:ln>
      </dgm:spPr>
      <dgm:t>
        <a:bodyPr/>
        <a:lstStyle/>
        <a:p>
          <a:r>
            <a:rPr lang="en-US" altLang="en-US" dirty="0"/>
            <a:t>Chippenham Hospital (Adult)</a:t>
          </a:r>
        </a:p>
      </dgm:t>
    </dgm:pt>
    <dgm:pt modelId="{B9A4938F-17C5-4BDD-B64B-46349AD885F2}" type="parTrans" cxnId="{DCDECDFC-907B-4A46-841A-75A8A364733A}">
      <dgm:prSet/>
      <dgm:spPr/>
      <dgm:t>
        <a:bodyPr/>
        <a:lstStyle/>
        <a:p>
          <a:endParaRPr lang="en-US"/>
        </a:p>
      </dgm:t>
    </dgm:pt>
    <dgm:pt modelId="{46F8EDE2-7F46-488E-B18B-947615080876}" type="sibTrans" cxnId="{DCDECDFC-907B-4A46-841A-75A8A364733A}">
      <dgm:prSet/>
      <dgm:spPr/>
      <dgm:t>
        <a:bodyPr/>
        <a:lstStyle/>
        <a:p>
          <a:endParaRPr lang="en-US"/>
        </a:p>
      </dgm:t>
    </dgm:pt>
    <dgm:pt modelId="{DD3642E3-5828-4B8E-93BE-B46B8989555D}">
      <dgm:prSet/>
      <dgm:spPr>
        <a:noFill/>
        <a:ln>
          <a:solidFill>
            <a:schemeClr val="tx1"/>
          </a:solidFill>
        </a:ln>
      </dgm:spPr>
      <dgm:t>
        <a:bodyPr/>
        <a:lstStyle/>
        <a:p>
          <a:r>
            <a:rPr lang="en-US" altLang="en-US" dirty="0"/>
            <a:t>Inova Fairfax Hospital (Adult)</a:t>
          </a:r>
        </a:p>
      </dgm:t>
    </dgm:pt>
    <dgm:pt modelId="{A3D032AD-3CC0-4FC8-AFBA-F97AC550DA38}" type="parTrans" cxnId="{DD22EDB0-CE9C-4BA4-94B8-B177DE923DAA}">
      <dgm:prSet/>
      <dgm:spPr/>
      <dgm:t>
        <a:bodyPr/>
        <a:lstStyle/>
        <a:p>
          <a:endParaRPr lang="en-US"/>
        </a:p>
      </dgm:t>
    </dgm:pt>
    <dgm:pt modelId="{89358D62-6FE8-4BE3-B833-B64C0E8E6E77}" type="sibTrans" cxnId="{DD22EDB0-CE9C-4BA4-94B8-B177DE923DAA}">
      <dgm:prSet/>
      <dgm:spPr/>
      <dgm:t>
        <a:bodyPr/>
        <a:lstStyle/>
        <a:p>
          <a:endParaRPr lang="en-US"/>
        </a:p>
      </dgm:t>
    </dgm:pt>
    <dgm:pt modelId="{42FD62A6-C159-456F-AB34-87D741BACBEE}">
      <dgm:prSet/>
      <dgm:spPr>
        <a:noFill/>
        <a:ln>
          <a:solidFill>
            <a:schemeClr val="tx1"/>
          </a:solidFill>
        </a:ln>
      </dgm:spPr>
      <dgm:t>
        <a:bodyPr/>
        <a:lstStyle/>
        <a:p>
          <a:r>
            <a:rPr lang="en-US" altLang="en-US" dirty="0"/>
            <a:t>Sentara Norfolk General Hospital (Adult and Burn)</a:t>
          </a:r>
        </a:p>
      </dgm:t>
    </dgm:pt>
    <dgm:pt modelId="{F3BEE13B-0ACC-4574-B2E5-603CE981E62F}" type="parTrans" cxnId="{F9F41144-A77F-41BC-8D01-6D082A5A0E0F}">
      <dgm:prSet/>
      <dgm:spPr/>
      <dgm:t>
        <a:bodyPr/>
        <a:lstStyle/>
        <a:p>
          <a:endParaRPr lang="en-US"/>
        </a:p>
      </dgm:t>
    </dgm:pt>
    <dgm:pt modelId="{357AE3DA-2D62-4375-B475-0EE7BB13A37B}" type="sibTrans" cxnId="{F9F41144-A77F-41BC-8D01-6D082A5A0E0F}">
      <dgm:prSet/>
      <dgm:spPr/>
      <dgm:t>
        <a:bodyPr/>
        <a:lstStyle/>
        <a:p>
          <a:endParaRPr lang="en-US"/>
        </a:p>
      </dgm:t>
    </dgm:pt>
    <dgm:pt modelId="{AEEC23FE-862C-4584-B57F-6928B22D3109}">
      <dgm:prSet/>
      <dgm:spPr>
        <a:noFill/>
        <a:ln>
          <a:solidFill>
            <a:schemeClr val="tx1"/>
          </a:solidFill>
        </a:ln>
      </dgm:spPr>
      <dgm:t>
        <a:bodyPr/>
        <a:lstStyle/>
        <a:p>
          <a:r>
            <a:rPr lang="en-US" altLang="en-US" dirty="0"/>
            <a:t>University of Virginia Health System (Adult)</a:t>
          </a:r>
        </a:p>
      </dgm:t>
    </dgm:pt>
    <dgm:pt modelId="{00B74A89-97D3-4582-AFBA-0A99A25EE358}" type="parTrans" cxnId="{D86444EA-DF09-4465-9AE1-F91399057031}">
      <dgm:prSet/>
      <dgm:spPr/>
      <dgm:t>
        <a:bodyPr/>
        <a:lstStyle/>
        <a:p>
          <a:endParaRPr lang="en-US"/>
        </a:p>
      </dgm:t>
    </dgm:pt>
    <dgm:pt modelId="{54CAD337-2360-4164-B994-1AD30BCA8274}" type="sibTrans" cxnId="{D86444EA-DF09-4465-9AE1-F91399057031}">
      <dgm:prSet/>
      <dgm:spPr/>
      <dgm:t>
        <a:bodyPr/>
        <a:lstStyle/>
        <a:p>
          <a:endParaRPr lang="en-US"/>
        </a:p>
      </dgm:t>
    </dgm:pt>
    <dgm:pt modelId="{415052F6-92E6-4AB7-B69B-092C8813F1AE}">
      <dgm:prSet/>
      <dgm:spPr>
        <a:noFill/>
        <a:ln>
          <a:solidFill>
            <a:schemeClr val="tx1"/>
          </a:solidFill>
        </a:ln>
      </dgm:spPr>
      <dgm:t>
        <a:bodyPr/>
        <a:lstStyle/>
        <a:p>
          <a:r>
            <a:rPr lang="en-US" altLang="en-US" dirty="0"/>
            <a:t>VCU Health System (Adult, Pediatric, and Burn</a:t>
          </a:r>
        </a:p>
      </dgm:t>
    </dgm:pt>
    <dgm:pt modelId="{2DE86964-0CCF-486E-A9CA-7C50DC49D652}" type="parTrans" cxnId="{B3BFB4A1-29F7-4ECA-B2FF-63DD90F76D9E}">
      <dgm:prSet/>
      <dgm:spPr/>
      <dgm:t>
        <a:bodyPr/>
        <a:lstStyle/>
        <a:p>
          <a:endParaRPr lang="en-US"/>
        </a:p>
      </dgm:t>
    </dgm:pt>
    <dgm:pt modelId="{3E3D9221-892A-4934-B538-C41929A237B7}" type="sibTrans" cxnId="{B3BFB4A1-29F7-4ECA-B2FF-63DD90F76D9E}">
      <dgm:prSet/>
      <dgm:spPr/>
      <dgm:t>
        <a:bodyPr/>
        <a:lstStyle/>
        <a:p>
          <a:endParaRPr lang="en-US"/>
        </a:p>
      </dgm:t>
    </dgm:pt>
    <dgm:pt modelId="{BCDCB3ED-610E-4CD2-B018-EBFAED160228}">
      <dgm:prSet/>
      <dgm:spPr>
        <a:noFill/>
        <a:ln>
          <a:solidFill>
            <a:schemeClr val="tx1"/>
          </a:solidFill>
        </a:ln>
      </dgm:spPr>
      <dgm:t>
        <a:bodyPr/>
        <a:lstStyle/>
        <a:p>
          <a:endParaRPr lang="en-US" altLang="en-US" dirty="0"/>
        </a:p>
      </dgm:t>
    </dgm:pt>
    <dgm:pt modelId="{61639087-4047-4C5F-BDEA-A41DE7FA4E7C}" type="parTrans" cxnId="{C7ED77B5-3975-4862-BC27-C24A27CD4A86}">
      <dgm:prSet/>
      <dgm:spPr/>
      <dgm:t>
        <a:bodyPr/>
        <a:lstStyle/>
        <a:p>
          <a:endParaRPr lang="en-US"/>
        </a:p>
      </dgm:t>
    </dgm:pt>
    <dgm:pt modelId="{8F38595B-96F9-4E61-87D3-B0B543A7DCAA}" type="sibTrans" cxnId="{C7ED77B5-3975-4862-BC27-C24A27CD4A86}">
      <dgm:prSet/>
      <dgm:spPr/>
      <dgm:t>
        <a:bodyPr/>
        <a:lstStyle/>
        <a:p>
          <a:endParaRPr lang="en-US"/>
        </a:p>
      </dgm:t>
    </dgm:pt>
    <dgm:pt modelId="{491625CD-E716-4947-AE18-52C96EC65FD9}">
      <dgm:prSet/>
      <dgm:spPr>
        <a:noFill/>
        <a:ln>
          <a:solidFill>
            <a:schemeClr val="tx1"/>
          </a:solidFill>
        </a:ln>
      </dgm:spPr>
      <dgm:t>
        <a:bodyPr/>
        <a:lstStyle/>
        <a:p>
          <a:endParaRPr lang="en-US" altLang="en-US" dirty="0"/>
        </a:p>
      </dgm:t>
    </dgm:pt>
    <dgm:pt modelId="{236ABAAB-E5EF-43A4-9370-A27DEBCD6E5D}" type="parTrans" cxnId="{A214CC95-8AE0-44E5-A52A-5C81A515C77E}">
      <dgm:prSet/>
      <dgm:spPr/>
      <dgm:t>
        <a:bodyPr/>
        <a:lstStyle/>
        <a:p>
          <a:endParaRPr lang="en-US"/>
        </a:p>
      </dgm:t>
    </dgm:pt>
    <dgm:pt modelId="{4D56BE70-A104-4AC5-BA52-8B9EAC4E79A8}" type="sibTrans" cxnId="{A214CC95-8AE0-44E5-A52A-5C81A515C77E}">
      <dgm:prSet/>
      <dgm:spPr/>
      <dgm:t>
        <a:bodyPr/>
        <a:lstStyle/>
        <a:p>
          <a:endParaRPr lang="en-US"/>
        </a:p>
      </dgm:t>
    </dgm:pt>
    <dgm:pt modelId="{6A5E2FE0-5CA0-4520-A86C-FE6960D6A4A8}">
      <dgm:prSet/>
      <dgm:spPr>
        <a:noFill/>
        <a:ln>
          <a:solidFill>
            <a:schemeClr val="tx1"/>
          </a:solidFill>
        </a:ln>
      </dgm:spPr>
      <dgm:t>
        <a:bodyPr/>
        <a:lstStyle/>
        <a:p>
          <a:endParaRPr lang="en-US" altLang="en-US" dirty="0"/>
        </a:p>
      </dgm:t>
    </dgm:pt>
    <dgm:pt modelId="{49BE7E18-53CC-4207-8014-C272163FEE49}" type="parTrans" cxnId="{6A5A9CF6-0CCA-4CE7-96E2-71DF41176932}">
      <dgm:prSet/>
      <dgm:spPr/>
      <dgm:t>
        <a:bodyPr/>
        <a:lstStyle/>
        <a:p>
          <a:endParaRPr lang="en-US"/>
        </a:p>
      </dgm:t>
    </dgm:pt>
    <dgm:pt modelId="{738E7693-AF4A-49A0-BBFF-AB94AB890916}" type="sibTrans" cxnId="{6A5A9CF6-0CCA-4CE7-96E2-71DF41176932}">
      <dgm:prSet/>
      <dgm:spPr/>
      <dgm:t>
        <a:bodyPr/>
        <a:lstStyle/>
        <a:p>
          <a:endParaRPr lang="en-US"/>
        </a:p>
      </dgm:t>
    </dgm:pt>
    <dgm:pt modelId="{A920F54E-8714-47D4-8F70-0F26E4A929B9}">
      <dgm:prSet/>
      <dgm:spPr>
        <a:noFill/>
        <a:ln>
          <a:solidFill>
            <a:schemeClr val="tx1"/>
          </a:solidFill>
        </a:ln>
      </dgm:spPr>
      <dgm:t>
        <a:bodyPr/>
        <a:lstStyle/>
        <a:p>
          <a:endParaRPr lang="en-US" altLang="en-US" dirty="0"/>
        </a:p>
      </dgm:t>
    </dgm:pt>
    <dgm:pt modelId="{35F4A945-1DC5-432B-8124-E057E8403DF0}" type="parTrans" cxnId="{A6BC40CF-685C-4B94-B3D7-956D9B2F2724}">
      <dgm:prSet/>
      <dgm:spPr/>
      <dgm:t>
        <a:bodyPr/>
        <a:lstStyle/>
        <a:p>
          <a:endParaRPr lang="en-US"/>
        </a:p>
      </dgm:t>
    </dgm:pt>
    <dgm:pt modelId="{F37877E7-AA40-4F3B-B9E0-F93ADA899C9F}" type="sibTrans" cxnId="{A6BC40CF-685C-4B94-B3D7-956D9B2F2724}">
      <dgm:prSet/>
      <dgm:spPr/>
      <dgm:t>
        <a:bodyPr/>
        <a:lstStyle/>
        <a:p>
          <a:endParaRPr lang="en-US"/>
        </a:p>
      </dgm:t>
    </dgm:pt>
    <dgm:pt modelId="{CC54ACB8-7723-44F4-8CF4-BC7672C30BF5}">
      <dgm:prSet/>
      <dgm:spPr>
        <a:noFill/>
        <a:ln>
          <a:solidFill>
            <a:schemeClr val="tx1"/>
          </a:solidFill>
        </a:ln>
      </dgm:spPr>
      <dgm:t>
        <a:bodyPr/>
        <a:lstStyle/>
        <a:p>
          <a:endParaRPr lang="en-US" altLang="en-US" dirty="0"/>
        </a:p>
      </dgm:t>
    </dgm:pt>
    <dgm:pt modelId="{6936B622-A9D3-4783-ADDD-876F56FDAFEB}" type="parTrans" cxnId="{83E6127A-5BC0-491D-8EC1-0689EC50E1F4}">
      <dgm:prSet/>
      <dgm:spPr/>
      <dgm:t>
        <a:bodyPr/>
        <a:lstStyle/>
        <a:p>
          <a:endParaRPr lang="en-US"/>
        </a:p>
      </dgm:t>
    </dgm:pt>
    <dgm:pt modelId="{9F25A5D2-27C1-4216-9A2E-B4E5E30A7E24}" type="sibTrans" cxnId="{83E6127A-5BC0-491D-8EC1-0689EC50E1F4}">
      <dgm:prSet/>
      <dgm:spPr/>
      <dgm:t>
        <a:bodyPr/>
        <a:lstStyle/>
        <a:p>
          <a:endParaRPr lang="en-US"/>
        </a:p>
      </dgm:t>
    </dgm:pt>
    <dgm:pt modelId="{44FA8A2A-C806-4E0D-AA6B-720EF25FF62E}">
      <dgm:prSet/>
      <dgm:spPr>
        <a:noFill/>
        <a:ln>
          <a:solidFill>
            <a:schemeClr val="tx1"/>
          </a:solidFill>
        </a:ln>
      </dgm:spPr>
      <dgm:t>
        <a:bodyPr/>
        <a:lstStyle/>
        <a:p>
          <a:endParaRPr lang="en-US" altLang="en-US" dirty="0"/>
        </a:p>
      </dgm:t>
    </dgm:pt>
    <dgm:pt modelId="{73384B8D-CB6A-4DC1-8161-4D9290A44115}" type="parTrans" cxnId="{12CBA89B-99B0-410D-9EFF-337E2F1A6ED9}">
      <dgm:prSet/>
      <dgm:spPr/>
      <dgm:t>
        <a:bodyPr/>
        <a:lstStyle/>
        <a:p>
          <a:endParaRPr lang="en-US"/>
        </a:p>
      </dgm:t>
    </dgm:pt>
    <dgm:pt modelId="{54718878-C37A-4970-8E14-39D92F7920E4}" type="sibTrans" cxnId="{12CBA89B-99B0-410D-9EFF-337E2F1A6ED9}">
      <dgm:prSet/>
      <dgm:spPr/>
      <dgm:t>
        <a:bodyPr/>
        <a:lstStyle/>
        <a:p>
          <a:endParaRPr lang="en-US"/>
        </a:p>
      </dgm:t>
    </dgm:pt>
    <dgm:pt modelId="{66B8EBA1-3152-4863-B987-DF593D3EC67D}">
      <dgm:prSet/>
      <dgm:spPr>
        <a:solidFill>
          <a:schemeClr val="bg1">
            <a:alpha val="90000"/>
          </a:schemeClr>
        </a:solidFill>
        <a:ln>
          <a:solidFill>
            <a:schemeClr val="tx1"/>
          </a:solidFill>
        </a:ln>
      </dgm:spPr>
      <dgm:t>
        <a:bodyPr/>
        <a:lstStyle/>
        <a:p>
          <a:r>
            <a:rPr lang="en-US" altLang="en-US" dirty="0"/>
            <a:t>Henrico Doctors-Forest</a:t>
          </a:r>
        </a:p>
      </dgm:t>
    </dgm:pt>
    <dgm:pt modelId="{4F6B0500-2161-41AE-948B-82F0962C8C4E}" type="parTrans" cxnId="{EFC98D27-7248-47F3-8B98-54897A2483E2}">
      <dgm:prSet/>
      <dgm:spPr/>
      <dgm:t>
        <a:bodyPr/>
        <a:lstStyle/>
        <a:p>
          <a:endParaRPr lang="en-US"/>
        </a:p>
      </dgm:t>
    </dgm:pt>
    <dgm:pt modelId="{DB42B9A1-68CE-436A-AB72-19A2502D6AF5}" type="sibTrans" cxnId="{EFC98D27-7248-47F3-8B98-54897A2483E2}">
      <dgm:prSet/>
      <dgm:spPr/>
      <dgm:t>
        <a:bodyPr/>
        <a:lstStyle/>
        <a:p>
          <a:endParaRPr lang="en-US"/>
        </a:p>
      </dgm:t>
    </dgm:pt>
    <dgm:pt modelId="{92F386E0-9820-4345-81B5-DE57C729C8DB}">
      <dgm:prSet/>
      <dgm:spPr>
        <a:solidFill>
          <a:schemeClr val="bg1">
            <a:alpha val="90000"/>
          </a:schemeClr>
        </a:solidFill>
        <a:ln>
          <a:solidFill>
            <a:schemeClr val="tx1"/>
          </a:solidFill>
        </a:ln>
      </dgm:spPr>
      <dgm:t>
        <a:bodyPr/>
        <a:lstStyle/>
        <a:p>
          <a:r>
            <a:rPr lang="en-US" altLang="en-US" dirty="0"/>
            <a:t>Mary Washington Hospital Center</a:t>
          </a:r>
        </a:p>
      </dgm:t>
    </dgm:pt>
    <dgm:pt modelId="{4E9B3D86-69AA-4B73-A704-7D975EFE0C3D}" type="parTrans" cxnId="{6B544141-A3F4-4867-9394-0429190335D2}">
      <dgm:prSet/>
      <dgm:spPr/>
      <dgm:t>
        <a:bodyPr/>
        <a:lstStyle/>
        <a:p>
          <a:endParaRPr lang="en-US"/>
        </a:p>
      </dgm:t>
    </dgm:pt>
    <dgm:pt modelId="{AE58276E-E85B-467E-AA16-508CD149F9F0}" type="sibTrans" cxnId="{6B544141-A3F4-4867-9394-0429190335D2}">
      <dgm:prSet/>
      <dgm:spPr/>
      <dgm:t>
        <a:bodyPr/>
        <a:lstStyle/>
        <a:p>
          <a:endParaRPr lang="en-US"/>
        </a:p>
      </dgm:t>
    </dgm:pt>
    <dgm:pt modelId="{1CC08573-1349-4C9C-8FE2-3AB402191395}">
      <dgm:prSet/>
      <dgm:spPr>
        <a:solidFill>
          <a:schemeClr val="bg1">
            <a:alpha val="90000"/>
          </a:schemeClr>
        </a:solidFill>
        <a:ln>
          <a:solidFill>
            <a:schemeClr val="tx1"/>
          </a:solidFill>
        </a:ln>
      </dgm:spPr>
      <dgm:t>
        <a:bodyPr/>
        <a:lstStyle/>
        <a:p>
          <a:r>
            <a:rPr lang="en-US" altLang="en-US" dirty="0"/>
            <a:t>Reston Hospital Center </a:t>
          </a:r>
        </a:p>
      </dgm:t>
    </dgm:pt>
    <dgm:pt modelId="{8C6F3961-333D-4883-9694-84405E6DD857}" type="parTrans" cxnId="{6CBF5475-D74E-493D-83DF-B4655589B16F}">
      <dgm:prSet/>
      <dgm:spPr/>
      <dgm:t>
        <a:bodyPr/>
        <a:lstStyle/>
        <a:p>
          <a:endParaRPr lang="en-US"/>
        </a:p>
      </dgm:t>
    </dgm:pt>
    <dgm:pt modelId="{723DC169-7ECB-48BE-9171-0855F3638BD1}" type="sibTrans" cxnId="{6CBF5475-D74E-493D-83DF-B4655589B16F}">
      <dgm:prSet/>
      <dgm:spPr/>
      <dgm:t>
        <a:bodyPr/>
        <a:lstStyle/>
        <a:p>
          <a:endParaRPr lang="en-US"/>
        </a:p>
      </dgm:t>
    </dgm:pt>
    <dgm:pt modelId="{3D88E419-B8B2-4A74-938A-1A0D61C389B5}">
      <dgm:prSet/>
      <dgm:spPr>
        <a:solidFill>
          <a:schemeClr val="bg1">
            <a:alpha val="90000"/>
          </a:schemeClr>
        </a:solidFill>
        <a:ln>
          <a:solidFill>
            <a:schemeClr val="tx1"/>
          </a:solidFill>
        </a:ln>
      </dgm:spPr>
      <dgm:t>
        <a:bodyPr/>
        <a:lstStyle/>
        <a:p>
          <a:r>
            <a:rPr lang="en-US" altLang="en-US" dirty="0"/>
            <a:t>Riverside Regional Medical Center</a:t>
          </a:r>
        </a:p>
      </dgm:t>
    </dgm:pt>
    <dgm:pt modelId="{C4A711BA-AE66-4693-9FB2-D5BCC51148AD}" type="parTrans" cxnId="{FCABAD52-B094-4D35-9B75-A8DBAB35348B}">
      <dgm:prSet/>
      <dgm:spPr/>
      <dgm:t>
        <a:bodyPr/>
        <a:lstStyle/>
        <a:p>
          <a:endParaRPr lang="en-US"/>
        </a:p>
      </dgm:t>
    </dgm:pt>
    <dgm:pt modelId="{5B5FF8F1-0B66-400A-8D35-D04F19CBE3AC}" type="sibTrans" cxnId="{FCABAD52-B094-4D35-9B75-A8DBAB35348B}">
      <dgm:prSet/>
      <dgm:spPr/>
      <dgm:t>
        <a:bodyPr/>
        <a:lstStyle/>
        <a:p>
          <a:endParaRPr lang="en-US"/>
        </a:p>
      </dgm:t>
    </dgm:pt>
    <dgm:pt modelId="{14D80E8F-1490-4A5E-91D7-AB48C65DAD69}">
      <dgm:prSet/>
      <dgm:spPr>
        <a:solidFill>
          <a:schemeClr val="bg1">
            <a:alpha val="90000"/>
          </a:schemeClr>
        </a:solidFill>
        <a:ln>
          <a:solidFill>
            <a:schemeClr val="tx1"/>
          </a:solidFill>
        </a:ln>
      </dgm:spPr>
      <dgm:t>
        <a:bodyPr/>
        <a:lstStyle/>
        <a:p>
          <a:r>
            <a:rPr lang="en-US" altLang="en-US" dirty="0"/>
            <a:t>Winchester Medical Center </a:t>
          </a:r>
        </a:p>
      </dgm:t>
    </dgm:pt>
    <dgm:pt modelId="{F2660C5F-A1E4-49FA-96CB-8BE2651C48AA}" type="parTrans" cxnId="{5EA5D5AF-0DAC-4189-AB31-600CE48FAB33}">
      <dgm:prSet/>
      <dgm:spPr/>
      <dgm:t>
        <a:bodyPr/>
        <a:lstStyle/>
        <a:p>
          <a:endParaRPr lang="en-US"/>
        </a:p>
      </dgm:t>
    </dgm:pt>
    <dgm:pt modelId="{235CBFD2-34E6-44AE-919B-E3EA9271DC07}" type="sibTrans" cxnId="{5EA5D5AF-0DAC-4189-AB31-600CE48FAB33}">
      <dgm:prSet/>
      <dgm:spPr/>
      <dgm:t>
        <a:bodyPr/>
        <a:lstStyle/>
        <a:p>
          <a:endParaRPr lang="en-US"/>
        </a:p>
      </dgm:t>
    </dgm:pt>
    <dgm:pt modelId="{5F545D54-2BBD-4986-A4AB-935C00A1C7DE}">
      <dgm:prSet/>
      <dgm:spPr>
        <a:solidFill>
          <a:schemeClr val="bg1">
            <a:alpha val="90000"/>
          </a:schemeClr>
        </a:solidFill>
        <a:ln>
          <a:solidFill>
            <a:schemeClr val="tx1"/>
          </a:solidFill>
        </a:ln>
      </dgm:spPr>
      <dgm:t>
        <a:bodyPr/>
        <a:lstStyle/>
        <a:p>
          <a:endParaRPr lang="en-US" altLang="en-US" dirty="0"/>
        </a:p>
      </dgm:t>
    </dgm:pt>
    <dgm:pt modelId="{B8B29DE4-1794-4B50-8AA6-C5C656D815D7}" type="parTrans" cxnId="{F42D95A3-527C-44CD-A078-BFE09A29D5E4}">
      <dgm:prSet/>
      <dgm:spPr/>
      <dgm:t>
        <a:bodyPr/>
        <a:lstStyle/>
        <a:p>
          <a:endParaRPr lang="en-US"/>
        </a:p>
      </dgm:t>
    </dgm:pt>
    <dgm:pt modelId="{611BD79E-E29A-41AA-8BC1-E129C8865287}" type="sibTrans" cxnId="{F42D95A3-527C-44CD-A078-BFE09A29D5E4}">
      <dgm:prSet/>
      <dgm:spPr/>
      <dgm:t>
        <a:bodyPr/>
        <a:lstStyle/>
        <a:p>
          <a:endParaRPr lang="en-US"/>
        </a:p>
      </dgm:t>
    </dgm:pt>
    <dgm:pt modelId="{06F6FE8B-6149-495E-B244-7A4A810120DF}">
      <dgm:prSet/>
      <dgm:spPr>
        <a:solidFill>
          <a:schemeClr val="bg1">
            <a:alpha val="90000"/>
          </a:schemeClr>
        </a:solidFill>
        <a:ln>
          <a:solidFill>
            <a:schemeClr val="tx1"/>
          </a:solidFill>
        </a:ln>
      </dgm:spPr>
      <dgm:t>
        <a:bodyPr/>
        <a:lstStyle/>
        <a:p>
          <a:endParaRPr lang="en-US" altLang="en-US" dirty="0"/>
        </a:p>
      </dgm:t>
    </dgm:pt>
    <dgm:pt modelId="{50CEFC2B-4E49-435F-B8B3-87FDF1EA0355}" type="parTrans" cxnId="{53682DF1-E9C8-4402-A936-EAE57379E8CF}">
      <dgm:prSet/>
      <dgm:spPr/>
      <dgm:t>
        <a:bodyPr/>
        <a:lstStyle/>
        <a:p>
          <a:endParaRPr lang="en-US"/>
        </a:p>
      </dgm:t>
    </dgm:pt>
    <dgm:pt modelId="{1EE6490F-21D9-4E1F-9036-09882132BD61}" type="sibTrans" cxnId="{53682DF1-E9C8-4402-A936-EAE57379E8CF}">
      <dgm:prSet/>
      <dgm:spPr/>
      <dgm:t>
        <a:bodyPr/>
        <a:lstStyle/>
        <a:p>
          <a:endParaRPr lang="en-US"/>
        </a:p>
      </dgm:t>
    </dgm:pt>
    <dgm:pt modelId="{E4B0F3E6-1AD0-4B7E-82D0-C510ACA9550B}">
      <dgm:prSet/>
      <dgm:spPr>
        <a:solidFill>
          <a:schemeClr val="bg1">
            <a:alpha val="90000"/>
          </a:schemeClr>
        </a:solidFill>
        <a:ln>
          <a:solidFill>
            <a:schemeClr val="tx1"/>
          </a:solidFill>
        </a:ln>
      </dgm:spPr>
      <dgm:t>
        <a:bodyPr/>
        <a:lstStyle/>
        <a:p>
          <a:endParaRPr lang="en-US" altLang="en-US" dirty="0"/>
        </a:p>
      </dgm:t>
    </dgm:pt>
    <dgm:pt modelId="{24B6FDD3-2D47-41E5-B925-DEB1D6BDF4A9}" type="parTrans" cxnId="{BCE5BA21-869E-477C-94A4-FD57B4BBA537}">
      <dgm:prSet/>
      <dgm:spPr/>
      <dgm:t>
        <a:bodyPr/>
        <a:lstStyle/>
        <a:p>
          <a:endParaRPr lang="en-US"/>
        </a:p>
      </dgm:t>
    </dgm:pt>
    <dgm:pt modelId="{9A65C0FB-D03B-478A-BB02-3E3DB50D2809}" type="sibTrans" cxnId="{BCE5BA21-869E-477C-94A4-FD57B4BBA537}">
      <dgm:prSet/>
      <dgm:spPr/>
      <dgm:t>
        <a:bodyPr/>
        <a:lstStyle/>
        <a:p>
          <a:endParaRPr lang="en-US"/>
        </a:p>
      </dgm:t>
    </dgm:pt>
    <dgm:pt modelId="{3F083229-9F94-4B6F-802C-8C0092BCF864}">
      <dgm:prSet/>
      <dgm:spPr>
        <a:solidFill>
          <a:schemeClr val="bg1">
            <a:alpha val="90000"/>
          </a:schemeClr>
        </a:solidFill>
        <a:ln>
          <a:solidFill>
            <a:schemeClr val="tx1"/>
          </a:solidFill>
        </a:ln>
      </dgm:spPr>
      <dgm:t>
        <a:bodyPr/>
        <a:lstStyle/>
        <a:p>
          <a:endParaRPr lang="en-US" altLang="en-US" dirty="0"/>
        </a:p>
      </dgm:t>
    </dgm:pt>
    <dgm:pt modelId="{7B2C39A6-3371-4474-848D-D1D1D851F40D}" type="parTrans" cxnId="{447BFE37-CD95-451E-9B0C-E2B6D93ABC44}">
      <dgm:prSet/>
      <dgm:spPr/>
      <dgm:t>
        <a:bodyPr/>
        <a:lstStyle/>
        <a:p>
          <a:endParaRPr lang="en-US"/>
        </a:p>
      </dgm:t>
    </dgm:pt>
    <dgm:pt modelId="{A53ECC6C-0DE8-4C34-B579-40B6CFC68BE2}" type="sibTrans" cxnId="{447BFE37-CD95-451E-9B0C-E2B6D93ABC44}">
      <dgm:prSet/>
      <dgm:spPr/>
      <dgm:t>
        <a:bodyPr/>
        <a:lstStyle/>
        <a:p>
          <a:endParaRPr lang="en-US"/>
        </a:p>
      </dgm:t>
    </dgm:pt>
    <dgm:pt modelId="{EE895A50-02CA-4539-9B95-7388AE12DC9C}">
      <dgm:prSet phldrT="[Text]"/>
      <dgm:spPr>
        <a:solidFill>
          <a:schemeClr val="bg1">
            <a:alpha val="90000"/>
          </a:schemeClr>
        </a:solidFill>
        <a:ln>
          <a:solidFill>
            <a:schemeClr val="tx1">
              <a:alpha val="90000"/>
            </a:schemeClr>
          </a:solidFill>
        </a:ln>
      </dgm:spPr>
      <dgm:t>
        <a:bodyPr/>
        <a:lstStyle/>
        <a:p>
          <a:r>
            <a:rPr lang="en-US" dirty="0"/>
            <a:t>Inova Loudon Hospital</a:t>
          </a:r>
        </a:p>
      </dgm:t>
    </dgm:pt>
    <dgm:pt modelId="{3B1301EF-7D03-47CA-8CD1-13F9F792A157}" type="parTrans" cxnId="{0203772C-B891-4870-A62B-FC511E24FE80}">
      <dgm:prSet/>
      <dgm:spPr/>
      <dgm:t>
        <a:bodyPr/>
        <a:lstStyle/>
        <a:p>
          <a:endParaRPr lang="en-US"/>
        </a:p>
      </dgm:t>
    </dgm:pt>
    <dgm:pt modelId="{8E736CA1-8146-43D8-A9FA-53E249393640}" type="sibTrans" cxnId="{0203772C-B891-4870-A62B-FC511E24FE80}">
      <dgm:prSet/>
      <dgm:spPr/>
      <dgm:t>
        <a:bodyPr/>
        <a:lstStyle/>
        <a:p>
          <a:endParaRPr lang="en-US"/>
        </a:p>
      </dgm:t>
    </dgm:pt>
    <dgm:pt modelId="{F09A5CD2-B46F-4F9E-BE80-80962CC3DAD0}">
      <dgm:prSet phldrT="[Text]"/>
      <dgm:spPr>
        <a:solidFill>
          <a:schemeClr val="bg1">
            <a:alpha val="90000"/>
          </a:schemeClr>
        </a:solidFill>
        <a:ln>
          <a:solidFill>
            <a:schemeClr val="tx1">
              <a:alpha val="90000"/>
            </a:schemeClr>
          </a:solidFill>
        </a:ln>
      </dgm:spPr>
      <dgm:t>
        <a:bodyPr/>
        <a:lstStyle/>
        <a:p>
          <a:r>
            <a:rPr lang="en-US" dirty="0"/>
            <a:t>LewisGale Hospital-Montgomery</a:t>
          </a:r>
        </a:p>
      </dgm:t>
    </dgm:pt>
    <dgm:pt modelId="{B198AF7B-78DF-420E-B888-0AB76A51CBEE}" type="parTrans" cxnId="{41BB2DE9-8A75-44FC-B4D8-2BAF517E7FDE}">
      <dgm:prSet/>
      <dgm:spPr/>
      <dgm:t>
        <a:bodyPr/>
        <a:lstStyle/>
        <a:p>
          <a:endParaRPr lang="en-US"/>
        </a:p>
      </dgm:t>
    </dgm:pt>
    <dgm:pt modelId="{41113F4F-8D71-4B4A-B2CC-E7285AA250A7}" type="sibTrans" cxnId="{41BB2DE9-8A75-44FC-B4D8-2BAF517E7FDE}">
      <dgm:prSet/>
      <dgm:spPr/>
      <dgm:t>
        <a:bodyPr/>
        <a:lstStyle/>
        <a:p>
          <a:endParaRPr lang="en-US"/>
        </a:p>
      </dgm:t>
    </dgm:pt>
    <dgm:pt modelId="{EACC5303-AA38-4972-B52F-0AA3EF5BA3E2}">
      <dgm:prSet phldrT="[Text]"/>
      <dgm:spPr>
        <a:solidFill>
          <a:schemeClr val="bg1">
            <a:alpha val="90000"/>
          </a:schemeClr>
        </a:solidFill>
        <a:ln>
          <a:solidFill>
            <a:schemeClr val="tx1">
              <a:alpha val="90000"/>
            </a:schemeClr>
          </a:solidFill>
        </a:ln>
      </dgm:spPr>
      <dgm:t>
        <a:bodyPr/>
        <a:lstStyle/>
        <a:p>
          <a:r>
            <a:rPr lang="en-US" dirty="0"/>
            <a:t>Sentara Virginia Beach General</a:t>
          </a:r>
        </a:p>
      </dgm:t>
    </dgm:pt>
    <dgm:pt modelId="{A41488A9-D70C-4D4F-9DFC-AD308A71E061}" type="parTrans" cxnId="{D45136DA-0CC0-41F6-98D7-62C91218FC01}">
      <dgm:prSet/>
      <dgm:spPr/>
      <dgm:t>
        <a:bodyPr/>
        <a:lstStyle/>
        <a:p>
          <a:endParaRPr lang="en-US"/>
        </a:p>
      </dgm:t>
    </dgm:pt>
    <dgm:pt modelId="{8E0242A7-7F47-440D-8BA1-82791E787A51}" type="sibTrans" cxnId="{D45136DA-0CC0-41F6-98D7-62C91218FC01}">
      <dgm:prSet/>
      <dgm:spPr/>
      <dgm:t>
        <a:bodyPr/>
        <a:lstStyle/>
        <a:p>
          <a:endParaRPr lang="en-US"/>
        </a:p>
      </dgm:t>
    </dgm:pt>
    <dgm:pt modelId="{36209CAF-10AE-4131-8451-6525DD384700}">
      <dgm:prSet phldrT="[Text]"/>
      <dgm:spPr>
        <a:solidFill>
          <a:schemeClr val="bg1">
            <a:alpha val="90000"/>
          </a:schemeClr>
        </a:solidFill>
        <a:ln>
          <a:solidFill>
            <a:schemeClr val="tx1">
              <a:alpha val="90000"/>
            </a:schemeClr>
          </a:solidFill>
        </a:ln>
      </dgm:spPr>
      <dgm:t>
        <a:bodyPr/>
        <a:lstStyle/>
        <a:p>
          <a:r>
            <a:rPr lang="en-US" dirty="0"/>
            <a:t>Southside Regional Medical Center</a:t>
          </a:r>
        </a:p>
      </dgm:t>
    </dgm:pt>
    <dgm:pt modelId="{A83B8794-8D1A-46C5-9204-C91A5B54410A}" type="parTrans" cxnId="{4BADEFB2-28DC-4559-BF0F-1391002533A8}">
      <dgm:prSet/>
      <dgm:spPr/>
      <dgm:t>
        <a:bodyPr/>
        <a:lstStyle/>
        <a:p>
          <a:endParaRPr lang="en-US"/>
        </a:p>
      </dgm:t>
    </dgm:pt>
    <dgm:pt modelId="{91DDDCF5-9F03-4C34-B9E1-2D036C946693}" type="sibTrans" cxnId="{4BADEFB2-28DC-4559-BF0F-1391002533A8}">
      <dgm:prSet/>
      <dgm:spPr/>
      <dgm:t>
        <a:bodyPr/>
        <a:lstStyle/>
        <a:p>
          <a:endParaRPr lang="en-US"/>
        </a:p>
      </dgm:t>
    </dgm:pt>
    <dgm:pt modelId="{ABD1387E-D8F3-45C2-8A5C-A28B3B1F0314}">
      <dgm:prSet phldrT="[Text]"/>
      <dgm:spPr>
        <a:solidFill>
          <a:schemeClr val="bg1">
            <a:alpha val="90000"/>
          </a:schemeClr>
        </a:solidFill>
        <a:ln>
          <a:solidFill>
            <a:schemeClr val="tx1">
              <a:alpha val="90000"/>
            </a:schemeClr>
          </a:solidFill>
        </a:ln>
      </dgm:spPr>
      <dgm:t>
        <a:bodyPr/>
        <a:lstStyle/>
        <a:p>
          <a:r>
            <a:rPr lang="en-US" dirty="0"/>
            <a:t>Sentara Northern Virginia Medical Center (Provisional)</a:t>
          </a:r>
        </a:p>
      </dgm:t>
    </dgm:pt>
    <dgm:pt modelId="{52D95432-223D-4DC9-924D-67D1877AC2E2}" type="parTrans" cxnId="{0CD91E4E-AD98-4924-8683-78A3A3ACF123}">
      <dgm:prSet/>
      <dgm:spPr/>
      <dgm:t>
        <a:bodyPr/>
        <a:lstStyle/>
        <a:p>
          <a:endParaRPr lang="en-US"/>
        </a:p>
      </dgm:t>
    </dgm:pt>
    <dgm:pt modelId="{077C135C-522B-4F53-8E9F-0E82E7E41C81}" type="sibTrans" cxnId="{0CD91E4E-AD98-4924-8683-78A3A3ACF123}">
      <dgm:prSet/>
      <dgm:spPr/>
      <dgm:t>
        <a:bodyPr/>
        <a:lstStyle/>
        <a:p>
          <a:endParaRPr lang="en-US"/>
        </a:p>
      </dgm:t>
    </dgm:pt>
    <dgm:pt modelId="{A508B562-7F8B-4A50-B7AF-8B6FE00902CB}">
      <dgm:prSet phldrT="[Text]"/>
      <dgm:spPr>
        <a:solidFill>
          <a:schemeClr val="bg1">
            <a:alpha val="90000"/>
          </a:schemeClr>
        </a:solidFill>
        <a:ln>
          <a:solidFill>
            <a:schemeClr val="tx1">
              <a:alpha val="90000"/>
            </a:schemeClr>
          </a:solidFill>
        </a:ln>
      </dgm:spPr>
      <dgm:t>
        <a:bodyPr/>
        <a:lstStyle/>
        <a:p>
          <a:endParaRPr lang="en-US" dirty="0"/>
        </a:p>
      </dgm:t>
    </dgm:pt>
    <dgm:pt modelId="{A6A660CF-5658-4032-B3C3-19D851763620}" type="parTrans" cxnId="{287EDCED-D364-4642-ACC5-A2B5A7341695}">
      <dgm:prSet/>
      <dgm:spPr/>
      <dgm:t>
        <a:bodyPr/>
        <a:lstStyle/>
        <a:p>
          <a:endParaRPr lang="en-US"/>
        </a:p>
      </dgm:t>
    </dgm:pt>
    <dgm:pt modelId="{D6977517-9F16-498C-A2E3-FE8CFF29ED2A}" type="sibTrans" cxnId="{287EDCED-D364-4642-ACC5-A2B5A7341695}">
      <dgm:prSet/>
      <dgm:spPr/>
      <dgm:t>
        <a:bodyPr/>
        <a:lstStyle/>
        <a:p>
          <a:endParaRPr lang="en-US"/>
        </a:p>
      </dgm:t>
    </dgm:pt>
    <dgm:pt modelId="{19421098-B89D-41D0-BE07-D606A4BB21B2}">
      <dgm:prSet phldrT="[Text]"/>
      <dgm:spPr>
        <a:solidFill>
          <a:schemeClr val="bg1">
            <a:alpha val="90000"/>
          </a:schemeClr>
        </a:solidFill>
        <a:ln>
          <a:solidFill>
            <a:schemeClr val="tx1">
              <a:alpha val="90000"/>
            </a:schemeClr>
          </a:solidFill>
        </a:ln>
      </dgm:spPr>
      <dgm:t>
        <a:bodyPr/>
        <a:lstStyle/>
        <a:p>
          <a:endParaRPr lang="en-US" dirty="0"/>
        </a:p>
      </dgm:t>
    </dgm:pt>
    <dgm:pt modelId="{56B1C728-702D-45FD-A022-73099924DEAC}" type="parTrans" cxnId="{33D393DA-C39F-4D7B-8EF4-57FE47BA0EFF}">
      <dgm:prSet/>
      <dgm:spPr/>
      <dgm:t>
        <a:bodyPr/>
        <a:lstStyle/>
        <a:p>
          <a:endParaRPr lang="en-US"/>
        </a:p>
      </dgm:t>
    </dgm:pt>
    <dgm:pt modelId="{FFB1EB4F-85DA-4BCB-804B-FFDA89F74F4B}" type="sibTrans" cxnId="{33D393DA-C39F-4D7B-8EF4-57FE47BA0EFF}">
      <dgm:prSet/>
      <dgm:spPr/>
      <dgm:t>
        <a:bodyPr/>
        <a:lstStyle/>
        <a:p>
          <a:endParaRPr lang="en-US"/>
        </a:p>
      </dgm:t>
    </dgm:pt>
    <dgm:pt modelId="{40EA5319-396A-4F77-AFE1-C23A38725100}">
      <dgm:prSet phldrT="[Text]"/>
      <dgm:spPr>
        <a:solidFill>
          <a:schemeClr val="bg1">
            <a:alpha val="90000"/>
          </a:schemeClr>
        </a:solidFill>
        <a:ln>
          <a:solidFill>
            <a:schemeClr val="tx1">
              <a:alpha val="90000"/>
            </a:schemeClr>
          </a:solidFill>
        </a:ln>
      </dgm:spPr>
      <dgm:t>
        <a:bodyPr/>
        <a:lstStyle/>
        <a:p>
          <a:endParaRPr lang="en-US" dirty="0"/>
        </a:p>
      </dgm:t>
    </dgm:pt>
    <dgm:pt modelId="{B5EF8A11-B7A7-4C1F-8380-6058FCD14DCE}" type="parTrans" cxnId="{BF34111F-F648-451D-8D9F-D7D7E3524C29}">
      <dgm:prSet/>
      <dgm:spPr/>
      <dgm:t>
        <a:bodyPr/>
        <a:lstStyle/>
        <a:p>
          <a:endParaRPr lang="en-US"/>
        </a:p>
      </dgm:t>
    </dgm:pt>
    <dgm:pt modelId="{3BED7739-F0C5-4F5E-81F0-7CC727B77E7B}" type="sibTrans" cxnId="{BF34111F-F648-451D-8D9F-D7D7E3524C29}">
      <dgm:prSet/>
      <dgm:spPr/>
      <dgm:t>
        <a:bodyPr/>
        <a:lstStyle/>
        <a:p>
          <a:endParaRPr lang="en-US"/>
        </a:p>
      </dgm:t>
    </dgm:pt>
    <dgm:pt modelId="{DFA39679-3264-4ED6-81DE-FB40BBC7A04C}">
      <dgm:prSet phldrT="[Text]"/>
      <dgm:spPr>
        <a:solidFill>
          <a:schemeClr val="bg1">
            <a:alpha val="90000"/>
          </a:schemeClr>
        </a:solidFill>
        <a:ln>
          <a:solidFill>
            <a:schemeClr val="tx1">
              <a:alpha val="90000"/>
            </a:schemeClr>
          </a:solidFill>
        </a:ln>
      </dgm:spPr>
      <dgm:t>
        <a:bodyPr/>
        <a:lstStyle/>
        <a:p>
          <a:endParaRPr lang="en-US" dirty="0"/>
        </a:p>
      </dgm:t>
    </dgm:pt>
    <dgm:pt modelId="{F5A2E492-F92E-4B27-993D-F7ABA764DBD6}" type="parTrans" cxnId="{9850432B-794A-49F0-948C-11714D9AFDC4}">
      <dgm:prSet/>
      <dgm:spPr/>
      <dgm:t>
        <a:bodyPr/>
        <a:lstStyle/>
        <a:p>
          <a:endParaRPr lang="en-US"/>
        </a:p>
      </dgm:t>
    </dgm:pt>
    <dgm:pt modelId="{C5EDE2E3-204C-4912-AE64-B19C900BF0CA}" type="sibTrans" cxnId="{9850432B-794A-49F0-948C-11714D9AFDC4}">
      <dgm:prSet/>
      <dgm:spPr/>
      <dgm:t>
        <a:bodyPr/>
        <a:lstStyle/>
        <a:p>
          <a:endParaRPr lang="en-US"/>
        </a:p>
      </dgm:t>
    </dgm:pt>
    <dgm:pt modelId="{3D68D436-9BCC-4ED2-82E4-DDC48F2C5792}">
      <dgm:prSet phldrT="[Text]"/>
      <dgm:spPr>
        <a:solidFill>
          <a:schemeClr val="bg1">
            <a:alpha val="90000"/>
          </a:schemeClr>
        </a:solidFill>
        <a:ln>
          <a:solidFill>
            <a:schemeClr val="tx1">
              <a:alpha val="90000"/>
            </a:schemeClr>
          </a:solidFill>
        </a:ln>
      </dgm:spPr>
      <dgm:t>
        <a:bodyPr/>
        <a:lstStyle/>
        <a:p>
          <a:endParaRPr lang="en-US" dirty="0"/>
        </a:p>
      </dgm:t>
    </dgm:pt>
    <dgm:pt modelId="{7697354B-46FD-4CA1-A908-DFC5EB008C7E}" type="parTrans" cxnId="{C272CB59-DE75-4975-B2C6-A26BEF1C8E11}">
      <dgm:prSet/>
      <dgm:spPr/>
      <dgm:t>
        <a:bodyPr/>
        <a:lstStyle/>
        <a:p>
          <a:endParaRPr lang="en-US"/>
        </a:p>
      </dgm:t>
    </dgm:pt>
    <dgm:pt modelId="{845F0C82-651E-46B4-97CA-8C61DC3BE9D7}" type="sibTrans" cxnId="{C272CB59-DE75-4975-B2C6-A26BEF1C8E11}">
      <dgm:prSet/>
      <dgm:spPr/>
      <dgm:t>
        <a:bodyPr/>
        <a:lstStyle/>
        <a:p>
          <a:endParaRPr lang="en-US"/>
        </a:p>
      </dgm:t>
    </dgm:pt>
    <dgm:pt modelId="{EABAE453-04CF-40AA-BBB9-0801C54C4DEA}">
      <dgm:prSet/>
      <dgm:spPr>
        <a:solidFill>
          <a:schemeClr val="bg1">
            <a:alpha val="90000"/>
          </a:schemeClr>
        </a:solidFill>
        <a:ln>
          <a:solidFill>
            <a:schemeClr val="tx1"/>
          </a:solidFill>
        </a:ln>
      </dgm:spPr>
      <dgm:t>
        <a:bodyPr/>
        <a:lstStyle/>
        <a:p>
          <a:endParaRPr lang="en-US" altLang="en-US" dirty="0"/>
        </a:p>
      </dgm:t>
    </dgm:pt>
    <dgm:pt modelId="{C2982B67-A623-440A-A88F-6BA489F6903D}" type="parTrans" cxnId="{5EA35547-8BBC-464E-824B-83967AB7994A}">
      <dgm:prSet/>
      <dgm:spPr/>
      <dgm:t>
        <a:bodyPr/>
        <a:lstStyle/>
        <a:p>
          <a:endParaRPr lang="en-US"/>
        </a:p>
      </dgm:t>
    </dgm:pt>
    <dgm:pt modelId="{EB1141BF-F71F-4A24-8A62-542B51083010}" type="sibTrans" cxnId="{5EA35547-8BBC-464E-824B-83967AB7994A}">
      <dgm:prSet/>
      <dgm:spPr/>
      <dgm:t>
        <a:bodyPr/>
        <a:lstStyle/>
        <a:p>
          <a:endParaRPr lang="en-US"/>
        </a:p>
      </dgm:t>
    </dgm:pt>
    <dgm:pt modelId="{D40A7160-ED83-46CA-BAE8-CCFD5E3852CE}" type="pres">
      <dgm:prSet presAssocID="{CD8096CF-4D51-4F6D-A688-F3E90B2263AA}" presName="Name0" presStyleCnt="0">
        <dgm:presLayoutVars>
          <dgm:dir/>
          <dgm:animLvl val="lvl"/>
          <dgm:resizeHandles val="exact"/>
        </dgm:presLayoutVars>
      </dgm:prSet>
      <dgm:spPr/>
      <dgm:t>
        <a:bodyPr/>
        <a:lstStyle/>
        <a:p>
          <a:endParaRPr lang="en-US"/>
        </a:p>
      </dgm:t>
    </dgm:pt>
    <dgm:pt modelId="{5EBFAB98-78E0-4FA2-925A-180CBF08DC1B}" type="pres">
      <dgm:prSet presAssocID="{FFFDC5BA-473F-408D-8473-B86B6477ACD0}" presName="composite" presStyleCnt="0"/>
      <dgm:spPr/>
    </dgm:pt>
    <dgm:pt modelId="{0137DA51-319F-46A9-815E-D27EBC47B8DB}" type="pres">
      <dgm:prSet presAssocID="{FFFDC5BA-473F-408D-8473-B86B6477ACD0}" presName="parTx" presStyleLbl="alignNode1" presStyleIdx="0" presStyleCnt="3" custLinFactNeighborX="-103" custLinFactNeighborY="6971">
        <dgm:presLayoutVars>
          <dgm:chMax val="0"/>
          <dgm:chPref val="0"/>
          <dgm:bulletEnabled val="1"/>
        </dgm:presLayoutVars>
      </dgm:prSet>
      <dgm:spPr/>
      <dgm:t>
        <a:bodyPr/>
        <a:lstStyle/>
        <a:p>
          <a:endParaRPr lang="en-US"/>
        </a:p>
      </dgm:t>
    </dgm:pt>
    <dgm:pt modelId="{7D68616B-05A9-4ABE-9555-56529BF17687}" type="pres">
      <dgm:prSet presAssocID="{FFFDC5BA-473F-408D-8473-B86B6477ACD0}" presName="desTx" presStyleLbl="alignAccFollowNode1" presStyleIdx="0" presStyleCnt="3" custScaleX="99648" custScaleY="100505" custLinFactNeighborX="-279" custLinFactNeighborY="5712">
        <dgm:presLayoutVars>
          <dgm:bulletEnabled val="1"/>
        </dgm:presLayoutVars>
      </dgm:prSet>
      <dgm:spPr/>
      <dgm:t>
        <a:bodyPr/>
        <a:lstStyle/>
        <a:p>
          <a:endParaRPr lang="en-US"/>
        </a:p>
      </dgm:t>
    </dgm:pt>
    <dgm:pt modelId="{6C4B71B6-945C-4BDA-9A7B-06AA387EBF03}" type="pres">
      <dgm:prSet presAssocID="{58911786-0D32-475E-AAD8-F165D10528A5}" presName="space" presStyleCnt="0"/>
      <dgm:spPr/>
    </dgm:pt>
    <dgm:pt modelId="{861B54EB-D130-44D4-B872-CA62358FB08B}" type="pres">
      <dgm:prSet presAssocID="{03A02DC7-C200-408E-AF85-F0650FF86007}" presName="composite" presStyleCnt="0"/>
      <dgm:spPr/>
    </dgm:pt>
    <dgm:pt modelId="{2770EE9D-3D9F-4500-84EC-CAF698496D49}" type="pres">
      <dgm:prSet presAssocID="{03A02DC7-C200-408E-AF85-F0650FF86007}" presName="parTx" presStyleLbl="alignNode1" presStyleIdx="1" presStyleCnt="3" custLinFactNeighborX="647" custLinFactNeighborY="3034">
        <dgm:presLayoutVars>
          <dgm:chMax val="0"/>
          <dgm:chPref val="0"/>
          <dgm:bulletEnabled val="1"/>
        </dgm:presLayoutVars>
      </dgm:prSet>
      <dgm:spPr/>
      <dgm:t>
        <a:bodyPr/>
        <a:lstStyle/>
        <a:p>
          <a:endParaRPr lang="en-US"/>
        </a:p>
      </dgm:t>
    </dgm:pt>
    <dgm:pt modelId="{DE3E3B15-E538-4FA3-97EB-BF1BDCDBDE3B}" type="pres">
      <dgm:prSet presAssocID="{03A02DC7-C200-408E-AF85-F0650FF86007}" presName="desTx" presStyleLbl="alignAccFollowNode1" presStyleIdx="1" presStyleCnt="3" custScaleY="97564" custLinFactNeighborX="647" custLinFactNeighborY="-1625">
        <dgm:presLayoutVars>
          <dgm:bulletEnabled val="1"/>
        </dgm:presLayoutVars>
      </dgm:prSet>
      <dgm:spPr/>
      <dgm:t>
        <a:bodyPr/>
        <a:lstStyle/>
        <a:p>
          <a:endParaRPr lang="en-US"/>
        </a:p>
      </dgm:t>
    </dgm:pt>
    <dgm:pt modelId="{6B2C15CE-1820-4010-8BB3-2B2E81CE3FB8}" type="pres">
      <dgm:prSet presAssocID="{97D53C20-1A2D-4C4C-8C2E-A3EBED51AEE7}" presName="space" presStyleCnt="0"/>
      <dgm:spPr/>
    </dgm:pt>
    <dgm:pt modelId="{E7981E78-D476-4267-9833-8F32B85BF1BA}" type="pres">
      <dgm:prSet presAssocID="{303E266E-7253-4334-ADD5-6177701D2EAD}" presName="composite" presStyleCnt="0"/>
      <dgm:spPr/>
    </dgm:pt>
    <dgm:pt modelId="{4A2545A2-995A-4BB8-80DD-B10E8EF26EC8}" type="pres">
      <dgm:prSet presAssocID="{303E266E-7253-4334-ADD5-6177701D2EAD}" presName="parTx" presStyleLbl="alignNode1" presStyleIdx="2" presStyleCnt="3" custLinFactNeighborY="6295">
        <dgm:presLayoutVars>
          <dgm:chMax val="0"/>
          <dgm:chPref val="0"/>
          <dgm:bulletEnabled val="1"/>
        </dgm:presLayoutVars>
      </dgm:prSet>
      <dgm:spPr/>
      <dgm:t>
        <a:bodyPr/>
        <a:lstStyle/>
        <a:p>
          <a:endParaRPr lang="en-US"/>
        </a:p>
      </dgm:t>
    </dgm:pt>
    <dgm:pt modelId="{9D1FE566-FF84-44E1-B961-C06ADE631AE4}" type="pres">
      <dgm:prSet presAssocID="{303E266E-7253-4334-ADD5-6177701D2EAD}" presName="desTx" presStyleLbl="alignAccFollowNode1" presStyleIdx="2" presStyleCnt="3" custLinFactNeighborX="-696" custLinFactNeighborY="202">
        <dgm:presLayoutVars>
          <dgm:bulletEnabled val="1"/>
        </dgm:presLayoutVars>
      </dgm:prSet>
      <dgm:spPr/>
      <dgm:t>
        <a:bodyPr/>
        <a:lstStyle/>
        <a:p>
          <a:endParaRPr lang="en-US"/>
        </a:p>
      </dgm:t>
    </dgm:pt>
  </dgm:ptLst>
  <dgm:cxnLst>
    <dgm:cxn modelId="{02D8499D-41A8-4858-BE5E-435B92CA5844}" type="presOf" srcId="{84E19865-2E7E-46C8-AA9B-6C01D31880FC}" destId="{9D1FE566-FF84-44E1-B961-C06ADE631AE4}" srcOrd="0" destOrd="11" presId="urn:microsoft.com/office/officeart/2005/8/layout/hList1"/>
    <dgm:cxn modelId="{B1D6278A-464D-4F95-B056-5356BC9CA5BE}" srcId="{FFFDC5BA-473F-408D-8473-B86B6477ACD0}" destId="{81AA8587-EB25-4038-86ED-E1A1B092C2F5}" srcOrd="3" destOrd="0" parTransId="{DE330713-78CB-4E27-9076-9C92CE80E285}" sibTransId="{7630B35A-21C6-407D-8304-39C0FE5F7E93}"/>
    <dgm:cxn modelId="{C68B80FE-EC43-4FE2-BB71-465DF168750F}" type="presOf" srcId="{3F38FABD-8E27-4400-AE2F-0D113715CD75}" destId="{7D68616B-05A9-4ABE-9555-56529BF17687}" srcOrd="0" destOrd="1" presId="urn:microsoft.com/office/officeart/2005/8/layout/hList1"/>
    <dgm:cxn modelId="{F9F41144-A77F-41BC-8D01-6D082A5A0E0F}" srcId="{FFFDC5BA-473F-408D-8473-B86B6477ACD0}" destId="{42FD62A6-C159-456F-AB34-87D741BACBEE}" srcOrd="9" destOrd="0" parTransId="{F3BEE13B-0ACC-4574-B2E5-603CE981E62F}" sibTransId="{357AE3DA-2D62-4375-B475-0EE7BB13A37B}"/>
    <dgm:cxn modelId="{BF5652F6-3C3E-4686-BE55-DA10F998DF2D}" type="presOf" srcId="{ABD1387E-D8F3-45C2-8A5C-A28B3B1F0314}" destId="{9D1FE566-FF84-44E1-B961-C06ADE631AE4}" srcOrd="0" destOrd="10" presId="urn:microsoft.com/office/officeart/2005/8/layout/hList1"/>
    <dgm:cxn modelId="{61C1ACFF-302F-472C-92F5-69C1DDEC68C3}" type="presOf" srcId="{1CC08573-1349-4C9C-8FE2-3AB402191395}" destId="{DE3E3B15-E538-4FA3-97EB-BF1BDCDBDE3B}" srcOrd="0" destOrd="6" presId="urn:microsoft.com/office/officeart/2005/8/layout/hList1"/>
    <dgm:cxn modelId="{370B7F14-4102-4FCF-AC3B-D91CEBC665AB}" type="presOf" srcId="{3D68D436-9BCC-4ED2-82E4-DDC48F2C5792}" destId="{9D1FE566-FF84-44E1-B961-C06ADE631AE4}" srcOrd="0" destOrd="9" presId="urn:microsoft.com/office/officeart/2005/8/layout/hList1"/>
    <dgm:cxn modelId="{6F2BE076-44AF-43EE-9F83-C0726FA25E02}" type="presOf" srcId="{92F386E0-9820-4345-81B5-DE57C729C8DB}" destId="{DE3E3B15-E538-4FA3-97EB-BF1BDCDBDE3B}" srcOrd="0" destOrd="4" presId="urn:microsoft.com/office/officeart/2005/8/layout/hList1"/>
    <dgm:cxn modelId="{93CD61C3-1AED-42BA-8F8C-810AA429E670}" type="presOf" srcId="{CC54ACB8-7723-44F4-8CF4-BC7672C30BF5}" destId="{7D68616B-05A9-4ABE-9555-56529BF17687}" srcOrd="0" destOrd="10" presId="urn:microsoft.com/office/officeart/2005/8/layout/hList1"/>
    <dgm:cxn modelId="{CDF61090-323D-4379-AA0B-A1342F3D9CBB}" type="presOf" srcId="{CD8096CF-4D51-4F6D-A688-F3E90B2263AA}" destId="{D40A7160-ED83-46CA-BAE8-CCFD5E3852CE}" srcOrd="0" destOrd="0" presId="urn:microsoft.com/office/officeart/2005/8/layout/hList1"/>
    <dgm:cxn modelId="{BF34111F-F648-451D-8D9F-D7D7E3524C29}" srcId="{303E266E-7253-4334-ADD5-6177701D2EAD}" destId="{40EA5319-396A-4F77-AFE1-C23A38725100}" srcOrd="5" destOrd="0" parTransId="{B5EF8A11-B7A7-4C1F-8380-6058FCD14DCE}" sibTransId="{3BED7739-F0C5-4F5E-81F0-7CC727B77E7B}"/>
    <dgm:cxn modelId="{F2E6E059-887C-46B2-9051-2D0CF411995F}" type="presOf" srcId="{1887D125-D017-46F3-BDD1-ECC348697EE7}" destId="{DE3E3B15-E538-4FA3-97EB-BF1BDCDBDE3B}" srcOrd="0" destOrd="0" presId="urn:microsoft.com/office/officeart/2005/8/layout/hList1"/>
    <dgm:cxn modelId="{F5A6A285-DFFB-4C45-9804-52E38172F46A}" srcId="{CD8096CF-4D51-4F6D-A688-F3E90B2263AA}" destId="{303E266E-7253-4334-ADD5-6177701D2EAD}" srcOrd="2" destOrd="0" parTransId="{E10C2BD1-8348-41A2-950B-B5E0096D1E24}" sibTransId="{1F6C7647-3D91-40C1-B9E3-99CAE75CAC29}"/>
    <dgm:cxn modelId="{BF6D72B0-70D2-4F6C-90E8-CA753A0306C9}" type="presOf" srcId="{A508B562-7F8B-4A50-B7AF-8B6FE00902CB}" destId="{9D1FE566-FF84-44E1-B961-C06ADE631AE4}" srcOrd="0" destOrd="1" presId="urn:microsoft.com/office/officeart/2005/8/layout/hList1"/>
    <dgm:cxn modelId="{DCDECDFC-907B-4A46-841A-75A8A364733A}" srcId="{FFFDC5BA-473F-408D-8473-B86B6477ACD0}" destId="{DD3CE139-9E02-456C-8E2E-CD59D27EFE13}" srcOrd="5" destOrd="0" parTransId="{B9A4938F-17C5-4BDD-B64B-46349AD885F2}" sibTransId="{46F8EDE2-7F46-488E-B18B-947615080876}"/>
    <dgm:cxn modelId="{92D40A09-D130-48A2-A81C-023ACC5BC7EC}" type="presOf" srcId="{03A02DC7-C200-408E-AF85-F0650FF86007}" destId="{2770EE9D-3D9F-4500-84EC-CAF698496D49}" srcOrd="0" destOrd="0" presId="urn:microsoft.com/office/officeart/2005/8/layout/hList1"/>
    <dgm:cxn modelId="{D86444EA-DF09-4465-9AE1-F91399057031}" srcId="{FFFDC5BA-473F-408D-8473-B86B6477ACD0}" destId="{AEEC23FE-862C-4584-B57F-6928B22D3109}" srcOrd="11" destOrd="0" parTransId="{00B74A89-97D3-4582-AFBA-0A99A25EE358}" sibTransId="{54CAD337-2360-4164-B994-1AD30BCA8274}"/>
    <dgm:cxn modelId="{69A07FBC-1B41-487E-AA05-FFABEDB2FFCA}" type="presOf" srcId="{A920F54E-8714-47D4-8F70-0F26E4A929B9}" destId="{7D68616B-05A9-4ABE-9555-56529BF17687}" srcOrd="0" destOrd="8" presId="urn:microsoft.com/office/officeart/2005/8/layout/hList1"/>
    <dgm:cxn modelId="{FB8E80CC-5A01-4B8F-B543-00B298A0F1AD}" type="presOf" srcId="{DFA39679-3264-4ED6-81DE-FB40BBC7A04C}" destId="{9D1FE566-FF84-44E1-B961-C06ADE631AE4}" srcOrd="0" destOrd="7" presId="urn:microsoft.com/office/officeart/2005/8/layout/hList1"/>
    <dgm:cxn modelId="{DEDF0CBE-E68F-4055-AE16-DD16CA2F4904}" type="presOf" srcId="{EABAE453-04CF-40AA-BBB9-0801C54C4DEA}" destId="{DE3E3B15-E538-4FA3-97EB-BF1BDCDBDE3B}" srcOrd="0" destOrd="1" presId="urn:microsoft.com/office/officeart/2005/8/layout/hList1"/>
    <dgm:cxn modelId="{6B544141-A3F4-4867-9394-0429190335D2}" srcId="{03A02DC7-C200-408E-AF85-F0650FF86007}" destId="{92F386E0-9820-4345-81B5-DE57C729C8DB}" srcOrd="4" destOrd="0" parTransId="{4E9B3D86-69AA-4B73-A704-7D975EFE0C3D}" sibTransId="{AE58276E-E85B-467E-AA16-508CD149F9F0}"/>
    <dgm:cxn modelId="{0CD91E4E-AD98-4924-8683-78A3A3ACF123}" srcId="{303E266E-7253-4334-ADD5-6177701D2EAD}" destId="{ABD1387E-D8F3-45C2-8A5C-A28B3B1F0314}" srcOrd="10" destOrd="0" parTransId="{52D95432-223D-4DC9-924D-67D1877AC2E2}" sibTransId="{077C135C-522B-4F53-8E9F-0E82E7E41C81}"/>
    <dgm:cxn modelId="{4BADEFB2-28DC-4559-BF0F-1391002533A8}" srcId="{303E266E-7253-4334-ADD5-6177701D2EAD}" destId="{36209CAF-10AE-4131-8451-6525DD384700}" srcOrd="8" destOrd="0" parTransId="{A83B8794-8D1A-46C5-9204-C91A5B54410A}" sibTransId="{91DDDCF5-9F03-4C34-B9E1-2D036C946693}"/>
    <dgm:cxn modelId="{53682DF1-E9C8-4402-A936-EAE57379E8CF}" srcId="{03A02DC7-C200-408E-AF85-F0650FF86007}" destId="{06F6FE8B-6149-495E-B244-7A4A810120DF}" srcOrd="5" destOrd="0" parTransId="{50CEFC2B-4E49-435F-B8B3-87FDF1EA0355}" sibTransId="{1EE6490F-21D9-4E1F-9036-09882132BD61}"/>
    <dgm:cxn modelId="{D45136DA-0CC0-41F6-98D7-62C91218FC01}" srcId="{303E266E-7253-4334-ADD5-6177701D2EAD}" destId="{EACC5303-AA38-4972-B52F-0AA3EF5BA3E2}" srcOrd="6" destOrd="0" parTransId="{A41488A9-D70C-4D4F-9DFC-AD308A71E061}" sibTransId="{8E0242A7-7F47-440D-8BA1-82791E787A51}"/>
    <dgm:cxn modelId="{2D6EE26B-5CA9-477B-8933-DFF16DE439C9}" type="presOf" srcId="{5F545D54-2BBD-4986-A4AB-935C00A1C7DE}" destId="{DE3E3B15-E538-4FA3-97EB-BF1BDCDBDE3B}" srcOrd="0" destOrd="3" presId="urn:microsoft.com/office/officeart/2005/8/layout/hList1"/>
    <dgm:cxn modelId="{67528358-EDDA-4491-BF4E-708C387B1B09}" srcId="{CD8096CF-4D51-4F6D-A688-F3E90B2263AA}" destId="{03A02DC7-C200-408E-AF85-F0650FF86007}" srcOrd="1" destOrd="0" parTransId="{3C2E7F4D-D5DB-4FD4-A1A7-AF510F704DA4}" sibTransId="{97D53C20-1A2D-4C4C-8C2E-A3EBED51AEE7}"/>
    <dgm:cxn modelId="{F42D95A3-527C-44CD-A078-BFE09A29D5E4}" srcId="{03A02DC7-C200-408E-AF85-F0650FF86007}" destId="{5F545D54-2BBD-4986-A4AB-935C00A1C7DE}" srcOrd="3" destOrd="0" parTransId="{B8B29DE4-1794-4B50-8AA6-C5C656D815D7}" sibTransId="{611BD79E-E29A-41AA-8BC1-E129C8865287}"/>
    <dgm:cxn modelId="{AAA72485-D5EA-46FA-8A08-C6877FE84558}" type="presOf" srcId="{6E7A835F-2124-4400-8DF1-47E0EF3F7495}" destId="{9D1FE566-FF84-44E1-B961-C06ADE631AE4}" srcOrd="0" destOrd="0" presId="urn:microsoft.com/office/officeart/2005/8/layout/hList1"/>
    <dgm:cxn modelId="{33D393DA-C39F-4D7B-8EF4-57FE47BA0EFF}" srcId="{303E266E-7253-4334-ADD5-6177701D2EAD}" destId="{19421098-B89D-41D0-BE07-D606A4BB21B2}" srcOrd="3" destOrd="0" parTransId="{56B1C728-702D-45FD-A022-73099924DEAC}" sibTransId="{FFB1EB4F-85DA-4BCB-804B-FFDA89F74F4B}"/>
    <dgm:cxn modelId="{6F26BA13-4FC2-45AB-9312-18B186887D5F}" type="presOf" srcId="{42FD62A6-C159-456F-AB34-87D741BACBEE}" destId="{7D68616B-05A9-4ABE-9555-56529BF17687}" srcOrd="0" destOrd="9" presId="urn:microsoft.com/office/officeart/2005/8/layout/hList1"/>
    <dgm:cxn modelId="{202A7009-B17F-4F0F-ABFB-8483DE5AEF6B}" type="presOf" srcId="{19421098-B89D-41D0-BE07-D606A4BB21B2}" destId="{9D1FE566-FF84-44E1-B961-C06ADE631AE4}" srcOrd="0" destOrd="3" presId="urn:microsoft.com/office/officeart/2005/8/layout/hList1"/>
    <dgm:cxn modelId="{447BFE37-CD95-451E-9B0C-E2B6D93ABC44}" srcId="{03A02DC7-C200-408E-AF85-F0650FF86007}" destId="{3F083229-9F94-4B6F-802C-8C0092BCF864}" srcOrd="9" destOrd="0" parTransId="{7B2C39A6-3371-4474-848D-D1D1D851F40D}" sibTransId="{A53ECC6C-0DE8-4C34-B579-40B6CFC68BE2}"/>
    <dgm:cxn modelId="{B3BFB4A1-29F7-4ECA-B2FF-63DD90F76D9E}" srcId="{FFFDC5BA-473F-408D-8473-B86B6477ACD0}" destId="{415052F6-92E6-4AB7-B69B-092C8813F1AE}" srcOrd="13" destOrd="0" parTransId="{2DE86964-0CCF-486E-A9CA-7C50DC49D652}" sibTransId="{3E3D9221-892A-4934-B538-C41929A237B7}"/>
    <dgm:cxn modelId="{41BB2DE9-8A75-44FC-B4D8-2BAF517E7FDE}" srcId="{303E266E-7253-4334-ADD5-6177701D2EAD}" destId="{F09A5CD2-B46F-4F9E-BE80-80962CC3DAD0}" srcOrd="4" destOrd="0" parTransId="{B198AF7B-78DF-420E-B888-0AB76A51CBEE}" sibTransId="{41113F4F-8D71-4B4A-B2CC-E7285AA250A7}"/>
    <dgm:cxn modelId="{69CC3C85-5231-4A9C-BC0E-EE9C4B80AC99}" type="presOf" srcId="{44FA8A2A-C806-4E0D-AA6B-720EF25FF62E}" destId="{7D68616B-05A9-4ABE-9555-56529BF17687}" srcOrd="0" destOrd="12" presId="urn:microsoft.com/office/officeart/2005/8/layout/hList1"/>
    <dgm:cxn modelId="{C6F48094-7F1E-455B-BA10-3D04AEDBCBBA}" type="presOf" srcId="{36209CAF-10AE-4131-8451-6525DD384700}" destId="{9D1FE566-FF84-44E1-B961-C06ADE631AE4}" srcOrd="0" destOrd="8" presId="urn:microsoft.com/office/officeart/2005/8/layout/hList1"/>
    <dgm:cxn modelId="{DB016515-EEE1-44C2-B958-694F3051DCC7}" type="presOf" srcId="{3F083229-9F94-4B6F-802C-8C0092BCF864}" destId="{DE3E3B15-E538-4FA3-97EB-BF1BDCDBDE3B}" srcOrd="0" destOrd="9" presId="urn:microsoft.com/office/officeart/2005/8/layout/hList1"/>
    <dgm:cxn modelId="{4FA53497-12FD-4627-ADB4-217794BEBBEA}" type="presOf" srcId="{AEEC23FE-862C-4584-B57F-6928B22D3109}" destId="{7D68616B-05A9-4ABE-9555-56529BF17687}" srcOrd="0" destOrd="11" presId="urn:microsoft.com/office/officeart/2005/8/layout/hList1"/>
    <dgm:cxn modelId="{0EA6B3B8-7C5D-419D-94D9-57A97D8FFBC8}" srcId="{303E266E-7253-4334-ADD5-6177701D2EAD}" destId="{84E19865-2E7E-46C8-AA9B-6C01D31880FC}" srcOrd="11" destOrd="0" parTransId="{9503BA99-B54D-4CB0-9163-81E43571F931}" sibTransId="{CDF05522-247D-43C4-AB1F-2278AA9504FD}"/>
    <dgm:cxn modelId="{035F0B78-4803-4384-BFCD-E9C6F1FF921C}" srcId="{303E266E-7253-4334-ADD5-6177701D2EAD}" destId="{6E7A835F-2124-4400-8DF1-47E0EF3F7495}" srcOrd="0" destOrd="0" parTransId="{0C7E4799-65EC-47FA-A1F5-788DDFC649FB}" sibTransId="{F7DB3B42-62A3-4022-8533-B746400929E3}"/>
    <dgm:cxn modelId="{5EA5D5AF-0DAC-4189-AB31-600CE48FAB33}" srcId="{03A02DC7-C200-408E-AF85-F0650FF86007}" destId="{14D80E8F-1490-4A5E-91D7-AB48C65DAD69}" srcOrd="10" destOrd="0" parTransId="{F2660C5F-A1E4-49FA-96CB-8BE2651C48AA}" sibTransId="{235CBFD2-34E6-44AE-919B-E3EA9271DC07}"/>
    <dgm:cxn modelId="{0A69A886-1F56-40F5-89A6-A5E63AEF2D1A}" type="presOf" srcId="{66B8EBA1-3152-4863-B987-DF593D3EC67D}" destId="{DE3E3B15-E538-4FA3-97EB-BF1BDCDBDE3B}" srcOrd="0" destOrd="2" presId="urn:microsoft.com/office/officeart/2005/8/layout/hList1"/>
    <dgm:cxn modelId="{46086671-728D-4760-936C-ED94BFE7D830}" type="presOf" srcId="{DD3642E3-5828-4B8E-93BE-B46B8989555D}" destId="{7D68616B-05A9-4ABE-9555-56529BF17687}" srcOrd="0" destOrd="7" presId="urn:microsoft.com/office/officeart/2005/8/layout/hList1"/>
    <dgm:cxn modelId="{AD1F3E5D-345B-4DD1-A130-35E42FABADE0}" type="presOf" srcId="{529F67A3-0C39-432F-AFC5-4D42AA81FAAF}" destId="{7D68616B-05A9-4ABE-9555-56529BF17687}" srcOrd="0" destOrd="0" presId="urn:microsoft.com/office/officeart/2005/8/layout/hList1"/>
    <dgm:cxn modelId="{C7ED77B5-3975-4862-BC27-C24A27CD4A86}" srcId="{FFFDC5BA-473F-408D-8473-B86B6477ACD0}" destId="{BCDCB3ED-610E-4CD2-B018-EBFAED160228}" srcOrd="2" destOrd="0" parTransId="{61639087-4047-4C5F-BDEA-A41DE7FA4E7C}" sibTransId="{8F38595B-96F9-4E61-87D3-B0B543A7DCAA}"/>
    <dgm:cxn modelId="{D236606D-D41E-4A57-822C-22736FFFD0C4}" type="presOf" srcId="{6A5E2FE0-5CA0-4520-A86C-FE6960D6A4A8}" destId="{7D68616B-05A9-4ABE-9555-56529BF17687}" srcOrd="0" destOrd="6" presId="urn:microsoft.com/office/officeart/2005/8/layout/hList1"/>
    <dgm:cxn modelId="{81912804-A5B3-4A2A-8952-DFA19B9A8827}" type="presOf" srcId="{14D80E8F-1490-4A5E-91D7-AB48C65DAD69}" destId="{DE3E3B15-E538-4FA3-97EB-BF1BDCDBDE3B}" srcOrd="0" destOrd="10" presId="urn:microsoft.com/office/officeart/2005/8/layout/hList1"/>
    <dgm:cxn modelId="{B8D55D59-A132-4760-9ED9-7A3D28FFCA27}" srcId="{FFFDC5BA-473F-408D-8473-B86B6477ACD0}" destId="{3F38FABD-8E27-4400-AE2F-0D113715CD75}" srcOrd="1" destOrd="0" parTransId="{0803046A-3011-4083-9330-A271831A8E83}" sibTransId="{05F47112-B4CD-473E-BC90-FECBBCC9F8C5}"/>
    <dgm:cxn modelId="{287EDCED-D364-4642-ACC5-A2B5A7341695}" srcId="{303E266E-7253-4334-ADD5-6177701D2EAD}" destId="{A508B562-7F8B-4A50-B7AF-8B6FE00902CB}" srcOrd="1" destOrd="0" parTransId="{A6A660CF-5658-4032-B3C3-19D851763620}" sibTransId="{D6977517-9F16-498C-A2E3-FE8CFF29ED2A}"/>
    <dgm:cxn modelId="{DD22EDB0-CE9C-4BA4-94B8-B177DE923DAA}" srcId="{FFFDC5BA-473F-408D-8473-B86B6477ACD0}" destId="{DD3642E3-5828-4B8E-93BE-B46B8989555D}" srcOrd="7" destOrd="0" parTransId="{A3D032AD-3CC0-4FC8-AFBA-F97AC550DA38}" sibTransId="{89358D62-6FE8-4BE3-B833-B64C0E8E6E77}"/>
    <dgm:cxn modelId="{5EA35547-8BBC-464E-824B-83967AB7994A}" srcId="{03A02DC7-C200-408E-AF85-F0650FF86007}" destId="{EABAE453-04CF-40AA-BBB9-0801C54C4DEA}" srcOrd="1" destOrd="0" parTransId="{C2982B67-A623-440A-A88F-6BA489F6903D}" sibTransId="{EB1141BF-F71F-4A24-8A62-542B51083010}"/>
    <dgm:cxn modelId="{77859743-CE9D-4294-B3CE-DB036110CA1E}" type="presOf" srcId="{EE895A50-02CA-4539-9B95-7388AE12DC9C}" destId="{9D1FE566-FF84-44E1-B961-C06ADE631AE4}" srcOrd="0" destOrd="2" presId="urn:microsoft.com/office/officeart/2005/8/layout/hList1"/>
    <dgm:cxn modelId="{83E6127A-5BC0-491D-8EC1-0689EC50E1F4}" srcId="{FFFDC5BA-473F-408D-8473-B86B6477ACD0}" destId="{CC54ACB8-7723-44F4-8CF4-BC7672C30BF5}" srcOrd="10" destOrd="0" parTransId="{6936B622-A9D3-4783-ADDD-876F56FDAFEB}" sibTransId="{9F25A5D2-27C1-4216-9A2E-B4E5E30A7E24}"/>
    <dgm:cxn modelId="{C272CB59-DE75-4975-B2C6-A26BEF1C8E11}" srcId="{303E266E-7253-4334-ADD5-6177701D2EAD}" destId="{3D68D436-9BCC-4ED2-82E4-DDC48F2C5792}" srcOrd="9" destOrd="0" parTransId="{7697354B-46FD-4CA1-A908-DFC5EB008C7E}" sibTransId="{845F0C82-651E-46B4-97CA-8C61DC3BE9D7}"/>
    <dgm:cxn modelId="{9BBECE94-CAE0-424D-A5ED-3BBDFD3683F5}" srcId="{FFFDC5BA-473F-408D-8473-B86B6477ACD0}" destId="{529F67A3-0C39-432F-AFC5-4D42AA81FAAF}" srcOrd="0" destOrd="0" parTransId="{3A44CCDE-F56E-44C8-BE8A-73723549AD67}" sibTransId="{C9F03194-3D0B-4CD7-B87B-6A5909A10054}"/>
    <dgm:cxn modelId="{12CBA89B-99B0-410D-9EFF-337E2F1A6ED9}" srcId="{FFFDC5BA-473F-408D-8473-B86B6477ACD0}" destId="{44FA8A2A-C806-4E0D-AA6B-720EF25FF62E}" srcOrd="12" destOrd="0" parTransId="{73384B8D-CB6A-4DC1-8161-4D9290A44115}" sibTransId="{54718878-C37A-4970-8E14-39D92F7920E4}"/>
    <dgm:cxn modelId="{129DC508-A7CB-445D-B1E3-E27EFB86DADC}" type="presOf" srcId="{40EA5319-396A-4F77-AFE1-C23A38725100}" destId="{9D1FE566-FF84-44E1-B961-C06ADE631AE4}" srcOrd="0" destOrd="5" presId="urn:microsoft.com/office/officeart/2005/8/layout/hList1"/>
    <dgm:cxn modelId="{470E7773-5D93-404B-AF2F-3D4929A43BB6}" type="presOf" srcId="{E4B0F3E6-1AD0-4B7E-82D0-C510ACA9550B}" destId="{DE3E3B15-E538-4FA3-97EB-BF1BDCDBDE3B}" srcOrd="0" destOrd="7" presId="urn:microsoft.com/office/officeart/2005/8/layout/hList1"/>
    <dgm:cxn modelId="{12050318-5DCB-464C-A334-88D054F51D0B}" type="presOf" srcId="{491625CD-E716-4947-AE18-52C96EC65FD9}" destId="{7D68616B-05A9-4ABE-9555-56529BF17687}" srcOrd="0" destOrd="4" presId="urn:microsoft.com/office/officeart/2005/8/layout/hList1"/>
    <dgm:cxn modelId="{A214CC95-8AE0-44E5-A52A-5C81A515C77E}" srcId="{FFFDC5BA-473F-408D-8473-B86B6477ACD0}" destId="{491625CD-E716-4947-AE18-52C96EC65FD9}" srcOrd="4" destOrd="0" parTransId="{236ABAAB-E5EF-43A4-9370-A27DEBCD6E5D}" sibTransId="{4D56BE70-A104-4AC5-BA52-8B9EAC4E79A8}"/>
    <dgm:cxn modelId="{E9B180A5-C78E-40D3-BE91-519DB117EAA5}" srcId="{03A02DC7-C200-408E-AF85-F0650FF86007}" destId="{1887D125-D017-46F3-BDD1-ECC348697EE7}" srcOrd="0" destOrd="0" parTransId="{2C9F5736-AAFF-4A6D-B6B8-2C3AE1D0347F}" sibTransId="{26F96FA5-3C1E-4A32-B4A1-E6D6B674D2F2}"/>
    <dgm:cxn modelId="{7307FD6B-D665-4605-B9BB-741E9D47B35B}" type="presOf" srcId="{06F6FE8B-6149-495E-B244-7A4A810120DF}" destId="{DE3E3B15-E538-4FA3-97EB-BF1BDCDBDE3B}" srcOrd="0" destOrd="5" presId="urn:microsoft.com/office/officeart/2005/8/layout/hList1"/>
    <dgm:cxn modelId="{0203772C-B891-4870-A62B-FC511E24FE80}" srcId="{303E266E-7253-4334-ADD5-6177701D2EAD}" destId="{EE895A50-02CA-4539-9B95-7388AE12DC9C}" srcOrd="2" destOrd="0" parTransId="{3B1301EF-7D03-47CA-8CD1-13F9F792A157}" sibTransId="{8E736CA1-8146-43D8-A9FA-53E249393640}"/>
    <dgm:cxn modelId="{282F2E4D-A386-49AB-9423-D37A788DC192}" type="presOf" srcId="{81AA8587-EB25-4038-86ED-E1A1B092C2F5}" destId="{7D68616B-05A9-4ABE-9555-56529BF17687}" srcOrd="0" destOrd="3" presId="urn:microsoft.com/office/officeart/2005/8/layout/hList1"/>
    <dgm:cxn modelId="{B0AC6AB5-2EB7-4933-9C4C-E63173C82974}" type="presOf" srcId="{FFFDC5BA-473F-408D-8473-B86B6477ACD0}" destId="{0137DA51-319F-46A9-815E-D27EBC47B8DB}" srcOrd="0" destOrd="0" presId="urn:microsoft.com/office/officeart/2005/8/layout/hList1"/>
    <dgm:cxn modelId="{FDC02845-8435-4C5E-A4F5-9B180FB99832}" type="presOf" srcId="{3D88E419-B8B2-4A74-938A-1A0D61C389B5}" destId="{DE3E3B15-E538-4FA3-97EB-BF1BDCDBDE3B}" srcOrd="0" destOrd="8" presId="urn:microsoft.com/office/officeart/2005/8/layout/hList1"/>
    <dgm:cxn modelId="{3DC15162-4C77-4BFE-9910-D129DAB59971}" type="presOf" srcId="{415052F6-92E6-4AB7-B69B-092C8813F1AE}" destId="{7D68616B-05A9-4ABE-9555-56529BF17687}" srcOrd="0" destOrd="13" presId="urn:microsoft.com/office/officeart/2005/8/layout/hList1"/>
    <dgm:cxn modelId="{106E08AD-C1B2-4DC8-B2CE-21989D0E353E}" type="presOf" srcId="{EACC5303-AA38-4972-B52F-0AA3EF5BA3E2}" destId="{9D1FE566-FF84-44E1-B961-C06ADE631AE4}" srcOrd="0" destOrd="6" presId="urn:microsoft.com/office/officeart/2005/8/layout/hList1"/>
    <dgm:cxn modelId="{2EC1DAB3-70A0-4704-BDB6-139F7F6EA886}" type="presOf" srcId="{F09A5CD2-B46F-4F9E-BE80-80962CC3DAD0}" destId="{9D1FE566-FF84-44E1-B961-C06ADE631AE4}" srcOrd="0" destOrd="4" presId="urn:microsoft.com/office/officeart/2005/8/layout/hList1"/>
    <dgm:cxn modelId="{6A5A9CF6-0CCA-4CE7-96E2-71DF41176932}" srcId="{FFFDC5BA-473F-408D-8473-B86B6477ACD0}" destId="{6A5E2FE0-5CA0-4520-A86C-FE6960D6A4A8}" srcOrd="6" destOrd="0" parTransId="{49BE7E18-53CC-4207-8014-C272163FEE49}" sibTransId="{738E7693-AF4A-49A0-BBFF-AB94AB890916}"/>
    <dgm:cxn modelId="{EFC98D27-7248-47F3-8B98-54897A2483E2}" srcId="{03A02DC7-C200-408E-AF85-F0650FF86007}" destId="{66B8EBA1-3152-4863-B987-DF593D3EC67D}" srcOrd="2" destOrd="0" parTransId="{4F6B0500-2161-41AE-948B-82F0962C8C4E}" sibTransId="{DB42B9A1-68CE-436A-AB72-19A2502D6AF5}"/>
    <dgm:cxn modelId="{6CBF5475-D74E-493D-83DF-B4655589B16F}" srcId="{03A02DC7-C200-408E-AF85-F0650FF86007}" destId="{1CC08573-1349-4C9C-8FE2-3AB402191395}" srcOrd="6" destOrd="0" parTransId="{8C6F3961-333D-4883-9694-84405E6DD857}" sibTransId="{723DC169-7ECB-48BE-9171-0855F3638BD1}"/>
    <dgm:cxn modelId="{A6BC40CF-685C-4B94-B3D7-956D9B2F2724}" srcId="{FFFDC5BA-473F-408D-8473-B86B6477ACD0}" destId="{A920F54E-8714-47D4-8F70-0F26E4A929B9}" srcOrd="8" destOrd="0" parTransId="{35F4A945-1DC5-432B-8124-E057E8403DF0}" sibTransId="{F37877E7-AA40-4F3B-B9E0-F93ADA899C9F}"/>
    <dgm:cxn modelId="{AB77E80C-D660-41B1-A552-9423B61A6D7A}" type="presOf" srcId="{BCDCB3ED-610E-4CD2-B018-EBFAED160228}" destId="{7D68616B-05A9-4ABE-9555-56529BF17687}" srcOrd="0" destOrd="2" presId="urn:microsoft.com/office/officeart/2005/8/layout/hList1"/>
    <dgm:cxn modelId="{6AA73594-6DAC-41A2-A4AD-6936B47EA3E5}" type="presOf" srcId="{DD3CE139-9E02-456C-8E2E-CD59D27EFE13}" destId="{7D68616B-05A9-4ABE-9555-56529BF17687}" srcOrd="0" destOrd="5" presId="urn:microsoft.com/office/officeart/2005/8/layout/hList1"/>
    <dgm:cxn modelId="{B82E470A-5A1E-477B-9DE9-4210DDD2C3F0}" srcId="{CD8096CF-4D51-4F6D-A688-F3E90B2263AA}" destId="{FFFDC5BA-473F-408D-8473-B86B6477ACD0}" srcOrd="0" destOrd="0" parTransId="{16E16150-EEAF-4C71-AC2B-BE3548E77DCF}" sibTransId="{58911786-0D32-475E-AAD8-F165D10528A5}"/>
    <dgm:cxn modelId="{BCE5BA21-869E-477C-94A4-FD57B4BBA537}" srcId="{03A02DC7-C200-408E-AF85-F0650FF86007}" destId="{E4B0F3E6-1AD0-4B7E-82D0-C510ACA9550B}" srcOrd="7" destOrd="0" parTransId="{24B6FDD3-2D47-41E5-B925-DEB1D6BDF4A9}" sibTransId="{9A65C0FB-D03B-478A-BB02-3E3DB50D2809}"/>
    <dgm:cxn modelId="{9850432B-794A-49F0-948C-11714D9AFDC4}" srcId="{303E266E-7253-4334-ADD5-6177701D2EAD}" destId="{DFA39679-3264-4ED6-81DE-FB40BBC7A04C}" srcOrd="7" destOrd="0" parTransId="{F5A2E492-F92E-4B27-993D-F7ABA764DBD6}" sibTransId="{C5EDE2E3-204C-4912-AE64-B19C900BF0CA}"/>
    <dgm:cxn modelId="{F77B4676-EE7C-41A2-BCA7-2C2B08FE955C}" type="presOf" srcId="{303E266E-7253-4334-ADD5-6177701D2EAD}" destId="{4A2545A2-995A-4BB8-80DD-B10E8EF26EC8}" srcOrd="0" destOrd="0" presId="urn:microsoft.com/office/officeart/2005/8/layout/hList1"/>
    <dgm:cxn modelId="{FCABAD52-B094-4D35-9B75-A8DBAB35348B}" srcId="{03A02DC7-C200-408E-AF85-F0650FF86007}" destId="{3D88E419-B8B2-4A74-938A-1A0D61C389B5}" srcOrd="8" destOrd="0" parTransId="{C4A711BA-AE66-4693-9FB2-D5BCC51148AD}" sibTransId="{5B5FF8F1-0B66-400A-8D35-D04F19CBE3AC}"/>
    <dgm:cxn modelId="{9A61C6F6-128C-4344-906E-8EE47F94BEF2}" type="presParOf" srcId="{D40A7160-ED83-46CA-BAE8-CCFD5E3852CE}" destId="{5EBFAB98-78E0-4FA2-925A-180CBF08DC1B}" srcOrd="0" destOrd="0" presId="urn:microsoft.com/office/officeart/2005/8/layout/hList1"/>
    <dgm:cxn modelId="{8D86715E-0893-4F1D-9B1B-B1F27CC5CBFF}" type="presParOf" srcId="{5EBFAB98-78E0-4FA2-925A-180CBF08DC1B}" destId="{0137DA51-319F-46A9-815E-D27EBC47B8DB}" srcOrd="0" destOrd="0" presId="urn:microsoft.com/office/officeart/2005/8/layout/hList1"/>
    <dgm:cxn modelId="{C9311309-C89C-4FE6-86D8-B486DC7DE352}" type="presParOf" srcId="{5EBFAB98-78E0-4FA2-925A-180CBF08DC1B}" destId="{7D68616B-05A9-4ABE-9555-56529BF17687}" srcOrd="1" destOrd="0" presId="urn:microsoft.com/office/officeart/2005/8/layout/hList1"/>
    <dgm:cxn modelId="{94BA6F8E-A7F3-48E0-B1C9-415888772B5D}" type="presParOf" srcId="{D40A7160-ED83-46CA-BAE8-CCFD5E3852CE}" destId="{6C4B71B6-945C-4BDA-9A7B-06AA387EBF03}" srcOrd="1" destOrd="0" presId="urn:microsoft.com/office/officeart/2005/8/layout/hList1"/>
    <dgm:cxn modelId="{D1071FAF-C148-403E-B7E2-77DACFA1040E}" type="presParOf" srcId="{D40A7160-ED83-46CA-BAE8-CCFD5E3852CE}" destId="{861B54EB-D130-44D4-B872-CA62358FB08B}" srcOrd="2" destOrd="0" presId="urn:microsoft.com/office/officeart/2005/8/layout/hList1"/>
    <dgm:cxn modelId="{C4CB7B5C-4F5F-4CF4-8EE4-03BB22990B55}" type="presParOf" srcId="{861B54EB-D130-44D4-B872-CA62358FB08B}" destId="{2770EE9D-3D9F-4500-84EC-CAF698496D49}" srcOrd="0" destOrd="0" presId="urn:microsoft.com/office/officeart/2005/8/layout/hList1"/>
    <dgm:cxn modelId="{49047DF6-6CE1-4A3D-AD24-937C9052C916}" type="presParOf" srcId="{861B54EB-D130-44D4-B872-CA62358FB08B}" destId="{DE3E3B15-E538-4FA3-97EB-BF1BDCDBDE3B}" srcOrd="1" destOrd="0" presId="urn:microsoft.com/office/officeart/2005/8/layout/hList1"/>
    <dgm:cxn modelId="{C0095977-914D-40D6-90AC-3BFE8CA95203}" type="presParOf" srcId="{D40A7160-ED83-46CA-BAE8-CCFD5E3852CE}" destId="{6B2C15CE-1820-4010-8BB3-2B2E81CE3FB8}" srcOrd="3" destOrd="0" presId="urn:microsoft.com/office/officeart/2005/8/layout/hList1"/>
    <dgm:cxn modelId="{774EF170-9C87-457F-8FD1-9E5CC866C948}" type="presParOf" srcId="{D40A7160-ED83-46CA-BAE8-CCFD5E3852CE}" destId="{E7981E78-D476-4267-9833-8F32B85BF1BA}" srcOrd="4" destOrd="0" presId="urn:microsoft.com/office/officeart/2005/8/layout/hList1"/>
    <dgm:cxn modelId="{9D3FBFE1-C601-4AC7-A469-8DDD9E44238F}" type="presParOf" srcId="{E7981E78-D476-4267-9833-8F32B85BF1BA}" destId="{4A2545A2-995A-4BB8-80DD-B10E8EF26EC8}" srcOrd="0" destOrd="0" presId="urn:microsoft.com/office/officeart/2005/8/layout/hList1"/>
    <dgm:cxn modelId="{A70D605B-C774-469C-A372-224F790EDB10}" type="presParOf" srcId="{E7981E78-D476-4267-9833-8F32B85BF1BA}" destId="{9D1FE566-FF84-44E1-B961-C06ADE631AE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51F3EB-9686-47EE-A3D4-10A980AE1E52}" type="doc">
      <dgm:prSet loTypeId="urn:microsoft.com/office/officeart/2005/8/layout/orgChart1" loCatId="hierarchy" qsTypeId="urn:microsoft.com/office/officeart/2005/8/quickstyle/simple2" qsCatId="simple" csTypeId="urn:microsoft.com/office/officeart/2005/8/colors/accent6_5" csCatId="accent6" phldr="1"/>
      <dgm:spPr/>
      <dgm:t>
        <a:bodyPr/>
        <a:lstStyle/>
        <a:p>
          <a:endParaRPr lang="en-US"/>
        </a:p>
      </dgm:t>
    </dgm:pt>
    <dgm:pt modelId="{FEF4E411-5600-4644-B8DC-1C5E201594C7}">
      <dgm:prSet phldrT="[Text]" custT="1"/>
      <dgm:spPr/>
      <dgm:t>
        <a:bodyPr/>
        <a:lstStyle/>
        <a:p>
          <a:r>
            <a:rPr lang="en-US" sz="2000" b="1" dirty="0"/>
            <a:t>Debbie Akers</a:t>
          </a:r>
        </a:p>
        <a:p>
          <a:r>
            <a:rPr lang="en-US" sz="1400" i="1" dirty="0"/>
            <a:t>Director, Division of Accreditation, Certification &amp; Education</a:t>
          </a:r>
        </a:p>
      </dgm:t>
    </dgm:pt>
    <dgm:pt modelId="{FAB3798F-F10B-42B3-BD82-07C153C64935}" type="parTrans" cxnId="{75E976F7-D250-4A78-848E-ECB72C49958A}">
      <dgm:prSet/>
      <dgm:spPr/>
      <dgm:t>
        <a:bodyPr/>
        <a:lstStyle/>
        <a:p>
          <a:endParaRPr lang="en-US"/>
        </a:p>
      </dgm:t>
    </dgm:pt>
    <dgm:pt modelId="{7024A726-2DC0-4AD9-9068-AA9E9F3CDB63}" type="sibTrans" cxnId="{75E976F7-D250-4A78-848E-ECB72C49958A}">
      <dgm:prSet/>
      <dgm:spPr/>
      <dgm:t>
        <a:bodyPr/>
        <a:lstStyle/>
        <a:p>
          <a:endParaRPr lang="en-US"/>
        </a:p>
      </dgm:t>
    </dgm:pt>
    <dgm:pt modelId="{EDDBC01E-1B52-4137-8375-5F90A9AF977A}">
      <dgm:prSet custT="1"/>
      <dgm:spPr/>
      <dgm:t>
        <a:bodyPr/>
        <a:lstStyle/>
        <a:p>
          <a:r>
            <a:rPr lang="en-US" sz="2000" b="1" dirty="0"/>
            <a:t>Chad Blosser</a:t>
          </a:r>
        </a:p>
        <a:p>
          <a:r>
            <a:rPr lang="en-US" sz="1800" i="1" dirty="0"/>
            <a:t>Education Program Manager</a:t>
          </a:r>
        </a:p>
      </dgm:t>
    </dgm:pt>
    <dgm:pt modelId="{1EBF2FE5-4E30-4B71-BBFF-B4A917352F73}" type="parTrans" cxnId="{8EC6F58C-3250-421C-A3A1-ECB9A379F226}">
      <dgm:prSet/>
      <dgm:spPr/>
      <dgm:t>
        <a:bodyPr/>
        <a:lstStyle/>
        <a:p>
          <a:endParaRPr lang="en-US"/>
        </a:p>
      </dgm:t>
    </dgm:pt>
    <dgm:pt modelId="{28E70487-E7FF-4D1B-984B-A4071BDBC23C}" type="sibTrans" cxnId="{8EC6F58C-3250-421C-A3A1-ECB9A379F226}">
      <dgm:prSet/>
      <dgm:spPr/>
      <dgm:t>
        <a:bodyPr/>
        <a:lstStyle/>
        <a:p>
          <a:endParaRPr lang="en-US"/>
        </a:p>
      </dgm:t>
    </dgm:pt>
    <dgm:pt modelId="{57A74152-E778-49FA-94A9-5D4B895F3967}">
      <dgm:prSet custT="1"/>
      <dgm:spPr/>
      <dgm:t>
        <a:bodyPr/>
        <a:lstStyle/>
        <a:p>
          <a:r>
            <a:rPr lang="en-US" sz="2000" b="1" dirty="0"/>
            <a:t>Vacant</a:t>
          </a:r>
        </a:p>
        <a:p>
          <a:r>
            <a:rPr lang="en-US" sz="1800" dirty="0"/>
            <a:t>Accreditation Program Manager</a:t>
          </a:r>
        </a:p>
      </dgm:t>
    </dgm:pt>
    <dgm:pt modelId="{925C3198-E242-4EF3-A835-19386F511787}" type="parTrans" cxnId="{E9D2DC89-B473-43C4-9E2C-7A2ADCE74178}">
      <dgm:prSet/>
      <dgm:spPr/>
      <dgm:t>
        <a:bodyPr/>
        <a:lstStyle/>
        <a:p>
          <a:endParaRPr lang="en-US"/>
        </a:p>
      </dgm:t>
    </dgm:pt>
    <dgm:pt modelId="{E7C6F05D-6B59-4022-A749-A26EE8CF2FBC}" type="sibTrans" cxnId="{E9D2DC89-B473-43C4-9E2C-7A2ADCE74178}">
      <dgm:prSet/>
      <dgm:spPr/>
      <dgm:t>
        <a:bodyPr/>
        <a:lstStyle/>
        <a:p>
          <a:endParaRPr lang="en-US"/>
        </a:p>
      </dgm:t>
    </dgm:pt>
    <dgm:pt modelId="{1CE7971D-7028-4872-B53E-809086FD9D72}" type="pres">
      <dgm:prSet presAssocID="{C651F3EB-9686-47EE-A3D4-10A980AE1E52}" presName="hierChild1" presStyleCnt="0">
        <dgm:presLayoutVars>
          <dgm:orgChart val="1"/>
          <dgm:chPref val="1"/>
          <dgm:dir/>
          <dgm:animOne val="branch"/>
          <dgm:animLvl val="lvl"/>
          <dgm:resizeHandles/>
        </dgm:presLayoutVars>
      </dgm:prSet>
      <dgm:spPr/>
      <dgm:t>
        <a:bodyPr/>
        <a:lstStyle/>
        <a:p>
          <a:endParaRPr lang="en-US"/>
        </a:p>
      </dgm:t>
    </dgm:pt>
    <dgm:pt modelId="{BC4D5511-56E1-41E6-88BE-342F8CE60472}" type="pres">
      <dgm:prSet presAssocID="{FEF4E411-5600-4644-B8DC-1C5E201594C7}" presName="hierRoot1" presStyleCnt="0">
        <dgm:presLayoutVars>
          <dgm:hierBranch val="init"/>
        </dgm:presLayoutVars>
      </dgm:prSet>
      <dgm:spPr/>
    </dgm:pt>
    <dgm:pt modelId="{6D402D83-025C-478E-AEE8-3F72A982F050}" type="pres">
      <dgm:prSet presAssocID="{FEF4E411-5600-4644-B8DC-1C5E201594C7}" presName="rootComposite1" presStyleCnt="0"/>
      <dgm:spPr/>
    </dgm:pt>
    <dgm:pt modelId="{BA8BE639-FB9A-47E4-9BFE-A43B0BDA2136}" type="pres">
      <dgm:prSet presAssocID="{FEF4E411-5600-4644-B8DC-1C5E201594C7}" presName="rootText1" presStyleLbl="node0" presStyleIdx="0" presStyleCnt="1" custLinFactNeighborX="862" custLinFactNeighborY="508">
        <dgm:presLayoutVars>
          <dgm:chPref val="3"/>
        </dgm:presLayoutVars>
      </dgm:prSet>
      <dgm:spPr/>
      <dgm:t>
        <a:bodyPr/>
        <a:lstStyle/>
        <a:p>
          <a:endParaRPr lang="en-US"/>
        </a:p>
      </dgm:t>
    </dgm:pt>
    <dgm:pt modelId="{DFA9E3DC-8C8F-4DE3-9B4E-DE26BE7E9BB9}" type="pres">
      <dgm:prSet presAssocID="{FEF4E411-5600-4644-B8DC-1C5E201594C7}" presName="rootConnector1" presStyleLbl="node1" presStyleIdx="0" presStyleCnt="0"/>
      <dgm:spPr/>
      <dgm:t>
        <a:bodyPr/>
        <a:lstStyle/>
        <a:p>
          <a:endParaRPr lang="en-US"/>
        </a:p>
      </dgm:t>
    </dgm:pt>
    <dgm:pt modelId="{6AEB15AA-E577-46A4-9F8D-A59DD0775F06}" type="pres">
      <dgm:prSet presAssocID="{FEF4E411-5600-4644-B8DC-1C5E201594C7}" presName="hierChild2" presStyleCnt="0"/>
      <dgm:spPr/>
    </dgm:pt>
    <dgm:pt modelId="{FE89EAEB-4316-4AA8-83C5-3A4C37E41390}" type="pres">
      <dgm:prSet presAssocID="{1EBF2FE5-4E30-4B71-BBFF-B4A917352F73}" presName="Name37" presStyleLbl="parChTrans1D2" presStyleIdx="0" presStyleCnt="2"/>
      <dgm:spPr/>
      <dgm:t>
        <a:bodyPr/>
        <a:lstStyle/>
        <a:p>
          <a:endParaRPr lang="en-US"/>
        </a:p>
      </dgm:t>
    </dgm:pt>
    <dgm:pt modelId="{0076C115-6C08-4B42-B92A-667BEA1A4432}" type="pres">
      <dgm:prSet presAssocID="{EDDBC01E-1B52-4137-8375-5F90A9AF977A}" presName="hierRoot2" presStyleCnt="0">
        <dgm:presLayoutVars>
          <dgm:hierBranch val="r"/>
        </dgm:presLayoutVars>
      </dgm:prSet>
      <dgm:spPr/>
    </dgm:pt>
    <dgm:pt modelId="{EC8633BF-A2B2-452D-9F2B-D34FFEA99FB8}" type="pres">
      <dgm:prSet presAssocID="{EDDBC01E-1B52-4137-8375-5F90A9AF977A}" presName="rootComposite" presStyleCnt="0"/>
      <dgm:spPr/>
    </dgm:pt>
    <dgm:pt modelId="{1FC884AA-60AD-4FD2-BAC0-D075795A57EC}" type="pres">
      <dgm:prSet presAssocID="{EDDBC01E-1B52-4137-8375-5F90A9AF977A}" presName="rootText" presStyleLbl="node2" presStyleIdx="0" presStyleCnt="2">
        <dgm:presLayoutVars>
          <dgm:chPref val="3"/>
        </dgm:presLayoutVars>
      </dgm:prSet>
      <dgm:spPr/>
      <dgm:t>
        <a:bodyPr/>
        <a:lstStyle/>
        <a:p>
          <a:endParaRPr lang="en-US"/>
        </a:p>
      </dgm:t>
    </dgm:pt>
    <dgm:pt modelId="{EC4D0C2C-A1EE-469F-97DE-C38882FF5D10}" type="pres">
      <dgm:prSet presAssocID="{EDDBC01E-1B52-4137-8375-5F90A9AF977A}" presName="rootConnector" presStyleLbl="node2" presStyleIdx="0" presStyleCnt="2"/>
      <dgm:spPr/>
      <dgm:t>
        <a:bodyPr/>
        <a:lstStyle/>
        <a:p>
          <a:endParaRPr lang="en-US"/>
        </a:p>
      </dgm:t>
    </dgm:pt>
    <dgm:pt modelId="{FF960F10-A58E-4CAE-86C3-AAE2418AD1A2}" type="pres">
      <dgm:prSet presAssocID="{EDDBC01E-1B52-4137-8375-5F90A9AF977A}" presName="hierChild4" presStyleCnt="0"/>
      <dgm:spPr/>
    </dgm:pt>
    <dgm:pt modelId="{AFABC46D-AF56-41CE-9318-762B3C1B35C4}" type="pres">
      <dgm:prSet presAssocID="{EDDBC01E-1B52-4137-8375-5F90A9AF977A}" presName="hierChild5" presStyleCnt="0"/>
      <dgm:spPr/>
    </dgm:pt>
    <dgm:pt modelId="{A5523558-2BFD-466B-B4A1-05CB718E9EAD}" type="pres">
      <dgm:prSet presAssocID="{925C3198-E242-4EF3-A835-19386F511787}" presName="Name37" presStyleLbl="parChTrans1D2" presStyleIdx="1" presStyleCnt="2"/>
      <dgm:spPr/>
      <dgm:t>
        <a:bodyPr/>
        <a:lstStyle/>
        <a:p>
          <a:endParaRPr lang="en-US"/>
        </a:p>
      </dgm:t>
    </dgm:pt>
    <dgm:pt modelId="{5478EF8E-321B-473A-B529-5EB89E7FE6D3}" type="pres">
      <dgm:prSet presAssocID="{57A74152-E778-49FA-94A9-5D4B895F3967}" presName="hierRoot2" presStyleCnt="0">
        <dgm:presLayoutVars>
          <dgm:hierBranch val="init"/>
        </dgm:presLayoutVars>
      </dgm:prSet>
      <dgm:spPr/>
    </dgm:pt>
    <dgm:pt modelId="{5799A6A4-DF68-4732-9DEA-48BE87012DA2}" type="pres">
      <dgm:prSet presAssocID="{57A74152-E778-49FA-94A9-5D4B895F3967}" presName="rootComposite" presStyleCnt="0"/>
      <dgm:spPr/>
    </dgm:pt>
    <dgm:pt modelId="{97DBCB80-7C4F-406F-92E5-5B2D88C20819}" type="pres">
      <dgm:prSet presAssocID="{57A74152-E778-49FA-94A9-5D4B895F3967}" presName="rootText" presStyleLbl="node2" presStyleIdx="1" presStyleCnt="2">
        <dgm:presLayoutVars>
          <dgm:chPref val="3"/>
        </dgm:presLayoutVars>
      </dgm:prSet>
      <dgm:spPr/>
      <dgm:t>
        <a:bodyPr/>
        <a:lstStyle/>
        <a:p>
          <a:endParaRPr lang="en-US"/>
        </a:p>
      </dgm:t>
    </dgm:pt>
    <dgm:pt modelId="{584098C5-16E6-4975-94C1-B899160A4071}" type="pres">
      <dgm:prSet presAssocID="{57A74152-E778-49FA-94A9-5D4B895F3967}" presName="rootConnector" presStyleLbl="node2" presStyleIdx="1" presStyleCnt="2"/>
      <dgm:spPr/>
      <dgm:t>
        <a:bodyPr/>
        <a:lstStyle/>
        <a:p>
          <a:endParaRPr lang="en-US"/>
        </a:p>
      </dgm:t>
    </dgm:pt>
    <dgm:pt modelId="{F11C8F25-0A8B-4082-981B-2F34B06CF2CC}" type="pres">
      <dgm:prSet presAssocID="{57A74152-E778-49FA-94A9-5D4B895F3967}" presName="hierChild4" presStyleCnt="0"/>
      <dgm:spPr/>
    </dgm:pt>
    <dgm:pt modelId="{CDCCAAB6-4F5D-476F-9A59-29AE650A5A18}" type="pres">
      <dgm:prSet presAssocID="{57A74152-E778-49FA-94A9-5D4B895F3967}" presName="hierChild5" presStyleCnt="0"/>
      <dgm:spPr/>
    </dgm:pt>
    <dgm:pt modelId="{5D283ACD-A01B-4D4D-AAED-0C065868BBFD}" type="pres">
      <dgm:prSet presAssocID="{FEF4E411-5600-4644-B8DC-1C5E201594C7}" presName="hierChild3" presStyleCnt="0"/>
      <dgm:spPr/>
    </dgm:pt>
  </dgm:ptLst>
  <dgm:cxnLst>
    <dgm:cxn modelId="{056EB9D9-4FDA-4336-BC0D-AFBD04ED183B}" type="presOf" srcId="{57A74152-E778-49FA-94A9-5D4B895F3967}" destId="{97DBCB80-7C4F-406F-92E5-5B2D88C20819}" srcOrd="0" destOrd="0" presId="urn:microsoft.com/office/officeart/2005/8/layout/orgChart1"/>
    <dgm:cxn modelId="{62300596-85C8-48F9-A8D1-BECA1F82F811}" type="presOf" srcId="{FEF4E411-5600-4644-B8DC-1C5E201594C7}" destId="{BA8BE639-FB9A-47E4-9BFE-A43B0BDA2136}" srcOrd="0" destOrd="0" presId="urn:microsoft.com/office/officeart/2005/8/layout/orgChart1"/>
    <dgm:cxn modelId="{AA7757D7-FB44-45A3-A823-1FBF33F1211D}" type="presOf" srcId="{FEF4E411-5600-4644-B8DC-1C5E201594C7}" destId="{DFA9E3DC-8C8F-4DE3-9B4E-DE26BE7E9BB9}" srcOrd="1" destOrd="0" presId="urn:microsoft.com/office/officeart/2005/8/layout/orgChart1"/>
    <dgm:cxn modelId="{8EC6F58C-3250-421C-A3A1-ECB9A379F226}" srcId="{FEF4E411-5600-4644-B8DC-1C5E201594C7}" destId="{EDDBC01E-1B52-4137-8375-5F90A9AF977A}" srcOrd="0" destOrd="0" parTransId="{1EBF2FE5-4E30-4B71-BBFF-B4A917352F73}" sibTransId="{28E70487-E7FF-4D1B-984B-A4071BDBC23C}"/>
    <dgm:cxn modelId="{2CD94551-2374-439D-BC3E-F0A746905F06}" type="presOf" srcId="{C651F3EB-9686-47EE-A3D4-10A980AE1E52}" destId="{1CE7971D-7028-4872-B53E-809086FD9D72}" srcOrd="0" destOrd="0" presId="urn:microsoft.com/office/officeart/2005/8/layout/orgChart1"/>
    <dgm:cxn modelId="{75E976F7-D250-4A78-848E-ECB72C49958A}" srcId="{C651F3EB-9686-47EE-A3D4-10A980AE1E52}" destId="{FEF4E411-5600-4644-B8DC-1C5E201594C7}" srcOrd="0" destOrd="0" parTransId="{FAB3798F-F10B-42B3-BD82-07C153C64935}" sibTransId="{7024A726-2DC0-4AD9-9068-AA9E9F3CDB63}"/>
    <dgm:cxn modelId="{E237AD83-4E64-40FD-832E-BCB7273EE621}" type="presOf" srcId="{925C3198-E242-4EF3-A835-19386F511787}" destId="{A5523558-2BFD-466B-B4A1-05CB718E9EAD}" srcOrd="0" destOrd="0" presId="urn:microsoft.com/office/officeart/2005/8/layout/orgChart1"/>
    <dgm:cxn modelId="{31509C19-2518-4C98-9BD7-A1F31497FCA2}" type="presOf" srcId="{EDDBC01E-1B52-4137-8375-5F90A9AF977A}" destId="{EC4D0C2C-A1EE-469F-97DE-C38882FF5D10}" srcOrd="1" destOrd="0" presId="urn:microsoft.com/office/officeart/2005/8/layout/orgChart1"/>
    <dgm:cxn modelId="{ABC59289-339E-4103-B2CD-DCCF2A27F095}" type="presOf" srcId="{EDDBC01E-1B52-4137-8375-5F90A9AF977A}" destId="{1FC884AA-60AD-4FD2-BAC0-D075795A57EC}" srcOrd="0" destOrd="0" presId="urn:microsoft.com/office/officeart/2005/8/layout/orgChart1"/>
    <dgm:cxn modelId="{17E5F662-3425-4CB9-A5D6-FE8443CF5F67}" type="presOf" srcId="{1EBF2FE5-4E30-4B71-BBFF-B4A917352F73}" destId="{FE89EAEB-4316-4AA8-83C5-3A4C37E41390}" srcOrd="0" destOrd="0" presId="urn:microsoft.com/office/officeart/2005/8/layout/orgChart1"/>
    <dgm:cxn modelId="{5A90CFE8-21E6-4AAD-B87C-D8CF20E8A0BC}" type="presOf" srcId="{57A74152-E778-49FA-94A9-5D4B895F3967}" destId="{584098C5-16E6-4975-94C1-B899160A4071}" srcOrd="1" destOrd="0" presId="urn:microsoft.com/office/officeart/2005/8/layout/orgChart1"/>
    <dgm:cxn modelId="{E9D2DC89-B473-43C4-9E2C-7A2ADCE74178}" srcId="{FEF4E411-5600-4644-B8DC-1C5E201594C7}" destId="{57A74152-E778-49FA-94A9-5D4B895F3967}" srcOrd="1" destOrd="0" parTransId="{925C3198-E242-4EF3-A835-19386F511787}" sibTransId="{E7C6F05D-6B59-4022-A749-A26EE8CF2FBC}"/>
    <dgm:cxn modelId="{694FB58D-1C4E-4616-9FE9-46C4CC7A4CEF}" type="presParOf" srcId="{1CE7971D-7028-4872-B53E-809086FD9D72}" destId="{BC4D5511-56E1-41E6-88BE-342F8CE60472}" srcOrd="0" destOrd="0" presId="urn:microsoft.com/office/officeart/2005/8/layout/orgChart1"/>
    <dgm:cxn modelId="{AD1D0E11-CEFA-493C-889D-4AA179AC9699}" type="presParOf" srcId="{BC4D5511-56E1-41E6-88BE-342F8CE60472}" destId="{6D402D83-025C-478E-AEE8-3F72A982F050}" srcOrd="0" destOrd="0" presId="urn:microsoft.com/office/officeart/2005/8/layout/orgChart1"/>
    <dgm:cxn modelId="{E10C9C45-89C6-412C-9389-B19A11A809DB}" type="presParOf" srcId="{6D402D83-025C-478E-AEE8-3F72A982F050}" destId="{BA8BE639-FB9A-47E4-9BFE-A43B0BDA2136}" srcOrd="0" destOrd="0" presId="urn:microsoft.com/office/officeart/2005/8/layout/orgChart1"/>
    <dgm:cxn modelId="{633ADC07-2938-408C-9D85-10E7A1EB5B50}" type="presParOf" srcId="{6D402D83-025C-478E-AEE8-3F72A982F050}" destId="{DFA9E3DC-8C8F-4DE3-9B4E-DE26BE7E9BB9}" srcOrd="1" destOrd="0" presId="urn:microsoft.com/office/officeart/2005/8/layout/orgChart1"/>
    <dgm:cxn modelId="{2869095B-F007-4365-87BF-FC147901446E}" type="presParOf" srcId="{BC4D5511-56E1-41E6-88BE-342F8CE60472}" destId="{6AEB15AA-E577-46A4-9F8D-A59DD0775F06}" srcOrd="1" destOrd="0" presId="urn:microsoft.com/office/officeart/2005/8/layout/orgChart1"/>
    <dgm:cxn modelId="{0A4AD926-5274-40EF-9FF0-5BA8CB029522}" type="presParOf" srcId="{6AEB15AA-E577-46A4-9F8D-A59DD0775F06}" destId="{FE89EAEB-4316-4AA8-83C5-3A4C37E41390}" srcOrd="0" destOrd="0" presId="urn:microsoft.com/office/officeart/2005/8/layout/orgChart1"/>
    <dgm:cxn modelId="{6C61709F-F761-447E-A9C9-3A5D4C584BAC}" type="presParOf" srcId="{6AEB15AA-E577-46A4-9F8D-A59DD0775F06}" destId="{0076C115-6C08-4B42-B92A-667BEA1A4432}" srcOrd="1" destOrd="0" presId="urn:microsoft.com/office/officeart/2005/8/layout/orgChart1"/>
    <dgm:cxn modelId="{194051A2-9763-4E2A-9524-0970118DE90D}" type="presParOf" srcId="{0076C115-6C08-4B42-B92A-667BEA1A4432}" destId="{EC8633BF-A2B2-452D-9F2B-D34FFEA99FB8}" srcOrd="0" destOrd="0" presId="urn:microsoft.com/office/officeart/2005/8/layout/orgChart1"/>
    <dgm:cxn modelId="{654CCCA9-85FA-41FB-82E7-66AE028CEB01}" type="presParOf" srcId="{EC8633BF-A2B2-452D-9F2B-D34FFEA99FB8}" destId="{1FC884AA-60AD-4FD2-BAC0-D075795A57EC}" srcOrd="0" destOrd="0" presId="urn:microsoft.com/office/officeart/2005/8/layout/orgChart1"/>
    <dgm:cxn modelId="{1F130875-7A6A-4DEC-A855-E83D2DAE05AF}" type="presParOf" srcId="{EC8633BF-A2B2-452D-9F2B-D34FFEA99FB8}" destId="{EC4D0C2C-A1EE-469F-97DE-C38882FF5D10}" srcOrd="1" destOrd="0" presId="urn:microsoft.com/office/officeart/2005/8/layout/orgChart1"/>
    <dgm:cxn modelId="{01905291-98E4-41D1-BC50-004776FB2521}" type="presParOf" srcId="{0076C115-6C08-4B42-B92A-667BEA1A4432}" destId="{FF960F10-A58E-4CAE-86C3-AAE2418AD1A2}" srcOrd="1" destOrd="0" presId="urn:microsoft.com/office/officeart/2005/8/layout/orgChart1"/>
    <dgm:cxn modelId="{6748D507-EBDC-432D-8D3B-E3180CB614BD}" type="presParOf" srcId="{0076C115-6C08-4B42-B92A-667BEA1A4432}" destId="{AFABC46D-AF56-41CE-9318-762B3C1B35C4}" srcOrd="2" destOrd="0" presId="urn:microsoft.com/office/officeart/2005/8/layout/orgChart1"/>
    <dgm:cxn modelId="{0DD80ED9-80AF-4930-81BB-5D6DE3242CEA}" type="presParOf" srcId="{6AEB15AA-E577-46A4-9F8D-A59DD0775F06}" destId="{A5523558-2BFD-466B-B4A1-05CB718E9EAD}" srcOrd="2" destOrd="0" presId="urn:microsoft.com/office/officeart/2005/8/layout/orgChart1"/>
    <dgm:cxn modelId="{7E984401-BEC8-47A0-A9A7-05C28A12C76F}" type="presParOf" srcId="{6AEB15AA-E577-46A4-9F8D-A59DD0775F06}" destId="{5478EF8E-321B-473A-B529-5EB89E7FE6D3}" srcOrd="3" destOrd="0" presId="urn:microsoft.com/office/officeart/2005/8/layout/orgChart1"/>
    <dgm:cxn modelId="{EF9CE0E6-D3EA-4049-A54D-1DC71E68962F}" type="presParOf" srcId="{5478EF8E-321B-473A-B529-5EB89E7FE6D3}" destId="{5799A6A4-DF68-4732-9DEA-48BE87012DA2}" srcOrd="0" destOrd="0" presId="urn:microsoft.com/office/officeart/2005/8/layout/orgChart1"/>
    <dgm:cxn modelId="{C6377BC1-D64F-436E-B7AB-29502CD92F1E}" type="presParOf" srcId="{5799A6A4-DF68-4732-9DEA-48BE87012DA2}" destId="{97DBCB80-7C4F-406F-92E5-5B2D88C20819}" srcOrd="0" destOrd="0" presId="urn:microsoft.com/office/officeart/2005/8/layout/orgChart1"/>
    <dgm:cxn modelId="{AD40443C-4AB8-4471-98CC-0A153677F548}" type="presParOf" srcId="{5799A6A4-DF68-4732-9DEA-48BE87012DA2}" destId="{584098C5-16E6-4975-94C1-B899160A4071}" srcOrd="1" destOrd="0" presId="urn:microsoft.com/office/officeart/2005/8/layout/orgChart1"/>
    <dgm:cxn modelId="{E3F9DCFD-95B3-4BDC-910A-D8E1BE049D9F}" type="presParOf" srcId="{5478EF8E-321B-473A-B529-5EB89E7FE6D3}" destId="{F11C8F25-0A8B-4082-981B-2F34B06CF2CC}" srcOrd="1" destOrd="0" presId="urn:microsoft.com/office/officeart/2005/8/layout/orgChart1"/>
    <dgm:cxn modelId="{517B2468-8BC2-451D-BE7D-005F2ECAD2A0}" type="presParOf" srcId="{5478EF8E-321B-473A-B529-5EB89E7FE6D3}" destId="{CDCCAAB6-4F5D-476F-9A59-29AE650A5A18}" srcOrd="2" destOrd="0" presId="urn:microsoft.com/office/officeart/2005/8/layout/orgChart1"/>
    <dgm:cxn modelId="{35FB6F77-636B-49F6-B0E7-6B2FBAEDA2DE}" type="presParOf" srcId="{BC4D5511-56E1-41E6-88BE-342F8CE60472}" destId="{5D283ACD-A01B-4D4D-AAED-0C065868BBFD}"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51F3EB-9686-47EE-A3D4-10A980AE1E52}" type="doc">
      <dgm:prSet loTypeId="urn:microsoft.com/office/officeart/2005/8/layout/orgChart1" loCatId="hierarchy" qsTypeId="urn:microsoft.com/office/officeart/2005/8/quickstyle/simple2" qsCatId="simple" csTypeId="urn:microsoft.com/office/officeart/2005/8/colors/accent6_5" csCatId="accent6" phldr="1"/>
      <dgm:spPr/>
      <dgm:t>
        <a:bodyPr/>
        <a:lstStyle/>
        <a:p>
          <a:endParaRPr lang="en-US"/>
        </a:p>
      </dgm:t>
    </dgm:pt>
    <dgm:pt modelId="{B35C269E-2E43-48F4-BEF9-8D9F7A86DBF4}">
      <dgm:prSet phldrT="[Text]" custT="1"/>
      <dgm:spPr/>
      <dgm:t>
        <a:bodyPr/>
        <a:lstStyle/>
        <a:p>
          <a:r>
            <a:rPr lang="en-US" sz="1600" b="1" dirty="0"/>
            <a:t>Debbie Akers</a:t>
          </a:r>
        </a:p>
        <a:p>
          <a:r>
            <a:rPr lang="en-US" sz="1050" i="1" dirty="0"/>
            <a:t>Director, Division of Accreditation,       Certification &amp; Education</a:t>
          </a:r>
        </a:p>
        <a:p>
          <a:endParaRPr lang="en-US" sz="1100" i="0" dirty="0"/>
        </a:p>
        <a:p>
          <a:r>
            <a:rPr lang="en-US" sz="1100" i="0" dirty="0"/>
            <a:t>Continuing Education	     Certification</a:t>
          </a:r>
        </a:p>
        <a:p>
          <a:r>
            <a:rPr lang="en-US" sz="1100" i="0" dirty="0"/>
            <a:t>National Registry Liaison     Medical Direction Committee</a:t>
          </a:r>
        </a:p>
      </dgm:t>
    </dgm:pt>
    <dgm:pt modelId="{D24DC49B-CBF1-410A-A01B-7E4EE8D96F16}" type="parTrans" cxnId="{8AA0EC13-31CC-4863-9937-CCD3A2D3DDE1}">
      <dgm:prSet/>
      <dgm:spPr/>
      <dgm:t>
        <a:bodyPr/>
        <a:lstStyle/>
        <a:p>
          <a:endParaRPr lang="en-US"/>
        </a:p>
      </dgm:t>
    </dgm:pt>
    <dgm:pt modelId="{E7B6B9D5-6300-40EF-9851-288A4A8E9731}" type="sibTrans" cxnId="{8AA0EC13-31CC-4863-9937-CCD3A2D3DDE1}">
      <dgm:prSet/>
      <dgm:spPr/>
      <dgm:t>
        <a:bodyPr/>
        <a:lstStyle/>
        <a:p>
          <a:endParaRPr lang="en-US"/>
        </a:p>
      </dgm:t>
    </dgm:pt>
    <dgm:pt modelId="{80F85673-8145-4EA0-8819-3280809D63AA}">
      <dgm:prSet phldrT="[Text]" custT="1"/>
      <dgm:spPr/>
      <dgm:t>
        <a:bodyPr/>
        <a:lstStyle/>
        <a:p>
          <a:pPr algn="ctr"/>
          <a:r>
            <a:rPr lang="en-US" sz="1600" b="1" dirty="0"/>
            <a:t>Toni Twyman</a:t>
          </a:r>
        </a:p>
        <a:p>
          <a:pPr algn="ctr"/>
          <a:endParaRPr lang="en-US" sz="1200" i="0" dirty="0"/>
        </a:p>
        <a:p>
          <a:pPr algn="ctr"/>
          <a:r>
            <a:rPr lang="en-US" sz="1200" i="0" dirty="0"/>
            <a:t>Certification Issues     Testing Problems</a:t>
          </a:r>
        </a:p>
        <a:p>
          <a:pPr algn="ctr"/>
          <a:r>
            <a:rPr lang="en-US" sz="1200" i="0" dirty="0"/>
            <a:t>Challenges/Reciprocity/Legal Recognition</a:t>
          </a:r>
        </a:p>
      </dgm:t>
    </dgm:pt>
    <dgm:pt modelId="{5DEE10B3-6F8F-4159-9B9D-83E2DE6D246C}" type="parTrans" cxnId="{A9D0153B-37B0-45FC-8906-F78C417D7B75}">
      <dgm:prSet/>
      <dgm:spPr/>
      <dgm:t>
        <a:bodyPr/>
        <a:lstStyle/>
        <a:p>
          <a:endParaRPr lang="en-US"/>
        </a:p>
      </dgm:t>
    </dgm:pt>
    <dgm:pt modelId="{776C5C8A-A133-4900-BCA0-3F7A736F32C3}" type="sibTrans" cxnId="{A9D0153B-37B0-45FC-8906-F78C417D7B75}">
      <dgm:prSet/>
      <dgm:spPr/>
      <dgm:t>
        <a:bodyPr/>
        <a:lstStyle/>
        <a:p>
          <a:endParaRPr lang="en-US"/>
        </a:p>
      </dgm:t>
    </dgm:pt>
    <dgm:pt modelId="{0DCCD511-4A11-40F6-8467-CCE2ED99FDB1}">
      <dgm:prSet phldrT="[Text]" custT="1"/>
      <dgm:spPr/>
      <dgm:t>
        <a:bodyPr/>
        <a:lstStyle/>
        <a:p>
          <a:pPr algn="ctr"/>
          <a:r>
            <a:rPr lang="en-US" sz="1600" b="1" dirty="0"/>
            <a:t>Norma Howard</a:t>
          </a:r>
        </a:p>
        <a:p>
          <a:pPr algn="ctr"/>
          <a:endParaRPr lang="en-US" sz="1200" i="0" dirty="0"/>
        </a:p>
        <a:p>
          <a:pPr algn="ctr"/>
          <a:r>
            <a:rPr lang="en-US" sz="1200" i="0" dirty="0"/>
            <a:t>General Information     CE Questions</a:t>
          </a:r>
        </a:p>
        <a:p>
          <a:pPr algn="ctr"/>
          <a:r>
            <a:rPr lang="en-US" sz="1200" i="0" dirty="0"/>
            <a:t>Re-Entry Inquires     CE Report Problems</a:t>
          </a:r>
        </a:p>
      </dgm:t>
    </dgm:pt>
    <dgm:pt modelId="{E43CE619-B77E-4CE0-87E5-7C052114EC55}" type="parTrans" cxnId="{B4E79924-F09A-45A0-9E9C-79753275ACEF}">
      <dgm:prSet/>
      <dgm:spPr/>
      <dgm:t>
        <a:bodyPr/>
        <a:lstStyle/>
        <a:p>
          <a:endParaRPr lang="en-US"/>
        </a:p>
      </dgm:t>
    </dgm:pt>
    <dgm:pt modelId="{E54BEB2B-2153-4A2F-BDB2-116F0B658BCA}" type="sibTrans" cxnId="{B4E79924-F09A-45A0-9E9C-79753275ACEF}">
      <dgm:prSet/>
      <dgm:spPr/>
      <dgm:t>
        <a:bodyPr/>
        <a:lstStyle/>
        <a:p>
          <a:endParaRPr lang="en-US"/>
        </a:p>
      </dgm:t>
    </dgm:pt>
    <dgm:pt modelId="{AEDF4CF5-B93F-445F-A4A9-E65C10493EAE}">
      <dgm:prSet custT="1"/>
      <dgm:spPr/>
      <dgm:t>
        <a:bodyPr/>
        <a:lstStyle/>
        <a:p>
          <a:r>
            <a:rPr lang="en-US" sz="1600" dirty="0"/>
            <a:t>Jackie Hunter</a:t>
          </a:r>
        </a:p>
        <a:p>
          <a:endParaRPr lang="en-US" sz="1200" dirty="0"/>
        </a:p>
        <a:p>
          <a:r>
            <a:rPr lang="en-US" sz="1200" dirty="0"/>
            <a:t>EMS Scholarship    </a:t>
          </a:r>
        </a:p>
        <a:p>
          <a:r>
            <a:rPr lang="en-US" sz="1200" dirty="0"/>
            <a:t>Accreditation Site Visit Coordinator</a:t>
          </a:r>
        </a:p>
      </dgm:t>
    </dgm:pt>
    <dgm:pt modelId="{64D80DBE-DF78-4A55-9C5B-9D14BD008773}" type="parTrans" cxnId="{6682ADC7-CEEB-4B3A-A162-D67266063A65}">
      <dgm:prSet/>
      <dgm:spPr/>
      <dgm:t>
        <a:bodyPr/>
        <a:lstStyle/>
        <a:p>
          <a:endParaRPr lang="en-US"/>
        </a:p>
      </dgm:t>
    </dgm:pt>
    <dgm:pt modelId="{E9DCCD2F-1086-4005-BE16-45A66E1BA34B}" type="sibTrans" cxnId="{6682ADC7-CEEB-4B3A-A162-D67266063A65}">
      <dgm:prSet/>
      <dgm:spPr/>
      <dgm:t>
        <a:bodyPr/>
        <a:lstStyle/>
        <a:p>
          <a:endParaRPr lang="en-US"/>
        </a:p>
      </dgm:t>
    </dgm:pt>
    <dgm:pt modelId="{1CE7971D-7028-4872-B53E-809086FD9D72}" type="pres">
      <dgm:prSet presAssocID="{C651F3EB-9686-47EE-A3D4-10A980AE1E52}" presName="hierChild1" presStyleCnt="0">
        <dgm:presLayoutVars>
          <dgm:orgChart val="1"/>
          <dgm:chPref val="1"/>
          <dgm:dir/>
          <dgm:animOne val="branch"/>
          <dgm:animLvl val="lvl"/>
          <dgm:resizeHandles/>
        </dgm:presLayoutVars>
      </dgm:prSet>
      <dgm:spPr/>
      <dgm:t>
        <a:bodyPr/>
        <a:lstStyle/>
        <a:p>
          <a:endParaRPr lang="en-US"/>
        </a:p>
      </dgm:t>
    </dgm:pt>
    <dgm:pt modelId="{E7B483FE-9BE8-4CA4-8D26-CA67EEA78698}" type="pres">
      <dgm:prSet presAssocID="{B35C269E-2E43-48F4-BEF9-8D9F7A86DBF4}" presName="hierRoot1" presStyleCnt="0">
        <dgm:presLayoutVars>
          <dgm:hierBranch val="init"/>
        </dgm:presLayoutVars>
      </dgm:prSet>
      <dgm:spPr/>
    </dgm:pt>
    <dgm:pt modelId="{43E8860F-A5FF-4C50-87F4-769FEEA21E01}" type="pres">
      <dgm:prSet presAssocID="{B35C269E-2E43-48F4-BEF9-8D9F7A86DBF4}" presName="rootComposite1" presStyleCnt="0"/>
      <dgm:spPr/>
    </dgm:pt>
    <dgm:pt modelId="{6307BAC2-6D97-4152-B257-B195333D7EA2}" type="pres">
      <dgm:prSet presAssocID="{B35C269E-2E43-48F4-BEF9-8D9F7A86DBF4}" presName="rootText1" presStyleLbl="node0" presStyleIdx="0" presStyleCnt="1">
        <dgm:presLayoutVars>
          <dgm:chPref val="3"/>
        </dgm:presLayoutVars>
      </dgm:prSet>
      <dgm:spPr/>
      <dgm:t>
        <a:bodyPr/>
        <a:lstStyle/>
        <a:p>
          <a:endParaRPr lang="en-US"/>
        </a:p>
      </dgm:t>
    </dgm:pt>
    <dgm:pt modelId="{B120C9C5-E8CC-4246-A037-7E046B40FFB2}" type="pres">
      <dgm:prSet presAssocID="{B35C269E-2E43-48F4-BEF9-8D9F7A86DBF4}" presName="rootConnector1" presStyleLbl="node1" presStyleIdx="0" presStyleCnt="0"/>
      <dgm:spPr/>
      <dgm:t>
        <a:bodyPr/>
        <a:lstStyle/>
        <a:p>
          <a:endParaRPr lang="en-US"/>
        </a:p>
      </dgm:t>
    </dgm:pt>
    <dgm:pt modelId="{13B31433-9D86-4835-8794-676EADE897AC}" type="pres">
      <dgm:prSet presAssocID="{B35C269E-2E43-48F4-BEF9-8D9F7A86DBF4}" presName="hierChild2" presStyleCnt="0"/>
      <dgm:spPr/>
    </dgm:pt>
    <dgm:pt modelId="{135919EF-FF47-4330-AC54-B9BBE071337A}" type="pres">
      <dgm:prSet presAssocID="{5DEE10B3-6F8F-4159-9B9D-83E2DE6D246C}" presName="Name37" presStyleLbl="parChTrans1D2" presStyleIdx="0" presStyleCnt="3"/>
      <dgm:spPr/>
      <dgm:t>
        <a:bodyPr/>
        <a:lstStyle/>
        <a:p>
          <a:endParaRPr lang="en-US"/>
        </a:p>
      </dgm:t>
    </dgm:pt>
    <dgm:pt modelId="{29A7B2B8-B460-4C1A-9628-D936AE9DF926}" type="pres">
      <dgm:prSet presAssocID="{80F85673-8145-4EA0-8819-3280809D63AA}" presName="hierRoot2" presStyleCnt="0">
        <dgm:presLayoutVars>
          <dgm:hierBranch val="r"/>
        </dgm:presLayoutVars>
      </dgm:prSet>
      <dgm:spPr/>
    </dgm:pt>
    <dgm:pt modelId="{5E047FBD-7B65-49B2-9AD9-E10C597EDACB}" type="pres">
      <dgm:prSet presAssocID="{80F85673-8145-4EA0-8819-3280809D63AA}" presName="rootComposite" presStyleCnt="0"/>
      <dgm:spPr/>
    </dgm:pt>
    <dgm:pt modelId="{807F0F65-FAA6-4E39-86F7-1284FA5B08E0}" type="pres">
      <dgm:prSet presAssocID="{80F85673-8145-4EA0-8819-3280809D63AA}" presName="rootText" presStyleLbl="node2" presStyleIdx="0" presStyleCnt="3">
        <dgm:presLayoutVars>
          <dgm:chPref val="3"/>
        </dgm:presLayoutVars>
      </dgm:prSet>
      <dgm:spPr/>
      <dgm:t>
        <a:bodyPr/>
        <a:lstStyle/>
        <a:p>
          <a:endParaRPr lang="en-US"/>
        </a:p>
      </dgm:t>
    </dgm:pt>
    <dgm:pt modelId="{E2FA7A2B-8B98-439F-AB06-48BF07F8E096}" type="pres">
      <dgm:prSet presAssocID="{80F85673-8145-4EA0-8819-3280809D63AA}" presName="rootConnector" presStyleLbl="node2" presStyleIdx="0" presStyleCnt="3"/>
      <dgm:spPr/>
      <dgm:t>
        <a:bodyPr/>
        <a:lstStyle/>
        <a:p>
          <a:endParaRPr lang="en-US"/>
        </a:p>
      </dgm:t>
    </dgm:pt>
    <dgm:pt modelId="{10AE68C6-F319-4A7F-9B67-8B327AE19394}" type="pres">
      <dgm:prSet presAssocID="{80F85673-8145-4EA0-8819-3280809D63AA}" presName="hierChild4" presStyleCnt="0"/>
      <dgm:spPr/>
    </dgm:pt>
    <dgm:pt modelId="{64963712-8D4F-41B3-87CE-66E9493F5665}" type="pres">
      <dgm:prSet presAssocID="{80F85673-8145-4EA0-8819-3280809D63AA}" presName="hierChild5" presStyleCnt="0"/>
      <dgm:spPr/>
    </dgm:pt>
    <dgm:pt modelId="{284EC6FD-D8E2-41DF-88C3-FFC313E67429}" type="pres">
      <dgm:prSet presAssocID="{E43CE619-B77E-4CE0-87E5-7C052114EC55}" presName="Name37" presStyleLbl="parChTrans1D2" presStyleIdx="1" presStyleCnt="3"/>
      <dgm:spPr/>
      <dgm:t>
        <a:bodyPr/>
        <a:lstStyle/>
        <a:p>
          <a:endParaRPr lang="en-US"/>
        </a:p>
      </dgm:t>
    </dgm:pt>
    <dgm:pt modelId="{9D5701A6-4E56-475D-B401-EED470EF8108}" type="pres">
      <dgm:prSet presAssocID="{0DCCD511-4A11-40F6-8467-CCE2ED99FDB1}" presName="hierRoot2" presStyleCnt="0">
        <dgm:presLayoutVars>
          <dgm:hierBranch val="r"/>
        </dgm:presLayoutVars>
      </dgm:prSet>
      <dgm:spPr/>
    </dgm:pt>
    <dgm:pt modelId="{FECD1FFB-3317-4A59-979A-8F1604F4F6EE}" type="pres">
      <dgm:prSet presAssocID="{0DCCD511-4A11-40F6-8467-CCE2ED99FDB1}" presName="rootComposite" presStyleCnt="0"/>
      <dgm:spPr/>
    </dgm:pt>
    <dgm:pt modelId="{E0B89A19-E8CD-46EF-B0F6-9E333F8C9D3D}" type="pres">
      <dgm:prSet presAssocID="{0DCCD511-4A11-40F6-8467-CCE2ED99FDB1}" presName="rootText" presStyleLbl="node2" presStyleIdx="1" presStyleCnt="3">
        <dgm:presLayoutVars>
          <dgm:chPref val="3"/>
        </dgm:presLayoutVars>
      </dgm:prSet>
      <dgm:spPr/>
      <dgm:t>
        <a:bodyPr/>
        <a:lstStyle/>
        <a:p>
          <a:endParaRPr lang="en-US"/>
        </a:p>
      </dgm:t>
    </dgm:pt>
    <dgm:pt modelId="{A1708A9C-7367-4F50-AD97-7FD5635E4872}" type="pres">
      <dgm:prSet presAssocID="{0DCCD511-4A11-40F6-8467-CCE2ED99FDB1}" presName="rootConnector" presStyleLbl="node2" presStyleIdx="1" presStyleCnt="3"/>
      <dgm:spPr/>
      <dgm:t>
        <a:bodyPr/>
        <a:lstStyle/>
        <a:p>
          <a:endParaRPr lang="en-US"/>
        </a:p>
      </dgm:t>
    </dgm:pt>
    <dgm:pt modelId="{52341A0A-0439-41AD-9203-5783C006BD47}" type="pres">
      <dgm:prSet presAssocID="{0DCCD511-4A11-40F6-8467-CCE2ED99FDB1}" presName="hierChild4" presStyleCnt="0"/>
      <dgm:spPr/>
    </dgm:pt>
    <dgm:pt modelId="{14D1271C-9ECC-40AE-B72A-7DE698F2E08E}" type="pres">
      <dgm:prSet presAssocID="{0DCCD511-4A11-40F6-8467-CCE2ED99FDB1}" presName="hierChild5" presStyleCnt="0"/>
      <dgm:spPr/>
    </dgm:pt>
    <dgm:pt modelId="{0B2C3C48-B06B-458B-B2EE-E4F24216E9D3}" type="pres">
      <dgm:prSet presAssocID="{64D80DBE-DF78-4A55-9C5B-9D14BD008773}" presName="Name37" presStyleLbl="parChTrans1D2" presStyleIdx="2" presStyleCnt="3"/>
      <dgm:spPr/>
      <dgm:t>
        <a:bodyPr/>
        <a:lstStyle/>
        <a:p>
          <a:endParaRPr lang="en-US"/>
        </a:p>
      </dgm:t>
    </dgm:pt>
    <dgm:pt modelId="{1EBD5C73-A312-4600-A1FE-45AFCFAEE0F1}" type="pres">
      <dgm:prSet presAssocID="{AEDF4CF5-B93F-445F-A4A9-E65C10493EAE}" presName="hierRoot2" presStyleCnt="0">
        <dgm:presLayoutVars>
          <dgm:hierBranch val="init"/>
        </dgm:presLayoutVars>
      </dgm:prSet>
      <dgm:spPr/>
    </dgm:pt>
    <dgm:pt modelId="{3F6E8A94-2A3F-46D9-849F-AC10B205B9DC}" type="pres">
      <dgm:prSet presAssocID="{AEDF4CF5-B93F-445F-A4A9-E65C10493EAE}" presName="rootComposite" presStyleCnt="0"/>
      <dgm:spPr/>
    </dgm:pt>
    <dgm:pt modelId="{8A62E8FE-F606-4CBB-8E5C-60777A01844E}" type="pres">
      <dgm:prSet presAssocID="{AEDF4CF5-B93F-445F-A4A9-E65C10493EAE}" presName="rootText" presStyleLbl="node2" presStyleIdx="2" presStyleCnt="3" custLinFactNeighborX="563" custLinFactNeighborY="-583">
        <dgm:presLayoutVars>
          <dgm:chPref val="3"/>
        </dgm:presLayoutVars>
      </dgm:prSet>
      <dgm:spPr/>
      <dgm:t>
        <a:bodyPr/>
        <a:lstStyle/>
        <a:p>
          <a:endParaRPr lang="en-US"/>
        </a:p>
      </dgm:t>
    </dgm:pt>
    <dgm:pt modelId="{02F2D636-73DE-4946-A0E8-5BB6CAB698DD}" type="pres">
      <dgm:prSet presAssocID="{AEDF4CF5-B93F-445F-A4A9-E65C10493EAE}" presName="rootConnector" presStyleLbl="node2" presStyleIdx="2" presStyleCnt="3"/>
      <dgm:spPr/>
      <dgm:t>
        <a:bodyPr/>
        <a:lstStyle/>
        <a:p>
          <a:endParaRPr lang="en-US"/>
        </a:p>
      </dgm:t>
    </dgm:pt>
    <dgm:pt modelId="{40C2188D-0766-4CBD-95B7-12A98352F9B1}" type="pres">
      <dgm:prSet presAssocID="{AEDF4CF5-B93F-445F-A4A9-E65C10493EAE}" presName="hierChild4" presStyleCnt="0"/>
      <dgm:spPr/>
    </dgm:pt>
    <dgm:pt modelId="{A1A6002F-B42D-4D8C-AA91-62DCB60CDCED}" type="pres">
      <dgm:prSet presAssocID="{AEDF4CF5-B93F-445F-A4A9-E65C10493EAE}" presName="hierChild5" presStyleCnt="0"/>
      <dgm:spPr/>
    </dgm:pt>
    <dgm:pt modelId="{9D0CA7EB-4610-4120-BF07-422BEA0A1DD2}" type="pres">
      <dgm:prSet presAssocID="{B35C269E-2E43-48F4-BEF9-8D9F7A86DBF4}" presName="hierChild3" presStyleCnt="0"/>
      <dgm:spPr/>
    </dgm:pt>
  </dgm:ptLst>
  <dgm:cxnLst>
    <dgm:cxn modelId="{A7F47068-397D-4FD9-B6A4-867DB01A7600}" type="presOf" srcId="{B35C269E-2E43-48F4-BEF9-8D9F7A86DBF4}" destId="{B120C9C5-E8CC-4246-A037-7E046B40FFB2}" srcOrd="1" destOrd="0" presId="urn:microsoft.com/office/officeart/2005/8/layout/orgChart1"/>
    <dgm:cxn modelId="{2CD94551-2374-439D-BC3E-F0A746905F06}" type="presOf" srcId="{C651F3EB-9686-47EE-A3D4-10A980AE1E52}" destId="{1CE7971D-7028-4872-B53E-809086FD9D72}" srcOrd="0" destOrd="0" presId="urn:microsoft.com/office/officeart/2005/8/layout/orgChart1"/>
    <dgm:cxn modelId="{74FE4237-B2B6-4519-9849-9CCB600040E8}" type="presOf" srcId="{80F85673-8145-4EA0-8819-3280809D63AA}" destId="{E2FA7A2B-8B98-439F-AB06-48BF07F8E096}" srcOrd="1" destOrd="0" presId="urn:microsoft.com/office/officeart/2005/8/layout/orgChart1"/>
    <dgm:cxn modelId="{E54D1439-D1B5-4C18-99C9-D150BFE4933E}" type="presOf" srcId="{5DEE10B3-6F8F-4159-9B9D-83E2DE6D246C}" destId="{135919EF-FF47-4330-AC54-B9BBE071337A}" srcOrd="0" destOrd="0" presId="urn:microsoft.com/office/officeart/2005/8/layout/orgChart1"/>
    <dgm:cxn modelId="{4870F70D-68C5-4A87-85C3-F8F820ECFF67}" type="presOf" srcId="{E43CE619-B77E-4CE0-87E5-7C052114EC55}" destId="{284EC6FD-D8E2-41DF-88C3-FFC313E67429}" srcOrd="0" destOrd="0" presId="urn:microsoft.com/office/officeart/2005/8/layout/orgChart1"/>
    <dgm:cxn modelId="{A9D0153B-37B0-45FC-8906-F78C417D7B75}" srcId="{B35C269E-2E43-48F4-BEF9-8D9F7A86DBF4}" destId="{80F85673-8145-4EA0-8819-3280809D63AA}" srcOrd="0" destOrd="0" parTransId="{5DEE10B3-6F8F-4159-9B9D-83E2DE6D246C}" sibTransId="{776C5C8A-A133-4900-BCA0-3F7A736F32C3}"/>
    <dgm:cxn modelId="{1CE87F39-96B8-4C7F-8237-F789197F3F0A}" type="presOf" srcId="{0DCCD511-4A11-40F6-8467-CCE2ED99FDB1}" destId="{A1708A9C-7367-4F50-AD97-7FD5635E4872}" srcOrd="1" destOrd="0" presId="urn:microsoft.com/office/officeart/2005/8/layout/orgChart1"/>
    <dgm:cxn modelId="{6682ADC7-CEEB-4B3A-A162-D67266063A65}" srcId="{B35C269E-2E43-48F4-BEF9-8D9F7A86DBF4}" destId="{AEDF4CF5-B93F-445F-A4A9-E65C10493EAE}" srcOrd="2" destOrd="0" parTransId="{64D80DBE-DF78-4A55-9C5B-9D14BD008773}" sibTransId="{E9DCCD2F-1086-4005-BE16-45A66E1BA34B}"/>
    <dgm:cxn modelId="{67FE68C0-ACF0-4417-BAE3-808E6BE06A29}" type="presOf" srcId="{80F85673-8145-4EA0-8819-3280809D63AA}" destId="{807F0F65-FAA6-4E39-86F7-1284FA5B08E0}" srcOrd="0" destOrd="0" presId="urn:microsoft.com/office/officeart/2005/8/layout/orgChart1"/>
    <dgm:cxn modelId="{2D7CFECA-0702-4B88-9B95-204262E96DAE}" type="presOf" srcId="{AEDF4CF5-B93F-445F-A4A9-E65C10493EAE}" destId="{02F2D636-73DE-4946-A0E8-5BB6CAB698DD}" srcOrd="1" destOrd="0" presId="urn:microsoft.com/office/officeart/2005/8/layout/orgChart1"/>
    <dgm:cxn modelId="{8AA0EC13-31CC-4863-9937-CCD3A2D3DDE1}" srcId="{C651F3EB-9686-47EE-A3D4-10A980AE1E52}" destId="{B35C269E-2E43-48F4-BEF9-8D9F7A86DBF4}" srcOrd="0" destOrd="0" parTransId="{D24DC49B-CBF1-410A-A01B-7E4EE8D96F16}" sibTransId="{E7B6B9D5-6300-40EF-9851-288A4A8E9731}"/>
    <dgm:cxn modelId="{82C0A330-CC43-4D27-85EA-D2CBCF73CF28}" type="presOf" srcId="{0DCCD511-4A11-40F6-8467-CCE2ED99FDB1}" destId="{E0B89A19-E8CD-46EF-B0F6-9E333F8C9D3D}" srcOrd="0" destOrd="0" presId="urn:microsoft.com/office/officeart/2005/8/layout/orgChart1"/>
    <dgm:cxn modelId="{8B973CB6-3B67-4A9F-91D5-AA7615A6C02E}" type="presOf" srcId="{AEDF4CF5-B93F-445F-A4A9-E65C10493EAE}" destId="{8A62E8FE-F606-4CBB-8E5C-60777A01844E}" srcOrd="0" destOrd="0" presId="urn:microsoft.com/office/officeart/2005/8/layout/orgChart1"/>
    <dgm:cxn modelId="{88F2C980-2391-462F-8608-BE0F0B84DA1B}" type="presOf" srcId="{B35C269E-2E43-48F4-BEF9-8D9F7A86DBF4}" destId="{6307BAC2-6D97-4152-B257-B195333D7EA2}" srcOrd="0" destOrd="0" presId="urn:microsoft.com/office/officeart/2005/8/layout/orgChart1"/>
    <dgm:cxn modelId="{DD50C576-FE19-418E-A51B-6F3DA7CF929F}" type="presOf" srcId="{64D80DBE-DF78-4A55-9C5B-9D14BD008773}" destId="{0B2C3C48-B06B-458B-B2EE-E4F24216E9D3}" srcOrd="0" destOrd="0" presId="urn:microsoft.com/office/officeart/2005/8/layout/orgChart1"/>
    <dgm:cxn modelId="{B4E79924-F09A-45A0-9E9C-79753275ACEF}" srcId="{B35C269E-2E43-48F4-BEF9-8D9F7A86DBF4}" destId="{0DCCD511-4A11-40F6-8467-CCE2ED99FDB1}" srcOrd="1" destOrd="0" parTransId="{E43CE619-B77E-4CE0-87E5-7C052114EC55}" sibTransId="{E54BEB2B-2153-4A2F-BDB2-116F0B658BCA}"/>
    <dgm:cxn modelId="{D4ACEEFE-0FD7-4863-8F9C-507DB2B3D0DA}" type="presParOf" srcId="{1CE7971D-7028-4872-B53E-809086FD9D72}" destId="{E7B483FE-9BE8-4CA4-8D26-CA67EEA78698}" srcOrd="0" destOrd="0" presId="urn:microsoft.com/office/officeart/2005/8/layout/orgChart1"/>
    <dgm:cxn modelId="{22B5ED1C-FF57-462B-A6EC-35D22301246D}" type="presParOf" srcId="{E7B483FE-9BE8-4CA4-8D26-CA67EEA78698}" destId="{43E8860F-A5FF-4C50-87F4-769FEEA21E01}" srcOrd="0" destOrd="0" presId="urn:microsoft.com/office/officeart/2005/8/layout/orgChart1"/>
    <dgm:cxn modelId="{10BE379D-A81F-432E-A1BB-D9FFDC7C7533}" type="presParOf" srcId="{43E8860F-A5FF-4C50-87F4-769FEEA21E01}" destId="{6307BAC2-6D97-4152-B257-B195333D7EA2}" srcOrd="0" destOrd="0" presId="urn:microsoft.com/office/officeart/2005/8/layout/orgChart1"/>
    <dgm:cxn modelId="{7DE76A2E-32E5-48B0-B865-4985E4E59AAE}" type="presParOf" srcId="{43E8860F-A5FF-4C50-87F4-769FEEA21E01}" destId="{B120C9C5-E8CC-4246-A037-7E046B40FFB2}" srcOrd="1" destOrd="0" presId="urn:microsoft.com/office/officeart/2005/8/layout/orgChart1"/>
    <dgm:cxn modelId="{E45AFA7A-1F92-41C8-B0F3-8614AE4E1783}" type="presParOf" srcId="{E7B483FE-9BE8-4CA4-8D26-CA67EEA78698}" destId="{13B31433-9D86-4835-8794-676EADE897AC}" srcOrd="1" destOrd="0" presId="urn:microsoft.com/office/officeart/2005/8/layout/orgChart1"/>
    <dgm:cxn modelId="{7A928C49-1294-4424-872A-C4D6F38BDBE1}" type="presParOf" srcId="{13B31433-9D86-4835-8794-676EADE897AC}" destId="{135919EF-FF47-4330-AC54-B9BBE071337A}" srcOrd="0" destOrd="0" presId="urn:microsoft.com/office/officeart/2005/8/layout/orgChart1"/>
    <dgm:cxn modelId="{DB8EC09C-66AA-41C9-8D91-27433FA700D6}" type="presParOf" srcId="{13B31433-9D86-4835-8794-676EADE897AC}" destId="{29A7B2B8-B460-4C1A-9628-D936AE9DF926}" srcOrd="1" destOrd="0" presId="urn:microsoft.com/office/officeart/2005/8/layout/orgChart1"/>
    <dgm:cxn modelId="{A23F87F3-F37A-4649-BBDB-5A98FCA80E0A}" type="presParOf" srcId="{29A7B2B8-B460-4C1A-9628-D936AE9DF926}" destId="{5E047FBD-7B65-49B2-9AD9-E10C597EDACB}" srcOrd="0" destOrd="0" presId="urn:microsoft.com/office/officeart/2005/8/layout/orgChart1"/>
    <dgm:cxn modelId="{D16A2EB7-9E48-41AA-84C4-CA8A123EA6B3}" type="presParOf" srcId="{5E047FBD-7B65-49B2-9AD9-E10C597EDACB}" destId="{807F0F65-FAA6-4E39-86F7-1284FA5B08E0}" srcOrd="0" destOrd="0" presId="urn:microsoft.com/office/officeart/2005/8/layout/orgChart1"/>
    <dgm:cxn modelId="{43415865-A681-482D-B15F-58243D883337}" type="presParOf" srcId="{5E047FBD-7B65-49B2-9AD9-E10C597EDACB}" destId="{E2FA7A2B-8B98-439F-AB06-48BF07F8E096}" srcOrd="1" destOrd="0" presId="urn:microsoft.com/office/officeart/2005/8/layout/orgChart1"/>
    <dgm:cxn modelId="{B2F65F4E-D290-43A2-83AE-EC9133F759BF}" type="presParOf" srcId="{29A7B2B8-B460-4C1A-9628-D936AE9DF926}" destId="{10AE68C6-F319-4A7F-9B67-8B327AE19394}" srcOrd="1" destOrd="0" presId="urn:microsoft.com/office/officeart/2005/8/layout/orgChart1"/>
    <dgm:cxn modelId="{5DDC3523-F09B-4E75-9CD0-E4E8D9E071D2}" type="presParOf" srcId="{29A7B2B8-B460-4C1A-9628-D936AE9DF926}" destId="{64963712-8D4F-41B3-87CE-66E9493F5665}" srcOrd="2" destOrd="0" presId="urn:microsoft.com/office/officeart/2005/8/layout/orgChart1"/>
    <dgm:cxn modelId="{DEFACBD1-447E-4542-95EA-1AB657899F38}" type="presParOf" srcId="{13B31433-9D86-4835-8794-676EADE897AC}" destId="{284EC6FD-D8E2-41DF-88C3-FFC313E67429}" srcOrd="2" destOrd="0" presId="urn:microsoft.com/office/officeart/2005/8/layout/orgChart1"/>
    <dgm:cxn modelId="{49D3E253-9471-428E-94E2-6C35070C964E}" type="presParOf" srcId="{13B31433-9D86-4835-8794-676EADE897AC}" destId="{9D5701A6-4E56-475D-B401-EED470EF8108}" srcOrd="3" destOrd="0" presId="urn:microsoft.com/office/officeart/2005/8/layout/orgChart1"/>
    <dgm:cxn modelId="{0DB9EF04-6CBE-42FC-ACD4-BEA796F75C23}" type="presParOf" srcId="{9D5701A6-4E56-475D-B401-EED470EF8108}" destId="{FECD1FFB-3317-4A59-979A-8F1604F4F6EE}" srcOrd="0" destOrd="0" presId="urn:microsoft.com/office/officeart/2005/8/layout/orgChart1"/>
    <dgm:cxn modelId="{3E2F6F4D-CEDD-490A-8235-6B416AF287E5}" type="presParOf" srcId="{FECD1FFB-3317-4A59-979A-8F1604F4F6EE}" destId="{E0B89A19-E8CD-46EF-B0F6-9E333F8C9D3D}" srcOrd="0" destOrd="0" presId="urn:microsoft.com/office/officeart/2005/8/layout/orgChart1"/>
    <dgm:cxn modelId="{BFAE50C3-F42C-4241-A29E-F5A43C7ACF82}" type="presParOf" srcId="{FECD1FFB-3317-4A59-979A-8F1604F4F6EE}" destId="{A1708A9C-7367-4F50-AD97-7FD5635E4872}" srcOrd="1" destOrd="0" presId="urn:microsoft.com/office/officeart/2005/8/layout/orgChart1"/>
    <dgm:cxn modelId="{8C9D5BC5-D58B-4E8C-87F1-A90E5EC08A2B}" type="presParOf" srcId="{9D5701A6-4E56-475D-B401-EED470EF8108}" destId="{52341A0A-0439-41AD-9203-5783C006BD47}" srcOrd="1" destOrd="0" presId="urn:microsoft.com/office/officeart/2005/8/layout/orgChart1"/>
    <dgm:cxn modelId="{411DFDF6-669C-4172-A07C-604652CA9015}" type="presParOf" srcId="{9D5701A6-4E56-475D-B401-EED470EF8108}" destId="{14D1271C-9ECC-40AE-B72A-7DE698F2E08E}" srcOrd="2" destOrd="0" presId="urn:microsoft.com/office/officeart/2005/8/layout/orgChart1"/>
    <dgm:cxn modelId="{4E02C834-8802-4CB1-A3D5-5A32F066DABC}" type="presParOf" srcId="{13B31433-9D86-4835-8794-676EADE897AC}" destId="{0B2C3C48-B06B-458B-B2EE-E4F24216E9D3}" srcOrd="4" destOrd="0" presId="urn:microsoft.com/office/officeart/2005/8/layout/orgChart1"/>
    <dgm:cxn modelId="{323B8686-AC15-413F-8CDC-F9E8E3122343}" type="presParOf" srcId="{13B31433-9D86-4835-8794-676EADE897AC}" destId="{1EBD5C73-A312-4600-A1FE-45AFCFAEE0F1}" srcOrd="5" destOrd="0" presId="urn:microsoft.com/office/officeart/2005/8/layout/orgChart1"/>
    <dgm:cxn modelId="{8ECE9541-2600-411A-8803-6DAABAE0C162}" type="presParOf" srcId="{1EBD5C73-A312-4600-A1FE-45AFCFAEE0F1}" destId="{3F6E8A94-2A3F-46D9-849F-AC10B205B9DC}" srcOrd="0" destOrd="0" presId="urn:microsoft.com/office/officeart/2005/8/layout/orgChart1"/>
    <dgm:cxn modelId="{8BFAE449-3D2F-4A43-908F-2FE74DD11688}" type="presParOf" srcId="{3F6E8A94-2A3F-46D9-849F-AC10B205B9DC}" destId="{8A62E8FE-F606-4CBB-8E5C-60777A01844E}" srcOrd="0" destOrd="0" presId="urn:microsoft.com/office/officeart/2005/8/layout/orgChart1"/>
    <dgm:cxn modelId="{B0EC0441-E550-4E97-A0FF-4FC510DD8A18}" type="presParOf" srcId="{3F6E8A94-2A3F-46D9-849F-AC10B205B9DC}" destId="{02F2D636-73DE-4946-A0E8-5BB6CAB698DD}" srcOrd="1" destOrd="0" presId="urn:microsoft.com/office/officeart/2005/8/layout/orgChart1"/>
    <dgm:cxn modelId="{6D057657-2CD0-45EE-A979-826DF94B10AE}" type="presParOf" srcId="{1EBD5C73-A312-4600-A1FE-45AFCFAEE0F1}" destId="{40C2188D-0766-4CBD-95B7-12A98352F9B1}" srcOrd="1" destOrd="0" presId="urn:microsoft.com/office/officeart/2005/8/layout/orgChart1"/>
    <dgm:cxn modelId="{26A2D8F8-AD37-4E27-8B27-E0CF886CF7D3}" type="presParOf" srcId="{1EBD5C73-A312-4600-A1FE-45AFCFAEE0F1}" destId="{A1A6002F-B42D-4D8C-AA91-62DCB60CDCED}" srcOrd="2" destOrd="0" presId="urn:microsoft.com/office/officeart/2005/8/layout/orgChart1"/>
    <dgm:cxn modelId="{74DF4C92-3311-4EB9-B9D2-FDB66315A14E}" type="presParOf" srcId="{E7B483FE-9BE8-4CA4-8D26-CA67EEA78698}" destId="{9D0CA7EB-4610-4120-BF07-422BEA0A1DD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651F3EB-9686-47EE-A3D4-10A980AE1E52}" type="doc">
      <dgm:prSet loTypeId="urn:microsoft.com/office/officeart/2005/8/layout/orgChart1" loCatId="hierarchy" qsTypeId="urn:microsoft.com/office/officeart/2005/8/quickstyle/simple2" qsCatId="simple" csTypeId="urn:microsoft.com/office/officeart/2005/8/colors/accent6_5" csCatId="accent6" phldr="1"/>
      <dgm:spPr/>
      <dgm:t>
        <a:bodyPr/>
        <a:lstStyle/>
        <a:p>
          <a:endParaRPr lang="en-US"/>
        </a:p>
      </dgm:t>
    </dgm:pt>
    <dgm:pt modelId="{B35C269E-2E43-48F4-BEF9-8D9F7A86DBF4}">
      <dgm:prSet phldrT="[Text]" custT="1"/>
      <dgm:spPr/>
      <dgm:t>
        <a:bodyPr/>
        <a:lstStyle/>
        <a:p>
          <a:r>
            <a:rPr lang="en-US" sz="1600" b="1" dirty="0"/>
            <a:t>Chad Blosser</a:t>
          </a:r>
        </a:p>
        <a:p>
          <a:r>
            <a:rPr lang="en-US" sz="1200" i="1" dirty="0"/>
            <a:t>Education Program Manager</a:t>
          </a:r>
        </a:p>
        <a:p>
          <a:endParaRPr lang="en-US" sz="1200" i="0" dirty="0"/>
        </a:p>
        <a:p>
          <a:r>
            <a:rPr lang="en-US" sz="1200" i="0" dirty="0"/>
            <a:t>Education Coordinator Program</a:t>
          </a:r>
        </a:p>
        <a:p>
          <a:r>
            <a:rPr lang="en-US" sz="1200" i="0" dirty="0"/>
            <a:t>Virginia EMS Scholarship     Virginia EMS Portal</a:t>
          </a:r>
        </a:p>
        <a:p>
          <a:r>
            <a:rPr lang="en-US" sz="1200" i="0" dirty="0"/>
            <a:t>Training and Certification Committee</a:t>
          </a:r>
        </a:p>
      </dgm:t>
    </dgm:pt>
    <dgm:pt modelId="{D24DC49B-CBF1-410A-A01B-7E4EE8D96F16}" type="parTrans" cxnId="{8AA0EC13-31CC-4863-9937-CCD3A2D3DDE1}">
      <dgm:prSet/>
      <dgm:spPr/>
      <dgm:t>
        <a:bodyPr/>
        <a:lstStyle/>
        <a:p>
          <a:endParaRPr lang="en-US"/>
        </a:p>
      </dgm:t>
    </dgm:pt>
    <dgm:pt modelId="{E7B6B9D5-6300-40EF-9851-288A4A8E9731}" type="sibTrans" cxnId="{8AA0EC13-31CC-4863-9937-CCD3A2D3DDE1}">
      <dgm:prSet/>
      <dgm:spPr/>
      <dgm:t>
        <a:bodyPr/>
        <a:lstStyle/>
        <a:p>
          <a:endParaRPr lang="en-US"/>
        </a:p>
      </dgm:t>
    </dgm:pt>
    <dgm:pt modelId="{80F85673-8145-4EA0-8819-3280809D63AA}">
      <dgm:prSet phldrT="[Text]" custT="1"/>
      <dgm:spPr/>
      <dgm:t>
        <a:bodyPr/>
        <a:lstStyle/>
        <a:p>
          <a:pPr algn="ctr"/>
          <a:r>
            <a:rPr lang="en-US" sz="1700" b="1" dirty="0"/>
            <a:t>Tracie Jones</a:t>
          </a:r>
        </a:p>
        <a:p>
          <a:pPr algn="ctr"/>
          <a:endParaRPr lang="en-US" sz="1400" i="0" dirty="0"/>
        </a:p>
        <a:p>
          <a:pPr algn="ctr"/>
          <a:r>
            <a:rPr lang="en-US" sz="1400" i="0" dirty="0"/>
            <a:t>Course Approvals    Changes to Courses</a:t>
          </a:r>
        </a:p>
        <a:p>
          <a:pPr algn="ctr"/>
          <a:r>
            <a:rPr lang="en-US" sz="1400" i="0" dirty="0"/>
            <a:t>Customized CE</a:t>
          </a:r>
        </a:p>
      </dgm:t>
    </dgm:pt>
    <dgm:pt modelId="{5DEE10B3-6F8F-4159-9B9D-83E2DE6D246C}" type="parTrans" cxnId="{A9D0153B-37B0-45FC-8906-F78C417D7B75}">
      <dgm:prSet/>
      <dgm:spPr/>
      <dgm:t>
        <a:bodyPr/>
        <a:lstStyle/>
        <a:p>
          <a:endParaRPr lang="en-US"/>
        </a:p>
      </dgm:t>
    </dgm:pt>
    <dgm:pt modelId="{776C5C8A-A133-4900-BCA0-3F7A736F32C3}" type="sibTrans" cxnId="{A9D0153B-37B0-45FC-8906-F78C417D7B75}">
      <dgm:prSet/>
      <dgm:spPr/>
      <dgm:t>
        <a:bodyPr/>
        <a:lstStyle/>
        <a:p>
          <a:endParaRPr lang="en-US"/>
        </a:p>
      </dgm:t>
    </dgm:pt>
    <dgm:pt modelId="{AE8952CA-A9AD-4C36-9C27-497C4958A5DD}">
      <dgm:prSet custT="1"/>
      <dgm:spPr/>
      <dgm:t>
        <a:bodyPr/>
        <a:lstStyle/>
        <a:p>
          <a:r>
            <a:rPr lang="en-US" sz="1700" b="1" dirty="0"/>
            <a:t>Crystal Cuffley</a:t>
          </a:r>
        </a:p>
        <a:p>
          <a:endParaRPr lang="en-US" sz="1100" dirty="0"/>
        </a:p>
        <a:p>
          <a:r>
            <a:rPr lang="en-US" sz="1400" dirty="0"/>
            <a:t>OEMS Help Desk Technician</a:t>
          </a:r>
        </a:p>
        <a:p>
          <a:r>
            <a:rPr lang="en-US" sz="1400" dirty="0"/>
            <a:t>OEMS-AppSupport@vdh.virginia.gov</a:t>
          </a:r>
          <a:r>
            <a:rPr lang="en-US" sz="1700" dirty="0"/>
            <a:t> </a:t>
          </a:r>
        </a:p>
      </dgm:t>
    </dgm:pt>
    <dgm:pt modelId="{6E309004-DF65-49AE-AC10-5ADF9B0EEC83}" type="parTrans" cxnId="{638BD450-D4BB-4F62-AEDA-B9437477FDED}">
      <dgm:prSet/>
      <dgm:spPr/>
      <dgm:t>
        <a:bodyPr/>
        <a:lstStyle/>
        <a:p>
          <a:endParaRPr lang="en-US"/>
        </a:p>
      </dgm:t>
    </dgm:pt>
    <dgm:pt modelId="{C6EAA805-35CC-4DB6-876C-FB71E50E1562}" type="sibTrans" cxnId="{638BD450-D4BB-4F62-AEDA-B9437477FDED}">
      <dgm:prSet/>
      <dgm:spPr/>
      <dgm:t>
        <a:bodyPr/>
        <a:lstStyle/>
        <a:p>
          <a:endParaRPr lang="en-US"/>
        </a:p>
      </dgm:t>
    </dgm:pt>
    <dgm:pt modelId="{1CE7971D-7028-4872-B53E-809086FD9D72}" type="pres">
      <dgm:prSet presAssocID="{C651F3EB-9686-47EE-A3D4-10A980AE1E52}" presName="hierChild1" presStyleCnt="0">
        <dgm:presLayoutVars>
          <dgm:orgChart val="1"/>
          <dgm:chPref val="1"/>
          <dgm:dir/>
          <dgm:animOne val="branch"/>
          <dgm:animLvl val="lvl"/>
          <dgm:resizeHandles/>
        </dgm:presLayoutVars>
      </dgm:prSet>
      <dgm:spPr/>
      <dgm:t>
        <a:bodyPr/>
        <a:lstStyle/>
        <a:p>
          <a:endParaRPr lang="en-US"/>
        </a:p>
      </dgm:t>
    </dgm:pt>
    <dgm:pt modelId="{E7B483FE-9BE8-4CA4-8D26-CA67EEA78698}" type="pres">
      <dgm:prSet presAssocID="{B35C269E-2E43-48F4-BEF9-8D9F7A86DBF4}" presName="hierRoot1" presStyleCnt="0">
        <dgm:presLayoutVars>
          <dgm:hierBranch val="init"/>
        </dgm:presLayoutVars>
      </dgm:prSet>
      <dgm:spPr/>
    </dgm:pt>
    <dgm:pt modelId="{43E8860F-A5FF-4C50-87F4-769FEEA21E01}" type="pres">
      <dgm:prSet presAssocID="{B35C269E-2E43-48F4-BEF9-8D9F7A86DBF4}" presName="rootComposite1" presStyleCnt="0"/>
      <dgm:spPr/>
    </dgm:pt>
    <dgm:pt modelId="{6307BAC2-6D97-4152-B257-B195333D7EA2}" type="pres">
      <dgm:prSet presAssocID="{B35C269E-2E43-48F4-BEF9-8D9F7A86DBF4}" presName="rootText1" presStyleLbl="node0" presStyleIdx="0" presStyleCnt="1" custScaleX="111527" custScaleY="107591">
        <dgm:presLayoutVars>
          <dgm:chPref val="3"/>
        </dgm:presLayoutVars>
      </dgm:prSet>
      <dgm:spPr/>
      <dgm:t>
        <a:bodyPr/>
        <a:lstStyle/>
        <a:p>
          <a:endParaRPr lang="en-US"/>
        </a:p>
      </dgm:t>
    </dgm:pt>
    <dgm:pt modelId="{B120C9C5-E8CC-4246-A037-7E046B40FFB2}" type="pres">
      <dgm:prSet presAssocID="{B35C269E-2E43-48F4-BEF9-8D9F7A86DBF4}" presName="rootConnector1" presStyleLbl="node1" presStyleIdx="0" presStyleCnt="0"/>
      <dgm:spPr/>
      <dgm:t>
        <a:bodyPr/>
        <a:lstStyle/>
        <a:p>
          <a:endParaRPr lang="en-US"/>
        </a:p>
      </dgm:t>
    </dgm:pt>
    <dgm:pt modelId="{13B31433-9D86-4835-8794-676EADE897AC}" type="pres">
      <dgm:prSet presAssocID="{B35C269E-2E43-48F4-BEF9-8D9F7A86DBF4}" presName="hierChild2" presStyleCnt="0"/>
      <dgm:spPr/>
    </dgm:pt>
    <dgm:pt modelId="{135919EF-FF47-4330-AC54-B9BBE071337A}" type="pres">
      <dgm:prSet presAssocID="{5DEE10B3-6F8F-4159-9B9D-83E2DE6D246C}" presName="Name37" presStyleLbl="parChTrans1D2" presStyleIdx="0" presStyleCnt="2"/>
      <dgm:spPr/>
      <dgm:t>
        <a:bodyPr/>
        <a:lstStyle/>
        <a:p>
          <a:endParaRPr lang="en-US"/>
        </a:p>
      </dgm:t>
    </dgm:pt>
    <dgm:pt modelId="{29A7B2B8-B460-4C1A-9628-D936AE9DF926}" type="pres">
      <dgm:prSet presAssocID="{80F85673-8145-4EA0-8819-3280809D63AA}" presName="hierRoot2" presStyleCnt="0">
        <dgm:presLayoutVars>
          <dgm:hierBranch val="r"/>
        </dgm:presLayoutVars>
      </dgm:prSet>
      <dgm:spPr/>
    </dgm:pt>
    <dgm:pt modelId="{5E047FBD-7B65-49B2-9AD9-E10C597EDACB}" type="pres">
      <dgm:prSet presAssocID="{80F85673-8145-4EA0-8819-3280809D63AA}" presName="rootComposite" presStyleCnt="0"/>
      <dgm:spPr/>
    </dgm:pt>
    <dgm:pt modelId="{807F0F65-FAA6-4E39-86F7-1284FA5B08E0}" type="pres">
      <dgm:prSet presAssocID="{80F85673-8145-4EA0-8819-3280809D63AA}" presName="rootText" presStyleLbl="node2" presStyleIdx="0" presStyleCnt="2">
        <dgm:presLayoutVars>
          <dgm:chPref val="3"/>
        </dgm:presLayoutVars>
      </dgm:prSet>
      <dgm:spPr/>
      <dgm:t>
        <a:bodyPr/>
        <a:lstStyle/>
        <a:p>
          <a:endParaRPr lang="en-US"/>
        </a:p>
      </dgm:t>
    </dgm:pt>
    <dgm:pt modelId="{E2FA7A2B-8B98-439F-AB06-48BF07F8E096}" type="pres">
      <dgm:prSet presAssocID="{80F85673-8145-4EA0-8819-3280809D63AA}" presName="rootConnector" presStyleLbl="node2" presStyleIdx="0" presStyleCnt="2"/>
      <dgm:spPr/>
      <dgm:t>
        <a:bodyPr/>
        <a:lstStyle/>
        <a:p>
          <a:endParaRPr lang="en-US"/>
        </a:p>
      </dgm:t>
    </dgm:pt>
    <dgm:pt modelId="{10AE68C6-F319-4A7F-9B67-8B327AE19394}" type="pres">
      <dgm:prSet presAssocID="{80F85673-8145-4EA0-8819-3280809D63AA}" presName="hierChild4" presStyleCnt="0"/>
      <dgm:spPr/>
    </dgm:pt>
    <dgm:pt modelId="{64963712-8D4F-41B3-87CE-66E9493F5665}" type="pres">
      <dgm:prSet presAssocID="{80F85673-8145-4EA0-8819-3280809D63AA}" presName="hierChild5" presStyleCnt="0"/>
      <dgm:spPr/>
    </dgm:pt>
    <dgm:pt modelId="{1E50B99E-5DD9-458D-8228-BFF2E98386E7}" type="pres">
      <dgm:prSet presAssocID="{6E309004-DF65-49AE-AC10-5ADF9B0EEC83}" presName="Name37" presStyleLbl="parChTrans1D2" presStyleIdx="1" presStyleCnt="2"/>
      <dgm:spPr/>
      <dgm:t>
        <a:bodyPr/>
        <a:lstStyle/>
        <a:p>
          <a:endParaRPr lang="en-US"/>
        </a:p>
      </dgm:t>
    </dgm:pt>
    <dgm:pt modelId="{906A302B-6741-45D1-BC87-E8AD4FC77D60}" type="pres">
      <dgm:prSet presAssocID="{AE8952CA-A9AD-4C36-9C27-497C4958A5DD}" presName="hierRoot2" presStyleCnt="0">
        <dgm:presLayoutVars>
          <dgm:hierBranch val="init"/>
        </dgm:presLayoutVars>
      </dgm:prSet>
      <dgm:spPr/>
    </dgm:pt>
    <dgm:pt modelId="{5C7DCF03-A374-4017-BE17-473635BF2529}" type="pres">
      <dgm:prSet presAssocID="{AE8952CA-A9AD-4C36-9C27-497C4958A5DD}" presName="rootComposite" presStyleCnt="0"/>
      <dgm:spPr/>
    </dgm:pt>
    <dgm:pt modelId="{B7B173BF-5A71-4B98-8FEE-1B965C6F6ACB}" type="pres">
      <dgm:prSet presAssocID="{AE8952CA-A9AD-4C36-9C27-497C4958A5DD}" presName="rootText" presStyleLbl="node2" presStyleIdx="1" presStyleCnt="2">
        <dgm:presLayoutVars>
          <dgm:chPref val="3"/>
        </dgm:presLayoutVars>
      </dgm:prSet>
      <dgm:spPr/>
      <dgm:t>
        <a:bodyPr/>
        <a:lstStyle/>
        <a:p>
          <a:endParaRPr lang="en-US"/>
        </a:p>
      </dgm:t>
    </dgm:pt>
    <dgm:pt modelId="{F05E7AA5-FF4E-4B55-B269-DC4C8D56FE2B}" type="pres">
      <dgm:prSet presAssocID="{AE8952CA-A9AD-4C36-9C27-497C4958A5DD}" presName="rootConnector" presStyleLbl="node2" presStyleIdx="1" presStyleCnt="2"/>
      <dgm:spPr/>
      <dgm:t>
        <a:bodyPr/>
        <a:lstStyle/>
        <a:p>
          <a:endParaRPr lang="en-US"/>
        </a:p>
      </dgm:t>
    </dgm:pt>
    <dgm:pt modelId="{95283703-3BAB-4770-ABAE-4B7562AF6488}" type="pres">
      <dgm:prSet presAssocID="{AE8952CA-A9AD-4C36-9C27-497C4958A5DD}" presName="hierChild4" presStyleCnt="0"/>
      <dgm:spPr/>
    </dgm:pt>
    <dgm:pt modelId="{B4A83E54-0454-40BD-9ED0-717BB4E0A8B1}" type="pres">
      <dgm:prSet presAssocID="{AE8952CA-A9AD-4C36-9C27-497C4958A5DD}" presName="hierChild5" presStyleCnt="0"/>
      <dgm:spPr/>
    </dgm:pt>
    <dgm:pt modelId="{9D0CA7EB-4610-4120-BF07-422BEA0A1DD2}" type="pres">
      <dgm:prSet presAssocID="{B35C269E-2E43-48F4-BEF9-8D9F7A86DBF4}" presName="hierChild3" presStyleCnt="0"/>
      <dgm:spPr/>
    </dgm:pt>
  </dgm:ptLst>
  <dgm:cxnLst>
    <dgm:cxn modelId="{847D2A54-D560-44CF-AE35-D21BD4A474B4}" type="presOf" srcId="{AE8952CA-A9AD-4C36-9C27-497C4958A5DD}" destId="{B7B173BF-5A71-4B98-8FEE-1B965C6F6ACB}" srcOrd="0" destOrd="0" presId="urn:microsoft.com/office/officeart/2005/8/layout/orgChart1"/>
    <dgm:cxn modelId="{67FE68C0-ACF0-4417-BAE3-808E6BE06A29}" type="presOf" srcId="{80F85673-8145-4EA0-8819-3280809D63AA}" destId="{807F0F65-FAA6-4E39-86F7-1284FA5B08E0}" srcOrd="0" destOrd="0" presId="urn:microsoft.com/office/officeart/2005/8/layout/orgChart1"/>
    <dgm:cxn modelId="{14F695A9-F3EF-4016-BFD6-929AA14DB80B}" type="presOf" srcId="{6E309004-DF65-49AE-AC10-5ADF9B0EEC83}" destId="{1E50B99E-5DD9-458D-8228-BFF2E98386E7}" srcOrd="0" destOrd="0" presId="urn:microsoft.com/office/officeart/2005/8/layout/orgChart1"/>
    <dgm:cxn modelId="{74FE4237-B2B6-4519-9849-9CCB600040E8}" type="presOf" srcId="{80F85673-8145-4EA0-8819-3280809D63AA}" destId="{E2FA7A2B-8B98-439F-AB06-48BF07F8E096}" srcOrd="1" destOrd="0" presId="urn:microsoft.com/office/officeart/2005/8/layout/orgChart1"/>
    <dgm:cxn modelId="{0B8F0D47-8AA4-4030-87B9-87241C2F64AA}" type="presOf" srcId="{AE8952CA-A9AD-4C36-9C27-497C4958A5DD}" destId="{F05E7AA5-FF4E-4B55-B269-DC4C8D56FE2B}" srcOrd="1" destOrd="0" presId="urn:microsoft.com/office/officeart/2005/8/layout/orgChart1"/>
    <dgm:cxn modelId="{A9D0153B-37B0-45FC-8906-F78C417D7B75}" srcId="{B35C269E-2E43-48F4-BEF9-8D9F7A86DBF4}" destId="{80F85673-8145-4EA0-8819-3280809D63AA}" srcOrd="0" destOrd="0" parTransId="{5DEE10B3-6F8F-4159-9B9D-83E2DE6D246C}" sibTransId="{776C5C8A-A133-4900-BCA0-3F7A736F32C3}"/>
    <dgm:cxn modelId="{638BD450-D4BB-4F62-AEDA-B9437477FDED}" srcId="{B35C269E-2E43-48F4-BEF9-8D9F7A86DBF4}" destId="{AE8952CA-A9AD-4C36-9C27-497C4958A5DD}" srcOrd="1" destOrd="0" parTransId="{6E309004-DF65-49AE-AC10-5ADF9B0EEC83}" sibTransId="{C6EAA805-35CC-4DB6-876C-FB71E50E1562}"/>
    <dgm:cxn modelId="{8AA0EC13-31CC-4863-9937-CCD3A2D3DDE1}" srcId="{C651F3EB-9686-47EE-A3D4-10A980AE1E52}" destId="{B35C269E-2E43-48F4-BEF9-8D9F7A86DBF4}" srcOrd="0" destOrd="0" parTransId="{D24DC49B-CBF1-410A-A01B-7E4EE8D96F16}" sibTransId="{E7B6B9D5-6300-40EF-9851-288A4A8E9731}"/>
    <dgm:cxn modelId="{2CD94551-2374-439D-BC3E-F0A746905F06}" type="presOf" srcId="{C651F3EB-9686-47EE-A3D4-10A980AE1E52}" destId="{1CE7971D-7028-4872-B53E-809086FD9D72}" srcOrd="0" destOrd="0" presId="urn:microsoft.com/office/officeart/2005/8/layout/orgChart1"/>
    <dgm:cxn modelId="{88F2C980-2391-462F-8608-BE0F0B84DA1B}" type="presOf" srcId="{B35C269E-2E43-48F4-BEF9-8D9F7A86DBF4}" destId="{6307BAC2-6D97-4152-B257-B195333D7EA2}" srcOrd="0" destOrd="0" presId="urn:microsoft.com/office/officeart/2005/8/layout/orgChart1"/>
    <dgm:cxn modelId="{A7F47068-397D-4FD9-B6A4-867DB01A7600}" type="presOf" srcId="{B35C269E-2E43-48F4-BEF9-8D9F7A86DBF4}" destId="{B120C9C5-E8CC-4246-A037-7E046B40FFB2}" srcOrd="1" destOrd="0" presId="urn:microsoft.com/office/officeart/2005/8/layout/orgChart1"/>
    <dgm:cxn modelId="{E54D1439-D1B5-4C18-99C9-D150BFE4933E}" type="presOf" srcId="{5DEE10B3-6F8F-4159-9B9D-83E2DE6D246C}" destId="{135919EF-FF47-4330-AC54-B9BBE071337A}" srcOrd="0" destOrd="0" presId="urn:microsoft.com/office/officeart/2005/8/layout/orgChart1"/>
    <dgm:cxn modelId="{D4ACEEFE-0FD7-4863-8F9C-507DB2B3D0DA}" type="presParOf" srcId="{1CE7971D-7028-4872-B53E-809086FD9D72}" destId="{E7B483FE-9BE8-4CA4-8D26-CA67EEA78698}" srcOrd="0" destOrd="0" presId="urn:microsoft.com/office/officeart/2005/8/layout/orgChart1"/>
    <dgm:cxn modelId="{22B5ED1C-FF57-462B-A6EC-35D22301246D}" type="presParOf" srcId="{E7B483FE-9BE8-4CA4-8D26-CA67EEA78698}" destId="{43E8860F-A5FF-4C50-87F4-769FEEA21E01}" srcOrd="0" destOrd="0" presId="urn:microsoft.com/office/officeart/2005/8/layout/orgChart1"/>
    <dgm:cxn modelId="{10BE379D-A81F-432E-A1BB-D9FFDC7C7533}" type="presParOf" srcId="{43E8860F-A5FF-4C50-87F4-769FEEA21E01}" destId="{6307BAC2-6D97-4152-B257-B195333D7EA2}" srcOrd="0" destOrd="0" presId="urn:microsoft.com/office/officeart/2005/8/layout/orgChart1"/>
    <dgm:cxn modelId="{7DE76A2E-32E5-48B0-B865-4985E4E59AAE}" type="presParOf" srcId="{43E8860F-A5FF-4C50-87F4-769FEEA21E01}" destId="{B120C9C5-E8CC-4246-A037-7E046B40FFB2}" srcOrd="1" destOrd="0" presId="urn:microsoft.com/office/officeart/2005/8/layout/orgChart1"/>
    <dgm:cxn modelId="{E45AFA7A-1F92-41C8-B0F3-8614AE4E1783}" type="presParOf" srcId="{E7B483FE-9BE8-4CA4-8D26-CA67EEA78698}" destId="{13B31433-9D86-4835-8794-676EADE897AC}" srcOrd="1" destOrd="0" presId="urn:microsoft.com/office/officeart/2005/8/layout/orgChart1"/>
    <dgm:cxn modelId="{7A928C49-1294-4424-872A-C4D6F38BDBE1}" type="presParOf" srcId="{13B31433-9D86-4835-8794-676EADE897AC}" destId="{135919EF-FF47-4330-AC54-B9BBE071337A}" srcOrd="0" destOrd="0" presId="urn:microsoft.com/office/officeart/2005/8/layout/orgChart1"/>
    <dgm:cxn modelId="{DB8EC09C-66AA-41C9-8D91-27433FA700D6}" type="presParOf" srcId="{13B31433-9D86-4835-8794-676EADE897AC}" destId="{29A7B2B8-B460-4C1A-9628-D936AE9DF926}" srcOrd="1" destOrd="0" presId="urn:microsoft.com/office/officeart/2005/8/layout/orgChart1"/>
    <dgm:cxn modelId="{A23F87F3-F37A-4649-BBDB-5A98FCA80E0A}" type="presParOf" srcId="{29A7B2B8-B460-4C1A-9628-D936AE9DF926}" destId="{5E047FBD-7B65-49B2-9AD9-E10C597EDACB}" srcOrd="0" destOrd="0" presId="urn:microsoft.com/office/officeart/2005/8/layout/orgChart1"/>
    <dgm:cxn modelId="{D16A2EB7-9E48-41AA-84C4-CA8A123EA6B3}" type="presParOf" srcId="{5E047FBD-7B65-49B2-9AD9-E10C597EDACB}" destId="{807F0F65-FAA6-4E39-86F7-1284FA5B08E0}" srcOrd="0" destOrd="0" presId="urn:microsoft.com/office/officeart/2005/8/layout/orgChart1"/>
    <dgm:cxn modelId="{43415865-A681-482D-B15F-58243D883337}" type="presParOf" srcId="{5E047FBD-7B65-49B2-9AD9-E10C597EDACB}" destId="{E2FA7A2B-8B98-439F-AB06-48BF07F8E096}" srcOrd="1" destOrd="0" presId="urn:microsoft.com/office/officeart/2005/8/layout/orgChart1"/>
    <dgm:cxn modelId="{B2F65F4E-D290-43A2-83AE-EC9133F759BF}" type="presParOf" srcId="{29A7B2B8-B460-4C1A-9628-D936AE9DF926}" destId="{10AE68C6-F319-4A7F-9B67-8B327AE19394}" srcOrd="1" destOrd="0" presId="urn:microsoft.com/office/officeart/2005/8/layout/orgChart1"/>
    <dgm:cxn modelId="{5DDC3523-F09B-4E75-9CD0-E4E8D9E071D2}" type="presParOf" srcId="{29A7B2B8-B460-4C1A-9628-D936AE9DF926}" destId="{64963712-8D4F-41B3-87CE-66E9493F5665}" srcOrd="2" destOrd="0" presId="urn:microsoft.com/office/officeart/2005/8/layout/orgChart1"/>
    <dgm:cxn modelId="{F878DC34-8703-48A5-91A4-6C5F261405AE}" type="presParOf" srcId="{13B31433-9D86-4835-8794-676EADE897AC}" destId="{1E50B99E-5DD9-458D-8228-BFF2E98386E7}" srcOrd="2" destOrd="0" presId="urn:microsoft.com/office/officeart/2005/8/layout/orgChart1"/>
    <dgm:cxn modelId="{BA1BA4CD-7107-49CE-B862-F32BD923502F}" type="presParOf" srcId="{13B31433-9D86-4835-8794-676EADE897AC}" destId="{906A302B-6741-45D1-BC87-E8AD4FC77D60}" srcOrd="3" destOrd="0" presId="urn:microsoft.com/office/officeart/2005/8/layout/orgChart1"/>
    <dgm:cxn modelId="{CB0B8227-40E8-4AE8-B007-36B39918D2CF}" type="presParOf" srcId="{906A302B-6741-45D1-BC87-E8AD4FC77D60}" destId="{5C7DCF03-A374-4017-BE17-473635BF2529}" srcOrd="0" destOrd="0" presId="urn:microsoft.com/office/officeart/2005/8/layout/orgChart1"/>
    <dgm:cxn modelId="{E0DE047C-9AD5-48FB-93BE-903A9BFF6E7B}" type="presParOf" srcId="{5C7DCF03-A374-4017-BE17-473635BF2529}" destId="{B7B173BF-5A71-4B98-8FEE-1B965C6F6ACB}" srcOrd="0" destOrd="0" presId="urn:microsoft.com/office/officeart/2005/8/layout/orgChart1"/>
    <dgm:cxn modelId="{02F767E9-D6B7-4F60-9AB1-6F23BDBECDC7}" type="presParOf" srcId="{5C7DCF03-A374-4017-BE17-473635BF2529}" destId="{F05E7AA5-FF4E-4B55-B269-DC4C8D56FE2B}" srcOrd="1" destOrd="0" presId="urn:microsoft.com/office/officeart/2005/8/layout/orgChart1"/>
    <dgm:cxn modelId="{DE0121F8-E431-4D37-AF9D-E738D2396392}" type="presParOf" srcId="{906A302B-6741-45D1-BC87-E8AD4FC77D60}" destId="{95283703-3BAB-4770-ABAE-4B7562AF6488}" srcOrd="1" destOrd="0" presId="urn:microsoft.com/office/officeart/2005/8/layout/orgChart1"/>
    <dgm:cxn modelId="{964DC649-0EC6-4905-8F14-BA8536A1D81C}" type="presParOf" srcId="{906A302B-6741-45D1-BC87-E8AD4FC77D60}" destId="{B4A83E54-0454-40BD-9ED0-717BB4E0A8B1}" srcOrd="2" destOrd="0" presId="urn:microsoft.com/office/officeart/2005/8/layout/orgChart1"/>
    <dgm:cxn modelId="{74DF4C92-3311-4EB9-B9D2-FDB66315A14E}" type="presParOf" srcId="{E7B483FE-9BE8-4CA4-8D26-CA67EEA78698}" destId="{9D0CA7EB-4610-4120-BF07-422BEA0A1DD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E9EED6-C697-42A6-872E-92008EF7FA4C}">
      <dsp:nvSpPr>
        <dsp:cNvPr id="0" name=""/>
        <dsp:cNvSpPr/>
      </dsp:nvSpPr>
      <dsp:spPr>
        <a:xfrm>
          <a:off x="3651086" y="494923"/>
          <a:ext cx="103833" cy="454890"/>
        </a:xfrm>
        <a:custGeom>
          <a:avLst/>
          <a:gdLst/>
          <a:ahLst/>
          <a:cxnLst/>
          <a:rect l="0" t="0" r="0" b="0"/>
          <a:pathLst>
            <a:path>
              <a:moveTo>
                <a:pt x="103833" y="0"/>
              </a:moveTo>
              <a:lnTo>
                <a:pt x="103833" y="454890"/>
              </a:lnTo>
              <a:lnTo>
                <a:pt x="0" y="4548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3873D9-3B0F-4EEB-804A-05D235889056}">
      <dsp:nvSpPr>
        <dsp:cNvPr id="0" name=""/>
        <dsp:cNvSpPr/>
      </dsp:nvSpPr>
      <dsp:spPr>
        <a:xfrm>
          <a:off x="2454526" y="2601266"/>
          <a:ext cx="103833" cy="1157004"/>
        </a:xfrm>
        <a:custGeom>
          <a:avLst/>
          <a:gdLst/>
          <a:ahLst/>
          <a:cxnLst/>
          <a:rect l="0" t="0" r="0" b="0"/>
          <a:pathLst>
            <a:path>
              <a:moveTo>
                <a:pt x="103833" y="0"/>
              </a:moveTo>
              <a:lnTo>
                <a:pt x="103833" y="1157004"/>
              </a:lnTo>
              <a:lnTo>
                <a:pt x="0" y="115700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C468C5-7D36-46F2-AD34-A30905F613E4}">
      <dsp:nvSpPr>
        <dsp:cNvPr id="0" name=""/>
        <dsp:cNvSpPr/>
      </dsp:nvSpPr>
      <dsp:spPr>
        <a:xfrm>
          <a:off x="2558359" y="2601266"/>
          <a:ext cx="103833" cy="454890"/>
        </a:xfrm>
        <a:custGeom>
          <a:avLst/>
          <a:gdLst/>
          <a:ahLst/>
          <a:cxnLst/>
          <a:rect l="0" t="0" r="0" b="0"/>
          <a:pathLst>
            <a:path>
              <a:moveTo>
                <a:pt x="0" y="0"/>
              </a:moveTo>
              <a:lnTo>
                <a:pt x="0" y="454890"/>
              </a:lnTo>
              <a:lnTo>
                <a:pt x="103833" y="4548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6473E2-675A-4A5A-BC3F-0218C120984A}">
      <dsp:nvSpPr>
        <dsp:cNvPr id="0" name=""/>
        <dsp:cNvSpPr/>
      </dsp:nvSpPr>
      <dsp:spPr>
        <a:xfrm>
          <a:off x="2454526" y="2601266"/>
          <a:ext cx="103833" cy="454890"/>
        </a:xfrm>
        <a:custGeom>
          <a:avLst/>
          <a:gdLst/>
          <a:ahLst/>
          <a:cxnLst/>
          <a:rect l="0" t="0" r="0" b="0"/>
          <a:pathLst>
            <a:path>
              <a:moveTo>
                <a:pt x="103833" y="0"/>
              </a:moveTo>
              <a:lnTo>
                <a:pt x="103833" y="454890"/>
              </a:lnTo>
              <a:lnTo>
                <a:pt x="0" y="4548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A21EF-FA4C-4F37-AB21-34178E02E0B4}">
      <dsp:nvSpPr>
        <dsp:cNvPr id="0" name=""/>
        <dsp:cNvSpPr/>
      </dsp:nvSpPr>
      <dsp:spPr>
        <a:xfrm>
          <a:off x="3052806" y="1899152"/>
          <a:ext cx="702114" cy="454890"/>
        </a:xfrm>
        <a:custGeom>
          <a:avLst/>
          <a:gdLst/>
          <a:ahLst/>
          <a:cxnLst/>
          <a:rect l="0" t="0" r="0" b="0"/>
          <a:pathLst>
            <a:path>
              <a:moveTo>
                <a:pt x="702114" y="0"/>
              </a:moveTo>
              <a:lnTo>
                <a:pt x="702114" y="454890"/>
              </a:lnTo>
              <a:lnTo>
                <a:pt x="0" y="4548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807AEB-CF64-4B01-B5C5-1A383B5BB43D}">
      <dsp:nvSpPr>
        <dsp:cNvPr id="0" name=""/>
        <dsp:cNvSpPr/>
      </dsp:nvSpPr>
      <dsp:spPr>
        <a:xfrm>
          <a:off x="3709200" y="4707608"/>
          <a:ext cx="91440" cy="207667"/>
        </a:xfrm>
        <a:custGeom>
          <a:avLst/>
          <a:gdLst/>
          <a:ahLst/>
          <a:cxnLst/>
          <a:rect l="0" t="0" r="0" b="0"/>
          <a:pathLst>
            <a:path>
              <a:moveTo>
                <a:pt x="45720" y="0"/>
              </a:moveTo>
              <a:lnTo>
                <a:pt x="45720" y="20766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8D0375-7020-4556-A68A-04D6C549B01F}">
      <dsp:nvSpPr>
        <dsp:cNvPr id="0" name=""/>
        <dsp:cNvSpPr/>
      </dsp:nvSpPr>
      <dsp:spPr>
        <a:xfrm>
          <a:off x="3709200" y="1899152"/>
          <a:ext cx="91440" cy="2314009"/>
        </a:xfrm>
        <a:custGeom>
          <a:avLst/>
          <a:gdLst/>
          <a:ahLst/>
          <a:cxnLst/>
          <a:rect l="0" t="0" r="0" b="0"/>
          <a:pathLst>
            <a:path>
              <a:moveTo>
                <a:pt x="45720" y="0"/>
              </a:moveTo>
              <a:lnTo>
                <a:pt x="45720" y="23140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FF6111-7956-4133-BF5E-1272139F8176}">
      <dsp:nvSpPr>
        <dsp:cNvPr id="0" name=""/>
        <dsp:cNvSpPr/>
      </dsp:nvSpPr>
      <dsp:spPr>
        <a:xfrm>
          <a:off x="3709200" y="494923"/>
          <a:ext cx="91440" cy="909781"/>
        </a:xfrm>
        <a:custGeom>
          <a:avLst/>
          <a:gdLst/>
          <a:ahLst/>
          <a:cxnLst/>
          <a:rect l="0" t="0" r="0" b="0"/>
          <a:pathLst>
            <a:path>
              <a:moveTo>
                <a:pt x="45720" y="0"/>
              </a:moveTo>
              <a:lnTo>
                <a:pt x="45720" y="9097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4A16C3-0CCC-4D98-A05E-908BD79FE254}">
      <dsp:nvSpPr>
        <dsp:cNvPr id="0" name=""/>
        <dsp:cNvSpPr/>
      </dsp:nvSpPr>
      <dsp:spPr>
        <a:xfrm>
          <a:off x="3260473" y="477"/>
          <a:ext cx="988893" cy="4944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kern="1200" cap="none" normalizeH="0" baseline="0" dirty="0">
              <a:ln>
                <a:noFill/>
              </a:ln>
              <a:solidFill>
                <a:srgbClr val="000000"/>
              </a:solidFill>
              <a:effectLst/>
              <a:latin typeface="Arial" charset="0"/>
            </a:rPr>
            <a:t>EMS Advisory Board</a:t>
          </a:r>
        </a:p>
      </dsp:txBody>
      <dsp:txXfrm>
        <a:off x="3260473" y="477"/>
        <a:ext cx="988893" cy="494446"/>
      </dsp:txXfrm>
    </dsp:sp>
    <dsp:sp modelId="{FB04E695-B38B-40E9-B710-59D1DFAD2790}">
      <dsp:nvSpPr>
        <dsp:cNvPr id="0" name=""/>
        <dsp:cNvSpPr/>
      </dsp:nvSpPr>
      <dsp:spPr>
        <a:xfrm>
          <a:off x="3260473" y="1404705"/>
          <a:ext cx="988893" cy="4944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dirty="0">
              <a:ln>
                <a:noFill/>
              </a:ln>
              <a:solidFill>
                <a:srgbClr val="000000"/>
              </a:solidFill>
              <a:effectLst/>
              <a:latin typeface="Arial" charset="0"/>
            </a:rPr>
            <a:t>EMS Advisory Board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dirty="0">
              <a:ln>
                <a:noFill/>
              </a:ln>
              <a:solidFill>
                <a:srgbClr val="000000"/>
              </a:solidFill>
              <a:effectLst/>
              <a:latin typeface="Arial" charset="0"/>
            </a:rPr>
            <a:t>Chair</a:t>
          </a:r>
        </a:p>
      </dsp:txBody>
      <dsp:txXfrm>
        <a:off x="3260473" y="1404705"/>
        <a:ext cx="988893" cy="494446"/>
      </dsp:txXfrm>
    </dsp:sp>
    <dsp:sp modelId="{8000FE2A-AAAF-4B60-8DD8-09D29398F71E}">
      <dsp:nvSpPr>
        <dsp:cNvPr id="0" name=""/>
        <dsp:cNvSpPr/>
      </dsp:nvSpPr>
      <dsp:spPr>
        <a:xfrm>
          <a:off x="3260473" y="4213162"/>
          <a:ext cx="988893" cy="4944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a:ln>
                <a:noFill/>
              </a:ln>
              <a:solidFill>
                <a:srgbClr val="000000"/>
              </a:solidFill>
              <a:effectLst/>
              <a:latin typeface="Arial" charset="0"/>
            </a:rPr>
            <a:t>Executive Committee</a:t>
          </a:r>
        </a:p>
      </dsp:txBody>
      <dsp:txXfrm>
        <a:off x="3260473" y="4213162"/>
        <a:ext cx="988893" cy="494446"/>
      </dsp:txXfrm>
    </dsp:sp>
    <dsp:sp modelId="{88F279B8-6183-4353-8995-10D954B2AC79}">
      <dsp:nvSpPr>
        <dsp:cNvPr id="0" name=""/>
        <dsp:cNvSpPr/>
      </dsp:nvSpPr>
      <dsp:spPr>
        <a:xfrm>
          <a:off x="3260473" y="4915276"/>
          <a:ext cx="988893" cy="4944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a:ln>
                <a:noFill/>
              </a:ln>
              <a:solidFill>
                <a:srgbClr val="000000"/>
              </a:solidFill>
              <a:effectLst/>
              <a:latin typeface="Arial" charset="0"/>
            </a:rPr>
            <a:t>Individual Board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a:ln>
                <a:noFill/>
              </a:ln>
              <a:solidFill>
                <a:srgbClr val="000000"/>
              </a:solidFill>
              <a:effectLst/>
              <a:latin typeface="Arial" charset="0"/>
            </a:rPr>
            <a:t>Members</a:t>
          </a:r>
        </a:p>
      </dsp:txBody>
      <dsp:txXfrm>
        <a:off x="3260473" y="4915276"/>
        <a:ext cx="988893" cy="494446"/>
      </dsp:txXfrm>
    </dsp:sp>
    <dsp:sp modelId="{C88B1478-FD5C-4CD5-A771-B7A4C90E18CD}">
      <dsp:nvSpPr>
        <dsp:cNvPr id="0" name=""/>
        <dsp:cNvSpPr/>
      </dsp:nvSpPr>
      <dsp:spPr>
        <a:xfrm>
          <a:off x="2063913" y="2106819"/>
          <a:ext cx="988893" cy="4944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a:ln>
                <a:noFill/>
              </a:ln>
              <a:solidFill>
                <a:srgbClr val="000000"/>
              </a:solidFill>
              <a:effectLst/>
              <a:latin typeface="Arial" charset="0"/>
            </a:rPr>
            <a:t>Ad Hoc Committees</a:t>
          </a:r>
        </a:p>
      </dsp:txBody>
      <dsp:txXfrm>
        <a:off x="2063913" y="2106819"/>
        <a:ext cx="988893" cy="494446"/>
      </dsp:txXfrm>
    </dsp:sp>
    <dsp:sp modelId="{95E487F3-B467-4940-B45F-5BFB3F45E96D}">
      <dsp:nvSpPr>
        <dsp:cNvPr id="0" name=""/>
        <dsp:cNvSpPr/>
      </dsp:nvSpPr>
      <dsp:spPr>
        <a:xfrm>
          <a:off x="1465632" y="2808933"/>
          <a:ext cx="988893" cy="4944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a:ln>
                <a:noFill/>
              </a:ln>
              <a:solidFill>
                <a:srgbClr val="000000"/>
              </a:solidFill>
              <a:effectLst/>
              <a:latin typeface="Arial" charset="0"/>
            </a:rPr>
            <a:t>Nomination</a:t>
          </a:r>
        </a:p>
      </dsp:txBody>
      <dsp:txXfrm>
        <a:off x="1465632" y="2808933"/>
        <a:ext cx="988893" cy="494446"/>
      </dsp:txXfrm>
    </dsp:sp>
    <dsp:sp modelId="{2FBF548F-E8F1-4E5D-979F-4A33FB9E73EC}">
      <dsp:nvSpPr>
        <dsp:cNvPr id="0" name=""/>
        <dsp:cNvSpPr/>
      </dsp:nvSpPr>
      <dsp:spPr>
        <a:xfrm>
          <a:off x="2662193" y="2808933"/>
          <a:ext cx="988893" cy="4944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a:ln>
                <a:noFill/>
              </a:ln>
              <a:solidFill>
                <a:srgbClr val="000000"/>
              </a:solidFill>
              <a:effectLst/>
              <a:latin typeface="Arial" charset="0"/>
            </a:rPr>
            <a:t>By-Laws</a:t>
          </a:r>
        </a:p>
      </dsp:txBody>
      <dsp:txXfrm>
        <a:off x="2662193" y="2808933"/>
        <a:ext cx="988893" cy="494446"/>
      </dsp:txXfrm>
    </dsp:sp>
    <dsp:sp modelId="{C51FCA4B-FB5E-4794-8F3D-1930537F63ED}">
      <dsp:nvSpPr>
        <dsp:cNvPr id="0" name=""/>
        <dsp:cNvSpPr/>
      </dsp:nvSpPr>
      <dsp:spPr>
        <a:xfrm>
          <a:off x="1465632" y="3511047"/>
          <a:ext cx="988893" cy="4944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a:ln>
                <a:noFill/>
              </a:ln>
              <a:solidFill>
                <a:srgbClr val="000000"/>
              </a:solidFill>
              <a:effectLst/>
              <a:latin typeface="Arial" charset="0"/>
            </a:rPr>
            <a:t>Others as Needed</a:t>
          </a:r>
        </a:p>
      </dsp:txBody>
      <dsp:txXfrm>
        <a:off x="1465632" y="3511047"/>
        <a:ext cx="988893" cy="494446"/>
      </dsp:txXfrm>
    </dsp:sp>
    <dsp:sp modelId="{CB2F674F-1BFA-4692-8831-7EFBF5C71B9D}">
      <dsp:nvSpPr>
        <dsp:cNvPr id="0" name=""/>
        <dsp:cNvSpPr/>
      </dsp:nvSpPr>
      <dsp:spPr>
        <a:xfrm>
          <a:off x="2662193" y="702591"/>
          <a:ext cx="988893" cy="4944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a:ln>
                <a:noFill/>
              </a:ln>
              <a:solidFill>
                <a:srgbClr val="000000"/>
              </a:solidFill>
              <a:effectLst/>
              <a:latin typeface="Arial" charset="0"/>
            </a:rPr>
            <a:t>Financial Assistance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a:ln>
                <a:noFill/>
              </a:ln>
              <a:solidFill>
                <a:srgbClr val="000000"/>
              </a:solidFill>
              <a:effectLst/>
              <a:latin typeface="Arial" charset="0"/>
            </a:rPr>
            <a:t>Review Committee (FARC)</a:t>
          </a:r>
        </a:p>
      </dsp:txBody>
      <dsp:txXfrm>
        <a:off x="2662193" y="702591"/>
        <a:ext cx="988893" cy="494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1DE5C-C8BB-425E-9393-1D3677AD7FE8}">
      <dsp:nvSpPr>
        <dsp:cNvPr id="0" name=""/>
        <dsp:cNvSpPr/>
      </dsp:nvSpPr>
      <dsp:spPr>
        <a:xfrm>
          <a:off x="4419599" y="1074017"/>
          <a:ext cx="3882512" cy="224608"/>
        </a:xfrm>
        <a:custGeom>
          <a:avLst/>
          <a:gdLst/>
          <a:ahLst/>
          <a:cxnLst/>
          <a:rect l="0" t="0" r="0" b="0"/>
          <a:pathLst>
            <a:path>
              <a:moveTo>
                <a:pt x="0" y="0"/>
              </a:moveTo>
              <a:lnTo>
                <a:pt x="0" y="112304"/>
              </a:lnTo>
              <a:lnTo>
                <a:pt x="3882512" y="112304"/>
              </a:lnTo>
              <a:lnTo>
                <a:pt x="3882512" y="2246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624943-1C7E-456D-A6E5-FD6BB42F208F}">
      <dsp:nvSpPr>
        <dsp:cNvPr id="0" name=""/>
        <dsp:cNvSpPr/>
      </dsp:nvSpPr>
      <dsp:spPr>
        <a:xfrm>
          <a:off x="6580116" y="1833406"/>
          <a:ext cx="160434" cy="2010777"/>
        </a:xfrm>
        <a:custGeom>
          <a:avLst/>
          <a:gdLst/>
          <a:ahLst/>
          <a:cxnLst/>
          <a:rect l="0" t="0" r="0" b="0"/>
          <a:pathLst>
            <a:path>
              <a:moveTo>
                <a:pt x="0" y="0"/>
              </a:moveTo>
              <a:lnTo>
                <a:pt x="0" y="2010777"/>
              </a:lnTo>
              <a:lnTo>
                <a:pt x="160434" y="2010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A3169E-FED1-48A6-B375-20C3B402A542}">
      <dsp:nvSpPr>
        <dsp:cNvPr id="0" name=""/>
        <dsp:cNvSpPr/>
      </dsp:nvSpPr>
      <dsp:spPr>
        <a:xfrm>
          <a:off x="6580116" y="1833406"/>
          <a:ext cx="160434" cy="1251388"/>
        </a:xfrm>
        <a:custGeom>
          <a:avLst/>
          <a:gdLst/>
          <a:ahLst/>
          <a:cxnLst/>
          <a:rect l="0" t="0" r="0" b="0"/>
          <a:pathLst>
            <a:path>
              <a:moveTo>
                <a:pt x="0" y="0"/>
              </a:moveTo>
              <a:lnTo>
                <a:pt x="0" y="1251388"/>
              </a:lnTo>
              <a:lnTo>
                <a:pt x="160434" y="125138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E5477E-DADD-4AEF-A88C-E8ECDF37BA2B}">
      <dsp:nvSpPr>
        <dsp:cNvPr id="0" name=""/>
        <dsp:cNvSpPr/>
      </dsp:nvSpPr>
      <dsp:spPr>
        <a:xfrm>
          <a:off x="6580116" y="1833406"/>
          <a:ext cx="160434" cy="491998"/>
        </a:xfrm>
        <a:custGeom>
          <a:avLst/>
          <a:gdLst/>
          <a:ahLst/>
          <a:cxnLst/>
          <a:rect l="0" t="0" r="0" b="0"/>
          <a:pathLst>
            <a:path>
              <a:moveTo>
                <a:pt x="0" y="0"/>
              </a:moveTo>
              <a:lnTo>
                <a:pt x="0" y="491998"/>
              </a:lnTo>
              <a:lnTo>
                <a:pt x="160434" y="49199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0DBE95-B3EB-47B4-B152-EC8298C755FD}">
      <dsp:nvSpPr>
        <dsp:cNvPr id="0" name=""/>
        <dsp:cNvSpPr/>
      </dsp:nvSpPr>
      <dsp:spPr>
        <a:xfrm>
          <a:off x="4419599" y="1074017"/>
          <a:ext cx="2588341" cy="224608"/>
        </a:xfrm>
        <a:custGeom>
          <a:avLst/>
          <a:gdLst/>
          <a:ahLst/>
          <a:cxnLst/>
          <a:rect l="0" t="0" r="0" b="0"/>
          <a:pathLst>
            <a:path>
              <a:moveTo>
                <a:pt x="0" y="0"/>
              </a:moveTo>
              <a:lnTo>
                <a:pt x="0" y="112304"/>
              </a:lnTo>
              <a:lnTo>
                <a:pt x="2588341" y="112304"/>
              </a:lnTo>
              <a:lnTo>
                <a:pt x="2588341" y="2246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C4CBD9-49F6-4C82-87B4-3BE7A21D4327}">
      <dsp:nvSpPr>
        <dsp:cNvPr id="0" name=""/>
        <dsp:cNvSpPr/>
      </dsp:nvSpPr>
      <dsp:spPr>
        <a:xfrm>
          <a:off x="5285945" y="1833406"/>
          <a:ext cx="160434" cy="2770167"/>
        </a:xfrm>
        <a:custGeom>
          <a:avLst/>
          <a:gdLst/>
          <a:ahLst/>
          <a:cxnLst/>
          <a:rect l="0" t="0" r="0" b="0"/>
          <a:pathLst>
            <a:path>
              <a:moveTo>
                <a:pt x="0" y="0"/>
              </a:moveTo>
              <a:lnTo>
                <a:pt x="0" y="2770167"/>
              </a:lnTo>
              <a:lnTo>
                <a:pt x="160434" y="277016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5E8E34-587D-4BA6-BF33-D965148CBE6A}">
      <dsp:nvSpPr>
        <dsp:cNvPr id="0" name=""/>
        <dsp:cNvSpPr/>
      </dsp:nvSpPr>
      <dsp:spPr>
        <a:xfrm>
          <a:off x="5285945" y="1833406"/>
          <a:ext cx="160434" cy="2010777"/>
        </a:xfrm>
        <a:custGeom>
          <a:avLst/>
          <a:gdLst/>
          <a:ahLst/>
          <a:cxnLst/>
          <a:rect l="0" t="0" r="0" b="0"/>
          <a:pathLst>
            <a:path>
              <a:moveTo>
                <a:pt x="0" y="0"/>
              </a:moveTo>
              <a:lnTo>
                <a:pt x="0" y="2010777"/>
              </a:lnTo>
              <a:lnTo>
                <a:pt x="160434" y="2010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52B6E6-DC9F-44AA-96DC-B94F8B159AFD}">
      <dsp:nvSpPr>
        <dsp:cNvPr id="0" name=""/>
        <dsp:cNvSpPr/>
      </dsp:nvSpPr>
      <dsp:spPr>
        <a:xfrm>
          <a:off x="5285945" y="1833406"/>
          <a:ext cx="160434" cy="1251388"/>
        </a:xfrm>
        <a:custGeom>
          <a:avLst/>
          <a:gdLst/>
          <a:ahLst/>
          <a:cxnLst/>
          <a:rect l="0" t="0" r="0" b="0"/>
          <a:pathLst>
            <a:path>
              <a:moveTo>
                <a:pt x="0" y="0"/>
              </a:moveTo>
              <a:lnTo>
                <a:pt x="0" y="1251388"/>
              </a:lnTo>
              <a:lnTo>
                <a:pt x="160434" y="125138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D22E92-58B0-4E6C-AB14-915FFDA24112}">
      <dsp:nvSpPr>
        <dsp:cNvPr id="0" name=""/>
        <dsp:cNvSpPr/>
      </dsp:nvSpPr>
      <dsp:spPr>
        <a:xfrm>
          <a:off x="5285945" y="1833406"/>
          <a:ext cx="160434" cy="491998"/>
        </a:xfrm>
        <a:custGeom>
          <a:avLst/>
          <a:gdLst/>
          <a:ahLst/>
          <a:cxnLst/>
          <a:rect l="0" t="0" r="0" b="0"/>
          <a:pathLst>
            <a:path>
              <a:moveTo>
                <a:pt x="0" y="0"/>
              </a:moveTo>
              <a:lnTo>
                <a:pt x="0" y="491998"/>
              </a:lnTo>
              <a:lnTo>
                <a:pt x="160434" y="49199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3C3E1B-B9F6-496B-9F68-6BEDDA4E5132}">
      <dsp:nvSpPr>
        <dsp:cNvPr id="0" name=""/>
        <dsp:cNvSpPr/>
      </dsp:nvSpPr>
      <dsp:spPr>
        <a:xfrm>
          <a:off x="4419599" y="1074017"/>
          <a:ext cx="1294170" cy="224608"/>
        </a:xfrm>
        <a:custGeom>
          <a:avLst/>
          <a:gdLst/>
          <a:ahLst/>
          <a:cxnLst/>
          <a:rect l="0" t="0" r="0" b="0"/>
          <a:pathLst>
            <a:path>
              <a:moveTo>
                <a:pt x="0" y="0"/>
              </a:moveTo>
              <a:lnTo>
                <a:pt x="0" y="112304"/>
              </a:lnTo>
              <a:lnTo>
                <a:pt x="1294170" y="112304"/>
              </a:lnTo>
              <a:lnTo>
                <a:pt x="1294170" y="2246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02FED7-48C9-45A4-A235-59ECE86A70C4}">
      <dsp:nvSpPr>
        <dsp:cNvPr id="0" name=""/>
        <dsp:cNvSpPr/>
      </dsp:nvSpPr>
      <dsp:spPr>
        <a:xfrm>
          <a:off x="3991774" y="1833406"/>
          <a:ext cx="160434" cy="2010777"/>
        </a:xfrm>
        <a:custGeom>
          <a:avLst/>
          <a:gdLst/>
          <a:ahLst/>
          <a:cxnLst/>
          <a:rect l="0" t="0" r="0" b="0"/>
          <a:pathLst>
            <a:path>
              <a:moveTo>
                <a:pt x="0" y="0"/>
              </a:moveTo>
              <a:lnTo>
                <a:pt x="0" y="2010777"/>
              </a:lnTo>
              <a:lnTo>
                <a:pt x="160434" y="2010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00D81F-6FA4-41FB-81A4-2F464E355EE2}">
      <dsp:nvSpPr>
        <dsp:cNvPr id="0" name=""/>
        <dsp:cNvSpPr/>
      </dsp:nvSpPr>
      <dsp:spPr>
        <a:xfrm>
          <a:off x="3991774" y="1833406"/>
          <a:ext cx="160434" cy="1251388"/>
        </a:xfrm>
        <a:custGeom>
          <a:avLst/>
          <a:gdLst/>
          <a:ahLst/>
          <a:cxnLst/>
          <a:rect l="0" t="0" r="0" b="0"/>
          <a:pathLst>
            <a:path>
              <a:moveTo>
                <a:pt x="0" y="0"/>
              </a:moveTo>
              <a:lnTo>
                <a:pt x="0" y="1251388"/>
              </a:lnTo>
              <a:lnTo>
                <a:pt x="160434" y="125138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0EF7A5-0A34-4904-8434-CBB1576C3215}">
      <dsp:nvSpPr>
        <dsp:cNvPr id="0" name=""/>
        <dsp:cNvSpPr/>
      </dsp:nvSpPr>
      <dsp:spPr>
        <a:xfrm>
          <a:off x="3991774" y="1833406"/>
          <a:ext cx="160434" cy="491998"/>
        </a:xfrm>
        <a:custGeom>
          <a:avLst/>
          <a:gdLst/>
          <a:ahLst/>
          <a:cxnLst/>
          <a:rect l="0" t="0" r="0" b="0"/>
          <a:pathLst>
            <a:path>
              <a:moveTo>
                <a:pt x="0" y="0"/>
              </a:moveTo>
              <a:lnTo>
                <a:pt x="0" y="491998"/>
              </a:lnTo>
              <a:lnTo>
                <a:pt x="160434" y="49199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686B0A-7BCC-48D4-A5B2-211777E73B82}">
      <dsp:nvSpPr>
        <dsp:cNvPr id="0" name=""/>
        <dsp:cNvSpPr/>
      </dsp:nvSpPr>
      <dsp:spPr>
        <a:xfrm>
          <a:off x="4373879" y="1074017"/>
          <a:ext cx="91440" cy="224608"/>
        </a:xfrm>
        <a:custGeom>
          <a:avLst/>
          <a:gdLst/>
          <a:ahLst/>
          <a:cxnLst/>
          <a:rect l="0" t="0" r="0" b="0"/>
          <a:pathLst>
            <a:path>
              <a:moveTo>
                <a:pt x="45720" y="0"/>
              </a:moveTo>
              <a:lnTo>
                <a:pt x="45720" y="2246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6BF936-562B-4ED9-8FFA-69DBBAD7DDE8}">
      <dsp:nvSpPr>
        <dsp:cNvPr id="0" name=""/>
        <dsp:cNvSpPr/>
      </dsp:nvSpPr>
      <dsp:spPr>
        <a:xfrm>
          <a:off x="2697604" y="1833406"/>
          <a:ext cx="160434" cy="1251388"/>
        </a:xfrm>
        <a:custGeom>
          <a:avLst/>
          <a:gdLst/>
          <a:ahLst/>
          <a:cxnLst/>
          <a:rect l="0" t="0" r="0" b="0"/>
          <a:pathLst>
            <a:path>
              <a:moveTo>
                <a:pt x="0" y="0"/>
              </a:moveTo>
              <a:lnTo>
                <a:pt x="0" y="1251388"/>
              </a:lnTo>
              <a:lnTo>
                <a:pt x="160434" y="125138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FAAFAE-0DAD-4828-8304-B286230F3BD8}">
      <dsp:nvSpPr>
        <dsp:cNvPr id="0" name=""/>
        <dsp:cNvSpPr/>
      </dsp:nvSpPr>
      <dsp:spPr>
        <a:xfrm>
          <a:off x="2697604" y="1833406"/>
          <a:ext cx="160434" cy="491998"/>
        </a:xfrm>
        <a:custGeom>
          <a:avLst/>
          <a:gdLst/>
          <a:ahLst/>
          <a:cxnLst/>
          <a:rect l="0" t="0" r="0" b="0"/>
          <a:pathLst>
            <a:path>
              <a:moveTo>
                <a:pt x="0" y="0"/>
              </a:moveTo>
              <a:lnTo>
                <a:pt x="0" y="491998"/>
              </a:lnTo>
              <a:lnTo>
                <a:pt x="160434" y="49199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11B43C-D08B-4880-BA6F-594687F30CE4}">
      <dsp:nvSpPr>
        <dsp:cNvPr id="0" name=""/>
        <dsp:cNvSpPr/>
      </dsp:nvSpPr>
      <dsp:spPr>
        <a:xfrm>
          <a:off x="3125429" y="1074017"/>
          <a:ext cx="1294170" cy="224608"/>
        </a:xfrm>
        <a:custGeom>
          <a:avLst/>
          <a:gdLst/>
          <a:ahLst/>
          <a:cxnLst/>
          <a:rect l="0" t="0" r="0" b="0"/>
          <a:pathLst>
            <a:path>
              <a:moveTo>
                <a:pt x="1294170" y="0"/>
              </a:moveTo>
              <a:lnTo>
                <a:pt x="1294170" y="112304"/>
              </a:lnTo>
              <a:lnTo>
                <a:pt x="0" y="112304"/>
              </a:lnTo>
              <a:lnTo>
                <a:pt x="0" y="2246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9CB1EE-94AB-4E3D-BAF5-2DD15F5ED829}">
      <dsp:nvSpPr>
        <dsp:cNvPr id="0" name=""/>
        <dsp:cNvSpPr/>
      </dsp:nvSpPr>
      <dsp:spPr>
        <a:xfrm>
          <a:off x="1831258" y="1074017"/>
          <a:ext cx="2588341" cy="224608"/>
        </a:xfrm>
        <a:custGeom>
          <a:avLst/>
          <a:gdLst/>
          <a:ahLst/>
          <a:cxnLst/>
          <a:rect l="0" t="0" r="0" b="0"/>
          <a:pathLst>
            <a:path>
              <a:moveTo>
                <a:pt x="2588341" y="0"/>
              </a:moveTo>
              <a:lnTo>
                <a:pt x="2588341" y="112304"/>
              </a:lnTo>
              <a:lnTo>
                <a:pt x="0" y="112304"/>
              </a:lnTo>
              <a:lnTo>
                <a:pt x="0" y="2246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929938-3DAD-4517-AAA0-19490C77D4D0}">
      <dsp:nvSpPr>
        <dsp:cNvPr id="0" name=""/>
        <dsp:cNvSpPr/>
      </dsp:nvSpPr>
      <dsp:spPr>
        <a:xfrm>
          <a:off x="537087" y="1074017"/>
          <a:ext cx="3882512" cy="224608"/>
        </a:xfrm>
        <a:custGeom>
          <a:avLst/>
          <a:gdLst/>
          <a:ahLst/>
          <a:cxnLst/>
          <a:rect l="0" t="0" r="0" b="0"/>
          <a:pathLst>
            <a:path>
              <a:moveTo>
                <a:pt x="3882512" y="0"/>
              </a:moveTo>
              <a:lnTo>
                <a:pt x="3882512" y="112304"/>
              </a:lnTo>
              <a:lnTo>
                <a:pt x="0" y="112304"/>
              </a:lnTo>
              <a:lnTo>
                <a:pt x="0" y="2246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C3DF27-1147-4725-9869-5C561262D60C}">
      <dsp:nvSpPr>
        <dsp:cNvPr id="0" name=""/>
        <dsp:cNvSpPr/>
      </dsp:nvSpPr>
      <dsp:spPr>
        <a:xfrm>
          <a:off x="3884818" y="539235"/>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Executive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Committee</a:t>
          </a:r>
        </a:p>
      </dsp:txBody>
      <dsp:txXfrm>
        <a:off x="3884818" y="539235"/>
        <a:ext cx="1069562" cy="534781"/>
      </dsp:txXfrm>
    </dsp:sp>
    <dsp:sp modelId="{7CD8772F-629E-4CED-95A9-38EC81C5200D}">
      <dsp:nvSpPr>
        <dsp:cNvPr id="0" name=""/>
        <dsp:cNvSpPr/>
      </dsp:nvSpPr>
      <dsp:spPr>
        <a:xfrm>
          <a:off x="2306" y="1298625"/>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Chair</a:t>
          </a:r>
        </a:p>
      </dsp:txBody>
      <dsp:txXfrm>
        <a:off x="2306" y="1298625"/>
        <a:ext cx="1069562" cy="534781"/>
      </dsp:txXfrm>
    </dsp:sp>
    <dsp:sp modelId="{2BEB171A-C9E2-4A41-9A99-2828B9B0D6B9}">
      <dsp:nvSpPr>
        <dsp:cNvPr id="0" name=""/>
        <dsp:cNvSpPr/>
      </dsp:nvSpPr>
      <dsp:spPr>
        <a:xfrm>
          <a:off x="1296477" y="1298625"/>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Vice Chair</a:t>
          </a:r>
        </a:p>
      </dsp:txBody>
      <dsp:txXfrm>
        <a:off x="1296477" y="1298625"/>
        <a:ext cx="1069562" cy="534781"/>
      </dsp:txXfrm>
    </dsp:sp>
    <dsp:sp modelId="{EC01D4FD-ABF8-4C18-9F8F-A19696A49BED}">
      <dsp:nvSpPr>
        <dsp:cNvPr id="0" name=""/>
        <dsp:cNvSpPr/>
      </dsp:nvSpPr>
      <dsp:spPr>
        <a:xfrm>
          <a:off x="2590647" y="1298625"/>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Administrative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Coordinator</a:t>
          </a:r>
        </a:p>
      </dsp:txBody>
      <dsp:txXfrm>
        <a:off x="2590647" y="1298625"/>
        <a:ext cx="1069562" cy="534781"/>
      </dsp:txXfrm>
    </dsp:sp>
    <dsp:sp modelId="{6209CF84-FF46-42D7-8E52-2C1FD24901D3}">
      <dsp:nvSpPr>
        <dsp:cNvPr id="0" name=""/>
        <dsp:cNvSpPr/>
      </dsp:nvSpPr>
      <dsp:spPr>
        <a:xfrm>
          <a:off x="2858038" y="2058014"/>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Rules &amp; Regulations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Committee</a:t>
          </a:r>
        </a:p>
      </dsp:txBody>
      <dsp:txXfrm>
        <a:off x="2858038" y="2058014"/>
        <a:ext cx="1069562" cy="534781"/>
      </dsp:txXfrm>
    </dsp:sp>
    <dsp:sp modelId="{FE3F48E0-1854-45A2-BE43-6531CA5C445F}">
      <dsp:nvSpPr>
        <dsp:cNvPr id="0" name=""/>
        <dsp:cNvSpPr/>
      </dsp:nvSpPr>
      <dsp:spPr>
        <a:xfrm>
          <a:off x="2858038" y="2817404"/>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Legislative &amp;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Planning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Committee</a:t>
          </a:r>
        </a:p>
      </dsp:txBody>
      <dsp:txXfrm>
        <a:off x="2858038" y="2817404"/>
        <a:ext cx="1069562" cy="534781"/>
      </dsp:txXfrm>
    </dsp:sp>
    <dsp:sp modelId="{510D82A1-DE21-4811-B5AD-BEBCC37D144F}">
      <dsp:nvSpPr>
        <dsp:cNvPr id="0" name=""/>
        <dsp:cNvSpPr/>
      </dsp:nvSpPr>
      <dsp:spPr>
        <a:xfrm>
          <a:off x="3884818" y="1298625"/>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Infrastructure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Coordinator</a:t>
          </a:r>
        </a:p>
      </dsp:txBody>
      <dsp:txXfrm>
        <a:off x="3884818" y="1298625"/>
        <a:ext cx="1069562" cy="534781"/>
      </dsp:txXfrm>
    </dsp:sp>
    <dsp:sp modelId="{D7348927-FC27-47D1-AA39-6F2C453EB1CF}">
      <dsp:nvSpPr>
        <dsp:cNvPr id="0" name=""/>
        <dsp:cNvSpPr/>
      </dsp:nvSpPr>
      <dsp:spPr>
        <a:xfrm>
          <a:off x="4152209" y="2058014"/>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Transportation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Committee</a:t>
          </a:r>
        </a:p>
      </dsp:txBody>
      <dsp:txXfrm>
        <a:off x="4152209" y="2058014"/>
        <a:ext cx="1069562" cy="534781"/>
      </dsp:txXfrm>
    </dsp:sp>
    <dsp:sp modelId="{159CD0B5-5756-45F2-81E2-E16F636FB053}">
      <dsp:nvSpPr>
        <dsp:cNvPr id="0" name=""/>
        <dsp:cNvSpPr/>
      </dsp:nvSpPr>
      <dsp:spPr>
        <a:xfrm>
          <a:off x="4152209" y="2817404"/>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Communications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Committee</a:t>
          </a:r>
        </a:p>
      </dsp:txBody>
      <dsp:txXfrm>
        <a:off x="4152209" y="2817404"/>
        <a:ext cx="1069562" cy="534781"/>
      </dsp:txXfrm>
    </dsp:sp>
    <dsp:sp modelId="{805C1908-727B-44FD-85F7-FC6363B23C9A}">
      <dsp:nvSpPr>
        <dsp:cNvPr id="0" name=""/>
        <dsp:cNvSpPr/>
      </dsp:nvSpPr>
      <dsp:spPr>
        <a:xfrm>
          <a:off x="4152209" y="3576793"/>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Emergency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Management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Committee</a:t>
          </a:r>
        </a:p>
      </dsp:txBody>
      <dsp:txXfrm>
        <a:off x="4152209" y="3576793"/>
        <a:ext cx="1069562" cy="534781"/>
      </dsp:txXfrm>
    </dsp:sp>
    <dsp:sp modelId="{ECEF8F0D-BD02-4414-8CFE-77212D06292D}">
      <dsp:nvSpPr>
        <dsp:cNvPr id="0" name=""/>
        <dsp:cNvSpPr/>
      </dsp:nvSpPr>
      <dsp:spPr>
        <a:xfrm>
          <a:off x="5178989" y="1298625"/>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Patient Care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Coordinator</a:t>
          </a:r>
        </a:p>
      </dsp:txBody>
      <dsp:txXfrm>
        <a:off x="5178989" y="1298625"/>
        <a:ext cx="1069562" cy="534781"/>
      </dsp:txXfrm>
    </dsp:sp>
    <dsp:sp modelId="{C485556A-9C55-4945-8362-D3BD83F61792}">
      <dsp:nvSpPr>
        <dsp:cNvPr id="0" name=""/>
        <dsp:cNvSpPr/>
      </dsp:nvSpPr>
      <dsp:spPr>
        <a:xfrm>
          <a:off x="5446380" y="2058014"/>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Medical Direction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Committee</a:t>
          </a:r>
        </a:p>
      </dsp:txBody>
      <dsp:txXfrm>
        <a:off x="5446380" y="2058014"/>
        <a:ext cx="1069562" cy="534781"/>
      </dsp:txXfrm>
    </dsp:sp>
    <dsp:sp modelId="{86CE581A-7776-4319-AF17-454E177402BC}">
      <dsp:nvSpPr>
        <dsp:cNvPr id="0" name=""/>
        <dsp:cNvSpPr/>
      </dsp:nvSpPr>
      <dsp:spPr>
        <a:xfrm>
          <a:off x="5446380" y="2817404"/>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Medevac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Committee</a:t>
          </a:r>
        </a:p>
      </dsp:txBody>
      <dsp:txXfrm>
        <a:off x="5446380" y="2817404"/>
        <a:ext cx="1069562" cy="534781"/>
      </dsp:txXfrm>
    </dsp:sp>
    <dsp:sp modelId="{F7D79203-7C1C-4D9D-9022-85021A427EA3}">
      <dsp:nvSpPr>
        <dsp:cNvPr id="0" name=""/>
        <dsp:cNvSpPr/>
      </dsp:nvSpPr>
      <dsp:spPr>
        <a:xfrm>
          <a:off x="5446380" y="3576793"/>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Trauma System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Oversight &amp; Mgmt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Committee</a:t>
          </a:r>
        </a:p>
      </dsp:txBody>
      <dsp:txXfrm>
        <a:off x="5446380" y="3576793"/>
        <a:ext cx="1069562" cy="534781"/>
      </dsp:txXfrm>
    </dsp:sp>
    <dsp:sp modelId="{4225BB89-A66A-42B7-ACEB-2D5AAE36A4DA}">
      <dsp:nvSpPr>
        <dsp:cNvPr id="0" name=""/>
        <dsp:cNvSpPr/>
      </dsp:nvSpPr>
      <dsp:spPr>
        <a:xfrm>
          <a:off x="5446380" y="4336182"/>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EMS for Children</a:t>
          </a:r>
        </a:p>
      </dsp:txBody>
      <dsp:txXfrm>
        <a:off x="5446380" y="4336182"/>
        <a:ext cx="1069562" cy="534781"/>
      </dsp:txXfrm>
    </dsp:sp>
    <dsp:sp modelId="{D10041C5-2449-4B58-B12E-DCD5A2C25608}">
      <dsp:nvSpPr>
        <dsp:cNvPr id="0" name=""/>
        <dsp:cNvSpPr/>
      </dsp:nvSpPr>
      <dsp:spPr>
        <a:xfrm>
          <a:off x="6473160" y="1298625"/>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Professional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Development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Coordinator</a:t>
          </a:r>
        </a:p>
      </dsp:txBody>
      <dsp:txXfrm>
        <a:off x="6473160" y="1298625"/>
        <a:ext cx="1069562" cy="534781"/>
      </dsp:txXfrm>
    </dsp:sp>
    <dsp:sp modelId="{FEBF6A10-88FC-44E6-97BD-D641D904174E}">
      <dsp:nvSpPr>
        <dsp:cNvPr id="0" name=""/>
        <dsp:cNvSpPr/>
      </dsp:nvSpPr>
      <dsp:spPr>
        <a:xfrm>
          <a:off x="6740550" y="2058014"/>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Training &amp;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Certification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Committee</a:t>
          </a:r>
        </a:p>
      </dsp:txBody>
      <dsp:txXfrm>
        <a:off x="6740550" y="2058014"/>
        <a:ext cx="1069562" cy="534781"/>
      </dsp:txXfrm>
    </dsp:sp>
    <dsp:sp modelId="{C3C5287C-3170-4AA6-A145-73FEE4F041BB}">
      <dsp:nvSpPr>
        <dsp:cNvPr id="0" name=""/>
        <dsp:cNvSpPr/>
      </dsp:nvSpPr>
      <dsp:spPr>
        <a:xfrm>
          <a:off x="6740550" y="2817404"/>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Workforce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Development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Committee</a:t>
          </a:r>
        </a:p>
      </dsp:txBody>
      <dsp:txXfrm>
        <a:off x="6740550" y="2817404"/>
        <a:ext cx="1069562" cy="534781"/>
      </dsp:txXfrm>
    </dsp:sp>
    <dsp:sp modelId="{B6F69B54-DFAD-4920-8A9D-29AF718AAA24}">
      <dsp:nvSpPr>
        <dsp:cNvPr id="0" name=""/>
        <dsp:cNvSpPr/>
      </dsp:nvSpPr>
      <dsp:spPr>
        <a:xfrm>
          <a:off x="6740550" y="3576793"/>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Provider Health &amp;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Safety Committee</a:t>
          </a:r>
        </a:p>
      </dsp:txBody>
      <dsp:txXfrm>
        <a:off x="6740550" y="3576793"/>
        <a:ext cx="1069562" cy="534781"/>
      </dsp:txXfrm>
    </dsp:sp>
    <dsp:sp modelId="{F24677CF-3646-458A-9D74-6326D117E076}">
      <dsp:nvSpPr>
        <dsp:cNvPr id="0" name=""/>
        <dsp:cNvSpPr/>
      </dsp:nvSpPr>
      <dsp:spPr>
        <a:xfrm>
          <a:off x="7767331" y="1298625"/>
          <a:ext cx="1069562" cy="5347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BOH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rgbClr val="000000"/>
              </a:solidFill>
              <a:effectLst/>
              <a:latin typeface="Arial" charset="0"/>
            </a:rPr>
            <a:t>Representative</a:t>
          </a:r>
        </a:p>
      </dsp:txBody>
      <dsp:txXfrm>
        <a:off x="7767331" y="1298625"/>
        <a:ext cx="1069562" cy="5347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7DA51-319F-46A9-815E-D27EBC47B8DB}">
      <dsp:nvSpPr>
        <dsp:cNvPr id="0" name=""/>
        <dsp:cNvSpPr/>
      </dsp:nvSpPr>
      <dsp:spPr>
        <a:xfrm>
          <a:off x="0" y="55553"/>
          <a:ext cx="2570279" cy="519284"/>
        </a:xfrm>
        <a:prstGeom prst="rect">
          <a:avLst/>
        </a:prstGeom>
        <a:solidFill>
          <a:srgbClr val="33339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a:t>Level I</a:t>
          </a:r>
        </a:p>
      </dsp:txBody>
      <dsp:txXfrm>
        <a:off x="0" y="55553"/>
        <a:ext cx="2570279" cy="519284"/>
      </dsp:txXfrm>
    </dsp:sp>
    <dsp:sp modelId="{7D68616B-05A9-4ABE-9555-56529BF17687}">
      <dsp:nvSpPr>
        <dsp:cNvPr id="0" name=""/>
        <dsp:cNvSpPr/>
      </dsp:nvSpPr>
      <dsp:spPr>
        <a:xfrm>
          <a:off x="0" y="550303"/>
          <a:ext cx="2561231" cy="3061258"/>
        </a:xfrm>
        <a:prstGeom prst="rect">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altLang="en-US" sz="1000" kern="1200" dirty="0"/>
            <a:t>Carilion Roanoke Memorial Hospital (Adult and Pediatric)</a:t>
          </a:r>
        </a:p>
        <a:p>
          <a:pPr marL="57150" lvl="1" indent="-57150" algn="l" defTabSz="444500">
            <a:lnSpc>
              <a:spcPct val="90000"/>
            </a:lnSpc>
            <a:spcBef>
              <a:spcPct val="0"/>
            </a:spcBef>
            <a:spcAft>
              <a:spcPct val="15000"/>
            </a:spcAft>
            <a:buChar char="••"/>
          </a:pPr>
          <a:endParaRPr lang="en-US" altLang="en-US" sz="1000" kern="1200" dirty="0"/>
        </a:p>
        <a:p>
          <a:pPr marL="57150" lvl="1" indent="-57150" algn="l" defTabSz="444500">
            <a:lnSpc>
              <a:spcPct val="90000"/>
            </a:lnSpc>
            <a:spcBef>
              <a:spcPct val="0"/>
            </a:spcBef>
            <a:spcAft>
              <a:spcPct val="15000"/>
            </a:spcAft>
            <a:buChar char="••"/>
          </a:pPr>
          <a:r>
            <a:rPr lang="en-US" altLang="en-US" sz="1000" kern="1200" dirty="0"/>
            <a:t>Children’s Hospital of the Kings Daughters (Pediatric)</a:t>
          </a:r>
        </a:p>
        <a:p>
          <a:pPr marL="57150" lvl="1" indent="-57150" algn="l" defTabSz="444500">
            <a:lnSpc>
              <a:spcPct val="90000"/>
            </a:lnSpc>
            <a:spcBef>
              <a:spcPct val="0"/>
            </a:spcBef>
            <a:spcAft>
              <a:spcPct val="15000"/>
            </a:spcAft>
            <a:buChar char="••"/>
          </a:pPr>
          <a:endParaRPr lang="en-US" altLang="en-US" sz="1000" kern="1200" dirty="0"/>
        </a:p>
        <a:p>
          <a:pPr marL="57150" lvl="1" indent="-57150" algn="l" defTabSz="444500">
            <a:lnSpc>
              <a:spcPct val="90000"/>
            </a:lnSpc>
            <a:spcBef>
              <a:spcPct val="0"/>
            </a:spcBef>
            <a:spcAft>
              <a:spcPct val="15000"/>
            </a:spcAft>
            <a:buChar char="••"/>
          </a:pPr>
          <a:r>
            <a:rPr lang="en-US" altLang="en-US" sz="1000" kern="1200" dirty="0"/>
            <a:t>Chippenham Hospital (Adult)</a:t>
          </a:r>
        </a:p>
        <a:p>
          <a:pPr marL="57150" lvl="1" indent="-57150" algn="l" defTabSz="444500">
            <a:lnSpc>
              <a:spcPct val="90000"/>
            </a:lnSpc>
            <a:spcBef>
              <a:spcPct val="0"/>
            </a:spcBef>
            <a:spcAft>
              <a:spcPct val="15000"/>
            </a:spcAft>
            <a:buChar char="••"/>
          </a:pPr>
          <a:endParaRPr lang="en-US" altLang="en-US" sz="1000" kern="1200" dirty="0"/>
        </a:p>
        <a:p>
          <a:pPr marL="57150" lvl="1" indent="-57150" algn="l" defTabSz="444500">
            <a:lnSpc>
              <a:spcPct val="90000"/>
            </a:lnSpc>
            <a:spcBef>
              <a:spcPct val="0"/>
            </a:spcBef>
            <a:spcAft>
              <a:spcPct val="15000"/>
            </a:spcAft>
            <a:buChar char="••"/>
          </a:pPr>
          <a:r>
            <a:rPr lang="en-US" altLang="en-US" sz="1000" kern="1200" dirty="0"/>
            <a:t>Inova Fairfax Hospital (Adult)</a:t>
          </a:r>
        </a:p>
        <a:p>
          <a:pPr marL="57150" lvl="1" indent="-57150" algn="l" defTabSz="444500">
            <a:lnSpc>
              <a:spcPct val="90000"/>
            </a:lnSpc>
            <a:spcBef>
              <a:spcPct val="0"/>
            </a:spcBef>
            <a:spcAft>
              <a:spcPct val="15000"/>
            </a:spcAft>
            <a:buChar char="••"/>
          </a:pPr>
          <a:endParaRPr lang="en-US" altLang="en-US" sz="1000" kern="1200" dirty="0"/>
        </a:p>
        <a:p>
          <a:pPr marL="57150" lvl="1" indent="-57150" algn="l" defTabSz="444500">
            <a:lnSpc>
              <a:spcPct val="90000"/>
            </a:lnSpc>
            <a:spcBef>
              <a:spcPct val="0"/>
            </a:spcBef>
            <a:spcAft>
              <a:spcPct val="15000"/>
            </a:spcAft>
            <a:buChar char="••"/>
          </a:pPr>
          <a:r>
            <a:rPr lang="en-US" altLang="en-US" sz="1000" kern="1200" dirty="0"/>
            <a:t>Sentara Norfolk General Hospital (Adult and Burn)</a:t>
          </a:r>
        </a:p>
        <a:p>
          <a:pPr marL="57150" lvl="1" indent="-57150" algn="l" defTabSz="444500">
            <a:lnSpc>
              <a:spcPct val="90000"/>
            </a:lnSpc>
            <a:spcBef>
              <a:spcPct val="0"/>
            </a:spcBef>
            <a:spcAft>
              <a:spcPct val="15000"/>
            </a:spcAft>
            <a:buChar char="••"/>
          </a:pPr>
          <a:endParaRPr lang="en-US" altLang="en-US" sz="1000" kern="1200" dirty="0"/>
        </a:p>
        <a:p>
          <a:pPr marL="57150" lvl="1" indent="-57150" algn="l" defTabSz="444500">
            <a:lnSpc>
              <a:spcPct val="90000"/>
            </a:lnSpc>
            <a:spcBef>
              <a:spcPct val="0"/>
            </a:spcBef>
            <a:spcAft>
              <a:spcPct val="15000"/>
            </a:spcAft>
            <a:buChar char="••"/>
          </a:pPr>
          <a:r>
            <a:rPr lang="en-US" altLang="en-US" sz="1000" kern="1200" dirty="0"/>
            <a:t>University of Virginia Health System (Adult)</a:t>
          </a:r>
        </a:p>
        <a:p>
          <a:pPr marL="57150" lvl="1" indent="-57150" algn="l" defTabSz="444500">
            <a:lnSpc>
              <a:spcPct val="90000"/>
            </a:lnSpc>
            <a:spcBef>
              <a:spcPct val="0"/>
            </a:spcBef>
            <a:spcAft>
              <a:spcPct val="15000"/>
            </a:spcAft>
            <a:buChar char="••"/>
          </a:pPr>
          <a:endParaRPr lang="en-US" altLang="en-US" sz="1000" kern="1200" dirty="0"/>
        </a:p>
        <a:p>
          <a:pPr marL="57150" lvl="1" indent="-57150" algn="l" defTabSz="444500">
            <a:lnSpc>
              <a:spcPct val="90000"/>
            </a:lnSpc>
            <a:spcBef>
              <a:spcPct val="0"/>
            </a:spcBef>
            <a:spcAft>
              <a:spcPct val="15000"/>
            </a:spcAft>
            <a:buChar char="••"/>
          </a:pPr>
          <a:r>
            <a:rPr lang="en-US" altLang="en-US" sz="1000" kern="1200" dirty="0"/>
            <a:t>VCU Health System (Adult, Pediatric, and Burn</a:t>
          </a:r>
        </a:p>
      </dsp:txBody>
      <dsp:txXfrm>
        <a:off x="0" y="550303"/>
        <a:ext cx="2561231" cy="3061258"/>
      </dsp:txXfrm>
    </dsp:sp>
    <dsp:sp modelId="{2770EE9D-3D9F-4500-84EC-CAF698496D49}">
      <dsp:nvSpPr>
        <dsp:cNvPr id="0" name=""/>
        <dsp:cNvSpPr/>
      </dsp:nvSpPr>
      <dsp:spPr>
        <a:xfrm>
          <a:off x="2949384" y="57504"/>
          <a:ext cx="2570279" cy="519284"/>
        </a:xfrm>
        <a:prstGeom prst="rect">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a:t>Level II</a:t>
          </a:r>
        </a:p>
      </dsp:txBody>
      <dsp:txXfrm>
        <a:off x="2949384" y="57504"/>
        <a:ext cx="2570279" cy="519284"/>
      </dsp:txXfrm>
    </dsp:sp>
    <dsp:sp modelId="{DE3E3B15-E538-4FA3-97EB-BF1BDCDBDE3B}">
      <dsp:nvSpPr>
        <dsp:cNvPr id="0" name=""/>
        <dsp:cNvSpPr/>
      </dsp:nvSpPr>
      <dsp:spPr>
        <a:xfrm>
          <a:off x="2949384" y="548637"/>
          <a:ext cx="2570279" cy="2971679"/>
        </a:xfrm>
        <a:prstGeom prst="rect">
          <a:avLst/>
        </a:prstGeom>
        <a:solidFill>
          <a:schemeClr val="bg1">
            <a:alpha val="9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US" altLang="en-US" sz="1000" kern="1200" dirty="0"/>
            <a:t>Centra Lynchburg			</a:t>
          </a:r>
          <a:endParaRPr lang="en-US" sz="1000" kern="1200" dirty="0"/>
        </a:p>
        <a:p>
          <a:pPr marL="57150" lvl="1" indent="-57150" algn="l" defTabSz="444500">
            <a:lnSpc>
              <a:spcPct val="90000"/>
            </a:lnSpc>
            <a:spcBef>
              <a:spcPct val="0"/>
            </a:spcBef>
            <a:spcAft>
              <a:spcPct val="15000"/>
            </a:spcAft>
            <a:buChar char="••"/>
          </a:pPr>
          <a:endParaRPr lang="en-US" altLang="en-US" sz="1000" kern="1200" dirty="0"/>
        </a:p>
        <a:p>
          <a:pPr marL="57150" lvl="1" indent="-57150" algn="l" defTabSz="444500">
            <a:lnSpc>
              <a:spcPct val="90000"/>
            </a:lnSpc>
            <a:spcBef>
              <a:spcPct val="0"/>
            </a:spcBef>
            <a:spcAft>
              <a:spcPct val="15000"/>
            </a:spcAft>
            <a:buChar char="••"/>
          </a:pPr>
          <a:r>
            <a:rPr lang="en-US" altLang="en-US" sz="1000" kern="1200" dirty="0"/>
            <a:t>Henrico Doctors-Forest</a:t>
          </a:r>
        </a:p>
        <a:p>
          <a:pPr marL="57150" lvl="1" indent="-57150" algn="l" defTabSz="444500">
            <a:lnSpc>
              <a:spcPct val="90000"/>
            </a:lnSpc>
            <a:spcBef>
              <a:spcPct val="0"/>
            </a:spcBef>
            <a:spcAft>
              <a:spcPct val="15000"/>
            </a:spcAft>
            <a:buChar char="••"/>
          </a:pPr>
          <a:endParaRPr lang="en-US" altLang="en-US" sz="1000" kern="1200" dirty="0"/>
        </a:p>
        <a:p>
          <a:pPr marL="57150" lvl="1" indent="-57150" algn="l" defTabSz="444500">
            <a:lnSpc>
              <a:spcPct val="90000"/>
            </a:lnSpc>
            <a:spcBef>
              <a:spcPct val="0"/>
            </a:spcBef>
            <a:spcAft>
              <a:spcPct val="15000"/>
            </a:spcAft>
            <a:buChar char="••"/>
          </a:pPr>
          <a:r>
            <a:rPr lang="en-US" altLang="en-US" sz="1000" kern="1200" dirty="0"/>
            <a:t>Mary Washington Hospital Center</a:t>
          </a:r>
        </a:p>
        <a:p>
          <a:pPr marL="57150" lvl="1" indent="-57150" algn="l" defTabSz="444500">
            <a:lnSpc>
              <a:spcPct val="90000"/>
            </a:lnSpc>
            <a:spcBef>
              <a:spcPct val="0"/>
            </a:spcBef>
            <a:spcAft>
              <a:spcPct val="15000"/>
            </a:spcAft>
            <a:buChar char="••"/>
          </a:pPr>
          <a:endParaRPr lang="en-US" altLang="en-US" sz="1000" kern="1200" dirty="0"/>
        </a:p>
        <a:p>
          <a:pPr marL="57150" lvl="1" indent="-57150" algn="l" defTabSz="444500">
            <a:lnSpc>
              <a:spcPct val="90000"/>
            </a:lnSpc>
            <a:spcBef>
              <a:spcPct val="0"/>
            </a:spcBef>
            <a:spcAft>
              <a:spcPct val="15000"/>
            </a:spcAft>
            <a:buChar char="••"/>
          </a:pPr>
          <a:r>
            <a:rPr lang="en-US" altLang="en-US" sz="1000" kern="1200" dirty="0"/>
            <a:t>Reston Hospital Center </a:t>
          </a:r>
        </a:p>
        <a:p>
          <a:pPr marL="57150" lvl="1" indent="-57150" algn="l" defTabSz="444500">
            <a:lnSpc>
              <a:spcPct val="90000"/>
            </a:lnSpc>
            <a:spcBef>
              <a:spcPct val="0"/>
            </a:spcBef>
            <a:spcAft>
              <a:spcPct val="15000"/>
            </a:spcAft>
            <a:buChar char="••"/>
          </a:pPr>
          <a:endParaRPr lang="en-US" altLang="en-US" sz="1000" kern="1200" dirty="0"/>
        </a:p>
        <a:p>
          <a:pPr marL="57150" lvl="1" indent="-57150" algn="l" defTabSz="444500">
            <a:lnSpc>
              <a:spcPct val="90000"/>
            </a:lnSpc>
            <a:spcBef>
              <a:spcPct val="0"/>
            </a:spcBef>
            <a:spcAft>
              <a:spcPct val="15000"/>
            </a:spcAft>
            <a:buChar char="••"/>
          </a:pPr>
          <a:r>
            <a:rPr lang="en-US" altLang="en-US" sz="1000" kern="1200" dirty="0"/>
            <a:t>Riverside Regional Medical Center</a:t>
          </a:r>
        </a:p>
        <a:p>
          <a:pPr marL="57150" lvl="1" indent="-57150" algn="l" defTabSz="444500">
            <a:lnSpc>
              <a:spcPct val="90000"/>
            </a:lnSpc>
            <a:spcBef>
              <a:spcPct val="0"/>
            </a:spcBef>
            <a:spcAft>
              <a:spcPct val="15000"/>
            </a:spcAft>
            <a:buChar char="••"/>
          </a:pPr>
          <a:endParaRPr lang="en-US" altLang="en-US" sz="1000" kern="1200" dirty="0"/>
        </a:p>
        <a:p>
          <a:pPr marL="57150" lvl="1" indent="-57150" algn="l" defTabSz="444500">
            <a:lnSpc>
              <a:spcPct val="90000"/>
            </a:lnSpc>
            <a:spcBef>
              <a:spcPct val="0"/>
            </a:spcBef>
            <a:spcAft>
              <a:spcPct val="15000"/>
            </a:spcAft>
            <a:buChar char="••"/>
          </a:pPr>
          <a:r>
            <a:rPr lang="en-US" altLang="en-US" sz="1000" kern="1200" dirty="0"/>
            <a:t>Winchester Medical Center </a:t>
          </a:r>
        </a:p>
      </dsp:txBody>
      <dsp:txXfrm>
        <a:off x="2949384" y="548637"/>
        <a:ext cx="2570279" cy="2971679"/>
      </dsp:txXfrm>
    </dsp:sp>
    <dsp:sp modelId="{4A2545A2-995A-4BB8-80DD-B10E8EF26EC8}">
      <dsp:nvSpPr>
        <dsp:cNvPr id="0" name=""/>
        <dsp:cNvSpPr/>
      </dsp:nvSpPr>
      <dsp:spPr>
        <a:xfrm>
          <a:off x="5862872" y="55888"/>
          <a:ext cx="2570279" cy="519284"/>
        </a:xfrm>
        <a:prstGeom prst="rect">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a:t>Level III</a:t>
          </a:r>
        </a:p>
      </dsp:txBody>
      <dsp:txXfrm>
        <a:off x="5862872" y="55888"/>
        <a:ext cx="2570279" cy="519284"/>
      </dsp:txXfrm>
    </dsp:sp>
    <dsp:sp modelId="{9D1FE566-FF84-44E1-B961-C06ADE631AE4}">
      <dsp:nvSpPr>
        <dsp:cNvPr id="0" name=""/>
        <dsp:cNvSpPr/>
      </dsp:nvSpPr>
      <dsp:spPr>
        <a:xfrm>
          <a:off x="5844983" y="548637"/>
          <a:ext cx="2570279" cy="3045877"/>
        </a:xfrm>
        <a:prstGeom prst="rect">
          <a:avLst/>
        </a:prstGeom>
        <a:solidFill>
          <a:schemeClr val="bg1">
            <a:alpha val="90000"/>
          </a:scheme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US" sz="1000" kern="1200" dirty="0"/>
            <a:t>Carilion New River Valley</a:t>
          </a:r>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a:t>Inova Loudon Hospital</a:t>
          </a:r>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a:t>LewisGale Hospital-Montgomery</a:t>
          </a:r>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a:t>Sentara Virginia Beach General</a:t>
          </a:r>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a:t>Southside Regional Medical Center</a:t>
          </a:r>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a:t>Sentara Northern Virginia Medical Center (Provisional)</a:t>
          </a:r>
        </a:p>
        <a:p>
          <a:pPr marL="57150" lvl="1" indent="-57150" algn="l" defTabSz="444500">
            <a:lnSpc>
              <a:spcPct val="90000"/>
            </a:lnSpc>
            <a:spcBef>
              <a:spcPct val="0"/>
            </a:spcBef>
            <a:spcAft>
              <a:spcPct val="15000"/>
            </a:spcAft>
            <a:buChar char="••"/>
          </a:pPr>
          <a:endParaRPr lang="en-US" sz="1000" kern="1200" dirty="0"/>
        </a:p>
      </dsp:txBody>
      <dsp:txXfrm>
        <a:off x="5844983" y="548637"/>
        <a:ext cx="2570279" cy="3045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23558-2BFD-466B-B4A1-05CB718E9EAD}">
      <dsp:nvSpPr>
        <dsp:cNvPr id="0" name=""/>
        <dsp:cNvSpPr/>
      </dsp:nvSpPr>
      <dsp:spPr>
        <a:xfrm>
          <a:off x="2587526" y="1028091"/>
          <a:ext cx="1219820" cy="424333"/>
        </a:xfrm>
        <a:custGeom>
          <a:avLst/>
          <a:gdLst/>
          <a:ahLst/>
          <a:cxnLst/>
          <a:rect l="0" t="0" r="0" b="0"/>
          <a:pathLst>
            <a:path>
              <a:moveTo>
                <a:pt x="0" y="0"/>
              </a:moveTo>
              <a:lnTo>
                <a:pt x="0" y="209569"/>
              </a:lnTo>
              <a:lnTo>
                <a:pt x="1219820" y="209569"/>
              </a:lnTo>
              <a:lnTo>
                <a:pt x="1219820" y="424333"/>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89EAEB-4316-4AA8-83C5-3A4C37E41390}">
      <dsp:nvSpPr>
        <dsp:cNvPr id="0" name=""/>
        <dsp:cNvSpPr/>
      </dsp:nvSpPr>
      <dsp:spPr>
        <a:xfrm>
          <a:off x="1332442" y="1028091"/>
          <a:ext cx="1255083" cy="424333"/>
        </a:xfrm>
        <a:custGeom>
          <a:avLst/>
          <a:gdLst/>
          <a:ahLst/>
          <a:cxnLst/>
          <a:rect l="0" t="0" r="0" b="0"/>
          <a:pathLst>
            <a:path>
              <a:moveTo>
                <a:pt x="1255083" y="0"/>
              </a:moveTo>
              <a:lnTo>
                <a:pt x="1255083" y="209569"/>
              </a:lnTo>
              <a:lnTo>
                <a:pt x="0" y="209569"/>
              </a:lnTo>
              <a:lnTo>
                <a:pt x="0" y="424333"/>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8BE639-FB9A-47E4-9BFE-A43B0BDA2136}">
      <dsp:nvSpPr>
        <dsp:cNvPr id="0" name=""/>
        <dsp:cNvSpPr/>
      </dsp:nvSpPr>
      <dsp:spPr>
        <a:xfrm>
          <a:off x="1564838" y="5403"/>
          <a:ext cx="2045375" cy="1022687"/>
        </a:xfrm>
        <a:prstGeom prst="rect">
          <a:avLst/>
        </a:prstGeom>
        <a:solidFill>
          <a:schemeClr val="accent6">
            <a:alpha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t>Debbie Akers</a:t>
          </a:r>
        </a:p>
        <a:p>
          <a:pPr lvl="0" algn="ctr" defTabSz="889000">
            <a:lnSpc>
              <a:spcPct val="90000"/>
            </a:lnSpc>
            <a:spcBef>
              <a:spcPct val="0"/>
            </a:spcBef>
            <a:spcAft>
              <a:spcPct val="35000"/>
            </a:spcAft>
          </a:pPr>
          <a:r>
            <a:rPr lang="en-US" sz="1400" i="1" kern="1200" dirty="0"/>
            <a:t>Director, Division of Accreditation, Certification &amp; Education</a:t>
          </a:r>
        </a:p>
      </dsp:txBody>
      <dsp:txXfrm>
        <a:off x="1564838" y="5403"/>
        <a:ext cx="2045375" cy="1022687"/>
      </dsp:txXfrm>
    </dsp:sp>
    <dsp:sp modelId="{1FC884AA-60AD-4FD2-BAC0-D075795A57EC}">
      <dsp:nvSpPr>
        <dsp:cNvPr id="0" name=""/>
        <dsp:cNvSpPr/>
      </dsp:nvSpPr>
      <dsp:spPr>
        <a:xfrm>
          <a:off x="309755" y="1452424"/>
          <a:ext cx="2045375" cy="1022687"/>
        </a:xfrm>
        <a:prstGeom prst="rect">
          <a:avLst/>
        </a:prstGeom>
        <a:solidFill>
          <a:schemeClr val="accent6">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t>Chad Blosser</a:t>
          </a:r>
        </a:p>
        <a:p>
          <a:pPr lvl="0" algn="ctr" defTabSz="889000">
            <a:lnSpc>
              <a:spcPct val="90000"/>
            </a:lnSpc>
            <a:spcBef>
              <a:spcPct val="0"/>
            </a:spcBef>
            <a:spcAft>
              <a:spcPct val="35000"/>
            </a:spcAft>
          </a:pPr>
          <a:r>
            <a:rPr lang="en-US" sz="1800" i="1" kern="1200" dirty="0"/>
            <a:t>Education Program Manager</a:t>
          </a:r>
        </a:p>
      </dsp:txBody>
      <dsp:txXfrm>
        <a:off x="309755" y="1452424"/>
        <a:ext cx="2045375" cy="1022687"/>
      </dsp:txXfrm>
    </dsp:sp>
    <dsp:sp modelId="{97DBCB80-7C4F-406F-92E5-5B2D88C20819}">
      <dsp:nvSpPr>
        <dsp:cNvPr id="0" name=""/>
        <dsp:cNvSpPr/>
      </dsp:nvSpPr>
      <dsp:spPr>
        <a:xfrm>
          <a:off x="2784659" y="1452424"/>
          <a:ext cx="2045375" cy="1022687"/>
        </a:xfrm>
        <a:prstGeom prst="rect">
          <a:avLst/>
        </a:prstGeom>
        <a:solidFill>
          <a:schemeClr val="accent6">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t>Vacant</a:t>
          </a:r>
        </a:p>
        <a:p>
          <a:pPr lvl="0" algn="ctr" defTabSz="889000">
            <a:lnSpc>
              <a:spcPct val="90000"/>
            </a:lnSpc>
            <a:spcBef>
              <a:spcPct val="0"/>
            </a:spcBef>
            <a:spcAft>
              <a:spcPct val="35000"/>
            </a:spcAft>
          </a:pPr>
          <a:r>
            <a:rPr lang="en-US" sz="1800" kern="1200" dirty="0"/>
            <a:t>Accreditation Program Manager</a:t>
          </a:r>
        </a:p>
      </dsp:txBody>
      <dsp:txXfrm>
        <a:off x="2784659" y="1452424"/>
        <a:ext cx="2045375" cy="10226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C3C48-B06B-458B-B2EE-E4F24216E9D3}">
      <dsp:nvSpPr>
        <dsp:cNvPr id="0" name=""/>
        <dsp:cNvSpPr/>
      </dsp:nvSpPr>
      <dsp:spPr>
        <a:xfrm>
          <a:off x="4029075" y="1798132"/>
          <a:ext cx="2851141" cy="487864"/>
        </a:xfrm>
        <a:custGeom>
          <a:avLst/>
          <a:gdLst/>
          <a:ahLst/>
          <a:cxnLst/>
          <a:rect l="0" t="0" r="0" b="0"/>
          <a:pathLst>
            <a:path>
              <a:moveTo>
                <a:pt x="0" y="0"/>
              </a:moveTo>
              <a:lnTo>
                <a:pt x="0" y="240498"/>
              </a:lnTo>
              <a:lnTo>
                <a:pt x="2851141" y="240498"/>
              </a:lnTo>
              <a:lnTo>
                <a:pt x="2851141" y="487864"/>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4EC6FD-D8E2-41DF-88C3-FFC313E67429}">
      <dsp:nvSpPr>
        <dsp:cNvPr id="0" name=""/>
        <dsp:cNvSpPr/>
      </dsp:nvSpPr>
      <dsp:spPr>
        <a:xfrm>
          <a:off x="3983355" y="1798132"/>
          <a:ext cx="91440" cy="494732"/>
        </a:xfrm>
        <a:custGeom>
          <a:avLst/>
          <a:gdLst/>
          <a:ahLst/>
          <a:cxnLst/>
          <a:rect l="0" t="0" r="0" b="0"/>
          <a:pathLst>
            <a:path>
              <a:moveTo>
                <a:pt x="45720" y="0"/>
              </a:moveTo>
              <a:lnTo>
                <a:pt x="45720" y="494732"/>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5919EF-FF47-4330-AC54-B9BBE071337A}">
      <dsp:nvSpPr>
        <dsp:cNvPr id="0" name=""/>
        <dsp:cNvSpPr/>
      </dsp:nvSpPr>
      <dsp:spPr>
        <a:xfrm>
          <a:off x="1178474" y="1798132"/>
          <a:ext cx="2850600" cy="494732"/>
        </a:xfrm>
        <a:custGeom>
          <a:avLst/>
          <a:gdLst/>
          <a:ahLst/>
          <a:cxnLst/>
          <a:rect l="0" t="0" r="0" b="0"/>
          <a:pathLst>
            <a:path>
              <a:moveTo>
                <a:pt x="2850600" y="0"/>
              </a:moveTo>
              <a:lnTo>
                <a:pt x="2850600" y="247366"/>
              </a:lnTo>
              <a:lnTo>
                <a:pt x="0" y="247366"/>
              </a:lnTo>
              <a:lnTo>
                <a:pt x="0" y="494732"/>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07BAC2-6D97-4152-B257-B195333D7EA2}">
      <dsp:nvSpPr>
        <dsp:cNvPr id="0" name=""/>
        <dsp:cNvSpPr/>
      </dsp:nvSpPr>
      <dsp:spPr>
        <a:xfrm>
          <a:off x="2851141" y="620198"/>
          <a:ext cx="2355867" cy="1177933"/>
        </a:xfrm>
        <a:prstGeom prst="rect">
          <a:avLst/>
        </a:prstGeom>
        <a:solidFill>
          <a:schemeClr val="accent6">
            <a:alpha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t>Debbie Akers</a:t>
          </a:r>
        </a:p>
        <a:p>
          <a:pPr lvl="0" algn="ctr" defTabSz="711200">
            <a:lnSpc>
              <a:spcPct val="90000"/>
            </a:lnSpc>
            <a:spcBef>
              <a:spcPct val="0"/>
            </a:spcBef>
            <a:spcAft>
              <a:spcPct val="35000"/>
            </a:spcAft>
          </a:pPr>
          <a:r>
            <a:rPr lang="en-US" sz="1050" i="1" kern="1200" dirty="0"/>
            <a:t>Director, Division of Accreditation,       Certification &amp; Education</a:t>
          </a:r>
        </a:p>
        <a:p>
          <a:pPr lvl="0" algn="ctr" defTabSz="711200">
            <a:lnSpc>
              <a:spcPct val="90000"/>
            </a:lnSpc>
            <a:spcBef>
              <a:spcPct val="0"/>
            </a:spcBef>
            <a:spcAft>
              <a:spcPct val="35000"/>
            </a:spcAft>
          </a:pPr>
          <a:endParaRPr lang="en-US" sz="1100" i="0" kern="1200" dirty="0"/>
        </a:p>
        <a:p>
          <a:pPr lvl="0" algn="ctr" defTabSz="711200">
            <a:lnSpc>
              <a:spcPct val="90000"/>
            </a:lnSpc>
            <a:spcBef>
              <a:spcPct val="0"/>
            </a:spcBef>
            <a:spcAft>
              <a:spcPct val="35000"/>
            </a:spcAft>
          </a:pPr>
          <a:r>
            <a:rPr lang="en-US" sz="1100" i="0" kern="1200" dirty="0"/>
            <a:t>Continuing Education	     Certification</a:t>
          </a:r>
        </a:p>
        <a:p>
          <a:pPr lvl="0" algn="ctr" defTabSz="711200">
            <a:lnSpc>
              <a:spcPct val="90000"/>
            </a:lnSpc>
            <a:spcBef>
              <a:spcPct val="0"/>
            </a:spcBef>
            <a:spcAft>
              <a:spcPct val="35000"/>
            </a:spcAft>
          </a:pPr>
          <a:r>
            <a:rPr lang="en-US" sz="1100" i="0" kern="1200" dirty="0"/>
            <a:t>National Registry Liaison     Medical Direction Committee</a:t>
          </a:r>
        </a:p>
      </dsp:txBody>
      <dsp:txXfrm>
        <a:off x="2851141" y="620198"/>
        <a:ext cx="2355867" cy="1177933"/>
      </dsp:txXfrm>
    </dsp:sp>
    <dsp:sp modelId="{807F0F65-FAA6-4E39-86F7-1284FA5B08E0}">
      <dsp:nvSpPr>
        <dsp:cNvPr id="0" name=""/>
        <dsp:cNvSpPr/>
      </dsp:nvSpPr>
      <dsp:spPr>
        <a:xfrm>
          <a:off x="541" y="2292865"/>
          <a:ext cx="2355867" cy="1177933"/>
        </a:xfrm>
        <a:prstGeom prst="rect">
          <a:avLst/>
        </a:prstGeom>
        <a:solidFill>
          <a:schemeClr val="accent6">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t>Toni Twyman</a:t>
          </a:r>
        </a:p>
        <a:p>
          <a:pPr lvl="0" algn="ctr" defTabSz="711200">
            <a:lnSpc>
              <a:spcPct val="90000"/>
            </a:lnSpc>
            <a:spcBef>
              <a:spcPct val="0"/>
            </a:spcBef>
            <a:spcAft>
              <a:spcPct val="35000"/>
            </a:spcAft>
          </a:pPr>
          <a:endParaRPr lang="en-US" sz="1200" i="0" kern="1200" dirty="0"/>
        </a:p>
        <a:p>
          <a:pPr lvl="0" algn="ctr" defTabSz="711200">
            <a:lnSpc>
              <a:spcPct val="90000"/>
            </a:lnSpc>
            <a:spcBef>
              <a:spcPct val="0"/>
            </a:spcBef>
            <a:spcAft>
              <a:spcPct val="35000"/>
            </a:spcAft>
          </a:pPr>
          <a:r>
            <a:rPr lang="en-US" sz="1200" i="0" kern="1200" dirty="0"/>
            <a:t>Certification Issues     Testing Problems</a:t>
          </a:r>
        </a:p>
        <a:p>
          <a:pPr lvl="0" algn="ctr" defTabSz="711200">
            <a:lnSpc>
              <a:spcPct val="90000"/>
            </a:lnSpc>
            <a:spcBef>
              <a:spcPct val="0"/>
            </a:spcBef>
            <a:spcAft>
              <a:spcPct val="35000"/>
            </a:spcAft>
          </a:pPr>
          <a:r>
            <a:rPr lang="en-US" sz="1200" i="0" kern="1200" dirty="0"/>
            <a:t>Challenges/Reciprocity/Legal Recognition</a:t>
          </a:r>
        </a:p>
      </dsp:txBody>
      <dsp:txXfrm>
        <a:off x="541" y="2292865"/>
        <a:ext cx="2355867" cy="1177933"/>
      </dsp:txXfrm>
    </dsp:sp>
    <dsp:sp modelId="{E0B89A19-E8CD-46EF-B0F6-9E333F8C9D3D}">
      <dsp:nvSpPr>
        <dsp:cNvPr id="0" name=""/>
        <dsp:cNvSpPr/>
      </dsp:nvSpPr>
      <dsp:spPr>
        <a:xfrm>
          <a:off x="2851141" y="2292865"/>
          <a:ext cx="2355867" cy="1177933"/>
        </a:xfrm>
        <a:prstGeom prst="rect">
          <a:avLst/>
        </a:prstGeom>
        <a:solidFill>
          <a:schemeClr val="accent6">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t>Norma Howard</a:t>
          </a:r>
        </a:p>
        <a:p>
          <a:pPr lvl="0" algn="ctr" defTabSz="711200">
            <a:lnSpc>
              <a:spcPct val="90000"/>
            </a:lnSpc>
            <a:spcBef>
              <a:spcPct val="0"/>
            </a:spcBef>
            <a:spcAft>
              <a:spcPct val="35000"/>
            </a:spcAft>
          </a:pPr>
          <a:endParaRPr lang="en-US" sz="1200" i="0" kern="1200" dirty="0"/>
        </a:p>
        <a:p>
          <a:pPr lvl="0" algn="ctr" defTabSz="711200">
            <a:lnSpc>
              <a:spcPct val="90000"/>
            </a:lnSpc>
            <a:spcBef>
              <a:spcPct val="0"/>
            </a:spcBef>
            <a:spcAft>
              <a:spcPct val="35000"/>
            </a:spcAft>
          </a:pPr>
          <a:r>
            <a:rPr lang="en-US" sz="1200" i="0" kern="1200" dirty="0"/>
            <a:t>General Information     CE Questions</a:t>
          </a:r>
        </a:p>
        <a:p>
          <a:pPr lvl="0" algn="ctr" defTabSz="711200">
            <a:lnSpc>
              <a:spcPct val="90000"/>
            </a:lnSpc>
            <a:spcBef>
              <a:spcPct val="0"/>
            </a:spcBef>
            <a:spcAft>
              <a:spcPct val="35000"/>
            </a:spcAft>
          </a:pPr>
          <a:r>
            <a:rPr lang="en-US" sz="1200" i="0" kern="1200" dirty="0"/>
            <a:t>Re-Entry Inquires     CE Report Problems</a:t>
          </a:r>
        </a:p>
      </dsp:txBody>
      <dsp:txXfrm>
        <a:off x="2851141" y="2292865"/>
        <a:ext cx="2355867" cy="1177933"/>
      </dsp:txXfrm>
    </dsp:sp>
    <dsp:sp modelId="{8A62E8FE-F606-4CBB-8E5C-60777A01844E}">
      <dsp:nvSpPr>
        <dsp:cNvPr id="0" name=""/>
        <dsp:cNvSpPr/>
      </dsp:nvSpPr>
      <dsp:spPr>
        <a:xfrm>
          <a:off x="5702282" y="2285997"/>
          <a:ext cx="2355867" cy="1177933"/>
        </a:xfrm>
        <a:prstGeom prst="rect">
          <a:avLst/>
        </a:prstGeom>
        <a:solidFill>
          <a:schemeClr val="accent6">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Jackie Hunter</a:t>
          </a:r>
        </a:p>
        <a:p>
          <a:pPr lvl="0" algn="ctr" defTabSz="711200">
            <a:lnSpc>
              <a:spcPct val="90000"/>
            </a:lnSpc>
            <a:spcBef>
              <a:spcPct val="0"/>
            </a:spcBef>
            <a:spcAft>
              <a:spcPct val="35000"/>
            </a:spcAft>
          </a:pPr>
          <a:endParaRPr lang="en-US" sz="1200" kern="1200" dirty="0"/>
        </a:p>
        <a:p>
          <a:pPr lvl="0" algn="ctr" defTabSz="711200">
            <a:lnSpc>
              <a:spcPct val="90000"/>
            </a:lnSpc>
            <a:spcBef>
              <a:spcPct val="0"/>
            </a:spcBef>
            <a:spcAft>
              <a:spcPct val="35000"/>
            </a:spcAft>
          </a:pPr>
          <a:r>
            <a:rPr lang="en-US" sz="1200" kern="1200" dirty="0"/>
            <a:t>EMS Scholarship    </a:t>
          </a:r>
        </a:p>
        <a:p>
          <a:pPr lvl="0" algn="ctr" defTabSz="711200">
            <a:lnSpc>
              <a:spcPct val="90000"/>
            </a:lnSpc>
            <a:spcBef>
              <a:spcPct val="0"/>
            </a:spcBef>
            <a:spcAft>
              <a:spcPct val="35000"/>
            </a:spcAft>
          </a:pPr>
          <a:r>
            <a:rPr lang="en-US" sz="1200" kern="1200" dirty="0"/>
            <a:t>Accreditation Site Visit Coordinator</a:t>
          </a:r>
        </a:p>
      </dsp:txBody>
      <dsp:txXfrm>
        <a:off x="5702282" y="2285997"/>
        <a:ext cx="2355867" cy="11779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0B99E-5DD9-458D-8228-BFF2E98386E7}">
      <dsp:nvSpPr>
        <dsp:cNvPr id="0" name=""/>
        <dsp:cNvSpPr/>
      </dsp:nvSpPr>
      <dsp:spPr>
        <a:xfrm>
          <a:off x="2896999" y="1406029"/>
          <a:ext cx="1578956" cy="548067"/>
        </a:xfrm>
        <a:custGeom>
          <a:avLst/>
          <a:gdLst/>
          <a:ahLst/>
          <a:cxnLst/>
          <a:rect l="0" t="0" r="0" b="0"/>
          <a:pathLst>
            <a:path>
              <a:moveTo>
                <a:pt x="0" y="0"/>
              </a:moveTo>
              <a:lnTo>
                <a:pt x="0" y="274033"/>
              </a:lnTo>
              <a:lnTo>
                <a:pt x="1578956" y="274033"/>
              </a:lnTo>
              <a:lnTo>
                <a:pt x="1578956" y="548067"/>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5919EF-FF47-4330-AC54-B9BBE071337A}">
      <dsp:nvSpPr>
        <dsp:cNvPr id="0" name=""/>
        <dsp:cNvSpPr/>
      </dsp:nvSpPr>
      <dsp:spPr>
        <a:xfrm>
          <a:off x="1318042" y="1406029"/>
          <a:ext cx="1578956" cy="548067"/>
        </a:xfrm>
        <a:custGeom>
          <a:avLst/>
          <a:gdLst/>
          <a:ahLst/>
          <a:cxnLst/>
          <a:rect l="0" t="0" r="0" b="0"/>
          <a:pathLst>
            <a:path>
              <a:moveTo>
                <a:pt x="1578956" y="0"/>
              </a:moveTo>
              <a:lnTo>
                <a:pt x="1578956" y="274033"/>
              </a:lnTo>
              <a:lnTo>
                <a:pt x="0" y="274033"/>
              </a:lnTo>
              <a:lnTo>
                <a:pt x="0" y="548067"/>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07BAC2-6D97-4152-B257-B195333D7EA2}">
      <dsp:nvSpPr>
        <dsp:cNvPr id="0" name=""/>
        <dsp:cNvSpPr/>
      </dsp:nvSpPr>
      <dsp:spPr>
        <a:xfrm>
          <a:off x="1441658" y="2049"/>
          <a:ext cx="2910682" cy="1403979"/>
        </a:xfrm>
        <a:prstGeom prst="rect">
          <a:avLst/>
        </a:prstGeom>
        <a:solidFill>
          <a:schemeClr val="accent6">
            <a:alpha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t>Chad Blosser</a:t>
          </a:r>
        </a:p>
        <a:p>
          <a:pPr lvl="0" algn="ctr" defTabSz="711200">
            <a:lnSpc>
              <a:spcPct val="90000"/>
            </a:lnSpc>
            <a:spcBef>
              <a:spcPct val="0"/>
            </a:spcBef>
            <a:spcAft>
              <a:spcPct val="35000"/>
            </a:spcAft>
          </a:pPr>
          <a:r>
            <a:rPr lang="en-US" sz="1200" i="1" kern="1200" dirty="0"/>
            <a:t>Education Program Manager</a:t>
          </a:r>
        </a:p>
        <a:p>
          <a:pPr lvl="0" algn="ctr" defTabSz="711200">
            <a:lnSpc>
              <a:spcPct val="90000"/>
            </a:lnSpc>
            <a:spcBef>
              <a:spcPct val="0"/>
            </a:spcBef>
            <a:spcAft>
              <a:spcPct val="35000"/>
            </a:spcAft>
          </a:pPr>
          <a:endParaRPr lang="en-US" sz="1200" i="0" kern="1200" dirty="0"/>
        </a:p>
        <a:p>
          <a:pPr lvl="0" algn="ctr" defTabSz="711200">
            <a:lnSpc>
              <a:spcPct val="90000"/>
            </a:lnSpc>
            <a:spcBef>
              <a:spcPct val="0"/>
            </a:spcBef>
            <a:spcAft>
              <a:spcPct val="35000"/>
            </a:spcAft>
          </a:pPr>
          <a:r>
            <a:rPr lang="en-US" sz="1200" i="0" kern="1200" dirty="0"/>
            <a:t>Education Coordinator Program</a:t>
          </a:r>
        </a:p>
        <a:p>
          <a:pPr lvl="0" algn="ctr" defTabSz="711200">
            <a:lnSpc>
              <a:spcPct val="90000"/>
            </a:lnSpc>
            <a:spcBef>
              <a:spcPct val="0"/>
            </a:spcBef>
            <a:spcAft>
              <a:spcPct val="35000"/>
            </a:spcAft>
          </a:pPr>
          <a:r>
            <a:rPr lang="en-US" sz="1200" i="0" kern="1200" dirty="0"/>
            <a:t>Virginia EMS Scholarship     Virginia EMS Portal</a:t>
          </a:r>
        </a:p>
        <a:p>
          <a:pPr lvl="0" algn="ctr" defTabSz="711200">
            <a:lnSpc>
              <a:spcPct val="90000"/>
            </a:lnSpc>
            <a:spcBef>
              <a:spcPct val="0"/>
            </a:spcBef>
            <a:spcAft>
              <a:spcPct val="35000"/>
            </a:spcAft>
          </a:pPr>
          <a:r>
            <a:rPr lang="en-US" sz="1200" i="0" kern="1200" dirty="0"/>
            <a:t>Training and Certification Committee</a:t>
          </a:r>
        </a:p>
      </dsp:txBody>
      <dsp:txXfrm>
        <a:off x="1441658" y="2049"/>
        <a:ext cx="2910682" cy="1403979"/>
      </dsp:txXfrm>
    </dsp:sp>
    <dsp:sp modelId="{807F0F65-FAA6-4E39-86F7-1284FA5B08E0}">
      <dsp:nvSpPr>
        <dsp:cNvPr id="0" name=""/>
        <dsp:cNvSpPr/>
      </dsp:nvSpPr>
      <dsp:spPr>
        <a:xfrm>
          <a:off x="13119" y="1954096"/>
          <a:ext cx="2609845" cy="1304922"/>
        </a:xfrm>
        <a:prstGeom prst="rect">
          <a:avLst/>
        </a:prstGeom>
        <a:solidFill>
          <a:schemeClr val="accent6">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a:t>Tracie Jones</a:t>
          </a:r>
        </a:p>
        <a:p>
          <a:pPr lvl="0" algn="ctr" defTabSz="755650">
            <a:lnSpc>
              <a:spcPct val="90000"/>
            </a:lnSpc>
            <a:spcBef>
              <a:spcPct val="0"/>
            </a:spcBef>
            <a:spcAft>
              <a:spcPct val="35000"/>
            </a:spcAft>
          </a:pPr>
          <a:endParaRPr lang="en-US" sz="1400" i="0" kern="1200" dirty="0"/>
        </a:p>
        <a:p>
          <a:pPr lvl="0" algn="ctr" defTabSz="755650">
            <a:lnSpc>
              <a:spcPct val="90000"/>
            </a:lnSpc>
            <a:spcBef>
              <a:spcPct val="0"/>
            </a:spcBef>
            <a:spcAft>
              <a:spcPct val="35000"/>
            </a:spcAft>
          </a:pPr>
          <a:r>
            <a:rPr lang="en-US" sz="1400" i="0" kern="1200" dirty="0"/>
            <a:t>Course Approvals    Changes to Courses</a:t>
          </a:r>
        </a:p>
        <a:p>
          <a:pPr lvl="0" algn="ctr" defTabSz="755650">
            <a:lnSpc>
              <a:spcPct val="90000"/>
            </a:lnSpc>
            <a:spcBef>
              <a:spcPct val="0"/>
            </a:spcBef>
            <a:spcAft>
              <a:spcPct val="35000"/>
            </a:spcAft>
          </a:pPr>
          <a:r>
            <a:rPr lang="en-US" sz="1400" i="0" kern="1200" dirty="0"/>
            <a:t>Customized CE</a:t>
          </a:r>
        </a:p>
      </dsp:txBody>
      <dsp:txXfrm>
        <a:off x="13119" y="1954096"/>
        <a:ext cx="2609845" cy="1304922"/>
      </dsp:txXfrm>
    </dsp:sp>
    <dsp:sp modelId="{B7B173BF-5A71-4B98-8FEE-1B965C6F6ACB}">
      <dsp:nvSpPr>
        <dsp:cNvPr id="0" name=""/>
        <dsp:cNvSpPr/>
      </dsp:nvSpPr>
      <dsp:spPr>
        <a:xfrm>
          <a:off x="3171033" y="1954096"/>
          <a:ext cx="2609845" cy="1304922"/>
        </a:xfrm>
        <a:prstGeom prst="rect">
          <a:avLst/>
        </a:prstGeom>
        <a:solidFill>
          <a:schemeClr val="accent6">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a:t>Crystal Cuffley</a:t>
          </a:r>
        </a:p>
        <a:p>
          <a:pPr lvl="0" algn="ctr" defTabSz="755650">
            <a:lnSpc>
              <a:spcPct val="90000"/>
            </a:lnSpc>
            <a:spcBef>
              <a:spcPct val="0"/>
            </a:spcBef>
            <a:spcAft>
              <a:spcPct val="35000"/>
            </a:spcAft>
          </a:pPr>
          <a:endParaRPr lang="en-US" sz="1100" kern="1200" dirty="0"/>
        </a:p>
        <a:p>
          <a:pPr lvl="0" algn="ctr" defTabSz="755650">
            <a:lnSpc>
              <a:spcPct val="90000"/>
            </a:lnSpc>
            <a:spcBef>
              <a:spcPct val="0"/>
            </a:spcBef>
            <a:spcAft>
              <a:spcPct val="35000"/>
            </a:spcAft>
          </a:pPr>
          <a:r>
            <a:rPr lang="en-US" sz="1400" kern="1200" dirty="0"/>
            <a:t>OEMS Help Desk Technician</a:t>
          </a:r>
        </a:p>
        <a:p>
          <a:pPr lvl="0" algn="ctr" defTabSz="755650">
            <a:lnSpc>
              <a:spcPct val="90000"/>
            </a:lnSpc>
            <a:spcBef>
              <a:spcPct val="0"/>
            </a:spcBef>
            <a:spcAft>
              <a:spcPct val="35000"/>
            </a:spcAft>
          </a:pPr>
          <a:r>
            <a:rPr lang="en-US" sz="1400" kern="1200" dirty="0"/>
            <a:t>OEMS-AppSupport@vdh.virginia.gov</a:t>
          </a:r>
          <a:r>
            <a:rPr lang="en-US" sz="1700" kern="1200" dirty="0"/>
            <a:t> </a:t>
          </a:r>
        </a:p>
      </dsp:txBody>
      <dsp:txXfrm>
        <a:off x="3171033" y="1954096"/>
        <a:ext cx="2609845" cy="130492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1" y="0"/>
            <a:ext cx="2972591" cy="461087"/>
          </a:xfrm>
          <a:prstGeom prst="rect">
            <a:avLst/>
          </a:prstGeom>
          <a:noFill/>
          <a:ln w="9525">
            <a:noFill/>
            <a:miter lim="800000"/>
            <a:headEnd/>
            <a:tailEnd/>
          </a:ln>
          <a:effectLst/>
        </p:spPr>
        <p:txBody>
          <a:bodyPr vert="horz" wrap="square" lIns="90118" tIns="45059" rIns="90118" bIns="45059" numCol="1" anchor="t" anchorCtr="0" compatLnSpc="1">
            <a:prstTxWarp prst="textNoShape">
              <a:avLst/>
            </a:prstTxWarp>
          </a:bodyPr>
          <a:lstStyle>
            <a:lvl1pPr eaLnBrk="1" hangingPunct="1">
              <a:defRPr sz="1200"/>
            </a:lvl1pPr>
          </a:lstStyle>
          <a:p>
            <a:endParaRPr lang="en-US" dirty="0"/>
          </a:p>
        </p:txBody>
      </p:sp>
      <p:sp>
        <p:nvSpPr>
          <p:cNvPr id="163843" name="Rectangle 3"/>
          <p:cNvSpPr>
            <a:spLocks noGrp="1" noChangeArrowheads="1"/>
          </p:cNvSpPr>
          <p:nvPr>
            <p:ph type="dt" sz="quarter" idx="1"/>
          </p:nvPr>
        </p:nvSpPr>
        <p:spPr bwMode="auto">
          <a:xfrm>
            <a:off x="3883827" y="0"/>
            <a:ext cx="2972590" cy="461087"/>
          </a:xfrm>
          <a:prstGeom prst="rect">
            <a:avLst/>
          </a:prstGeom>
          <a:noFill/>
          <a:ln w="9525">
            <a:noFill/>
            <a:miter lim="800000"/>
            <a:headEnd/>
            <a:tailEnd/>
          </a:ln>
          <a:effectLst/>
        </p:spPr>
        <p:txBody>
          <a:bodyPr vert="horz" wrap="square" lIns="90118" tIns="45059" rIns="90118" bIns="45059" numCol="1" anchor="t" anchorCtr="0" compatLnSpc="1">
            <a:prstTxWarp prst="textNoShape">
              <a:avLst/>
            </a:prstTxWarp>
          </a:bodyPr>
          <a:lstStyle>
            <a:lvl1pPr algn="r" eaLnBrk="1" hangingPunct="1">
              <a:defRPr sz="1200"/>
            </a:lvl1pPr>
          </a:lstStyle>
          <a:p>
            <a:endParaRPr lang="en-US" dirty="0"/>
          </a:p>
        </p:txBody>
      </p:sp>
      <p:sp>
        <p:nvSpPr>
          <p:cNvPr id="163844" name="Rectangle 4"/>
          <p:cNvSpPr>
            <a:spLocks noGrp="1" noChangeArrowheads="1"/>
          </p:cNvSpPr>
          <p:nvPr>
            <p:ph type="ftr" sz="quarter" idx="2"/>
          </p:nvPr>
        </p:nvSpPr>
        <p:spPr bwMode="auto">
          <a:xfrm>
            <a:off x="1" y="8752778"/>
            <a:ext cx="2972591" cy="461087"/>
          </a:xfrm>
          <a:prstGeom prst="rect">
            <a:avLst/>
          </a:prstGeom>
          <a:noFill/>
          <a:ln w="9525">
            <a:noFill/>
            <a:miter lim="800000"/>
            <a:headEnd/>
            <a:tailEnd/>
          </a:ln>
          <a:effectLst/>
        </p:spPr>
        <p:txBody>
          <a:bodyPr vert="horz" wrap="square" lIns="90118" tIns="45059" rIns="90118" bIns="45059" numCol="1" anchor="b" anchorCtr="0" compatLnSpc="1">
            <a:prstTxWarp prst="textNoShape">
              <a:avLst/>
            </a:prstTxWarp>
          </a:bodyPr>
          <a:lstStyle>
            <a:lvl1pPr eaLnBrk="1" hangingPunct="1">
              <a:defRPr sz="1200"/>
            </a:lvl1pPr>
          </a:lstStyle>
          <a:p>
            <a:endParaRPr lang="en-US" dirty="0"/>
          </a:p>
        </p:txBody>
      </p:sp>
      <p:sp>
        <p:nvSpPr>
          <p:cNvPr id="163845" name="Rectangle 5"/>
          <p:cNvSpPr>
            <a:spLocks noGrp="1" noChangeArrowheads="1"/>
          </p:cNvSpPr>
          <p:nvPr>
            <p:ph type="sldNum" sz="quarter" idx="3"/>
          </p:nvPr>
        </p:nvSpPr>
        <p:spPr bwMode="auto">
          <a:xfrm>
            <a:off x="3883827" y="8752778"/>
            <a:ext cx="2972590" cy="461087"/>
          </a:xfrm>
          <a:prstGeom prst="rect">
            <a:avLst/>
          </a:prstGeom>
          <a:noFill/>
          <a:ln w="9525">
            <a:noFill/>
            <a:miter lim="800000"/>
            <a:headEnd/>
            <a:tailEnd/>
          </a:ln>
          <a:effectLst/>
        </p:spPr>
        <p:txBody>
          <a:bodyPr vert="horz" wrap="square" lIns="90118" tIns="45059" rIns="90118" bIns="45059" numCol="1" anchor="b" anchorCtr="0" compatLnSpc="1">
            <a:prstTxWarp prst="textNoShape">
              <a:avLst/>
            </a:prstTxWarp>
          </a:bodyPr>
          <a:lstStyle>
            <a:lvl1pPr algn="r" eaLnBrk="1" hangingPunct="1">
              <a:defRPr sz="1200"/>
            </a:lvl1pPr>
          </a:lstStyle>
          <a:p>
            <a:fld id="{7C73FBC1-F3DD-4A09-B3EA-18E396E1BCC1}" type="slidenum">
              <a:rPr lang="en-US"/>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2972591" cy="461087"/>
          </a:xfrm>
          <a:prstGeom prst="rect">
            <a:avLst/>
          </a:prstGeom>
          <a:noFill/>
          <a:ln w="9525">
            <a:noFill/>
            <a:miter lim="800000"/>
            <a:headEnd/>
            <a:tailEnd/>
          </a:ln>
          <a:effectLst/>
        </p:spPr>
        <p:txBody>
          <a:bodyPr vert="horz" wrap="square" lIns="91830" tIns="45916" rIns="91830" bIns="45916" numCol="1" anchor="t" anchorCtr="0" compatLnSpc="1">
            <a:prstTxWarp prst="textNoShape">
              <a:avLst/>
            </a:prstTxWarp>
          </a:bodyPr>
          <a:lstStyle>
            <a:lvl1pPr defTabSz="918444" eaLnBrk="1" hangingPunct="1">
              <a:defRPr sz="1200"/>
            </a:lvl1pPr>
          </a:lstStyle>
          <a:p>
            <a:endParaRPr lang="en-US" dirty="0"/>
          </a:p>
        </p:txBody>
      </p:sp>
      <p:sp>
        <p:nvSpPr>
          <p:cNvPr id="6147" name="Rectangle 3"/>
          <p:cNvSpPr>
            <a:spLocks noGrp="1" noChangeArrowheads="1"/>
          </p:cNvSpPr>
          <p:nvPr>
            <p:ph type="dt" idx="1"/>
          </p:nvPr>
        </p:nvSpPr>
        <p:spPr bwMode="auto">
          <a:xfrm>
            <a:off x="3883827" y="0"/>
            <a:ext cx="2972590" cy="461087"/>
          </a:xfrm>
          <a:prstGeom prst="rect">
            <a:avLst/>
          </a:prstGeom>
          <a:noFill/>
          <a:ln w="9525">
            <a:noFill/>
            <a:miter lim="800000"/>
            <a:headEnd/>
            <a:tailEnd/>
          </a:ln>
          <a:effectLst/>
        </p:spPr>
        <p:txBody>
          <a:bodyPr vert="horz" wrap="square" lIns="91830" tIns="45916" rIns="91830" bIns="45916" numCol="1" anchor="t" anchorCtr="0" compatLnSpc="1">
            <a:prstTxWarp prst="textNoShape">
              <a:avLst/>
            </a:prstTxWarp>
          </a:bodyPr>
          <a:lstStyle>
            <a:lvl1pPr algn="r" defTabSz="918444" eaLnBrk="1" hangingPunct="1">
              <a:defRPr sz="1200"/>
            </a:lvl1pPr>
          </a:lstStyle>
          <a:p>
            <a:endParaRPr lang="en-US" dirty="0"/>
          </a:p>
        </p:txBody>
      </p:sp>
      <p:sp>
        <p:nvSpPr>
          <p:cNvPr id="6148" name="Rectangle 4"/>
          <p:cNvSpPr>
            <a:spLocks noGrp="1" noRot="1" noChangeAspect="1" noChangeArrowheads="1" noTextEdit="1"/>
          </p:cNvSpPr>
          <p:nvPr>
            <p:ph type="sldImg" idx="2"/>
          </p:nvPr>
        </p:nvSpPr>
        <p:spPr bwMode="auto">
          <a:xfrm>
            <a:off x="1127125" y="690563"/>
            <a:ext cx="4605338" cy="3455987"/>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686592" y="4377964"/>
            <a:ext cx="5484818" cy="4146633"/>
          </a:xfrm>
          <a:prstGeom prst="rect">
            <a:avLst/>
          </a:prstGeom>
          <a:noFill/>
          <a:ln w="9525">
            <a:noFill/>
            <a:miter lim="800000"/>
            <a:headEnd/>
            <a:tailEnd/>
          </a:ln>
          <a:effectLst/>
        </p:spPr>
        <p:txBody>
          <a:bodyPr vert="horz" wrap="square" lIns="91830" tIns="45916" rIns="91830" bIns="459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1" y="8752778"/>
            <a:ext cx="2972591" cy="461087"/>
          </a:xfrm>
          <a:prstGeom prst="rect">
            <a:avLst/>
          </a:prstGeom>
          <a:noFill/>
          <a:ln w="9525">
            <a:noFill/>
            <a:miter lim="800000"/>
            <a:headEnd/>
            <a:tailEnd/>
          </a:ln>
          <a:effectLst/>
        </p:spPr>
        <p:txBody>
          <a:bodyPr vert="horz" wrap="square" lIns="91830" tIns="45916" rIns="91830" bIns="45916" numCol="1" anchor="b" anchorCtr="0" compatLnSpc="1">
            <a:prstTxWarp prst="textNoShape">
              <a:avLst/>
            </a:prstTxWarp>
          </a:bodyPr>
          <a:lstStyle>
            <a:lvl1pPr defTabSz="918444" eaLnBrk="1" hangingPunct="1">
              <a:defRPr sz="1200"/>
            </a:lvl1pPr>
          </a:lstStyle>
          <a:p>
            <a:endParaRPr lang="en-US" dirty="0"/>
          </a:p>
        </p:txBody>
      </p:sp>
      <p:sp>
        <p:nvSpPr>
          <p:cNvPr id="6151" name="Rectangle 7"/>
          <p:cNvSpPr>
            <a:spLocks noGrp="1" noChangeArrowheads="1"/>
          </p:cNvSpPr>
          <p:nvPr>
            <p:ph type="sldNum" sz="quarter" idx="5"/>
          </p:nvPr>
        </p:nvSpPr>
        <p:spPr bwMode="auto">
          <a:xfrm>
            <a:off x="3883827" y="8752778"/>
            <a:ext cx="2972590" cy="461087"/>
          </a:xfrm>
          <a:prstGeom prst="rect">
            <a:avLst/>
          </a:prstGeom>
          <a:noFill/>
          <a:ln w="9525">
            <a:noFill/>
            <a:miter lim="800000"/>
            <a:headEnd/>
            <a:tailEnd/>
          </a:ln>
          <a:effectLst/>
        </p:spPr>
        <p:txBody>
          <a:bodyPr vert="horz" wrap="square" lIns="91830" tIns="45916" rIns="91830" bIns="45916" numCol="1" anchor="b" anchorCtr="0" compatLnSpc="1">
            <a:prstTxWarp prst="textNoShape">
              <a:avLst/>
            </a:prstTxWarp>
          </a:bodyPr>
          <a:lstStyle>
            <a:lvl1pPr algn="r" defTabSz="918444" eaLnBrk="1" hangingPunct="1">
              <a:defRPr sz="1200"/>
            </a:lvl1pPr>
          </a:lstStyle>
          <a:p>
            <a:fld id="{BD37C79C-7B9D-469B-9458-22DC4362CEBF}"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law.lis.virginia.gov/vacode/32.1-111.3/"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143FC3-9695-4742-A9EF-9DC8D2EEAF80}"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1019386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7F36D3-116D-4837-9386-985AF6C83633}"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4286208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93B6AE-642D-4BA8-87FC-52152AA24E7C}"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225512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311868-E4DA-4C7D-8536-8CE9ECEFE1DC}"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1430224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E3A951-0CCB-4654-8488-A5B7F9FF5031}"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186497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403197-F489-4C2E-90AB-A62789E1A1F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1499103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9FADF3C-0C41-41DB-8743-893CFE7BF61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1371247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65EF43-1B92-4F0A-8A3C-75DE37CB6C2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3094978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238308-691A-44E2-997C-369E5EB08E98}"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4194499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A98E31-87BB-4D21-A882-52FD66494F3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3081306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D97380-1F48-465D-B57C-5A686923061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3203932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7E3C6C-EFB2-4179-988E-8FD21FDFB85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a:t>Give acronym list</a:t>
            </a:r>
          </a:p>
        </p:txBody>
      </p:sp>
    </p:spTree>
    <p:extLst>
      <p:ext uri="{BB962C8B-B14F-4D97-AF65-F5344CB8AC3E}">
        <p14:creationId xmlns:p14="http://schemas.microsoft.com/office/powerpoint/2010/main" val="1160425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9F024-ADA1-4E1C-99CB-41C9B8BE52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4796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9F024-ADA1-4E1C-99CB-41C9B8BE52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6372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35E235-5EEE-4FAD-B314-E054D927AD01}" type="slidenum">
              <a:rPr lang="en-US"/>
              <a:pPr/>
              <a:t>33</a:t>
            </a:fld>
            <a:endParaRPr lang="en-US" dirty="0"/>
          </a:p>
        </p:txBody>
      </p:sp>
      <p:sp>
        <p:nvSpPr>
          <p:cNvPr id="985090" name="Rectangle 2"/>
          <p:cNvSpPr>
            <a:spLocks noGrp="1" noRot="1" noChangeAspect="1" noChangeArrowheads="1" noTextEdit="1"/>
          </p:cNvSpPr>
          <p:nvPr>
            <p:ph type="sldImg"/>
          </p:nvPr>
        </p:nvSpPr>
        <p:spPr>
          <a:ln/>
        </p:spPr>
      </p:sp>
      <p:sp>
        <p:nvSpPr>
          <p:cNvPr id="98509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History:</a:t>
            </a:r>
          </a:p>
          <a:p>
            <a:pPr>
              <a:lnSpc>
                <a:spcPct val="90000"/>
              </a:lnSpc>
            </a:pPr>
            <a:r>
              <a:rPr lang="en-US" b="1" dirty="0"/>
              <a:t>1968 – </a:t>
            </a:r>
            <a:r>
              <a:rPr lang="en-US" dirty="0"/>
              <a:t>The Office (formerly, Bureau) of Emergency Medical Services was established within the Department of Health with the passage of the Virginia Ambulance Law.  Funding was provided through the </a:t>
            </a:r>
            <a:r>
              <a:rPr lang="en-US" i="1" u="sng" dirty="0"/>
              <a:t>state’s general fund and federal funds</a:t>
            </a:r>
            <a:r>
              <a:rPr lang="en-US" dirty="0"/>
              <a:t>.</a:t>
            </a:r>
          </a:p>
          <a:p>
            <a:pPr>
              <a:lnSpc>
                <a:spcPct val="90000"/>
              </a:lnSpc>
              <a:buNone/>
            </a:pPr>
            <a:endParaRPr lang="en-US" dirty="0"/>
          </a:p>
          <a:p>
            <a:pPr>
              <a:lnSpc>
                <a:spcPct val="90000"/>
              </a:lnSpc>
            </a:pPr>
            <a:r>
              <a:rPr lang="en-US" b="1" dirty="0"/>
              <a:t>1978 – </a:t>
            </a:r>
            <a:r>
              <a:rPr lang="en-US" b="1" u="sng" dirty="0"/>
              <a:t>Virginia Rescue Squad Assistance Fund</a:t>
            </a:r>
            <a:r>
              <a:rPr lang="en-US" dirty="0"/>
              <a:t> created by legislation. First grants awarded in June 1979.</a:t>
            </a:r>
            <a:endParaRPr lang="en-US" b="1" dirty="0"/>
          </a:p>
          <a:p>
            <a:pPr>
              <a:lnSpc>
                <a:spcPct val="90000"/>
              </a:lnSpc>
              <a:buNone/>
            </a:pPr>
            <a:endParaRPr lang="en-US" b="1" dirty="0"/>
          </a:p>
          <a:p>
            <a:pPr>
              <a:lnSpc>
                <a:spcPct val="90000"/>
              </a:lnSpc>
            </a:pPr>
            <a:r>
              <a:rPr lang="en-US" b="1" dirty="0"/>
              <a:t>1983 – “</a:t>
            </a:r>
            <a:r>
              <a:rPr lang="en-US" b="1" u="sng" dirty="0"/>
              <a:t>One For Life</a:t>
            </a:r>
            <a:r>
              <a:rPr lang="en-US" dirty="0"/>
              <a:t>" legislation, adding a $1.00 fee on motor vehicle registration to support EMS. </a:t>
            </a:r>
          </a:p>
          <a:p>
            <a:pPr>
              <a:lnSpc>
                <a:spcPct val="90000"/>
              </a:lnSpc>
              <a:buNone/>
            </a:pPr>
            <a:endParaRPr lang="en-US" b="1" dirty="0"/>
          </a:p>
          <a:p>
            <a:pPr>
              <a:lnSpc>
                <a:spcPct val="90000"/>
              </a:lnSpc>
            </a:pPr>
            <a:r>
              <a:rPr lang="en-US" b="1" dirty="0"/>
              <a:t>1990 – “</a:t>
            </a:r>
            <a:r>
              <a:rPr lang="en-US" b="1" u="sng" dirty="0"/>
              <a:t>Two For Life</a:t>
            </a:r>
            <a:r>
              <a:rPr lang="en-US" dirty="0"/>
              <a:t>” legislation passed following a two year Joint Legislative Subcommittee studying the governance, training, recruitment and retention of EMS personnel.</a:t>
            </a:r>
          </a:p>
          <a:p>
            <a:endParaRPr lang="en-US" dirty="0"/>
          </a:p>
          <a:p>
            <a:pPr>
              <a:lnSpc>
                <a:spcPct val="90000"/>
              </a:lnSpc>
            </a:pPr>
            <a:r>
              <a:rPr lang="en-US" b="1" dirty="0"/>
              <a:t>2002</a:t>
            </a:r>
            <a:r>
              <a:rPr lang="en-US" dirty="0"/>
              <a:t> </a:t>
            </a:r>
            <a:r>
              <a:rPr lang="en-US" b="1" dirty="0"/>
              <a:t>–</a:t>
            </a:r>
            <a:r>
              <a:rPr lang="en-US" dirty="0"/>
              <a:t> </a:t>
            </a:r>
            <a:r>
              <a:rPr lang="en-US" b="1" dirty="0"/>
              <a:t>“</a:t>
            </a:r>
            <a:r>
              <a:rPr lang="en-US" b="1" u="sng" dirty="0"/>
              <a:t>Four for Life</a:t>
            </a:r>
            <a:r>
              <a:rPr lang="en-US" dirty="0"/>
              <a:t>” legislation passed; however, the increased funding was withheld for Virginia’s Homeland Security general fund. </a:t>
            </a:r>
          </a:p>
          <a:p>
            <a:pPr>
              <a:lnSpc>
                <a:spcPct val="90000"/>
              </a:lnSpc>
              <a:buNone/>
            </a:pPr>
            <a:endParaRPr lang="en-US" b="1" dirty="0"/>
          </a:p>
          <a:p>
            <a:pPr>
              <a:lnSpc>
                <a:spcPct val="90000"/>
              </a:lnSpc>
            </a:pPr>
            <a:r>
              <a:rPr lang="en-US" b="1" dirty="0"/>
              <a:t>2004</a:t>
            </a:r>
            <a:r>
              <a:rPr lang="en-US" dirty="0"/>
              <a:t> </a:t>
            </a:r>
            <a:r>
              <a:rPr lang="en-US" b="1" dirty="0"/>
              <a:t>– “</a:t>
            </a:r>
            <a:r>
              <a:rPr lang="en-US" b="1" u="sng" dirty="0"/>
              <a:t>Four for Life</a:t>
            </a:r>
            <a:r>
              <a:rPr lang="en-US" dirty="0"/>
              <a:t>” less $3.45 million retained in general funds was provided to the EMS system ($20.9 million provided to EMS in FY05).</a:t>
            </a:r>
          </a:p>
          <a:p>
            <a:pPr>
              <a:lnSpc>
                <a:spcPct val="90000"/>
              </a:lnSpc>
              <a:buNone/>
            </a:pPr>
            <a:endParaRPr lang="en-US" b="1" dirty="0"/>
          </a:p>
          <a:p>
            <a:pPr>
              <a:lnSpc>
                <a:spcPct val="90000"/>
              </a:lnSpc>
            </a:pPr>
            <a:r>
              <a:rPr lang="en-US" b="1" dirty="0"/>
              <a:t>2006</a:t>
            </a:r>
            <a:r>
              <a:rPr lang="en-US" dirty="0"/>
              <a:t> </a:t>
            </a:r>
            <a:r>
              <a:rPr lang="en-US" b="1" dirty="0"/>
              <a:t>– “</a:t>
            </a:r>
            <a:r>
              <a:rPr lang="en-US" b="1" u="sng" dirty="0"/>
              <a:t>Four for Life</a:t>
            </a:r>
            <a:r>
              <a:rPr lang="en-US" dirty="0"/>
              <a:t>” was fully enacted by budget bill ($23.5 million in FY06) and revised the % distribution.</a:t>
            </a:r>
          </a:p>
          <a:p>
            <a:pPr>
              <a:lnSpc>
                <a:spcPct val="90000"/>
              </a:lnSpc>
              <a:buNone/>
            </a:pPr>
            <a:endParaRPr lang="en-US" b="1" dirty="0"/>
          </a:p>
          <a:p>
            <a:pPr>
              <a:lnSpc>
                <a:spcPct val="90000"/>
              </a:lnSpc>
            </a:pPr>
            <a:r>
              <a:rPr lang="en-US" b="1" dirty="0"/>
              <a:t>2008</a:t>
            </a:r>
            <a:r>
              <a:rPr lang="en-US" dirty="0"/>
              <a:t> </a:t>
            </a:r>
            <a:r>
              <a:rPr lang="en-US" b="1" dirty="0"/>
              <a:t>– </a:t>
            </a:r>
            <a:r>
              <a:rPr lang="en-US" dirty="0"/>
              <a:t>General Assembly (</a:t>
            </a:r>
            <a:r>
              <a:rPr lang="en-US" dirty="0" err="1"/>
              <a:t>HJR</a:t>
            </a:r>
            <a:r>
              <a:rPr lang="en-US" dirty="0"/>
              <a:t> 743) approved a $0.25 increase in “</a:t>
            </a:r>
            <a:r>
              <a:rPr lang="en-US" b="1" u="sng" dirty="0"/>
              <a:t>Four for Life</a:t>
            </a:r>
            <a:r>
              <a:rPr lang="en-US" dirty="0"/>
              <a:t>” restricting the use of the increase to EMS training and continuing education as a recruitment and retention initiative. </a:t>
            </a:r>
          </a:p>
          <a:p>
            <a:pPr>
              <a:lnSpc>
                <a:spcPct val="90000"/>
              </a:lnSpc>
              <a:buNone/>
            </a:pPr>
            <a:endParaRPr lang="en-US" b="1" dirty="0"/>
          </a:p>
          <a:p>
            <a:pPr>
              <a:lnSpc>
                <a:spcPct val="90000"/>
              </a:lnSpc>
            </a:pPr>
            <a:r>
              <a:rPr lang="en-US" b="1" dirty="0"/>
              <a:t>2010</a:t>
            </a:r>
            <a:r>
              <a:rPr lang="en-US" dirty="0"/>
              <a:t> – General Assembly Budget Amendment approved a $2.00 increase in funding; to be retained in the general fund ($10,518,587) and VA State Police ($2,052,723)</a:t>
            </a:r>
          </a:p>
        </p:txBody>
      </p:sp>
      <p:sp>
        <p:nvSpPr>
          <p:cNvPr id="4" name="Slide Number Placeholder 3"/>
          <p:cNvSpPr>
            <a:spLocks noGrp="1"/>
          </p:cNvSpPr>
          <p:nvPr>
            <p:ph type="sldNum" sz="quarter" idx="10"/>
          </p:nvPr>
        </p:nvSpPr>
        <p:spPr/>
        <p:txBody>
          <a:bodyPr/>
          <a:lstStyle/>
          <a:p>
            <a:fld id="{BD37C79C-7B9D-469B-9458-22DC4362CEBF}" type="slidenum">
              <a:rPr lang="en-US" smtClean="0"/>
              <a:pPr/>
              <a:t>34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000" b="1" dirty="0"/>
              <a:t>§ 46.2-694 Para. 13 – EMS Funding</a:t>
            </a:r>
          </a:p>
          <a:p>
            <a:endParaRPr lang="en-US" sz="1000" dirty="0"/>
          </a:p>
          <a:p>
            <a:pPr>
              <a:lnSpc>
                <a:spcPct val="90000"/>
              </a:lnSpc>
            </a:pPr>
            <a:r>
              <a:rPr lang="en-US" sz="1000" b="1" dirty="0"/>
              <a:t>An additional $4.25 per vehicle registration per year shall be charged and collected by DMV for each automobile and pick-up or panel truck </a:t>
            </a:r>
          </a:p>
          <a:p>
            <a:pPr>
              <a:lnSpc>
                <a:spcPct val="90000"/>
              </a:lnSpc>
            </a:pPr>
            <a:endParaRPr lang="en-US" sz="1000" b="1" dirty="0"/>
          </a:p>
          <a:p>
            <a:pPr>
              <a:lnSpc>
                <a:spcPct val="90000"/>
              </a:lnSpc>
            </a:pPr>
            <a:r>
              <a:rPr lang="en-US" sz="1000" dirty="0"/>
              <a:t>All funds collected from $4 of the $4.25 fee shall be paid into the state treasury and shall be set aside as a special fund to be used only for emergency medical service purposes.</a:t>
            </a:r>
          </a:p>
          <a:p>
            <a:pPr>
              <a:lnSpc>
                <a:spcPct val="90000"/>
              </a:lnSpc>
            </a:pPr>
            <a:endParaRPr lang="en-US" sz="1000" dirty="0"/>
          </a:p>
          <a:p>
            <a:pPr>
              <a:lnSpc>
                <a:spcPct val="90000"/>
              </a:lnSpc>
            </a:pPr>
            <a:r>
              <a:rPr lang="en-US" sz="1000" dirty="0"/>
              <a:t>All revenues generated by the remaining $0.25 of the $4.25 fee approved by the 2008 Session of the General Assembly shall be deposited into the Rescue Squad Assistance Fund and used only to pay for the costs associated with the </a:t>
            </a:r>
            <a:r>
              <a:rPr lang="en-US" sz="1000" b="1" i="1" dirty="0"/>
              <a:t>certification and recertification training</a:t>
            </a:r>
            <a:r>
              <a:rPr lang="en-US" sz="1000" dirty="0"/>
              <a:t> of emergency medical services personnel.</a:t>
            </a:r>
          </a:p>
          <a:p>
            <a:pPr>
              <a:lnSpc>
                <a:spcPct val="90000"/>
              </a:lnSpc>
            </a:pPr>
            <a:endParaRPr lang="en-US" sz="1000" dirty="0"/>
          </a:p>
          <a:p>
            <a:pPr>
              <a:lnSpc>
                <a:spcPct val="80000"/>
              </a:lnSpc>
            </a:pPr>
            <a:r>
              <a:rPr lang="en-US" sz="1000" b="1" dirty="0"/>
              <a:t>Distribution of these funds shall be:</a:t>
            </a:r>
          </a:p>
          <a:p>
            <a:pPr>
              <a:lnSpc>
                <a:spcPct val="80000"/>
              </a:lnSpc>
              <a:buFont typeface="Arial" pitchFamily="34" charset="0"/>
              <a:buChar char="•"/>
            </a:pPr>
            <a:r>
              <a:rPr lang="en-US" sz="1000" dirty="0"/>
              <a:t>$0.25 shall be deposited into the Rescue Squad Assistance Fund </a:t>
            </a:r>
            <a:r>
              <a:rPr lang="en-US" sz="1000" i="1" dirty="0"/>
              <a:t>(Special Dedicated – 0910)</a:t>
            </a:r>
          </a:p>
          <a:p>
            <a:pPr lvl="2">
              <a:lnSpc>
                <a:spcPct val="80000"/>
              </a:lnSpc>
            </a:pPr>
            <a:r>
              <a:rPr lang="en-US" sz="1000" dirty="0"/>
              <a:t>Used </a:t>
            </a:r>
            <a:r>
              <a:rPr lang="en-US" sz="1000" u="sng" dirty="0"/>
              <a:t>as a recruitment and retention incentive </a:t>
            </a:r>
            <a:r>
              <a:rPr lang="en-US" sz="1000" dirty="0"/>
              <a:t>for the costs associated with certification and recertification training of EMS personnel (</a:t>
            </a:r>
            <a:r>
              <a:rPr lang="en-US" sz="1000" dirty="0" err="1"/>
              <a:t>HJR</a:t>
            </a:r>
            <a:r>
              <a:rPr lang="en-US" sz="1000" dirty="0"/>
              <a:t> 743)</a:t>
            </a:r>
          </a:p>
          <a:p>
            <a:pPr lvl="0">
              <a:lnSpc>
                <a:spcPct val="80000"/>
              </a:lnSpc>
              <a:buFont typeface="Arial" pitchFamily="34" charset="0"/>
              <a:buChar char="•"/>
            </a:pPr>
            <a:r>
              <a:rPr lang="en-US" sz="1000" dirty="0"/>
              <a:t>$4.00 portion is distributed as follows:</a:t>
            </a:r>
          </a:p>
          <a:p>
            <a:pPr lvl="1">
              <a:lnSpc>
                <a:spcPct val="80000"/>
              </a:lnSpc>
              <a:buFont typeface="Courier New" pitchFamily="49" charset="0"/>
              <a:buChar char="o"/>
            </a:pPr>
            <a:r>
              <a:rPr lang="en-US" sz="1000" dirty="0"/>
              <a:t> Special Fund – 0213:</a:t>
            </a:r>
          </a:p>
          <a:p>
            <a:pPr lvl="2">
              <a:lnSpc>
                <a:spcPct val="80000"/>
              </a:lnSpc>
              <a:buFont typeface="Wingdings" pitchFamily="2" charset="2"/>
              <a:buChar char="v"/>
            </a:pPr>
            <a:r>
              <a:rPr lang="en-US" sz="1000" dirty="0"/>
              <a:t> 2% - Virginia Association of Volunteer Rescue Squads</a:t>
            </a:r>
          </a:p>
          <a:p>
            <a:pPr lvl="2">
              <a:lnSpc>
                <a:spcPct val="80000"/>
              </a:lnSpc>
              <a:buFont typeface="Wingdings" pitchFamily="2" charset="2"/>
              <a:buChar char="v"/>
            </a:pPr>
            <a:r>
              <a:rPr lang="en-US" sz="1000" dirty="0"/>
              <a:t>30% - State Department of Health to support </a:t>
            </a:r>
          </a:p>
          <a:p>
            <a:pPr lvl="3">
              <a:lnSpc>
                <a:spcPct val="80000"/>
              </a:lnSpc>
              <a:buFont typeface="Wingdings" pitchFamily="2" charset="2"/>
              <a:buChar char="Ø"/>
            </a:pPr>
            <a:r>
              <a:rPr lang="en-US" sz="1000" dirty="0"/>
              <a:t>Basic Life Support and Advanced Life Support Training </a:t>
            </a:r>
          </a:p>
          <a:p>
            <a:pPr lvl="3">
              <a:lnSpc>
                <a:spcPct val="80000"/>
              </a:lnSpc>
              <a:buFont typeface="Wingdings" pitchFamily="2" charset="2"/>
              <a:buChar char="Ø"/>
            </a:pPr>
            <a:r>
              <a:rPr lang="en-US" sz="1000" dirty="0"/>
              <a:t>Recruitment and Retention programs/Technical Assistance </a:t>
            </a:r>
          </a:p>
          <a:p>
            <a:pPr lvl="3">
              <a:lnSpc>
                <a:spcPct val="80000"/>
              </a:lnSpc>
              <a:buFont typeface="Wingdings" pitchFamily="2" charset="2"/>
              <a:buChar char="Ø"/>
            </a:pPr>
            <a:r>
              <a:rPr lang="en-US" sz="1000" dirty="0"/>
              <a:t>EMS system development, initiatives, and priorities  </a:t>
            </a:r>
          </a:p>
          <a:p>
            <a:pPr lvl="3">
              <a:lnSpc>
                <a:spcPct val="80000"/>
              </a:lnSpc>
              <a:buFont typeface="Wingdings" pitchFamily="2" charset="2"/>
              <a:buChar char="Ø"/>
            </a:pPr>
            <a:r>
              <a:rPr lang="en-US" sz="1000" dirty="0"/>
              <a:t>Technology and radio communication enhancements </a:t>
            </a:r>
          </a:p>
          <a:p>
            <a:pPr lvl="3">
              <a:lnSpc>
                <a:spcPct val="80000"/>
              </a:lnSpc>
              <a:buFont typeface="Wingdings" pitchFamily="2" charset="2"/>
              <a:buChar char="Ø"/>
            </a:pPr>
            <a:r>
              <a:rPr lang="en-US" sz="1000" dirty="0"/>
              <a:t>HMERT &amp; Coordination Response Teams</a:t>
            </a:r>
          </a:p>
          <a:p>
            <a:pPr lvl="2">
              <a:lnSpc>
                <a:spcPct val="80000"/>
              </a:lnSpc>
              <a:buFont typeface="Wingdings" pitchFamily="2" charset="2"/>
              <a:buChar char="v"/>
            </a:pPr>
            <a:r>
              <a:rPr lang="en-US" sz="1000" dirty="0"/>
              <a:t>10% - State Department of Health for OEMS operations</a:t>
            </a:r>
          </a:p>
          <a:p>
            <a:pPr lvl="2">
              <a:lnSpc>
                <a:spcPct val="80000"/>
              </a:lnSpc>
              <a:buFont typeface="Wingdings" pitchFamily="2" charset="2"/>
              <a:buChar char="v"/>
            </a:pPr>
            <a:r>
              <a:rPr lang="en-US" sz="1000" dirty="0"/>
              <a:t>26% - Return to Locality in which vehicle was registered</a:t>
            </a:r>
          </a:p>
          <a:p>
            <a:pPr lvl="1">
              <a:lnSpc>
                <a:spcPct val="80000"/>
              </a:lnSpc>
              <a:buFont typeface="Courier New" pitchFamily="49" charset="0"/>
              <a:buChar char="o"/>
            </a:pPr>
            <a:r>
              <a:rPr lang="en-US" sz="1000" dirty="0"/>
              <a:t>Special Dedicated – 0910 </a:t>
            </a:r>
          </a:p>
          <a:p>
            <a:pPr lvl="2">
              <a:lnSpc>
                <a:spcPct val="80000"/>
              </a:lnSpc>
              <a:buFont typeface="Wingdings" pitchFamily="2" charset="2"/>
              <a:buChar char="v"/>
            </a:pPr>
            <a:r>
              <a:rPr lang="en-US" sz="1000" dirty="0"/>
              <a:t>32% - Rescue Squad Assistance Fund (Grant Programs)</a:t>
            </a:r>
          </a:p>
        </p:txBody>
      </p:sp>
      <p:sp>
        <p:nvSpPr>
          <p:cNvPr id="4" name="Slide Number Placeholder 3"/>
          <p:cNvSpPr>
            <a:spLocks noGrp="1"/>
          </p:cNvSpPr>
          <p:nvPr>
            <p:ph type="sldNum" sz="quarter" idx="10"/>
          </p:nvPr>
        </p:nvSpPr>
        <p:spPr/>
        <p:txBody>
          <a:bodyPr/>
          <a:lstStyle/>
          <a:p>
            <a:fld id="{BD37C79C-7B9D-469B-9458-22DC4362CEBF}" type="slidenum">
              <a:rPr lang="en-US" smtClean="0"/>
              <a:pPr/>
              <a:t>35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a:t>Additional $2.00 in DMV Registration Fees Set-Aside General Fund and State Police</a:t>
            </a:r>
          </a:p>
          <a:p>
            <a:endParaRPr lang="en-US" sz="1000" dirty="0"/>
          </a:p>
          <a:p>
            <a:r>
              <a:rPr lang="en-US" sz="1000" dirty="0"/>
              <a:t>2010 General Assembly budget amendment approved an additional $2.00 in motor vehicle registration fees collected.</a:t>
            </a:r>
          </a:p>
          <a:p>
            <a:pPr>
              <a:buNone/>
            </a:pPr>
            <a:endParaRPr lang="en-US" sz="1000" dirty="0"/>
          </a:p>
          <a:p>
            <a:r>
              <a:rPr lang="en-US" sz="1000" dirty="0"/>
              <a:t>Projected revenue of $12,518,587 generated to support the General Fund and VA State Police (med-flight):</a:t>
            </a:r>
          </a:p>
          <a:p>
            <a:pPr lvl="1"/>
            <a:r>
              <a:rPr lang="en-US" sz="1000" dirty="0"/>
              <a:t>On or before June 30 each year, the State Comptroller shall transfer $10,518,587 the first year and $10,518,587 the second year to the general fund from the $2.00 increase in the annual vehicle registration fee from the special emergency medical services fund contained in the Department of Health's Emergency Medical Services Program (40200).</a:t>
            </a:r>
          </a:p>
          <a:p>
            <a:pPr lvl="1"/>
            <a:endParaRPr lang="en-US" sz="1000" dirty="0"/>
          </a:p>
          <a:p>
            <a:pPr lvl="1"/>
            <a:r>
              <a:rPr lang="en-US" sz="1000" dirty="0"/>
              <a:t>Out of this appropriation, $2,052,723 the first year and $2,052,723 the second year from the special emergency medical services fund shall be provided to the Department of State Police for aviation (med-flight) operations.</a:t>
            </a:r>
          </a:p>
          <a:p>
            <a:pPr lvl="1"/>
            <a:endParaRPr lang="en-US" sz="1000" dirty="0"/>
          </a:p>
          <a:p>
            <a:pPr lvl="1"/>
            <a:r>
              <a:rPr lang="en-US" sz="1000" dirty="0"/>
              <a:t>	State Police Med-flight receives an additional $1,045,375 from the RSAF grant fund for a total of $3,098,098</a:t>
            </a:r>
          </a:p>
        </p:txBody>
      </p:sp>
      <p:sp>
        <p:nvSpPr>
          <p:cNvPr id="4" name="Slide Number Placeholder 3"/>
          <p:cNvSpPr>
            <a:spLocks noGrp="1"/>
          </p:cNvSpPr>
          <p:nvPr>
            <p:ph type="sldNum" sz="quarter" idx="10"/>
          </p:nvPr>
        </p:nvSpPr>
        <p:spPr/>
        <p:txBody>
          <a:bodyPr/>
          <a:lstStyle/>
          <a:p>
            <a:fld id="{BD37C79C-7B9D-469B-9458-22DC4362CEBF}" type="slidenum">
              <a:rPr lang="en-US" smtClean="0"/>
              <a:pPr/>
              <a:t>36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$29,939,960.19</a:t>
            </a:r>
          </a:p>
          <a:p>
            <a:r>
              <a:rPr lang="en-US" sz="1000" dirty="0"/>
              <a:t>$0.25 for Training - $1,759,104.59 </a:t>
            </a:r>
          </a:p>
          <a:p>
            <a:r>
              <a:rPr lang="en-US" sz="1000" dirty="0"/>
              <a:t>$4.00 for Life - $28,180,855.60</a:t>
            </a:r>
          </a:p>
          <a:p>
            <a:endParaRPr lang="en-US" sz="1000" dirty="0"/>
          </a:p>
        </p:txBody>
      </p:sp>
      <p:sp>
        <p:nvSpPr>
          <p:cNvPr id="4" name="Slide Number Placeholder 3"/>
          <p:cNvSpPr>
            <a:spLocks noGrp="1"/>
          </p:cNvSpPr>
          <p:nvPr>
            <p:ph type="sldNum" sz="quarter" idx="10"/>
          </p:nvPr>
        </p:nvSpPr>
        <p:spPr/>
        <p:txBody>
          <a:bodyPr/>
          <a:lstStyle/>
          <a:p>
            <a:fld id="{BD37C79C-7B9D-469B-9458-22DC4362CEBF}" type="slidenum">
              <a:rPr lang="en-US" smtClean="0"/>
              <a:pPr/>
              <a:t>37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37C79C-7B9D-469B-9458-22DC4362CEBF}" type="slidenum">
              <a:rPr lang="en-US" smtClean="0"/>
              <a:pPr/>
              <a:t>38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37C79C-7B9D-469B-9458-22DC4362CEBF}" type="slidenum">
              <a:rPr lang="en-US" smtClean="0"/>
              <a:pPr/>
              <a:t>40</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BA30D83A-1FBC-674E-AEB8-7F4489BA97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B8DD650C-2C18-DC44-BDBE-3B1835F239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388" name="Slide Number Placeholder 3">
            <a:extLst>
              <a:ext uri="{FF2B5EF4-FFF2-40B4-BE49-F238E27FC236}">
                <a16:creationId xmlns:a16="http://schemas.microsoft.com/office/drawing/2014/main" id="{BF041184-7F70-A241-8AFD-FAB60F5DEA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74C6A2-2B87-CF45-86DB-B6F3FE04E27D}" type="slidenum">
              <a:rPr lang="en-US" altLang="en-US"/>
              <a:pPr/>
              <a:t>46</a:t>
            </a:fld>
            <a:endParaRPr lang="en-US" altLang="en-US"/>
          </a:p>
        </p:txBody>
      </p:sp>
    </p:spTree>
    <p:extLst>
      <p:ext uri="{BB962C8B-B14F-4D97-AF65-F5344CB8AC3E}">
        <p14:creationId xmlns:p14="http://schemas.microsoft.com/office/powerpoint/2010/main" val="388788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7D0939-0AF6-44E5-82B5-8F342B1F547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27431896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A5EF7C03-2D48-414C-A87F-9E0F02118D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73C43CEF-EB08-B649-AECC-BE70F432E0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a:t>11/2020</a:t>
            </a:r>
          </a:p>
          <a:p>
            <a:pPr>
              <a:buFontTx/>
              <a:buChar char="•"/>
            </a:pPr>
            <a:r>
              <a:rPr lang="en-US" altLang="en-US"/>
              <a:t>Revenues have been between $10-14 million annually until this year.  Recent law changes eliminating suspension of driving privileges for non driving related offenses eliminated. </a:t>
            </a:r>
          </a:p>
          <a:p>
            <a:pPr>
              <a:buFontTx/>
              <a:buChar char="•"/>
            </a:pPr>
            <a:r>
              <a:rPr lang="en-US" altLang="en-US"/>
              <a:t>FY 2021 is on track for only $4 million annual payout as of this month</a:t>
            </a:r>
          </a:p>
          <a:p>
            <a:endParaRPr lang="en-US" altLang="en-US"/>
          </a:p>
        </p:txBody>
      </p:sp>
      <p:sp>
        <p:nvSpPr>
          <p:cNvPr id="21508" name="Slide Number Placeholder 3">
            <a:extLst>
              <a:ext uri="{FF2B5EF4-FFF2-40B4-BE49-F238E27FC236}">
                <a16:creationId xmlns:a16="http://schemas.microsoft.com/office/drawing/2014/main" id="{62469368-CF3D-A04C-88BE-0411F2819D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C96E6A-318A-8C42-BF4C-C0F149033830}" type="slidenum">
              <a:rPr lang="en-US" altLang="en-US"/>
              <a:pPr/>
              <a:t>50</a:t>
            </a:fld>
            <a:endParaRPr lang="en-US" altLang="en-US"/>
          </a:p>
        </p:txBody>
      </p:sp>
    </p:spTree>
    <p:extLst>
      <p:ext uri="{BB962C8B-B14F-4D97-AF65-F5344CB8AC3E}">
        <p14:creationId xmlns:p14="http://schemas.microsoft.com/office/powerpoint/2010/main" val="3121945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75F1C836-F23C-3246-A493-12C5F20EA7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F36B65FC-E036-104E-829C-7CA1826386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11/2020 The ACS and NHTSA are in the process of revising the current guidelines and the state plan should be updated to reflect the recommended changes once they are announced</a:t>
            </a:r>
          </a:p>
          <a:p>
            <a:endParaRPr lang="en-US" altLang="en-US"/>
          </a:p>
        </p:txBody>
      </p:sp>
      <p:sp>
        <p:nvSpPr>
          <p:cNvPr id="23556" name="Slide Number Placeholder 3">
            <a:extLst>
              <a:ext uri="{FF2B5EF4-FFF2-40B4-BE49-F238E27FC236}">
                <a16:creationId xmlns:a16="http://schemas.microsoft.com/office/drawing/2014/main" id="{330E0591-4527-9641-892C-528D2EB3F5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5CA436-ED13-8F47-A141-CDC1033EF4DE}" type="slidenum">
              <a:rPr lang="en-US" altLang="en-US"/>
              <a:pPr/>
              <a:t>51</a:t>
            </a:fld>
            <a:endParaRPr lang="en-US" altLang="en-US"/>
          </a:p>
        </p:txBody>
      </p:sp>
    </p:spTree>
    <p:extLst>
      <p:ext uri="{BB962C8B-B14F-4D97-AF65-F5344CB8AC3E}">
        <p14:creationId xmlns:p14="http://schemas.microsoft.com/office/powerpoint/2010/main" val="2943284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012A3305-EE2E-934F-A1E2-E60EF73B37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BE00095A-BDAF-AD45-A2D2-B72CB0F7BA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11/2020</a:t>
            </a:r>
          </a:p>
          <a:p>
            <a:r>
              <a:rPr lang="en-US" altLang="en-US"/>
              <a:t>The Plan was last updated in July 2018. Broad group of stakeholders.  TCC also participates in the Virginia Stroke System Taskforce, Virginia Stroke Coordinators Consortium and Virginai Stroke Care Quality Improvement Advisory Group</a:t>
            </a:r>
          </a:p>
        </p:txBody>
      </p:sp>
      <p:sp>
        <p:nvSpPr>
          <p:cNvPr id="25604" name="Slide Number Placeholder 3">
            <a:extLst>
              <a:ext uri="{FF2B5EF4-FFF2-40B4-BE49-F238E27FC236}">
                <a16:creationId xmlns:a16="http://schemas.microsoft.com/office/drawing/2014/main" id="{D7646AF2-861B-054D-8793-D2499156AE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716149-8006-8A47-AB8A-576F1BDE6B45}" type="slidenum">
              <a:rPr lang="en-US" altLang="en-US"/>
              <a:pPr/>
              <a:t>52</a:t>
            </a:fld>
            <a:endParaRPr lang="en-US" altLang="en-US"/>
          </a:p>
        </p:txBody>
      </p:sp>
    </p:spTree>
    <p:extLst>
      <p:ext uri="{BB962C8B-B14F-4D97-AF65-F5344CB8AC3E}">
        <p14:creationId xmlns:p14="http://schemas.microsoft.com/office/powerpoint/2010/main" val="2789490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62CE6CE-5CC6-0B4C-8221-EA98202641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233AA991-8490-9343-B932-5D69B37556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taskforce was comprised of approximately 125 stakeholders from all spectrums of trauma care.</a:t>
            </a:r>
          </a:p>
          <a:p>
            <a:r>
              <a:rPr lang="en-US" altLang="en-US"/>
              <a:t>The group was broken into 7 phases/stages of trauma met 90 times over the course of two years </a:t>
            </a:r>
          </a:p>
        </p:txBody>
      </p:sp>
      <p:sp>
        <p:nvSpPr>
          <p:cNvPr id="27652" name="Slide Number Placeholder 3">
            <a:extLst>
              <a:ext uri="{FF2B5EF4-FFF2-40B4-BE49-F238E27FC236}">
                <a16:creationId xmlns:a16="http://schemas.microsoft.com/office/drawing/2014/main" id="{199098E4-00EB-CE40-8143-8E158DABA3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4028C1-6934-1B46-AFAF-A18507733EB2}" type="slidenum">
              <a:rPr lang="en-US" altLang="en-US"/>
              <a:pPr/>
              <a:t>53</a:t>
            </a:fld>
            <a:endParaRPr lang="en-US" altLang="en-US"/>
          </a:p>
        </p:txBody>
      </p:sp>
    </p:spTree>
    <p:extLst>
      <p:ext uri="{BB962C8B-B14F-4D97-AF65-F5344CB8AC3E}">
        <p14:creationId xmlns:p14="http://schemas.microsoft.com/office/powerpoint/2010/main" val="488147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C2464F02-E069-DC49-84BF-E51D72DC80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D88BDA7E-ABB1-6242-BEF8-EA3A95FB19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Refer to COVATS plan for the current goals and objectives of each committee.  The plan will be updated and modified at key intervals to reflect the status of current goals and to add or remove goals as needed</a:t>
            </a:r>
          </a:p>
          <a:p>
            <a:endParaRPr lang="en-US" altLang="en-US"/>
          </a:p>
          <a:p>
            <a:r>
              <a:rPr lang="en-US" altLang="en-US"/>
              <a:t>TAG was TSO&amp;MC.  They are still tasked with COV objectives, however they may assign responsibility for these code mandates other TSC Committees:</a:t>
            </a:r>
          </a:p>
          <a:p>
            <a:endParaRPr lang="en-US" altLang="en-US"/>
          </a:p>
          <a:p>
            <a:r>
              <a:rPr lang="en-US" altLang="en-US"/>
              <a:t>Maintain a process for trauma center designation. ( 32.1-111.3:A.10)</a:t>
            </a:r>
          </a:p>
          <a:p>
            <a:endParaRPr lang="en-US" altLang="en-US"/>
          </a:p>
          <a:p>
            <a:r>
              <a:rPr lang="en-US" altLang="en-US"/>
              <a:t>Maintain a statewide pre-hospital and inter hospital trauma triage plan. ( 32.1-111.3:19.B) </a:t>
            </a:r>
          </a:p>
          <a:p>
            <a:endParaRPr lang="en-US" altLang="en-US"/>
          </a:p>
          <a:p>
            <a:r>
              <a:rPr lang="en-US" altLang="en-US"/>
              <a:t> Maintain a performance improvement process that supports the designation process, trauma triage and trauma care statewide. ( 32.1- 111.3:B.3)</a:t>
            </a:r>
          </a:p>
          <a:p>
            <a:endParaRPr lang="en-US" altLang="en-US"/>
          </a:p>
          <a:p>
            <a:endParaRPr lang="en-US" altLang="en-US"/>
          </a:p>
        </p:txBody>
      </p:sp>
      <p:sp>
        <p:nvSpPr>
          <p:cNvPr id="29700" name="Slide Number Placeholder 3">
            <a:extLst>
              <a:ext uri="{FF2B5EF4-FFF2-40B4-BE49-F238E27FC236}">
                <a16:creationId xmlns:a16="http://schemas.microsoft.com/office/drawing/2014/main" id="{4E7361B2-71A4-654F-957F-C9207E052B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195C6B-9A44-7A4F-A802-F4A0BC48C133}" type="slidenum">
              <a:rPr lang="en-US" altLang="en-US"/>
              <a:pPr/>
              <a:t>54</a:t>
            </a:fld>
            <a:endParaRPr lang="en-US" altLang="en-US"/>
          </a:p>
        </p:txBody>
      </p:sp>
    </p:spTree>
    <p:extLst>
      <p:ext uri="{BB962C8B-B14F-4D97-AF65-F5344CB8AC3E}">
        <p14:creationId xmlns:p14="http://schemas.microsoft.com/office/powerpoint/2010/main" val="3152336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0B3F430-91CF-6548-AA10-4741FB59C5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5B045676-ED56-7E42-AE17-9A1D2D5493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a:extLst>
              <a:ext uri="{FF2B5EF4-FFF2-40B4-BE49-F238E27FC236}">
                <a16:creationId xmlns:a16="http://schemas.microsoft.com/office/drawing/2014/main" id="{8142D21C-AB60-C142-A60C-9F3C58AAFB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0E7ED7E-19BC-C34F-9789-F8576F6E0531}" type="slidenum">
              <a:rPr lang="en-US" altLang="en-US"/>
              <a:pPr/>
              <a:t>55</a:t>
            </a:fld>
            <a:endParaRPr lang="en-US" altLang="en-US"/>
          </a:p>
        </p:txBody>
      </p:sp>
    </p:spTree>
    <p:extLst>
      <p:ext uri="{BB962C8B-B14F-4D97-AF65-F5344CB8AC3E}">
        <p14:creationId xmlns:p14="http://schemas.microsoft.com/office/powerpoint/2010/main" val="472187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DAEEC1E1-FFB6-504C-B33C-F292CCF39F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A7601792-D94C-8045-B2FC-E9818C1967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11/2020</a:t>
            </a:r>
          </a:p>
          <a:p>
            <a:r>
              <a:rPr lang="en-US" altLang="en-US"/>
              <a:t>) </a:t>
            </a:r>
          </a:p>
        </p:txBody>
      </p:sp>
      <p:sp>
        <p:nvSpPr>
          <p:cNvPr id="34820" name="Slide Number Placeholder 3">
            <a:extLst>
              <a:ext uri="{FF2B5EF4-FFF2-40B4-BE49-F238E27FC236}">
                <a16:creationId xmlns:a16="http://schemas.microsoft.com/office/drawing/2014/main" id="{AF645A67-497A-6742-8E39-D561682FFF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5044B1-98E1-C545-8209-521089B8DE55}" type="slidenum">
              <a:rPr lang="en-US" altLang="en-US"/>
              <a:pPr/>
              <a:t>57</a:t>
            </a:fld>
            <a:endParaRPr lang="en-US" altLang="en-US"/>
          </a:p>
        </p:txBody>
      </p:sp>
    </p:spTree>
    <p:extLst>
      <p:ext uri="{BB962C8B-B14F-4D97-AF65-F5344CB8AC3E}">
        <p14:creationId xmlns:p14="http://schemas.microsoft.com/office/powerpoint/2010/main" val="748896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7F45524D-6F51-4547-B3F0-256BD15F4F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D110266B-A92C-6644-AB2B-F4E133782A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Upcoming survey launches January 6, 2021 </a:t>
            </a:r>
          </a:p>
          <a:p>
            <a:endParaRPr lang="en-US" altLang="en-US"/>
          </a:p>
          <a:p>
            <a:r>
              <a:rPr lang="en-US" altLang="en-US"/>
              <a:t>All Virginia DEERA agencies</a:t>
            </a:r>
          </a:p>
          <a:p>
            <a:endParaRPr lang="en-US" altLang="en-US"/>
          </a:p>
          <a:p>
            <a:r>
              <a:rPr lang="en-US" altLang="en-US"/>
              <a:t>Collecting Performance Measure 02 (% of agencies that have a designated individual who coordinates pediatric emergency care) </a:t>
            </a:r>
          </a:p>
          <a:p>
            <a:endParaRPr lang="en-US" altLang="en-US"/>
          </a:p>
          <a:p>
            <a:r>
              <a:rPr lang="en-US" altLang="en-US"/>
              <a:t>Performance Measure 03 (% of agencies that have a process that requires providers to physically demonstrate the correct use of pediatric specific equipment</a:t>
            </a:r>
          </a:p>
        </p:txBody>
      </p:sp>
      <p:sp>
        <p:nvSpPr>
          <p:cNvPr id="36868" name="Slide Number Placeholder 3">
            <a:extLst>
              <a:ext uri="{FF2B5EF4-FFF2-40B4-BE49-F238E27FC236}">
                <a16:creationId xmlns:a16="http://schemas.microsoft.com/office/drawing/2014/main" id="{76A7B04E-C2EB-C74D-AD1B-C905F55CB2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4A644C-6A10-A143-B416-3F081E474BE7}" type="slidenum">
              <a:rPr lang="en-US" altLang="en-US"/>
              <a:pPr/>
              <a:t>58</a:t>
            </a:fld>
            <a:endParaRPr lang="en-US" altLang="en-US"/>
          </a:p>
        </p:txBody>
      </p:sp>
    </p:spTree>
    <p:extLst>
      <p:ext uri="{BB962C8B-B14F-4D97-AF65-F5344CB8AC3E}">
        <p14:creationId xmlns:p14="http://schemas.microsoft.com/office/powerpoint/2010/main" val="849817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AC5C4A90-74D3-4A4F-A0F4-D5A01203C2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29CAC636-62A4-6E4E-A173-6A9653EDD2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r>
              <a:rPr lang="en-US" altLang="en-US"/>
              <a:t>32.1-116.1  Prehospital patient care reporting procedure; trauma registry;</a:t>
            </a:r>
          </a:p>
          <a:p>
            <a:endParaRPr lang="en-US" altLang="en-US"/>
          </a:p>
          <a:p>
            <a:endParaRPr lang="en-US" altLang="en-US"/>
          </a:p>
          <a:p>
            <a:r>
              <a:rPr lang="en-US" altLang="en-US"/>
              <a:t>A. In order to collect data on the incidence, severity, and cause of trauma; integrate the information available from other state agencies on trauma; improve the delivery of prehospital and hospital emergency medical services, the quality of patient care, and access to medical services; and make other system improvements, there is hereby established the Emergency Medical Services Patient Care Information System. The Emergency Medical Services Patient Care Information System shall include the Virginia Emergency Medical Services (EMS) Registry and the Virginia Statewide Trauma Registry.</a:t>
            </a:r>
          </a:p>
          <a:p>
            <a:endParaRPr lang="en-US" altLang="en-US"/>
          </a:p>
          <a:p>
            <a:r>
              <a:rPr lang="en-US" altLang="en-US"/>
              <a:t>C. All licensed hospitals which render emergency medical services shall participate in the Virginia Statewide Trauma Registry by making available to the Commissioner or his designees abstracts of the records of all patients admitted to the institutions with diagnoses related to trauma. The abstracts shall be submitted in the format prescribed by the Department and shall include the minimum data set prescribed by the Board. Such abstracts shall also be provided to regional emergency medical services councils upon request, for uses limited to monitoring and improving the quality of emergency medical services pursuant to § </a:t>
            </a:r>
            <a:r>
              <a:rPr lang="en-US" altLang="en-US">
                <a:hlinkClick r:id="rId3"/>
              </a:rPr>
              <a:t>32.1-111.3</a:t>
            </a:r>
            <a:r>
              <a:rPr lang="en-US" altLang="en-US"/>
              <a:t>.</a:t>
            </a:r>
          </a:p>
          <a:p>
            <a:endParaRPr lang="en-US" altLang="en-US"/>
          </a:p>
          <a:p>
            <a:r>
              <a:rPr lang="en-US" altLang="en-US"/>
              <a:t>Detailed information can be found at the OEMS Knowledge Base </a:t>
            </a:r>
          </a:p>
        </p:txBody>
      </p:sp>
      <p:sp>
        <p:nvSpPr>
          <p:cNvPr id="38916" name="Slide Number Placeholder 3">
            <a:extLst>
              <a:ext uri="{FF2B5EF4-FFF2-40B4-BE49-F238E27FC236}">
                <a16:creationId xmlns:a16="http://schemas.microsoft.com/office/drawing/2014/main" id="{1F4DABF9-C925-6347-9070-9F788D9462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53A1BE-662F-7149-9740-F9B589F8A986}" type="slidenum">
              <a:rPr lang="en-US" altLang="en-US"/>
              <a:pPr/>
              <a:t>59</a:t>
            </a:fld>
            <a:endParaRPr lang="en-US" altLang="en-US"/>
          </a:p>
        </p:txBody>
      </p:sp>
    </p:spTree>
    <p:extLst>
      <p:ext uri="{BB962C8B-B14F-4D97-AF65-F5344CB8AC3E}">
        <p14:creationId xmlns:p14="http://schemas.microsoft.com/office/powerpoint/2010/main" val="3414293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861333F7-C9DE-CE4D-870C-1A51A78D44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CA0E57D8-6177-0949-B615-9F2768DEA0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32.1-116.1. Prehospital patient care reporting procedure; trauma registry;</a:t>
            </a:r>
          </a:p>
          <a:p>
            <a:endParaRPr lang="en-US" altLang="en-US"/>
          </a:p>
          <a:p>
            <a:r>
              <a:rPr lang="en-US" altLang="en-US"/>
              <a:t>B. All licensed emergency medical services agencies shall participate in the Virginia EMS Registry by making available to the Commissioner or his designees the minimum data set in the format prescribed by the Board or any other format which contain equivalent information and meets any technical specifications of the Board. The minimum data set shall include, but not be limited to, the type of medical emergency or nature of the call, the response time, the treatment provided and other items as prescribed by the Board.</a:t>
            </a:r>
          </a:p>
          <a:p>
            <a:endParaRPr lang="en-US" altLang="en-US"/>
          </a:p>
          <a:p>
            <a:endParaRPr lang="en-US" altLang="en-US"/>
          </a:p>
          <a:p>
            <a:r>
              <a:rPr lang="en-US" altLang="en-US"/>
              <a:t>Out for bid. Close date of 11/20/2020. Evaluating proposals now</a:t>
            </a:r>
          </a:p>
        </p:txBody>
      </p:sp>
      <p:sp>
        <p:nvSpPr>
          <p:cNvPr id="40964" name="Slide Number Placeholder 3">
            <a:extLst>
              <a:ext uri="{FF2B5EF4-FFF2-40B4-BE49-F238E27FC236}">
                <a16:creationId xmlns:a16="http://schemas.microsoft.com/office/drawing/2014/main" id="{99476E32-136F-FB45-9102-72116070D4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69C400-55B3-8941-B59B-2FB7CE4D7D33}" type="slidenum">
              <a:rPr lang="en-US" altLang="en-US"/>
              <a:pPr/>
              <a:t>60</a:t>
            </a:fld>
            <a:endParaRPr lang="en-US" altLang="en-US"/>
          </a:p>
        </p:txBody>
      </p:sp>
    </p:spTree>
    <p:extLst>
      <p:ext uri="{BB962C8B-B14F-4D97-AF65-F5344CB8AC3E}">
        <p14:creationId xmlns:p14="http://schemas.microsoft.com/office/powerpoint/2010/main" val="191560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BF93CC-EFE7-4FED-AD35-D90CD83A126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2940664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3475" y="684213"/>
            <a:ext cx="4560888" cy="3419475"/>
          </a:xfrm>
        </p:spPr>
      </p:sp>
      <p:sp>
        <p:nvSpPr>
          <p:cNvPr id="3" name="Notes Placeholder 2"/>
          <p:cNvSpPr>
            <a:spLocks noGrp="1"/>
          </p:cNvSpPr>
          <p:nvPr>
            <p:ph type="body" idx="1"/>
          </p:nvPr>
        </p:nvSpPr>
        <p:spPr/>
        <p:txBody>
          <a:bodyPr/>
          <a:lstStyle/>
          <a:p>
            <a:pPr defTabSz="1004761">
              <a:defRPr/>
            </a:pPr>
            <a:r>
              <a:rPr lang="en-US" dirty="0"/>
              <a:t>Photo:</a:t>
            </a:r>
            <a:r>
              <a:rPr lang="en-US" baseline="0" dirty="0"/>
              <a:t> Roanoke Fire-EMS (Western EMS Council)</a:t>
            </a:r>
            <a:endParaRPr lang="en-US" dirty="0"/>
          </a:p>
          <a:p>
            <a:r>
              <a:rPr lang="en-US" dirty="0"/>
              <a:t>Lead Presenter:</a:t>
            </a:r>
            <a:r>
              <a:rPr lang="en-US" baseline="0" dirty="0"/>
              <a:t> Chad</a:t>
            </a:r>
          </a:p>
          <a:p>
            <a:endParaRPr lang="en-US" baseline="0" dirty="0"/>
          </a:p>
          <a:p>
            <a:r>
              <a:rPr lang="en-US" baseline="0" dirty="0"/>
              <a:t>Total Time: 60 minutes</a:t>
            </a:r>
          </a:p>
          <a:p>
            <a:endParaRPr lang="en-US" baseline="0" dirty="0"/>
          </a:p>
          <a:p>
            <a:r>
              <a:rPr lang="en-US" dirty="0"/>
              <a:t>Resources</a:t>
            </a:r>
            <a:r>
              <a:rPr lang="en-US" baseline="0" dirty="0"/>
              <a:t> Needed:</a:t>
            </a:r>
          </a:p>
          <a:p>
            <a:pPr marL="188393" indent="-188393">
              <a:buFont typeface="Arial" panose="020B0604020202020204" pitchFamily="34" charset="0"/>
              <a:buChar char="•"/>
            </a:pPr>
            <a:r>
              <a:rPr lang="en-US" baseline="0" dirty="0"/>
              <a:t>A/V – Projector</a:t>
            </a:r>
          </a:p>
          <a:p>
            <a:pPr marL="188393" indent="-188393">
              <a:buFont typeface="Arial" panose="020B0604020202020204" pitchFamily="34" charset="0"/>
              <a:buChar char="•"/>
            </a:pPr>
            <a:r>
              <a:rPr lang="en-US" baseline="0" dirty="0"/>
              <a:t>Course Enrollment Forms</a:t>
            </a:r>
          </a:p>
          <a:p>
            <a:endParaRPr lang="en-US" baseline="0" dirty="0"/>
          </a:p>
          <a:p>
            <a:r>
              <a:rPr lang="en-US" baseline="0" dirty="0"/>
              <a:t>Goals:</a:t>
            </a:r>
          </a:p>
          <a:p>
            <a:pPr marL="188393" indent="-188393">
              <a:buFont typeface="Arial" panose="020B0604020202020204" pitchFamily="34" charset="0"/>
              <a:buChar char="•"/>
            </a:pPr>
            <a:r>
              <a:rPr lang="en-US" baseline="0" dirty="0"/>
              <a:t>Explaining EMS Scholarship and Grant process</a:t>
            </a:r>
          </a:p>
          <a:p>
            <a:pPr marL="188393" indent="-188393">
              <a:buFont typeface="Arial" panose="020B0604020202020204" pitchFamily="34" charset="0"/>
              <a:buChar char="•"/>
            </a:pPr>
            <a:endParaRPr lang="en-US" baseline="0" dirty="0"/>
          </a:p>
          <a:p>
            <a:r>
              <a:rPr lang="en-US" baseline="0" dirty="0"/>
              <a:t>Activity: (XX minutes)</a:t>
            </a:r>
          </a:p>
          <a:p>
            <a:pPr marL="188393" indent="-188393">
              <a:buFont typeface="Arial" panose="020B0604020202020204" pitchFamily="34" charset="0"/>
              <a:buChar char="•"/>
            </a:pPr>
            <a:r>
              <a:rPr lang="en-US" baseline="0" dirty="0"/>
              <a:t>XX</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C9F23F-8B71-4201-A08B-39543E54928C}"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3A140A-6877-4A82-A3DB-9E999BA86EA7}" type="datetime2">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Monday, December 14, 2020</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472577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755650"/>
            <a:ext cx="5038725" cy="3779838"/>
          </a:xfrm>
        </p:spPr>
      </p:sp>
      <p:sp>
        <p:nvSpPr>
          <p:cNvPr id="3" name="Notes Placeholder 2"/>
          <p:cNvSpPr>
            <a:spLocks noGrp="1"/>
          </p:cNvSpPr>
          <p:nvPr>
            <p:ph type="body" idx="1"/>
          </p:nvPr>
        </p:nvSpPr>
        <p:spPr/>
        <p:txBody>
          <a:bodyPr/>
          <a:lstStyle/>
          <a:p>
            <a:pPr defTabSz="966391">
              <a:defRPr/>
            </a:pPr>
            <a:r>
              <a:rPr lang="en-US" dirty="0"/>
              <a:t>Presenter:</a:t>
            </a:r>
            <a:r>
              <a:rPr lang="en-US" baseline="0" dirty="0"/>
              <a:t> Warren</a:t>
            </a:r>
            <a:endParaRPr lang="en-US" dirty="0"/>
          </a:p>
          <a:p>
            <a:endParaRPr lang="en-US" dirty="0"/>
          </a:p>
          <a:p>
            <a:pPr marL="190715" indent="-190715">
              <a:buFont typeface="Arial" panose="020B0604020202020204" pitchFamily="34" charset="0"/>
              <a:buChar char="•"/>
            </a:pPr>
            <a:r>
              <a:rPr lang="en-US" dirty="0"/>
              <a:t>Explain where our physical location for DED</a:t>
            </a:r>
          </a:p>
        </p:txBody>
      </p:sp>
      <p:sp>
        <p:nvSpPr>
          <p:cNvPr id="4" name="Date Placeholder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AEE951-1378-45B6-BB17-6F653CFA2F5C}" type="datetime2">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Monday, December 14, 2020</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56229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755650"/>
            <a:ext cx="5038725" cy="3779838"/>
          </a:xfrm>
        </p:spPr>
      </p:sp>
      <p:sp>
        <p:nvSpPr>
          <p:cNvPr id="3" name="Notes Placeholder 2"/>
          <p:cNvSpPr>
            <a:spLocks noGrp="1"/>
          </p:cNvSpPr>
          <p:nvPr>
            <p:ph type="body" idx="1"/>
          </p:nvPr>
        </p:nvSpPr>
        <p:spPr/>
        <p:txBody>
          <a:bodyPr/>
          <a:lstStyle/>
          <a:p>
            <a:pPr defTabSz="1017030">
              <a:defRPr/>
            </a:pPr>
            <a:r>
              <a:rPr lang="en-US" dirty="0"/>
              <a:t>Presenter:</a:t>
            </a:r>
            <a:r>
              <a:rPr lang="en-US" baseline="0" dirty="0"/>
              <a:t> Warren</a:t>
            </a:r>
            <a:endParaRPr lang="en-US" dirty="0"/>
          </a:p>
          <a:p>
            <a:r>
              <a:rPr lang="en-US" i="1" dirty="0"/>
              <a:t>13 seconds - Friends</a:t>
            </a:r>
            <a:r>
              <a:rPr lang="en-US" i="1" baseline="0" dirty="0"/>
              <a:t> theme song to play when slide opens</a:t>
            </a:r>
            <a:endParaRPr lang="en-US" i="1" dirty="0"/>
          </a:p>
          <a:p>
            <a:endParaRPr lang="en-US" dirty="0"/>
          </a:p>
          <a:p>
            <a:pPr marL="200709" indent="-200709">
              <a:buFont typeface="Arial" panose="020B0604020202020204" pitchFamily="34" charset="0"/>
              <a:buChar char="•"/>
            </a:pPr>
            <a:r>
              <a:rPr lang="en-US" dirty="0"/>
              <a:t>Introduce</a:t>
            </a:r>
            <a:r>
              <a:rPr lang="en-US" baseline="0" dirty="0"/>
              <a:t> the staff of OEMS</a:t>
            </a:r>
          </a:p>
          <a:p>
            <a:pPr marL="200709" indent="-200709">
              <a:buFont typeface="Arial" panose="020B0604020202020204" pitchFamily="34" charset="0"/>
              <a:buChar char="•"/>
            </a:pPr>
            <a:r>
              <a:rPr lang="en-US" baseline="0" dirty="0"/>
              <a:t>Each staff member will explain their sections following this slide</a:t>
            </a:r>
            <a:endParaRPr lang="en-US" dirty="0"/>
          </a:p>
        </p:txBody>
      </p:sp>
      <p:sp>
        <p:nvSpPr>
          <p:cNvPr id="4" name="Date Placeholder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45B9D7-B012-4FC0-BA36-69E300F6DACC}" type="datetime2">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Monday, December 14, 2020</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990682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755650"/>
            <a:ext cx="5038725" cy="3779838"/>
          </a:xfrm>
        </p:spPr>
      </p:sp>
      <p:sp>
        <p:nvSpPr>
          <p:cNvPr id="3" name="Notes Placeholder 2"/>
          <p:cNvSpPr>
            <a:spLocks noGrp="1"/>
          </p:cNvSpPr>
          <p:nvPr>
            <p:ph type="body" idx="1"/>
          </p:nvPr>
        </p:nvSpPr>
        <p:spPr/>
        <p:txBody>
          <a:bodyPr/>
          <a:lstStyle/>
          <a:p>
            <a:pPr defTabSz="1017030">
              <a:defRPr/>
            </a:pPr>
            <a:r>
              <a:rPr lang="en-US" dirty="0"/>
              <a:t>Presenter:</a:t>
            </a:r>
            <a:r>
              <a:rPr lang="en-US" baseline="0" dirty="0"/>
              <a:t> Debbie</a:t>
            </a:r>
          </a:p>
          <a:p>
            <a:pPr defTabSz="1017030">
              <a:defRPr/>
            </a:pPr>
            <a:endParaRPr lang="en-US" baseline="0" dirty="0"/>
          </a:p>
          <a:p>
            <a:pPr marL="200709" indent="-200709" defTabSz="1017030">
              <a:buFont typeface="Arial" panose="020B0604020202020204" pitchFamily="34" charset="0"/>
              <a:buChar char="•"/>
              <a:defRPr/>
            </a:pPr>
            <a:r>
              <a:rPr lang="en-US" baseline="0" dirty="0"/>
              <a:t>Introduction of role and support team</a:t>
            </a:r>
            <a:endParaRPr lang="en-US" dirty="0"/>
          </a:p>
        </p:txBody>
      </p:sp>
      <p:sp>
        <p:nvSpPr>
          <p:cNvPr id="4" name="Date Placeholder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E39064-DD2A-4A76-BEE9-7AC673C8EA95}" type="datetime2">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Monday, December 14, 2020</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80783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755650"/>
            <a:ext cx="5038725" cy="3779838"/>
          </a:xfrm>
        </p:spPr>
      </p:sp>
      <p:sp>
        <p:nvSpPr>
          <p:cNvPr id="3" name="Notes Placeholder 2"/>
          <p:cNvSpPr>
            <a:spLocks noGrp="1"/>
          </p:cNvSpPr>
          <p:nvPr>
            <p:ph type="body" idx="1"/>
          </p:nvPr>
        </p:nvSpPr>
        <p:spPr/>
        <p:txBody>
          <a:bodyPr/>
          <a:lstStyle/>
          <a:p>
            <a:pPr defTabSz="1017030">
              <a:defRPr/>
            </a:pPr>
            <a:r>
              <a:rPr lang="en-US" dirty="0"/>
              <a:t>Presenter:</a:t>
            </a:r>
            <a:r>
              <a:rPr lang="en-US" baseline="0" dirty="0"/>
              <a:t> Billy</a:t>
            </a:r>
            <a:endParaRPr lang="en-US" dirty="0"/>
          </a:p>
          <a:p>
            <a:endParaRPr lang="en-US" dirty="0"/>
          </a:p>
          <a:p>
            <a:pPr marL="200709" indent="-200709" defTabSz="1070446">
              <a:buFont typeface="Arial" panose="020B0604020202020204" pitchFamily="34" charset="0"/>
              <a:buChar char="•"/>
              <a:defRPr/>
            </a:pPr>
            <a:r>
              <a:rPr lang="en-US" baseline="0" dirty="0"/>
              <a:t>Introduction of role and support team</a:t>
            </a:r>
            <a:endParaRPr lang="en-US" dirty="0"/>
          </a:p>
        </p:txBody>
      </p:sp>
      <p:sp>
        <p:nvSpPr>
          <p:cNvPr id="4" name="Date Placeholder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BACC59-F3FC-4814-836D-6EA2479B3959}" type="datetime2">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Monday, December 14, 2020</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43917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CC33B-3B5C-4099-89C5-31E8969E45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6328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D93579-0B5F-4617-95A5-DD03ED20A53C}"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722160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Model developed by MOA in 2018</a:t>
            </a:r>
            <a:endParaRPr/>
          </a:p>
          <a:p>
            <a:pPr marL="0" lvl="0" indent="0" algn="l" rtl="0">
              <a:spcBef>
                <a:spcPts val="0"/>
              </a:spcBef>
              <a:spcAft>
                <a:spcPts val="0"/>
              </a:spcAft>
              <a:buNone/>
            </a:pPr>
            <a:r>
              <a:rPr lang="en"/>
              <a:t>Formally launched in October 2019 with CSEMS. </a:t>
            </a:r>
            <a:endParaRPr/>
          </a:p>
          <a:p>
            <a:pPr marL="0" lvl="0" indent="0" algn="l" rtl="0">
              <a:spcBef>
                <a:spcPts val="0"/>
              </a:spcBef>
              <a:spcAft>
                <a:spcPts val="0"/>
              </a:spcAft>
              <a:buNone/>
            </a:pPr>
            <a:r>
              <a:rPr lang="en"/>
              <a:t>May 2020, BREMS initiated transition</a:t>
            </a:r>
            <a:endParaRPr/>
          </a:p>
          <a:p>
            <a:pPr marL="0" lvl="0" indent="0" algn="l" rtl="0">
              <a:spcBef>
                <a:spcPts val="0"/>
              </a:spcBef>
              <a:spcAft>
                <a:spcPts val="0"/>
              </a:spcAft>
              <a:buNone/>
            </a:pPr>
            <a:r>
              <a:rPr lang="en"/>
              <a:t>June 2020, REMS initiated transition</a:t>
            </a:r>
            <a:endParaRPr/>
          </a:p>
          <a:p>
            <a:pPr marL="0" lvl="0" indent="0" algn="l" rtl="0">
              <a:spcBef>
                <a:spcPts val="0"/>
              </a:spcBef>
              <a:spcAft>
                <a:spcPts val="0"/>
              </a:spcAft>
              <a:buNone/>
            </a:pPr>
            <a:endParaRPr/>
          </a:p>
          <a:p>
            <a:pPr marL="0" lvl="0" indent="0" algn="l" rtl="0">
              <a:spcBef>
                <a:spcPts val="0"/>
              </a:spcBef>
              <a:spcAft>
                <a:spcPts val="0"/>
              </a:spcAft>
              <a:buNone/>
            </a:pPr>
            <a:r>
              <a:rPr lang="en"/>
              <a:t>Similar functions of the regional EMS Councils, but directly managed by OEMS staff.</a:t>
            </a:r>
            <a:endParaRPr/>
          </a:p>
        </p:txBody>
      </p:sp>
    </p:spTree>
    <p:extLst>
      <p:ext uri="{BB962C8B-B14F-4D97-AF65-F5344CB8AC3E}">
        <p14:creationId xmlns:p14="http://schemas.microsoft.com/office/powerpoint/2010/main" val="41721949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9c525b1a9b_0_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9c525b1a9b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Regional Infrastructure - Maintain local office/access point, continuity of operations, support staff</a:t>
            </a:r>
            <a:endParaRPr/>
          </a:p>
          <a:p>
            <a:pPr marL="0" lvl="0" indent="0" algn="l" rtl="0">
              <a:spcBef>
                <a:spcPts val="0"/>
              </a:spcBef>
              <a:spcAft>
                <a:spcPts val="0"/>
              </a:spcAft>
              <a:buNone/>
            </a:pPr>
            <a:r>
              <a:rPr lang="en"/>
              <a:t>Regional Medical Direction - Regional medical director, protocols, medication and supply exchange programs</a:t>
            </a:r>
            <a:endParaRPr/>
          </a:p>
          <a:p>
            <a:pPr marL="0" lvl="0" indent="0" algn="l" rtl="0">
              <a:spcBef>
                <a:spcPts val="0"/>
              </a:spcBef>
              <a:spcAft>
                <a:spcPts val="0"/>
              </a:spcAft>
              <a:buNone/>
            </a:pPr>
            <a:r>
              <a:rPr lang="en"/>
              <a:t>Regional Planning - Hospital diversions, MCI/WMD/EID, Patient Triage</a:t>
            </a:r>
            <a:endParaRPr/>
          </a:p>
          <a:p>
            <a:pPr marL="0" lvl="0" indent="0" algn="l" rtl="0">
              <a:spcBef>
                <a:spcPts val="0"/>
              </a:spcBef>
              <a:spcAft>
                <a:spcPts val="0"/>
              </a:spcAft>
              <a:buNone/>
            </a:pPr>
            <a:r>
              <a:rPr lang="en"/>
              <a:t>Regional Coordination - Performance Improvement, RSAF grant support and review, CISM/Peer support for provider mental health, regional awards, Instructor network, Consolidated testing</a:t>
            </a:r>
            <a:endParaRPr/>
          </a:p>
        </p:txBody>
      </p:sp>
    </p:spTree>
    <p:extLst>
      <p:ext uri="{BB962C8B-B14F-4D97-AF65-F5344CB8AC3E}">
        <p14:creationId xmlns:p14="http://schemas.microsoft.com/office/powerpoint/2010/main" val="40595282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9c525b1a9b_0_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9c525b1a9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CSEMS covers 10 localities in the Central Shenandoah Valley, the intersection of I-81, and I64, and a population of nearly 300,000, served by approximately 1,700 EMS providers in 57 agencies, 3 accredited education programs, and 51 education coordinators. </a:t>
            </a:r>
            <a:endParaRPr/>
          </a:p>
          <a:p>
            <a:pPr marL="0" lvl="0" indent="0" algn="l" rtl="0">
              <a:spcBef>
                <a:spcPts val="0"/>
              </a:spcBef>
              <a:spcAft>
                <a:spcPts val="0"/>
              </a:spcAft>
              <a:buNone/>
            </a:pPr>
            <a:endParaRPr/>
          </a:p>
          <a:p>
            <a:pPr marL="0" lvl="0" indent="0" algn="l" rtl="0">
              <a:spcBef>
                <a:spcPts val="0"/>
              </a:spcBef>
              <a:spcAft>
                <a:spcPts val="0"/>
              </a:spcAft>
              <a:buNone/>
            </a:pPr>
            <a:r>
              <a:rPr lang="en"/>
              <a:t>Small cities ranging from 25k - 50k, and Virginia’s least populous county in rural, mountainous territory. Served by two community hospitals and two critical access hospitals. </a:t>
            </a:r>
            <a:endParaRPr/>
          </a:p>
          <a:p>
            <a:pPr marL="0" lvl="0" indent="0" algn="l" rtl="0">
              <a:spcBef>
                <a:spcPts val="0"/>
              </a:spcBef>
              <a:spcAft>
                <a:spcPts val="0"/>
              </a:spcAft>
              <a:buNone/>
            </a:pPr>
            <a:endParaRPr/>
          </a:p>
          <a:p>
            <a:pPr marL="0" lvl="0" indent="0" algn="l" rtl="0">
              <a:spcBef>
                <a:spcPts val="0"/>
              </a:spcBef>
              <a:spcAft>
                <a:spcPts val="0"/>
              </a:spcAft>
              <a:buNone/>
            </a:pPr>
            <a:r>
              <a:rPr lang="en"/>
              <a:t>No trauma centers within the region, so planning for patient triage is critical to support positive patient outcomes. </a:t>
            </a:r>
            <a:endParaRPr/>
          </a:p>
        </p:txBody>
      </p:sp>
    </p:spTree>
    <p:extLst>
      <p:ext uri="{BB962C8B-B14F-4D97-AF65-F5344CB8AC3E}">
        <p14:creationId xmlns:p14="http://schemas.microsoft.com/office/powerpoint/2010/main" val="2610166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455319-8BF8-4726-B6A9-D94E11626FE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5803153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9c525b1a9b_0_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9c525b1a9b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unique features to the region</a:t>
            </a:r>
            <a:endParaRPr/>
          </a:p>
          <a:p>
            <a:pPr marL="457200" lvl="0" indent="-298450" algn="l" rtl="0">
              <a:spcBef>
                <a:spcPts val="0"/>
              </a:spcBef>
              <a:spcAft>
                <a:spcPts val="0"/>
              </a:spcAft>
              <a:buSzPts val="1100"/>
              <a:buChar char="-"/>
            </a:pPr>
            <a:r>
              <a:rPr lang="en"/>
              <a:t>One of Virginia’s largest AHA Community Training Centers, providing nearly 10,000 certifications per year. </a:t>
            </a:r>
            <a:endParaRPr/>
          </a:p>
          <a:p>
            <a:pPr marL="457200" lvl="0" indent="-298450" algn="l" rtl="0">
              <a:spcBef>
                <a:spcPts val="0"/>
              </a:spcBef>
              <a:spcAft>
                <a:spcPts val="0"/>
              </a:spcAft>
              <a:buSzPts val="1100"/>
              <a:buChar char="-"/>
            </a:pPr>
            <a:r>
              <a:rPr lang="en"/>
              <a:t>Recent approval as NAEMT Training Center</a:t>
            </a:r>
            <a:endParaRPr/>
          </a:p>
          <a:p>
            <a:pPr marL="457200" lvl="0" indent="-298450" algn="l" rtl="0">
              <a:spcBef>
                <a:spcPts val="0"/>
              </a:spcBef>
              <a:spcAft>
                <a:spcPts val="0"/>
              </a:spcAft>
              <a:buSzPts val="1100"/>
              <a:buChar char="-"/>
            </a:pPr>
            <a:r>
              <a:rPr lang="en"/>
              <a:t>Volunteer CISM team, currently discussing a pilot program to improve mental health services for EMS by partnering with mental health professionals. </a:t>
            </a:r>
            <a:endParaRPr/>
          </a:p>
          <a:p>
            <a:pPr marL="457200" lvl="0" indent="-298450" algn="l" rtl="0">
              <a:spcBef>
                <a:spcPts val="0"/>
              </a:spcBef>
              <a:spcAft>
                <a:spcPts val="0"/>
              </a:spcAft>
              <a:buSzPts val="1100"/>
              <a:buChar char="-"/>
            </a:pPr>
            <a:r>
              <a:rPr lang="en"/>
              <a:t>Medical Control Review Committee drives most of the clinical work in the region, made up of medical directors and EMS providers, chaired by Regional Medical Director</a:t>
            </a:r>
            <a:endParaRPr/>
          </a:p>
        </p:txBody>
      </p:sp>
    </p:spTree>
    <p:extLst>
      <p:ext uri="{BB962C8B-B14F-4D97-AF65-F5344CB8AC3E}">
        <p14:creationId xmlns:p14="http://schemas.microsoft.com/office/powerpoint/2010/main" val="39018623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9c525b1a9b_0_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9c525b1a9b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9998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71cf3ccc3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71cf3ccc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BREMS covers Planning District 11- which covers 5 counties (Amherst, Appomattox, Bedford, and Campbell) and the Town of Bedford and the City of Lynchburg.  Regionally population around 260,000 and it can increase during the time the 4 area colleges are in full session.  We have around 975 EMS providers total and 39 EMS agencies. We work with Central Virginia Community College (CVCC) to provide quality EMS programs in the region.  We currently have approximately 25 Education Coordinators.  </a:t>
            </a:r>
            <a:endParaRPr/>
          </a:p>
          <a:p>
            <a:pPr marL="0" lvl="0" indent="0" algn="l" rtl="0">
              <a:spcBef>
                <a:spcPts val="0"/>
              </a:spcBef>
              <a:spcAft>
                <a:spcPts val="0"/>
              </a:spcAft>
              <a:buNone/>
            </a:pPr>
            <a:endParaRPr/>
          </a:p>
          <a:p>
            <a:pPr marL="0" lvl="0" indent="0" algn="l" rtl="0">
              <a:spcBef>
                <a:spcPts val="0"/>
              </a:spcBef>
              <a:spcAft>
                <a:spcPts val="0"/>
              </a:spcAft>
              <a:buNone/>
            </a:pPr>
            <a:r>
              <a:rPr lang="en"/>
              <a:t>We are a combination of rural and urban with mountainous terrain in many of the rural counties.  We have the Blue Ridge Parkway, James River, and Smith Mountain Lake, which all provide for unique EMS opportunities.  </a:t>
            </a:r>
            <a:endParaRPr/>
          </a:p>
          <a:p>
            <a:pPr marL="0" lvl="0" indent="0" algn="l" rtl="0">
              <a:spcBef>
                <a:spcPts val="0"/>
              </a:spcBef>
              <a:spcAft>
                <a:spcPts val="0"/>
              </a:spcAft>
              <a:buNone/>
            </a:pPr>
            <a:r>
              <a:rPr lang="en"/>
              <a:t>We are served by Centra Health Hospital System.  Lynchburg General Hospital is Lynchburg and we work very closely with Centra Bedford Memorial Hospital (Bedford County), Centra Grenta Medical Facility (Pittsylvania County), and we work closely with Centra Southside Hospital in Farmville.  </a:t>
            </a:r>
            <a:endParaRPr/>
          </a:p>
        </p:txBody>
      </p:sp>
    </p:spTree>
    <p:extLst>
      <p:ext uri="{BB962C8B-B14F-4D97-AF65-F5344CB8AC3E}">
        <p14:creationId xmlns:p14="http://schemas.microsoft.com/office/powerpoint/2010/main" val="31695627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a71cf3ccc3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a71cf3ccc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Points:</a:t>
            </a:r>
            <a:endParaRPr/>
          </a:p>
          <a:p>
            <a:pPr marL="457200" lvl="0" indent="-298450" algn="l" rtl="0">
              <a:spcBef>
                <a:spcPts val="0"/>
              </a:spcBef>
              <a:spcAft>
                <a:spcPts val="0"/>
              </a:spcAft>
              <a:buSzPts val="1100"/>
              <a:buChar char="●"/>
            </a:pPr>
            <a:r>
              <a:rPr lang="en"/>
              <a:t>The CQI committee- responsible for assuring and improving the quality of prehospital care within EMS systems that are served by the Blue Ridge Emergency Medical Services Council (BREMS).  </a:t>
            </a:r>
            <a:endParaRPr/>
          </a:p>
          <a:p>
            <a:pPr marL="457200" lvl="0" indent="-298450" algn="l" rtl="0">
              <a:spcBef>
                <a:spcPts val="0"/>
              </a:spcBef>
              <a:spcAft>
                <a:spcPts val="0"/>
              </a:spcAft>
              <a:buSzPts val="1100"/>
              <a:buChar char="●"/>
            </a:pPr>
            <a:r>
              <a:rPr lang="en"/>
              <a:t>Medical Direction Review Committee- Reviews of the CQI process by the regional MDC committee, to include review of benchmarks and outcomes.</a:t>
            </a:r>
            <a:endParaRPr/>
          </a:p>
          <a:p>
            <a:pPr marL="457200" lvl="0" indent="-298450" algn="l" rtl="0">
              <a:spcBef>
                <a:spcPts val="0"/>
              </a:spcBef>
              <a:spcAft>
                <a:spcPts val="0"/>
              </a:spcAft>
              <a:buSzPts val="1100"/>
              <a:buChar char="●"/>
            </a:pPr>
            <a:r>
              <a:rPr lang="en"/>
              <a:t>Provider Workgroup- Provider Workgroup is a small subcommittee of the REgional MDC committee.  This workgroup is determined through an application process.  Committee members work with the MDC committee and the CQI committee directly, and help assist in protocol revisions and data analysis.  </a:t>
            </a:r>
            <a:endParaRPr/>
          </a:p>
          <a:p>
            <a:pPr marL="457200" lvl="0" indent="-298450" algn="l" rtl="0">
              <a:spcBef>
                <a:spcPts val="0"/>
              </a:spcBef>
              <a:spcAft>
                <a:spcPts val="0"/>
              </a:spcAft>
              <a:buSzPts val="1100"/>
              <a:buChar char="●"/>
            </a:pPr>
            <a:r>
              <a:rPr lang="en"/>
              <a:t>Advanced Paramedic Program- A group of around 35 in the BREMS region; the providers in this group fall under the Paramedic protocols but they have had specialized training under the RMD for additional skills, thus patient care involving APP Protocols, which are a small group of directives involving care limited to the APP group, will have additional review and case discussion to ensure high quality care, and encourage growth of critical thinking skills. The APP group is specifically overseen by the RMD, and as such the RMD will guide and oversee additional CQI projects related to this group. </a:t>
            </a:r>
            <a:endParaRPr/>
          </a:p>
        </p:txBody>
      </p:sp>
    </p:spTree>
    <p:extLst>
      <p:ext uri="{BB962C8B-B14F-4D97-AF65-F5344CB8AC3E}">
        <p14:creationId xmlns:p14="http://schemas.microsoft.com/office/powerpoint/2010/main" val="35239276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a71cf3ccc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a71cf3cc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BREMS Regional Director and RMD are currently state employees.  We are in the process of recruitment for the Performance Improvement Specialist Position and hope to have this person hired after the first of the year.  </a:t>
            </a:r>
            <a:endParaRPr/>
          </a:p>
        </p:txBody>
      </p:sp>
    </p:spTree>
    <p:extLst>
      <p:ext uri="{BB962C8B-B14F-4D97-AF65-F5344CB8AC3E}">
        <p14:creationId xmlns:p14="http://schemas.microsoft.com/office/powerpoint/2010/main" val="16674314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ac6b50655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ac6b5065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Rappahannock is the newest Regional Office of EMS.  We are still in the process of transitioning over, so at this point only the regional director is part of OEMS staff.  The balance of the council remains as a traditional office.  There were 7 positions originally.  One position is now under OEMS, two were frozen due to budget a few years back, and four are still employed by the REMS Council.</a:t>
            </a:r>
            <a:endParaRPr/>
          </a:p>
        </p:txBody>
      </p:sp>
    </p:spTree>
    <p:extLst>
      <p:ext uri="{BB962C8B-B14F-4D97-AF65-F5344CB8AC3E}">
        <p14:creationId xmlns:p14="http://schemas.microsoft.com/office/powerpoint/2010/main" val="40167597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ac6b50655b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ac6b50655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a:solidFill>
                  <a:srgbClr val="233A44"/>
                </a:solidFill>
                <a:latin typeface="Calibri"/>
                <a:ea typeface="Calibri"/>
                <a:cs typeface="Calibri"/>
                <a:sym typeface="Calibri"/>
              </a:rPr>
              <a:t>The region has a diverse civilian and military industry covering 2,700 square miles ranging from very rural to urban.  The EMS system serves major transportation arteries of Interstate-95, Interstate-66, US Route 301, US Route 29,US Route 17, and US Route 1 with a regional population greater than 500,000.  The highly integrated regional EMS system includes 46 EMS agencies with more than 3,200 EMS providers and they respond to more than 50,000 calls for service annually.  In order to provide appropriate care the EMS system utilizes five acute-care hospitals, one free-standing ED, one Level II Trauma Center, and three stroke centers to provide healthcare to the ill and injured patients.</a:t>
            </a:r>
            <a:endParaRPr sz="1300">
              <a:solidFill>
                <a:srgbClr val="233A44"/>
              </a:solidFill>
              <a:latin typeface="Calibri"/>
              <a:ea typeface="Calibri"/>
              <a:cs typeface="Calibri"/>
              <a:sym typeface="Calibri"/>
            </a:endParaRPr>
          </a:p>
          <a:p>
            <a:pPr marL="0" lvl="0" indent="0" algn="l" rtl="0">
              <a:spcBef>
                <a:spcPts val="1600"/>
              </a:spcBef>
              <a:spcAft>
                <a:spcPts val="0"/>
              </a:spcAft>
              <a:buNone/>
            </a:pPr>
            <a:endParaRPr/>
          </a:p>
        </p:txBody>
      </p:sp>
    </p:spTree>
    <p:extLst>
      <p:ext uri="{BB962C8B-B14F-4D97-AF65-F5344CB8AC3E}">
        <p14:creationId xmlns:p14="http://schemas.microsoft.com/office/powerpoint/2010/main" val="10446050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a2ec58930f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a2ec58930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solidFill>
                  <a:srgbClr val="233A44"/>
                </a:solidFill>
                <a:latin typeface="Calibri"/>
                <a:ea typeface="Calibri"/>
                <a:cs typeface="Calibri"/>
                <a:sym typeface="Calibri"/>
              </a:rPr>
              <a:t>The REMS Council was established in 1976 and has provided 44 years of service to the citizens of Virginia in support of the regional EMS system.  The Council currently facilitates 15 regional committees with a total of more than 200 members. Membership consists of area EMS providers, citizens, physicians, hospital staff, and representation from various other health organization. These committees, guided by the region’s Strategic EMS Plan, help integrate the operations of various agencies in our service area, and steer the development of regional plans and policies. The REMS Board of Directors has oversight over all committees.  The council provides all of the traditional and OEMS contract-mandated services, but there are a few things that are unique to this operation …. </a:t>
            </a:r>
            <a:endParaRPr sz="1300">
              <a:solidFill>
                <a:srgbClr val="233A44"/>
              </a:solidFill>
              <a:latin typeface="Calibri"/>
              <a:ea typeface="Calibri"/>
              <a:cs typeface="Calibri"/>
              <a:sym typeface="Calibri"/>
            </a:endParaRPr>
          </a:p>
          <a:p>
            <a:pPr marL="0" lvl="0" indent="0" algn="l" rtl="0">
              <a:lnSpc>
                <a:spcPct val="115000"/>
              </a:lnSpc>
              <a:spcBef>
                <a:spcPts val="1600"/>
              </a:spcBef>
              <a:spcAft>
                <a:spcPts val="0"/>
              </a:spcAft>
              <a:buClr>
                <a:schemeClr val="dk1"/>
              </a:buClr>
              <a:buSzPts val="1100"/>
              <a:buFont typeface="Arial"/>
              <a:buNone/>
            </a:pPr>
            <a:r>
              <a:rPr lang="en" sz="1300">
                <a:solidFill>
                  <a:srgbClr val="233A44"/>
                </a:solidFill>
                <a:latin typeface="Calibri"/>
                <a:ea typeface="Calibri"/>
                <a:cs typeface="Calibri"/>
                <a:sym typeface="Calibri"/>
              </a:rPr>
              <a:t>The region hosts an annual exchange program with EMS Providers in Germany.  There is a group that goes to Europe and then a group that comes here on a rotating basis.  This program has been very well received and provides great interaction between quite a variety of EMS operations.  We have also hosted several other exchange programs including EMS providers from Rwanda and Columbia who spend time learning about US EMS operations.</a:t>
            </a:r>
            <a:endParaRPr sz="1300">
              <a:solidFill>
                <a:srgbClr val="233A44"/>
              </a:solidFill>
              <a:latin typeface="Calibri"/>
              <a:ea typeface="Calibri"/>
              <a:cs typeface="Calibri"/>
              <a:sym typeface="Calibri"/>
            </a:endParaRPr>
          </a:p>
          <a:p>
            <a:pPr marL="0" lvl="0" indent="0" algn="l" rtl="0">
              <a:lnSpc>
                <a:spcPct val="115000"/>
              </a:lnSpc>
              <a:spcBef>
                <a:spcPts val="1600"/>
              </a:spcBef>
              <a:spcAft>
                <a:spcPts val="0"/>
              </a:spcAft>
              <a:buNone/>
            </a:pPr>
            <a:r>
              <a:rPr lang="en" sz="1300">
                <a:solidFill>
                  <a:srgbClr val="233A44"/>
                </a:solidFill>
                <a:latin typeface="Calibri"/>
                <a:ea typeface="Calibri"/>
                <a:cs typeface="Calibri"/>
                <a:sym typeface="Calibri"/>
              </a:rPr>
              <a:t>National Registry of EMT Advanced Psychomotor Testing Site - The council coordinates the testing of EMS provider for initial certification at both the basic and advanced life support levels.  The REMS Council has conducted more than 50 NREMT sites for ALS providers who are advancing their certifications.  We receive and provide testing for providers from across Virginia as well as many other states (Alaska is our furthest participant thus far).</a:t>
            </a:r>
            <a:endParaRPr sz="1300">
              <a:solidFill>
                <a:srgbClr val="233A44"/>
              </a:solidFill>
              <a:latin typeface="Calibri"/>
              <a:ea typeface="Calibri"/>
              <a:cs typeface="Calibri"/>
              <a:sym typeface="Calibri"/>
            </a:endParaRPr>
          </a:p>
          <a:p>
            <a:pPr marL="0" lvl="0" indent="0" algn="l" rtl="0">
              <a:lnSpc>
                <a:spcPct val="115000"/>
              </a:lnSpc>
              <a:spcBef>
                <a:spcPts val="1600"/>
              </a:spcBef>
              <a:spcAft>
                <a:spcPts val="0"/>
              </a:spcAft>
              <a:buNone/>
            </a:pPr>
            <a:r>
              <a:rPr lang="en" sz="1300">
                <a:solidFill>
                  <a:srgbClr val="233A44"/>
                </a:solidFill>
                <a:latin typeface="Calibri"/>
                <a:ea typeface="Calibri"/>
                <a:cs typeface="Calibri"/>
                <a:sym typeface="Calibri"/>
              </a:rPr>
              <a:t>The REMS Council manages and maintains a high-fidelity Regional Training and Simulation Center with a full complement of simulation equipment ranging from human patient simulators to advanced training labs with A-V capabilities, complete EMS training equipment, and an actual ambulance box imbedded into one of the training labs.  </a:t>
            </a:r>
            <a:endParaRPr sz="1300">
              <a:solidFill>
                <a:srgbClr val="233A44"/>
              </a:solidFill>
              <a:latin typeface="Calibri"/>
              <a:ea typeface="Calibri"/>
              <a:cs typeface="Calibri"/>
              <a:sym typeface="Calibri"/>
            </a:endParaRPr>
          </a:p>
          <a:p>
            <a:pPr marL="0" lvl="0" indent="0" algn="l" rtl="0">
              <a:lnSpc>
                <a:spcPct val="115000"/>
              </a:lnSpc>
              <a:spcBef>
                <a:spcPts val="1600"/>
              </a:spcBef>
              <a:spcAft>
                <a:spcPts val="0"/>
              </a:spcAft>
              <a:buNone/>
            </a:pPr>
            <a:r>
              <a:rPr lang="en" sz="1300">
                <a:solidFill>
                  <a:srgbClr val="233A44"/>
                </a:solidFill>
                <a:latin typeface="Calibri"/>
                <a:ea typeface="Calibri"/>
                <a:cs typeface="Calibri"/>
                <a:sym typeface="Calibri"/>
              </a:rPr>
              <a:t>The REMS Council is active in providing Mass Casualty Incident Support for various regional drills and exercises.  We provide evaluators, equipment, moulage technicians, and technical support for any requests across the region.  The most recent drill, in 2019, involved more than 75 patients and replicated the improvised explosive device attack from Boston.  The drill was held during an actual 5K run, utilizing the 100+ participants to add realism and logistic complications for the responding EMS personnel.</a:t>
            </a:r>
            <a:endParaRPr sz="1300">
              <a:solidFill>
                <a:srgbClr val="233A44"/>
              </a:solidFill>
              <a:latin typeface="Calibri"/>
              <a:ea typeface="Calibri"/>
              <a:cs typeface="Calibri"/>
              <a:sym typeface="Calibri"/>
            </a:endParaRPr>
          </a:p>
          <a:p>
            <a:pPr marL="0" lvl="0" indent="0" algn="l" rtl="0">
              <a:lnSpc>
                <a:spcPct val="115000"/>
              </a:lnSpc>
              <a:spcBef>
                <a:spcPts val="1600"/>
              </a:spcBef>
              <a:spcAft>
                <a:spcPts val="0"/>
              </a:spcAft>
              <a:buNone/>
            </a:pPr>
            <a:r>
              <a:rPr lang="en" sz="1300">
                <a:solidFill>
                  <a:srgbClr val="233A44"/>
                </a:solidFill>
                <a:latin typeface="Calibri"/>
                <a:ea typeface="Calibri"/>
                <a:cs typeface="Calibri"/>
                <a:sym typeface="Calibri"/>
              </a:rPr>
              <a:t>REMS operates a State-accredited CISM Team which also responds to National service requests as needed.  The regional CISM Team is composed of more than 50 mental health and peer public safety personnel that provide defusings, debriefings, and other services at the request of the EMS system and ancillary personnel (hospital requests, VDOT fatality response, law enforcement, etc).  In FY2019 there were 44 calls for service where 393 individuals were contacted.  The region also provides Stress First Aid training and encourages a variety of peer-support and mental health services throughout the region.</a:t>
            </a:r>
            <a:endParaRPr sz="1300">
              <a:solidFill>
                <a:srgbClr val="233A44"/>
              </a:solidFill>
              <a:latin typeface="Calibri"/>
              <a:ea typeface="Calibri"/>
              <a:cs typeface="Calibri"/>
              <a:sym typeface="Calibri"/>
            </a:endParaRPr>
          </a:p>
          <a:p>
            <a:pPr marL="0" lvl="0" indent="0" algn="l" rtl="0">
              <a:lnSpc>
                <a:spcPct val="115000"/>
              </a:lnSpc>
              <a:spcBef>
                <a:spcPts val="1600"/>
              </a:spcBef>
              <a:spcAft>
                <a:spcPts val="0"/>
              </a:spcAft>
              <a:buNone/>
            </a:pPr>
            <a:r>
              <a:rPr lang="en" sz="1300">
                <a:solidFill>
                  <a:srgbClr val="233A44"/>
                </a:solidFill>
                <a:latin typeface="Calibri"/>
                <a:ea typeface="Calibri"/>
                <a:cs typeface="Calibri"/>
                <a:sym typeface="Calibri"/>
              </a:rPr>
              <a:t>The Council provides an avenue for public access to Health and Safety information in order to have a better prepared community.  We offer programs such as Hands-only CPR, Stop the Bleed, and 9-1-1 for Kids.  The council is the statewide reviewer for HeartSafe Community applications and has created other recognition programs such as HeartSafe Business and HeartSafe Schools to promote community awareness for cardiovasular disease and to create a trained public to respond to emergencies and render aid until EMS arrives.</a:t>
            </a:r>
            <a:endParaRPr sz="1300">
              <a:solidFill>
                <a:srgbClr val="233A44"/>
              </a:solidFill>
              <a:latin typeface="Calibri"/>
              <a:ea typeface="Calibri"/>
              <a:cs typeface="Calibri"/>
              <a:sym typeface="Calibri"/>
            </a:endParaRPr>
          </a:p>
          <a:p>
            <a:pPr marL="0" lvl="0" indent="0" algn="l" rtl="0">
              <a:lnSpc>
                <a:spcPct val="115000"/>
              </a:lnSpc>
              <a:spcBef>
                <a:spcPts val="1600"/>
              </a:spcBef>
              <a:spcAft>
                <a:spcPts val="1600"/>
              </a:spcAft>
              <a:buNone/>
            </a:pPr>
            <a:r>
              <a:rPr lang="en" sz="1300">
                <a:solidFill>
                  <a:srgbClr val="233A44"/>
                </a:solidFill>
                <a:latin typeface="Calibri"/>
                <a:ea typeface="Calibri"/>
                <a:cs typeface="Calibri"/>
                <a:sym typeface="Calibri"/>
              </a:rPr>
              <a:t>The REMS Council has a multi-disciplinary task force that reviews and provides services for Mobile Integrated Healthcare and Community Paramedicine.  Previously we have administered a small program in a single jurisdiction and we are currently working to develop a comprehensive multi-jurisdictional process to ensure health and wellness for the citizens that identifies and fills gaps in the healthcare system.</a:t>
            </a:r>
            <a:endParaRPr/>
          </a:p>
        </p:txBody>
      </p:sp>
    </p:spTree>
    <p:extLst>
      <p:ext uri="{BB962C8B-B14F-4D97-AF65-F5344CB8AC3E}">
        <p14:creationId xmlns:p14="http://schemas.microsoft.com/office/powerpoint/2010/main" val="4041482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65AA795-EC28-42CE-B718-9BC253C9E62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2840300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145F2D-A818-463B-90E5-3092E22D1598}"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4189690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5BB2A4-0D0C-4C63-8214-70AC58BB429E}"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1155930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87101C-D03D-41C9-8834-9DE51AF831E1}"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a:t>Hand out by-laws &amp; motion form</a:t>
            </a:r>
          </a:p>
        </p:txBody>
      </p:sp>
    </p:spTree>
    <p:extLst>
      <p:ext uri="{BB962C8B-B14F-4D97-AF65-F5344CB8AC3E}">
        <p14:creationId xmlns:p14="http://schemas.microsoft.com/office/powerpoint/2010/main" val="2957568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2CC26A50-BAB2-43BE-B750-D2C94C49E3C6}"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1AD8C899-1212-4C9F-B912-E824AC1C7E9D}"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75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775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2688BE0-9BA9-4489-8C8C-DC5CA79A3596}"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775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dirty="0"/>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dirty="0"/>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FFAABA7E-68A9-44EF-87D8-419D6B6146D0}"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13727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E5FFFF"/>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20121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E5FFFF"/>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12/14/2020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22210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16" name="bg object 16"/>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3271837" y="2709862"/>
            <a:ext cx="5870575" cy="4146550"/>
          </a:xfrm>
          <a:prstGeom prst="rect">
            <a:avLst/>
          </a:prstGeom>
          <a:blipFill>
            <a:blip r:embed="rId3" cstate="print"/>
            <a:stretch>
              <a:fillRect/>
            </a:stretch>
          </a:blipFill>
        </p:spPr>
        <p:txBody>
          <a:bodyPr wrap="square" lIns="0" tIns="0" rIns="0" bIns="0" rtlCol="0"/>
          <a:lstStyle/>
          <a:p>
            <a:endParaRPr/>
          </a:p>
        </p:txBody>
      </p:sp>
      <p:sp>
        <p:nvSpPr>
          <p:cNvPr id="18" name="bg object 18"/>
          <p:cNvSpPr/>
          <p:nvPr/>
        </p:nvSpPr>
        <p:spPr>
          <a:xfrm>
            <a:off x="203075" y="1552575"/>
            <a:ext cx="5488305" cy="5305425"/>
          </a:xfrm>
          <a:custGeom>
            <a:avLst/>
            <a:gdLst/>
            <a:ahLst/>
            <a:cxnLst/>
            <a:rect l="l" t="t" r="r" b="b"/>
            <a:pathLst>
              <a:path w="5488305" h="5305425">
                <a:moveTo>
                  <a:pt x="0" y="0"/>
                </a:moveTo>
                <a:lnTo>
                  <a:pt x="53544" y="8226"/>
                </a:lnTo>
                <a:lnTo>
                  <a:pt x="106920" y="16783"/>
                </a:lnTo>
                <a:lnTo>
                  <a:pt x="160128" y="25668"/>
                </a:lnTo>
                <a:lnTo>
                  <a:pt x="213166" y="34881"/>
                </a:lnTo>
                <a:lnTo>
                  <a:pt x="266031" y="44419"/>
                </a:lnTo>
                <a:lnTo>
                  <a:pt x="318723" y="54282"/>
                </a:lnTo>
                <a:lnTo>
                  <a:pt x="371241" y="64467"/>
                </a:lnTo>
                <a:lnTo>
                  <a:pt x="423581" y="74974"/>
                </a:lnTo>
                <a:lnTo>
                  <a:pt x="475744" y="85800"/>
                </a:lnTo>
                <a:lnTo>
                  <a:pt x="527727" y="96945"/>
                </a:lnTo>
                <a:lnTo>
                  <a:pt x="579529" y="108407"/>
                </a:lnTo>
                <a:lnTo>
                  <a:pt x="631149" y="120184"/>
                </a:lnTo>
                <a:lnTo>
                  <a:pt x="682584" y="132275"/>
                </a:lnTo>
                <a:lnTo>
                  <a:pt x="733834" y="144678"/>
                </a:lnTo>
                <a:lnTo>
                  <a:pt x="784897" y="157392"/>
                </a:lnTo>
                <a:lnTo>
                  <a:pt x="835771" y="170416"/>
                </a:lnTo>
                <a:lnTo>
                  <a:pt x="886455" y="183748"/>
                </a:lnTo>
                <a:lnTo>
                  <a:pt x="936947" y="197387"/>
                </a:lnTo>
                <a:lnTo>
                  <a:pt x="987246" y="211331"/>
                </a:lnTo>
                <a:lnTo>
                  <a:pt x="1037351" y="225578"/>
                </a:lnTo>
                <a:lnTo>
                  <a:pt x="1087259" y="240127"/>
                </a:lnTo>
                <a:lnTo>
                  <a:pt x="1136969" y="254978"/>
                </a:lnTo>
                <a:lnTo>
                  <a:pt x="1186480" y="270127"/>
                </a:lnTo>
                <a:lnTo>
                  <a:pt x="1235790" y="285574"/>
                </a:lnTo>
                <a:lnTo>
                  <a:pt x="1284898" y="301318"/>
                </a:lnTo>
                <a:lnTo>
                  <a:pt x="1333802" y="317356"/>
                </a:lnTo>
                <a:lnTo>
                  <a:pt x="1382500" y="333688"/>
                </a:lnTo>
                <a:lnTo>
                  <a:pt x="1430992" y="350311"/>
                </a:lnTo>
                <a:lnTo>
                  <a:pt x="1479275" y="367225"/>
                </a:lnTo>
                <a:lnTo>
                  <a:pt x="1527348" y="384428"/>
                </a:lnTo>
                <a:lnTo>
                  <a:pt x="1575210" y="401918"/>
                </a:lnTo>
                <a:lnTo>
                  <a:pt x="1622859" y="419694"/>
                </a:lnTo>
                <a:lnTo>
                  <a:pt x="1670293" y="437755"/>
                </a:lnTo>
                <a:lnTo>
                  <a:pt x="1717511" y="456099"/>
                </a:lnTo>
                <a:lnTo>
                  <a:pt x="1764511" y="474724"/>
                </a:lnTo>
                <a:lnTo>
                  <a:pt x="1811293" y="493630"/>
                </a:lnTo>
                <a:lnTo>
                  <a:pt x="1857854" y="512814"/>
                </a:lnTo>
                <a:lnTo>
                  <a:pt x="1904192" y="532275"/>
                </a:lnTo>
                <a:lnTo>
                  <a:pt x="1950307" y="552012"/>
                </a:lnTo>
                <a:lnTo>
                  <a:pt x="1996197" y="572024"/>
                </a:lnTo>
                <a:lnTo>
                  <a:pt x="2041861" y="592308"/>
                </a:lnTo>
                <a:lnTo>
                  <a:pt x="2087296" y="612863"/>
                </a:lnTo>
                <a:lnTo>
                  <a:pt x="2132501" y="633688"/>
                </a:lnTo>
                <a:lnTo>
                  <a:pt x="2177475" y="654782"/>
                </a:lnTo>
                <a:lnTo>
                  <a:pt x="2222216" y="676142"/>
                </a:lnTo>
                <a:lnTo>
                  <a:pt x="2266723" y="697768"/>
                </a:lnTo>
                <a:lnTo>
                  <a:pt x="2310994" y="719657"/>
                </a:lnTo>
                <a:lnTo>
                  <a:pt x="2355027" y="741809"/>
                </a:lnTo>
                <a:lnTo>
                  <a:pt x="2398822" y="764223"/>
                </a:lnTo>
                <a:lnTo>
                  <a:pt x="2442377" y="786895"/>
                </a:lnTo>
                <a:lnTo>
                  <a:pt x="2485689" y="809826"/>
                </a:lnTo>
                <a:lnTo>
                  <a:pt x="2528758" y="833013"/>
                </a:lnTo>
                <a:lnTo>
                  <a:pt x="2571582" y="856455"/>
                </a:lnTo>
                <a:lnTo>
                  <a:pt x="2614160" y="880151"/>
                </a:lnTo>
                <a:lnTo>
                  <a:pt x="2656489" y="904100"/>
                </a:lnTo>
                <a:lnTo>
                  <a:pt x="2698569" y="928298"/>
                </a:lnTo>
                <a:lnTo>
                  <a:pt x="2740398" y="952747"/>
                </a:lnTo>
                <a:lnTo>
                  <a:pt x="2781975" y="977442"/>
                </a:lnTo>
                <a:lnTo>
                  <a:pt x="2823297" y="1002384"/>
                </a:lnTo>
                <a:lnTo>
                  <a:pt x="2864364" y="1027571"/>
                </a:lnTo>
                <a:lnTo>
                  <a:pt x="2905173" y="1053002"/>
                </a:lnTo>
                <a:lnTo>
                  <a:pt x="2945724" y="1078674"/>
                </a:lnTo>
                <a:lnTo>
                  <a:pt x="2986015" y="1104586"/>
                </a:lnTo>
                <a:lnTo>
                  <a:pt x="3026044" y="1130738"/>
                </a:lnTo>
                <a:lnTo>
                  <a:pt x="3065810" y="1157127"/>
                </a:lnTo>
                <a:lnTo>
                  <a:pt x="3105311" y="1183752"/>
                </a:lnTo>
                <a:lnTo>
                  <a:pt x="3144545" y="1210611"/>
                </a:lnTo>
                <a:lnTo>
                  <a:pt x="3183512" y="1237704"/>
                </a:lnTo>
                <a:lnTo>
                  <a:pt x="3222210" y="1265028"/>
                </a:lnTo>
                <a:lnTo>
                  <a:pt x="3260637" y="1292582"/>
                </a:lnTo>
                <a:lnTo>
                  <a:pt x="3298791" y="1320365"/>
                </a:lnTo>
                <a:lnTo>
                  <a:pt x="3336672" y="1348374"/>
                </a:lnTo>
                <a:lnTo>
                  <a:pt x="3374277" y="1376610"/>
                </a:lnTo>
                <a:lnTo>
                  <a:pt x="3411605" y="1405070"/>
                </a:lnTo>
                <a:lnTo>
                  <a:pt x="3448655" y="1433753"/>
                </a:lnTo>
                <a:lnTo>
                  <a:pt x="3485425" y="1462656"/>
                </a:lnTo>
                <a:lnTo>
                  <a:pt x="3521913" y="1491780"/>
                </a:lnTo>
                <a:lnTo>
                  <a:pt x="3558119" y="1521122"/>
                </a:lnTo>
                <a:lnTo>
                  <a:pt x="3594039" y="1550681"/>
                </a:lnTo>
                <a:lnTo>
                  <a:pt x="3629674" y="1580455"/>
                </a:lnTo>
                <a:lnTo>
                  <a:pt x="3665021" y="1610444"/>
                </a:lnTo>
                <a:lnTo>
                  <a:pt x="3700079" y="1640644"/>
                </a:lnTo>
                <a:lnTo>
                  <a:pt x="3734847" y="1671056"/>
                </a:lnTo>
                <a:lnTo>
                  <a:pt x="3769322" y="1701677"/>
                </a:lnTo>
                <a:lnTo>
                  <a:pt x="3803504" y="1732507"/>
                </a:lnTo>
                <a:lnTo>
                  <a:pt x="3837390" y="1763542"/>
                </a:lnTo>
                <a:lnTo>
                  <a:pt x="3870980" y="1794783"/>
                </a:lnTo>
                <a:lnTo>
                  <a:pt x="3904271" y="1826228"/>
                </a:lnTo>
                <a:lnTo>
                  <a:pt x="3937263" y="1857875"/>
                </a:lnTo>
                <a:lnTo>
                  <a:pt x="3969953" y="1889722"/>
                </a:lnTo>
                <a:lnTo>
                  <a:pt x="4002341" y="1921769"/>
                </a:lnTo>
                <a:lnTo>
                  <a:pt x="4034424" y="1954013"/>
                </a:lnTo>
                <a:lnTo>
                  <a:pt x="4066202" y="1986454"/>
                </a:lnTo>
                <a:lnTo>
                  <a:pt x="4097672" y="2019089"/>
                </a:lnTo>
                <a:lnTo>
                  <a:pt x="4128833" y="2051918"/>
                </a:lnTo>
                <a:lnTo>
                  <a:pt x="4159684" y="2084939"/>
                </a:lnTo>
                <a:lnTo>
                  <a:pt x="4190223" y="2118150"/>
                </a:lnTo>
                <a:lnTo>
                  <a:pt x="4220448" y="2151550"/>
                </a:lnTo>
                <a:lnTo>
                  <a:pt x="4250359" y="2185137"/>
                </a:lnTo>
                <a:lnTo>
                  <a:pt x="4279953" y="2218911"/>
                </a:lnTo>
                <a:lnTo>
                  <a:pt x="4309229" y="2252868"/>
                </a:lnTo>
                <a:lnTo>
                  <a:pt x="4338185" y="2287009"/>
                </a:lnTo>
                <a:lnTo>
                  <a:pt x="4366821" y="2321332"/>
                </a:lnTo>
                <a:lnTo>
                  <a:pt x="4395133" y="2355835"/>
                </a:lnTo>
                <a:lnTo>
                  <a:pt x="4423122" y="2390516"/>
                </a:lnTo>
                <a:lnTo>
                  <a:pt x="4450785" y="2425374"/>
                </a:lnTo>
                <a:lnTo>
                  <a:pt x="4478121" y="2460409"/>
                </a:lnTo>
                <a:lnTo>
                  <a:pt x="4505128" y="2495617"/>
                </a:lnTo>
                <a:lnTo>
                  <a:pt x="4531805" y="2530998"/>
                </a:lnTo>
                <a:lnTo>
                  <a:pt x="4558151" y="2566550"/>
                </a:lnTo>
                <a:lnTo>
                  <a:pt x="4584163" y="2602273"/>
                </a:lnTo>
                <a:lnTo>
                  <a:pt x="4609840" y="2638163"/>
                </a:lnTo>
                <a:lnTo>
                  <a:pt x="4635181" y="2674221"/>
                </a:lnTo>
                <a:lnTo>
                  <a:pt x="4660184" y="2710443"/>
                </a:lnTo>
                <a:lnTo>
                  <a:pt x="4684848" y="2746830"/>
                </a:lnTo>
                <a:lnTo>
                  <a:pt x="4709171" y="2783379"/>
                </a:lnTo>
                <a:lnTo>
                  <a:pt x="4733152" y="2820089"/>
                </a:lnTo>
                <a:lnTo>
                  <a:pt x="4756789" y="2856959"/>
                </a:lnTo>
                <a:lnTo>
                  <a:pt x="4780080" y="2893987"/>
                </a:lnTo>
                <a:lnTo>
                  <a:pt x="4803024" y="2931171"/>
                </a:lnTo>
                <a:lnTo>
                  <a:pt x="4825620" y="2968510"/>
                </a:lnTo>
                <a:lnTo>
                  <a:pt x="4847866" y="3006003"/>
                </a:lnTo>
                <a:lnTo>
                  <a:pt x="4869761" y="3043649"/>
                </a:lnTo>
                <a:lnTo>
                  <a:pt x="4891302" y="3081444"/>
                </a:lnTo>
                <a:lnTo>
                  <a:pt x="4912489" y="3119389"/>
                </a:lnTo>
                <a:lnTo>
                  <a:pt x="4933320" y="3157482"/>
                </a:lnTo>
                <a:lnTo>
                  <a:pt x="4953794" y="3195721"/>
                </a:lnTo>
                <a:lnTo>
                  <a:pt x="4973908" y="3234105"/>
                </a:lnTo>
                <a:lnTo>
                  <a:pt x="4993661" y="3272632"/>
                </a:lnTo>
                <a:lnTo>
                  <a:pt x="5013053" y="3311302"/>
                </a:lnTo>
                <a:lnTo>
                  <a:pt x="5032080" y="3350111"/>
                </a:lnTo>
                <a:lnTo>
                  <a:pt x="5050743" y="3389059"/>
                </a:lnTo>
                <a:lnTo>
                  <a:pt x="5069039" y="3428145"/>
                </a:lnTo>
                <a:lnTo>
                  <a:pt x="5086966" y="3467367"/>
                </a:lnTo>
                <a:lnTo>
                  <a:pt x="5104524" y="3506724"/>
                </a:lnTo>
                <a:lnTo>
                  <a:pt x="5121710" y="3546213"/>
                </a:lnTo>
                <a:lnTo>
                  <a:pt x="5138524" y="3585834"/>
                </a:lnTo>
                <a:lnTo>
                  <a:pt x="5154963" y="3625585"/>
                </a:lnTo>
                <a:lnTo>
                  <a:pt x="5171027" y="3665465"/>
                </a:lnTo>
                <a:lnTo>
                  <a:pt x="5186713" y="3705471"/>
                </a:lnTo>
                <a:lnTo>
                  <a:pt x="5202020" y="3745604"/>
                </a:lnTo>
                <a:lnTo>
                  <a:pt x="5216947" y="3785861"/>
                </a:lnTo>
                <a:lnTo>
                  <a:pt x="5231492" y="3826240"/>
                </a:lnTo>
                <a:lnTo>
                  <a:pt x="5245653" y="3866741"/>
                </a:lnTo>
                <a:lnTo>
                  <a:pt x="5259430" y="3907362"/>
                </a:lnTo>
                <a:lnTo>
                  <a:pt x="5272820" y="3948100"/>
                </a:lnTo>
                <a:lnTo>
                  <a:pt x="5285822" y="3988956"/>
                </a:lnTo>
                <a:lnTo>
                  <a:pt x="5298434" y="4029927"/>
                </a:lnTo>
                <a:lnTo>
                  <a:pt x="5310655" y="4071012"/>
                </a:lnTo>
                <a:lnTo>
                  <a:pt x="5322484" y="4112210"/>
                </a:lnTo>
                <a:lnTo>
                  <a:pt x="5333918" y="4153518"/>
                </a:lnTo>
                <a:lnTo>
                  <a:pt x="5344957" y="4194937"/>
                </a:lnTo>
                <a:lnTo>
                  <a:pt x="5355599" y="4236463"/>
                </a:lnTo>
                <a:lnTo>
                  <a:pt x="5365842" y="4278095"/>
                </a:lnTo>
                <a:lnTo>
                  <a:pt x="5375685" y="4319833"/>
                </a:lnTo>
                <a:lnTo>
                  <a:pt x="5385126" y="4361674"/>
                </a:lnTo>
                <a:lnTo>
                  <a:pt x="5394164" y="4403618"/>
                </a:lnTo>
                <a:lnTo>
                  <a:pt x="5402797" y="4445662"/>
                </a:lnTo>
                <a:lnTo>
                  <a:pt x="5411024" y="4487805"/>
                </a:lnTo>
                <a:lnTo>
                  <a:pt x="5418843" y="4530046"/>
                </a:lnTo>
                <a:lnTo>
                  <a:pt x="5426253" y="4572384"/>
                </a:lnTo>
                <a:lnTo>
                  <a:pt x="5433251" y="4614816"/>
                </a:lnTo>
                <a:lnTo>
                  <a:pt x="5439838" y="4657342"/>
                </a:lnTo>
                <a:lnTo>
                  <a:pt x="5446010" y="4699959"/>
                </a:lnTo>
                <a:lnTo>
                  <a:pt x="5451768" y="4742667"/>
                </a:lnTo>
                <a:lnTo>
                  <a:pt x="5457108" y="4785464"/>
                </a:lnTo>
                <a:lnTo>
                  <a:pt x="5462029" y="4828348"/>
                </a:lnTo>
                <a:lnTo>
                  <a:pt x="5466531" y="4871318"/>
                </a:lnTo>
                <a:lnTo>
                  <a:pt x="5470611" y="4914373"/>
                </a:lnTo>
                <a:lnTo>
                  <a:pt x="5474268" y="4957510"/>
                </a:lnTo>
                <a:lnTo>
                  <a:pt x="5477501" y="5000729"/>
                </a:lnTo>
                <a:lnTo>
                  <a:pt x="5480308" y="5044029"/>
                </a:lnTo>
                <a:lnTo>
                  <a:pt x="5482687" y="5087407"/>
                </a:lnTo>
                <a:lnTo>
                  <a:pt x="5484636" y="5130862"/>
                </a:lnTo>
                <a:lnTo>
                  <a:pt x="5486156" y="5174393"/>
                </a:lnTo>
                <a:lnTo>
                  <a:pt x="5487243" y="5217998"/>
                </a:lnTo>
                <a:lnTo>
                  <a:pt x="5487896" y="5261675"/>
                </a:lnTo>
                <a:lnTo>
                  <a:pt x="5488114" y="5305425"/>
                </a:lnTo>
              </a:path>
            </a:pathLst>
          </a:custGeom>
          <a:ln w="12700">
            <a:solidFill>
              <a:srgbClr val="336699"/>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0" i="0">
                <a:solidFill>
                  <a:srgbClr val="E5FFFF"/>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12/14/2020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24052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12/14/2020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10699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6838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716" name="Rectangle 188"/>
          <p:cNvSpPr>
            <a:spLocks noGrp="1" noChangeArrowheads="1"/>
          </p:cNvSpPr>
          <p:nvPr>
            <p:ph type="ctrTitle"/>
          </p:nvPr>
        </p:nvSpPr>
        <p:spPr>
          <a:xfrm>
            <a:off x="685800" y="1905000"/>
            <a:ext cx="7772400" cy="1219200"/>
          </a:xfrm>
        </p:spPr>
        <p:txBody>
          <a:bodyPr/>
          <a:lstStyle>
            <a:lvl1pPr>
              <a:defRPr sz="4800"/>
            </a:lvl1pPr>
          </a:lstStyle>
          <a:p>
            <a:r>
              <a:rPr lang="en-US"/>
              <a:t>Click to edit Master title style</a:t>
            </a:r>
          </a:p>
        </p:txBody>
      </p:sp>
      <p:sp>
        <p:nvSpPr>
          <p:cNvPr id="22717" name="Rectangle 189"/>
          <p:cNvSpPr>
            <a:spLocks noGrp="1" noChangeArrowheads="1"/>
          </p:cNvSpPr>
          <p:nvPr>
            <p:ph type="subTitle" idx="1"/>
          </p:nvPr>
        </p:nvSpPr>
        <p:spPr>
          <a:xfrm>
            <a:off x="1371600" y="3276600"/>
            <a:ext cx="6400800" cy="1752600"/>
          </a:xfrm>
        </p:spPr>
        <p:txBody>
          <a:bodyPr/>
          <a:lstStyle>
            <a:lvl1pPr marL="0" indent="0" algn="ctr">
              <a:buFontTx/>
              <a:buNone/>
              <a:defRPr sz="3600"/>
            </a:lvl1pPr>
          </a:lstStyle>
          <a:p>
            <a:r>
              <a:rPr lang="en-US"/>
              <a:t>Click to edit Master subtitle style</a:t>
            </a:r>
          </a:p>
        </p:txBody>
      </p:sp>
      <p:sp>
        <p:nvSpPr>
          <p:cNvPr id="4" name="Rectangle 190"/>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rgbClr val="374E5F"/>
                </a:solidFill>
                <a:latin typeface="Times New Roman" pitchFamily="18" charset="0"/>
              </a:defRPr>
            </a:lvl1pPr>
          </a:lstStyle>
          <a:p>
            <a:pPr>
              <a:defRPr/>
            </a:pPr>
            <a:endParaRPr lang="en-US"/>
          </a:p>
        </p:txBody>
      </p:sp>
      <p:sp>
        <p:nvSpPr>
          <p:cNvPr id="5" name="Rectangle 191"/>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374E5F"/>
                </a:solidFill>
                <a:latin typeface="Times New Roman" pitchFamily="18" charset="0"/>
              </a:defRPr>
            </a:lvl1pPr>
          </a:lstStyle>
          <a:p>
            <a:pPr>
              <a:defRPr/>
            </a:pPr>
            <a:endParaRPr lang="en-US"/>
          </a:p>
        </p:txBody>
      </p:sp>
      <p:sp>
        <p:nvSpPr>
          <p:cNvPr id="6" name="Rectangle 192"/>
          <p:cNvSpPr>
            <a:spLocks noGrp="1" noChangeArrowheads="1"/>
          </p:cNvSpPr>
          <p:nvPr>
            <p:ph type="sldNum" sz="quarter" idx="12"/>
          </p:nvPr>
        </p:nvSpPr>
        <p:spPr/>
        <p:txBody>
          <a:bodyPr/>
          <a:lstStyle>
            <a:lvl1pPr>
              <a:defRPr/>
            </a:lvl1pPr>
          </a:lstStyle>
          <a:p>
            <a:pPr>
              <a:defRPr/>
            </a:pPr>
            <a:fld id="{7E535DB8-509D-4D5E-898D-9BCC597BC232}" type="slidenum">
              <a:rPr lang="en-US"/>
              <a:pPr>
                <a:defRPr/>
              </a:pPr>
              <a:t>‹#›</a:t>
            </a:fld>
            <a:endParaRPr lang="en-US"/>
          </a:p>
        </p:txBody>
      </p:sp>
    </p:spTree>
    <p:extLst>
      <p:ext uri="{BB962C8B-B14F-4D97-AF65-F5344CB8AC3E}">
        <p14:creationId xmlns:p14="http://schemas.microsoft.com/office/powerpoint/2010/main" val="291714405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D4F2ECD-5B13-43EB-905E-6C2949F0A96F}"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CC5BFE7B-5C0D-46F9-AB98-4FA36EEC2002}" type="slidenum">
              <a:rPr lang="en-US"/>
              <a:pPr>
                <a:defRPr/>
              </a:pPr>
              <a:t>‹#›</a:t>
            </a:fld>
            <a:endParaRPr lang="en-US"/>
          </a:p>
        </p:txBody>
      </p:sp>
    </p:spTree>
    <p:extLst>
      <p:ext uri="{BB962C8B-B14F-4D97-AF65-F5344CB8AC3E}">
        <p14:creationId xmlns:p14="http://schemas.microsoft.com/office/powerpoint/2010/main" val="392266788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C5BB4BE-C1F1-4F38-AD36-ECE2611E6DAB}" type="slidenum">
              <a:rPr lang="en-US"/>
              <a:pPr>
                <a:defRPr/>
              </a:pPr>
              <a:t>‹#›</a:t>
            </a:fld>
            <a:endParaRPr lang="en-US"/>
          </a:p>
        </p:txBody>
      </p:sp>
    </p:spTree>
    <p:extLst>
      <p:ext uri="{BB962C8B-B14F-4D97-AF65-F5344CB8AC3E}">
        <p14:creationId xmlns:p14="http://schemas.microsoft.com/office/powerpoint/2010/main" val="216901639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676400"/>
            <a:ext cx="41529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676400"/>
            <a:ext cx="41529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EC650000-569E-40D2-A6B6-D35DA6639488}" type="slidenum">
              <a:rPr lang="en-US"/>
              <a:pPr>
                <a:defRPr/>
              </a:pPr>
              <a:t>‹#›</a:t>
            </a:fld>
            <a:endParaRPr lang="en-US"/>
          </a:p>
        </p:txBody>
      </p:sp>
    </p:spTree>
    <p:extLst>
      <p:ext uri="{BB962C8B-B14F-4D97-AF65-F5344CB8AC3E}">
        <p14:creationId xmlns:p14="http://schemas.microsoft.com/office/powerpoint/2010/main" val="237915931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DF3E956C-1140-4CB5-ABF4-0E2414C63091}" type="slidenum">
              <a:rPr lang="en-US"/>
              <a:pPr>
                <a:defRPr/>
              </a:pPr>
              <a:t>‹#›</a:t>
            </a:fld>
            <a:endParaRPr lang="en-US"/>
          </a:p>
        </p:txBody>
      </p:sp>
    </p:spTree>
    <p:extLst>
      <p:ext uri="{BB962C8B-B14F-4D97-AF65-F5344CB8AC3E}">
        <p14:creationId xmlns:p14="http://schemas.microsoft.com/office/powerpoint/2010/main" val="313972790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3B788A09-E56E-48C3-B979-764B550FBE55}" type="slidenum">
              <a:rPr lang="en-US"/>
              <a:pPr>
                <a:defRPr/>
              </a:pPr>
              <a:t>‹#›</a:t>
            </a:fld>
            <a:endParaRPr lang="en-US"/>
          </a:p>
        </p:txBody>
      </p:sp>
    </p:spTree>
    <p:extLst>
      <p:ext uri="{BB962C8B-B14F-4D97-AF65-F5344CB8AC3E}">
        <p14:creationId xmlns:p14="http://schemas.microsoft.com/office/powerpoint/2010/main" val="342879877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46ED114-0B1D-4B85-9976-66F71E061AD9}" type="slidenum">
              <a:rPr lang="en-US"/>
              <a:pPr>
                <a:defRPr/>
              </a:pPr>
              <a:t>‹#›</a:t>
            </a:fld>
            <a:endParaRPr lang="en-US"/>
          </a:p>
        </p:txBody>
      </p:sp>
    </p:spTree>
    <p:extLst>
      <p:ext uri="{BB962C8B-B14F-4D97-AF65-F5344CB8AC3E}">
        <p14:creationId xmlns:p14="http://schemas.microsoft.com/office/powerpoint/2010/main" val="30366682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AAEFE38-A79D-469B-A51B-C06D7B785D21}" type="slidenum">
              <a:rPr lang="en-US"/>
              <a:pPr>
                <a:defRPr/>
              </a:pPr>
              <a:t>‹#›</a:t>
            </a:fld>
            <a:endParaRPr lang="en-US"/>
          </a:p>
        </p:txBody>
      </p:sp>
    </p:spTree>
    <p:extLst>
      <p:ext uri="{BB962C8B-B14F-4D97-AF65-F5344CB8AC3E}">
        <p14:creationId xmlns:p14="http://schemas.microsoft.com/office/powerpoint/2010/main" val="130866723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0859110-E01C-441C-B04F-89286C3CFD9C}" type="slidenum">
              <a:rPr lang="en-US"/>
              <a:pPr>
                <a:defRPr/>
              </a:pPr>
              <a:t>‹#›</a:t>
            </a:fld>
            <a:endParaRPr lang="en-US"/>
          </a:p>
        </p:txBody>
      </p:sp>
    </p:spTree>
    <p:extLst>
      <p:ext uri="{BB962C8B-B14F-4D97-AF65-F5344CB8AC3E}">
        <p14:creationId xmlns:p14="http://schemas.microsoft.com/office/powerpoint/2010/main" val="429321249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1F529C2-B632-4B16-80C1-6B854BF40B52}" type="slidenum">
              <a:rPr lang="en-US"/>
              <a:pPr>
                <a:defRPr/>
              </a:pPr>
              <a:t>‹#›</a:t>
            </a:fld>
            <a:endParaRPr lang="en-US"/>
          </a:p>
        </p:txBody>
      </p:sp>
    </p:spTree>
    <p:extLst>
      <p:ext uri="{BB962C8B-B14F-4D97-AF65-F5344CB8AC3E}">
        <p14:creationId xmlns:p14="http://schemas.microsoft.com/office/powerpoint/2010/main" val="155702950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133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381000"/>
            <a:ext cx="6248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1E5F19FA-5F31-4866-93BF-A348CF88AAC2}" type="slidenum">
              <a:rPr lang="en-US"/>
              <a:pPr>
                <a:defRPr/>
              </a:pPr>
              <a:t>‹#›</a:t>
            </a:fld>
            <a:endParaRPr lang="en-US"/>
          </a:p>
        </p:txBody>
      </p:sp>
    </p:spTree>
    <p:extLst>
      <p:ext uri="{BB962C8B-B14F-4D97-AF65-F5344CB8AC3E}">
        <p14:creationId xmlns:p14="http://schemas.microsoft.com/office/powerpoint/2010/main" val="370606976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E91FD3F2-F17F-4BB9-94C5-85516574F398}" type="slidenum">
              <a:rPr lang="en-US"/>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3766000"/>
            <a:ext cx="7370400" cy="3092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2067600"/>
            <a:ext cx="5561400" cy="47904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736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1" y="789"/>
            <a:ext cx="2250363" cy="13924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6" y="789"/>
            <a:ext cx="2250363" cy="13924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6784"/>
            <a:ext cx="1851282" cy="1002811"/>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5623803"/>
            <a:ext cx="2389068" cy="1234316"/>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5407536"/>
            <a:ext cx="2795414" cy="1444411"/>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2430444"/>
            <a:ext cx="5361300" cy="1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4550877"/>
            <a:ext cx="5361300" cy="69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98407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3079200"/>
            <a:ext cx="4386900" cy="37788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2" y="5281487"/>
            <a:ext cx="2910145" cy="1576453"/>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3"/>
            <a:ext cx="2795414" cy="1444411"/>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2328133"/>
            <a:ext cx="5377500" cy="2194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742614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3766000"/>
            <a:ext cx="7370400" cy="3092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1127467"/>
            <a:ext cx="7505700" cy="1272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2654300"/>
            <a:ext cx="7505700" cy="3264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036433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3766000"/>
            <a:ext cx="7370400" cy="3092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1127467"/>
            <a:ext cx="7505700" cy="1272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2654300"/>
            <a:ext cx="3686100" cy="3264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2654300"/>
            <a:ext cx="3686100" cy="3264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4089965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3766000"/>
            <a:ext cx="7370400" cy="3092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1127467"/>
            <a:ext cx="7505700" cy="1272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3333591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3766000"/>
            <a:ext cx="7370400" cy="3092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1127467"/>
            <a:ext cx="3709200" cy="1844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3092067"/>
            <a:ext cx="3709200" cy="2826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977401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3764192"/>
            <a:ext cx="7369200" cy="3089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2072151"/>
            <a:ext cx="5560500" cy="4786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2" y="-158"/>
            <a:ext cx="2251347" cy="1391211"/>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6029500"/>
            <a:ext cx="1593306" cy="822763"/>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4" y="1657"/>
            <a:ext cx="3257455" cy="1682019"/>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734861"/>
            <a:ext cx="6366900" cy="338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1208895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3766000"/>
            <a:ext cx="7370400" cy="3092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1127467"/>
            <a:ext cx="6424200" cy="940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2067600"/>
            <a:ext cx="5859900" cy="52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3289400"/>
            <a:ext cx="5859900" cy="2794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529566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3766000"/>
            <a:ext cx="7370400" cy="3092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2067600"/>
            <a:ext cx="5561400" cy="47904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5551333"/>
            <a:ext cx="7415100" cy="806800"/>
          </a:xfrm>
          <a:prstGeom prst="rect">
            <a:avLst/>
          </a:prstGeom>
        </p:spPr>
        <p:txBody>
          <a:bodyPr spcFirstLastPara="1" wrap="square" lIns="91425" tIns="91425" rIns="91425" bIns="91425" anchor="b" anchorCtr="0">
            <a:no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893549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3778767"/>
            <a:ext cx="3574800" cy="30792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5492769"/>
            <a:ext cx="2520952" cy="1365553"/>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3"/>
            <a:ext cx="2795414" cy="1444411"/>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845133"/>
            <a:ext cx="6372300" cy="1839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3818467"/>
            <a:ext cx="6372300" cy="854800"/>
          </a:xfrm>
          <a:prstGeom prst="rect">
            <a:avLst/>
          </a:prstGeom>
        </p:spPr>
        <p:txBody>
          <a:bodyPr spcFirstLastPara="1" wrap="square" lIns="91425" tIns="91425" rIns="91425" bIns="91425" anchor="t" anchorCtr="0">
            <a:noAutofit/>
          </a:bodyPr>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46611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0399838-05F4-4DE9-95F2-CD4734EA2894}" type="slidenum">
              <a:rPr lang="en-US"/>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921505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2" cstate="print"/>
          <a:srcRect l="42047" t="49384" r="43752" b="3381"/>
          <a:stretch>
            <a:fillRect/>
          </a:stretch>
        </p:blipFill>
        <p:spPr bwMode="auto">
          <a:xfrm>
            <a:off x="0" y="3429000"/>
            <a:ext cx="9144000" cy="3429000"/>
          </a:xfrm>
          <a:prstGeom prst="rect">
            <a:avLst/>
          </a:prstGeom>
          <a:noFill/>
          <a:ln w="9525">
            <a:noFill/>
            <a:miter lim="800000"/>
            <a:headEnd/>
            <a:tailEnd/>
          </a:ln>
        </p:spPr>
      </p:pic>
      <p:pic>
        <p:nvPicPr>
          <p:cNvPr id="5" name="Picture 10" descr="02.wmf"/>
          <p:cNvPicPr>
            <a:picLocks noChangeAspect="1"/>
          </p:cNvPicPr>
          <p:nvPr/>
        </p:nvPicPr>
        <p:blipFill>
          <a:blip r:embed="rId3" cstate="print"/>
          <a:srcRect/>
          <a:stretch>
            <a:fillRect/>
          </a:stretch>
        </p:blipFill>
        <p:spPr bwMode="auto">
          <a:xfrm>
            <a:off x="6400800" y="6096000"/>
            <a:ext cx="2327275" cy="458788"/>
          </a:xfrm>
          <a:prstGeom prst="rect">
            <a:avLst/>
          </a:prstGeom>
          <a:noFill/>
          <a:ln w="9525">
            <a:noFill/>
            <a:miter lim="800000"/>
            <a:headEnd/>
            <a:tailEnd/>
          </a:ln>
        </p:spPr>
      </p:pic>
      <p:pic>
        <p:nvPicPr>
          <p:cNvPr id="6" name="Picture 6"/>
          <p:cNvPicPr>
            <a:picLocks noChangeAspect="1" noChangeArrowheads="1"/>
          </p:cNvPicPr>
          <p:nvPr/>
        </p:nvPicPr>
        <p:blipFill>
          <a:blip r:embed="rId2" cstate="print"/>
          <a:srcRect l="45361" t="13956" r="45172" b="77457"/>
          <a:stretch>
            <a:fillRect/>
          </a:stretch>
        </p:blipFill>
        <p:spPr bwMode="auto">
          <a:xfrm>
            <a:off x="0" y="0"/>
            <a:ext cx="9144000" cy="1676400"/>
          </a:xfrm>
          <a:prstGeom prst="rect">
            <a:avLst/>
          </a:prstGeom>
          <a:noFill/>
          <a:ln w="9525">
            <a:noFill/>
            <a:miter lim="800000"/>
            <a:headEnd/>
            <a:tailEnd/>
          </a:ln>
        </p:spPr>
      </p:pic>
      <p:sp>
        <p:nvSpPr>
          <p:cNvPr id="8" name="Subtitle 2"/>
          <p:cNvSpPr>
            <a:spLocks noGrp="1"/>
          </p:cNvSpPr>
          <p:nvPr>
            <p:ph type="subTitle" idx="1"/>
          </p:nvPr>
        </p:nvSpPr>
        <p:spPr>
          <a:xfrm>
            <a:off x="685800" y="4572000"/>
            <a:ext cx="6400800" cy="1600200"/>
          </a:xfrm>
        </p:spPr>
        <p:txBody>
          <a:bodyPr>
            <a:normAutofit/>
          </a:bodyPr>
          <a:lstStyle>
            <a:lvl1pPr>
              <a:buNone/>
              <a:defRPr/>
            </a:lvl1pPr>
          </a:lstStyle>
          <a:p>
            <a:r>
              <a:rPr lang="en-US"/>
              <a:t>Click to edit Master subtitle style</a:t>
            </a:r>
            <a:endParaRPr lang="en-US" dirty="0"/>
          </a:p>
        </p:txBody>
      </p:sp>
      <p:sp>
        <p:nvSpPr>
          <p:cNvPr id="9" name="Title 1"/>
          <p:cNvSpPr>
            <a:spLocks noGrp="1"/>
          </p:cNvSpPr>
          <p:nvPr>
            <p:ph type="ctrTitle"/>
          </p:nvPr>
        </p:nvSpPr>
        <p:spPr>
          <a:xfrm>
            <a:off x="685800" y="3635375"/>
            <a:ext cx="7772400" cy="936625"/>
          </a:xfrm>
        </p:spPr>
        <p:txBody>
          <a:bodyPr/>
          <a:lstStyle>
            <a:lvl1pPr>
              <a:defRPr b="1">
                <a:latin typeface="Book Antiqua" pitchFamily="18" charset="0"/>
              </a:defRPr>
            </a:lvl1pPr>
          </a:lstStyle>
          <a:p>
            <a:r>
              <a:rPr lang="en-US"/>
              <a:t>Click to edit Master title style</a:t>
            </a:r>
            <a:endParaRPr lang="en-US" dirty="0"/>
          </a:p>
        </p:txBody>
      </p:sp>
      <p:sp>
        <p:nvSpPr>
          <p:cNvPr id="7" name="Rectangle 6"/>
          <p:cNvSpPr/>
          <p:nvPr userDrawn="1"/>
        </p:nvSpPr>
        <p:spPr>
          <a:xfrm>
            <a:off x="0" y="1676400"/>
            <a:ext cx="9144000" cy="1752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150237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34962"/>
            <a:ext cx="8229600" cy="655638"/>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D334AB6-69D4-48C6-B05F-A3B845E708FC}" type="datetimeFigureOut">
              <a:rPr lang="en-US" smtClean="0"/>
              <a:pPr/>
              <a:t>12/14/2020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4749238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ED334AB6-69D4-48C6-B05F-A3B845E708FC}" type="datetimeFigureOut">
              <a:rPr lang="en-US" smtClean="0"/>
              <a:pPr/>
              <a:t>12/14/2020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9500965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D334AB6-69D4-48C6-B05F-A3B845E708FC}" type="datetimeFigureOut">
              <a:rPr lang="en-US" smtClean="0"/>
              <a:pPr/>
              <a:t>12/14/2020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990012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0375" y="10668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752600"/>
            <a:ext cx="4040188" cy="4373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200" y="10668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752600"/>
            <a:ext cx="4041775" cy="4373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ED334AB6-69D4-48C6-B05F-A3B845E708FC}" type="datetimeFigureOut">
              <a:rPr lang="en-US" smtClean="0"/>
              <a:pPr/>
              <a:t>12/14/2020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38814261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ED334AB6-69D4-48C6-B05F-A3B845E708FC}" type="datetimeFigureOut">
              <a:rPr lang="en-US" smtClean="0"/>
              <a:pPr/>
              <a:t>12/14/2020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16307769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D334AB6-69D4-48C6-B05F-A3B845E708FC}" type="datetimeFigureOut">
              <a:rPr lang="en-US" smtClean="0"/>
              <a:pPr/>
              <a:t>12/14/2020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26741000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D334AB6-69D4-48C6-B05F-A3B845E708FC}" type="datetimeFigureOut">
              <a:rPr lang="en-US" smtClean="0"/>
              <a:pPr/>
              <a:t>12/14/2020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11110453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D334AB6-69D4-48C6-B05F-A3B845E708FC}" type="datetimeFigureOut">
              <a:rPr lang="en-US" smtClean="0"/>
              <a:pPr/>
              <a:t>12/14/2020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3429898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C160DBD4-0A29-430B-B475-D963B212835D}" type="slidenum">
              <a:rPr lang="en-US"/>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D334AB6-69D4-48C6-B05F-A3B845E708FC}" type="datetimeFigureOut">
              <a:rPr lang="en-US" smtClean="0"/>
              <a:pPr/>
              <a:t>12/14/2020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21065181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D334AB6-69D4-48C6-B05F-A3B845E708FC}" type="datetimeFigureOut">
              <a:rPr lang="en-US" smtClean="0"/>
              <a:pPr/>
              <a:t>12/14/2020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27914424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699565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33400" y="1600200"/>
            <a:ext cx="8229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7751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1080641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800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800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6951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577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22612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7107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592951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7F3EC44C-578C-4DAB-8A39-7FD1193DAACF}" type="slidenum">
              <a:rPr lang="en-US"/>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1288529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57623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14648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702446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47210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515106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52511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2630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51528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716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FA24E3DD-92C9-438D-91F9-4E126E4884B1}" type="slidenum">
              <a:rPr lang="en-US"/>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511183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910008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5693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07471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85800"/>
            <a:ext cx="8153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6D8975-E03D-4980-81AF-D044290AFEB9}" type="datetimeFigureOut">
              <a:rPr lang="en-US" smtClean="0"/>
              <a:pPr/>
              <a:t>12/14/2020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86E2C-B05A-468A-B4A7-67D09CABC377}" type="slidenum">
              <a:rPr lang="en-US" smtClean="0"/>
              <a:pPr/>
              <a:t>‹#›</a:t>
            </a:fld>
            <a:endParaRPr lang="en-US"/>
          </a:p>
        </p:txBody>
      </p:sp>
    </p:spTree>
    <p:extLst>
      <p:ext uri="{BB962C8B-B14F-4D97-AF65-F5344CB8AC3E}">
        <p14:creationId xmlns:p14="http://schemas.microsoft.com/office/powerpoint/2010/main" val="3004281240"/>
      </p:ext>
    </p:extLst>
  </p:cSld>
  <p:clrMapOvr>
    <a:masterClrMapping/>
  </p:clrMapOvr>
  <p:transition advTm="17956">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6D8975-E03D-4980-81AF-D044290AFEB9}" type="datetimeFigureOut">
              <a:rPr lang="en-US" smtClean="0"/>
              <a:pPr/>
              <a:t>12/14/2020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86E2C-B05A-468A-B4A7-67D09CABC377}" type="slidenum">
              <a:rPr lang="en-US" smtClean="0"/>
              <a:pPr/>
              <a:t>‹#›</a:t>
            </a:fld>
            <a:endParaRPr lang="en-US"/>
          </a:p>
        </p:txBody>
      </p:sp>
    </p:spTree>
    <p:extLst>
      <p:ext uri="{BB962C8B-B14F-4D97-AF65-F5344CB8AC3E}">
        <p14:creationId xmlns:p14="http://schemas.microsoft.com/office/powerpoint/2010/main" val="1274454621"/>
      </p:ext>
    </p:extLst>
  </p:cSld>
  <p:clrMapOvr>
    <a:masterClrMapping/>
  </p:clrMapOvr>
  <p:transition advTm="17956">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6D8975-E03D-4980-81AF-D044290AFEB9}" type="datetimeFigureOut">
              <a:rPr lang="en-US" smtClean="0"/>
              <a:pPr/>
              <a:t>12/14/2020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86E2C-B05A-468A-B4A7-67D09CABC377}" type="slidenum">
              <a:rPr lang="en-US" smtClean="0"/>
              <a:pPr/>
              <a:t>‹#›</a:t>
            </a:fld>
            <a:endParaRPr lang="en-US"/>
          </a:p>
        </p:txBody>
      </p:sp>
    </p:spTree>
    <p:extLst>
      <p:ext uri="{BB962C8B-B14F-4D97-AF65-F5344CB8AC3E}">
        <p14:creationId xmlns:p14="http://schemas.microsoft.com/office/powerpoint/2010/main" val="803868724"/>
      </p:ext>
    </p:extLst>
  </p:cSld>
  <p:clrMapOvr>
    <a:masterClrMapping/>
  </p:clrMapOvr>
  <p:transition advTm="17956">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6D8975-E03D-4980-81AF-D044290AFEB9}" type="datetimeFigureOut">
              <a:rPr lang="en-US" smtClean="0"/>
              <a:pPr/>
              <a:t>12/14/2020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686E2C-B05A-468A-B4A7-67D09CABC377}" type="slidenum">
              <a:rPr lang="en-US" smtClean="0"/>
              <a:pPr/>
              <a:t>‹#›</a:t>
            </a:fld>
            <a:endParaRPr lang="en-US"/>
          </a:p>
        </p:txBody>
      </p:sp>
    </p:spTree>
    <p:extLst>
      <p:ext uri="{BB962C8B-B14F-4D97-AF65-F5344CB8AC3E}">
        <p14:creationId xmlns:p14="http://schemas.microsoft.com/office/powerpoint/2010/main" val="3007599090"/>
      </p:ext>
    </p:extLst>
  </p:cSld>
  <p:clrMapOvr>
    <a:masterClrMapping/>
  </p:clrMapOvr>
  <p:transition advTm="17956">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6D8975-E03D-4980-81AF-D044290AFEB9}" type="datetimeFigureOut">
              <a:rPr lang="en-US" smtClean="0"/>
              <a:pPr/>
              <a:t>12/14/2020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686E2C-B05A-468A-B4A7-67D09CABC377}" type="slidenum">
              <a:rPr lang="en-US" smtClean="0"/>
              <a:pPr/>
              <a:t>‹#›</a:t>
            </a:fld>
            <a:endParaRPr lang="en-US"/>
          </a:p>
        </p:txBody>
      </p:sp>
    </p:spTree>
    <p:extLst>
      <p:ext uri="{BB962C8B-B14F-4D97-AF65-F5344CB8AC3E}">
        <p14:creationId xmlns:p14="http://schemas.microsoft.com/office/powerpoint/2010/main" val="3881223987"/>
      </p:ext>
    </p:extLst>
  </p:cSld>
  <p:clrMapOvr>
    <a:masterClrMapping/>
  </p:clrMapOvr>
  <p:transition advTm="17956">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86D8975-E03D-4980-81AF-D044290AFEB9}" type="datetimeFigureOut">
              <a:rPr lang="en-US" smtClean="0"/>
              <a:pPr/>
              <a:t>12/14/2020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686E2C-B05A-468A-B4A7-67D09CABC377}" type="slidenum">
              <a:rPr lang="en-US" smtClean="0"/>
              <a:pPr/>
              <a:t>‹#›</a:t>
            </a:fld>
            <a:endParaRPr lang="en-US"/>
          </a:p>
        </p:txBody>
      </p:sp>
    </p:spTree>
    <p:extLst>
      <p:ext uri="{BB962C8B-B14F-4D97-AF65-F5344CB8AC3E}">
        <p14:creationId xmlns:p14="http://schemas.microsoft.com/office/powerpoint/2010/main" val="819974155"/>
      </p:ext>
    </p:extLst>
  </p:cSld>
  <p:clrMapOvr>
    <a:masterClrMapping/>
  </p:clrMapOvr>
  <p:transition advTm="17956">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3124230B-2CBD-4186-9ECA-7CDC1E82CD75}" type="slidenum">
              <a:rPr lang="en-US"/>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6D8975-E03D-4980-81AF-D044290AFEB9}" type="datetimeFigureOut">
              <a:rPr lang="en-US" smtClean="0"/>
              <a:pPr/>
              <a:t>12/14/2020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686E2C-B05A-468A-B4A7-67D09CABC377}" type="slidenum">
              <a:rPr lang="en-US" smtClean="0"/>
              <a:pPr/>
              <a:t>‹#›</a:t>
            </a:fld>
            <a:endParaRPr lang="en-US"/>
          </a:p>
        </p:txBody>
      </p:sp>
    </p:spTree>
    <p:extLst>
      <p:ext uri="{BB962C8B-B14F-4D97-AF65-F5344CB8AC3E}">
        <p14:creationId xmlns:p14="http://schemas.microsoft.com/office/powerpoint/2010/main" val="754980441"/>
      </p:ext>
    </p:extLst>
  </p:cSld>
  <p:clrMapOvr>
    <a:masterClrMapping/>
  </p:clrMapOvr>
  <p:transition advTm="17956">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6D8975-E03D-4980-81AF-D044290AFEB9}" type="datetimeFigureOut">
              <a:rPr lang="en-US" smtClean="0"/>
              <a:pPr/>
              <a:t>12/14/2020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686E2C-B05A-468A-B4A7-67D09CABC377}" type="slidenum">
              <a:rPr lang="en-US" smtClean="0"/>
              <a:pPr/>
              <a:t>‹#›</a:t>
            </a:fld>
            <a:endParaRPr lang="en-US"/>
          </a:p>
        </p:txBody>
      </p:sp>
    </p:spTree>
    <p:extLst>
      <p:ext uri="{BB962C8B-B14F-4D97-AF65-F5344CB8AC3E}">
        <p14:creationId xmlns:p14="http://schemas.microsoft.com/office/powerpoint/2010/main" val="1535509667"/>
      </p:ext>
    </p:extLst>
  </p:cSld>
  <p:clrMapOvr>
    <a:masterClrMapping/>
  </p:clrMapOvr>
  <p:transition advTm="17956">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6D8975-E03D-4980-81AF-D044290AFEB9}" type="datetimeFigureOut">
              <a:rPr lang="en-US" smtClean="0"/>
              <a:pPr/>
              <a:t>12/14/2020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686E2C-B05A-468A-B4A7-67D09CABC377}" type="slidenum">
              <a:rPr lang="en-US" smtClean="0"/>
              <a:pPr/>
              <a:t>‹#›</a:t>
            </a:fld>
            <a:endParaRPr lang="en-US"/>
          </a:p>
        </p:txBody>
      </p:sp>
    </p:spTree>
    <p:extLst>
      <p:ext uri="{BB962C8B-B14F-4D97-AF65-F5344CB8AC3E}">
        <p14:creationId xmlns:p14="http://schemas.microsoft.com/office/powerpoint/2010/main" val="3924482931"/>
      </p:ext>
    </p:extLst>
  </p:cSld>
  <p:clrMapOvr>
    <a:masterClrMapping/>
  </p:clrMapOvr>
  <p:transition advTm="17956">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6D8975-E03D-4980-81AF-D044290AFEB9}" type="datetimeFigureOut">
              <a:rPr lang="en-US" smtClean="0"/>
              <a:pPr/>
              <a:t>12/14/2020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86E2C-B05A-468A-B4A7-67D09CABC377}" type="slidenum">
              <a:rPr lang="en-US" smtClean="0"/>
              <a:pPr/>
              <a:t>‹#›</a:t>
            </a:fld>
            <a:endParaRPr lang="en-US"/>
          </a:p>
        </p:txBody>
      </p:sp>
    </p:spTree>
    <p:extLst>
      <p:ext uri="{BB962C8B-B14F-4D97-AF65-F5344CB8AC3E}">
        <p14:creationId xmlns:p14="http://schemas.microsoft.com/office/powerpoint/2010/main" val="642474102"/>
      </p:ext>
    </p:extLst>
  </p:cSld>
  <p:clrMapOvr>
    <a:masterClrMapping/>
  </p:clrMapOvr>
  <p:transition advTm="17956">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6D8975-E03D-4980-81AF-D044290AFEB9}" type="datetimeFigureOut">
              <a:rPr lang="en-US" smtClean="0"/>
              <a:pPr/>
              <a:t>12/14/2020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86E2C-B05A-468A-B4A7-67D09CABC377}" type="slidenum">
              <a:rPr lang="en-US" smtClean="0"/>
              <a:pPr/>
              <a:t>‹#›</a:t>
            </a:fld>
            <a:endParaRPr lang="en-US"/>
          </a:p>
        </p:txBody>
      </p:sp>
    </p:spTree>
    <p:extLst>
      <p:ext uri="{BB962C8B-B14F-4D97-AF65-F5344CB8AC3E}">
        <p14:creationId xmlns:p14="http://schemas.microsoft.com/office/powerpoint/2010/main" val="2743809377"/>
      </p:ext>
    </p:extLst>
  </p:cSld>
  <p:clrMapOvr>
    <a:masterClrMapping/>
  </p:clrMapOvr>
  <p:transition advTm="17956">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CA8D98ED-02DA-40AE-88E8-0C77ECCCD8D8}"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6.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7.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8.w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9.emf"/><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0.emf"/><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11.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5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5395" name="Rectangle 3"/>
          <p:cNvSpPr>
            <a:spLocks noGrp="1" noChangeArrowheads="1"/>
          </p:cNvSpPr>
          <p:nvPr>
            <p:ph type="body" idx="1"/>
          </p:nvPr>
        </p:nvSpPr>
        <p:spPr bwMode="auto">
          <a:xfrm>
            <a:off x="457200" y="15240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53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mn-cs"/>
              </a:defRPr>
            </a:lvl1pPr>
          </a:lstStyle>
          <a:p>
            <a:endParaRPr lang="en-US" dirty="0"/>
          </a:p>
        </p:txBody>
      </p:sp>
      <p:sp>
        <p:nvSpPr>
          <p:cNvPr id="9553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cs typeface="+mn-cs"/>
              </a:defRPr>
            </a:lvl1pPr>
          </a:lstStyle>
          <a:p>
            <a:endParaRPr lang="en-US" dirty="0"/>
          </a:p>
        </p:txBody>
      </p:sp>
      <p:sp>
        <p:nvSpPr>
          <p:cNvPr id="9553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mn-cs"/>
              </a:defRPr>
            </a:lvl1pPr>
          </a:lstStyle>
          <a:p>
            <a:fld id="{52F3DFB7-1294-43C1-8DA0-2837676F5D72}" type="slidenum">
              <a:rPr lang="en-US"/>
              <a:pPr/>
              <a:t>‹#›</a:t>
            </a:fld>
            <a:endParaRPr lang="en-US" dirty="0"/>
          </a:p>
        </p:txBody>
      </p:sp>
      <p:pic>
        <p:nvPicPr>
          <p:cNvPr id="955399" name="Picture 7" descr="VDH_background"/>
          <p:cNvPicPr>
            <a:picLocks noChangeAspect="1" noChangeArrowheads="1"/>
          </p:cNvPicPr>
          <p:nvPr/>
        </p:nvPicPr>
        <p:blipFill>
          <a:blip r:embed="rId14" cstate="print"/>
          <a:srcRect/>
          <a:stretch>
            <a:fillRect/>
          </a:stretch>
        </p:blipFill>
        <p:spPr bwMode="auto">
          <a:xfrm>
            <a:off x="0" y="6083300"/>
            <a:ext cx="9144000" cy="774700"/>
          </a:xfrm>
          <a:prstGeom prst="rect">
            <a:avLst/>
          </a:prstGeom>
          <a:noFill/>
          <a:ln w="9525">
            <a:noFill/>
            <a:miter lim="800000"/>
            <a:headEnd/>
            <a:tailEnd/>
          </a:ln>
        </p:spPr>
      </p:pic>
      <p:pic>
        <p:nvPicPr>
          <p:cNvPr id="955400" name="Picture 8" descr="VDH_background"/>
          <p:cNvPicPr>
            <a:picLocks noChangeAspect="1" noChangeArrowheads="1"/>
          </p:cNvPicPr>
          <p:nvPr/>
        </p:nvPicPr>
        <p:blipFill>
          <a:blip r:embed="rId15" cstate="print"/>
          <a:srcRect/>
          <a:stretch>
            <a:fillRect/>
          </a:stretch>
        </p:blipFill>
        <p:spPr bwMode="auto">
          <a:xfrm>
            <a:off x="0" y="6083300"/>
            <a:ext cx="9144000" cy="7747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prstGeom prst="rect">
            <a:avLst/>
          </a:prstGeom>
          <a:blipFill>
            <a:blip r:embed="rId9" cstate="print"/>
            <a:stretch>
              <a:fillRect/>
            </a:stretch>
          </a:blipFill>
        </p:spPr>
        <p:txBody>
          <a:bodyPr wrap="square" lIns="0" tIns="0" rIns="0" bIns="0" rtlCol="0"/>
          <a:lstStyle/>
          <a:p>
            <a:endParaRPr/>
          </a:p>
        </p:txBody>
      </p:sp>
      <p:sp>
        <p:nvSpPr>
          <p:cNvPr id="2" name="Holder 2"/>
          <p:cNvSpPr>
            <a:spLocks noGrp="1"/>
          </p:cNvSpPr>
          <p:nvPr>
            <p:ph type="title"/>
          </p:nvPr>
        </p:nvSpPr>
        <p:spPr>
          <a:xfrm>
            <a:off x="1025874" y="380491"/>
            <a:ext cx="7092250" cy="1367789"/>
          </a:xfrm>
          <a:prstGeom prst="rect">
            <a:avLst/>
          </a:prstGeom>
        </p:spPr>
        <p:txBody>
          <a:bodyPr wrap="square" lIns="0" tIns="0" rIns="0" bIns="0">
            <a:spAutoFit/>
          </a:bodyPr>
          <a:lstStyle>
            <a:lvl1pPr>
              <a:defRPr sz="4400" b="0" i="0">
                <a:solidFill>
                  <a:srgbClr val="E5FFFF"/>
                </a:solidFill>
                <a:latin typeface="Tahoma"/>
                <a:cs typeface="Tahoma"/>
              </a:defRPr>
            </a:lvl1pPr>
          </a:lstStyle>
          <a:p>
            <a:endParaRPr/>
          </a:p>
        </p:txBody>
      </p:sp>
      <p:sp>
        <p:nvSpPr>
          <p:cNvPr id="3" name="Holder 3"/>
          <p:cNvSpPr>
            <a:spLocks noGrp="1"/>
          </p:cNvSpPr>
          <p:nvPr>
            <p:ph type="body" idx="1"/>
          </p:nvPr>
        </p:nvSpPr>
        <p:spPr>
          <a:xfrm>
            <a:off x="535940" y="2011172"/>
            <a:ext cx="8072119" cy="285496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12/14/2020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4710107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381000"/>
            <a:ext cx="8534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304800" y="1676400"/>
            <a:ext cx="845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374E5F"/>
                </a:solidFill>
                <a:latin typeface="Times New Roman" pitchFamily="18" charset="0"/>
              </a:defRPr>
            </a:lvl1pPr>
          </a:lstStyle>
          <a:p>
            <a:pPr>
              <a:defRPr/>
            </a:pPr>
            <a:fld id="{C9837262-E59E-4802-A5B5-C17D060A0447}" type="slidenum">
              <a:rPr lang="en-US"/>
              <a:pPr>
                <a:defRPr/>
              </a:pPr>
              <a:t>‹#›</a:t>
            </a:fld>
            <a:endParaRPr lang="en-US"/>
          </a:p>
        </p:txBody>
      </p:sp>
    </p:spTree>
    <p:extLst>
      <p:ext uri="{BB962C8B-B14F-4D97-AF65-F5344CB8AC3E}">
        <p14:creationId xmlns:p14="http://schemas.microsoft.com/office/powerpoint/2010/main" val="209529537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txStyles>
    <p:titleStyle>
      <a:lvl1pPr algn="l" rtl="0" eaLnBrk="0" fontAlgn="base" hangingPunct="0">
        <a:spcBef>
          <a:spcPct val="0"/>
        </a:spcBef>
        <a:spcAft>
          <a:spcPct val="0"/>
        </a:spcAft>
        <a:defRPr sz="4000" b="1">
          <a:solidFill>
            <a:srgbClr val="374E5F"/>
          </a:solidFill>
          <a:latin typeface="+mj-lt"/>
          <a:ea typeface="+mj-ea"/>
          <a:cs typeface="+mj-cs"/>
        </a:defRPr>
      </a:lvl1pPr>
      <a:lvl2pPr algn="l" rtl="0" eaLnBrk="0" fontAlgn="base" hangingPunct="0">
        <a:spcBef>
          <a:spcPct val="0"/>
        </a:spcBef>
        <a:spcAft>
          <a:spcPct val="0"/>
        </a:spcAft>
        <a:defRPr sz="4000" b="1">
          <a:solidFill>
            <a:srgbClr val="374E5F"/>
          </a:solidFill>
          <a:latin typeface="Corbel" pitchFamily="34" charset="0"/>
        </a:defRPr>
      </a:lvl2pPr>
      <a:lvl3pPr algn="l" rtl="0" eaLnBrk="0" fontAlgn="base" hangingPunct="0">
        <a:spcBef>
          <a:spcPct val="0"/>
        </a:spcBef>
        <a:spcAft>
          <a:spcPct val="0"/>
        </a:spcAft>
        <a:defRPr sz="4000" b="1">
          <a:solidFill>
            <a:srgbClr val="374E5F"/>
          </a:solidFill>
          <a:latin typeface="Corbel" pitchFamily="34" charset="0"/>
        </a:defRPr>
      </a:lvl3pPr>
      <a:lvl4pPr algn="l" rtl="0" eaLnBrk="0" fontAlgn="base" hangingPunct="0">
        <a:spcBef>
          <a:spcPct val="0"/>
        </a:spcBef>
        <a:spcAft>
          <a:spcPct val="0"/>
        </a:spcAft>
        <a:defRPr sz="4000" b="1">
          <a:solidFill>
            <a:srgbClr val="374E5F"/>
          </a:solidFill>
          <a:latin typeface="Corbel" pitchFamily="34" charset="0"/>
        </a:defRPr>
      </a:lvl4pPr>
      <a:lvl5pPr algn="l" rtl="0" eaLnBrk="0" fontAlgn="base" hangingPunct="0">
        <a:spcBef>
          <a:spcPct val="0"/>
        </a:spcBef>
        <a:spcAft>
          <a:spcPct val="0"/>
        </a:spcAft>
        <a:defRPr sz="4000" b="1">
          <a:solidFill>
            <a:srgbClr val="374E5F"/>
          </a:solidFill>
          <a:latin typeface="Corbel" pitchFamily="34" charset="0"/>
        </a:defRPr>
      </a:lvl5pPr>
      <a:lvl6pPr marL="457200" algn="l" rtl="0" fontAlgn="base">
        <a:spcBef>
          <a:spcPct val="0"/>
        </a:spcBef>
        <a:spcAft>
          <a:spcPct val="0"/>
        </a:spcAft>
        <a:defRPr sz="4000" b="1">
          <a:solidFill>
            <a:srgbClr val="374E5F"/>
          </a:solidFill>
          <a:latin typeface="Corbel" pitchFamily="34" charset="0"/>
        </a:defRPr>
      </a:lvl6pPr>
      <a:lvl7pPr marL="914400" algn="l" rtl="0" fontAlgn="base">
        <a:spcBef>
          <a:spcPct val="0"/>
        </a:spcBef>
        <a:spcAft>
          <a:spcPct val="0"/>
        </a:spcAft>
        <a:defRPr sz="4000" b="1">
          <a:solidFill>
            <a:srgbClr val="374E5F"/>
          </a:solidFill>
          <a:latin typeface="Corbel" pitchFamily="34" charset="0"/>
        </a:defRPr>
      </a:lvl7pPr>
      <a:lvl8pPr marL="1371600" algn="l" rtl="0" fontAlgn="base">
        <a:spcBef>
          <a:spcPct val="0"/>
        </a:spcBef>
        <a:spcAft>
          <a:spcPct val="0"/>
        </a:spcAft>
        <a:defRPr sz="4000" b="1">
          <a:solidFill>
            <a:srgbClr val="374E5F"/>
          </a:solidFill>
          <a:latin typeface="Corbel" pitchFamily="34" charset="0"/>
        </a:defRPr>
      </a:lvl8pPr>
      <a:lvl9pPr marL="1828800" algn="l" rtl="0" fontAlgn="base">
        <a:spcBef>
          <a:spcPct val="0"/>
        </a:spcBef>
        <a:spcAft>
          <a:spcPct val="0"/>
        </a:spcAft>
        <a:defRPr sz="4000" b="1">
          <a:solidFill>
            <a:srgbClr val="374E5F"/>
          </a:solidFill>
          <a:latin typeface="Corbel" pitchFamily="34" charset="0"/>
        </a:defRPr>
      </a:lvl9pPr>
    </p:titleStyle>
    <p:bodyStyle>
      <a:lvl1pPr marL="342900" indent="-342900" algn="l" rtl="0" eaLnBrk="0" fontAlgn="base" hangingPunct="0">
        <a:spcBef>
          <a:spcPct val="20000"/>
        </a:spcBef>
        <a:spcAft>
          <a:spcPct val="0"/>
        </a:spcAft>
        <a:buClr>
          <a:srgbClr val="374E5F"/>
        </a:buClr>
        <a:buChar char="•"/>
        <a:defRPr sz="3200">
          <a:solidFill>
            <a:srgbClr val="374E5F"/>
          </a:solidFill>
          <a:latin typeface="+mn-lt"/>
          <a:ea typeface="+mn-ea"/>
          <a:cs typeface="+mn-cs"/>
        </a:defRPr>
      </a:lvl1pPr>
      <a:lvl2pPr marL="742950" indent="-285750" algn="l" rtl="0" eaLnBrk="0" fontAlgn="base" hangingPunct="0">
        <a:spcBef>
          <a:spcPct val="20000"/>
        </a:spcBef>
        <a:spcAft>
          <a:spcPct val="0"/>
        </a:spcAft>
        <a:buClr>
          <a:srgbClr val="374E5F"/>
        </a:buClr>
        <a:buFont typeface="Courier New" pitchFamily="49" charset="0"/>
        <a:buChar char="-"/>
        <a:defRPr sz="2800">
          <a:solidFill>
            <a:srgbClr val="374E5F"/>
          </a:solidFill>
          <a:latin typeface="+mn-lt"/>
        </a:defRPr>
      </a:lvl2pPr>
      <a:lvl3pPr marL="1143000" indent="-228600" algn="l" rtl="0" eaLnBrk="0" fontAlgn="base" hangingPunct="0">
        <a:spcBef>
          <a:spcPct val="20000"/>
        </a:spcBef>
        <a:spcAft>
          <a:spcPct val="0"/>
        </a:spcAft>
        <a:buClr>
          <a:srgbClr val="374E5F"/>
        </a:buClr>
        <a:buChar char="•"/>
        <a:defRPr sz="2400">
          <a:solidFill>
            <a:srgbClr val="374E5F"/>
          </a:solidFill>
          <a:latin typeface="+mn-lt"/>
        </a:defRPr>
      </a:lvl3pPr>
      <a:lvl4pPr marL="1600200" indent="-228600" algn="l" rtl="0" eaLnBrk="0" fontAlgn="base" hangingPunct="0">
        <a:spcBef>
          <a:spcPct val="20000"/>
        </a:spcBef>
        <a:spcAft>
          <a:spcPct val="0"/>
        </a:spcAft>
        <a:buClr>
          <a:srgbClr val="374E5F"/>
        </a:buClr>
        <a:buChar char="•"/>
        <a:defRPr sz="2000">
          <a:solidFill>
            <a:srgbClr val="374E5F"/>
          </a:solidFill>
          <a:latin typeface="+mn-lt"/>
        </a:defRPr>
      </a:lvl4pPr>
      <a:lvl5pPr marL="2057400" indent="-228600" algn="l" rtl="0" eaLnBrk="0" fontAlgn="base" hangingPunct="0">
        <a:spcBef>
          <a:spcPct val="20000"/>
        </a:spcBef>
        <a:spcAft>
          <a:spcPct val="0"/>
        </a:spcAft>
        <a:buClr>
          <a:srgbClr val="374E5F"/>
        </a:buClr>
        <a:buChar char="•"/>
        <a:defRPr>
          <a:solidFill>
            <a:srgbClr val="374E5F"/>
          </a:solidFill>
          <a:latin typeface="+mn-lt"/>
        </a:defRPr>
      </a:lvl5pPr>
      <a:lvl6pPr marL="2514600" indent="-228600" algn="l" rtl="0" fontAlgn="base">
        <a:spcBef>
          <a:spcPct val="20000"/>
        </a:spcBef>
        <a:spcAft>
          <a:spcPct val="0"/>
        </a:spcAft>
        <a:buClr>
          <a:srgbClr val="374E5F"/>
        </a:buClr>
        <a:buChar char="•"/>
        <a:defRPr>
          <a:solidFill>
            <a:srgbClr val="374E5F"/>
          </a:solidFill>
          <a:latin typeface="+mn-lt"/>
        </a:defRPr>
      </a:lvl6pPr>
      <a:lvl7pPr marL="2971800" indent="-228600" algn="l" rtl="0" fontAlgn="base">
        <a:spcBef>
          <a:spcPct val="20000"/>
        </a:spcBef>
        <a:spcAft>
          <a:spcPct val="0"/>
        </a:spcAft>
        <a:buClr>
          <a:srgbClr val="374E5F"/>
        </a:buClr>
        <a:buChar char="•"/>
        <a:defRPr>
          <a:solidFill>
            <a:srgbClr val="374E5F"/>
          </a:solidFill>
          <a:latin typeface="+mn-lt"/>
        </a:defRPr>
      </a:lvl7pPr>
      <a:lvl8pPr marL="3429000" indent="-228600" algn="l" rtl="0" fontAlgn="base">
        <a:spcBef>
          <a:spcPct val="20000"/>
        </a:spcBef>
        <a:spcAft>
          <a:spcPct val="0"/>
        </a:spcAft>
        <a:buClr>
          <a:srgbClr val="374E5F"/>
        </a:buClr>
        <a:buChar char="•"/>
        <a:defRPr>
          <a:solidFill>
            <a:srgbClr val="374E5F"/>
          </a:solidFill>
          <a:latin typeface="+mn-lt"/>
        </a:defRPr>
      </a:lvl8pPr>
      <a:lvl9pPr marL="3886200" indent="-228600" algn="l" rtl="0" fontAlgn="base">
        <a:spcBef>
          <a:spcPct val="20000"/>
        </a:spcBef>
        <a:spcAft>
          <a:spcPct val="0"/>
        </a:spcAft>
        <a:buClr>
          <a:srgbClr val="374E5F"/>
        </a:buClr>
        <a:buChar char="•"/>
        <a:defRPr>
          <a:solidFill>
            <a:srgbClr val="374E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536633"/>
            <a:ext cx="8520600" cy="45216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6058224"/>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83311502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noChangeArrowheads="1"/>
          </p:cNvPicPr>
          <p:nvPr/>
        </p:nvPicPr>
        <p:blipFill>
          <a:blip r:embed="rId13" cstate="print"/>
          <a:srcRect l="42047" t="54750" r="43752" b="3381"/>
          <a:stretch>
            <a:fillRect/>
          </a:stretch>
        </p:blipFill>
        <p:spPr bwMode="auto">
          <a:xfrm>
            <a:off x="0" y="0"/>
            <a:ext cx="9144000" cy="6858000"/>
          </a:xfrm>
          <a:prstGeom prst="rect">
            <a:avLst/>
          </a:prstGeom>
          <a:noFill/>
          <a:ln w="9525">
            <a:noFill/>
            <a:miter lim="800000"/>
            <a:headEnd/>
            <a:tailEnd/>
          </a:ln>
        </p:spPr>
      </p:pic>
      <p:sp>
        <p:nvSpPr>
          <p:cNvPr id="1028" name="Title Placeholder 1"/>
          <p:cNvSpPr>
            <a:spLocks noGrp="1"/>
          </p:cNvSpPr>
          <p:nvPr>
            <p:ph type="title"/>
          </p:nvPr>
        </p:nvSpPr>
        <p:spPr bwMode="auto">
          <a:xfrm>
            <a:off x="152400" y="334962"/>
            <a:ext cx="8229600" cy="655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9" name="Text Placeholder 2"/>
          <p:cNvSpPr>
            <a:spLocks noGrp="1"/>
          </p:cNvSpPr>
          <p:nvPr>
            <p:ph type="body" idx="1"/>
          </p:nvPr>
        </p:nvSpPr>
        <p:spPr bwMode="auto">
          <a:xfrm>
            <a:off x="457200" y="1066800"/>
            <a:ext cx="8229600" cy="5059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dirty="0" smtClean="0">
                <a:solidFill>
                  <a:schemeClr val="tx1">
                    <a:tint val="75000"/>
                  </a:schemeClr>
                </a:solidFill>
                <a:latin typeface="+mn-lt"/>
              </a:defRPr>
            </a:lvl1pPr>
          </a:lstStyle>
          <a:p>
            <a:fld id="{ED334AB6-69D4-48C6-B05F-A3B845E708FC}" type="datetimeFigureOut">
              <a:rPr lang="en-US" smtClean="0"/>
              <a:pPr/>
              <a:t>12/14/2020</a:t>
            </a:fld>
            <a:endParaRPr lang="en-US"/>
          </a:p>
        </p:txBody>
      </p:sp>
      <p:sp>
        <p:nvSpPr>
          <p:cNvPr id="9" name="Rectangle 8"/>
          <p:cNvSpPr/>
          <p:nvPr/>
        </p:nvSpPr>
        <p:spPr>
          <a:xfrm>
            <a:off x="0" y="152400"/>
            <a:ext cx="91440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en-US"/>
          </a:p>
        </p:txBody>
      </p:sp>
      <p:pic>
        <p:nvPicPr>
          <p:cNvPr id="1032" name="Picture 8" descr="02.wmf"/>
          <p:cNvPicPr>
            <a:picLocks noChangeAspect="1"/>
          </p:cNvPicPr>
          <p:nvPr/>
        </p:nvPicPr>
        <p:blipFill>
          <a:blip r:embed="rId14" cstate="print"/>
          <a:srcRect/>
          <a:stretch>
            <a:fillRect/>
          </a:stretch>
        </p:blipFill>
        <p:spPr bwMode="auto">
          <a:xfrm>
            <a:off x="7708900" y="6477000"/>
            <a:ext cx="1330325" cy="261938"/>
          </a:xfrm>
          <a:prstGeom prst="rect">
            <a:avLst/>
          </a:prstGeom>
          <a:noFill/>
          <a:ln w="9525">
            <a:noFill/>
            <a:miter lim="800000"/>
            <a:headEnd/>
            <a:tailEnd/>
          </a:ln>
        </p:spPr>
      </p:pic>
      <p:sp>
        <p:nvSpPr>
          <p:cNvPr id="8" name="Rectangle 7"/>
          <p:cNvSpPr/>
          <p:nvPr/>
        </p:nvSpPr>
        <p:spPr>
          <a:xfrm>
            <a:off x="-4763" y="-15875"/>
            <a:ext cx="9153526" cy="184150"/>
          </a:xfrm>
          <a:prstGeom prst="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6539238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rtl="0" eaLnBrk="1" fontAlgn="base" hangingPunct="1">
        <a:spcBef>
          <a:spcPct val="0"/>
        </a:spcBef>
        <a:spcAft>
          <a:spcPct val="0"/>
        </a:spcAft>
        <a:defRPr sz="4400" b="1" kern="1200">
          <a:solidFill>
            <a:schemeClr val="tx2"/>
          </a:solidFill>
          <a:latin typeface="Book Antiqua" pitchFamily="18" charset="0"/>
          <a:ea typeface="+mj-ea"/>
          <a:cs typeface="+mj-cs"/>
        </a:defRPr>
      </a:lvl1pPr>
      <a:lvl2pPr algn="l" rtl="0" eaLnBrk="1" fontAlgn="base" hangingPunct="1">
        <a:spcBef>
          <a:spcPct val="0"/>
        </a:spcBef>
        <a:spcAft>
          <a:spcPct val="0"/>
        </a:spcAft>
        <a:defRPr sz="4400">
          <a:solidFill>
            <a:schemeClr val="tx2"/>
          </a:solidFill>
          <a:latin typeface="Calibri" pitchFamily="34" charset="0"/>
        </a:defRPr>
      </a:lvl2pPr>
      <a:lvl3pPr algn="l" rtl="0" eaLnBrk="1" fontAlgn="base" hangingPunct="1">
        <a:spcBef>
          <a:spcPct val="0"/>
        </a:spcBef>
        <a:spcAft>
          <a:spcPct val="0"/>
        </a:spcAft>
        <a:defRPr sz="4400">
          <a:solidFill>
            <a:schemeClr val="tx2"/>
          </a:solidFill>
          <a:latin typeface="Calibri" pitchFamily="34" charset="0"/>
        </a:defRPr>
      </a:lvl3pPr>
      <a:lvl4pPr algn="l" rtl="0" eaLnBrk="1" fontAlgn="base" hangingPunct="1">
        <a:spcBef>
          <a:spcPct val="0"/>
        </a:spcBef>
        <a:spcAft>
          <a:spcPct val="0"/>
        </a:spcAft>
        <a:defRPr sz="4400">
          <a:solidFill>
            <a:schemeClr val="tx2"/>
          </a:solidFill>
          <a:latin typeface="Calibri" pitchFamily="34" charset="0"/>
        </a:defRPr>
      </a:lvl4pPr>
      <a:lvl5pPr algn="l" rtl="0" eaLnBrk="1" fontAlgn="base" hangingPunct="1">
        <a:spcBef>
          <a:spcPct val="0"/>
        </a:spcBef>
        <a:spcAft>
          <a:spcPct val="0"/>
        </a:spcAft>
        <a:defRPr sz="4400">
          <a:solidFill>
            <a:schemeClr val="tx2"/>
          </a:solidFill>
          <a:latin typeface="Calibri" pitchFamily="34" charset="0"/>
        </a:defRPr>
      </a:lvl5pPr>
      <a:lvl6pPr marL="457200" algn="l" rtl="0" eaLnBrk="1" fontAlgn="base" hangingPunct="1">
        <a:spcBef>
          <a:spcPct val="0"/>
        </a:spcBef>
        <a:spcAft>
          <a:spcPct val="0"/>
        </a:spcAft>
        <a:defRPr sz="4400">
          <a:solidFill>
            <a:schemeClr val="tx2"/>
          </a:solidFill>
          <a:latin typeface="Calibri" pitchFamily="34" charset="0"/>
        </a:defRPr>
      </a:lvl6pPr>
      <a:lvl7pPr marL="914400" algn="l" rtl="0" eaLnBrk="1" fontAlgn="base" hangingPunct="1">
        <a:spcBef>
          <a:spcPct val="0"/>
        </a:spcBef>
        <a:spcAft>
          <a:spcPct val="0"/>
        </a:spcAft>
        <a:defRPr sz="4400">
          <a:solidFill>
            <a:schemeClr val="tx2"/>
          </a:solidFill>
          <a:latin typeface="Calibri" pitchFamily="34" charset="0"/>
        </a:defRPr>
      </a:lvl7pPr>
      <a:lvl8pPr marL="1371600" algn="l" rtl="0" eaLnBrk="1" fontAlgn="base" hangingPunct="1">
        <a:spcBef>
          <a:spcPct val="0"/>
        </a:spcBef>
        <a:spcAft>
          <a:spcPct val="0"/>
        </a:spcAft>
        <a:defRPr sz="4400">
          <a:solidFill>
            <a:schemeClr val="tx2"/>
          </a:solidFill>
          <a:latin typeface="Calibri" pitchFamily="34" charset="0"/>
        </a:defRPr>
      </a:lvl8pPr>
      <a:lvl9pPr marL="1828800" algn="l" rtl="0" eaLnBrk="1" fontAlgn="base" hangingPunct="1">
        <a:spcBef>
          <a:spcPct val="0"/>
        </a:spcBef>
        <a:spcAft>
          <a:spcPct val="0"/>
        </a:spcAft>
        <a:defRPr sz="4400">
          <a:solidFill>
            <a:schemeClr val="tx2"/>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VDH_background"/>
          <p:cNvPicPr>
            <a:picLocks noChangeAspect="1" noChangeArrowheads="1"/>
          </p:cNvPicPr>
          <p:nvPr userDrawn="1"/>
        </p:nvPicPr>
        <p:blipFill>
          <a:blip r:embed="rId13" cstate="print"/>
          <a:srcRect/>
          <a:stretch>
            <a:fillRect/>
          </a:stretch>
        </p:blipFill>
        <p:spPr bwMode="auto">
          <a:xfrm>
            <a:off x="0" y="6019800"/>
            <a:ext cx="9144000" cy="838200"/>
          </a:xfrm>
          <a:prstGeom prst="rect">
            <a:avLst/>
          </a:prstGeom>
          <a:noFill/>
          <a:ln w="9525">
            <a:noFill/>
            <a:miter lim="800000"/>
            <a:headEnd/>
            <a:tailEnd/>
          </a:ln>
        </p:spPr>
      </p:pic>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54116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fontAlgn="base">
        <a:spcBef>
          <a:spcPct val="0"/>
        </a:spcBef>
        <a:spcAft>
          <a:spcPct val="0"/>
        </a:spcAft>
        <a:defRPr sz="2700">
          <a:solidFill>
            <a:srgbClr val="003366"/>
          </a:solidFill>
          <a:latin typeface="+mj-lt"/>
          <a:ea typeface="+mj-ea"/>
          <a:cs typeface="+mj-cs"/>
        </a:defRPr>
      </a:lvl1pPr>
      <a:lvl2pPr algn="l" rtl="0" fontAlgn="base">
        <a:spcBef>
          <a:spcPct val="0"/>
        </a:spcBef>
        <a:spcAft>
          <a:spcPct val="0"/>
        </a:spcAft>
        <a:defRPr sz="2700">
          <a:solidFill>
            <a:srgbClr val="003366"/>
          </a:solidFill>
          <a:latin typeface="Trebuchet MS" pitchFamily="34" charset="0"/>
        </a:defRPr>
      </a:lvl2pPr>
      <a:lvl3pPr algn="l" rtl="0" fontAlgn="base">
        <a:spcBef>
          <a:spcPct val="0"/>
        </a:spcBef>
        <a:spcAft>
          <a:spcPct val="0"/>
        </a:spcAft>
        <a:defRPr sz="2700">
          <a:solidFill>
            <a:srgbClr val="003366"/>
          </a:solidFill>
          <a:latin typeface="Trebuchet MS" pitchFamily="34" charset="0"/>
        </a:defRPr>
      </a:lvl3pPr>
      <a:lvl4pPr algn="l" rtl="0" fontAlgn="base">
        <a:spcBef>
          <a:spcPct val="0"/>
        </a:spcBef>
        <a:spcAft>
          <a:spcPct val="0"/>
        </a:spcAft>
        <a:defRPr sz="2700">
          <a:solidFill>
            <a:srgbClr val="003366"/>
          </a:solidFill>
          <a:latin typeface="Trebuchet MS" pitchFamily="34" charset="0"/>
        </a:defRPr>
      </a:lvl4pPr>
      <a:lvl5pPr algn="l" rtl="0" fontAlgn="base">
        <a:spcBef>
          <a:spcPct val="0"/>
        </a:spcBef>
        <a:spcAft>
          <a:spcPct val="0"/>
        </a:spcAft>
        <a:defRPr sz="2700">
          <a:solidFill>
            <a:srgbClr val="003366"/>
          </a:solidFill>
          <a:latin typeface="Trebuchet MS" pitchFamily="34" charset="0"/>
        </a:defRPr>
      </a:lvl5pPr>
      <a:lvl6pPr marL="342900" algn="l" rtl="0" fontAlgn="base">
        <a:spcBef>
          <a:spcPct val="0"/>
        </a:spcBef>
        <a:spcAft>
          <a:spcPct val="0"/>
        </a:spcAft>
        <a:defRPr sz="2700">
          <a:solidFill>
            <a:srgbClr val="003366"/>
          </a:solidFill>
          <a:latin typeface="Trebuchet MS" pitchFamily="34" charset="0"/>
        </a:defRPr>
      </a:lvl6pPr>
      <a:lvl7pPr marL="685800" algn="l" rtl="0" fontAlgn="base">
        <a:spcBef>
          <a:spcPct val="0"/>
        </a:spcBef>
        <a:spcAft>
          <a:spcPct val="0"/>
        </a:spcAft>
        <a:defRPr sz="2700">
          <a:solidFill>
            <a:srgbClr val="003366"/>
          </a:solidFill>
          <a:latin typeface="Trebuchet MS" pitchFamily="34" charset="0"/>
        </a:defRPr>
      </a:lvl7pPr>
      <a:lvl8pPr marL="1028700" algn="l" rtl="0" fontAlgn="base">
        <a:spcBef>
          <a:spcPct val="0"/>
        </a:spcBef>
        <a:spcAft>
          <a:spcPct val="0"/>
        </a:spcAft>
        <a:defRPr sz="2700">
          <a:solidFill>
            <a:srgbClr val="003366"/>
          </a:solidFill>
          <a:latin typeface="Trebuchet MS" pitchFamily="34" charset="0"/>
        </a:defRPr>
      </a:lvl8pPr>
      <a:lvl9pPr marL="1371600" algn="l" rtl="0" fontAlgn="base">
        <a:spcBef>
          <a:spcPct val="0"/>
        </a:spcBef>
        <a:spcAft>
          <a:spcPct val="0"/>
        </a:spcAft>
        <a:defRPr sz="2700">
          <a:solidFill>
            <a:srgbClr val="003366"/>
          </a:solidFill>
          <a:latin typeface="Trebuchet MS" pitchFamily="34" charset="0"/>
        </a:defRPr>
      </a:lvl9pPr>
    </p:titleStyle>
    <p:bodyStyle>
      <a:lvl1pPr marL="257175" indent="-257175" algn="l" rtl="0" fontAlgn="base">
        <a:spcBef>
          <a:spcPct val="20000"/>
        </a:spcBef>
        <a:spcAft>
          <a:spcPct val="0"/>
        </a:spcAft>
        <a:defRPr sz="1800">
          <a:solidFill>
            <a:srgbClr val="4D4D4D"/>
          </a:solidFill>
          <a:latin typeface="+mn-lt"/>
          <a:ea typeface="+mn-ea"/>
          <a:cs typeface="+mn-cs"/>
        </a:defRPr>
      </a:lvl1pPr>
      <a:lvl2pPr marL="557213" indent="-214313" algn="l" rtl="0" fontAlgn="base">
        <a:spcBef>
          <a:spcPct val="20000"/>
        </a:spcBef>
        <a:spcAft>
          <a:spcPct val="0"/>
        </a:spcAft>
        <a:buChar char="•"/>
        <a:defRPr sz="1800">
          <a:solidFill>
            <a:srgbClr val="777777"/>
          </a:solidFill>
          <a:latin typeface="+mn-lt"/>
        </a:defRPr>
      </a:lvl2pPr>
      <a:lvl3pPr marL="857250" indent="-171450" algn="l" rtl="0" fontAlgn="base">
        <a:spcBef>
          <a:spcPct val="20000"/>
        </a:spcBef>
        <a:spcAft>
          <a:spcPct val="0"/>
        </a:spcAft>
        <a:buChar char="•"/>
        <a:defRPr sz="1800">
          <a:solidFill>
            <a:srgbClr val="777777"/>
          </a:solidFill>
          <a:latin typeface="+mn-lt"/>
        </a:defRPr>
      </a:lvl3pPr>
      <a:lvl4pPr marL="1200150" indent="-171450" algn="l" rtl="0" fontAlgn="base">
        <a:spcBef>
          <a:spcPct val="20000"/>
        </a:spcBef>
        <a:spcAft>
          <a:spcPct val="0"/>
        </a:spcAft>
        <a:buChar char="•"/>
        <a:defRPr sz="1800">
          <a:solidFill>
            <a:srgbClr val="777777"/>
          </a:solidFill>
          <a:latin typeface="+mn-lt"/>
        </a:defRPr>
      </a:lvl4pPr>
      <a:lvl5pPr marL="1543050" indent="-171450" algn="l" rtl="0" fontAlgn="base">
        <a:spcBef>
          <a:spcPct val="20000"/>
        </a:spcBef>
        <a:spcAft>
          <a:spcPct val="0"/>
        </a:spcAft>
        <a:buChar char="•"/>
        <a:defRPr sz="1800">
          <a:solidFill>
            <a:srgbClr val="777777"/>
          </a:solidFill>
          <a:latin typeface="+mn-lt"/>
        </a:defRPr>
      </a:lvl5pPr>
      <a:lvl6pPr marL="1885950" indent="-171450" algn="l" rtl="0" fontAlgn="base">
        <a:spcBef>
          <a:spcPct val="20000"/>
        </a:spcBef>
        <a:spcAft>
          <a:spcPct val="0"/>
        </a:spcAft>
        <a:buChar char="•"/>
        <a:defRPr sz="1800">
          <a:solidFill>
            <a:srgbClr val="777777"/>
          </a:solidFill>
          <a:latin typeface="+mn-lt"/>
        </a:defRPr>
      </a:lvl6pPr>
      <a:lvl7pPr marL="2228850" indent="-171450" algn="l" rtl="0" fontAlgn="base">
        <a:spcBef>
          <a:spcPct val="20000"/>
        </a:spcBef>
        <a:spcAft>
          <a:spcPct val="0"/>
        </a:spcAft>
        <a:buChar char="•"/>
        <a:defRPr sz="1800">
          <a:solidFill>
            <a:srgbClr val="777777"/>
          </a:solidFill>
          <a:latin typeface="+mn-lt"/>
        </a:defRPr>
      </a:lvl7pPr>
      <a:lvl8pPr marL="2571750" indent="-171450" algn="l" rtl="0" fontAlgn="base">
        <a:spcBef>
          <a:spcPct val="20000"/>
        </a:spcBef>
        <a:spcAft>
          <a:spcPct val="0"/>
        </a:spcAft>
        <a:buChar char="•"/>
        <a:defRPr sz="1800">
          <a:solidFill>
            <a:srgbClr val="777777"/>
          </a:solidFill>
          <a:latin typeface="+mn-lt"/>
        </a:defRPr>
      </a:lvl8pPr>
      <a:lvl9pPr marL="2914650" indent="-171450" algn="l" rtl="0" fontAlgn="base">
        <a:spcBef>
          <a:spcPct val="20000"/>
        </a:spcBef>
        <a:spcAft>
          <a:spcPct val="0"/>
        </a:spcAft>
        <a:buChar char="•"/>
        <a:defRPr sz="1800">
          <a:solidFill>
            <a:srgbClr val="777777"/>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VDH_background"/>
          <p:cNvPicPr>
            <a:picLocks noChangeAspect="1" noChangeArrowheads="1"/>
          </p:cNvPicPr>
          <p:nvPr userDrawn="1"/>
        </p:nvPicPr>
        <p:blipFill>
          <a:blip r:embed="rId13" cstate="print"/>
          <a:srcRect/>
          <a:stretch>
            <a:fillRect/>
          </a:stretch>
        </p:blipFill>
        <p:spPr bwMode="auto">
          <a:xfrm>
            <a:off x="0" y="6083300"/>
            <a:ext cx="9144000" cy="774700"/>
          </a:xfrm>
          <a:prstGeom prst="rect">
            <a:avLst/>
          </a:prstGeom>
          <a:noFill/>
          <a:ln w="9525">
            <a:noFill/>
            <a:miter lim="800000"/>
            <a:headEnd/>
            <a:tailEnd/>
          </a:ln>
        </p:spPr>
      </p:pic>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407796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rtl="0" fontAlgn="base">
        <a:spcBef>
          <a:spcPct val="0"/>
        </a:spcBef>
        <a:spcAft>
          <a:spcPct val="0"/>
        </a:spcAft>
        <a:defRPr sz="3600">
          <a:solidFill>
            <a:srgbClr val="003366"/>
          </a:solidFill>
          <a:latin typeface="+mj-lt"/>
          <a:ea typeface="+mj-ea"/>
          <a:cs typeface="+mj-cs"/>
        </a:defRPr>
      </a:lvl1pPr>
      <a:lvl2pPr algn="l" rtl="0" fontAlgn="base">
        <a:spcBef>
          <a:spcPct val="0"/>
        </a:spcBef>
        <a:spcAft>
          <a:spcPct val="0"/>
        </a:spcAft>
        <a:defRPr sz="3600">
          <a:solidFill>
            <a:srgbClr val="003366"/>
          </a:solidFill>
          <a:latin typeface="Trebuchet MS" pitchFamily="34" charset="0"/>
        </a:defRPr>
      </a:lvl2pPr>
      <a:lvl3pPr algn="l" rtl="0" fontAlgn="base">
        <a:spcBef>
          <a:spcPct val="0"/>
        </a:spcBef>
        <a:spcAft>
          <a:spcPct val="0"/>
        </a:spcAft>
        <a:defRPr sz="3600">
          <a:solidFill>
            <a:srgbClr val="003366"/>
          </a:solidFill>
          <a:latin typeface="Trebuchet MS" pitchFamily="34" charset="0"/>
        </a:defRPr>
      </a:lvl3pPr>
      <a:lvl4pPr algn="l" rtl="0" fontAlgn="base">
        <a:spcBef>
          <a:spcPct val="0"/>
        </a:spcBef>
        <a:spcAft>
          <a:spcPct val="0"/>
        </a:spcAft>
        <a:defRPr sz="3600">
          <a:solidFill>
            <a:srgbClr val="003366"/>
          </a:solidFill>
          <a:latin typeface="Trebuchet MS" pitchFamily="34" charset="0"/>
        </a:defRPr>
      </a:lvl4pPr>
      <a:lvl5pPr algn="l" rtl="0" fontAlgn="base">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p:titleStyle>
    <p:bodyStyle>
      <a:lvl1pPr marL="342900" indent="-342900" algn="l" rtl="0" fontAlgn="base">
        <a:spcBef>
          <a:spcPct val="20000"/>
        </a:spcBef>
        <a:spcAft>
          <a:spcPct val="0"/>
        </a:spcAft>
        <a:defRPr sz="2400">
          <a:solidFill>
            <a:srgbClr val="4D4D4D"/>
          </a:solidFill>
          <a:latin typeface="+mn-lt"/>
          <a:ea typeface="+mn-ea"/>
          <a:cs typeface="+mn-cs"/>
        </a:defRPr>
      </a:lvl1pPr>
      <a:lvl2pPr marL="742950" indent="-285750" algn="l" rtl="0" fontAlgn="base">
        <a:spcBef>
          <a:spcPct val="20000"/>
        </a:spcBef>
        <a:spcAft>
          <a:spcPct val="0"/>
        </a:spcAft>
        <a:buChar char="•"/>
        <a:defRPr sz="2400">
          <a:solidFill>
            <a:srgbClr val="777777"/>
          </a:solidFill>
          <a:latin typeface="+mn-lt"/>
        </a:defRPr>
      </a:lvl2pPr>
      <a:lvl3pPr marL="1143000" indent="-228600" algn="l" rtl="0" fontAlgn="base">
        <a:spcBef>
          <a:spcPct val="20000"/>
        </a:spcBef>
        <a:spcAft>
          <a:spcPct val="0"/>
        </a:spcAft>
        <a:buChar char="•"/>
        <a:defRPr sz="2400">
          <a:solidFill>
            <a:srgbClr val="777777"/>
          </a:solidFill>
          <a:latin typeface="+mn-lt"/>
        </a:defRPr>
      </a:lvl3pPr>
      <a:lvl4pPr marL="1600200" indent="-228600" algn="l" rtl="0" fontAlgn="base">
        <a:spcBef>
          <a:spcPct val="20000"/>
        </a:spcBef>
        <a:spcAft>
          <a:spcPct val="0"/>
        </a:spcAft>
        <a:buChar char="•"/>
        <a:defRPr sz="2400">
          <a:solidFill>
            <a:srgbClr val="777777"/>
          </a:solidFill>
          <a:latin typeface="+mn-lt"/>
        </a:defRPr>
      </a:lvl4pPr>
      <a:lvl5pPr marL="2057400" indent="-228600" algn="l" rtl="0" fontAlgn="base">
        <a:spcBef>
          <a:spcPct val="20000"/>
        </a:spcBef>
        <a:spcAft>
          <a:spcPct val="0"/>
        </a:spcAft>
        <a:buChar char="•"/>
        <a:defRPr sz="2400">
          <a:solidFill>
            <a:srgbClr val="777777"/>
          </a:solidFill>
          <a:latin typeface="+mn-lt"/>
        </a:defRPr>
      </a:lvl5pPr>
      <a:lvl6pPr marL="2514600" indent="-228600" algn="l" rtl="0" fontAlgn="base">
        <a:spcBef>
          <a:spcPct val="20000"/>
        </a:spcBef>
        <a:spcAft>
          <a:spcPct val="0"/>
        </a:spcAft>
        <a:buChar char="•"/>
        <a:defRPr sz="2400">
          <a:solidFill>
            <a:srgbClr val="777777"/>
          </a:solidFill>
          <a:latin typeface="+mn-lt"/>
        </a:defRPr>
      </a:lvl6pPr>
      <a:lvl7pPr marL="2971800" indent="-228600" algn="l" rtl="0" fontAlgn="base">
        <a:spcBef>
          <a:spcPct val="20000"/>
        </a:spcBef>
        <a:spcAft>
          <a:spcPct val="0"/>
        </a:spcAft>
        <a:buChar char="•"/>
        <a:defRPr sz="2400">
          <a:solidFill>
            <a:srgbClr val="777777"/>
          </a:solidFill>
          <a:latin typeface="+mn-lt"/>
        </a:defRPr>
      </a:lvl7pPr>
      <a:lvl8pPr marL="3429000" indent="-228600" algn="l" rtl="0" fontAlgn="base">
        <a:spcBef>
          <a:spcPct val="20000"/>
        </a:spcBef>
        <a:spcAft>
          <a:spcPct val="0"/>
        </a:spcAft>
        <a:buChar char="•"/>
        <a:defRPr sz="2400">
          <a:solidFill>
            <a:srgbClr val="777777"/>
          </a:solidFill>
          <a:latin typeface="+mn-lt"/>
        </a:defRPr>
      </a:lvl8pPr>
      <a:lvl9pPr marL="3886200" indent="-228600" algn="l" rtl="0" fontAlgn="base">
        <a:spcBef>
          <a:spcPct val="20000"/>
        </a:spcBef>
        <a:spcAft>
          <a:spcPct val="0"/>
        </a:spcAft>
        <a:buChar char="•"/>
        <a:defRPr sz="2400">
          <a:solidFill>
            <a:srgbClr val="77777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solidFill>
            <a:srgbClr val="3135D5"/>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6D8975-E03D-4980-81AF-D044290AFEB9}" type="datetimeFigureOut">
              <a:rPr lang="en-US" smtClean="0"/>
              <a:pPr/>
              <a:t>12/14/2020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686E2C-B05A-468A-B4A7-67D09CABC377}" type="slidenum">
              <a:rPr lang="en-US" smtClean="0"/>
              <a:pPr/>
              <a:t>‹#›</a:t>
            </a:fld>
            <a:endParaRPr lang="en-US"/>
          </a:p>
        </p:txBody>
      </p:sp>
      <p:cxnSp>
        <p:nvCxnSpPr>
          <p:cNvPr id="8" name="Straight Connector 7"/>
          <p:cNvCxnSpPr/>
          <p:nvPr/>
        </p:nvCxnSpPr>
        <p:spPr>
          <a:xfrm>
            <a:off x="457200" y="304800"/>
            <a:ext cx="0" cy="5791200"/>
          </a:xfrm>
          <a:prstGeom prst="line">
            <a:avLst/>
          </a:prstGeom>
          <a:ln w="31750">
            <a:solidFill>
              <a:srgbClr val="3135D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33400" y="1600200"/>
            <a:ext cx="8153400" cy="441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H="1">
            <a:off x="441325" y="6096000"/>
            <a:ext cx="8229600" cy="0"/>
          </a:xfrm>
          <a:prstGeom prst="line">
            <a:avLst/>
          </a:prstGeom>
          <a:ln w="31750">
            <a:solidFill>
              <a:srgbClr val="3135D5"/>
            </a:solidFill>
          </a:ln>
        </p:spPr>
        <p:style>
          <a:lnRef idx="1">
            <a:schemeClr val="accent1"/>
          </a:lnRef>
          <a:fillRef idx="0">
            <a:schemeClr val="accent1"/>
          </a:fillRef>
          <a:effectRef idx="0">
            <a:schemeClr val="accent1"/>
          </a:effectRef>
          <a:fontRef idx="minor">
            <a:schemeClr val="tx1"/>
          </a:fontRef>
        </p:style>
      </p:cxnSp>
      <p:pic>
        <p:nvPicPr>
          <p:cNvPr id="13" name="Picture 12" descr="rdg logo clear.png"/>
          <p:cNvPicPr>
            <a:picLocks noChangeAspect="1"/>
          </p:cNvPicPr>
          <p:nvPr userDrawn="1"/>
        </p:nvPicPr>
        <p:blipFill>
          <a:blip r:embed="rId13" cstate="print"/>
          <a:stretch>
            <a:fillRect/>
          </a:stretch>
        </p:blipFill>
        <p:spPr>
          <a:xfrm>
            <a:off x="5867400" y="4953000"/>
            <a:ext cx="3219450" cy="1238250"/>
          </a:xfrm>
          <a:prstGeom prst="rect">
            <a:avLst/>
          </a:prstGeom>
        </p:spPr>
      </p:pic>
    </p:spTree>
    <p:extLst>
      <p:ext uri="{BB962C8B-B14F-4D97-AF65-F5344CB8AC3E}">
        <p14:creationId xmlns:p14="http://schemas.microsoft.com/office/powerpoint/2010/main" val="363515000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advTm="17956">
    <p:fade/>
  </p:transition>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3" Type="http://schemas.openxmlformats.org/officeDocument/2006/relationships/hyperlink" Target="https://www.stickyj.com/category/dnr-jewelry-bracelets/virginia" TargetMode="External"/><Relationship Id="rId2" Type="http://schemas.openxmlformats.org/officeDocument/2006/relationships/image" Target="../media/image56.jpg"/><Relationship Id="rId1" Type="http://schemas.openxmlformats.org/officeDocument/2006/relationships/slideLayout" Target="../slideLayouts/slideLayout18.xml"/><Relationship Id="rId4" Type="http://schemas.openxmlformats.org/officeDocument/2006/relationships/image" Target="../media/image57.jpg"/></Relationships>
</file>

<file path=ppt/slides/_rels/slide11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3.xml.rels><?xml version="1.0" encoding="UTF-8" standalone="yes"?>
<Relationships xmlns="http://schemas.openxmlformats.org/package/2006/relationships"><Relationship Id="rId3" Type="http://schemas.openxmlformats.org/officeDocument/2006/relationships/hyperlink" Target="mailto:tim.perkins@vdh.virginia.gov" TargetMode="External"/><Relationship Id="rId2" Type="http://schemas.openxmlformats.org/officeDocument/2006/relationships/notesSlide" Target="../notesSlides/notesSlide46.xml"/><Relationship Id="rId1" Type="http://schemas.openxmlformats.org/officeDocument/2006/relationships/slideLayout" Target="../slideLayouts/slideLayout64.xml"/><Relationship Id="rId6" Type="http://schemas.openxmlformats.org/officeDocument/2006/relationships/hyperlink" Target="https://www.vdh.virginia.gov/emergency-medical-services/chatr/" TargetMode="External"/><Relationship Id="rId5" Type="http://schemas.openxmlformats.org/officeDocument/2006/relationships/hyperlink" Target="mailto:hannah.lyons@vdh.virginia.gov" TargetMode="External"/><Relationship Id="rId4" Type="http://schemas.openxmlformats.org/officeDocument/2006/relationships/hyperlink" Target="mailto:chris.vernovai@vdh.virginia.gov"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36.xml.rels><?xml version="1.0" encoding="UTF-8" standalone="yes"?>
<Relationships xmlns="http://schemas.openxmlformats.org/package/2006/relationships"><Relationship Id="rId3" Type="http://schemas.openxmlformats.org/officeDocument/2006/relationships/hyperlink" Target="mailto:gwoods@vaems.org" TargetMode="External"/><Relationship Id="rId2" Type="http://schemas.openxmlformats.org/officeDocument/2006/relationships/hyperlink" Target="http://www.vaems.org/" TargetMode="External"/><Relationship Id="rId1" Type="http://schemas.openxmlformats.org/officeDocument/2006/relationships/slideLayout" Target="../slideLayouts/slideLayout74.xml"/></Relationships>
</file>

<file path=ppt/slides/_rels/slide13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7.xml"/><Relationship Id="rId1" Type="http://schemas.openxmlformats.org/officeDocument/2006/relationships/slideLayout" Target="../slideLayouts/slideLayout30.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jpg"/></Relationships>
</file>

<file path=ppt/slides/_rels/slide1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8.xml"/><Relationship Id="rId1" Type="http://schemas.openxmlformats.org/officeDocument/2006/relationships/slideLayout" Target="../slideLayouts/slideLayout32.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68.jpg"/></Relationships>
</file>

<file path=ppt/slides/_rels/slide1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32.xml"/><Relationship Id="rId5" Type="http://schemas.openxmlformats.org/officeDocument/2006/relationships/image" Target="../media/image73.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4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3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1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32.xml"/><Relationship Id="rId5" Type="http://schemas.openxmlformats.org/officeDocument/2006/relationships/image" Target="../media/image80.png"/><Relationship Id="rId4" Type="http://schemas.openxmlformats.org/officeDocument/2006/relationships/image" Target="../media/image79.png"/></Relationships>
</file>

<file path=ppt/slides/_rels/slide1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32.xml"/><Relationship Id="rId4" Type="http://schemas.openxmlformats.org/officeDocument/2006/relationships/image" Target="../media/image79.png"/></Relationships>
</file>

<file path=ppt/slides/_rels/slide1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32.xml"/><Relationship Id="rId4" Type="http://schemas.openxmlformats.org/officeDocument/2006/relationships/image" Target="../media/image79.png"/></Relationships>
</file>

<file path=ppt/slides/_rels/slide1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32.xml"/><Relationship Id="rId4" Type="http://schemas.openxmlformats.org/officeDocument/2006/relationships/image" Target="../media/image64.jpg"/></Relationships>
</file>

<file path=ppt/slides/_rels/slide1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32.xml"/><Relationship Id="rId5" Type="http://schemas.openxmlformats.org/officeDocument/2006/relationships/image" Target="../media/image64.jpg"/><Relationship Id="rId4" Type="http://schemas.openxmlformats.org/officeDocument/2006/relationships/image" Target="../media/image81.png"/></Relationships>
</file>

<file path=ppt/slides/_rels/slide147.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64.jpg"/><Relationship Id="rId7" Type="http://schemas.openxmlformats.org/officeDocument/2006/relationships/image" Target="../media/image85.jpg"/><Relationship Id="rId2" Type="http://schemas.openxmlformats.org/officeDocument/2006/relationships/notesSlide" Target="../notesSlides/notesSlide57.xml"/><Relationship Id="rId1" Type="http://schemas.openxmlformats.org/officeDocument/2006/relationships/slideLayout" Target="../slideLayouts/slideLayout32.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15.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27.wmf"/></Relationships>
</file>

<file path=ppt/slides/_rels/slide2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4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4.jpeg"/><Relationship Id="rId1" Type="http://schemas.openxmlformats.org/officeDocument/2006/relationships/slideLayout" Target="../slideLayouts/slideLayout42.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6.jpeg"/><Relationship Id="rId1" Type="http://schemas.openxmlformats.org/officeDocument/2006/relationships/slideLayout" Target="../slideLayouts/slideLayout42.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8.jpe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hyperlink" Target="mailto:Tristen.Graves@vdh.virginia.gov" TargetMode="External"/><Relationship Id="rId2" Type="http://schemas.openxmlformats.org/officeDocument/2006/relationships/hyperlink" Target="mailto:Marian.Hunter@vdh.virginia.gov" TargetMode="External"/><Relationship Id="rId1" Type="http://schemas.openxmlformats.org/officeDocument/2006/relationships/slideLayout" Target="../slideLayouts/slideLayout42.xml"/><Relationship Id="rId4" Type="http://schemas.openxmlformats.org/officeDocument/2006/relationships/image" Target="../media/image29.tif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www.vdh.virginia.gov/emergency-medical-services/other-ems-programs-and-links/ems-for-children/" TargetMode="External"/><Relationship Id="rId3" Type="http://schemas.openxmlformats.org/officeDocument/2006/relationships/hyperlink" Target="https://www.vdh.virginia.gov/emergency-medical-services/trauma-center-designation-and-verification-application/" TargetMode="External"/><Relationship Id="rId7" Type="http://schemas.openxmlformats.org/officeDocument/2006/relationships/hyperlink" Target="https://www.vdh.virginia.gov/emergency-medical-services/advisory-board-committees/trauma-system-committee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vdh.virginia.gov/emergency-medical-services/trauma-critical-care/virginia-stroke-system/" TargetMode="External"/><Relationship Id="rId5" Type="http://schemas.openxmlformats.org/officeDocument/2006/relationships/hyperlink" Target="https://www.vdh.virginia.gov/emergency-medical-services/trauma-system/" TargetMode="External"/><Relationship Id="rId10" Type="http://schemas.openxmlformats.org/officeDocument/2006/relationships/hyperlink" Target="https://www.vdh.virginia.gov/emergency-medical-services/trauma-critical-care/examples-of-oems-data-in-use/" TargetMode="External"/><Relationship Id="rId4" Type="http://schemas.openxmlformats.org/officeDocument/2006/relationships/hyperlink" Target="https://www.vdh.virginia.gov/emergency-medical-services/trauma-critical-care/trauma-center-fund/" TargetMode="External"/><Relationship Id="rId9" Type="http://schemas.openxmlformats.org/officeDocument/2006/relationships/hyperlink" Target="https://www.vdh.virginia.gov/emergency-medical-services/trauma-critical-care/oems-patient-care-information-system/" TargetMode="Externa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2" Type="http://schemas.openxmlformats.org/officeDocument/2006/relationships/hyperlink" Target="https://www.vdh.virginia.gov/content/uploads/sites/23/2019/06/v2015.4-Board-of-Health-Approved-03-19-2015-Virginia-Trauma-Center-Designation-Manual.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hyperlink" Target="https://www.vdh.virginia.gov/emergency-medical-services/trauma-critical-care/trauma-center-fund/"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vdh.virginia.gov/emergency-medical-services/trauma-syste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vdh.virginia.gov/emergency-medical-services/trauma-critical-care/virginia-stroke-syste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vdh.virginia.gov/content/uploads/sites/23/2016/06/ACSVirginiaTSCReport2015.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vdh.virginia.gov/content/uploads/sites/23/2020/11/COVATS-Plan-FINAL.pdf"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vdh.virginia.gov/emergency-medical-services/advisory-board-committees/trauma-system-committee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vdh.virginia.gov/emergency-medical-services/advisory-board-committees/trauma-system-committee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www.vdh.virginia.gov/emergency-medical-services/advisory-board-committees/trauma-system-committees/"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vdh.virginia.gov/emergency-medical-services/advisory-board-committees/ems-for-children-committe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oemssupport.kayako.com/Knowledgebase/List/Index/18/va-statewide-trauma-registry"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www.vdh.virginia.gov/emergency-medical-services/trauma-critical-care/examples-of-oems-data-in-use/data-related-links/" TargetMode="External"/><Relationship Id="rId4" Type="http://schemas.openxmlformats.org/officeDocument/2006/relationships/hyperlink" Target="file:///C:\Users\dbg66576\Downloads\VSTR%20Administrative%20Procedure%20(1).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hyperlink" Target="http://oemssupport.kayako.com/Knowledgebase/List/Index/11/virginia-elite-v3"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vdh.virginia.gov/emergency-medical-services/data-request-form/" TargetMode="External"/><Relationship Id="rId2" Type="http://schemas.openxmlformats.org/officeDocument/2006/relationships/hyperlink" Target="https://www.vdh.virginia.gov/emergency-medical-services/trauma-critical-care/examples-of-oems-data-in-use/"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5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2.xml"/><Relationship Id="rId1" Type="http://schemas.openxmlformats.org/officeDocument/2006/relationships/slideLayout" Target="../slideLayouts/slideLayout53.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42.png"/><Relationship Id="rId4" Type="http://schemas.openxmlformats.org/officeDocument/2006/relationships/diagramLayout" Target="../diagrams/layout4.xml"/><Relationship Id="rId9" Type="http://schemas.openxmlformats.org/officeDocument/2006/relationships/image" Target="../media/image41.jpeg"/></Relationships>
</file>

<file path=ppt/slides/_rels/slide6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3.xml"/><Relationship Id="rId1" Type="http://schemas.openxmlformats.org/officeDocument/2006/relationships/slideLayout" Target="../slideLayouts/slideLayout5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4.xml"/><Relationship Id="rId1" Type="http://schemas.openxmlformats.org/officeDocument/2006/relationships/slideLayout" Target="../slideLayouts/slideLayout5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3.xml"/></Relationships>
</file>

<file path=ppt/slides/_rels/slide7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3.xml"/></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ctrTitle"/>
          </p:nvPr>
        </p:nvSpPr>
        <p:spPr/>
        <p:txBody>
          <a:bodyPr/>
          <a:lstStyle/>
          <a:p>
            <a:pPr eaLnBrk="1" hangingPunct="1"/>
            <a:r>
              <a:rPr lang="en-US" altLang="en-US" sz="6600"/>
              <a:t>EMS Advisory Board</a:t>
            </a:r>
          </a:p>
        </p:txBody>
      </p:sp>
      <p:sp>
        <p:nvSpPr>
          <p:cNvPr id="4099" name="Rectangle 8"/>
          <p:cNvSpPr>
            <a:spLocks noGrp="1" noChangeArrowheads="1"/>
          </p:cNvSpPr>
          <p:nvPr>
            <p:ph type="subTitle" idx="1"/>
          </p:nvPr>
        </p:nvSpPr>
        <p:spPr>
          <a:xfrm>
            <a:off x="1371600" y="3124200"/>
            <a:ext cx="6400800" cy="838200"/>
          </a:xfrm>
        </p:spPr>
        <p:txBody>
          <a:bodyPr/>
          <a:lstStyle/>
          <a:p>
            <a:pPr eaLnBrk="1" hangingPunct="1">
              <a:lnSpc>
                <a:spcPct val="90000"/>
              </a:lnSpc>
            </a:pPr>
            <a:r>
              <a:rPr lang="en-US" altLang="en-US"/>
              <a:t>New Board Member Orientation</a:t>
            </a:r>
          </a:p>
          <a:p>
            <a:pPr eaLnBrk="1" hangingPunct="1">
              <a:lnSpc>
                <a:spcPct val="90000"/>
              </a:lnSpc>
            </a:pPr>
            <a:endParaRPr lang="en-US" altLang="en-US"/>
          </a:p>
        </p:txBody>
      </p:sp>
      <p:pic>
        <p:nvPicPr>
          <p:cNvPr id="4100" name="Picture 9" descr="Star of Life colo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000" y="38100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63788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a:t>Member Expectations</a:t>
            </a:r>
          </a:p>
        </p:txBody>
      </p:sp>
      <p:sp>
        <p:nvSpPr>
          <p:cNvPr id="13315" name="Rectangle 3"/>
          <p:cNvSpPr>
            <a:spLocks noGrp="1" noChangeArrowheads="1"/>
          </p:cNvSpPr>
          <p:nvPr>
            <p:ph type="body" idx="1"/>
          </p:nvPr>
        </p:nvSpPr>
        <p:spPr>
          <a:xfrm>
            <a:off x="152400" y="1371600"/>
            <a:ext cx="8610600" cy="4876800"/>
          </a:xfrm>
        </p:spPr>
        <p:txBody>
          <a:bodyPr/>
          <a:lstStyle/>
          <a:p>
            <a:pPr eaLnBrk="1" hangingPunct="1"/>
            <a:r>
              <a:rPr lang="en-US" altLang="en-US"/>
              <a:t>Code of Ethics</a:t>
            </a:r>
          </a:p>
          <a:p>
            <a:pPr eaLnBrk="1" hangingPunct="1"/>
            <a:r>
              <a:rPr lang="en-US" altLang="en-US"/>
              <a:t>Freedom of Information Act (FOIA)</a:t>
            </a:r>
          </a:p>
          <a:p>
            <a:pPr eaLnBrk="1" hangingPunct="1"/>
            <a:r>
              <a:rPr lang="en-US" altLang="en-US"/>
              <a:t>Meeting Attendance</a:t>
            </a:r>
          </a:p>
          <a:p>
            <a:pPr lvl="1" eaLnBrk="1" hangingPunct="1"/>
            <a:r>
              <a:rPr lang="en-US" altLang="en-US"/>
              <a:t>OEMS Quarterly Report</a:t>
            </a:r>
          </a:p>
          <a:p>
            <a:pPr eaLnBrk="1" hangingPunct="1"/>
            <a:r>
              <a:rPr lang="en-US" altLang="en-US"/>
              <a:t>Committee Participation</a:t>
            </a:r>
          </a:p>
          <a:p>
            <a:pPr lvl="1" eaLnBrk="1" hangingPunct="1"/>
            <a:r>
              <a:rPr lang="en-US" altLang="en-US"/>
              <a:t>Participate with a minimum of one committee</a:t>
            </a:r>
          </a:p>
        </p:txBody>
      </p:sp>
      <p:pic>
        <p:nvPicPr>
          <p:cNvPr id="13316" name="Picture 5" descr="MC90030304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3200" y="1295400"/>
            <a:ext cx="23002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0376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AdobeStock_93695415.jpeg" descr="AdobeStock_93695415.jpeg"/>
          <p:cNvPicPr>
            <a:picLocks noChangeAspect="1"/>
          </p:cNvPicPr>
          <p:nvPr/>
        </p:nvPicPr>
        <p:blipFill>
          <a:blip r:embed="rId2"/>
          <a:stretch>
            <a:fillRect/>
          </a:stretch>
        </p:blipFill>
        <p:spPr>
          <a:xfrm>
            <a:off x="917795" y="1399308"/>
            <a:ext cx="8199516" cy="4685437"/>
          </a:xfrm>
          <a:prstGeom prst="rect">
            <a:avLst/>
          </a:prstGeom>
          <a:ln w="12700">
            <a:miter lim="400000"/>
          </a:ln>
        </p:spPr>
      </p:pic>
      <p:sp>
        <p:nvSpPr>
          <p:cNvPr id="3" name="Text Placeholder 2"/>
          <p:cNvSpPr>
            <a:spLocks noGrp="1"/>
          </p:cNvSpPr>
          <p:nvPr>
            <p:ph type="body" idx="1"/>
          </p:nvPr>
        </p:nvSpPr>
        <p:spPr/>
        <p:txBody>
          <a:bodyPr/>
          <a:lstStyle/>
          <a:p>
            <a:endParaRPr lang="en-US" dirty="0"/>
          </a:p>
        </p:txBody>
      </p:sp>
      <p:sp>
        <p:nvSpPr>
          <p:cNvPr id="5" name="Title 1"/>
          <p:cNvSpPr txBox="1">
            <a:spLocks noGrp="1"/>
          </p:cNvSpPr>
          <p:nvPr>
            <p:ph type="title"/>
          </p:nvPr>
        </p:nvSpPr>
        <p:spPr>
          <a:xfrm>
            <a:off x="429491" y="263236"/>
            <a:ext cx="8257309" cy="1154403"/>
          </a:xfrm>
          <a:prstGeom prst="rect">
            <a:avLst/>
          </a:prstGeom>
        </p:spPr>
        <p:txBody>
          <a:bodyPr>
            <a:normAutofit fontScale="90000"/>
          </a:bodyPr>
          <a:lstStyle/>
          <a:p>
            <a:r>
              <a:rPr dirty="0"/>
              <a:t>Regulation and Compliance</a:t>
            </a:r>
            <a:r>
              <a:rPr lang="en-US" dirty="0"/>
              <a:t> Enforcement 	</a:t>
            </a:r>
            <a:endParaRPr dirty="0"/>
          </a:p>
        </p:txBody>
      </p:sp>
    </p:spTree>
    <p:extLst>
      <p:ext uri="{BB962C8B-B14F-4D97-AF65-F5344CB8AC3E}">
        <p14:creationId xmlns:p14="http://schemas.microsoft.com/office/powerpoint/2010/main" val="5630160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471"/>
            <a:ext cx="8229600" cy="1143000"/>
          </a:xfrm>
        </p:spPr>
        <p:txBody>
          <a:bodyPr/>
          <a:lstStyle/>
          <a:p>
            <a:r>
              <a:rPr lang="en-US" dirty="0"/>
              <a:t>Regulation &amp; Compliance Enforcement</a:t>
            </a:r>
          </a:p>
        </p:txBody>
      </p:sp>
      <p:sp>
        <p:nvSpPr>
          <p:cNvPr id="3" name="Content Placeholder 2"/>
          <p:cNvSpPr>
            <a:spLocks noGrp="1"/>
          </p:cNvSpPr>
          <p:nvPr>
            <p:ph idx="1"/>
          </p:nvPr>
        </p:nvSpPr>
        <p:spPr/>
        <p:txBody>
          <a:bodyPr/>
          <a:lstStyle/>
          <a:p>
            <a:pPr algn="ctr"/>
            <a:r>
              <a:rPr lang="en-US" u="sng" dirty="0"/>
              <a:t>   License     </a:t>
            </a:r>
            <a:r>
              <a:rPr lang="en-US" dirty="0"/>
              <a:t>		</a:t>
            </a:r>
            <a:r>
              <a:rPr lang="en-US" u="sng" dirty="0"/>
              <a:t>    Regulate 	</a:t>
            </a:r>
            <a:r>
              <a:rPr lang="en-US" dirty="0"/>
              <a:t>	</a:t>
            </a:r>
            <a:r>
              <a:rPr lang="en-US" u="sng" dirty="0"/>
              <a:t>Develop &amp; Enforce</a:t>
            </a:r>
          </a:p>
          <a:p>
            <a:r>
              <a:rPr lang="en-US" i="1" dirty="0"/>
              <a:t>EMS Agencies		EMS Agencies		EMS &amp; DDNR </a:t>
            </a:r>
            <a:r>
              <a:rPr lang="en-US" i="1" dirty="0" err="1"/>
              <a:t>Reg’s</a:t>
            </a:r>
            <a:endParaRPr lang="en-US" i="1" dirty="0"/>
          </a:p>
          <a:p>
            <a:r>
              <a:rPr lang="en-US" i="1" dirty="0"/>
              <a:t>EMS Vehicles 	EMS Providers	Investigations </a:t>
            </a:r>
          </a:p>
          <a:p>
            <a:r>
              <a:rPr lang="en-US" i="1" dirty="0"/>
              <a:t>EMS Aircraft		EMS Physicians	Regulatory Action </a:t>
            </a:r>
          </a:p>
          <a:p>
            <a:r>
              <a:rPr lang="en-US" dirty="0"/>
              <a:t>Provide SME resources to Agencies, Providers, &amp; Localities</a:t>
            </a:r>
          </a:p>
        </p:txBody>
      </p:sp>
      <p:pic>
        <p:nvPicPr>
          <p:cNvPr id="4" name="Picture 2" descr="L:\Division of Executive Management\Public Information Education\EMS PHOTOS\Program Reps\IMG_23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12" t="15433" r="10216"/>
          <a:stretch/>
        </p:blipFill>
        <p:spPr bwMode="auto">
          <a:xfrm>
            <a:off x="533400" y="3888501"/>
            <a:ext cx="2667000" cy="2530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cng57895\AppData\Local\Microsoft\Windows\Temporary Internet Files\Content.Outlook\NGDFV425\Virginia Beach-20140310-00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3888501"/>
            <a:ext cx="3352800" cy="253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4121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Regulation &amp; Compliance Enforcement</a:t>
            </a:r>
          </a:p>
        </p:txBody>
      </p:sp>
      <p:pic>
        <p:nvPicPr>
          <p:cNvPr id="2050" name="Picture 2" descr="who-we-are - The Initiates Pl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828800"/>
            <a:ext cx="64770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132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Staff</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38509"/>
            <a:ext cx="8229600" cy="3923982"/>
          </a:xfrm>
        </p:spPr>
      </p:pic>
    </p:spTree>
    <p:extLst>
      <p:ext uri="{BB962C8B-B14F-4D97-AF65-F5344CB8AC3E}">
        <p14:creationId xmlns:p14="http://schemas.microsoft.com/office/powerpoint/2010/main" val="3142574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p:cNvSpPr/>
          <p:nvPr/>
        </p:nvSpPr>
        <p:spPr>
          <a:xfrm>
            <a:off x="974576" y="1581149"/>
            <a:ext cx="1997224" cy="749301"/>
          </a:xfrm>
          <a:prstGeom prst="rect">
            <a:avLst/>
          </a:prstGeom>
          <a:gradFill>
            <a:gsLst>
              <a:gs pos="0">
                <a:schemeClr val="accent6">
                  <a:satOff val="-22379"/>
                  <a:lumOff val="16029"/>
                </a:schemeClr>
              </a:gs>
              <a:gs pos="100000">
                <a:schemeClr val="accent1">
                  <a:satOff val="58333"/>
                  <a:lumOff val="16325"/>
                </a:schemeClr>
              </a:gs>
            </a:gsLst>
            <a:lin ang="16200000"/>
          </a:gra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121" name="Rectangle"/>
          <p:cNvSpPr/>
          <p:nvPr/>
        </p:nvSpPr>
        <p:spPr>
          <a:xfrm>
            <a:off x="3002974" y="520700"/>
            <a:ext cx="3170040" cy="749300"/>
          </a:xfrm>
          <a:prstGeom prst="rect">
            <a:avLst/>
          </a:prstGeom>
          <a:gradFill>
            <a:gsLst>
              <a:gs pos="0">
                <a:schemeClr val="accent6">
                  <a:satOff val="-22379"/>
                  <a:lumOff val="16029"/>
                </a:schemeClr>
              </a:gs>
              <a:gs pos="100000">
                <a:schemeClr val="accent1">
                  <a:satOff val="58333"/>
                  <a:lumOff val="16325"/>
                </a:schemeClr>
              </a:gs>
            </a:gsLst>
            <a:lin ang="16200000"/>
          </a:gradFill>
          <a:ln w="25400">
            <a:solidFill>
              <a:schemeClr val="accent1"/>
            </a:solidFill>
          </a:ln>
          <a:effectLst>
            <a:outerShdw blurRad="38100" dist="23000" dir="5400000" rotWithShape="0">
              <a:srgbClr val="000000">
                <a:alpha val="35000"/>
              </a:srgbClr>
            </a:outerShdw>
          </a:effectLst>
        </p:spPr>
        <p:txBody>
          <a:bodyPr lIns="45719" rIns="45719" anchor="ctr"/>
          <a:lstStyle/>
          <a:p>
            <a:pPr algn="ctr"/>
            <a:endParaRPr dirty="0"/>
          </a:p>
        </p:txBody>
      </p:sp>
      <p:sp>
        <p:nvSpPr>
          <p:cNvPr id="122" name="Rectangle"/>
          <p:cNvSpPr/>
          <p:nvPr/>
        </p:nvSpPr>
        <p:spPr>
          <a:xfrm>
            <a:off x="3657600" y="1707583"/>
            <a:ext cx="1904999" cy="673237"/>
          </a:xfrm>
          <a:prstGeom prst="rect">
            <a:avLst/>
          </a:prstGeom>
          <a:gradFill>
            <a:gsLst>
              <a:gs pos="0">
                <a:schemeClr val="accent6">
                  <a:satOff val="-22379"/>
                  <a:lumOff val="16029"/>
                </a:schemeClr>
              </a:gs>
              <a:gs pos="100000">
                <a:schemeClr val="accent1">
                  <a:satOff val="58333"/>
                  <a:lumOff val="16325"/>
                </a:schemeClr>
              </a:gs>
            </a:gsLst>
            <a:lin ang="16200000"/>
          </a:gra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123" name="Rectangle"/>
          <p:cNvSpPr/>
          <p:nvPr/>
        </p:nvSpPr>
        <p:spPr>
          <a:xfrm>
            <a:off x="6172200" y="1581149"/>
            <a:ext cx="1997224" cy="749301"/>
          </a:xfrm>
          <a:prstGeom prst="rect">
            <a:avLst/>
          </a:prstGeom>
          <a:gradFill>
            <a:gsLst>
              <a:gs pos="0">
                <a:schemeClr val="accent6">
                  <a:satOff val="-22379"/>
                  <a:lumOff val="16029"/>
                </a:schemeClr>
              </a:gs>
              <a:gs pos="100000">
                <a:schemeClr val="accent1">
                  <a:satOff val="58333"/>
                  <a:lumOff val="16325"/>
                </a:schemeClr>
              </a:gs>
            </a:gsLst>
            <a:lin ang="16200000"/>
          </a:gra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124" name="Ron Passmore"/>
          <p:cNvSpPr txBox="1"/>
          <p:nvPr/>
        </p:nvSpPr>
        <p:spPr>
          <a:xfrm>
            <a:off x="3048000" y="911859"/>
            <a:ext cx="3124200"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r>
              <a:rPr dirty="0"/>
              <a:t>Ron Passmore</a:t>
            </a:r>
          </a:p>
        </p:txBody>
      </p:sp>
      <p:sp>
        <p:nvSpPr>
          <p:cNvPr id="125" name="Division Manager"/>
          <p:cNvSpPr txBox="1"/>
          <p:nvPr/>
        </p:nvSpPr>
        <p:spPr>
          <a:xfrm>
            <a:off x="3002974" y="468630"/>
            <a:ext cx="3169226" cy="353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700"/>
            </a:lvl1pPr>
          </a:lstStyle>
          <a:p>
            <a:pPr algn="ctr"/>
            <a:r>
              <a:rPr dirty="0"/>
              <a:t>Division </a:t>
            </a:r>
            <a:r>
              <a:rPr lang="en-US" dirty="0"/>
              <a:t>Director</a:t>
            </a:r>
            <a:endParaRPr dirty="0"/>
          </a:p>
        </p:txBody>
      </p:sp>
      <p:sp>
        <p:nvSpPr>
          <p:cNvPr id="126" name="Supervisor"/>
          <p:cNvSpPr txBox="1"/>
          <p:nvPr/>
        </p:nvSpPr>
        <p:spPr>
          <a:xfrm>
            <a:off x="974576" y="1563613"/>
            <a:ext cx="1961393" cy="3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500"/>
            </a:lvl1pPr>
          </a:lstStyle>
          <a:p>
            <a:pPr algn="ctr"/>
            <a:r>
              <a:rPr lang="en-US" dirty="0"/>
              <a:t>Senior Supervisor </a:t>
            </a:r>
            <a:endParaRPr dirty="0"/>
          </a:p>
        </p:txBody>
      </p:sp>
      <p:sp>
        <p:nvSpPr>
          <p:cNvPr id="127" name="Jimmy Burch"/>
          <p:cNvSpPr txBox="1"/>
          <p:nvPr/>
        </p:nvSpPr>
        <p:spPr>
          <a:xfrm>
            <a:off x="1195069" y="1985009"/>
            <a:ext cx="1420601"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a:t>Jimmy Burch</a:t>
            </a:r>
          </a:p>
        </p:txBody>
      </p:sp>
      <p:sp>
        <p:nvSpPr>
          <p:cNvPr id="128" name="Marybeth Mizell"/>
          <p:cNvSpPr txBox="1"/>
          <p:nvPr/>
        </p:nvSpPr>
        <p:spPr>
          <a:xfrm>
            <a:off x="3810033" y="1951672"/>
            <a:ext cx="1513999" cy="3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500"/>
            </a:lvl1pPr>
          </a:lstStyle>
          <a:p>
            <a:pPr algn="ctr"/>
            <a:r>
              <a:rPr dirty="0"/>
              <a:t>Marybeth </a:t>
            </a:r>
            <a:r>
              <a:rPr dirty="0" err="1"/>
              <a:t>Mizell</a:t>
            </a:r>
            <a:endParaRPr dirty="0"/>
          </a:p>
        </p:txBody>
      </p:sp>
      <p:sp>
        <p:nvSpPr>
          <p:cNvPr id="129" name="Support Tecnhnician"/>
          <p:cNvSpPr txBox="1"/>
          <p:nvPr/>
        </p:nvSpPr>
        <p:spPr>
          <a:xfrm>
            <a:off x="3785078" y="1707584"/>
            <a:ext cx="1538955"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200"/>
            </a:lvl1pPr>
          </a:lstStyle>
          <a:p>
            <a:pPr algn="ctr"/>
            <a:r>
              <a:rPr lang="en-US" dirty="0"/>
              <a:t>Division Support</a:t>
            </a:r>
            <a:endParaRPr dirty="0"/>
          </a:p>
        </p:txBody>
      </p:sp>
      <p:sp>
        <p:nvSpPr>
          <p:cNvPr id="130" name="Paul Fleenor"/>
          <p:cNvSpPr txBox="1"/>
          <p:nvPr/>
        </p:nvSpPr>
        <p:spPr>
          <a:xfrm>
            <a:off x="6204188" y="1985009"/>
            <a:ext cx="1965235"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r>
              <a:rPr dirty="0"/>
              <a:t>Paul </a:t>
            </a:r>
            <a:r>
              <a:rPr dirty="0" err="1"/>
              <a:t>Fleenor</a:t>
            </a:r>
            <a:endParaRPr dirty="0"/>
          </a:p>
        </p:txBody>
      </p:sp>
      <p:sp>
        <p:nvSpPr>
          <p:cNvPr id="131" name="Supervisor"/>
          <p:cNvSpPr txBox="1"/>
          <p:nvPr/>
        </p:nvSpPr>
        <p:spPr>
          <a:xfrm>
            <a:off x="6204188" y="1563613"/>
            <a:ext cx="1965235" cy="3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500"/>
            </a:lvl1pPr>
          </a:lstStyle>
          <a:p>
            <a:pPr algn="ctr"/>
            <a:r>
              <a:rPr dirty="0"/>
              <a:t>Supervisor</a:t>
            </a:r>
          </a:p>
        </p:txBody>
      </p:sp>
      <p:sp>
        <p:nvSpPr>
          <p:cNvPr id="132" name="Rectangle"/>
          <p:cNvSpPr/>
          <p:nvPr/>
        </p:nvSpPr>
        <p:spPr>
          <a:xfrm>
            <a:off x="938745" y="2929547"/>
            <a:ext cx="1997225" cy="749301"/>
          </a:xfrm>
          <a:prstGeom prst="rect">
            <a:avLst/>
          </a:prstGeom>
          <a:gradFill>
            <a:gsLst>
              <a:gs pos="0">
                <a:schemeClr val="accent6">
                  <a:satOff val="-22379"/>
                  <a:lumOff val="16029"/>
                </a:schemeClr>
              </a:gs>
              <a:gs pos="100000">
                <a:schemeClr val="accent1">
                  <a:satOff val="58333"/>
                  <a:lumOff val="16325"/>
                </a:schemeClr>
              </a:gs>
            </a:gsLst>
            <a:lin ang="16200000"/>
          </a:gra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133" name="Rectangle"/>
          <p:cNvSpPr/>
          <p:nvPr/>
        </p:nvSpPr>
        <p:spPr>
          <a:xfrm>
            <a:off x="974576" y="4048124"/>
            <a:ext cx="1997224" cy="749301"/>
          </a:xfrm>
          <a:prstGeom prst="rect">
            <a:avLst/>
          </a:prstGeom>
          <a:gradFill>
            <a:gsLst>
              <a:gs pos="0">
                <a:schemeClr val="accent6">
                  <a:satOff val="-22379"/>
                  <a:lumOff val="16029"/>
                </a:schemeClr>
              </a:gs>
              <a:gs pos="100000">
                <a:schemeClr val="accent1">
                  <a:satOff val="58333"/>
                  <a:lumOff val="16325"/>
                </a:schemeClr>
              </a:gs>
            </a:gsLst>
            <a:lin ang="16200000"/>
          </a:gra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134" name="Rectangle"/>
          <p:cNvSpPr/>
          <p:nvPr/>
        </p:nvSpPr>
        <p:spPr>
          <a:xfrm>
            <a:off x="6204188" y="2929547"/>
            <a:ext cx="1997224" cy="749301"/>
          </a:xfrm>
          <a:prstGeom prst="rect">
            <a:avLst/>
          </a:prstGeom>
          <a:gradFill>
            <a:gsLst>
              <a:gs pos="0">
                <a:schemeClr val="accent6">
                  <a:satOff val="-22379"/>
                  <a:lumOff val="16029"/>
                </a:schemeClr>
              </a:gs>
              <a:gs pos="100000">
                <a:schemeClr val="accent1">
                  <a:satOff val="58333"/>
                  <a:lumOff val="16325"/>
                </a:schemeClr>
              </a:gs>
            </a:gsLst>
            <a:lin ang="16200000"/>
          </a:gra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135" name="Rectangle"/>
          <p:cNvSpPr/>
          <p:nvPr/>
        </p:nvSpPr>
        <p:spPr>
          <a:xfrm>
            <a:off x="938745" y="5297170"/>
            <a:ext cx="1997225" cy="749301"/>
          </a:xfrm>
          <a:prstGeom prst="rect">
            <a:avLst/>
          </a:prstGeom>
          <a:gradFill>
            <a:gsLst>
              <a:gs pos="0">
                <a:schemeClr val="accent6">
                  <a:satOff val="-22379"/>
                  <a:lumOff val="16029"/>
                </a:schemeClr>
              </a:gs>
              <a:gs pos="100000">
                <a:schemeClr val="accent1">
                  <a:satOff val="58333"/>
                  <a:lumOff val="16325"/>
                </a:schemeClr>
              </a:gs>
            </a:gsLst>
            <a:lin ang="16200000"/>
          </a:gra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136" name="Rectangle"/>
          <p:cNvSpPr/>
          <p:nvPr/>
        </p:nvSpPr>
        <p:spPr>
          <a:xfrm>
            <a:off x="6204188" y="4048124"/>
            <a:ext cx="1997224" cy="749301"/>
          </a:xfrm>
          <a:prstGeom prst="rect">
            <a:avLst/>
          </a:prstGeom>
          <a:gradFill>
            <a:gsLst>
              <a:gs pos="0">
                <a:schemeClr val="accent6">
                  <a:satOff val="-22379"/>
                  <a:lumOff val="16029"/>
                </a:schemeClr>
              </a:gs>
              <a:gs pos="100000">
                <a:schemeClr val="accent1">
                  <a:satOff val="58333"/>
                  <a:lumOff val="16325"/>
                </a:schemeClr>
              </a:gs>
            </a:gsLst>
            <a:lin ang="16200000"/>
          </a:gra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137" name="Steve McNeer"/>
          <p:cNvSpPr txBox="1"/>
          <p:nvPr/>
        </p:nvSpPr>
        <p:spPr>
          <a:xfrm>
            <a:off x="1158179" y="3344616"/>
            <a:ext cx="1494381"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Steve McNeer</a:t>
            </a:r>
          </a:p>
        </p:txBody>
      </p:sp>
      <p:sp>
        <p:nvSpPr>
          <p:cNvPr id="138" name="Program Rep"/>
          <p:cNvSpPr txBox="1"/>
          <p:nvPr/>
        </p:nvSpPr>
        <p:spPr>
          <a:xfrm>
            <a:off x="1420838" y="4065905"/>
            <a:ext cx="1104700"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lvl1pPr>
          </a:lstStyle>
          <a:p>
            <a:r>
              <a:t>Program Rep</a:t>
            </a:r>
          </a:p>
        </p:txBody>
      </p:sp>
      <p:sp>
        <p:nvSpPr>
          <p:cNvPr id="139" name="Program Rep"/>
          <p:cNvSpPr txBox="1"/>
          <p:nvPr/>
        </p:nvSpPr>
        <p:spPr>
          <a:xfrm>
            <a:off x="1369182" y="2931477"/>
            <a:ext cx="1104700"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lvl1pPr>
          </a:lstStyle>
          <a:p>
            <a:r>
              <a:t>Program Rep</a:t>
            </a:r>
          </a:p>
        </p:txBody>
      </p:sp>
      <p:sp>
        <p:nvSpPr>
          <p:cNvPr id="140" name="Program Rep"/>
          <p:cNvSpPr txBox="1"/>
          <p:nvPr/>
        </p:nvSpPr>
        <p:spPr>
          <a:xfrm>
            <a:off x="6650450" y="2919094"/>
            <a:ext cx="1104700"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lvl1pPr>
          </a:lstStyle>
          <a:p>
            <a:r>
              <a:t>Program Rep</a:t>
            </a:r>
          </a:p>
        </p:txBody>
      </p:sp>
      <p:sp>
        <p:nvSpPr>
          <p:cNvPr id="141" name="Program Rep"/>
          <p:cNvSpPr txBox="1"/>
          <p:nvPr/>
        </p:nvSpPr>
        <p:spPr>
          <a:xfrm>
            <a:off x="1369182" y="5299392"/>
            <a:ext cx="1104700"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lvl1pPr>
          </a:lstStyle>
          <a:p>
            <a:r>
              <a:t>Program Rep</a:t>
            </a:r>
          </a:p>
        </p:txBody>
      </p:sp>
      <p:sp>
        <p:nvSpPr>
          <p:cNvPr id="142" name="Program Rep"/>
          <p:cNvSpPr txBox="1"/>
          <p:nvPr/>
        </p:nvSpPr>
        <p:spPr>
          <a:xfrm>
            <a:off x="6650450" y="4065905"/>
            <a:ext cx="1104700"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lvl1pPr>
          </a:lstStyle>
          <a:p>
            <a:r>
              <a:t>Program Rep</a:t>
            </a:r>
          </a:p>
        </p:txBody>
      </p:sp>
      <p:sp>
        <p:nvSpPr>
          <p:cNvPr id="143" name="Rectangle"/>
          <p:cNvSpPr/>
          <p:nvPr/>
        </p:nvSpPr>
        <p:spPr>
          <a:xfrm>
            <a:off x="6204188" y="5297170"/>
            <a:ext cx="1997224" cy="749301"/>
          </a:xfrm>
          <a:prstGeom prst="rect">
            <a:avLst/>
          </a:prstGeom>
          <a:gradFill>
            <a:gsLst>
              <a:gs pos="0">
                <a:schemeClr val="accent6">
                  <a:satOff val="-22379"/>
                  <a:lumOff val="16029"/>
                </a:schemeClr>
              </a:gs>
              <a:gs pos="100000">
                <a:schemeClr val="accent1">
                  <a:satOff val="58333"/>
                  <a:lumOff val="16325"/>
                </a:schemeClr>
              </a:gs>
            </a:gsLst>
            <a:lin ang="16200000"/>
          </a:gra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144" name="Program Rep"/>
          <p:cNvSpPr txBox="1"/>
          <p:nvPr/>
        </p:nvSpPr>
        <p:spPr>
          <a:xfrm>
            <a:off x="6618462" y="5299392"/>
            <a:ext cx="1104700"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lvl1pPr>
          </a:lstStyle>
          <a:p>
            <a:r>
              <a:t>Program Rep</a:t>
            </a:r>
          </a:p>
        </p:txBody>
      </p:sp>
      <p:sp>
        <p:nvSpPr>
          <p:cNvPr id="145" name="Doug Layton"/>
          <p:cNvSpPr txBox="1"/>
          <p:nvPr/>
        </p:nvSpPr>
        <p:spPr>
          <a:xfrm>
            <a:off x="1292021" y="4451984"/>
            <a:ext cx="1362334"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Doug Layton</a:t>
            </a:r>
          </a:p>
        </p:txBody>
      </p:sp>
      <p:sp>
        <p:nvSpPr>
          <p:cNvPr id="146" name="Wayne Berry"/>
          <p:cNvSpPr txBox="1"/>
          <p:nvPr/>
        </p:nvSpPr>
        <p:spPr>
          <a:xfrm>
            <a:off x="1214380" y="5659596"/>
            <a:ext cx="1381979"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Wayne Berry</a:t>
            </a:r>
          </a:p>
        </p:txBody>
      </p:sp>
      <p:sp>
        <p:nvSpPr>
          <p:cNvPr id="147" name="Scotty Williams"/>
          <p:cNvSpPr txBox="1"/>
          <p:nvPr/>
        </p:nvSpPr>
        <p:spPr>
          <a:xfrm>
            <a:off x="6334771" y="4469447"/>
            <a:ext cx="1672082"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Scotty Williams</a:t>
            </a:r>
          </a:p>
        </p:txBody>
      </p:sp>
      <p:sp>
        <p:nvSpPr>
          <p:cNvPr id="148" name="Len Mascaro"/>
          <p:cNvSpPr txBox="1"/>
          <p:nvPr/>
        </p:nvSpPr>
        <p:spPr>
          <a:xfrm>
            <a:off x="6523810" y="5659596"/>
            <a:ext cx="1357980"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Len Mascaro</a:t>
            </a:r>
          </a:p>
        </p:txBody>
      </p:sp>
      <p:sp>
        <p:nvSpPr>
          <p:cNvPr id="149" name="Ron Kendrick"/>
          <p:cNvSpPr txBox="1"/>
          <p:nvPr/>
        </p:nvSpPr>
        <p:spPr>
          <a:xfrm>
            <a:off x="6488649" y="3344616"/>
            <a:ext cx="1428302"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Ron Kendrick</a:t>
            </a:r>
          </a:p>
        </p:txBody>
      </p:sp>
      <p:sp>
        <p:nvSpPr>
          <p:cNvPr id="151" name="Rectangle"/>
          <p:cNvSpPr/>
          <p:nvPr/>
        </p:nvSpPr>
        <p:spPr>
          <a:xfrm>
            <a:off x="3735897" y="2930664"/>
            <a:ext cx="1828800" cy="593022"/>
          </a:xfrm>
          <a:prstGeom prst="rect">
            <a:avLst/>
          </a:prstGeom>
          <a:gradFill>
            <a:gsLst>
              <a:gs pos="0">
                <a:schemeClr val="accent6">
                  <a:satOff val="-22379"/>
                  <a:lumOff val="16029"/>
                </a:schemeClr>
              </a:gs>
              <a:gs pos="100000">
                <a:schemeClr val="accent1">
                  <a:satOff val="58333"/>
                  <a:lumOff val="16325"/>
                </a:schemeClr>
              </a:gs>
            </a:gsLst>
            <a:lin ang="16200000"/>
          </a:gra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166" name="Connection Line"/>
          <p:cNvSpPr/>
          <p:nvPr/>
        </p:nvSpPr>
        <p:spPr>
          <a:xfrm>
            <a:off x="1926431" y="2356494"/>
            <a:ext cx="6461" cy="5603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25400">
            <a:solidFill>
              <a:srgbClr val="000000"/>
            </a:solidFill>
          </a:ln>
          <a:effectLst>
            <a:outerShdw blurRad="38100" dist="20000" dir="5400000" rotWithShape="0">
              <a:srgbClr val="000000">
                <a:alpha val="38000"/>
              </a:srgbClr>
            </a:outerShdw>
          </a:effectLst>
        </p:spPr>
        <p:txBody>
          <a:bodyPr/>
          <a:lstStyle/>
          <a:p>
            <a:endParaRPr/>
          </a:p>
        </p:txBody>
      </p:sp>
      <p:sp>
        <p:nvSpPr>
          <p:cNvPr id="154" name="Line"/>
          <p:cNvSpPr/>
          <p:nvPr/>
        </p:nvSpPr>
        <p:spPr>
          <a:xfrm>
            <a:off x="1925290" y="3714204"/>
            <a:ext cx="6252" cy="331590"/>
          </a:xfrm>
          <a:prstGeom prst="line">
            <a:avLst/>
          </a:prstGeom>
          <a:ln w="25400">
            <a:solidFill>
              <a:srgbClr val="000000"/>
            </a:solidFill>
          </a:ln>
          <a:effectLst>
            <a:outerShdw blurRad="38100" dist="20000" dir="5400000" rotWithShape="0">
              <a:srgbClr val="000000">
                <a:alpha val="38000"/>
              </a:srgbClr>
            </a:outerShdw>
          </a:effectLst>
        </p:spPr>
        <p:txBody>
          <a:bodyPr lIns="45719" rIns="45719"/>
          <a:lstStyle/>
          <a:p>
            <a:endParaRPr/>
          </a:p>
        </p:txBody>
      </p:sp>
      <p:sp>
        <p:nvSpPr>
          <p:cNvPr id="155" name="Line"/>
          <p:cNvSpPr/>
          <p:nvPr/>
        </p:nvSpPr>
        <p:spPr>
          <a:xfrm>
            <a:off x="7223273" y="2369194"/>
            <a:ext cx="5458" cy="522983"/>
          </a:xfrm>
          <a:prstGeom prst="line">
            <a:avLst/>
          </a:prstGeom>
          <a:ln w="25400">
            <a:solidFill>
              <a:srgbClr val="000000"/>
            </a:solidFill>
          </a:ln>
          <a:effectLst>
            <a:outerShdw blurRad="38100" dist="20000" dir="5400000" rotWithShape="0">
              <a:srgbClr val="000000">
                <a:alpha val="38000"/>
              </a:srgbClr>
            </a:outerShdw>
          </a:effectLst>
        </p:spPr>
        <p:txBody>
          <a:bodyPr lIns="45719" rIns="45719"/>
          <a:lstStyle/>
          <a:p>
            <a:endParaRPr/>
          </a:p>
        </p:txBody>
      </p:sp>
      <p:sp>
        <p:nvSpPr>
          <p:cNvPr id="158" name="Line"/>
          <p:cNvSpPr/>
          <p:nvPr/>
        </p:nvSpPr>
        <p:spPr>
          <a:xfrm flipH="1">
            <a:off x="1933426" y="4838352"/>
            <a:ext cx="249" cy="446932"/>
          </a:xfrm>
          <a:prstGeom prst="line">
            <a:avLst/>
          </a:prstGeom>
          <a:ln w="25400">
            <a:solidFill>
              <a:srgbClr val="000000"/>
            </a:solidFill>
          </a:ln>
          <a:effectLst>
            <a:outerShdw blurRad="38100" dist="20000" dir="5400000" rotWithShape="0">
              <a:srgbClr val="000000">
                <a:alpha val="38000"/>
              </a:srgbClr>
            </a:outerShdw>
          </a:effectLst>
        </p:spPr>
        <p:txBody>
          <a:bodyPr lIns="45719" rIns="45719"/>
          <a:lstStyle/>
          <a:p>
            <a:endParaRPr/>
          </a:p>
        </p:txBody>
      </p:sp>
      <p:sp>
        <p:nvSpPr>
          <p:cNvPr id="159" name="Line"/>
          <p:cNvSpPr/>
          <p:nvPr/>
        </p:nvSpPr>
        <p:spPr>
          <a:xfrm>
            <a:off x="7232550" y="3723233"/>
            <a:ext cx="1" cy="294641"/>
          </a:xfrm>
          <a:prstGeom prst="line">
            <a:avLst/>
          </a:prstGeom>
          <a:ln w="25400">
            <a:solidFill>
              <a:srgbClr val="000000"/>
            </a:solidFill>
          </a:ln>
          <a:effectLst>
            <a:outerShdw blurRad="38100" dist="20000" dir="5400000" rotWithShape="0">
              <a:srgbClr val="000000">
                <a:alpha val="38000"/>
              </a:srgbClr>
            </a:outerShdw>
          </a:effectLst>
        </p:spPr>
        <p:txBody>
          <a:bodyPr lIns="45719" rIns="45719"/>
          <a:lstStyle/>
          <a:p>
            <a:endParaRPr/>
          </a:p>
        </p:txBody>
      </p:sp>
      <p:sp>
        <p:nvSpPr>
          <p:cNvPr id="160" name="Line"/>
          <p:cNvSpPr/>
          <p:nvPr/>
        </p:nvSpPr>
        <p:spPr>
          <a:xfrm>
            <a:off x="7206257" y="4835128"/>
            <a:ext cx="1" cy="424339"/>
          </a:xfrm>
          <a:prstGeom prst="line">
            <a:avLst/>
          </a:prstGeom>
          <a:ln w="25400">
            <a:solidFill>
              <a:srgbClr val="000000"/>
            </a:solidFill>
          </a:ln>
          <a:effectLst>
            <a:outerShdw blurRad="38100" dist="20000" dir="5400000" rotWithShape="0">
              <a:srgbClr val="000000">
                <a:alpha val="38000"/>
              </a:srgbClr>
            </a:outerShdw>
          </a:effectLst>
        </p:spPr>
        <p:txBody>
          <a:bodyPr lIns="45719" rIns="45719"/>
          <a:lstStyle/>
          <a:p>
            <a:endParaRPr/>
          </a:p>
        </p:txBody>
      </p:sp>
      <p:sp>
        <p:nvSpPr>
          <p:cNvPr id="162" name="Background Unit"/>
          <p:cNvSpPr txBox="1"/>
          <p:nvPr/>
        </p:nvSpPr>
        <p:spPr>
          <a:xfrm>
            <a:off x="3733800" y="2956877"/>
            <a:ext cx="1828800"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lvl1pPr>
          </a:lstStyle>
          <a:p>
            <a:pPr algn="ctr"/>
            <a:r>
              <a:rPr sz="1100" dirty="0"/>
              <a:t>Background</a:t>
            </a:r>
            <a:r>
              <a:rPr lang="en-US" sz="1100" dirty="0"/>
              <a:t> Investigations </a:t>
            </a:r>
            <a:endParaRPr sz="1100" dirty="0"/>
          </a:p>
        </p:txBody>
      </p:sp>
      <p:sp>
        <p:nvSpPr>
          <p:cNvPr id="164" name="Katy Hodges"/>
          <p:cNvSpPr txBox="1"/>
          <p:nvPr/>
        </p:nvSpPr>
        <p:spPr>
          <a:xfrm>
            <a:off x="3785078" y="3258134"/>
            <a:ext cx="1777522" cy="3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100"/>
            </a:lvl1pPr>
          </a:lstStyle>
          <a:p>
            <a:pPr algn="ctr"/>
            <a:r>
              <a:rPr sz="1500" dirty="0"/>
              <a:t>Kat</a:t>
            </a:r>
            <a:r>
              <a:rPr lang="en-US" sz="1500" dirty="0"/>
              <a:t>ie</a:t>
            </a:r>
            <a:r>
              <a:rPr sz="1500" dirty="0"/>
              <a:t> Hodges</a:t>
            </a:r>
          </a:p>
        </p:txBody>
      </p:sp>
      <p:sp>
        <p:nvSpPr>
          <p:cNvPr id="165" name="Division of Regulation &amp; Compliance"/>
          <p:cNvSpPr txBox="1"/>
          <p:nvPr/>
        </p:nvSpPr>
        <p:spPr>
          <a:xfrm>
            <a:off x="2684465" y="6352"/>
            <a:ext cx="413189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a:t>Regulation &amp; Compliance</a:t>
            </a:r>
            <a:r>
              <a:rPr lang="en-US" dirty="0"/>
              <a:t> Enforcement</a:t>
            </a:r>
            <a:endParaRPr dirty="0"/>
          </a:p>
        </p:txBody>
      </p:sp>
      <p:sp>
        <p:nvSpPr>
          <p:cNvPr id="50" name="Line"/>
          <p:cNvSpPr/>
          <p:nvPr/>
        </p:nvSpPr>
        <p:spPr>
          <a:xfrm flipH="1">
            <a:off x="4648200" y="1297052"/>
            <a:ext cx="699" cy="380378"/>
          </a:xfrm>
          <a:prstGeom prst="line">
            <a:avLst/>
          </a:prstGeom>
          <a:ln w="25400">
            <a:solidFill>
              <a:srgbClr val="000000"/>
            </a:solidFill>
          </a:ln>
          <a:effectLst>
            <a:outerShdw blurRad="38100" dist="20000" dir="5400000" rotWithShape="0">
              <a:srgbClr val="000000">
                <a:alpha val="38000"/>
              </a:srgbClr>
            </a:outerShdw>
          </a:effectLst>
        </p:spPr>
        <p:txBody>
          <a:bodyPr lIns="45719" rIns="45719"/>
          <a:lstStyle/>
          <a:p>
            <a:endParaRPr/>
          </a:p>
        </p:txBody>
      </p:sp>
      <p:sp>
        <p:nvSpPr>
          <p:cNvPr id="52" name="Line"/>
          <p:cNvSpPr/>
          <p:nvPr/>
        </p:nvSpPr>
        <p:spPr>
          <a:xfrm>
            <a:off x="4624278" y="2410976"/>
            <a:ext cx="5458" cy="522983"/>
          </a:xfrm>
          <a:prstGeom prst="line">
            <a:avLst/>
          </a:prstGeom>
          <a:ln w="25400">
            <a:solidFill>
              <a:srgbClr val="000000"/>
            </a:solidFill>
          </a:ln>
          <a:effectLst>
            <a:outerShdw blurRad="38100" dist="20000" dir="5400000" rotWithShape="0">
              <a:srgbClr val="000000">
                <a:alpha val="38000"/>
              </a:srgbClr>
            </a:outerShdw>
          </a:effectLst>
        </p:spPr>
        <p:txBody>
          <a:bodyPr lIns="45719" rIns="45719"/>
          <a:lstStyle/>
          <a:p>
            <a:endParaRPr/>
          </a:p>
        </p:txBody>
      </p:sp>
    </p:spTree>
    <p:extLst>
      <p:ext uri="{BB962C8B-B14F-4D97-AF65-F5344CB8AC3E}">
        <p14:creationId xmlns:p14="http://schemas.microsoft.com/office/powerpoint/2010/main" val="42692265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RepAreas.pdf" descr="RepAreas.pdf"/>
          <p:cNvPicPr>
            <a:picLocks noChangeAspect="1"/>
          </p:cNvPicPr>
          <p:nvPr/>
        </p:nvPicPr>
        <p:blipFill>
          <a:blip r:embed="rId2"/>
          <a:stretch>
            <a:fillRect/>
          </a:stretch>
        </p:blipFill>
        <p:spPr>
          <a:xfrm>
            <a:off x="-226035" y="-76494"/>
            <a:ext cx="9596070" cy="7415146"/>
          </a:xfrm>
          <a:prstGeom prst="rect">
            <a:avLst/>
          </a:prstGeom>
          <a:ln w="12700">
            <a:miter lim="400000"/>
          </a:ln>
        </p:spPr>
      </p:pic>
    </p:spTree>
    <p:extLst>
      <p:ext uri="{BB962C8B-B14F-4D97-AF65-F5344CB8AC3E}">
        <p14:creationId xmlns:p14="http://schemas.microsoft.com/office/powerpoint/2010/main" val="9183201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Screen Shot 2020-01-27 at 7.17.26 AM.png" descr="Screen Shot 2020-01-27 at 7.17.26 AM.png"/>
          <p:cNvPicPr>
            <a:picLocks noChangeAspect="1"/>
          </p:cNvPicPr>
          <p:nvPr/>
        </p:nvPicPr>
        <p:blipFill>
          <a:blip r:embed="rId2"/>
          <a:stretch>
            <a:fillRect/>
          </a:stretch>
        </p:blipFill>
        <p:spPr>
          <a:xfrm>
            <a:off x="0" y="338494"/>
            <a:ext cx="9144000" cy="5872839"/>
          </a:xfrm>
          <a:prstGeom prst="rect">
            <a:avLst/>
          </a:prstGeom>
          <a:ln w="12700">
            <a:miter lim="400000"/>
          </a:ln>
        </p:spPr>
      </p:pic>
    </p:spTree>
    <p:extLst>
      <p:ext uri="{BB962C8B-B14F-4D97-AF65-F5344CB8AC3E}">
        <p14:creationId xmlns:p14="http://schemas.microsoft.com/office/powerpoint/2010/main" val="25839092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Regulation &amp; Compliance Enforcement</a:t>
            </a:r>
          </a:p>
        </p:txBody>
      </p:sp>
      <p:sp>
        <p:nvSpPr>
          <p:cNvPr id="3" name="Content Placeholder 2"/>
          <p:cNvSpPr>
            <a:spLocks noGrp="1"/>
          </p:cNvSpPr>
          <p:nvPr>
            <p:ph idx="1"/>
          </p:nvPr>
        </p:nvSpPr>
        <p:spPr>
          <a:xfrm>
            <a:off x="304800" y="1295400"/>
            <a:ext cx="8534400" cy="5105400"/>
          </a:xfrm>
        </p:spPr>
        <p:txBody>
          <a:bodyPr/>
          <a:lstStyle/>
          <a:p>
            <a:pPr>
              <a:lnSpc>
                <a:spcPct val="200000"/>
              </a:lnSpc>
            </a:pPr>
            <a:r>
              <a:rPr lang="en-US" dirty="0"/>
              <a:t>EMS Physician (</a:t>
            </a:r>
            <a:r>
              <a:rPr lang="en-US" dirty="0" err="1"/>
              <a:t>OMD</a:t>
            </a:r>
            <a:r>
              <a:rPr lang="en-US" dirty="0"/>
              <a:t>/</a:t>
            </a:r>
            <a:r>
              <a:rPr lang="en-US" dirty="0" err="1"/>
              <a:t>PCD</a:t>
            </a:r>
            <a:r>
              <a:rPr lang="en-US" dirty="0"/>
              <a:t>) initial and re-endorsement (&gt;200)</a:t>
            </a:r>
          </a:p>
          <a:p>
            <a:pPr>
              <a:lnSpc>
                <a:spcPct val="200000"/>
              </a:lnSpc>
            </a:pPr>
            <a:r>
              <a:rPr lang="en-US" dirty="0"/>
              <a:t>EMS agency initial and re-licensure (&gt;600)</a:t>
            </a:r>
          </a:p>
          <a:p>
            <a:pPr>
              <a:lnSpc>
                <a:spcPct val="200000"/>
              </a:lnSpc>
            </a:pPr>
            <a:r>
              <a:rPr lang="en-US" dirty="0"/>
              <a:t>EMS vehicles permitting and renewal (&gt;4,250)</a:t>
            </a:r>
          </a:p>
          <a:p>
            <a:pPr>
              <a:lnSpc>
                <a:spcPct val="200000"/>
              </a:lnSpc>
            </a:pPr>
            <a:r>
              <a:rPr lang="en-US" dirty="0"/>
              <a:t>EMS enforcement (12VAC5-31 &amp; 12VAC5-66) current </a:t>
            </a:r>
            <a:r>
              <a:rPr lang="en-US" dirty="0" err="1"/>
              <a:t>reg’s</a:t>
            </a:r>
            <a:endParaRPr lang="en-US" dirty="0"/>
          </a:p>
          <a:p>
            <a:pPr>
              <a:lnSpc>
                <a:spcPct val="200000"/>
              </a:lnSpc>
            </a:pPr>
            <a:r>
              <a:rPr lang="en-US" dirty="0"/>
              <a:t>EMS regulations development (12VAC5-32) proposed </a:t>
            </a:r>
            <a:r>
              <a:rPr lang="en-US" dirty="0" err="1"/>
              <a:t>reg’s</a:t>
            </a:r>
            <a:endParaRPr lang="en-US" dirty="0"/>
          </a:p>
          <a:p>
            <a:pPr>
              <a:lnSpc>
                <a:spcPct val="200000"/>
              </a:lnSpc>
            </a:pPr>
            <a:r>
              <a:rPr lang="en-US" dirty="0"/>
              <a:t>EMS variances/exemption requests (provider/agency/entity)</a:t>
            </a:r>
          </a:p>
          <a:p>
            <a:pPr>
              <a:lnSpc>
                <a:spcPct val="200000"/>
              </a:lnSpc>
            </a:pPr>
            <a:endParaRPr lang="en-US" dirty="0"/>
          </a:p>
        </p:txBody>
      </p:sp>
    </p:spTree>
    <p:extLst>
      <p:ext uri="{BB962C8B-B14F-4D97-AF65-F5344CB8AC3E}">
        <p14:creationId xmlns:p14="http://schemas.microsoft.com/office/powerpoint/2010/main" val="1168122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Regulation &amp; Compliance Enforcement</a:t>
            </a:r>
          </a:p>
        </p:txBody>
      </p:sp>
      <p:sp>
        <p:nvSpPr>
          <p:cNvPr id="3" name="Content Placeholder 2"/>
          <p:cNvSpPr>
            <a:spLocks noGrp="1"/>
          </p:cNvSpPr>
          <p:nvPr>
            <p:ph idx="1"/>
          </p:nvPr>
        </p:nvSpPr>
        <p:spPr/>
        <p:txBody>
          <a:bodyPr/>
          <a:lstStyle/>
          <a:p>
            <a:pPr>
              <a:lnSpc>
                <a:spcPct val="200000"/>
              </a:lnSpc>
            </a:pPr>
            <a:r>
              <a:rPr lang="en-US" dirty="0"/>
              <a:t>Investigate complaints of regulatory violations involving </a:t>
            </a:r>
          </a:p>
          <a:p>
            <a:pPr>
              <a:lnSpc>
                <a:spcPct val="200000"/>
              </a:lnSpc>
            </a:pPr>
            <a:r>
              <a:rPr lang="en-US" dirty="0"/>
              <a:t>Physicians, Providers, Agencies, Entities, EMS educational</a:t>
            </a:r>
          </a:p>
          <a:p>
            <a:pPr>
              <a:lnSpc>
                <a:spcPct val="200000"/>
              </a:lnSpc>
            </a:pPr>
            <a:r>
              <a:rPr lang="en-US" dirty="0"/>
              <a:t>Programs (</a:t>
            </a:r>
            <a:r>
              <a:rPr lang="en-US" dirty="0" err="1"/>
              <a:t>VCCS</a:t>
            </a:r>
            <a:r>
              <a:rPr lang="en-US" dirty="0"/>
              <a:t> &amp; non-</a:t>
            </a:r>
            <a:r>
              <a:rPr lang="en-US" dirty="0" err="1"/>
              <a:t>VCCS</a:t>
            </a:r>
            <a:r>
              <a:rPr lang="en-US" dirty="0"/>
              <a:t>), educators, and students</a:t>
            </a:r>
          </a:p>
          <a:p>
            <a:pPr>
              <a:lnSpc>
                <a:spcPct val="150000"/>
              </a:lnSpc>
            </a:pPr>
            <a:r>
              <a:rPr lang="en-US" dirty="0"/>
              <a:t>Litigate </a:t>
            </a:r>
            <a:r>
              <a:rPr lang="en-US" dirty="0" err="1"/>
              <a:t>IFFC</a:t>
            </a:r>
            <a:r>
              <a:rPr lang="en-US" dirty="0"/>
              <a:t> appeal hearings regarding regulatory actions</a:t>
            </a:r>
          </a:p>
          <a:p>
            <a:pPr>
              <a:lnSpc>
                <a:spcPct val="150000"/>
              </a:lnSpc>
            </a:pPr>
            <a:r>
              <a:rPr lang="en-US" sz="1600" i="1" dirty="0"/>
              <a:t>(Correction Order, Verbal Warning, Citation, Suspension, Revocation, or Civil Penalty) </a:t>
            </a:r>
          </a:p>
          <a:p>
            <a:pPr>
              <a:lnSpc>
                <a:spcPct val="150000"/>
              </a:lnSpc>
            </a:pPr>
            <a:r>
              <a:rPr lang="en-US" dirty="0"/>
              <a:t>Background Investigations of EMS personnel </a:t>
            </a:r>
            <a:r>
              <a:rPr lang="en-US" sz="2000" dirty="0"/>
              <a:t>(criminal history) </a:t>
            </a:r>
          </a:p>
          <a:p>
            <a:pPr>
              <a:lnSpc>
                <a:spcPct val="150000"/>
              </a:lnSpc>
            </a:pPr>
            <a:r>
              <a:rPr lang="en-US" dirty="0" err="1"/>
              <a:t>RASF</a:t>
            </a:r>
            <a:r>
              <a:rPr lang="en-US" dirty="0"/>
              <a:t> Grant Compliance verification per cycle</a:t>
            </a:r>
          </a:p>
          <a:p>
            <a:endParaRPr lang="en-US" dirty="0"/>
          </a:p>
          <a:p>
            <a:endParaRPr lang="en-US" dirty="0"/>
          </a:p>
        </p:txBody>
      </p:sp>
    </p:spTree>
    <p:extLst>
      <p:ext uri="{BB962C8B-B14F-4D97-AF65-F5344CB8AC3E}">
        <p14:creationId xmlns:p14="http://schemas.microsoft.com/office/powerpoint/2010/main" val="18168030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Regulation &amp; Compliance Enforcement </a:t>
            </a:r>
          </a:p>
        </p:txBody>
      </p:sp>
      <p:sp>
        <p:nvSpPr>
          <p:cNvPr id="3" name="Content Placeholder 2"/>
          <p:cNvSpPr>
            <a:spLocks noGrp="1"/>
          </p:cNvSpPr>
          <p:nvPr>
            <p:ph idx="1"/>
          </p:nvPr>
        </p:nvSpPr>
        <p:spPr/>
        <p:txBody>
          <a:bodyPr/>
          <a:lstStyle/>
          <a:p>
            <a:r>
              <a:rPr lang="en-US" dirty="0"/>
              <a:t>Investigate Drug Diversion complaints </a:t>
            </a:r>
          </a:p>
          <a:p>
            <a:endParaRPr lang="en-US" dirty="0"/>
          </a:p>
          <a:p>
            <a:r>
              <a:rPr lang="en-US" dirty="0"/>
              <a:t>Provide technical assistance &amp; guidance to State EMS Advisory Board and all standing committees </a:t>
            </a:r>
          </a:p>
          <a:p>
            <a:endParaRPr lang="en-US" dirty="0"/>
          </a:p>
          <a:p>
            <a:r>
              <a:rPr lang="en-US" dirty="0"/>
              <a:t>Technical resource to state and local government entities, EMS agencies, and providers  </a:t>
            </a:r>
          </a:p>
          <a:p>
            <a:endParaRPr lang="en-US" dirty="0"/>
          </a:p>
          <a:p>
            <a:r>
              <a:rPr lang="en-US" dirty="0"/>
              <a:t>National participation with EMS licensure &amp; regulations</a:t>
            </a:r>
          </a:p>
          <a:p>
            <a:r>
              <a:rPr lang="en-US" dirty="0"/>
              <a:t>     (National &amp; State Provider Database Submissions) </a:t>
            </a:r>
          </a:p>
          <a:p>
            <a:endParaRPr lang="en-US" dirty="0"/>
          </a:p>
        </p:txBody>
      </p:sp>
    </p:spTree>
    <p:extLst>
      <p:ext uri="{BB962C8B-B14F-4D97-AF65-F5344CB8AC3E}">
        <p14:creationId xmlns:p14="http://schemas.microsoft.com/office/powerpoint/2010/main" val="3661508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a:t>Member Expectations</a:t>
            </a:r>
          </a:p>
        </p:txBody>
      </p:sp>
      <p:sp>
        <p:nvSpPr>
          <p:cNvPr id="14339" name="Rectangle 3"/>
          <p:cNvSpPr>
            <a:spLocks noGrp="1" noChangeArrowheads="1"/>
          </p:cNvSpPr>
          <p:nvPr>
            <p:ph type="body" idx="1"/>
          </p:nvPr>
        </p:nvSpPr>
        <p:spPr>
          <a:xfrm>
            <a:off x="152400" y="1371600"/>
            <a:ext cx="8610600" cy="5029200"/>
          </a:xfrm>
        </p:spPr>
        <p:txBody>
          <a:bodyPr/>
          <a:lstStyle/>
          <a:p>
            <a:pPr eaLnBrk="1" hangingPunct="1"/>
            <a:r>
              <a:rPr lang="en-US" altLang="en-US"/>
              <a:t>Annual Financial Disclosure Statement</a:t>
            </a:r>
          </a:p>
          <a:p>
            <a:pPr eaLnBrk="1" hangingPunct="1"/>
            <a:r>
              <a:rPr lang="en-US" altLang="en-US"/>
              <a:t>Expenses</a:t>
            </a:r>
          </a:p>
          <a:p>
            <a:pPr lvl="1" eaLnBrk="1" hangingPunct="1"/>
            <a:r>
              <a:rPr lang="en-US" altLang="en-US"/>
              <a:t>Lodging – master account</a:t>
            </a:r>
          </a:p>
          <a:p>
            <a:pPr lvl="1" eaLnBrk="1" hangingPunct="1"/>
            <a:r>
              <a:rPr lang="en-US" altLang="en-US"/>
              <a:t>Eligible for reimbursement</a:t>
            </a:r>
          </a:p>
          <a:p>
            <a:pPr lvl="2" eaLnBrk="1" hangingPunct="1"/>
            <a:r>
              <a:rPr lang="en-US" altLang="en-US"/>
              <a:t>Per Diem</a:t>
            </a:r>
          </a:p>
          <a:p>
            <a:pPr lvl="2" eaLnBrk="1" hangingPunct="1"/>
            <a:r>
              <a:rPr lang="en-US" altLang="en-US"/>
              <a:t>Mileage</a:t>
            </a:r>
          </a:p>
        </p:txBody>
      </p:sp>
      <p:pic>
        <p:nvPicPr>
          <p:cNvPr id="14340" name="Picture 4" descr="j03343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3124200"/>
            <a:ext cx="36449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35412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Are your providers “up to date” with </a:t>
            </a:r>
            <a:r>
              <a:rPr lang="en-US" dirty="0" err="1"/>
              <a:t>DDNR</a:t>
            </a:r>
            <a:r>
              <a:rPr lang="en-US" dirty="0"/>
              <a:t> regulation? </a:t>
            </a:r>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95299" y="1752600"/>
            <a:ext cx="1943101"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sz="half" idx="2"/>
          </p:nvPr>
        </p:nvSpPr>
        <p:spPr>
          <a:xfrm>
            <a:off x="2819400" y="1600200"/>
            <a:ext cx="5867400" cy="4800600"/>
          </a:xfrm>
        </p:spPr>
        <p:txBody>
          <a:bodyPr/>
          <a:lstStyle/>
          <a:p>
            <a:pPr algn="ctr"/>
            <a:r>
              <a:rPr lang="en-US" dirty="0">
                <a:solidFill>
                  <a:srgbClr val="FFC000"/>
                </a:solidFill>
              </a:rPr>
              <a:t>12VAC5-66 – </a:t>
            </a:r>
            <a:r>
              <a:rPr lang="en-US" dirty="0" err="1">
                <a:solidFill>
                  <a:srgbClr val="FFC000"/>
                </a:solidFill>
              </a:rPr>
              <a:t>DDNR</a:t>
            </a:r>
            <a:r>
              <a:rPr lang="en-US" dirty="0">
                <a:solidFill>
                  <a:srgbClr val="FFC000"/>
                </a:solidFill>
              </a:rPr>
              <a:t> </a:t>
            </a:r>
            <a:r>
              <a:rPr lang="en-US" dirty="0" err="1">
                <a:solidFill>
                  <a:srgbClr val="FFC000"/>
                </a:solidFill>
              </a:rPr>
              <a:t>Reg’s</a:t>
            </a:r>
            <a:endParaRPr lang="en-US" dirty="0">
              <a:solidFill>
                <a:srgbClr val="FFC000"/>
              </a:solidFill>
            </a:endParaRPr>
          </a:p>
          <a:p>
            <a:pPr marL="457200" indent="-457200">
              <a:buFont typeface="Arial" panose="020B0604020202020204" pitchFamily="34" charset="0"/>
              <a:buChar char="•"/>
            </a:pPr>
            <a:r>
              <a:rPr lang="en-US" sz="2000" dirty="0"/>
              <a:t>Many EMS providers have an outdated understanding of DDNR regulations</a:t>
            </a:r>
          </a:p>
          <a:p>
            <a:pPr marL="457200" indent="-457200">
              <a:buFont typeface="Arial" panose="020B0604020202020204" pitchFamily="34" charset="0"/>
              <a:buChar char="•"/>
            </a:pPr>
            <a:r>
              <a:rPr lang="en-US" sz="2000" dirty="0"/>
              <a:t>Copies of </a:t>
            </a:r>
            <a:r>
              <a:rPr lang="en-US" sz="2000" dirty="0" err="1"/>
              <a:t>DDNR</a:t>
            </a:r>
            <a:r>
              <a:rPr lang="en-US" sz="2000" dirty="0"/>
              <a:t> are legal </a:t>
            </a:r>
          </a:p>
          <a:p>
            <a:pPr marL="857250" lvl="1" indent="-457200">
              <a:buFont typeface="Arial" panose="020B0604020202020204" pitchFamily="34" charset="0"/>
              <a:buChar char="•"/>
            </a:pPr>
            <a:r>
              <a:rPr lang="en-US" sz="2000" dirty="0"/>
              <a:t>Even digital copies are acceptable</a:t>
            </a:r>
          </a:p>
          <a:p>
            <a:pPr marL="457200" indent="-457200">
              <a:buFont typeface="Arial" panose="020B0604020202020204" pitchFamily="34" charset="0"/>
              <a:buChar char="•"/>
            </a:pPr>
            <a:r>
              <a:rPr lang="en-US" sz="2000" dirty="0"/>
              <a:t>Official Virginia OEMS - </a:t>
            </a:r>
            <a:r>
              <a:rPr lang="en-US" sz="2000" dirty="0" err="1"/>
              <a:t>DDNR</a:t>
            </a:r>
            <a:r>
              <a:rPr lang="en-US" sz="2000" dirty="0"/>
              <a:t> Jewelry is legally the same as a copy of </a:t>
            </a:r>
            <a:r>
              <a:rPr lang="en-US" sz="2000" dirty="0" err="1"/>
              <a:t>DDNR</a:t>
            </a:r>
            <a:r>
              <a:rPr lang="en-US" sz="2000" dirty="0"/>
              <a:t> </a:t>
            </a:r>
          </a:p>
          <a:p>
            <a:pPr marL="857250" lvl="1" indent="-457200">
              <a:buFont typeface="Arial" panose="020B0604020202020204" pitchFamily="34" charset="0"/>
              <a:buChar char="•"/>
            </a:pPr>
            <a:r>
              <a:rPr lang="en-US" sz="1600" dirty="0"/>
              <a:t>Most providers are unaware </a:t>
            </a:r>
            <a:r>
              <a:rPr lang="en-US" sz="1600" dirty="0" err="1"/>
              <a:t>DDNR</a:t>
            </a:r>
            <a:r>
              <a:rPr lang="en-US" sz="1600" dirty="0"/>
              <a:t> jewelry exists</a:t>
            </a:r>
          </a:p>
          <a:p>
            <a:pPr marL="857250" lvl="1" indent="-457200">
              <a:buFont typeface="Arial" panose="020B0604020202020204" pitchFamily="34" charset="0"/>
              <a:buChar char="•"/>
            </a:pPr>
            <a:r>
              <a:rPr lang="en-US" sz="1600" dirty="0">
                <a:hlinkClick r:id="rId3"/>
              </a:rPr>
              <a:t>https://www.stickyj.com/category/dnr-jewelry-bracelets/virginia</a:t>
            </a:r>
            <a:endParaRPr lang="en-US" sz="1600" dirty="0"/>
          </a:p>
          <a:p>
            <a:pPr marL="457200" indent="-457200">
              <a:buFont typeface="Arial" panose="020B0604020202020204" pitchFamily="34" charset="0"/>
              <a:buChar char="•"/>
            </a:pPr>
            <a:r>
              <a:rPr lang="en-US" sz="2000" dirty="0"/>
              <a:t>Out of State </a:t>
            </a:r>
            <a:r>
              <a:rPr lang="en-US" sz="2000" dirty="0" err="1"/>
              <a:t>DDNR</a:t>
            </a:r>
            <a:r>
              <a:rPr lang="en-US" sz="2000" dirty="0"/>
              <a:t> is acceptable</a:t>
            </a:r>
          </a:p>
          <a:p>
            <a:pPr marL="857250" lvl="1" indent="-457200">
              <a:buFont typeface="Arial" panose="020B0604020202020204" pitchFamily="34" charset="0"/>
              <a:buChar char="•"/>
            </a:pPr>
            <a:r>
              <a:rPr lang="en-US" sz="1600" dirty="0"/>
              <a:t>Excluding “ala carte” forms </a:t>
            </a:r>
          </a:p>
          <a:p>
            <a:pPr marL="457200" indent="-457200">
              <a:buFont typeface="Arial" panose="020B0604020202020204" pitchFamily="34" charset="0"/>
              <a:buChar char="•"/>
            </a:pPr>
            <a:r>
              <a:rPr lang="en-US" sz="2000" dirty="0"/>
              <a:t>Educational Update on these regulations are in need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950970"/>
            <a:ext cx="1676400" cy="2171700"/>
          </a:xfrm>
          <a:prstGeom prst="rect">
            <a:avLst/>
          </a:prstGeom>
        </p:spPr>
      </p:pic>
    </p:spTree>
    <p:extLst>
      <p:ext uri="{BB962C8B-B14F-4D97-AF65-F5344CB8AC3E}">
        <p14:creationId xmlns:p14="http://schemas.microsoft.com/office/powerpoint/2010/main" val="363787040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Crystal Ball – What is on the Horizon?</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33600" y="2300271"/>
            <a:ext cx="4800600" cy="3019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50626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Upcoming Challenges</a:t>
            </a:r>
          </a:p>
        </p:txBody>
      </p:sp>
      <p:sp>
        <p:nvSpPr>
          <p:cNvPr id="3" name="Content Placeholder 2"/>
          <p:cNvSpPr>
            <a:spLocks noGrp="1"/>
          </p:cNvSpPr>
          <p:nvPr>
            <p:ph idx="1"/>
          </p:nvPr>
        </p:nvSpPr>
        <p:spPr/>
        <p:txBody>
          <a:bodyPr/>
          <a:lstStyle/>
          <a:p>
            <a:pPr>
              <a:lnSpc>
                <a:spcPct val="200000"/>
              </a:lnSpc>
            </a:pPr>
            <a:r>
              <a:rPr lang="en-US" sz="1800" dirty="0"/>
              <a:t>* Develop OEMS resources to comply with coming DEA regulations for EMS Agencies drug box programs </a:t>
            </a:r>
          </a:p>
          <a:p>
            <a:pPr>
              <a:lnSpc>
                <a:spcPct val="200000"/>
              </a:lnSpc>
            </a:pPr>
            <a:r>
              <a:rPr lang="en-US" sz="1800" dirty="0"/>
              <a:t>* Develop EMS regulatory language defining Critical Care</a:t>
            </a:r>
          </a:p>
          <a:p>
            <a:pPr>
              <a:lnSpc>
                <a:spcPct val="200000"/>
              </a:lnSpc>
            </a:pPr>
            <a:r>
              <a:rPr lang="en-US" sz="1800" dirty="0"/>
              <a:t>* Monitor Legislative efforts for cost containment HEMS </a:t>
            </a:r>
          </a:p>
          <a:p>
            <a:pPr>
              <a:lnSpc>
                <a:spcPct val="200000"/>
              </a:lnSpc>
            </a:pPr>
            <a:r>
              <a:rPr lang="en-US" sz="1800" dirty="0"/>
              <a:t>* Development of CP/MIH programs within Virginia </a:t>
            </a:r>
          </a:p>
          <a:p>
            <a:pPr>
              <a:lnSpc>
                <a:spcPct val="200000"/>
              </a:lnSpc>
            </a:pPr>
            <a:r>
              <a:rPr lang="en-US" sz="1800" dirty="0"/>
              <a:t>* Develop a Return to Practice Pathway for the impaired provider</a:t>
            </a:r>
          </a:p>
          <a:p>
            <a:pPr>
              <a:lnSpc>
                <a:spcPct val="200000"/>
              </a:lnSpc>
            </a:pPr>
            <a:r>
              <a:rPr lang="en-US" sz="1800" dirty="0"/>
              <a:t>* EMS Physician Recruitment</a:t>
            </a:r>
          </a:p>
          <a:p>
            <a:pPr>
              <a:lnSpc>
                <a:spcPct val="200000"/>
              </a:lnSpc>
            </a:pPr>
            <a:endParaRPr lang="en-US" dirty="0"/>
          </a:p>
        </p:txBody>
      </p:sp>
    </p:spTree>
    <p:extLst>
      <p:ext uri="{BB962C8B-B14F-4D97-AF65-F5344CB8AC3E}">
        <p14:creationId xmlns:p14="http://schemas.microsoft.com/office/powerpoint/2010/main" val="6518449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Regulation &amp; Compliance Enforcement</a:t>
            </a:r>
          </a:p>
        </p:txBody>
      </p:sp>
      <p:sp>
        <p:nvSpPr>
          <p:cNvPr id="3" name="Content Placeholder 2"/>
          <p:cNvSpPr>
            <a:spLocks noGrp="1"/>
          </p:cNvSpPr>
          <p:nvPr>
            <p:ph idx="1"/>
          </p:nvPr>
        </p:nvSpPr>
        <p:spPr/>
        <p:txBody>
          <a:bodyPr/>
          <a:lstStyle/>
          <a:p>
            <a:pPr algn="ctr"/>
            <a:endParaRPr lang="en-US" dirty="0"/>
          </a:p>
          <a:p>
            <a:pPr algn="ctr"/>
            <a:endParaRPr lang="en-US" dirty="0"/>
          </a:p>
          <a:p>
            <a:pPr algn="ctr"/>
            <a:endParaRPr lang="en-US" sz="3200" dirty="0"/>
          </a:p>
          <a:p>
            <a:endParaRPr lang="en-US" dirty="0"/>
          </a:p>
          <a:p>
            <a:endParaRPr lang="en-US" dirty="0"/>
          </a:p>
          <a:p>
            <a:endParaRPr lang="en-US" dirty="0"/>
          </a:p>
          <a:p>
            <a:endParaRPr lang="en-US" dirty="0"/>
          </a:p>
          <a:p>
            <a:r>
              <a:rPr lang="en-US" dirty="0"/>
              <a:t>We welcome you to “spend a day” with one of the OEMS Program Representatives “in the field”.  </a:t>
            </a:r>
          </a:p>
        </p:txBody>
      </p:sp>
      <p:pic>
        <p:nvPicPr>
          <p:cNvPr id="3074" name="Picture 2" descr="Part 3 of 4: What Questions Will College Coaches Ask About The Prospect? -  Just Hoo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78486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9494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3505200"/>
            <a:ext cx="5923809" cy="3076190"/>
          </a:xfrm>
          <a:prstGeom prst="rect">
            <a:avLst/>
          </a:prstGeom>
        </p:spPr>
      </p:pic>
      <p:sp>
        <p:nvSpPr>
          <p:cNvPr id="4098" name="Rectangle 2"/>
          <p:cNvSpPr>
            <a:spLocks noGrp="1" noChangeArrowheads="1"/>
          </p:cNvSpPr>
          <p:nvPr>
            <p:ph type="title"/>
          </p:nvPr>
        </p:nvSpPr>
        <p:spPr>
          <a:xfrm>
            <a:off x="152400" y="152400"/>
            <a:ext cx="8915400" cy="3657600"/>
          </a:xfrm>
        </p:spPr>
        <p:txBody>
          <a:bodyPr/>
          <a:lstStyle/>
          <a:p>
            <a:r>
              <a:rPr lang="en-US" sz="4800" dirty="0"/>
              <a:t>Virginia Office of EMS</a:t>
            </a:r>
            <a:br>
              <a:rPr lang="en-US" sz="4800" dirty="0"/>
            </a:br>
            <a:r>
              <a:rPr lang="en-US" sz="4800" dirty="0"/>
              <a:t>Division of </a:t>
            </a:r>
            <a:br>
              <a:rPr lang="en-US" sz="4800" dirty="0"/>
            </a:br>
            <a:r>
              <a:rPr lang="en-US" sz="4800" dirty="0"/>
              <a:t>Community Health &amp;</a:t>
            </a:r>
            <a:br>
              <a:rPr lang="en-US" sz="4800" dirty="0"/>
            </a:br>
            <a:r>
              <a:rPr lang="en-US" sz="4800" dirty="0"/>
              <a:t>Technical Resources</a:t>
            </a:r>
            <a:br>
              <a:rPr lang="en-US" sz="4800" dirty="0"/>
            </a:br>
            <a:r>
              <a:rPr lang="en-US" sz="4800" dirty="0"/>
              <a:t>(CHaTR)</a:t>
            </a:r>
          </a:p>
        </p:txBody>
      </p:sp>
    </p:spTree>
    <p:extLst>
      <p:ext uri="{BB962C8B-B14F-4D97-AF65-F5344CB8AC3E}">
        <p14:creationId xmlns:p14="http://schemas.microsoft.com/office/powerpoint/2010/main" val="388759263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What we do…</a:t>
            </a:r>
          </a:p>
        </p:txBody>
      </p:sp>
      <p:sp>
        <p:nvSpPr>
          <p:cNvPr id="3" name="Content Placeholder 2"/>
          <p:cNvSpPr>
            <a:spLocks noGrp="1"/>
          </p:cNvSpPr>
          <p:nvPr>
            <p:ph idx="1"/>
          </p:nvPr>
        </p:nvSpPr>
        <p:spPr>
          <a:xfrm>
            <a:off x="76200" y="1295400"/>
            <a:ext cx="8915400" cy="5105400"/>
          </a:xfrm>
        </p:spPr>
        <p:txBody>
          <a:bodyPr/>
          <a:lstStyle/>
          <a:p>
            <a:pPr>
              <a:buFont typeface="Arial" pitchFamily="34" charset="0"/>
              <a:buChar char="•"/>
            </a:pPr>
            <a:r>
              <a:rPr lang="en-US" sz="1900" dirty="0"/>
              <a:t>Mobile Integrated Healthcare/Community Paramedicine (MIH/CP)</a:t>
            </a:r>
          </a:p>
          <a:p>
            <a:pPr>
              <a:buFont typeface="Arial" pitchFamily="34" charset="0"/>
              <a:buChar char="•"/>
            </a:pPr>
            <a:r>
              <a:rPr lang="en-US" sz="1900" dirty="0"/>
              <a:t>Disease management and preventative healthcare services</a:t>
            </a:r>
          </a:p>
          <a:p>
            <a:pPr>
              <a:buFont typeface="Arial" pitchFamily="34" charset="0"/>
              <a:buChar char="•"/>
            </a:pPr>
            <a:r>
              <a:rPr lang="en-US" sz="1900" dirty="0"/>
              <a:t>Identification of underserved populations and gaps in access to healthcare</a:t>
            </a:r>
          </a:p>
          <a:p>
            <a:pPr>
              <a:buFont typeface="Arial" pitchFamily="34" charset="0"/>
              <a:buChar char="•"/>
            </a:pPr>
            <a:r>
              <a:rPr lang="en-US" sz="1900" dirty="0"/>
              <a:t>Fostering strategic partnerships and collaboration between EMS agencies, healthcare professionals, and communities to advance population-based initiatives that will improve health outcomes</a:t>
            </a:r>
          </a:p>
          <a:p>
            <a:pPr>
              <a:buFont typeface="Arial" pitchFamily="34" charset="0"/>
              <a:buChar char="•"/>
            </a:pPr>
            <a:r>
              <a:rPr lang="en-US" sz="1900" dirty="0"/>
              <a:t>Technical Assistance liaison and subject matter expert</a:t>
            </a:r>
          </a:p>
          <a:p>
            <a:pPr>
              <a:buFont typeface="Arial" pitchFamily="34" charset="0"/>
              <a:buChar char="•"/>
            </a:pPr>
            <a:r>
              <a:rPr lang="en-US" sz="1900" dirty="0"/>
              <a:t>EMS workforce development, recruitment and retention, EMS agency resiliency, and succession planning</a:t>
            </a:r>
          </a:p>
          <a:p>
            <a:pPr>
              <a:buFont typeface="Arial" pitchFamily="34" charset="0"/>
              <a:buChar char="•"/>
            </a:pPr>
            <a:r>
              <a:rPr lang="en-US" sz="1900" dirty="0"/>
              <a:t>EMS agency leadership and management.</a:t>
            </a:r>
          </a:p>
          <a:p>
            <a:pPr>
              <a:buFont typeface="Arial" pitchFamily="34" charset="0"/>
              <a:buChar char="•"/>
            </a:pPr>
            <a:r>
              <a:rPr lang="en-US" sz="1900" dirty="0"/>
              <a:t>Regional EMS Council Oversight</a:t>
            </a:r>
          </a:p>
          <a:p>
            <a:pPr>
              <a:buFont typeface="Arial" pitchFamily="34" charset="0"/>
              <a:buChar char="•"/>
            </a:pPr>
            <a:r>
              <a:rPr lang="en-US" sz="1900"/>
              <a:t>Virginia </a:t>
            </a:r>
            <a:r>
              <a:rPr lang="en-US" sz="1900" dirty="0"/>
              <a:t>Statewide EMS Plan </a:t>
            </a:r>
          </a:p>
        </p:txBody>
      </p:sp>
    </p:spTree>
    <p:extLst>
      <p:ext uri="{BB962C8B-B14F-4D97-AF65-F5344CB8AC3E}">
        <p14:creationId xmlns:p14="http://schemas.microsoft.com/office/powerpoint/2010/main" val="6707027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52400"/>
            <a:ext cx="8229600" cy="1143000"/>
          </a:xfrm>
        </p:spPr>
        <p:txBody>
          <a:bodyPr/>
          <a:lstStyle/>
          <a:p>
            <a:r>
              <a:rPr lang="en-US" dirty="0"/>
              <a:t>A cohesive system…</a:t>
            </a:r>
          </a:p>
        </p:txBody>
      </p:sp>
      <p:sp>
        <p:nvSpPr>
          <p:cNvPr id="3" name="Content Placeholder 2"/>
          <p:cNvSpPr>
            <a:spLocks noGrp="1"/>
          </p:cNvSpPr>
          <p:nvPr>
            <p:ph idx="1"/>
          </p:nvPr>
        </p:nvSpPr>
        <p:spPr>
          <a:xfrm>
            <a:off x="152400" y="1143000"/>
            <a:ext cx="8763000" cy="4800600"/>
          </a:xfrm>
        </p:spPr>
        <p:txBody>
          <a:bodyPr/>
          <a:lstStyle/>
          <a:p>
            <a:pPr marL="0" indent="514350"/>
            <a:r>
              <a:rPr lang="en-US" dirty="0"/>
              <a:t>It has been generally accepted that there are portions of not only Virginia, but the country, where there are identified underserved populations and gaps in access to healthcare. </a:t>
            </a:r>
          </a:p>
          <a:p>
            <a:pPr marL="0" indent="514350"/>
            <a:r>
              <a:rPr lang="en-US" dirty="0"/>
              <a:t>EMS strives to be an active partner in helping to bridge those gaps.</a:t>
            </a:r>
          </a:p>
          <a:p>
            <a:pPr marL="0" indent="514350"/>
            <a:r>
              <a:rPr lang="en-US" sz="2000" dirty="0"/>
              <a:t>Wellness checks</a:t>
            </a:r>
          </a:p>
          <a:p>
            <a:pPr marL="0" indent="514350"/>
            <a:r>
              <a:rPr lang="en-US" sz="2000" dirty="0"/>
              <a:t>Mental health evaluations</a:t>
            </a:r>
          </a:p>
          <a:p>
            <a:pPr marL="0" indent="514350"/>
            <a:r>
              <a:rPr lang="en-US" sz="2000" dirty="0"/>
              <a:t>Opioid screenings</a:t>
            </a:r>
          </a:p>
          <a:p>
            <a:pPr marL="0" indent="514350"/>
            <a:r>
              <a:rPr lang="en-US" sz="2000" dirty="0"/>
              <a:t>Alternate destination considerations</a:t>
            </a:r>
          </a:p>
          <a:p>
            <a:pPr marL="0" indent="514350"/>
            <a:r>
              <a:rPr lang="en-US" sz="2000" dirty="0"/>
              <a:t>Referral to other healthcare providers</a:t>
            </a:r>
          </a:p>
          <a:p>
            <a:pPr marL="0" indent="514350"/>
            <a:r>
              <a:rPr lang="en-US" sz="2000" dirty="0"/>
              <a:t>Point of dispensing (POD) immunization clinics</a:t>
            </a:r>
          </a:p>
          <a:p>
            <a:pPr marL="0" indent="514350"/>
            <a:endParaRPr lang="en-US" sz="1000" dirty="0"/>
          </a:p>
          <a:p>
            <a:pPr marL="0" indent="514350"/>
            <a:r>
              <a:rPr lang="en-US" b="1" dirty="0"/>
              <a:t>Improving Population Health is key!</a:t>
            </a:r>
          </a:p>
        </p:txBody>
      </p:sp>
    </p:spTree>
    <p:extLst>
      <p:ext uri="{BB962C8B-B14F-4D97-AF65-F5344CB8AC3E}">
        <p14:creationId xmlns:p14="http://schemas.microsoft.com/office/powerpoint/2010/main" val="15568033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344488"/>
            <a:r>
              <a:rPr lang="en-US" dirty="0"/>
              <a:t>CHATR staffers continually seek to enhance partnerships with other entities within VDH.</a:t>
            </a:r>
          </a:p>
          <a:p>
            <a:pPr marL="0" indent="344488"/>
            <a:r>
              <a:rPr lang="en-US" dirty="0"/>
              <a:t>Office of Health Equity</a:t>
            </a:r>
          </a:p>
          <a:p>
            <a:pPr marL="0" indent="344488"/>
            <a:r>
              <a:rPr lang="en-US" dirty="0"/>
              <a:t>Population Health Action Team</a:t>
            </a:r>
          </a:p>
          <a:p>
            <a:pPr marL="0" indent="344488"/>
            <a:r>
              <a:rPr lang="en-US" dirty="0"/>
              <a:t>Local Health Districts</a:t>
            </a:r>
          </a:p>
          <a:p>
            <a:pPr marL="0" indent="344488"/>
            <a:endParaRPr lang="en-US" dirty="0"/>
          </a:p>
          <a:p>
            <a:pPr marL="0" indent="344488"/>
            <a:r>
              <a:rPr lang="en-US" dirty="0"/>
              <a:t>Tasks to be addressed fall in line with both the OEMS and VDH Strategic Plans.</a:t>
            </a:r>
          </a:p>
        </p:txBody>
      </p:sp>
      <p:sp>
        <p:nvSpPr>
          <p:cNvPr id="4" name="Title 1"/>
          <p:cNvSpPr>
            <a:spLocks noGrp="1"/>
          </p:cNvSpPr>
          <p:nvPr>
            <p:ph type="title"/>
          </p:nvPr>
        </p:nvSpPr>
        <p:spPr/>
        <p:txBody>
          <a:bodyPr/>
          <a:lstStyle/>
          <a:p>
            <a:r>
              <a:rPr lang="en-US" dirty="0"/>
              <a:t>A cohesive system…</a:t>
            </a:r>
          </a:p>
        </p:txBody>
      </p:sp>
    </p:spTree>
    <p:extLst>
      <p:ext uri="{BB962C8B-B14F-4D97-AF65-F5344CB8AC3E}">
        <p14:creationId xmlns:p14="http://schemas.microsoft.com/office/powerpoint/2010/main" val="22078109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Technical Assistance	</a:t>
            </a:r>
          </a:p>
        </p:txBody>
      </p:sp>
      <p:sp>
        <p:nvSpPr>
          <p:cNvPr id="3" name="Content Placeholder 2"/>
          <p:cNvSpPr>
            <a:spLocks noGrp="1"/>
          </p:cNvSpPr>
          <p:nvPr>
            <p:ph idx="1"/>
          </p:nvPr>
        </p:nvSpPr>
        <p:spPr>
          <a:xfrm>
            <a:off x="457200" y="1219200"/>
            <a:ext cx="8229600" cy="5181600"/>
          </a:xfrm>
        </p:spPr>
        <p:txBody>
          <a:bodyPr/>
          <a:lstStyle/>
          <a:p>
            <a:r>
              <a:rPr lang="en-US" dirty="0"/>
              <a:t>Local Governments</a:t>
            </a:r>
          </a:p>
          <a:p>
            <a:r>
              <a:rPr lang="en-US" dirty="0"/>
              <a:t>Stakeholders</a:t>
            </a:r>
          </a:p>
          <a:p>
            <a:r>
              <a:rPr lang="en-US" dirty="0"/>
              <a:t>EMS Agencies</a:t>
            </a:r>
          </a:p>
          <a:p>
            <a:pPr indent="228600">
              <a:buFont typeface="Arial" panose="020B0604020202020204" pitchFamily="34" charset="0"/>
              <a:buChar char="•"/>
            </a:pPr>
            <a:r>
              <a:rPr lang="en-US" dirty="0"/>
              <a:t>Funding (Funding Your Future)</a:t>
            </a:r>
          </a:p>
          <a:p>
            <a:pPr marL="571500" indent="-228600">
              <a:buFont typeface="Arial" panose="020B0604020202020204" pitchFamily="34" charset="0"/>
              <a:buChar char="•"/>
            </a:pPr>
            <a:r>
              <a:rPr lang="en-US" dirty="0"/>
              <a:t>Agency resiliency (Standards of Excellence/Emergency Services Assistance Program)</a:t>
            </a:r>
          </a:p>
          <a:p>
            <a:pPr indent="228600">
              <a:buFont typeface="Arial" panose="020B0604020202020204" pitchFamily="34" charset="0"/>
              <a:buChar char="•"/>
            </a:pPr>
            <a:r>
              <a:rPr lang="en-US" dirty="0"/>
              <a:t>Recruitment and retention (Keeping The Best!)</a:t>
            </a:r>
          </a:p>
          <a:p>
            <a:pPr indent="228600">
              <a:buFont typeface="Arial" panose="020B0604020202020204" pitchFamily="34" charset="0"/>
              <a:buChar char="•"/>
            </a:pPr>
            <a:r>
              <a:rPr lang="en-US" dirty="0"/>
              <a:t>Leadership training (EMS Officer Series)</a:t>
            </a:r>
          </a:p>
          <a:p>
            <a:pPr indent="228600">
              <a:buFont typeface="Arial" panose="020B0604020202020204" pitchFamily="34" charset="0"/>
              <a:buChar char="•"/>
            </a:pPr>
            <a:r>
              <a:rPr lang="en-US" dirty="0"/>
              <a:t>Succession Planning</a:t>
            </a:r>
          </a:p>
          <a:p>
            <a:pPr indent="228600">
              <a:buFont typeface="Arial" panose="020B0604020202020204" pitchFamily="34" charset="0"/>
              <a:buChar char="•"/>
            </a:pPr>
            <a:r>
              <a:rPr lang="en-US" dirty="0"/>
              <a:t>Integration with other healthcare entities</a:t>
            </a:r>
          </a:p>
          <a:p>
            <a:endParaRPr lang="en-US" dirty="0"/>
          </a:p>
        </p:txBody>
      </p:sp>
    </p:spTree>
    <p:extLst>
      <p:ext uri="{BB962C8B-B14F-4D97-AF65-F5344CB8AC3E}">
        <p14:creationId xmlns:p14="http://schemas.microsoft.com/office/powerpoint/2010/main" val="19251773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EMS System Assessments</a:t>
            </a:r>
          </a:p>
          <a:p>
            <a:r>
              <a:rPr lang="en-US" dirty="0"/>
              <a:t>	Virginia Department of Fire Programs</a:t>
            </a:r>
          </a:p>
          <a:p>
            <a:r>
              <a:rPr lang="en-US" dirty="0"/>
              <a:t>	VDH Office of Rural Health(CAH studies)</a:t>
            </a:r>
          </a:p>
          <a:p>
            <a:r>
              <a:rPr lang="en-US" dirty="0"/>
              <a:t>	Agency/locality request</a:t>
            </a:r>
          </a:p>
        </p:txBody>
      </p:sp>
      <p:sp>
        <p:nvSpPr>
          <p:cNvPr id="4" name="Title 1"/>
          <p:cNvSpPr>
            <a:spLocks noGrp="1"/>
          </p:cNvSpPr>
          <p:nvPr>
            <p:ph type="title"/>
          </p:nvPr>
        </p:nvSpPr>
        <p:spPr/>
        <p:txBody>
          <a:bodyPr/>
          <a:lstStyle/>
          <a:p>
            <a:r>
              <a:rPr lang="en-US" dirty="0"/>
              <a:t>Technical Assistance	</a:t>
            </a:r>
          </a:p>
        </p:txBody>
      </p:sp>
    </p:spTree>
    <p:extLst>
      <p:ext uri="{BB962C8B-B14F-4D97-AF65-F5344CB8AC3E}">
        <p14:creationId xmlns:p14="http://schemas.microsoft.com/office/powerpoint/2010/main" val="4227655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a:t>Board Structure</a:t>
            </a:r>
          </a:p>
        </p:txBody>
      </p:sp>
      <p:sp>
        <p:nvSpPr>
          <p:cNvPr id="15363" name="Rectangle 3"/>
          <p:cNvSpPr>
            <a:spLocks noGrp="1" noChangeArrowheads="1"/>
          </p:cNvSpPr>
          <p:nvPr>
            <p:ph type="body" idx="1"/>
          </p:nvPr>
        </p:nvSpPr>
        <p:spPr>
          <a:xfrm>
            <a:off x="152400" y="1371600"/>
            <a:ext cx="8610600" cy="4648200"/>
          </a:xfrm>
        </p:spPr>
        <p:txBody>
          <a:bodyPr/>
          <a:lstStyle/>
          <a:p>
            <a:pPr eaLnBrk="1" hangingPunct="1"/>
            <a:r>
              <a:rPr lang="en-US" altLang="en-US" dirty="0"/>
              <a:t>Board Officers</a:t>
            </a:r>
          </a:p>
          <a:p>
            <a:pPr lvl="1" eaLnBrk="1" hangingPunct="1"/>
            <a:r>
              <a:rPr lang="en-US" altLang="en-US" dirty="0"/>
              <a:t>Chair</a:t>
            </a:r>
          </a:p>
          <a:p>
            <a:pPr lvl="1" eaLnBrk="1" hangingPunct="1"/>
            <a:r>
              <a:rPr lang="en-US" altLang="en-US" dirty="0"/>
              <a:t>Vice-Chair </a:t>
            </a:r>
          </a:p>
          <a:p>
            <a:pPr lvl="1" eaLnBrk="1" hangingPunct="1"/>
            <a:r>
              <a:rPr lang="en-US" altLang="en-US" dirty="0"/>
              <a:t>Five coordinators</a:t>
            </a:r>
          </a:p>
          <a:p>
            <a:pPr eaLnBrk="1" hangingPunct="1"/>
            <a:r>
              <a:rPr lang="en-US" altLang="en-US" dirty="0"/>
              <a:t>Elected annually in November</a:t>
            </a:r>
          </a:p>
        </p:txBody>
      </p:sp>
      <p:pic>
        <p:nvPicPr>
          <p:cNvPr id="15364" name="Picture 5" descr="MC91022094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3657600"/>
            <a:ext cx="6400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7673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Division of Executive Management\Public Information Education\LOGOS\Regional Council logo.jpg"/>
          <p:cNvPicPr>
            <a:picLocks noChangeAspect="1" noChangeArrowheads="1"/>
          </p:cNvPicPr>
          <p:nvPr/>
        </p:nvPicPr>
        <p:blipFill>
          <a:blip r:embed="rId2" cstate="print"/>
          <a:srcRect/>
          <a:stretch>
            <a:fillRect/>
          </a:stretch>
        </p:blipFill>
        <p:spPr bwMode="auto">
          <a:xfrm>
            <a:off x="1371600" y="4419600"/>
            <a:ext cx="5457244" cy="2057400"/>
          </a:xfrm>
          <a:prstGeom prst="rect">
            <a:avLst/>
          </a:prstGeom>
          <a:noFill/>
        </p:spPr>
      </p:pic>
      <p:sp>
        <p:nvSpPr>
          <p:cNvPr id="2" name="Title 1"/>
          <p:cNvSpPr>
            <a:spLocks noGrp="1"/>
          </p:cNvSpPr>
          <p:nvPr>
            <p:ph type="title"/>
          </p:nvPr>
        </p:nvSpPr>
        <p:spPr>
          <a:xfrm>
            <a:off x="381000" y="152400"/>
            <a:ext cx="8229600" cy="792162"/>
          </a:xfrm>
        </p:spPr>
        <p:txBody>
          <a:bodyPr/>
          <a:lstStyle/>
          <a:p>
            <a:r>
              <a:rPr lang="en-US" dirty="0"/>
              <a:t>Regional EMS Council Oversight</a:t>
            </a:r>
          </a:p>
        </p:txBody>
      </p:sp>
      <p:sp>
        <p:nvSpPr>
          <p:cNvPr id="3" name="Content Placeholder 2"/>
          <p:cNvSpPr>
            <a:spLocks noGrp="1"/>
          </p:cNvSpPr>
          <p:nvPr>
            <p:ph idx="1"/>
          </p:nvPr>
        </p:nvSpPr>
        <p:spPr>
          <a:xfrm>
            <a:off x="457200" y="990600"/>
            <a:ext cx="8229600" cy="3733800"/>
          </a:xfrm>
        </p:spPr>
        <p:txBody>
          <a:bodyPr/>
          <a:lstStyle/>
          <a:p>
            <a:pPr marL="0" indent="0"/>
            <a:r>
              <a:rPr lang="en-US" dirty="0"/>
              <a:t>	OEMS contracts with the eight Regional EMS Councils, which are non-profit organizations. The councils collectively receive $3.1 million dollars in contract funding annually.</a:t>
            </a:r>
          </a:p>
          <a:p>
            <a:pPr marL="0" indent="0"/>
            <a:r>
              <a:rPr lang="en-US" dirty="0"/>
              <a:t>	The councils are responsible for the development of regional EMS plans and protocols, assist in administration of EMS certification examinations, and develop and maintain regional restocking agreements and medication exchange kit programs.</a:t>
            </a:r>
          </a:p>
        </p:txBody>
      </p:sp>
    </p:spTree>
    <p:extLst>
      <p:ext uri="{BB962C8B-B14F-4D97-AF65-F5344CB8AC3E}">
        <p14:creationId xmlns:p14="http://schemas.microsoft.com/office/powerpoint/2010/main" val="7235944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Virginia Statewide EMS Plan</a:t>
            </a:r>
          </a:p>
        </p:txBody>
      </p:sp>
      <p:sp>
        <p:nvSpPr>
          <p:cNvPr id="3" name="Content Placeholder 2"/>
          <p:cNvSpPr>
            <a:spLocks noGrp="1"/>
          </p:cNvSpPr>
          <p:nvPr>
            <p:ph idx="1"/>
          </p:nvPr>
        </p:nvSpPr>
        <p:spPr>
          <a:xfrm>
            <a:off x="152400" y="1600200"/>
            <a:ext cx="8534400" cy="4114800"/>
          </a:xfrm>
        </p:spPr>
        <p:txBody>
          <a:bodyPr/>
          <a:lstStyle/>
          <a:p>
            <a:pPr indent="0"/>
            <a:r>
              <a:rPr lang="en-US" dirty="0"/>
              <a:t>	§32.1-111.3 of the </a:t>
            </a:r>
            <a:r>
              <a:rPr lang="en-US" i="1" dirty="0"/>
              <a:t>Code of Virginia </a:t>
            </a:r>
            <a:r>
              <a:rPr lang="en-US" dirty="0"/>
              <a:t>requires the development of a comprehensive, coordinated, statewide emergency medical services plan by OEMS.</a:t>
            </a:r>
          </a:p>
          <a:p>
            <a:pPr indent="0"/>
            <a:r>
              <a:rPr lang="en-US" sz="1200" dirty="0"/>
              <a:t>	</a:t>
            </a:r>
          </a:p>
          <a:p>
            <a:pPr indent="0"/>
            <a:r>
              <a:rPr lang="en-US" dirty="0"/>
              <a:t>	The Board of Health must review, update, and publish the plan triennially, making such revisions as may be necessary to improve the effectiveness and efficiency of the Commonwealth’s emergency care system. The objectives of the plan shall include, but not be limited to the nineteen (19) objectives outlined in §32.1-111.3.</a:t>
            </a:r>
          </a:p>
          <a:p>
            <a:endParaRPr lang="en-US" dirty="0"/>
          </a:p>
        </p:txBody>
      </p:sp>
    </p:spTree>
    <p:extLst>
      <p:ext uri="{BB962C8B-B14F-4D97-AF65-F5344CB8AC3E}">
        <p14:creationId xmlns:p14="http://schemas.microsoft.com/office/powerpoint/2010/main" val="23902515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current projects/programs</a:t>
            </a:r>
          </a:p>
        </p:txBody>
      </p:sp>
      <p:sp>
        <p:nvSpPr>
          <p:cNvPr id="3" name="Content Placeholder 2"/>
          <p:cNvSpPr>
            <a:spLocks noGrp="1"/>
          </p:cNvSpPr>
          <p:nvPr>
            <p:ph idx="1"/>
          </p:nvPr>
        </p:nvSpPr>
        <p:spPr>
          <a:xfrm>
            <a:off x="152400" y="1600200"/>
            <a:ext cx="8839200" cy="4114800"/>
          </a:xfrm>
        </p:spPr>
        <p:txBody>
          <a:bodyPr/>
          <a:lstStyle/>
          <a:p>
            <a:pPr marL="685800">
              <a:buFont typeface="Arial" panose="020B0604020202020204" pitchFamily="34" charset="0"/>
              <a:buChar char="•"/>
            </a:pPr>
            <a:r>
              <a:rPr lang="en-US" dirty="0"/>
              <a:t>State Medevac System </a:t>
            </a:r>
          </a:p>
          <a:p>
            <a:pPr marL="685800">
              <a:buFont typeface="Arial" panose="020B0604020202020204" pitchFamily="34" charset="0"/>
              <a:buChar char="•"/>
            </a:pPr>
            <a:r>
              <a:rPr lang="en-US" dirty="0"/>
              <a:t>State Rural Health Plan (resource to VDH-SORH)</a:t>
            </a:r>
          </a:p>
          <a:p>
            <a:pPr marL="685800">
              <a:buFont typeface="Arial" panose="020B0604020202020204" pitchFamily="34" charset="0"/>
              <a:buChar char="•"/>
            </a:pPr>
            <a:r>
              <a:rPr lang="en-US" dirty="0"/>
              <a:t>State Telehealth Plan </a:t>
            </a:r>
          </a:p>
          <a:p>
            <a:pPr indent="0"/>
            <a:r>
              <a:rPr lang="en-US" dirty="0"/>
              <a:t>	</a:t>
            </a:r>
          </a:p>
        </p:txBody>
      </p:sp>
    </p:spTree>
    <p:extLst>
      <p:ext uri="{BB962C8B-B14F-4D97-AF65-F5344CB8AC3E}">
        <p14:creationId xmlns:p14="http://schemas.microsoft.com/office/powerpoint/2010/main" val="41211324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pPr algn="ctr"/>
            <a:r>
              <a:rPr lang="en-US" sz="4800" dirty="0"/>
              <a:t>CHaTR </a:t>
            </a:r>
            <a:r>
              <a:rPr lang="en-US" sz="4400" dirty="0"/>
              <a:t>Staff</a:t>
            </a:r>
          </a:p>
        </p:txBody>
      </p:sp>
      <p:sp>
        <p:nvSpPr>
          <p:cNvPr id="3" name="Content Placeholder 2"/>
          <p:cNvSpPr>
            <a:spLocks noGrp="1"/>
          </p:cNvSpPr>
          <p:nvPr>
            <p:ph idx="1"/>
          </p:nvPr>
        </p:nvSpPr>
        <p:spPr>
          <a:xfrm>
            <a:off x="152400" y="1143000"/>
            <a:ext cx="8839200" cy="4724400"/>
          </a:xfrm>
        </p:spPr>
        <p:txBody>
          <a:bodyPr/>
          <a:lstStyle/>
          <a:p>
            <a:r>
              <a:rPr lang="en-US" dirty="0"/>
              <a:t>Tim Perkins, CHaTR </a:t>
            </a:r>
            <a:r>
              <a:rPr lang="en-US"/>
              <a:t>Division Director </a:t>
            </a:r>
            <a:endParaRPr lang="en-US" dirty="0"/>
          </a:p>
          <a:p>
            <a:pPr marL="0" indent="0"/>
            <a:r>
              <a:rPr lang="en-US" dirty="0">
                <a:hlinkClick r:id="rId3"/>
              </a:rPr>
              <a:t>tim.perkins@vdh.virginia.gov</a:t>
            </a:r>
            <a:r>
              <a:rPr lang="en-US" dirty="0"/>
              <a:t/>
            </a:r>
            <a:br>
              <a:rPr lang="en-US" dirty="0"/>
            </a:br>
            <a:endParaRPr lang="en-US" dirty="0"/>
          </a:p>
          <a:p>
            <a:pPr marL="0" indent="0"/>
            <a:r>
              <a:rPr lang="en-US" dirty="0"/>
              <a:t>Chris Vernovai, EMS Systems Planner</a:t>
            </a:r>
          </a:p>
          <a:p>
            <a:pPr marL="0" indent="0"/>
            <a:r>
              <a:rPr lang="en-US" dirty="0">
                <a:hlinkClick r:id="rId4"/>
              </a:rPr>
              <a:t>chris.vernovai@vdh.virginia.gov</a:t>
            </a:r>
            <a:endParaRPr lang="en-US" dirty="0"/>
          </a:p>
          <a:p>
            <a:pPr marL="0" indent="0"/>
            <a:endParaRPr lang="en-US" dirty="0"/>
          </a:p>
          <a:p>
            <a:pPr marL="0" indent="0"/>
            <a:r>
              <a:rPr lang="en-US" dirty="0"/>
              <a:t>Hannah Lyons, Program Specialist</a:t>
            </a:r>
          </a:p>
          <a:p>
            <a:pPr marL="0" indent="0"/>
            <a:r>
              <a:rPr lang="en-US" dirty="0">
                <a:hlinkClick r:id="rId5"/>
              </a:rPr>
              <a:t>hannah.lyons@vdh.virginia.gov</a:t>
            </a:r>
            <a:endParaRPr lang="en-US" dirty="0"/>
          </a:p>
          <a:p>
            <a:pPr marL="0" indent="0"/>
            <a:endParaRPr lang="en-US" dirty="0"/>
          </a:p>
          <a:p>
            <a:pPr marL="0" indent="0"/>
            <a:r>
              <a:rPr lang="en-US" sz="2200" dirty="0">
                <a:hlinkClick r:id="rId6"/>
              </a:rPr>
              <a:t>https://www.vdh.virginia.gov/emergency-medical-services/chatr/</a:t>
            </a:r>
            <a:endParaRPr lang="en-US" sz="2200" dirty="0"/>
          </a:p>
          <a:p>
            <a:pPr marL="0" indent="0"/>
            <a:endParaRPr lang="en-US" dirty="0"/>
          </a:p>
        </p:txBody>
      </p:sp>
    </p:spTree>
    <p:extLst>
      <p:ext uri="{BB962C8B-B14F-4D97-AF65-F5344CB8AC3E}">
        <p14:creationId xmlns:p14="http://schemas.microsoft.com/office/powerpoint/2010/main" val="20747539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4800"/>
            <a:ext cx="8153400" cy="1470025"/>
          </a:xfrm>
        </p:spPr>
        <p:txBody>
          <a:bodyPr/>
          <a:lstStyle/>
          <a:p>
            <a:r>
              <a:rPr lang="en-US" dirty="0"/>
              <a:t>Virginia’s Regional EMS Councils</a:t>
            </a:r>
          </a:p>
        </p:txBody>
      </p:sp>
      <p:sp>
        <p:nvSpPr>
          <p:cNvPr id="3" name="Subtitle 2"/>
          <p:cNvSpPr>
            <a:spLocks noGrp="1"/>
          </p:cNvSpPr>
          <p:nvPr>
            <p:ph type="subTitle" idx="1"/>
          </p:nvPr>
        </p:nvSpPr>
        <p:spPr>
          <a:xfrm>
            <a:off x="1295400" y="2819400"/>
            <a:ext cx="6400800" cy="838200"/>
          </a:xfrm>
        </p:spPr>
        <p:txBody>
          <a:bodyPr>
            <a:normAutofit fontScale="92500"/>
          </a:bodyPr>
          <a:lstStyle/>
          <a:p>
            <a:r>
              <a:rPr lang="en-US" b="1" dirty="0">
                <a:solidFill>
                  <a:schemeClr val="tx1">
                    <a:lumMod val="65000"/>
                    <a:lumOff val="35000"/>
                  </a:schemeClr>
                </a:solidFill>
              </a:rPr>
              <a:t>State EMS Advisory Board Orientation</a:t>
            </a:r>
          </a:p>
        </p:txBody>
      </p:sp>
      <p:sp>
        <p:nvSpPr>
          <p:cNvPr id="4" name="Subtitle 2"/>
          <p:cNvSpPr txBox="1">
            <a:spLocks/>
          </p:cNvSpPr>
          <p:nvPr/>
        </p:nvSpPr>
        <p:spPr>
          <a:xfrm>
            <a:off x="1371600" y="4191000"/>
            <a:ext cx="6400800" cy="1066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Updated 2020</a:t>
            </a:r>
            <a:endParaRPr kumimoji="0" lang="en-US" sz="24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215506827"/>
      </p:ext>
    </p:extLst>
  </p:cSld>
  <p:clrMapOvr>
    <a:masterClrMapping/>
  </p:clrMapOvr>
  <p:transition advTm="2792">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a:t>Role of Regional EMS Councils</a:t>
            </a:r>
          </a:p>
        </p:txBody>
      </p:sp>
      <p:sp>
        <p:nvSpPr>
          <p:cNvPr id="4" name="TextBox 3"/>
          <p:cNvSpPr txBox="1"/>
          <p:nvPr/>
        </p:nvSpPr>
        <p:spPr>
          <a:xfrm>
            <a:off x="762000" y="1828800"/>
            <a:ext cx="76200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Regional EMS Councils collaborate with the Virginia Office of EMS, local government officials, physicians, hospitals, EMS agencies, and other stakeholders to plan and coordinate EMS activities at the regional level to promote quality of care.</a:t>
            </a:r>
          </a:p>
        </p:txBody>
      </p:sp>
    </p:spTree>
    <p:extLst>
      <p:ext uri="{BB962C8B-B14F-4D97-AF65-F5344CB8AC3E}">
        <p14:creationId xmlns:p14="http://schemas.microsoft.com/office/powerpoint/2010/main" val="1367292223"/>
      </p:ext>
    </p:extLst>
  </p:cSld>
  <p:clrMapOvr>
    <a:masterClrMapping/>
  </p:clrMapOvr>
  <p:transition advTm="7722">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a:t>Background</a:t>
            </a:r>
          </a:p>
        </p:txBody>
      </p:sp>
      <p:sp>
        <p:nvSpPr>
          <p:cNvPr id="3" name="Content Placeholder 2"/>
          <p:cNvSpPr>
            <a:spLocks noGrp="1"/>
          </p:cNvSpPr>
          <p:nvPr>
            <p:ph idx="1"/>
          </p:nvPr>
        </p:nvSpPr>
        <p:spPr>
          <a:xfrm>
            <a:off x="304800" y="1524000"/>
            <a:ext cx="8610600" cy="4525963"/>
          </a:xfrm>
        </p:spPr>
        <p:txBody>
          <a:bodyPr>
            <a:normAutofit/>
          </a:bodyPr>
          <a:lstStyle/>
          <a:p>
            <a:pPr>
              <a:buNone/>
            </a:pPr>
            <a:r>
              <a:rPr lang="en-US" sz="3000" dirty="0"/>
              <a:t>    The </a:t>
            </a:r>
            <a:r>
              <a:rPr lang="en-US" sz="3000" i="1" dirty="0"/>
              <a:t>Code of Virginia </a:t>
            </a:r>
            <a:r>
              <a:rPr lang="en-US" sz="3000" dirty="0"/>
              <a:t>(§ 32.1-111.11) establishes Regional EMS Councils and defines their function and purpose.</a:t>
            </a:r>
          </a:p>
          <a:p>
            <a:pPr>
              <a:buNone/>
            </a:pPr>
            <a:endParaRPr lang="en-US" sz="1600" dirty="0"/>
          </a:p>
          <a:p>
            <a:pPr>
              <a:buNone/>
            </a:pPr>
            <a:r>
              <a:rPr lang="en-US" sz="3000" dirty="0"/>
              <a:t>    Each council is charged with the development and implementation of an efficient and effective regional emergency medical services delivery system. </a:t>
            </a:r>
          </a:p>
        </p:txBody>
      </p:sp>
    </p:spTree>
    <p:extLst>
      <p:ext uri="{BB962C8B-B14F-4D97-AF65-F5344CB8AC3E}">
        <p14:creationId xmlns:p14="http://schemas.microsoft.com/office/powerpoint/2010/main" val="613713578"/>
      </p:ext>
    </p:extLst>
  </p:cSld>
  <p:clrMapOvr>
    <a:masterClrMapping/>
  </p:clrMapOvr>
  <p:transition advTm="11341">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a:t>Locations of Regional Councils</a:t>
            </a:r>
          </a:p>
        </p:txBody>
      </p:sp>
      <p:sp>
        <p:nvSpPr>
          <p:cNvPr id="6" name="TextBox 5"/>
          <p:cNvSpPr txBox="1"/>
          <p:nvPr/>
        </p:nvSpPr>
        <p:spPr>
          <a:xfrm>
            <a:off x="609600" y="1498937"/>
            <a:ext cx="805428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There are 11 regional EMS councils that are designated to serve specific geographic areas of the Commonwealth.  Virginia’s regional EMS councils contract with the Virginia Office of EMS during their designation period and undergo designation reviews every 3 years.</a:t>
            </a:r>
          </a:p>
        </p:txBody>
      </p:sp>
    </p:spTree>
    <p:extLst>
      <p:ext uri="{BB962C8B-B14F-4D97-AF65-F5344CB8AC3E}">
        <p14:creationId xmlns:p14="http://schemas.microsoft.com/office/powerpoint/2010/main" val="1026859599"/>
      </p:ext>
    </p:extLst>
  </p:cSld>
  <p:clrMapOvr>
    <a:masterClrMapping/>
  </p:clrMapOvr>
  <p:transition advTm="12933">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Regional Offices</a:t>
            </a:r>
          </a:p>
        </p:txBody>
      </p:sp>
      <p:sp>
        <p:nvSpPr>
          <p:cNvPr id="6" name="TextBox 5"/>
          <p:cNvSpPr txBox="1"/>
          <p:nvPr/>
        </p:nvSpPr>
        <p:spPr>
          <a:xfrm>
            <a:off x="609600" y="1498937"/>
            <a:ext cx="8054282"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Of the 11 regional EMS councils, there are 3 that are Regional Offices of the Office of EMS. These are hybrid offices, with OEMS staff completing the work of OEMS and the Regional Council’s Board of Directors for their region. Central Shenandoah EMS Council was the first to become a hybrid office followed by Blue Ridge EMS Council and Rappahannock EMS Council.</a:t>
            </a:r>
          </a:p>
        </p:txBody>
      </p:sp>
    </p:spTree>
    <p:extLst>
      <p:ext uri="{BB962C8B-B14F-4D97-AF65-F5344CB8AC3E}">
        <p14:creationId xmlns:p14="http://schemas.microsoft.com/office/powerpoint/2010/main" val="1595984991"/>
      </p:ext>
    </p:extLst>
  </p:cSld>
  <p:clrMapOvr>
    <a:masterClrMapping/>
  </p:clrMapOvr>
  <p:transition advTm="12933">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aems_map_sm.png"/>
          <p:cNvPicPr>
            <a:picLocks noChangeAspect="1"/>
          </p:cNvPicPr>
          <p:nvPr/>
        </p:nvPicPr>
        <p:blipFill>
          <a:blip r:embed="rId2" cstate="print"/>
          <a:stretch>
            <a:fillRect/>
          </a:stretch>
        </p:blipFill>
        <p:spPr>
          <a:xfrm>
            <a:off x="838200" y="1828800"/>
            <a:ext cx="7086600" cy="3133852"/>
          </a:xfrm>
          <a:prstGeom prst="rect">
            <a:avLst/>
          </a:prstGeom>
        </p:spPr>
      </p:pic>
      <p:sp>
        <p:nvSpPr>
          <p:cNvPr id="2" name="Title 1"/>
          <p:cNvSpPr>
            <a:spLocks noGrp="1"/>
          </p:cNvSpPr>
          <p:nvPr>
            <p:ph type="title"/>
          </p:nvPr>
        </p:nvSpPr>
        <p:spPr>
          <a:xfrm>
            <a:off x="457200" y="304800"/>
            <a:ext cx="8229600" cy="1143000"/>
          </a:xfrm>
        </p:spPr>
        <p:txBody>
          <a:bodyPr/>
          <a:lstStyle/>
          <a:p>
            <a:r>
              <a:rPr lang="en-US" dirty="0"/>
              <a:t>Map of Virginia EMS Regions</a:t>
            </a:r>
          </a:p>
        </p:txBody>
      </p:sp>
    </p:spTree>
    <p:extLst>
      <p:ext uri="{BB962C8B-B14F-4D97-AF65-F5344CB8AC3E}">
        <p14:creationId xmlns:p14="http://schemas.microsoft.com/office/powerpoint/2010/main" val="11854144"/>
      </p:ext>
    </p:extLst>
  </p:cSld>
  <p:clrMapOvr>
    <a:masterClrMapping/>
  </p:clrMapOvr>
  <p:transition advTm="12933">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152400" y="1371600"/>
            <a:ext cx="8610600" cy="4876800"/>
          </a:xfrm>
        </p:spPr>
        <p:txBody>
          <a:bodyPr/>
          <a:lstStyle/>
          <a:p>
            <a:pPr marL="609600" indent="-609600" eaLnBrk="1" hangingPunct="1"/>
            <a:r>
              <a:rPr lang="en-US" altLang="en-US"/>
              <a:t>Executive Committee of Board Officers</a:t>
            </a:r>
          </a:p>
          <a:p>
            <a:pPr marL="609600" indent="-609600" eaLnBrk="1" hangingPunct="1"/>
            <a:r>
              <a:rPr lang="en-US" altLang="en-US"/>
              <a:t>Financial Assistance Review Committee (FARC)</a:t>
            </a:r>
          </a:p>
          <a:p>
            <a:pPr marL="609600" indent="-609600" eaLnBrk="1" hangingPunct="1"/>
            <a:endParaRPr lang="en-US" altLang="en-US"/>
          </a:p>
        </p:txBody>
      </p:sp>
      <p:sp>
        <p:nvSpPr>
          <p:cNvPr id="16387" name="Rectangle 4"/>
          <p:cNvSpPr>
            <a:spLocks noChangeArrowheads="1"/>
          </p:cNvSpPr>
          <p:nvPr/>
        </p:nvSpPr>
        <p:spPr bwMode="auto">
          <a:xfrm>
            <a:off x="228600" y="381000"/>
            <a:ext cx="8534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374E5F"/>
              </a:buClr>
              <a:buChar char="•"/>
              <a:defRPr sz="3200">
                <a:solidFill>
                  <a:srgbClr val="374E5F"/>
                </a:solidFill>
                <a:latin typeface="Corbel" pitchFamily="34" charset="0"/>
              </a:defRPr>
            </a:lvl1pPr>
            <a:lvl2pPr marL="742950" indent="-285750" eaLnBrk="0" hangingPunct="0">
              <a:spcBef>
                <a:spcPct val="20000"/>
              </a:spcBef>
              <a:buClr>
                <a:srgbClr val="374E5F"/>
              </a:buClr>
              <a:buFont typeface="Courier New" pitchFamily="49" charset="0"/>
              <a:buChar char="-"/>
              <a:defRPr sz="2800">
                <a:solidFill>
                  <a:srgbClr val="374E5F"/>
                </a:solidFill>
                <a:latin typeface="Corbel" pitchFamily="34" charset="0"/>
              </a:defRPr>
            </a:lvl2pPr>
            <a:lvl3pPr marL="1143000" indent="-228600" eaLnBrk="0" hangingPunct="0">
              <a:spcBef>
                <a:spcPct val="20000"/>
              </a:spcBef>
              <a:buClr>
                <a:srgbClr val="374E5F"/>
              </a:buClr>
              <a:buChar char="•"/>
              <a:defRPr sz="2400">
                <a:solidFill>
                  <a:srgbClr val="374E5F"/>
                </a:solidFill>
                <a:latin typeface="Corbel" pitchFamily="34" charset="0"/>
              </a:defRPr>
            </a:lvl3pPr>
            <a:lvl4pPr marL="1600200" indent="-228600" eaLnBrk="0" hangingPunct="0">
              <a:spcBef>
                <a:spcPct val="20000"/>
              </a:spcBef>
              <a:buClr>
                <a:srgbClr val="374E5F"/>
              </a:buClr>
              <a:buChar char="•"/>
              <a:defRPr sz="2000">
                <a:solidFill>
                  <a:srgbClr val="374E5F"/>
                </a:solidFill>
                <a:latin typeface="Corbel" pitchFamily="34" charset="0"/>
              </a:defRPr>
            </a:lvl4pPr>
            <a:lvl5pPr marL="2057400" indent="-228600" eaLnBrk="0" hangingPunct="0">
              <a:spcBef>
                <a:spcPct val="20000"/>
              </a:spcBef>
              <a:buClr>
                <a:srgbClr val="374E5F"/>
              </a:buClr>
              <a:buChar char="•"/>
              <a:defRPr>
                <a:solidFill>
                  <a:srgbClr val="374E5F"/>
                </a:solidFill>
                <a:latin typeface="Corbel" pitchFamily="34" charset="0"/>
              </a:defRPr>
            </a:lvl5pPr>
            <a:lvl6pPr marL="2514600" indent="-228600" eaLnBrk="0" fontAlgn="base" hangingPunct="0">
              <a:spcBef>
                <a:spcPct val="20000"/>
              </a:spcBef>
              <a:spcAft>
                <a:spcPct val="0"/>
              </a:spcAft>
              <a:buClr>
                <a:srgbClr val="374E5F"/>
              </a:buClr>
              <a:buChar char="•"/>
              <a:defRPr>
                <a:solidFill>
                  <a:srgbClr val="374E5F"/>
                </a:solidFill>
                <a:latin typeface="Corbel" pitchFamily="34" charset="0"/>
              </a:defRPr>
            </a:lvl6pPr>
            <a:lvl7pPr marL="2971800" indent="-228600" eaLnBrk="0" fontAlgn="base" hangingPunct="0">
              <a:spcBef>
                <a:spcPct val="20000"/>
              </a:spcBef>
              <a:spcAft>
                <a:spcPct val="0"/>
              </a:spcAft>
              <a:buClr>
                <a:srgbClr val="374E5F"/>
              </a:buClr>
              <a:buChar char="•"/>
              <a:defRPr>
                <a:solidFill>
                  <a:srgbClr val="374E5F"/>
                </a:solidFill>
                <a:latin typeface="Corbel" pitchFamily="34" charset="0"/>
              </a:defRPr>
            </a:lvl7pPr>
            <a:lvl8pPr marL="3429000" indent="-228600" eaLnBrk="0" fontAlgn="base" hangingPunct="0">
              <a:spcBef>
                <a:spcPct val="20000"/>
              </a:spcBef>
              <a:spcAft>
                <a:spcPct val="0"/>
              </a:spcAft>
              <a:buClr>
                <a:srgbClr val="374E5F"/>
              </a:buClr>
              <a:buChar char="•"/>
              <a:defRPr>
                <a:solidFill>
                  <a:srgbClr val="374E5F"/>
                </a:solidFill>
                <a:latin typeface="Corbel" pitchFamily="34" charset="0"/>
              </a:defRPr>
            </a:lvl8pPr>
            <a:lvl9pPr marL="3886200" indent="-228600" eaLnBrk="0" fontAlgn="base" hangingPunct="0">
              <a:spcBef>
                <a:spcPct val="20000"/>
              </a:spcBef>
              <a:spcAft>
                <a:spcPct val="0"/>
              </a:spcAft>
              <a:buClr>
                <a:srgbClr val="374E5F"/>
              </a:buClr>
              <a:buChar char="•"/>
              <a:defRPr>
                <a:solidFill>
                  <a:srgbClr val="374E5F"/>
                </a:solidFill>
                <a:latin typeface="Corbe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374E5F"/>
                </a:solidFill>
                <a:effectLst/>
                <a:uLnTx/>
                <a:uFillTx/>
                <a:latin typeface="Corbel" pitchFamily="34" charset="0"/>
                <a:ea typeface="+mn-ea"/>
                <a:cs typeface="+mn-cs"/>
              </a:rPr>
              <a:t>Coordinators &amp; Committees</a:t>
            </a:r>
          </a:p>
        </p:txBody>
      </p:sp>
      <p:pic>
        <p:nvPicPr>
          <p:cNvPr id="16388" name="Picture 12" descr="j044217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4600" y="2667000"/>
            <a:ext cx="42672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4455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dirty="0"/>
              <a:t>Regional Council Services</a:t>
            </a:r>
          </a:p>
        </p:txBody>
      </p:sp>
      <p:sp>
        <p:nvSpPr>
          <p:cNvPr id="4" name="TextBox 3"/>
          <p:cNvSpPr txBox="1"/>
          <p:nvPr/>
        </p:nvSpPr>
        <p:spPr>
          <a:xfrm>
            <a:off x="762000" y="1676400"/>
            <a:ext cx="762000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While services provided by regional EMS councils can vary, generally services can be broken into two distinct categories: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1" u="none" strike="noStrike" kern="1200" cap="none" spc="0" normalizeH="0" baseline="0" noProof="0" dirty="0">
                <a:ln>
                  <a:noFill/>
                </a:ln>
                <a:solidFill>
                  <a:srgbClr val="2023A0"/>
                </a:solidFill>
                <a:effectLst/>
                <a:uLnTx/>
                <a:uFillTx/>
                <a:latin typeface="Calibri"/>
                <a:ea typeface="+mn-ea"/>
                <a:cs typeface="+mn-cs"/>
              </a:rPr>
              <a:t>Services required under contract with the OEMS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2023A0"/>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1" u="none" strike="noStrike" kern="1200" cap="none" spc="0" normalizeH="0" baseline="0" noProof="0" dirty="0">
                <a:ln>
                  <a:noFill/>
                </a:ln>
                <a:solidFill>
                  <a:srgbClr val="2023A0"/>
                </a:solidFill>
                <a:effectLst/>
                <a:uLnTx/>
                <a:uFillTx/>
                <a:latin typeface="Calibri"/>
                <a:ea typeface="+mn-ea"/>
                <a:cs typeface="+mn-cs"/>
              </a:rPr>
              <a:t>Services necessary for the region but not required under OEMS contract</a:t>
            </a:r>
          </a:p>
        </p:txBody>
      </p:sp>
    </p:spTree>
    <p:extLst>
      <p:ext uri="{BB962C8B-B14F-4D97-AF65-F5344CB8AC3E}">
        <p14:creationId xmlns:p14="http://schemas.microsoft.com/office/powerpoint/2010/main" val="1234681707"/>
      </p:ext>
    </p:extLst>
  </p:cSld>
  <p:clrMapOvr>
    <a:masterClrMapping/>
  </p:clrMapOvr>
  <p:transition advTm="9610">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dirty="0"/>
              <a:t>Contract Services</a:t>
            </a:r>
          </a:p>
        </p:txBody>
      </p:sp>
      <p:sp>
        <p:nvSpPr>
          <p:cNvPr id="4" name="TextBox 3"/>
          <p:cNvSpPr txBox="1"/>
          <p:nvPr/>
        </p:nvSpPr>
        <p:spPr>
          <a:xfrm>
            <a:off x="609600" y="1752600"/>
            <a:ext cx="7620000" cy="4031873"/>
          </a:xfrm>
          <a:prstGeom prst="rect">
            <a:avLst/>
          </a:prstGeom>
          <a:noFill/>
        </p:spPr>
        <p:txBody>
          <a:bodyPr wrap="square" rtlCol="0">
            <a:spAutoFit/>
          </a:bodyPr>
          <a:lstStyle/>
          <a:p>
            <a:pPr marL="470916" marR="0" lvl="1"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Regional Infrastructure</a:t>
            </a:r>
          </a:p>
          <a:p>
            <a:pPr marL="1385316"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Assistance and Referral</a:t>
            </a:r>
          </a:p>
          <a:p>
            <a:pPr marL="1385316"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Continuity Planning</a:t>
            </a:r>
          </a:p>
          <a:p>
            <a:pPr marL="1385316"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State Committees</a:t>
            </a:r>
          </a:p>
          <a:p>
            <a:pPr marL="1385316"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Local VDH Collaboration</a:t>
            </a:r>
          </a:p>
          <a:p>
            <a:pPr marL="470916" marR="0" lvl="1"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Regional Medical Direction</a:t>
            </a:r>
          </a:p>
          <a:p>
            <a:pPr marL="1385316"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Regional Medical Direction</a:t>
            </a:r>
          </a:p>
          <a:p>
            <a:pPr marL="1385316"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Patient Care Protocols</a:t>
            </a:r>
          </a:p>
          <a:p>
            <a:pPr marL="1385316"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Medication Kit Exchange</a:t>
            </a:r>
          </a:p>
        </p:txBody>
      </p:sp>
    </p:spTree>
    <p:extLst>
      <p:ext uri="{BB962C8B-B14F-4D97-AF65-F5344CB8AC3E}">
        <p14:creationId xmlns:p14="http://schemas.microsoft.com/office/powerpoint/2010/main" val="4261517448"/>
      </p:ext>
    </p:extLst>
  </p:cSld>
  <p:clrMapOvr>
    <a:masterClrMapping/>
  </p:clrMapOvr>
  <p:transition advTm="7628">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dirty="0"/>
              <a:t>Contract Services (cont.)</a:t>
            </a:r>
          </a:p>
        </p:txBody>
      </p:sp>
      <p:sp>
        <p:nvSpPr>
          <p:cNvPr id="4" name="TextBox 3"/>
          <p:cNvSpPr txBox="1"/>
          <p:nvPr/>
        </p:nvSpPr>
        <p:spPr>
          <a:xfrm>
            <a:off x="609600" y="1752600"/>
            <a:ext cx="7620000" cy="4124206"/>
          </a:xfrm>
          <a:prstGeom prst="rect">
            <a:avLst/>
          </a:prstGeom>
          <a:noFill/>
        </p:spPr>
        <p:txBody>
          <a:bodyPr wrap="square" rtlCol="0">
            <a:spAutoFit/>
          </a:bodyPr>
          <a:lstStyle/>
          <a:p>
            <a:pPr marL="470916" marR="0" lvl="1"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Regional Planning</a:t>
            </a:r>
          </a:p>
          <a:p>
            <a:pPr marL="1385316"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Strategic EMS Plan</a:t>
            </a:r>
          </a:p>
          <a:p>
            <a:pPr marL="1385316"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Stroke Triage Plan</a:t>
            </a:r>
          </a:p>
          <a:p>
            <a:pPr marL="1385316"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Infectious Disease Planning</a:t>
            </a:r>
          </a:p>
          <a:p>
            <a:pPr marL="1385316"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Hospital Diversion Planning</a:t>
            </a:r>
          </a:p>
          <a:p>
            <a:pPr marL="470916" marR="0" lvl="1"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Regional Coordination</a:t>
            </a:r>
          </a:p>
          <a:p>
            <a:pPr marL="1385316"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1" u="none" strike="noStrike" kern="1200" cap="none" spc="0" normalizeH="0" baseline="0" noProof="0" dirty="0">
                <a:ln>
                  <a:noFill/>
                </a:ln>
                <a:solidFill>
                  <a:prstClr val="black"/>
                </a:solidFill>
                <a:effectLst/>
                <a:uLnTx/>
                <a:uFillTx/>
                <a:latin typeface="Calibri"/>
                <a:ea typeface="+mn-ea"/>
                <a:cs typeface="+mn-cs"/>
              </a:rPr>
              <a:t>Information and Referral</a:t>
            </a:r>
          </a:p>
          <a:p>
            <a:pPr marL="1385316"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1" u="none" strike="noStrike" kern="1200" cap="none" spc="0" normalizeH="0" baseline="0" noProof="0" dirty="0">
                <a:ln>
                  <a:noFill/>
                </a:ln>
                <a:solidFill>
                  <a:prstClr val="black"/>
                </a:solidFill>
                <a:effectLst/>
                <a:uLnTx/>
                <a:uFillTx/>
                <a:latin typeface="Calibri"/>
                <a:ea typeface="+mn-ea"/>
                <a:cs typeface="+mn-cs"/>
              </a:rPr>
              <a:t>Performance Improvement</a:t>
            </a:r>
          </a:p>
          <a:p>
            <a:pPr marL="1385316"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1" u="none" strike="noStrike" kern="1200" cap="none" spc="0" normalizeH="0" baseline="0" noProof="0" dirty="0">
                <a:ln>
                  <a:noFill/>
                </a:ln>
                <a:solidFill>
                  <a:prstClr val="black"/>
                </a:solidFill>
                <a:effectLst/>
                <a:uLnTx/>
                <a:uFillTx/>
                <a:latin typeface="Calibri"/>
                <a:ea typeface="+mn-ea"/>
                <a:cs typeface="+mn-cs"/>
              </a:rPr>
              <a:t>Trauma Triage Plan</a:t>
            </a:r>
          </a:p>
        </p:txBody>
      </p:sp>
    </p:spTree>
    <p:extLst>
      <p:ext uri="{BB962C8B-B14F-4D97-AF65-F5344CB8AC3E}">
        <p14:creationId xmlns:p14="http://schemas.microsoft.com/office/powerpoint/2010/main" val="3708273558"/>
      </p:ext>
    </p:extLst>
  </p:cSld>
  <p:clrMapOvr>
    <a:masterClrMapping/>
  </p:clrMapOvr>
  <p:transition advTm="7628">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dirty="0"/>
              <a:t>Contract Services (cont.)</a:t>
            </a:r>
          </a:p>
        </p:txBody>
      </p:sp>
      <p:sp>
        <p:nvSpPr>
          <p:cNvPr id="4" name="TextBox 3"/>
          <p:cNvSpPr txBox="1"/>
          <p:nvPr/>
        </p:nvSpPr>
        <p:spPr>
          <a:xfrm>
            <a:off x="609600" y="1752600"/>
            <a:ext cx="7620000" cy="2862322"/>
          </a:xfrm>
          <a:prstGeom prst="rect">
            <a:avLst/>
          </a:prstGeom>
          <a:noFill/>
        </p:spPr>
        <p:txBody>
          <a:bodyPr wrap="square" rtlCol="0">
            <a:spAutoFit/>
          </a:bodyPr>
          <a:lstStyle/>
          <a:p>
            <a:pPr marL="470916" marR="0" lvl="1"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Regional Coordination (cont.)</a:t>
            </a:r>
          </a:p>
          <a:p>
            <a:pPr marL="1385316"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1" u="none" strike="noStrike" kern="1200" cap="none" spc="0" normalizeH="0" baseline="0" noProof="0" dirty="0">
                <a:ln>
                  <a:noFill/>
                </a:ln>
                <a:solidFill>
                  <a:prstClr val="black"/>
                </a:solidFill>
                <a:effectLst/>
                <a:uLnTx/>
                <a:uFillTx/>
                <a:latin typeface="Calibri"/>
                <a:ea typeface="+mn-ea"/>
                <a:cs typeface="+mn-cs"/>
              </a:rPr>
              <a:t>RSAF Program</a:t>
            </a:r>
          </a:p>
          <a:p>
            <a:pPr marL="1385316"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1" u="none" strike="noStrike" kern="1200" cap="none" spc="0" normalizeH="0" baseline="0" noProof="0" dirty="0">
                <a:ln>
                  <a:noFill/>
                </a:ln>
                <a:solidFill>
                  <a:prstClr val="black"/>
                </a:solidFill>
                <a:effectLst/>
                <a:uLnTx/>
                <a:uFillTx/>
                <a:latin typeface="Calibri"/>
                <a:ea typeface="+mn-ea"/>
                <a:cs typeface="+mn-cs"/>
              </a:rPr>
              <a:t>CISM Program</a:t>
            </a:r>
          </a:p>
          <a:p>
            <a:pPr marL="1385316"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1" u="none" strike="noStrike" kern="1200" cap="none" spc="0" normalizeH="0" baseline="0" noProof="0" dirty="0">
                <a:ln>
                  <a:noFill/>
                </a:ln>
                <a:solidFill>
                  <a:prstClr val="black"/>
                </a:solidFill>
                <a:effectLst/>
                <a:uLnTx/>
                <a:uFillTx/>
                <a:latin typeface="Calibri"/>
                <a:ea typeface="+mn-ea"/>
                <a:cs typeface="+mn-cs"/>
              </a:rPr>
              <a:t>Regional EMS Awards</a:t>
            </a:r>
          </a:p>
          <a:p>
            <a:pPr marL="1385316"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1" u="none" strike="noStrike" kern="1200" cap="none" spc="0" normalizeH="0" baseline="0" noProof="0" dirty="0">
                <a:ln>
                  <a:noFill/>
                </a:ln>
                <a:solidFill>
                  <a:prstClr val="black"/>
                </a:solidFill>
                <a:effectLst/>
                <a:uLnTx/>
                <a:uFillTx/>
                <a:latin typeface="Calibri"/>
                <a:ea typeface="+mn-ea"/>
                <a:cs typeface="+mn-cs"/>
              </a:rPr>
              <a:t>Regional Instructor Network</a:t>
            </a:r>
          </a:p>
          <a:p>
            <a:pPr marL="1385316"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1" u="none" strike="noStrike" kern="1200" cap="none" spc="0" normalizeH="0" baseline="0" noProof="0" dirty="0">
                <a:ln>
                  <a:noFill/>
                </a:ln>
                <a:solidFill>
                  <a:prstClr val="black"/>
                </a:solidFill>
                <a:effectLst/>
                <a:uLnTx/>
                <a:uFillTx/>
                <a:latin typeface="Calibri"/>
                <a:ea typeface="+mn-ea"/>
                <a:cs typeface="+mn-cs"/>
              </a:rPr>
              <a:t>BLS Testing Coordination</a:t>
            </a:r>
          </a:p>
        </p:txBody>
      </p:sp>
    </p:spTree>
    <p:extLst>
      <p:ext uri="{BB962C8B-B14F-4D97-AF65-F5344CB8AC3E}">
        <p14:creationId xmlns:p14="http://schemas.microsoft.com/office/powerpoint/2010/main" val="401787690"/>
      </p:ext>
    </p:extLst>
  </p:cSld>
  <p:clrMapOvr>
    <a:masterClrMapping/>
  </p:clrMapOvr>
  <p:transition advTm="7628">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dirty="0"/>
              <a:t>Non-Contract Services</a:t>
            </a:r>
          </a:p>
        </p:txBody>
      </p:sp>
      <p:sp>
        <p:nvSpPr>
          <p:cNvPr id="4" name="TextBox 3"/>
          <p:cNvSpPr txBox="1"/>
          <p:nvPr/>
        </p:nvSpPr>
        <p:spPr>
          <a:xfrm>
            <a:off x="533400" y="1526262"/>
            <a:ext cx="8077200" cy="4493538"/>
          </a:xfrm>
          <a:prstGeom prst="rect">
            <a:avLst/>
          </a:prstGeom>
          <a:noFill/>
        </p:spPr>
        <p:txBody>
          <a:bodyPr wrap="square" rtlCol="0">
            <a:spAutoFit/>
          </a:bodyPr>
          <a:lstStyle/>
          <a:p>
            <a:pPr marL="470916"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Councils may provide other services that are needed in their region but are not required under their OEMS contract including:</a:t>
            </a:r>
          </a:p>
          <a:p>
            <a:pPr marL="1385316" marR="0" lvl="2"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1" u="none" strike="noStrike" kern="1200" cap="none" spc="0" normalizeH="0" baseline="0" noProof="0" dirty="0">
                <a:ln>
                  <a:noFill/>
                </a:ln>
                <a:solidFill>
                  <a:srgbClr val="2023A0"/>
                </a:solidFill>
                <a:effectLst/>
                <a:uLnTx/>
                <a:uFillTx/>
                <a:latin typeface="Calibri"/>
                <a:ea typeface="+mn-ea"/>
                <a:cs typeface="+mn-cs"/>
              </a:rPr>
              <a:t>EMS Training Programs (various)</a:t>
            </a:r>
          </a:p>
          <a:p>
            <a:pPr marL="1385316" marR="0" lvl="2"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1" u="none" strike="noStrike" kern="1200" cap="none" spc="0" normalizeH="0" baseline="0" noProof="0" dirty="0">
                <a:ln>
                  <a:noFill/>
                </a:ln>
                <a:solidFill>
                  <a:srgbClr val="2023A0"/>
                </a:solidFill>
                <a:effectLst/>
                <a:uLnTx/>
                <a:uFillTx/>
                <a:latin typeface="Calibri"/>
                <a:ea typeface="+mn-ea"/>
                <a:cs typeface="+mn-cs"/>
              </a:rPr>
              <a:t>Medical Reserve Corps/Hospital and Healthcare Preparedness</a:t>
            </a:r>
          </a:p>
          <a:p>
            <a:pPr marL="1385316" marR="0" lvl="2"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1" u="none" strike="noStrike" kern="1200" cap="none" spc="0" normalizeH="0" baseline="0" noProof="0" dirty="0">
                <a:ln>
                  <a:noFill/>
                </a:ln>
                <a:solidFill>
                  <a:srgbClr val="2023A0"/>
                </a:solidFill>
                <a:effectLst/>
                <a:uLnTx/>
                <a:uFillTx/>
                <a:latin typeface="Calibri"/>
                <a:ea typeface="+mn-ea"/>
                <a:cs typeface="+mn-cs"/>
              </a:rPr>
              <a:t>Emergency Planning/Preparedness</a:t>
            </a:r>
          </a:p>
          <a:p>
            <a:pPr marL="1385316" marR="0" lvl="2"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1" u="none" strike="noStrike" kern="1200" cap="none" spc="0" normalizeH="0" baseline="0" noProof="0" dirty="0">
                <a:ln>
                  <a:noFill/>
                </a:ln>
                <a:solidFill>
                  <a:srgbClr val="2023A0"/>
                </a:solidFill>
                <a:effectLst/>
                <a:uLnTx/>
                <a:uFillTx/>
                <a:latin typeface="Calibri"/>
                <a:ea typeface="+mn-ea"/>
                <a:cs typeface="+mn-cs"/>
              </a:rPr>
              <a:t>Communications Systems</a:t>
            </a:r>
          </a:p>
          <a:p>
            <a:pPr marL="1385316" marR="0" lvl="2"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1" u="none" strike="noStrike" kern="1200" cap="none" spc="0" normalizeH="0" baseline="0" noProof="0" dirty="0">
                <a:ln>
                  <a:noFill/>
                </a:ln>
                <a:solidFill>
                  <a:srgbClr val="2023A0"/>
                </a:solidFill>
                <a:effectLst/>
                <a:uLnTx/>
                <a:uFillTx/>
                <a:latin typeface="Calibri"/>
                <a:ea typeface="+mn-ea"/>
                <a:cs typeface="+mn-cs"/>
              </a:rPr>
              <a:t>Specialty Response Teams</a:t>
            </a:r>
          </a:p>
          <a:p>
            <a:pPr marL="1385316" marR="0" lvl="2"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1" u="none" strike="noStrike" kern="1200" cap="none" spc="0" normalizeH="0" baseline="0" noProof="0" dirty="0">
                <a:ln>
                  <a:noFill/>
                </a:ln>
                <a:solidFill>
                  <a:srgbClr val="2023A0"/>
                </a:solidFill>
                <a:effectLst/>
                <a:uLnTx/>
                <a:uFillTx/>
                <a:latin typeface="Calibri"/>
                <a:ea typeface="+mn-ea"/>
                <a:cs typeface="+mn-cs"/>
              </a:rPr>
              <a:t>Local/Regional projects</a:t>
            </a:r>
          </a:p>
        </p:txBody>
      </p:sp>
    </p:spTree>
    <p:extLst>
      <p:ext uri="{BB962C8B-B14F-4D97-AF65-F5344CB8AC3E}">
        <p14:creationId xmlns:p14="http://schemas.microsoft.com/office/powerpoint/2010/main" val="3193910133"/>
      </p:ext>
    </p:extLst>
  </p:cSld>
  <p:clrMapOvr>
    <a:masterClrMapping/>
  </p:clrMapOvr>
  <p:transition advTm="7628">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dirty="0"/>
              <a:t>Point of Contact</a:t>
            </a:r>
          </a:p>
        </p:txBody>
      </p:sp>
      <p:sp>
        <p:nvSpPr>
          <p:cNvPr id="4" name="TextBox 3"/>
          <p:cNvSpPr txBox="1"/>
          <p:nvPr/>
        </p:nvSpPr>
        <p:spPr>
          <a:xfrm>
            <a:off x="609600" y="1752600"/>
            <a:ext cx="7620000" cy="3323987"/>
          </a:xfrm>
          <a:prstGeom prst="rect">
            <a:avLst/>
          </a:prstGeom>
          <a:noFill/>
        </p:spPr>
        <p:txBody>
          <a:bodyPr wrap="square" rtlCol="0">
            <a:spAutoFit/>
          </a:bodyPr>
          <a:lstStyle/>
          <a:p>
            <a:pPr marL="470916"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Virginia’s Regional EMS Councils provide a point of contact and support for all stakeholders in the regional EMS system.  They will assist in resolving issues whenever possible, and they will make appropriate referrals to the state office on specific matters.</a:t>
            </a:r>
          </a:p>
        </p:txBody>
      </p:sp>
    </p:spTree>
    <p:extLst>
      <p:ext uri="{BB962C8B-B14F-4D97-AF65-F5344CB8AC3E}">
        <p14:creationId xmlns:p14="http://schemas.microsoft.com/office/powerpoint/2010/main" val="2053697128"/>
      </p:ext>
    </p:extLst>
  </p:cSld>
  <p:clrMapOvr>
    <a:masterClrMapping/>
  </p:clrMapOvr>
  <p:transition advTm="7628">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4800"/>
            <a:ext cx="8153400" cy="1470025"/>
          </a:xfrm>
        </p:spPr>
        <p:txBody>
          <a:bodyPr/>
          <a:lstStyle/>
          <a:p>
            <a:r>
              <a:rPr lang="en-US" dirty="0"/>
              <a:t>Virginia’s Regional EMS Councils</a:t>
            </a:r>
          </a:p>
        </p:txBody>
      </p:sp>
      <p:sp>
        <p:nvSpPr>
          <p:cNvPr id="3" name="Subtitle 2"/>
          <p:cNvSpPr>
            <a:spLocks noGrp="1"/>
          </p:cNvSpPr>
          <p:nvPr>
            <p:ph type="subTitle" idx="1"/>
          </p:nvPr>
        </p:nvSpPr>
        <p:spPr>
          <a:xfrm>
            <a:off x="609600" y="2057400"/>
            <a:ext cx="7924800" cy="2133600"/>
          </a:xfrm>
        </p:spPr>
        <p:txBody>
          <a:bodyPr>
            <a:normAutofit/>
          </a:bodyPr>
          <a:lstStyle/>
          <a:p>
            <a:r>
              <a:rPr lang="en-US" sz="2500" b="1" dirty="0">
                <a:solidFill>
                  <a:schemeClr val="tx1">
                    <a:lumMod val="65000"/>
                    <a:lumOff val="35000"/>
                  </a:schemeClr>
                </a:solidFill>
              </a:rPr>
              <a:t>We appreciate the opportunity to talk with you.  For more information, please visit </a:t>
            </a:r>
            <a:r>
              <a:rPr lang="en-US" sz="2500" b="1" dirty="0">
                <a:solidFill>
                  <a:schemeClr val="tx1">
                    <a:lumMod val="65000"/>
                    <a:lumOff val="35000"/>
                  </a:schemeClr>
                </a:solidFill>
                <a:hlinkClick r:id="rId2"/>
              </a:rPr>
              <a:t>www.vaems.org</a:t>
            </a:r>
            <a:r>
              <a:rPr lang="en-US" sz="2500" b="1" dirty="0">
                <a:solidFill>
                  <a:schemeClr val="tx1">
                    <a:lumMod val="65000"/>
                    <a:lumOff val="35000"/>
                  </a:schemeClr>
                </a:solidFill>
              </a:rPr>
              <a:t>.  From this website you can obtain contact information for each regional EMS council.</a:t>
            </a:r>
          </a:p>
        </p:txBody>
      </p:sp>
      <p:sp>
        <p:nvSpPr>
          <p:cNvPr id="4" name="Subtitle 2"/>
          <p:cNvSpPr txBox="1">
            <a:spLocks/>
          </p:cNvSpPr>
          <p:nvPr/>
        </p:nvSpPr>
        <p:spPr>
          <a:xfrm>
            <a:off x="1143000" y="3962400"/>
            <a:ext cx="6400800" cy="16764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Questions or suggestions should be directed to: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Greg Woods, Chair</a:t>
            </a: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Virginia’s Regional EMS Councils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err="1">
                <a:ln>
                  <a:noFill/>
                </a:ln>
                <a:solidFill>
                  <a:prstClr val="black">
                    <a:lumMod val="65000"/>
                    <a:lumOff val="35000"/>
                  </a:prstClr>
                </a:solidFill>
                <a:effectLst/>
                <a:uLnTx/>
                <a:uFillTx/>
                <a:latin typeface="Calibri"/>
                <a:ea typeface="+mn-ea"/>
                <a:cs typeface="+mn-cs"/>
                <a:hlinkClick r:id="rId3"/>
              </a:rPr>
              <a:t>gwoods</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hlinkClick r:id="rId3"/>
              </a:rPr>
              <a:t>@</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a:ea typeface="+mn-ea"/>
                <a:cs typeface="+mn-cs"/>
                <a:hlinkClick r:id="rId3"/>
              </a:rPr>
              <a:t>vaems.org</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898846874"/>
      </p:ext>
    </p:extLst>
  </p:cSld>
  <p:clrMapOvr>
    <a:masterClrMapping/>
  </p:clrMapOvr>
  <p:transition advTm="16">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311700" y="2582025"/>
            <a:ext cx="8520600" cy="1162500"/>
          </a:xfrm>
          <a:prstGeom prst="rect">
            <a:avLst/>
          </a:prstGeom>
        </p:spPr>
        <p:txBody>
          <a:bodyPr spcFirstLastPara="1" wrap="square" lIns="91425" tIns="91425" rIns="91425" bIns="91425" anchor="ctr" anchorCtr="0">
            <a:noAutofit/>
          </a:bodyPr>
          <a:lstStyle/>
          <a:p>
            <a:r>
              <a:rPr lang="en" sz="4800"/>
              <a:t>Regional Hybrid EMS Offices</a:t>
            </a:r>
            <a:endParaRPr sz="4800"/>
          </a:p>
        </p:txBody>
      </p:sp>
      <p:pic>
        <p:nvPicPr>
          <p:cNvPr id="129" name="Google Shape;129;p13"/>
          <p:cNvPicPr preferRelativeResize="0"/>
          <p:nvPr/>
        </p:nvPicPr>
        <p:blipFill>
          <a:blip r:embed="rId3">
            <a:alphaModFix/>
          </a:blip>
          <a:stretch>
            <a:fillRect/>
          </a:stretch>
        </p:blipFill>
        <p:spPr>
          <a:xfrm>
            <a:off x="1735826" y="3639525"/>
            <a:ext cx="1292125" cy="1286400"/>
          </a:xfrm>
          <a:prstGeom prst="rect">
            <a:avLst/>
          </a:prstGeom>
          <a:noFill/>
          <a:ln>
            <a:noFill/>
          </a:ln>
        </p:spPr>
      </p:pic>
      <p:pic>
        <p:nvPicPr>
          <p:cNvPr id="130" name="Google Shape;130;p13"/>
          <p:cNvPicPr preferRelativeResize="0"/>
          <p:nvPr/>
        </p:nvPicPr>
        <p:blipFill>
          <a:blip r:embed="rId4">
            <a:alphaModFix/>
          </a:blip>
          <a:stretch>
            <a:fillRect/>
          </a:stretch>
        </p:blipFill>
        <p:spPr>
          <a:xfrm>
            <a:off x="6116076" y="3636650"/>
            <a:ext cx="1503506" cy="1292150"/>
          </a:xfrm>
          <a:prstGeom prst="rect">
            <a:avLst/>
          </a:prstGeom>
          <a:noFill/>
          <a:ln>
            <a:noFill/>
          </a:ln>
        </p:spPr>
      </p:pic>
      <p:pic>
        <p:nvPicPr>
          <p:cNvPr id="131" name="Google Shape;131;p13"/>
          <p:cNvPicPr preferRelativeResize="0"/>
          <p:nvPr/>
        </p:nvPicPr>
        <p:blipFill>
          <a:blip r:embed="rId5">
            <a:alphaModFix/>
          </a:blip>
          <a:stretch>
            <a:fillRect/>
          </a:stretch>
        </p:blipFill>
        <p:spPr>
          <a:xfrm>
            <a:off x="3925940" y="3636663"/>
            <a:ext cx="1292125" cy="1292125"/>
          </a:xfrm>
          <a:prstGeom prst="rect">
            <a:avLst/>
          </a:prstGeom>
          <a:noFill/>
          <a:ln>
            <a:noFill/>
          </a:ln>
        </p:spPr>
      </p:pic>
      <p:pic>
        <p:nvPicPr>
          <p:cNvPr id="132" name="Google Shape;132;p13"/>
          <p:cNvPicPr preferRelativeResize="0"/>
          <p:nvPr/>
        </p:nvPicPr>
        <p:blipFill>
          <a:blip r:embed="rId6">
            <a:alphaModFix/>
          </a:blip>
          <a:stretch>
            <a:fillRect/>
          </a:stretch>
        </p:blipFill>
        <p:spPr>
          <a:xfrm>
            <a:off x="3190875" y="1067539"/>
            <a:ext cx="2762250" cy="1514475"/>
          </a:xfrm>
          <a:prstGeom prst="rect">
            <a:avLst/>
          </a:prstGeom>
          <a:noFill/>
          <a:ln>
            <a:noFill/>
          </a:ln>
        </p:spPr>
      </p:pic>
    </p:spTree>
    <p:extLst>
      <p:ext uri="{BB962C8B-B14F-4D97-AF65-F5344CB8AC3E}">
        <p14:creationId xmlns:p14="http://schemas.microsoft.com/office/powerpoint/2010/main" val="345609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000"/>
                                        <p:tgtEl>
                                          <p:spTgt spid="12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1"/>
                                        </p:tgtEl>
                                        <p:attrNameLst>
                                          <p:attrName>style.visibility</p:attrName>
                                        </p:attrNameLst>
                                      </p:cBhvr>
                                      <p:to>
                                        <p:strVal val="visible"/>
                                      </p:to>
                                    </p:set>
                                    <p:animEffect transition="in" filter="fade">
                                      <p:cBhvr>
                                        <p:cTn id="11" dur="1000"/>
                                        <p:tgtEl>
                                          <p:spTgt spid="13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0"/>
                                        </p:tgtEl>
                                        <p:attrNameLst>
                                          <p:attrName>style.visibility</p:attrName>
                                        </p:attrNameLst>
                                      </p:cBhvr>
                                      <p:to>
                                        <p:strVal val="visible"/>
                                      </p:to>
                                    </p:set>
                                    <p:animEffect transition="in" filter="fade">
                                      <p:cBhvr>
                                        <p:cTn id="15" dur="1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4"/>
          <p:cNvSpPr txBox="1">
            <a:spLocks noGrp="1"/>
          </p:cNvSpPr>
          <p:nvPr>
            <p:ph type="title"/>
          </p:nvPr>
        </p:nvSpPr>
        <p:spPr>
          <a:xfrm>
            <a:off x="819150" y="1702850"/>
            <a:ext cx="7505700" cy="954600"/>
          </a:xfrm>
          <a:prstGeom prst="rect">
            <a:avLst/>
          </a:prstGeom>
        </p:spPr>
        <p:txBody>
          <a:bodyPr spcFirstLastPara="1" wrap="square" lIns="91425" tIns="91425" rIns="91425" bIns="91425" anchor="t" anchorCtr="0">
            <a:noAutofit/>
          </a:bodyPr>
          <a:lstStyle/>
          <a:p>
            <a:r>
              <a:rPr lang="en"/>
              <a:t>What we do... </a:t>
            </a:r>
            <a:endParaRPr/>
          </a:p>
        </p:txBody>
      </p:sp>
      <p:sp>
        <p:nvSpPr>
          <p:cNvPr id="138" name="Google Shape;138;p14"/>
          <p:cNvSpPr txBox="1">
            <a:spLocks noGrp="1"/>
          </p:cNvSpPr>
          <p:nvPr>
            <p:ph type="body" idx="1"/>
          </p:nvPr>
        </p:nvSpPr>
        <p:spPr>
          <a:xfrm>
            <a:off x="819150" y="2837425"/>
            <a:ext cx="7505700" cy="2448000"/>
          </a:xfrm>
          <a:prstGeom prst="rect">
            <a:avLst/>
          </a:prstGeom>
        </p:spPr>
        <p:txBody>
          <a:bodyPr spcFirstLastPara="1" wrap="square" lIns="91425" tIns="91425" rIns="91425" bIns="91425" anchor="t" anchorCtr="0">
            <a:noAutofit/>
          </a:bodyPr>
          <a:lstStyle/>
          <a:p>
            <a:pPr indent="-400050">
              <a:buSzPts val="2700"/>
              <a:buChar char="❏"/>
            </a:pPr>
            <a:r>
              <a:rPr lang="en" sz="2700"/>
              <a:t>Regional Infrastructure </a:t>
            </a:r>
            <a:endParaRPr sz="2700"/>
          </a:p>
          <a:p>
            <a:pPr indent="-400050">
              <a:buSzPts val="2700"/>
              <a:buChar char="❏"/>
            </a:pPr>
            <a:r>
              <a:rPr lang="en" sz="2700"/>
              <a:t>Regional Medical Direction</a:t>
            </a:r>
            <a:endParaRPr sz="2700"/>
          </a:p>
          <a:p>
            <a:pPr indent="-400050">
              <a:buSzPts val="2700"/>
              <a:buChar char="❏"/>
            </a:pPr>
            <a:r>
              <a:rPr lang="en" sz="2700"/>
              <a:t>Regional Planning</a:t>
            </a:r>
            <a:endParaRPr sz="2700"/>
          </a:p>
          <a:p>
            <a:pPr indent="-400050">
              <a:buSzPts val="2700"/>
              <a:buChar char="❏"/>
            </a:pPr>
            <a:r>
              <a:rPr lang="en" sz="2700"/>
              <a:t>Regional Coordination</a:t>
            </a:r>
            <a:endParaRPr sz="2700"/>
          </a:p>
        </p:txBody>
      </p:sp>
      <p:pic>
        <p:nvPicPr>
          <p:cNvPr id="139" name="Google Shape;139;p14"/>
          <p:cNvPicPr preferRelativeResize="0"/>
          <p:nvPr/>
        </p:nvPicPr>
        <p:blipFill>
          <a:blip r:embed="rId3">
            <a:alphaModFix/>
          </a:blip>
          <a:stretch>
            <a:fillRect/>
          </a:stretch>
        </p:blipFill>
        <p:spPr>
          <a:xfrm>
            <a:off x="5304973" y="2299650"/>
            <a:ext cx="2091999" cy="1394676"/>
          </a:xfrm>
          <a:prstGeom prst="rect">
            <a:avLst/>
          </a:prstGeom>
          <a:noFill/>
          <a:ln>
            <a:noFill/>
          </a:ln>
        </p:spPr>
      </p:pic>
      <p:pic>
        <p:nvPicPr>
          <p:cNvPr id="140" name="Google Shape;140;p14"/>
          <p:cNvPicPr preferRelativeResize="0"/>
          <p:nvPr/>
        </p:nvPicPr>
        <p:blipFill>
          <a:blip r:embed="rId4">
            <a:alphaModFix/>
          </a:blip>
          <a:stretch>
            <a:fillRect/>
          </a:stretch>
        </p:blipFill>
        <p:spPr>
          <a:xfrm>
            <a:off x="5498500" y="2424542"/>
            <a:ext cx="2635450" cy="1753600"/>
          </a:xfrm>
          <a:prstGeom prst="rect">
            <a:avLst/>
          </a:prstGeom>
          <a:noFill/>
          <a:ln>
            <a:noFill/>
          </a:ln>
        </p:spPr>
      </p:pic>
      <p:pic>
        <p:nvPicPr>
          <p:cNvPr id="141" name="Google Shape;141;p14"/>
          <p:cNvPicPr preferRelativeResize="0"/>
          <p:nvPr/>
        </p:nvPicPr>
        <p:blipFill>
          <a:blip r:embed="rId5">
            <a:alphaModFix/>
          </a:blip>
          <a:stretch>
            <a:fillRect/>
          </a:stretch>
        </p:blipFill>
        <p:spPr>
          <a:xfrm>
            <a:off x="5783401" y="2929026"/>
            <a:ext cx="2635452" cy="1485667"/>
          </a:xfrm>
          <a:prstGeom prst="rect">
            <a:avLst/>
          </a:prstGeom>
          <a:noFill/>
          <a:ln>
            <a:noFill/>
          </a:ln>
        </p:spPr>
      </p:pic>
      <p:pic>
        <p:nvPicPr>
          <p:cNvPr id="142" name="Google Shape;142;p14"/>
          <p:cNvPicPr preferRelativeResize="0"/>
          <p:nvPr/>
        </p:nvPicPr>
        <p:blipFill>
          <a:blip r:embed="rId6">
            <a:alphaModFix/>
          </a:blip>
          <a:stretch>
            <a:fillRect/>
          </a:stretch>
        </p:blipFill>
        <p:spPr>
          <a:xfrm>
            <a:off x="6055126" y="3332074"/>
            <a:ext cx="2514932" cy="17536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reflection endPos="30000" dist="38100" dir="5400000" fadeDir="5400012" sy="-100000" algn="bl" rotWithShape="0"/>
          </a:effectLst>
        </p:spPr>
      </p:pic>
    </p:spTree>
    <p:extLst>
      <p:ext uri="{BB962C8B-B14F-4D97-AF65-F5344CB8AC3E}">
        <p14:creationId xmlns:p14="http://schemas.microsoft.com/office/powerpoint/2010/main" val="140276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1" fill="hold" nodeType="clickEffect">
                                  <p:stCondLst>
                                    <p:cond delay="0"/>
                                  </p:stCondLst>
                                  <p:childTnLst>
                                    <p:anim calcmode="lin" valueType="num">
                                      <p:cBhvr additive="base">
                                        <p:cTn id="10" dur="1000"/>
                                        <p:tgtEl>
                                          <p:spTgt spid="139"/>
                                        </p:tgtEl>
                                        <p:attrNameLst>
                                          <p:attrName>ppt_y</p:attrName>
                                        </p:attrNameLst>
                                      </p:cBhvr>
                                      <p:tavLst>
                                        <p:tav tm="0">
                                          <p:val>
                                            <p:strVal val="#ppt_y"/>
                                          </p:val>
                                        </p:tav>
                                        <p:tav tm="100000">
                                          <p:val>
                                            <p:strVal val="#ppt_y-1"/>
                                          </p:val>
                                        </p:tav>
                                      </p:tavLst>
                                    </p:anim>
                                    <p:set>
                                      <p:cBhvr>
                                        <p:cTn id="11" dur="1" fill="hold">
                                          <p:stCondLst>
                                            <p:cond delay="1000"/>
                                          </p:stCondLst>
                                        </p:cTn>
                                        <p:tgtEl>
                                          <p:spTgt spid="139"/>
                                        </p:tgtEl>
                                        <p:attrNameLst>
                                          <p:attrName>style.visibility</p:attrName>
                                        </p:attrNameLst>
                                      </p:cBhvr>
                                      <p:to>
                                        <p:strVal val="hidden"/>
                                      </p:to>
                                    </p:se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40"/>
                                        </p:tgtEl>
                                        <p:attrNameLst>
                                          <p:attrName>style.visibility</p:attrName>
                                        </p:attrNameLst>
                                      </p:cBhvr>
                                      <p:to>
                                        <p:strVal val="visible"/>
                                      </p:to>
                                    </p:set>
                                    <p:anim calcmode="lin" valueType="num">
                                      <p:cBhvr additive="base">
                                        <p:cTn id="15" dur="1000"/>
                                        <p:tgtEl>
                                          <p:spTgt spid="14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2" fill="hold" nodeType="clickEffect">
                                  <p:stCondLst>
                                    <p:cond delay="0"/>
                                  </p:stCondLst>
                                  <p:childTnLst>
                                    <p:anim calcmode="lin" valueType="num">
                                      <p:cBhvr additive="base">
                                        <p:cTn id="19" dur="1000"/>
                                        <p:tgtEl>
                                          <p:spTgt spid="140"/>
                                        </p:tgtEl>
                                        <p:attrNameLst>
                                          <p:attrName>ppt_x</p:attrName>
                                        </p:attrNameLst>
                                      </p:cBhvr>
                                      <p:tavLst>
                                        <p:tav tm="0">
                                          <p:val>
                                            <p:strVal val="#ppt_x"/>
                                          </p:val>
                                        </p:tav>
                                        <p:tav tm="100000">
                                          <p:val>
                                            <p:strVal val="#ppt_x+1"/>
                                          </p:val>
                                        </p:tav>
                                      </p:tavLst>
                                    </p:anim>
                                    <p:set>
                                      <p:cBhvr>
                                        <p:cTn id="20" dur="1" fill="hold">
                                          <p:stCondLst>
                                            <p:cond delay="1000"/>
                                          </p:stCondLst>
                                        </p:cTn>
                                        <p:tgtEl>
                                          <p:spTgt spid="140"/>
                                        </p:tgtEl>
                                        <p:attrNameLst>
                                          <p:attrName>style.visibility</p:attrName>
                                        </p:attrNameLst>
                                      </p:cBhvr>
                                      <p:to>
                                        <p:strVal val="hidden"/>
                                      </p:to>
                                    </p:se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fade">
                                      <p:cBhvr>
                                        <p:cTn id="24" dur="1000"/>
                                        <p:tgtEl>
                                          <p:spTgt spid="14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141"/>
                                        </p:tgtEl>
                                      </p:cBhvr>
                                    </p:animEffect>
                                    <p:set>
                                      <p:cBhvr>
                                        <p:cTn id="29" dur="1" fill="hold">
                                          <p:stCondLst>
                                            <p:cond delay="1000"/>
                                          </p:stCondLst>
                                        </p:cTn>
                                        <p:tgtEl>
                                          <p:spTgt spid="141"/>
                                        </p:tgtEl>
                                        <p:attrNameLst>
                                          <p:attrName>style.visibility</p:attrName>
                                        </p:attrNameLst>
                                      </p:cBhvr>
                                      <p:to>
                                        <p:strVal val="hidden"/>
                                      </p:to>
                                    </p:set>
                                  </p:childTnLst>
                                </p:cTn>
                              </p:par>
                            </p:childTnLst>
                          </p:cTn>
                        </p:par>
                        <p:par>
                          <p:cTn id="30" fill="hold">
                            <p:stCondLst>
                              <p:cond delay="1000"/>
                            </p:stCondLst>
                            <p:childTnLst>
                              <p:par>
                                <p:cTn id="31" presetID="1" presetClass="entr" presetSubtype="0" fill="hold" nodeType="afterEffect">
                                  <p:stCondLst>
                                    <p:cond delay="0"/>
                                  </p:stCondLst>
                                  <p:childTnLst>
                                    <p:set>
                                      <p:cBhvr>
                                        <p:cTn id="32" dur="1" fill="hold">
                                          <p:stCondLst>
                                            <p:cond delay="0"/>
                                          </p:stCondLst>
                                        </p:cTn>
                                        <p:tgtEl>
                                          <p:spTgt spid="1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1000"/>
                                          </p:stCondLst>
                                        </p:cTn>
                                        <p:tgtEl>
                                          <p:spTgt spid="1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5"/>
          <p:cNvPicPr preferRelativeResize="0"/>
          <p:nvPr/>
        </p:nvPicPr>
        <p:blipFill>
          <a:blip r:embed="rId3">
            <a:alphaModFix/>
          </a:blip>
          <a:stretch>
            <a:fillRect/>
          </a:stretch>
        </p:blipFill>
        <p:spPr>
          <a:xfrm>
            <a:off x="4652875" y="3239276"/>
            <a:ext cx="4071300" cy="2300291"/>
          </a:xfrm>
          <a:prstGeom prst="rect">
            <a:avLst/>
          </a:prstGeom>
          <a:noFill/>
          <a:ln>
            <a:noFill/>
          </a:ln>
        </p:spPr>
      </p:pic>
      <p:sp>
        <p:nvSpPr>
          <p:cNvPr id="148" name="Google Shape;148;p15"/>
          <p:cNvSpPr txBox="1">
            <a:spLocks noGrp="1"/>
          </p:cNvSpPr>
          <p:nvPr>
            <p:ph type="body" idx="1"/>
          </p:nvPr>
        </p:nvSpPr>
        <p:spPr>
          <a:xfrm>
            <a:off x="819150" y="3239275"/>
            <a:ext cx="4071300" cy="2056800"/>
          </a:xfrm>
          <a:prstGeom prst="rect">
            <a:avLst/>
          </a:prstGeom>
        </p:spPr>
        <p:txBody>
          <a:bodyPr spcFirstLastPara="1" wrap="square" lIns="91425" tIns="91425" rIns="91425" bIns="91425" anchor="t" anchorCtr="0">
            <a:noAutofit/>
          </a:bodyPr>
          <a:lstStyle/>
          <a:p>
            <a:pPr marL="0" indent="0">
              <a:buNone/>
            </a:pPr>
            <a:r>
              <a:rPr lang="en"/>
              <a:t>Located in Staunton, VA</a:t>
            </a:r>
            <a:endParaRPr/>
          </a:p>
          <a:p>
            <a:pPr marL="0" indent="0">
              <a:spcBef>
                <a:spcPts val="1600"/>
              </a:spcBef>
              <a:buNone/>
            </a:pPr>
            <a:r>
              <a:rPr lang="en" b="1"/>
              <a:t>Counties of</a:t>
            </a:r>
            <a:r>
              <a:rPr lang="en"/>
              <a:t> Augusta, Bath, Highland, Rockbridge, and Rockingham</a:t>
            </a:r>
            <a:endParaRPr/>
          </a:p>
          <a:p>
            <a:pPr marL="0" indent="0">
              <a:spcBef>
                <a:spcPts val="1600"/>
              </a:spcBef>
              <a:spcAft>
                <a:spcPts val="1600"/>
              </a:spcAft>
              <a:buNone/>
            </a:pPr>
            <a:r>
              <a:rPr lang="en" b="1"/>
              <a:t>Cities of </a:t>
            </a:r>
            <a:r>
              <a:rPr lang="en"/>
              <a:t>Buena Vista, Harrisonburg, Lexington, Staunton and Waynesboro.</a:t>
            </a:r>
            <a:endParaRPr/>
          </a:p>
        </p:txBody>
      </p:sp>
      <p:pic>
        <p:nvPicPr>
          <p:cNvPr id="149" name="Google Shape;149;p15"/>
          <p:cNvPicPr preferRelativeResize="0"/>
          <p:nvPr/>
        </p:nvPicPr>
        <p:blipFill rotWithShape="1">
          <a:blip r:embed="rId4">
            <a:alphaModFix/>
          </a:blip>
          <a:srcRect b="11480"/>
          <a:stretch/>
        </p:blipFill>
        <p:spPr>
          <a:xfrm>
            <a:off x="5602900" y="2743651"/>
            <a:ext cx="2602534" cy="2795925"/>
          </a:xfrm>
          <a:prstGeom prst="rect">
            <a:avLst/>
          </a:prstGeom>
          <a:noFill/>
          <a:ln>
            <a:noFill/>
          </a:ln>
        </p:spPr>
      </p:pic>
      <p:pic>
        <p:nvPicPr>
          <p:cNvPr id="150" name="Google Shape;150;p15"/>
          <p:cNvPicPr preferRelativeResize="0"/>
          <p:nvPr/>
        </p:nvPicPr>
        <p:blipFill>
          <a:blip r:embed="rId5">
            <a:alphaModFix/>
          </a:blip>
          <a:stretch>
            <a:fillRect/>
          </a:stretch>
        </p:blipFill>
        <p:spPr>
          <a:xfrm>
            <a:off x="1992638" y="1205725"/>
            <a:ext cx="5158726" cy="1948850"/>
          </a:xfrm>
          <a:prstGeom prst="rect">
            <a:avLst/>
          </a:prstGeom>
          <a:noFill/>
          <a:ln>
            <a:noFill/>
          </a:ln>
        </p:spPr>
      </p:pic>
    </p:spTree>
    <p:extLst>
      <p:ext uri="{BB962C8B-B14F-4D97-AF65-F5344CB8AC3E}">
        <p14:creationId xmlns:p14="http://schemas.microsoft.com/office/powerpoint/2010/main" val="335426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additive="base">
                                        <p:cTn id="7" dur="1000"/>
                                        <p:tgtEl>
                                          <p:spTgt spid="149"/>
                                        </p:tgtEl>
                                        <p:attrNameLst>
                                          <p:attrName>ppt_w</p:attrName>
                                        </p:attrNameLst>
                                      </p:cBhvr>
                                      <p:tavLst>
                                        <p:tav tm="0">
                                          <p:val>
                                            <p:strVal val="0"/>
                                          </p:val>
                                        </p:tav>
                                        <p:tav tm="100000">
                                          <p:val>
                                            <p:strVal val="#ppt_w"/>
                                          </p:val>
                                        </p:tav>
                                      </p:tavLst>
                                    </p:anim>
                                    <p:anim calcmode="lin" valueType="num">
                                      <p:cBhvr additive="base">
                                        <p:cTn id="8" dur="1000"/>
                                        <p:tgtEl>
                                          <p:spTgt spid="149"/>
                                        </p:tgtEl>
                                        <p:attrNameLst>
                                          <p:attrName>ppt_h</p:attrName>
                                        </p:attrNameLst>
                                      </p:cBhvr>
                                      <p:tavLst>
                                        <p:tav tm="0">
                                          <p:val>
                                            <p:strVal val="0"/>
                                          </p:val>
                                        </p:tav>
                                        <p:tav tm="100000">
                                          <p:val>
                                            <p:strVal val="#ppt_h"/>
                                          </p:val>
                                        </p:tav>
                                      </p:tavLst>
                                    </p:anim>
                                  </p:childTnLst>
                                </p:cTn>
                              </p:par>
                              <p:par>
                                <p:cTn id="9" presetID="10" presetClass="exit" presetSubtype="0" fill="hold" nodeType="withEffect">
                                  <p:stCondLst>
                                    <p:cond delay="0"/>
                                  </p:stCondLst>
                                  <p:childTnLst>
                                    <p:animEffect transition="out" filter="fade">
                                      <p:cBhvr>
                                        <p:cTn id="10" dur="1000"/>
                                        <p:tgtEl>
                                          <p:spTgt spid="147"/>
                                        </p:tgtEl>
                                      </p:cBhvr>
                                    </p:animEffect>
                                    <p:set>
                                      <p:cBhvr>
                                        <p:cTn id="11" dur="1" fill="hold">
                                          <p:stCondLst>
                                            <p:cond delay="1000"/>
                                          </p:stCondLst>
                                        </p:cTn>
                                        <p:tgtEl>
                                          <p:spTgt spid="1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152400" y="1371600"/>
            <a:ext cx="8610600" cy="4876800"/>
          </a:xfrm>
        </p:spPr>
        <p:txBody>
          <a:bodyPr/>
          <a:lstStyle/>
          <a:p>
            <a:pPr marL="609600" indent="-609600" eaLnBrk="1" hangingPunct="1"/>
            <a:r>
              <a:rPr lang="en-US" altLang="en-US" u="sng"/>
              <a:t>Administrative Coordinator</a:t>
            </a:r>
          </a:p>
          <a:p>
            <a:pPr marL="990600" lvl="1" indent="-533400" eaLnBrk="1" hangingPunct="1"/>
            <a:r>
              <a:rPr lang="en-US" altLang="en-US"/>
              <a:t>Rules and Regulations Committee</a:t>
            </a:r>
          </a:p>
          <a:p>
            <a:pPr marL="990600" lvl="1" indent="-533400" eaLnBrk="1" hangingPunct="1"/>
            <a:r>
              <a:rPr lang="en-US" altLang="en-US"/>
              <a:t>Legislative and Planning Committee</a:t>
            </a:r>
          </a:p>
          <a:p>
            <a:pPr marL="990600" lvl="1" indent="-533400" eaLnBrk="1" hangingPunct="1">
              <a:buFont typeface="Courier New" pitchFamily="49" charset="0"/>
              <a:buNone/>
            </a:pPr>
            <a:endParaRPr lang="en-US" altLang="en-US"/>
          </a:p>
          <a:p>
            <a:pPr marL="609600" indent="-609600" eaLnBrk="1" hangingPunct="1"/>
            <a:r>
              <a:rPr lang="en-US" altLang="en-US" u="sng"/>
              <a:t>Infrastructure Coordinator</a:t>
            </a:r>
          </a:p>
          <a:p>
            <a:pPr marL="990600" lvl="1" indent="-533400" eaLnBrk="1" hangingPunct="1"/>
            <a:r>
              <a:rPr lang="en-US" altLang="en-US"/>
              <a:t>Transportation Committee</a:t>
            </a:r>
          </a:p>
          <a:p>
            <a:pPr marL="990600" lvl="1" indent="-533400" eaLnBrk="1" hangingPunct="1"/>
            <a:r>
              <a:rPr lang="en-US" altLang="en-US"/>
              <a:t>Communication Committee</a:t>
            </a:r>
          </a:p>
          <a:p>
            <a:pPr marL="990600" lvl="1" indent="-533400" eaLnBrk="1" hangingPunct="1"/>
            <a:r>
              <a:rPr lang="en-US" altLang="en-US"/>
              <a:t>EMS Emergency Management Committee</a:t>
            </a:r>
          </a:p>
        </p:txBody>
      </p:sp>
      <p:sp>
        <p:nvSpPr>
          <p:cNvPr id="17411" name="Rectangle 3"/>
          <p:cNvSpPr>
            <a:spLocks noChangeArrowheads="1"/>
          </p:cNvSpPr>
          <p:nvPr/>
        </p:nvSpPr>
        <p:spPr bwMode="auto">
          <a:xfrm>
            <a:off x="228600" y="381000"/>
            <a:ext cx="8534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374E5F"/>
              </a:buClr>
              <a:buChar char="•"/>
              <a:defRPr sz="3200">
                <a:solidFill>
                  <a:srgbClr val="374E5F"/>
                </a:solidFill>
                <a:latin typeface="Corbel" pitchFamily="34" charset="0"/>
              </a:defRPr>
            </a:lvl1pPr>
            <a:lvl2pPr marL="742950" indent="-285750" eaLnBrk="0" hangingPunct="0">
              <a:spcBef>
                <a:spcPct val="20000"/>
              </a:spcBef>
              <a:buClr>
                <a:srgbClr val="374E5F"/>
              </a:buClr>
              <a:buFont typeface="Courier New" pitchFamily="49" charset="0"/>
              <a:buChar char="-"/>
              <a:defRPr sz="2800">
                <a:solidFill>
                  <a:srgbClr val="374E5F"/>
                </a:solidFill>
                <a:latin typeface="Corbel" pitchFamily="34" charset="0"/>
              </a:defRPr>
            </a:lvl2pPr>
            <a:lvl3pPr marL="1143000" indent="-228600" eaLnBrk="0" hangingPunct="0">
              <a:spcBef>
                <a:spcPct val="20000"/>
              </a:spcBef>
              <a:buClr>
                <a:srgbClr val="374E5F"/>
              </a:buClr>
              <a:buChar char="•"/>
              <a:defRPr sz="2400">
                <a:solidFill>
                  <a:srgbClr val="374E5F"/>
                </a:solidFill>
                <a:latin typeface="Corbel" pitchFamily="34" charset="0"/>
              </a:defRPr>
            </a:lvl3pPr>
            <a:lvl4pPr marL="1600200" indent="-228600" eaLnBrk="0" hangingPunct="0">
              <a:spcBef>
                <a:spcPct val="20000"/>
              </a:spcBef>
              <a:buClr>
                <a:srgbClr val="374E5F"/>
              </a:buClr>
              <a:buChar char="•"/>
              <a:defRPr sz="2000">
                <a:solidFill>
                  <a:srgbClr val="374E5F"/>
                </a:solidFill>
                <a:latin typeface="Corbel" pitchFamily="34" charset="0"/>
              </a:defRPr>
            </a:lvl4pPr>
            <a:lvl5pPr marL="2057400" indent="-228600" eaLnBrk="0" hangingPunct="0">
              <a:spcBef>
                <a:spcPct val="20000"/>
              </a:spcBef>
              <a:buClr>
                <a:srgbClr val="374E5F"/>
              </a:buClr>
              <a:buChar char="•"/>
              <a:defRPr>
                <a:solidFill>
                  <a:srgbClr val="374E5F"/>
                </a:solidFill>
                <a:latin typeface="Corbel" pitchFamily="34" charset="0"/>
              </a:defRPr>
            </a:lvl5pPr>
            <a:lvl6pPr marL="2514600" indent="-228600" eaLnBrk="0" fontAlgn="base" hangingPunct="0">
              <a:spcBef>
                <a:spcPct val="20000"/>
              </a:spcBef>
              <a:spcAft>
                <a:spcPct val="0"/>
              </a:spcAft>
              <a:buClr>
                <a:srgbClr val="374E5F"/>
              </a:buClr>
              <a:buChar char="•"/>
              <a:defRPr>
                <a:solidFill>
                  <a:srgbClr val="374E5F"/>
                </a:solidFill>
                <a:latin typeface="Corbel" pitchFamily="34" charset="0"/>
              </a:defRPr>
            </a:lvl6pPr>
            <a:lvl7pPr marL="2971800" indent="-228600" eaLnBrk="0" fontAlgn="base" hangingPunct="0">
              <a:spcBef>
                <a:spcPct val="20000"/>
              </a:spcBef>
              <a:spcAft>
                <a:spcPct val="0"/>
              </a:spcAft>
              <a:buClr>
                <a:srgbClr val="374E5F"/>
              </a:buClr>
              <a:buChar char="•"/>
              <a:defRPr>
                <a:solidFill>
                  <a:srgbClr val="374E5F"/>
                </a:solidFill>
                <a:latin typeface="Corbel" pitchFamily="34" charset="0"/>
              </a:defRPr>
            </a:lvl7pPr>
            <a:lvl8pPr marL="3429000" indent="-228600" eaLnBrk="0" fontAlgn="base" hangingPunct="0">
              <a:spcBef>
                <a:spcPct val="20000"/>
              </a:spcBef>
              <a:spcAft>
                <a:spcPct val="0"/>
              </a:spcAft>
              <a:buClr>
                <a:srgbClr val="374E5F"/>
              </a:buClr>
              <a:buChar char="•"/>
              <a:defRPr>
                <a:solidFill>
                  <a:srgbClr val="374E5F"/>
                </a:solidFill>
                <a:latin typeface="Corbel" pitchFamily="34" charset="0"/>
              </a:defRPr>
            </a:lvl8pPr>
            <a:lvl9pPr marL="3886200" indent="-228600" eaLnBrk="0" fontAlgn="base" hangingPunct="0">
              <a:spcBef>
                <a:spcPct val="20000"/>
              </a:spcBef>
              <a:spcAft>
                <a:spcPct val="0"/>
              </a:spcAft>
              <a:buClr>
                <a:srgbClr val="374E5F"/>
              </a:buClr>
              <a:buChar char="•"/>
              <a:defRPr>
                <a:solidFill>
                  <a:srgbClr val="374E5F"/>
                </a:solidFill>
                <a:latin typeface="Corbe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374E5F"/>
                </a:solidFill>
                <a:effectLst/>
                <a:uLnTx/>
                <a:uFillTx/>
                <a:latin typeface="Corbel" pitchFamily="34" charset="0"/>
                <a:ea typeface="+mn-ea"/>
                <a:cs typeface="+mn-cs"/>
              </a:rPr>
              <a:t>Coordinators &amp; Committees</a:t>
            </a:r>
          </a:p>
        </p:txBody>
      </p:sp>
      <p:pic>
        <p:nvPicPr>
          <p:cNvPr id="17412" name="Picture 4" descr="MC90007084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438400"/>
            <a:ext cx="2486025"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41786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6"/>
          <p:cNvSpPr txBox="1">
            <a:spLocks noGrp="1"/>
          </p:cNvSpPr>
          <p:nvPr>
            <p:ph type="body" idx="1"/>
          </p:nvPr>
        </p:nvSpPr>
        <p:spPr>
          <a:xfrm>
            <a:off x="819150" y="3239275"/>
            <a:ext cx="7505700" cy="2056800"/>
          </a:xfrm>
          <a:prstGeom prst="rect">
            <a:avLst/>
          </a:prstGeom>
        </p:spPr>
        <p:txBody>
          <a:bodyPr spcFirstLastPara="1" wrap="square" lIns="91425" tIns="91425" rIns="91425" bIns="91425" anchor="t" anchorCtr="0">
            <a:noAutofit/>
          </a:bodyPr>
          <a:lstStyle/>
          <a:p>
            <a:pPr marL="0" indent="0" algn="ctr">
              <a:buNone/>
            </a:pPr>
            <a:r>
              <a:rPr lang="en"/>
              <a:t>Unique to CSEMS</a:t>
            </a:r>
            <a:endParaRPr/>
          </a:p>
          <a:p>
            <a:pPr marL="0" indent="0">
              <a:spcBef>
                <a:spcPts val="1600"/>
              </a:spcBef>
              <a:buNone/>
            </a:pPr>
            <a:r>
              <a:rPr lang="en"/>
              <a:t>American Heart Association Training Center</a:t>
            </a:r>
            <a:endParaRPr/>
          </a:p>
          <a:p>
            <a:pPr marL="0" indent="0">
              <a:spcBef>
                <a:spcPts val="1600"/>
              </a:spcBef>
              <a:buNone/>
            </a:pPr>
            <a:r>
              <a:rPr lang="en"/>
              <a:t>National Association of EMTs Training Center</a:t>
            </a:r>
            <a:endParaRPr/>
          </a:p>
          <a:p>
            <a:pPr marL="0" indent="0">
              <a:spcBef>
                <a:spcPts val="1600"/>
              </a:spcBef>
              <a:buNone/>
            </a:pPr>
            <a:r>
              <a:rPr lang="en"/>
              <a:t>Regional CISM Team</a:t>
            </a:r>
            <a:endParaRPr/>
          </a:p>
          <a:p>
            <a:pPr marL="0" indent="0">
              <a:spcBef>
                <a:spcPts val="1600"/>
              </a:spcBef>
              <a:spcAft>
                <a:spcPts val="1600"/>
              </a:spcAft>
              <a:buNone/>
            </a:pPr>
            <a:r>
              <a:rPr lang="en"/>
              <a:t>Medical Control Review Committee</a:t>
            </a:r>
            <a:endParaRPr/>
          </a:p>
        </p:txBody>
      </p:sp>
      <p:pic>
        <p:nvPicPr>
          <p:cNvPr id="156" name="Google Shape;156;p16"/>
          <p:cNvPicPr preferRelativeResize="0"/>
          <p:nvPr/>
        </p:nvPicPr>
        <p:blipFill>
          <a:blip r:embed="rId3">
            <a:alphaModFix/>
          </a:blip>
          <a:stretch>
            <a:fillRect/>
          </a:stretch>
        </p:blipFill>
        <p:spPr>
          <a:xfrm>
            <a:off x="1992638" y="1205725"/>
            <a:ext cx="5158726" cy="1948850"/>
          </a:xfrm>
          <a:prstGeom prst="rect">
            <a:avLst/>
          </a:prstGeom>
          <a:noFill/>
          <a:ln>
            <a:noFill/>
          </a:ln>
        </p:spPr>
      </p:pic>
      <p:pic>
        <p:nvPicPr>
          <p:cNvPr id="157" name="Google Shape;157;p16"/>
          <p:cNvPicPr preferRelativeResize="0"/>
          <p:nvPr/>
        </p:nvPicPr>
        <p:blipFill>
          <a:blip r:embed="rId4">
            <a:alphaModFix/>
          </a:blip>
          <a:stretch>
            <a:fillRect/>
          </a:stretch>
        </p:blipFill>
        <p:spPr>
          <a:xfrm>
            <a:off x="3957000" y="3605701"/>
            <a:ext cx="3702336" cy="858625"/>
          </a:xfrm>
          <a:prstGeom prst="rect">
            <a:avLst/>
          </a:prstGeom>
          <a:noFill/>
          <a:ln w="9525" cap="flat" cmpd="sng">
            <a:solidFill>
              <a:schemeClr val="dk2"/>
            </a:solidFill>
            <a:prstDash val="solid"/>
            <a:round/>
            <a:headEnd type="none" w="sm" len="sm"/>
            <a:tailEnd type="none" w="sm" len="sm"/>
          </a:ln>
        </p:spPr>
      </p:pic>
      <p:pic>
        <p:nvPicPr>
          <p:cNvPr id="158" name="Google Shape;158;p16"/>
          <p:cNvPicPr preferRelativeResize="0"/>
          <p:nvPr/>
        </p:nvPicPr>
        <p:blipFill>
          <a:blip r:embed="rId5">
            <a:alphaModFix/>
          </a:blip>
          <a:stretch>
            <a:fillRect/>
          </a:stretch>
        </p:blipFill>
        <p:spPr>
          <a:xfrm>
            <a:off x="4281174" y="3922919"/>
            <a:ext cx="3476715" cy="1373150"/>
          </a:xfrm>
          <a:prstGeom prst="rect">
            <a:avLst/>
          </a:prstGeom>
          <a:noFill/>
          <a:ln w="9525" cap="flat" cmpd="sng">
            <a:solidFill>
              <a:schemeClr val="dk2"/>
            </a:solidFill>
            <a:prstDash val="solid"/>
            <a:round/>
            <a:headEnd type="none" w="sm" len="sm"/>
            <a:tailEnd type="none" w="sm" len="sm"/>
          </a:ln>
        </p:spPr>
      </p:pic>
      <p:pic>
        <p:nvPicPr>
          <p:cNvPr id="159" name="Google Shape;159;p16"/>
          <p:cNvPicPr preferRelativeResize="0"/>
          <p:nvPr/>
        </p:nvPicPr>
        <p:blipFill>
          <a:blip r:embed="rId6">
            <a:alphaModFix/>
          </a:blip>
          <a:stretch>
            <a:fillRect/>
          </a:stretch>
        </p:blipFill>
        <p:spPr>
          <a:xfrm>
            <a:off x="4503301" y="4162726"/>
            <a:ext cx="2438745" cy="1373149"/>
          </a:xfrm>
          <a:prstGeom prst="rect">
            <a:avLst/>
          </a:prstGeom>
          <a:noFill/>
          <a:ln>
            <a:noFill/>
          </a:ln>
        </p:spPr>
      </p:pic>
      <p:pic>
        <p:nvPicPr>
          <p:cNvPr id="160" name="Google Shape;160;p16"/>
          <p:cNvPicPr preferRelativeResize="0"/>
          <p:nvPr/>
        </p:nvPicPr>
        <p:blipFill rotWithShape="1">
          <a:blip r:embed="rId7">
            <a:alphaModFix/>
          </a:blip>
          <a:srcRect b="33239"/>
          <a:stretch/>
        </p:blipFill>
        <p:spPr>
          <a:xfrm>
            <a:off x="4681125" y="4324551"/>
            <a:ext cx="2618724" cy="1373151"/>
          </a:xfrm>
          <a:prstGeom prst="rect">
            <a:avLst/>
          </a:prstGeom>
          <a:noFill/>
          <a:ln>
            <a:noFill/>
          </a:ln>
        </p:spPr>
      </p:pic>
    </p:spTree>
    <p:extLst>
      <p:ext uri="{BB962C8B-B14F-4D97-AF65-F5344CB8AC3E}">
        <p14:creationId xmlns:p14="http://schemas.microsoft.com/office/powerpoint/2010/main" val="332347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1000"/>
                                        <p:tgtEl>
                                          <p:spTgt spid="1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9"/>
                                        </p:tgtEl>
                                        <p:attrNameLst>
                                          <p:attrName>style.visibility</p:attrName>
                                        </p:attrNameLst>
                                      </p:cBhvr>
                                      <p:to>
                                        <p:strVal val="visible"/>
                                      </p:to>
                                    </p:set>
                                    <p:animEffect transition="in" filter="fade">
                                      <p:cBhvr>
                                        <p:cTn id="17" dur="1000"/>
                                        <p:tgtEl>
                                          <p:spTgt spid="1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0"/>
                                        </p:tgtEl>
                                        <p:attrNameLst>
                                          <p:attrName>style.visibility</p:attrName>
                                        </p:attrNameLst>
                                      </p:cBhvr>
                                      <p:to>
                                        <p:strVal val="visible"/>
                                      </p:to>
                                    </p:set>
                                    <p:animEffect transition="in" filter="fade">
                                      <p:cBhvr>
                                        <p:cTn id="22" dur="10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7"/>
          <p:cNvSpPr txBox="1">
            <a:spLocks noGrp="1"/>
          </p:cNvSpPr>
          <p:nvPr>
            <p:ph type="title"/>
          </p:nvPr>
        </p:nvSpPr>
        <p:spPr>
          <a:xfrm>
            <a:off x="819150" y="1702850"/>
            <a:ext cx="7505700" cy="954600"/>
          </a:xfrm>
          <a:prstGeom prst="rect">
            <a:avLst/>
          </a:prstGeom>
        </p:spPr>
        <p:txBody>
          <a:bodyPr spcFirstLastPara="1" wrap="square" lIns="91425" tIns="91425" rIns="91425" bIns="91425" anchor="t" anchorCtr="0">
            <a:noAutofit/>
          </a:bodyPr>
          <a:lstStyle/>
          <a:p>
            <a:endParaRPr/>
          </a:p>
        </p:txBody>
      </p:sp>
      <p:sp>
        <p:nvSpPr>
          <p:cNvPr id="166" name="Google Shape;166;p17"/>
          <p:cNvSpPr txBox="1">
            <a:spLocks noGrp="1"/>
          </p:cNvSpPr>
          <p:nvPr>
            <p:ph type="body" idx="1"/>
          </p:nvPr>
        </p:nvSpPr>
        <p:spPr>
          <a:xfrm>
            <a:off x="819150" y="3228725"/>
            <a:ext cx="7505700" cy="2056800"/>
          </a:xfrm>
          <a:prstGeom prst="rect">
            <a:avLst/>
          </a:prstGeom>
        </p:spPr>
        <p:txBody>
          <a:bodyPr spcFirstLastPara="1" wrap="square" lIns="91425" tIns="91425" rIns="91425" bIns="91425" anchor="t" anchorCtr="0">
            <a:noAutofit/>
          </a:bodyPr>
          <a:lstStyle/>
          <a:p>
            <a:pPr marL="0" indent="0" algn="ctr">
              <a:buNone/>
            </a:pPr>
            <a:r>
              <a:rPr lang="en"/>
              <a:t>Staffing Model</a:t>
            </a:r>
            <a:endParaRPr/>
          </a:p>
          <a:p>
            <a:pPr marL="0" indent="0">
              <a:spcBef>
                <a:spcPts val="1600"/>
              </a:spcBef>
              <a:buNone/>
            </a:pPr>
            <a:endParaRPr/>
          </a:p>
          <a:p>
            <a:pPr marL="0" indent="0">
              <a:spcBef>
                <a:spcPts val="1600"/>
              </a:spcBef>
              <a:spcAft>
                <a:spcPts val="1600"/>
              </a:spcAft>
              <a:buNone/>
            </a:pPr>
            <a:endParaRPr/>
          </a:p>
        </p:txBody>
      </p:sp>
      <p:pic>
        <p:nvPicPr>
          <p:cNvPr id="167" name="Google Shape;167;p17"/>
          <p:cNvPicPr preferRelativeResize="0"/>
          <p:nvPr/>
        </p:nvPicPr>
        <p:blipFill>
          <a:blip r:embed="rId3">
            <a:alphaModFix/>
          </a:blip>
          <a:stretch>
            <a:fillRect/>
          </a:stretch>
        </p:blipFill>
        <p:spPr>
          <a:xfrm>
            <a:off x="1992638" y="1205725"/>
            <a:ext cx="5158726" cy="1948850"/>
          </a:xfrm>
          <a:prstGeom prst="rect">
            <a:avLst/>
          </a:prstGeom>
          <a:noFill/>
          <a:ln>
            <a:noFill/>
          </a:ln>
        </p:spPr>
      </p:pic>
      <p:sp>
        <p:nvSpPr>
          <p:cNvPr id="168" name="Google Shape;168;p17"/>
          <p:cNvSpPr/>
          <p:nvPr/>
        </p:nvSpPr>
        <p:spPr>
          <a:xfrm>
            <a:off x="3454813" y="3608175"/>
            <a:ext cx="2234400" cy="42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eaLnBrk="1" fontAlgn="auto" hangingPunct="1">
              <a:spcBef>
                <a:spcPts val="0"/>
              </a:spcBef>
              <a:spcAft>
                <a:spcPts val="0"/>
              </a:spcAft>
              <a:buClr>
                <a:srgbClr val="000000"/>
              </a:buClr>
            </a:pPr>
            <a:r>
              <a:rPr lang="en" sz="1300" kern="0">
                <a:solidFill>
                  <a:srgbClr val="233A44"/>
                </a:solidFill>
                <a:latin typeface="Calibri"/>
                <a:ea typeface="Calibri"/>
                <a:cs typeface="Calibri"/>
                <a:sym typeface="Calibri"/>
              </a:rPr>
              <a:t>Regional Director</a:t>
            </a:r>
            <a:endParaRPr sz="1400" kern="0">
              <a:solidFill>
                <a:srgbClr val="000000"/>
              </a:solidFill>
              <a:latin typeface="Arial"/>
              <a:cs typeface="Arial"/>
              <a:sym typeface="Arial"/>
            </a:endParaRPr>
          </a:p>
        </p:txBody>
      </p:sp>
      <p:sp>
        <p:nvSpPr>
          <p:cNvPr id="169" name="Google Shape;169;p17"/>
          <p:cNvSpPr/>
          <p:nvPr/>
        </p:nvSpPr>
        <p:spPr>
          <a:xfrm>
            <a:off x="819150" y="4788075"/>
            <a:ext cx="2234400" cy="42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eaLnBrk="1" fontAlgn="auto" hangingPunct="1">
              <a:spcBef>
                <a:spcPts val="0"/>
              </a:spcBef>
              <a:spcAft>
                <a:spcPts val="0"/>
              </a:spcAft>
              <a:buClr>
                <a:srgbClr val="000000"/>
              </a:buClr>
            </a:pPr>
            <a:r>
              <a:rPr lang="en" sz="1300" kern="0">
                <a:solidFill>
                  <a:srgbClr val="233A44"/>
                </a:solidFill>
                <a:latin typeface="Calibri"/>
                <a:ea typeface="Calibri"/>
                <a:cs typeface="Calibri"/>
                <a:sym typeface="Calibri"/>
              </a:rPr>
              <a:t>Technical Resource Specialist</a:t>
            </a:r>
            <a:endParaRPr sz="1400" kern="0">
              <a:solidFill>
                <a:srgbClr val="000000"/>
              </a:solidFill>
              <a:latin typeface="Arial"/>
              <a:cs typeface="Arial"/>
              <a:sym typeface="Arial"/>
            </a:endParaRPr>
          </a:p>
        </p:txBody>
      </p:sp>
      <p:sp>
        <p:nvSpPr>
          <p:cNvPr id="170" name="Google Shape;170;p17"/>
          <p:cNvSpPr/>
          <p:nvPr/>
        </p:nvSpPr>
        <p:spPr>
          <a:xfrm>
            <a:off x="3454800" y="4788075"/>
            <a:ext cx="2234400" cy="42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eaLnBrk="1" fontAlgn="auto" hangingPunct="1">
              <a:spcBef>
                <a:spcPts val="0"/>
              </a:spcBef>
              <a:spcAft>
                <a:spcPts val="0"/>
              </a:spcAft>
              <a:buClr>
                <a:srgbClr val="000000"/>
              </a:buClr>
            </a:pPr>
            <a:r>
              <a:rPr lang="en" sz="1300" kern="0">
                <a:solidFill>
                  <a:srgbClr val="233A44"/>
                </a:solidFill>
                <a:latin typeface="Calibri"/>
                <a:ea typeface="Calibri"/>
                <a:cs typeface="Calibri"/>
                <a:sym typeface="Calibri"/>
              </a:rPr>
              <a:t>Administrative Coordinator</a:t>
            </a:r>
            <a:endParaRPr sz="1400" kern="0">
              <a:solidFill>
                <a:srgbClr val="000000"/>
              </a:solidFill>
              <a:latin typeface="Arial"/>
              <a:cs typeface="Arial"/>
              <a:sym typeface="Arial"/>
            </a:endParaRPr>
          </a:p>
        </p:txBody>
      </p:sp>
      <p:sp>
        <p:nvSpPr>
          <p:cNvPr id="171" name="Google Shape;171;p17"/>
          <p:cNvSpPr/>
          <p:nvPr/>
        </p:nvSpPr>
        <p:spPr>
          <a:xfrm>
            <a:off x="6090450" y="4788075"/>
            <a:ext cx="2234400" cy="42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eaLnBrk="1" fontAlgn="auto" hangingPunct="1">
              <a:spcBef>
                <a:spcPts val="0"/>
              </a:spcBef>
              <a:spcAft>
                <a:spcPts val="0"/>
              </a:spcAft>
              <a:buClr>
                <a:srgbClr val="000000"/>
              </a:buClr>
            </a:pPr>
            <a:r>
              <a:rPr lang="en" sz="1300" kern="0">
                <a:solidFill>
                  <a:srgbClr val="233A44"/>
                </a:solidFill>
                <a:latin typeface="Calibri"/>
                <a:ea typeface="Calibri"/>
                <a:cs typeface="Calibri"/>
                <a:sym typeface="Calibri"/>
              </a:rPr>
              <a:t>Performance Improvement Specialist</a:t>
            </a:r>
            <a:endParaRPr sz="1400" kern="0">
              <a:solidFill>
                <a:srgbClr val="000000"/>
              </a:solidFill>
              <a:latin typeface="Arial"/>
              <a:cs typeface="Arial"/>
              <a:sym typeface="Arial"/>
            </a:endParaRPr>
          </a:p>
        </p:txBody>
      </p:sp>
      <p:cxnSp>
        <p:nvCxnSpPr>
          <p:cNvPr id="172" name="Google Shape;172;p17"/>
          <p:cNvCxnSpPr>
            <a:stCxn id="168" idx="2"/>
            <a:endCxn id="169" idx="0"/>
          </p:cNvCxnSpPr>
          <p:nvPr/>
        </p:nvCxnSpPr>
        <p:spPr>
          <a:xfrm flipH="1">
            <a:off x="1936213" y="4029675"/>
            <a:ext cx="2635800" cy="758400"/>
          </a:xfrm>
          <a:prstGeom prst="straightConnector1">
            <a:avLst/>
          </a:prstGeom>
          <a:noFill/>
          <a:ln w="9525" cap="flat" cmpd="sng">
            <a:solidFill>
              <a:schemeClr val="dk2"/>
            </a:solidFill>
            <a:prstDash val="solid"/>
            <a:round/>
            <a:headEnd type="none" w="med" len="med"/>
            <a:tailEnd type="triangle" w="med" len="med"/>
          </a:ln>
        </p:spPr>
      </p:cxnSp>
      <p:cxnSp>
        <p:nvCxnSpPr>
          <p:cNvPr id="173" name="Google Shape;173;p17"/>
          <p:cNvCxnSpPr>
            <a:stCxn id="168" idx="2"/>
            <a:endCxn id="170" idx="0"/>
          </p:cNvCxnSpPr>
          <p:nvPr/>
        </p:nvCxnSpPr>
        <p:spPr>
          <a:xfrm>
            <a:off x="4572013" y="4029675"/>
            <a:ext cx="0" cy="758400"/>
          </a:xfrm>
          <a:prstGeom prst="straightConnector1">
            <a:avLst/>
          </a:prstGeom>
          <a:noFill/>
          <a:ln w="9525" cap="flat" cmpd="sng">
            <a:solidFill>
              <a:schemeClr val="dk2"/>
            </a:solidFill>
            <a:prstDash val="solid"/>
            <a:round/>
            <a:headEnd type="none" w="med" len="med"/>
            <a:tailEnd type="triangle" w="med" len="med"/>
          </a:ln>
        </p:spPr>
      </p:cxnSp>
      <p:cxnSp>
        <p:nvCxnSpPr>
          <p:cNvPr id="174" name="Google Shape;174;p17"/>
          <p:cNvCxnSpPr>
            <a:stCxn id="168" idx="2"/>
            <a:endCxn id="171" idx="0"/>
          </p:cNvCxnSpPr>
          <p:nvPr/>
        </p:nvCxnSpPr>
        <p:spPr>
          <a:xfrm>
            <a:off x="4572013" y="4029675"/>
            <a:ext cx="2635500" cy="758400"/>
          </a:xfrm>
          <a:prstGeom prst="straightConnector1">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160241958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8"/>
          <p:cNvSpPr txBox="1">
            <a:spLocks noGrp="1"/>
          </p:cNvSpPr>
          <p:nvPr>
            <p:ph type="title"/>
          </p:nvPr>
        </p:nvSpPr>
        <p:spPr>
          <a:xfrm>
            <a:off x="819150" y="1702850"/>
            <a:ext cx="7505700" cy="954600"/>
          </a:xfrm>
          <a:prstGeom prst="rect">
            <a:avLst/>
          </a:prstGeom>
        </p:spPr>
        <p:txBody>
          <a:bodyPr spcFirstLastPara="1" wrap="square" lIns="91425" tIns="91425" rIns="91425" bIns="91425" anchor="t" anchorCtr="0">
            <a:noAutofit/>
          </a:bodyPr>
          <a:lstStyle/>
          <a:p>
            <a:endParaRPr/>
          </a:p>
        </p:txBody>
      </p:sp>
      <p:sp>
        <p:nvSpPr>
          <p:cNvPr id="180" name="Google Shape;180;p18"/>
          <p:cNvSpPr txBox="1">
            <a:spLocks noGrp="1"/>
          </p:cNvSpPr>
          <p:nvPr>
            <p:ph type="body" idx="1"/>
          </p:nvPr>
        </p:nvSpPr>
        <p:spPr>
          <a:xfrm>
            <a:off x="819150" y="2847975"/>
            <a:ext cx="7505700" cy="2448000"/>
          </a:xfrm>
          <a:prstGeom prst="rect">
            <a:avLst/>
          </a:prstGeom>
        </p:spPr>
        <p:txBody>
          <a:bodyPr spcFirstLastPara="1" wrap="square" lIns="91425" tIns="91425" rIns="91425" bIns="91425" anchor="t" anchorCtr="0">
            <a:noAutofit/>
          </a:bodyPr>
          <a:lstStyle/>
          <a:p>
            <a:pPr marL="0" indent="0">
              <a:buNone/>
            </a:pPr>
            <a:endParaRPr/>
          </a:p>
          <a:p>
            <a:pPr marL="0" indent="0">
              <a:spcBef>
                <a:spcPts val="1600"/>
              </a:spcBef>
              <a:buNone/>
            </a:pPr>
            <a:r>
              <a:rPr lang="en"/>
              <a:t>Located in Lynchburg, VA</a:t>
            </a:r>
            <a:endParaRPr/>
          </a:p>
          <a:p>
            <a:pPr marL="0" indent="0">
              <a:spcBef>
                <a:spcPts val="1600"/>
              </a:spcBef>
              <a:spcAft>
                <a:spcPts val="1600"/>
              </a:spcAft>
              <a:buNone/>
            </a:pPr>
            <a:r>
              <a:rPr lang="en"/>
              <a:t>Counties:  Amherst, Appomattox, Bedford, and Campbell</a:t>
            </a:r>
            <a:br>
              <a:rPr lang="en"/>
            </a:br>
            <a:r>
              <a:rPr lang="en"/>
              <a:t/>
            </a:r>
            <a:br>
              <a:rPr lang="en"/>
            </a:br>
            <a:r>
              <a:rPr lang="en"/>
              <a:t>Cities/Towns:  Lynchburg City and Town of Bedford</a:t>
            </a:r>
            <a:endParaRPr/>
          </a:p>
        </p:txBody>
      </p:sp>
      <p:pic>
        <p:nvPicPr>
          <p:cNvPr id="181" name="Google Shape;181;p18"/>
          <p:cNvPicPr preferRelativeResize="0"/>
          <p:nvPr/>
        </p:nvPicPr>
        <p:blipFill>
          <a:blip r:embed="rId3">
            <a:alphaModFix/>
          </a:blip>
          <a:stretch>
            <a:fillRect/>
          </a:stretch>
        </p:blipFill>
        <p:spPr>
          <a:xfrm>
            <a:off x="972498" y="1603875"/>
            <a:ext cx="3257750" cy="945294"/>
          </a:xfrm>
          <a:prstGeom prst="rect">
            <a:avLst/>
          </a:prstGeom>
          <a:noFill/>
          <a:ln>
            <a:noFill/>
          </a:ln>
        </p:spPr>
      </p:pic>
      <p:pic>
        <p:nvPicPr>
          <p:cNvPr id="182" name="Google Shape;182;p18"/>
          <p:cNvPicPr preferRelativeResize="0"/>
          <p:nvPr/>
        </p:nvPicPr>
        <p:blipFill>
          <a:blip r:embed="rId4">
            <a:alphaModFix/>
          </a:blip>
          <a:stretch>
            <a:fillRect/>
          </a:stretch>
        </p:blipFill>
        <p:spPr>
          <a:xfrm>
            <a:off x="4814200" y="1575501"/>
            <a:ext cx="2971800" cy="1053575"/>
          </a:xfrm>
          <a:prstGeom prst="rect">
            <a:avLst/>
          </a:prstGeom>
          <a:noFill/>
          <a:ln>
            <a:noFill/>
          </a:ln>
        </p:spPr>
      </p:pic>
      <p:pic>
        <p:nvPicPr>
          <p:cNvPr id="183" name="Google Shape;183;p18"/>
          <p:cNvPicPr preferRelativeResize="0"/>
          <p:nvPr/>
        </p:nvPicPr>
        <p:blipFill>
          <a:blip r:embed="rId5">
            <a:alphaModFix/>
          </a:blip>
          <a:stretch>
            <a:fillRect/>
          </a:stretch>
        </p:blipFill>
        <p:spPr>
          <a:xfrm>
            <a:off x="5782301" y="3354601"/>
            <a:ext cx="2323325" cy="1519975"/>
          </a:xfrm>
          <a:prstGeom prst="rect">
            <a:avLst/>
          </a:prstGeom>
          <a:noFill/>
          <a:ln>
            <a:noFill/>
          </a:ln>
        </p:spPr>
      </p:pic>
    </p:spTree>
    <p:extLst>
      <p:ext uri="{BB962C8B-B14F-4D97-AF65-F5344CB8AC3E}">
        <p14:creationId xmlns:p14="http://schemas.microsoft.com/office/powerpoint/2010/main" val="273067045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9"/>
          <p:cNvSpPr txBox="1">
            <a:spLocks noGrp="1"/>
          </p:cNvSpPr>
          <p:nvPr>
            <p:ph type="title"/>
          </p:nvPr>
        </p:nvSpPr>
        <p:spPr>
          <a:xfrm>
            <a:off x="819150" y="1702850"/>
            <a:ext cx="7505700" cy="954600"/>
          </a:xfrm>
          <a:prstGeom prst="rect">
            <a:avLst/>
          </a:prstGeom>
        </p:spPr>
        <p:txBody>
          <a:bodyPr spcFirstLastPara="1" wrap="square" lIns="91425" tIns="91425" rIns="91425" bIns="91425" anchor="t" anchorCtr="0">
            <a:noAutofit/>
          </a:bodyPr>
          <a:lstStyle/>
          <a:p>
            <a:endParaRPr/>
          </a:p>
        </p:txBody>
      </p:sp>
      <p:sp>
        <p:nvSpPr>
          <p:cNvPr id="189" name="Google Shape;189;p19"/>
          <p:cNvSpPr txBox="1">
            <a:spLocks noGrp="1"/>
          </p:cNvSpPr>
          <p:nvPr>
            <p:ph type="body" idx="1"/>
          </p:nvPr>
        </p:nvSpPr>
        <p:spPr>
          <a:xfrm>
            <a:off x="819150" y="2847975"/>
            <a:ext cx="7505700" cy="2448000"/>
          </a:xfrm>
          <a:prstGeom prst="rect">
            <a:avLst/>
          </a:prstGeom>
        </p:spPr>
        <p:txBody>
          <a:bodyPr spcFirstLastPara="1" wrap="square" lIns="91425" tIns="91425" rIns="91425" bIns="91425" anchor="t" anchorCtr="0">
            <a:noAutofit/>
          </a:bodyPr>
          <a:lstStyle/>
          <a:p>
            <a:pPr marL="3200400" indent="0">
              <a:buNone/>
            </a:pPr>
            <a:r>
              <a:rPr lang="en"/>
              <a:t>Unique to BREMS</a:t>
            </a:r>
            <a:endParaRPr/>
          </a:p>
          <a:p>
            <a:pPr indent="0">
              <a:spcBef>
                <a:spcPts val="1600"/>
              </a:spcBef>
              <a:buNone/>
            </a:pPr>
            <a:r>
              <a:rPr lang="en"/>
              <a:t>Continuous Quality Improvement Program</a:t>
            </a:r>
            <a:endParaRPr/>
          </a:p>
          <a:p>
            <a:pPr indent="0">
              <a:spcBef>
                <a:spcPts val="1600"/>
              </a:spcBef>
              <a:buNone/>
            </a:pPr>
            <a:r>
              <a:rPr lang="en"/>
              <a:t>Medical Direction Review Committee</a:t>
            </a:r>
            <a:endParaRPr/>
          </a:p>
          <a:p>
            <a:pPr indent="0">
              <a:spcBef>
                <a:spcPts val="1600"/>
              </a:spcBef>
              <a:buNone/>
            </a:pPr>
            <a:r>
              <a:rPr lang="en"/>
              <a:t>Provider Workgroup</a:t>
            </a:r>
            <a:endParaRPr/>
          </a:p>
          <a:p>
            <a:pPr indent="0">
              <a:spcBef>
                <a:spcPts val="1600"/>
              </a:spcBef>
              <a:buNone/>
            </a:pPr>
            <a:r>
              <a:rPr lang="en"/>
              <a:t>Advanced Paramedic Program </a:t>
            </a:r>
            <a:endParaRPr/>
          </a:p>
          <a:p>
            <a:pPr marL="0" indent="0">
              <a:spcBef>
                <a:spcPts val="1600"/>
              </a:spcBef>
              <a:spcAft>
                <a:spcPts val="1600"/>
              </a:spcAft>
              <a:buNone/>
            </a:pPr>
            <a:endParaRPr/>
          </a:p>
        </p:txBody>
      </p:sp>
      <p:pic>
        <p:nvPicPr>
          <p:cNvPr id="190" name="Google Shape;190;p19"/>
          <p:cNvPicPr preferRelativeResize="0"/>
          <p:nvPr/>
        </p:nvPicPr>
        <p:blipFill>
          <a:blip r:embed="rId3">
            <a:alphaModFix/>
          </a:blip>
          <a:stretch>
            <a:fillRect/>
          </a:stretch>
        </p:blipFill>
        <p:spPr>
          <a:xfrm>
            <a:off x="972498" y="1603875"/>
            <a:ext cx="3257750" cy="945294"/>
          </a:xfrm>
          <a:prstGeom prst="rect">
            <a:avLst/>
          </a:prstGeom>
          <a:noFill/>
          <a:ln>
            <a:noFill/>
          </a:ln>
        </p:spPr>
      </p:pic>
      <p:pic>
        <p:nvPicPr>
          <p:cNvPr id="191" name="Google Shape;191;p19"/>
          <p:cNvPicPr preferRelativeResize="0"/>
          <p:nvPr/>
        </p:nvPicPr>
        <p:blipFill>
          <a:blip r:embed="rId4">
            <a:alphaModFix/>
          </a:blip>
          <a:stretch>
            <a:fillRect/>
          </a:stretch>
        </p:blipFill>
        <p:spPr>
          <a:xfrm>
            <a:off x="4814200" y="1575501"/>
            <a:ext cx="2971800" cy="1053575"/>
          </a:xfrm>
          <a:prstGeom prst="rect">
            <a:avLst/>
          </a:prstGeom>
          <a:noFill/>
          <a:ln>
            <a:noFill/>
          </a:ln>
        </p:spPr>
      </p:pic>
    </p:spTree>
    <p:extLst>
      <p:ext uri="{BB962C8B-B14F-4D97-AF65-F5344CB8AC3E}">
        <p14:creationId xmlns:p14="http://schemas.microsoft.com/office/powerpoint/2010/main" val="268905426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0"/>
          <p:cNvSpPr txBox="1">
            <a:spLocks noGrp="1"/>
          </p:cNvSpPr>
          <p:nvPr>
            <p:ph type="title"/>
          </p:nvPr>
        </p:nvSpPr>
        <p:spPr>
          <a:xfrm>
            <a:off x="819150" y="1702850"/>
            <a:ext cx="7505700" cy="954600"/>
          </a:xfrm>
          <a:prstGeom prst="rect">
            <a:avLst/>
          </a:prstGeom>
        </p:spPr>
        <p:txBody>
          <a:bodyPr spcFirstLastPara="1" wrap="square" lIns="91425" tIns="91425" rIns="91425" bIns="91425" anchor="t" anchorCtr="0">
            <a:noAutofit/>
          </a:bodyPr>
          <a:lstStyle/>
          <a:p>
            <a:endParaRPr/>
          </a:p>
        </p:txBody>
      </p:sp>
      <p:sp>
        <p:nvSpPr>
          <p:cNvPr id="197" name="Google Shape;197;p20"/>
          <p:cNvSpPr txBox="1">
            <a:spLocks noGrp="1"/>
          </p:cNvSpPr>
          <p:nvPr>
            <p:ph type="body" idx="1"/>
          </p:nvPr>
        </p:nvSpPr>
        <p:spPr>
          <a:xfrm>
            <a:off x="875925" y="2591200"/>
            <a:ext cx="7505700" cy="2950500"/>
          </a:xfrm>
          <a:prstGeom prst="rect">
            <a:avLst/>
          </a:prstGeom>
        </p:spPr>
        <p:txBody>
          <a:bodyPr spcFirstLastPara="1" wrap="square" lIns="91425" tIns="91425" rIns="91425" bIns="91425" anchor="t" anchorCtr="0">
            <a:noAutofit/>
          </a:bodyPr>
          <a:lstStyle/>
          <a:p>
            <a:pPr marL="0" indent="0" algn="ctr">
              <a:buNone/>
            </a:pPr>
            <a:endParaRPr/>
          </a:p>
          <a:p>
            <a:pPr marL="0" indent="0" algn="ctr">
              <a:spcBef>
                <a:spcPts val="1600"/>
              </a:spcBef>
              <a:buNone/>
            </a:pPr>
            <a:endParaRPr/>
          </a:p>
          <a:p>
            <a:pPr marL="0" indent="0" algn="ctr">
              <a:spcBef>
                <a:spcPts val="1600"/>
              </a:spcBef>
              <a:buNone/>
            </a:pPr>
            <a:endParaRPr/>
          </a:p>
          <a:p>
            <a:pPr marL="0" indent="0" algn="ctr">
              <a:spcBef>
                <a:spcPts val="1600"/>
              </a:spcBef>
              <a:buNone/>
            </a:pPr>
            <a:endParaRPr/>
          </a:p>
          <a:p>
            <a:pPr marL="0" indent="0">
              <a:spcBef>
                <a:spcPts val="1600"/>
              </a:spcBef>
              <a:buNone/>
            </a:pPr>
            <a:endParaRPr/>
          </a:p>
          <a:p>
            <a:pPr marL="0" indent="0">
              <a:spcBef>
                <a:spcPts val="1600"/>
              </a:spcBef>
              <a:buNone/>
            </a:pPr>
            <a:endParaRPr/>
          </a:p>
          <a:p>
            <a:pPr marL="0" indent="0">
              <a:spcBef>
                <a:spcPts val="1600"/>
              </a:spcBef>
              <a:spcAft>
                <a:spcPts val="1600"/>
              </a:spcAft>
              <a:buNone/>
            </a:pPr>
            <a:endParaRPr/>
          </a:p>
        </p:txBody>
      </p:sp>
      <p:pic>
        <p:nvPicPr>
          <p:cNvPr id="198" name="Google Shape;198;p20"/>
          <p:cNvPicPr preferRelativeResize="0"/>
          <p:nvPr/>
        </p:nvPicPr>
        <p:blipFill>
          <a:blip r:embed="rId3">
            <a:alphaModFix/>
          </a:blip>
          <a:stretch>
            <a:fillRect/>
          </a:stretch>
        </p:blipFill>
        <p:spPr>
          <a:xfrm>
            <a:off x="972498" y="1603875"/>
            <a:ext cx="3257750" cy="945294"/>
          </a:xfrm>
          <a:prstGeom prst="rect">
            <a:avLst/>
          </a:prstGeom>
          <a:noFill/>
          <a:ln>
            <a:noFill/>
          </a:ln>
        </p:spPr>
      </p:pic>
      <p:pic>
        <p:nvPicPr>
          <p:cNvPr id="199" name="Google Shape;199;p20"/>
          <p:cNvPicPr preferRelativeResize="0"/>
          <p:nvPr/>
        </p:nvPicPr>
        <p:blipFill>
          <a:blip r:embed="rId4">
            <a:alphaModFix/>
          </a:blip>
          <a:stretch>
            <a:fillRect/>
          </a:stretch>
        </p:blipFill>
        <p:spPr>
          <a:xfrm>
            <a:off x="4814200" y="1575501"/>
            <a:ext cx="2971800" cy="1053575"/>
          </a:xfrm>
          <a:prstGeom prst="rect">
            <a:avLst/>
          </a:prstGeom>
          <a:noFill/>
          <a:ln>
            <a:noFill/>
          </a:ln>
        </p:spPr>
      </p:pic>
      <p:sp>
        <p:nvSpPr>
          <p:cNvPr id="200" name="Google Shape;200;p20"/>
          <p:cNvSpPr/>
          <p:nvPr/>
        </p:nvSpPr>
        <p:spPr>
          <a:xfrm>
            <a:off x="3802947" y="2891925"/>
            <a:ext cx="1538100" cy="548100"/>
          </a:xfrm>
          <a:prstGeom prst="roundRect">
            <a:avLst>
              <a:gd name="adj" fmla="val 50000"/>
            </a:avLst>
          </a:prstGeom>
          <a:solidFill>
            <a:srgbClr val="0944A1"/>
          </a:solidFill>
          <a:ln>
            <a:noFill/>
          </a:ln>
        </p:spPr>
        <p:txBody>
          <a:bodyPr spcFirstLastPara="1" wrap="square" lIns="91425" tIns="91425" rIns="91425" bIns="91425" anchor="ctr" anchorCtr="0">
            <a:noAutofit/>
          </a:bodyPr>
          <a:lstStyle/>
          <a:p>
            <a:pPr algn="ctr" eaLnBrk="1" fontAlgn="auto" hangingPunct="1">
              <a:spcBef>
                <a:spcPts val="0"/>
              </a:spcBef>
              <a:spcAft>
                <a:spcPts val="0"/>
              </a:spcAft>
              <a:buClr>
                <a:srgbClr val="000000"/>
              </a:buClr>
            </a:pPr>
            <a:r>
              <a:rPr lang="en" sz="1000" kern="0">
                <a:solidFill>
                  <a:srgbClr val="FFFFFF"/>
                </a:solidFill>
                <a:latin typeface="Roboto"/>
                <a:ea typeface="Roboto"/>
                <a:cs typeface="Roboto"/>
                <a:sym typeface="Roboto"/>
              </a:rPr>
              <a:t>OEMS/VDH</a:t>
            </a:r>
            <a:endParaRPr sz="1400" kern="0">
              <a:solidFill>
                <a:srgbClr val="FFFFFF"/>
              </a:solidFill>
              <a:latin typeface="Arial"/>
              <a:cs typeface="Arial"/>
              <a:sym typeface="Arial"/>
            </a:endParaRPr>
          </a:p>
        </p:txBody>
      </p:sp>
      <p:sp>
        <p:nvSpPr>
          <p:cNvPr id="201" name="Google Shape;201;p20"/>
          <p:cNvSpPr/>
          <p:nvPr/>
        </p:nvSpPr>
        <p:spPr>
          <a:xfrm>
            <a:off x="1314596" y="5121372"/>
            <a:ext cx="1538100" cy="5481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algn="ctr" eaLnBrk="1" fontAlgn="auto" hangingPunct="1">
              <a:spcBef>
                <a:spcPts val="0"/>
              </a:spcBef>
              <a:spcAft>
                <a:spcPts val="0"/>
              </a:spcAft>
              <a:buClr>
                <a:srgbClr val="000000"/>
              </a:buClr>
            </a:pPr>
            <a:r>
              <a:rPr lang="en" sz="1000" kern="0">
                <a:solidFill>
                  <a:srgbClr val="FFFFFF"/>
                </a:solidFill>
                <a:latin typeface="Roboto"/>
                <a:ea typeface="Roboto"/>
                <a:cs typeface="Roboto"/>
                <a:sym typeface="Roboto"/>
              </a:rPr>
              <a:t>Regional Medical Director</a:t>
            </a:r>
            <a:endParaRPr sz="1400" kern="0">
              <a:solidFill>
                <a:srgbClr val="FFFFFF"/>
              </a:solidFill>
              <a:latin typeface="Arial"/>
              <a:cs typeface="Arial"/>
              <a:sym typeface="Arial"/>
            </a:endParaRPr>
          </a:p>
        </p:txBody>
      </p:sp>
      <p:sp>
        <p:nvSpPr>
          <p:cNvPr id="202" name="Google Shape;202;p20"/>
          <p:cNvSpPr/>
          <p:nvPr/>
        </p:nvSpPr>
        <p:spPr>
          <a:xfrm>
            <a:off x="3802948" y="3571497"/>
            <a:ext cx="1538100" cy="5481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algn="ctr" eaLnBrk="1" fontAlgn="auto" hangingPunct="1">
              <a:spcBef>
                <a:spcPts val="0"/>
              </a:spcBef>
              <a:spcAft>
                <a:spcPts val="0"/>
              </a:spcAft>
              <a:buClr>
                <a:srgbClr val="000000"/>
              </a:buClr>
            </a:pPr>
            <a:r>
              <a:rPr lang="en" sz="1000" kern="0">
                <a:solidFill>
                  <a:srgbClr val="FFFFFF"/>
                </a:solidFill>
                <a:latin typeface="Roboto"/>
                <a:ea typeface="Roboto"/>
                <a:cs typeface="Roboto"/>
                <a:sym typeface="Roboto"/>
              </a:rPr>
              <a:t>BREMS Board of Directors</a:t>
            </a:r>
            <a:endParaRPr sz="1400" kern="0">
              <a:solidFill>
                <a:srgbClr val="FFFFFF"/>
              </a:solidFill>
              <a:latin typeface="Arial"/>
              <a:cs typeface="Arial"/>
              <a:sym typeface="Arial"/>
            </a:endParaRPr>
          </a:p>
        </p:txBody>
      </p:sp>
      <p:sp>
        <p:nvSpPr>
          <p:cNvPr id="203" name="Google Shape;203;p20"/>
          <p:cNvSpPr/>
          <p:nvPr/>
        </p:nvSpPr>
        <p:spPr>
          <a:xfrm>
            <a:off x="3803550" y="4310394"/>
            <a:ext cx="1538100" cy="5481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algn="ctr" eaLnBrk="1" fontAlgn="auto" hangingPunct="1">
              <a:spcBef>
                <a:spcPts val="0"/>
              </a:spcBef>
              <a:spcAft>
                <a:spcPts val="0"/>
              </a:spcAft>
              <a:buClr>
                <a:srgbClr val="000000"/>
              </a:buClr>
            </a:pPr>
            <a:r>
              <a:rPr lang="en" sz="1000" kern="0">
                <a:solidFill>
                  <a:srgbClr val="FFFFFF"/>
                </a:solidFill>
                <a:latin typeface="Roboto"/>
                <a:ea typeface="Roboto"/>
                <a:cs typeface="Roboto"/>
                <a:sym typeface="Roboto"/>
              </a:rPr>
              <a:t>BREMS Regional Director</a:t>
            </a:r>
            <a:endParaRPr sz="1400" kern="0">
              <a:solidFill>
                <a:srgbClr val="FFFFFF"/>
              </a:solidFill>
              <a:latin typeface="Arial"/>
              <a:cs typeface="Arial"/>
              <a:sym typeface="Arial"/>
            </a:endParaRPr>
          </a:p>
        </p:txBody>
      </p:sp>
      <p:sp>
        <p:nvSpPr>
          <p:cNvPr id="204" name="Google Shape;204;p20"/>
          <p:cNvSpPr/>
          <p:nvPr/>
        </p:nvSpPr>
        <p:spPr>
          <a:xfrm>
            <a:off x="3106200" y="5154494"/>
            <a:ext cx="1538100" cy="5481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algn="ctr" eaLnBrk="1" fontAlgn="auto" hangingPunct="1">
              <a:spcBef>
                <a:spcPts val="0"/>
              </a:spcBef>
              <a:spcAft>
                <a:spcPts val="0"/>
              </a:spcAft>
              <a:buClr>
                <a:srgbClr val="000000"/>
              </a:buClr>
            </a:pPr>
            <a:r>
              <a:rPr lang="en" sz="1000" kern="0">
                <a:solidFill>
                  <a:srgbClr val="FFFFFF"/>
                </a:solidFill>
                <a:latin typeface="Roboto"/>
                <a:ea typeface="Roboto"/>
                <a:cs typeface="Roboto"/>
                <a:sym typeface="Roboto"/>
              </a:rPr>
              <a:t>Field Coordinator</a:t>
            </a:r>
            <a:endParaRPr sz="1400" kern="0">
              <a:solidFill>
                <a:srgbClr val="FFFFFF"/>
              </a:solidFill>
              <a:latin typeface="Arial"/>
              <a:cs typeface="Arial"/>
              <a:sym typeface="Arial"/>
            </a:endParaRPr>
          </a:p>
        </p:txBody>
      </p:sp>
      <p:cxnSp>
        <p:nvCxnSpPr>
          <p:cNvPr id="205" name="Google Shape;205;p20"/>
          <p:cNvCxnSpPr>
            <a:stCxn id="202" idx="0"/>
            <a:endCxn id="200" idx="2"/>
          </p:cNvCxnSpPr>
          <p:nvPr/>
        </p:nvCxnSpPr>
        <p:spPr>
          <a:xfrm rot="-5400000">
            <a:off x="4506598" y="3505497"/>
            <a:ext cx="131400" cy="600"/>
          </a:xfrm>
          <a:prstGeom prst="bentConnector3">
            <a:avLst>
              <a:gd name="adj1" fmla="val 50028"/>
            </a:avLst>
          </a:prstGeom>
          <a:noFill/>
          <a:ln w="9525" cap="flat" cmpd="sng">
            <a:solidFill>
              <a:srgbClr val="C2C2C2"/>
            </a:solidFill>
            <a:prstDash val="solid"/>
            <a:round/>
            <a:headEnd type="none" w="sm" len="sm"/>
            <a:tailEnd type="none" w="sm" len="sm"/>
          </a:ln>
        </p:spPr>
      </p:cxnSp>
      <p:cxnSp>
        <p:nvCxnSpPr>
          <p:cNvPr id="206" name="Google Shape;206;p20"/>
          <p:cNvCxnSpPr>
            <a:stCxn id="203" idx="0"/>
            <a:endCxn id="202" idx="2"/>
          </p:cNvCxnSpPr>
          <p:nvPr/>
        </p:nvCxnSpPr>
        <p:spPr>
          <a:xfrm rot="5400000" flipH="1">
            <a:off x="4476900" y="4214694"/>
            <a:ext cx="190800" cy="600"/>
          </a:xfrm>
          <a:prstGeom prst="bentConnector3">
            <a:avLst>
              <a:gd name="adj1" fmla="val 49999"/>
            </a:avLst>
          </a:prstGeom>
          <a:noFill/>
          <a:ln w="9525" cap="flat" cmpd="sng">
            <a:solidFill>
              <a:srgbClr val="C2C2C2"/>
            </a:solidFill>
            <a:prstDash val="solid"/>
            <a:round/>
            <a:headEnd type="none" w="sm" len="sm"/>
            <a:tailEnd type="none" w="sm" len="sm"/>
          </a:ln>
        </p:spPr>
      </p:cxnSp>
      <p:sp>
        <p:nvSpPr>
          <p:cNvPr id="207" name="Google Shape;207;p20"/>
          <p:cNvSpPr/>
          <p:nvPr/>
        </p:nvSpPr>
        <p:spPr>
          <a:xfrm>
            <a:off x="4867425" y="5121369"/>
            <a:ext cx="1538100" cy="5481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algn="ctr" eaLnBrk="1" fontAlgn="auto" hangingPunct="1">
              <a:spcBef>
                <a:spcPts val="0"/>
              </a:spcBef>
              <a:spcAft>
                <a:spcPts val="0"/>
              </a:spcAft>
              <a:buClr>
                <a:srgbClr val="000000"/>
              </a:buClr>
            </a:pPr>
            <a:r>
              <a:rPr lang="en" sz="1000" kern="0">
                <a:solidFill>
                  <a:srgbClr val="FFFFFF"/>
                </a:solidFill>
                <a:latin typeface="Roboto"/>
                <a:ea typeface="Roboto"/>
                <a:cs typeface="Roboto"/>
                <a:sym typeface="Roboto"/>
              </a:rPr>
              <a:t>Administrative Assistant</a:t>
            </a:r>
            <a:endParaRPr sz="1400" kern="0">
              <a:solidFill>
                <a:srgbClr val="FFFFFF"/>
              </a:solidFill>
              <a:latin typeface="Arial"/>
              <a:cs typeface="Arial"/>
              <a:sym typeface="Arial"/>
            </a:endParaRPr>
          </a:p>
        </p:txBody>
      </p:sp>
      <p:sp>
        <p:nvSpPr>
          <p:cNvPr id="208" name="Google Shape;208;p20"/>
          <p:cNvSpPr/>
          <p:nvPr/>
        </p:nvSpPr>
        <p:spPr>
          <a:xfrm>
            <a:off x="6661775" y="5121369"/>
            <a:ext cx="1538100" cy="5481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algn="ctr" eaLnBrk="1" fontAlgn="auto" hangingPunct="1">
              <a:spcBef>
                <a:spcPts val="0"/>
              </a:spcBef>
              <a:spcAft>
                <a:spcPts val="0"/>
              </a:spcAft>
              <a:buClr>
                <a:srgbClr val="000000"/>
              </a:buClr>
            </a:pPr>
            <a:r>
              <a:rPr lang="en" sz="1000" kern="0">
                <a:solidFill>
                  <a:srgbClr val="FFFFFF"/>
                </a:solidFill>
                <a:latin typeface="Roboto"/>
                <a:ea typeface="Roboto"/>
                <a:cs typeface="Roboto"/>
                <a:sym typeface="Roboto"/>
              </a:rPr>
              <a:t>Training Coordinator</a:t>
            </a:r>
            <a:endParaRPr sz="1400" kern="0">
              <a:solidFill>
                <a:srgbClr val="FFFFFF"/>
              </a:solidFill>
              <a:latin typeface="Arial"/>
              <a:cs typeface="Arial"/>
              <a:sym typeface="Arial"/>
            </a:endParaRPr>
          </a:p>
        </p:txBody>
      </p:sp>
      <p:cxnSp>
        <p:nvCxnSpPr>
          <p:cNvPr id="209" name="Google Shape;209;p20"/>
          <p:cNvCxnSpPr>
            <a:stCxn id="201" idx="0"/>
          </p:cNvCxnSpPr>
          <p:nvPr/>
        </p:nvCxnSpPr>
        <p:spPr>
          <a:xfrm rot="-5400000">
            <a:off x="3196946" y="3745272"/>
            <a:ext cx="262800" cy="2489400"/>
          </a:xfrm>
          <a:prstGeom prst="bentConnector2">
            <a:avLst/>
          </a:prstGeom>
          <a:noFill/>
          <a:ln w="9525" cap="flat" cmpd="sng">
            <a:solidFill>
              <a:srgbClr val="C2C2C2"/>
            </a:solidFill>
            <a:prstDash val="solid"/>
            <a:round/>
            <a:headEnd type="none" w="sm" len="sm"/>
            <a:tailEnd type="none" w="sm" len="sm"/>
          </a:ln>
        </p:spPr>
      </p:cxnSp>
      <p:cxnSp>
        <p:nvCxnSpPr>
          <p:cNvPr id="210" name="Google Shape;210;p20"/>
          <p:cNvCxnSpPr>
            <a:stCxn id="204" idx="0"/>
          </p:cNvCxnSpPr>
          <p:nvPr/>
        </p:nvCxnSpPr>
        <p:spPr>
          <a:xfrm rot="-5400000">
            <a:off x="4075650" y="4657994"/>
            <a:ext cx="296100" cy="696900"/>
          </a:xfrm>
          <a:prstGeom prst="bentConnector2">
            <a:avLst/>
          </a:prstGeom>
          <a:noFill/>
          <a:ln w="9525" cap="flat" cmpd="sng">
            <a:solidFill>
              <a:srgbClr val="C2C2C2"/>
            </a:solidFill>
            <a:prstDash val="solid"/>
            <a:round/>
            <a:headEnd type="none" w="sm" len="sm"/>
            <a:tailEnd type="none" w="sm" len="sm"/>
          </a:ln>
        </p:spPr>
      </p:cxnSp>
      <p:cxnSp>
        <p:nvCxnSpPr>
          <p:cNvPr id="211" name="Google Shape;211;p20"/>
          <p:cNvCxnSpPr>
            <a:stCxn id="208" idx="0"/>
          </p:cNvCxnSpPr>
          <p:nvPr/>
        </p:nvCxnSpPr>
        <p:spPr>
          <a:xfrm rot="5400000" flipH="1">
            <a:off x="5870525" y="3561069"/>
            <a:ext cx="262800" cy="2857800"/>
          </a:xfrm>
          <a:prstGeom prst="bentConnector2">
            <a:avLst/>
          </a:prstGeom>
          <a:noFill/>
          <a:ln w="9525" cap="flat" cmpd="sng">
            <a:solidFill>
              <a:srgbClr val="C2C2C2"/>
            </a:solidFill>
            <a:prstDash val="solid"/>
            <a:round/>
            <a:headEnd type="none" w="sm" len="sm"/>
            <a:tailEnd type="none" w="sm" len="sm"/>
          </a:ln>
        </p:spPr>
      </p:cxnSp>
      <p:cxnSp>
        <p:nvCxnSpPr>
          <p:cNvPr id="212" name="Google Shape;212;p20"/>
          <p:cNvCxnSpPr>
            <a:stCxn id="207" idx="0"/>
          </p:cNvCxnSpPr>
          <p:nvPr/>
        </p:nvCxnSpPr>
        <p:spPr>
          <a:xfrm rot="5400000" flipH="1">
            <a:off x="4963125" y="4448019"/>
            <a:ext cx="263100" cy="1083600"/>
          </a:xfrm>
          <a:prstGeom prst="bentConnector2">
            <a:avLst/>
          </a:prstGeom>
          <a:noFill/>
          <a:ln w="9525" cap="flat" cmpd="sng">
            <a:solidFill>
              <a:srgbClr val="C2C2C2"/>
            </a:solidFill>
            <a:prstDash val="solid"/>
            <a:round/>
            <a:headEnd type="none" w="sm" len="sm"/>
            <a:tailEnd type="none" w="sm" len="sm"/>
          </a:ln>
        </p:spPr>
      </p:cxnSp>
    </p:spTree>
    <p:extLst>
      <p:ext uri="{BB962C8B-B14F-4D97-AF65-F5344CB8AC3E}">
        <p14:creationId xmlns:p14="http://schemas.microsoft.com/office/powerpoint/2010/main" val="22863065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1"/>
          <p:cNvSpPr txBox="1">
            <a:spLocks noGrp="1"/>
          </p:cNvSpPr>
          <p:nvPr>
            <p:ph type="body" idx="1"/>
          </p:nvPr>
        </p:nvSpPr>
        <p:spPr>
          <a:xfrm>
            <a:off x="875925" y="2591200"/>
            <a:ext cx="7505700" cy="2950500"/>
          </a:xfrm>
          <a:prstGeom prst="rect">
            <a:avLst/>
          </a:prstGeom>
        </p:spPr>
        <p:txBody>
          <a:bodyPr spcFirstLastPara="1" wrap="square" lIns="91425" tIns="91425" rIns="91425" bIns="91425" anchor="t" anchorCtr="0">
            <a:noAutofit/>
          </a:bodyPr>
          <a:lstStyle/>
          <a:p>
            <a:pPr marL="0" indent="0" algn="ctr">
              <a:buNone/>
            </a:pPr>
            <a:endParaRPr/>
          </a:p>
          <a:p>
            <a:pPr marL="0" indent="0" algn="ctr">
              <a:spcBef>
                <a:spcPts val="1600"/>
              </a:spcBef>
              <a:buNone/>
            </a:pPr>
            <a:endParaRPr/>
          </a:p>
          <a:p>
            <a:pPr marL="0" indent="0" algn="ctr">
              <a:spcBef>
                <a:spcPts val="1600"/>
              </a:spcBef>
              <a:buNone/>
            </a:pPr>
            <a:endParaRPr/>
          </a:p>
          <a:p>
            <a:pPr marL="0" indent="0" algn="ctr">
              <a:spcBef>
                <a:spcPts val="1600"/>
              </a:spcBef>
              <a:buNone/>
            </a:pPr>
            <a:endParaRPr/>
          </a:p>
          <a:p>
            <a:pPr marL="0" indent="0">
              <a:spcBef>
                <a:spcPts val="1600"/>
              </a:spcBef>
              <a:buNone/>
            </a:pPr>
            <a:endParaRPr/>
          </a:p>
          <a:p>
            <a:pPr marL="0" indent="0">
              <a:spcBef>
                <a:spcPts val="1600"/>
              </a:spcBef>
              <a:buNone/>
            </a:pPr>
            <a:endParaRPr/>
          </a:p>
          <a:p>
            <a:pPr marL="0" indent="0">
              <a:spcBef>
                <a:spcPts val="1600"/>
              </a:spcBef>
              <a:spcAft>
                <a:spcPts val="1600"/>
              </a:spcAft>
              <a:buNone/>
            </a:pPr>
            <a:endParaRPr/>
          </a:p>
        </p:txBody>
      </p:sp>
      <p:pic>
        <p:nvPicPr>
          <p:cNvPr id="218" name="Google Shape;218;p21"/>
          <p:cNvPicPr preferRelativeResize="0"/>
          <p:nvPr/>
        </p:nvPicPr>
        <p:blipFill>
          <a:blip r:embed="rId3">
            <a:alphaModFix/>
          </a:blip>
          <a:stretch>
            <a:fillRect/>
          </a:stretch>
        </p:blipFill>
        <p:spPr>
          <a:xfrm>
            <a:off x="4814200" y="1575501"/>
            <a:ext cx="2971800" cy="1053575"/>
          </a:xfrm>
          <a:prstGeom prst="rect">
            <a:avLst/>
          </a:prstGeom>
          <a:noFill/>
          <a:ln>
            <a:noFill/>
          </a:ln>
        </p:spPr>
      </p:pic>
      <p:sp>
        <p:nvSpPr>
          <p:cNvPr id="219" name="Google Shape;219;p21"/>
          <p:cNvSpPr/>
          <p:nvPr/>
        </p:nvSpPr>
        <p:spPr>
          <a:xfrm>
            <a:off x="3802947" y="2891925"/>
            <a:ext cx="1538100" cy="548100"/>
          </a:xfrm>
          <a:prstGeom prst="roundRect">
            <a:avLst>
              <a:gd name="adj" fmla="val 50000"/>
            </a:avLst>
          </a:prstGeom>
          <a:solidFill>
            <a:srgbClr val="0944A1"/>
          </a:solidFill>
          <a:ln>
            <a:noFill/>
          </a:ln>
        </p:spPr>
        <p:txBody>
          <a:bodyPr spcFirstLastPara="1" wrap="square" lIns="91425" tIns="91425" rIns="91425" bIns="91425" anchor="ctr" anchorCtr="0">
            <a:noAutofit/>
          </a:bodyPr>
          <a:lstStyle/>
          <a:p>
            <a:pPr algn="ctr" eaLnBrk="1" fontAlgn="auto" hangingPunct="1">
              <a:spcBef>
                <a:spcPts val="0"/>
              </a:spcBef>
              <a:spcAft>
                <a:spcPts val="0"/>
              </a:spcAft>
              <a:buClr>
                <a:srgbClr val="000000"/>
              </a:buClr>
            </a:pPr>
            <a:r>
              <a:rPr lang="en" sz="1000" kern="0">
                <a:solidFill>
                  <a:srgbClr val="FFFFFF"/>
                </a:solidFill>
                <a:latin typeface="Roboto"/>
                <a:ea typeface="Roboto"/>
                <a:cs typeface="Roboto"/>
                <a:sym typeface="Roboto"/>
              </a:rPr>
              <a:t>OEMS/VDH</a:t>
            </a:r>
            <a:endParaRPr sz="1400" kern="0">
              <a:solidFill>
                <a:srgbClr val="FFFFFF"/>
              </a:solidFill>
              <a:latin typeface="Arial"/>
              <a:cs typeface="Arial"/>
              <a:sym typeface="Arial"/>
            </a:endParaRPr>
          </a:p>
        </p:txBody>
      </p:sp>
      <p:sp>
        <p:nvSpPr>
          <p:cNvPr id="220" name="Google Shape;220;p21"/>
          <p:cNvSpPr/>
          <p:nvPr/>
        </p:nvSpPr>
        <p:spPr>
          <a:xfrm>
            <a:off x="1314596" y="5121372"/>
            <a:ext cx="1538100" cy="5481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algn="ctr" eaLnBrk="1" fontAlgn="auto" hangingPunct="1">
              <a:spcBef>
                <a:spcPts val="0"/>
              </a:spcBef>
              <a:spcAft>
                <a:spcPts val="0"/>
              </a:spcAft>
              <a:buClr>
                <a:srgbClr val="000000"/>
              </a:buClr>
            </a:pPr>
            <a:r>
              <a:rPr lang="en" sz="1000" kern="0">
                <a:solidFill>
                  <a:srgbClr val="FFFFFF"/>
                </a:solidFill>
                <a:latin typeface="Roboto"/>
                <a:ea typeface="Roboto"/>
                <a:cs typeface="Roboto"/>
                <a:sym typeface="Roboto"/>
              </a:rPr>
              <a:t>Regional System</a:t>
            </a:r>
            <a:endParaRPr sz="1000" kern="0">
              <a:solidFill>
                <a:srgbClr val="FFFFFF"/>
              </a:solidFill>
              <a:latin typeface="Roboto"/>
              <a:ea typeface="Roboto"/>
              <a:cs typeface="Roboto"/>
              <a:sym typeface="Roboto"/>
            </a:endParaRPr>
          </a:p>
          <a:p>
            <a:pPr algn="ctr" eaLnBrk="1" fontAlgn="auto" hangingPunct="1">
              <a:spcBef>
                <a:spcPts val="0"/>
              </a:spcBef>
              <a:spcAft>
                <a:spcPts val="0"/>
              </a:spcAft>
              <a:buClr>
                <a:srgbClr val="000000"/>
              </a:buClr>
            </a:pPr>
            <a:r>
              <a:rPr lang="en" sz="1000" kern="0">
                <a:solidFill>
                  <a:srgbClr val="FFFFFF"/>
                </a:solidFill>
                <a:latin typeface="Roboto"/>
                <a:ea typeface="Roboto"/>
                <a:cs typeface="Roboto"/>
                <a:sym typeface="Roboto"/>
              </a:rPr>
              <a:t>Coordinator</a:t>
            </a:r>
            <a:endParaRPr sz="1400" kern="0">
              <a:solidFill>
                <a:srgbClr val="FFFFFF"/>
              </a:solidFill>
              <a:latin typeface="Arial"/>
              <a:cs typeface="Arial"/>
              <a:sym typeface="Arial"/>
            </a:endParaRPr>
          </a:p>
        </p:txBody>
      </p:sp>
      <p:sp>
        <p:nvSpPr>
          <p:cNvPr id="221" name="Google Shape;221;p21"/>
          <p:cNvSpPr/>
          <p:nvPr/>
        </p:nvSpPr>
        <p:spPr>
          <a:xfrm>
            <a:off x="1666698" y="3266172"/>
            <a:ext cx="1538100" cy="5481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algn="ctr" eaLnBrk="1" fontAlgn="auto" hangingPunct="1">
              <a:spcBef>
                <a:spcPts val="0"/>
              </a:spcBef>
              <a:spcAft>
                <a:spcPts val="0"/>
              </a:spcAft>
              <a:buClr>
                <a:srgbClr val="000000"/>
              </a:buClr>
            </a:pPr>
            <a:r>
              <a:rPr lang="en" sz="1000" kern="0">
                <a:solidFill>
                  <a:srgbClr val="FFFFFF"/>
                </a:solidFill>
                <a:latin typeface="Roboto"/>
                <a:ea typeface="Roboto"/>
                <a:cs typeface="Roboto"/>
                <a:sym typeface="Roboto"/>
              </a:rPr>
              <a:t>REMS Board of Directors</a:t>
            </a:r>
            <a:endParaRPr sz="1400" kern="0">
              <a:solidFill>
                <a:srgbClr val="FFFFFF"/>
              </a:solidFill>
              <a:latin typeface="Arial"/>
              <a:cs typeface="Arial"/>
              <a:sym typeface="Arial"/>
            </a:endParaRPr>
          </a:p>
        </p:txBody>
      </p:sp>
      <p:sp>
        <p:nvSpPr>
          <p:cNvPr id="222" name="Google Shape;222;p21"/>
          <p:cNvSpPr/>
          <p:nvPr/>
        </p:nvSpPr>
        <p:spPr>
          <a:xfrm>
            <a:off x="3893625" y="3937532"/>
            <a:ext cx="1538100" cy="5481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algn="ctr" eaLnBrk="1" fontAlgn="auto" hangingPunct="1">
              <a:spcBef>
                <a:spcPts val="0"/>
              </a:spcBef>
              <a:spcAft>
                <a:spcPts val="0"/>
              </a:spcAft>
              <a:buClr>
                <a:srgbClr val="000000"/>
              </a:buClr>
            </a:pPr>
            <a:r>
              <a:rPr lang="en" sz="1000" kern="0">
                <a:solidFill>
                  <a:srgbClr val="FFFFFF"/>
                </a:solidFill>
                <a:latin typeface="Roboto"/>
                <a:ea typeface="Roboto"/>
                <a:cs typeface="Roboto"/>
                <a:sym typeface="Roboto"/>
              </a:rPr>
              <a:t>REMS Program Director</a:t>
            </a:r>
            <a:endParaRPr sz="1400" kern="0">
              <a:solidFill>
                <a:srgbClr val="FFFFFF"/>
              </a:solidFill>
              <a:latin typeface="Arial"/>
              <a:cs typeface="Arial"/>
              <a:sym typeface="Arial"/>
            </a:endParaRPr>
          </a:p>
        </p:txBody>
      </p:sp>
      <p:sp>
        <p:nvSpPr>
          <p:cNvPr id="223" name="Google Shape;223;p21"/>
          <p:cNvSpPr/>
          <p:nvPr/>
        </p:nvSpPr>
        <p:spPr>
          <a:xfrm>
            <a:off x="3106200" y="5154494"/>
            <a:ext cx="1538100" cy="5481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algn="ctr" eaLnBrk="1" fontAlgn="auto" hangingPunct="1">
              <a:spcBef>
                <a:spcPts val="0"/>
              </a:spcBef>
              <a:spcAft>
                <a:spcPts val="0"/>
              </a:spcAft>
              <a:buClr>
                <a:srgbClr val="000000"/>
              </a:buClr>
            </a:pPr>
            <a:r>
              <a:rPr lang="en" sz="1000" kern="0">
                <a:solidFill>
                  <a:srgbClr val="FFFFFF"/>
                </a:solidFill>
                <a:latin typeface="Roboto"/>
                <a:ea typeface="Roboto"/>
                <a:cs typeface="Roboto"/>
                <a:sym typeface="Roboto"/>
              </a:rPr>
              <a:t>Regional Field </a:t>
            </a:r>
            <a:endParaRPr sz="1000" kern="0">
              <a:solidFill>
                <a:srgbClr val="FFFFFF"/>
              </a:solidFill>
              <a:latin typeface="Roboto"/>
              <a:ea typeface="Roboto"/>
              <a:cs typeface="Roboto"/>
              <a:sym typeface="Roboto"/>
            </a:endParaRPr>
          </a:p>
          <a:p>
            <a:pPr algn="ctr" eaLnBrk="1" fontAlgn="auto" hangingPunct="1">
              <a:spcBef>
                <a:spcPts val="0"/>
              </a:spcBef>
              <a:spcAft>
                <a:spcPts val="0"/>
              </a:spcAft>
              <a:buClr>
                <a:srgbClr val="000000"/>
              </a:buClr>
            </a:pPr>
            <a:r>
              <a:rPr lang="en" sz="1000" kern="0">
                <a:solidFill>
                  <a:srgbClr val="FFFFFF"/>
                </a:solidFill>
                <a:latin typeface="Roboto"/>
                <a:ea typeface="Roboto"/>
                <a:cs typeface="Roboto"/>
                <a:sym typeface="Roboto"/>
              </a:rPr>
              <a:t>Coordinator</a:t>
            </a:r>
            <a:endParaRPr sz="1400" kern="0">
              <a:solidFill>
                <a:srgbClr val="FFFFFF"/>
              </a:solidFill>
              <a:latin typeface="Arial"/>
              <a:cs typeface="Arial"/>
              <a:sym typeface="Arial"/>
            </a:endParaRPr>
          </a:p>
        </p:txBody>
      </p:sp>
      <p:cxnSp>
        <p:nvCxnSpPr>
          <p:cNvPr id="224" name="Google Shape;224;p21"/>
          <p:cNvCxnSpPr>
            <a:stCxn id="222" idx="0"/>
            <a:endCxn id="219" idx="2"/>
          </p:cNvCxnSpPr>
          <p:nvPr/>
        </p:nvCxnSpPr>
        <p:spPr>
          <a:xfrm rot="5400000" flipH="1">
            <a:off x="4368675" y="3643532"/>
            <a:ext cx="497400" cy="90600"/>
          </a:xfrm>
          <a:prstGeom prst="bentConnector3">
            <a:avLst>
              <a:gd name="adj1" fmla="val 50011"/>
            </a:avLst>
          </a:prstGeom>
          <a:noFill/>
          <a:ln w="9525" cap="flat" cmpd="sng">
            <a:solidFill>
              <a:srgbClr val="C2C2C2"/>
            </a:solidFill>
            <a:prstDash val="solid"/>
            <a:round/>
            <a:headEnd type="none" w="sm" len="sm"/>
            <a:tailEnd type="none" w="sm" len="sm"/>
          </a:ln>
        </p:spPr>
      </p:cxnSp>
      <p:sp>
        <p:nvSpPr>
          <p:cNvPr id="225" name="Google Shape;225;p21"/>
          <p:cNvSpPr/>
          <p:nvPr/>
        </p:nvSpPr>
        <p:spPr>
          <a:xfrm>
            <a:off x="4867425" y="5121369"/>
            <a:ext cx="1538100" cy="5481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algn="ctr" eaLnBrk="1" fontAlgn="auto" hangingPunct="1">
              <a:spcBef>
                <a:spcPts val="0"/>
              </a:spcBef>
              <a:spcAft>
                <a:spcPts val="0"/>
              </a:spcAft>
              <a:buClr>
                <a:srgbClr val="000000"/>
              </a:buClr>
            </a:pPr>
            <a:r>
              <a:rPr lang="en" sz="1000" kern="0">
                <a:solidFill>
                  <a:srgbClr val="FFFFFF"/>
                </a:solidFill>
                <a:latin typeface="Roboto"/>
                <a:ea typeface="Roboto"/>
                <a:cs typeface="Roboto"/>
                <a:sym typeface="Roboto"/>
              </a:rPr>
              <a:t>Office Manager</a:t>
            </a:r>
            <a:endParaRPr sz="1400" kern="0">
              <a:solidFill>
                <a:srgbClr val="FFFFFF"/>
              </a:solidFill>
              <a:latin typeface="Arial"/>
              <a:cs typeface="Arial"/>
              <a:sym typeface="Arial"/>
            </a:endParaRPr>
          </a:p>
        </p:txBody>
      </p:sp>
      <p:sp>
        <p:nvSpPr>
          <p:cNvPr id="226" name="Google Shape;226;p21"/>
          <p:cNvSpPr/>
          <p:nvPr/>
        </p:nvSpPr>
        <p:spPr>
          <a:xfrm>
            <a:off x="6661775" y="5121369"/>
            <a:ext cx="1538100" cy="5481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algn="ctr" eaLnBrk="1" fontAlgn="auto" hangingPunct="1">
              <a:spcBef>
                <a:spcPts val="0"/>
              </a:spcBef>
              <a:spcAft>
                <a:spcPts val="0"/>
              </a:spcAft>
              <a:buClr>
                <a:srgbClr val="000000"/>
              </a:buClr>
            </a:pPr>
            <a:r>
              <a:rPr lang="en" sz="1000" kern="0">
                <a:solidFill>
                  <a:srgbClr val="FFFFFF"/>
                </a:solidFill>
                <a:latin typeface="Roboto"/>
                <a:ea typeface="Roboto"/>
                <a:cs typeface="Roboto"/>
                <a:sym typeface="Roboto"/>
              </a:rPr>
              <a:t>Regional Education Coordinator</a:t>
            </a:r>
            <a:endParaRPr sz="1400" kern="0">
              <a:solidFill>
                <a:srgbClr val="FFFFFF"/>
              </a:solidFill>
              <a:latin typeface="Arial"/>
              <a:cs typeface="Arial"/>
              <a:sym typeface="Arial"/>
            </a:endParaRPr>
          </a:p>
        </p:txBody>
      </p:sp>
      <p:cxnSp>
        <p:nvCxnSpPr>
          <p:cNvPr id="227" name="Google Shape;227;p21"/>
          <p:cNvCxnSpPr>
            <a:stCxn id="220" idx="0"/>
          </p:cNvCxnSpPr>
          <p:nvPr/>
        </p:nvCxnSpPr>
        <p:spPr>
          <a:xfrm rot="-5400000">
            <a:off x="3196946" y="3745272"/>
            <a:ext cx="262800" cy="2489400"/>
          </a:xfrm>
          <a:prstGeom prst="bentConnector2">
            <a:avLst/>
          </a:prstGeom>
          <a:noFill/>
          <a:ln w="9525" cap="flat" cmpd="sng">
            <a:solidFill>
              <a:srgbClr val="C2C2C2"/>
            </a:solidFill>
            <a:prstDash val="solid"/>
            <a:round/>
            <a:headEnd type="none" w="sm" len="sm"/>
            <a:tailEnd type="none" w="sm" len="sm"/>
          </a:ln>
        </p:spPr>
      </p:cxnSp>
      <p:cxnSp>
        <p:nvCxnSpPr>
          <p:cNvPr id="228" name="Google Shape;228;p21"/>
          <p:cNvCxnSpPr>
            <a:stCxn id="223" idx="0"/>
          </p:cNvCxnSpPr>
          <p:nvPr/>
        </p:nvCxnSpPr>
        <p:spPr>
          <a:xfrm rot="-5400000">
            <a:off x="4075650" y="4657994"/>
            <a:ext cx="296100" cy="696900"/>
          </a:xfrm>
          <a:prstGeom prst="bentConnector2">
            <a:avLst/>
          </a:prstGeom>
          <a:noFill/>
          <a:ln w="9525" cap="flat" cmpd="sng">
            <a:solidFill>
              <a:srgbClr val="C2C2C2"/>
            </a:solidFill>
            <a:prstDash val="solid"/>
            <a:round/>
            <a:headEnd type="none" w="sm" len="sm"/>
            <a:tailEnd type="none" w="sm" len="sm"/>
          </a:ln>
        </p:spPr>
      </p:cxnSp>
      <p:cxnSp>
        <p:nvCxnSpPr>
          <p:cNvPr id="229" name="Google Shape;229;p21"/>
          <p:cNvCxnSpPr>
            <a:stCxn id="226" idx="0"/>
          </p:cNvCxnSpPr>
          <p:nvPr/>
        </p:nvCxnSpPr>
        <p:spPr>
          <a:xfrm rot="5400000" flipH="1">
            <a:off x="5870525" y="3561069"/>
            <a:ext cx="262800" cy="2857800"/>
          </a:xfrm>
          <a:prstGeom prst="bentConnector2">
            <a:avLst/>
          </a:prstGeom>
          <a:noFill/>
          <a:ln w="9525" cap="flat" cmpd="sng">
            <a:solidFill>
              <a:srgbClr val="C2C2C2"/>
            </a:solidFill>
            <a:prstDash val="solid"/>
            <a:round/>
            <a:headEnd type="none" w="sm" len="sm"/>
            <a:tailEnd type="none" w="sm" len="sm"/>
          </a:ln>
        </p:spPr>
      </p:cxnSp>
      <p:cxnSp>
        <p:nvCxnSpPr>
          <p:cNvPr id="230" name="Google Shape;230;p21"/>
          <p:cNvCxnSpPr>
            <a:stCxn id="225" idx="0"/>
            <a:endCxn id="222" idx="2"/>
          </p:cNvCxnSpPr>
          <p:nvPr/>
        </p:nvCxnSpPr>
        <p:spPr>
          <a:xfrm rot="5400000" flipH="1">
            <a:off x="4831725" y="4316619"/>
            <a:ext cx="635700" cy="973800"/>
          </a:xfrm>
          <a:prstGeom prst="bentConnector3">
            <a:avLst>
              <a:gd name="adj1" fmla="val 50003"/>
            </a:avLst>
          </a:prstGeom>
          <a:noFill/>
          <a:ln w="9525" cap="flat" cmpd="sng">
            <a:solidFill>
              <a:srgbClr val="C2C2C2"/>
            </a:solidFill>
            <a:prstDash val="solid"/>
            <a:round/>
            <a:headEnd type="none" w="sm" len="sm"/>
            <a:tailEnd type="none" w="sm" len="sm"/>
          </a:ln>
        </p:spPr>
      </p:cxnSp>
      <p:pic>
        <p:nvPicPr>
          <p:cNvPr id="231" name="Google Shape;231;p21"/>
          <p:cNvPicPr preferRelativeResize="0"/>
          <p:nvPr/>
        </p:nvPicPr>
        <p:blipFill>
          <a:blip r:embed="rId4">
            <a:alphaModFix/>
          </a:blip>
          <a:stretch>
            <a:fillRect/>
          </a:stretch>
        </p:blipFill>
        <p:spPr>
          <a:xfrm>
            <a:off x="1204276" y="1299137"/>
            <a:ext cx="2050225" cy="1762020"/>
          </a:xfrm>
          <a:prstGeom prst="rect">
            <a:avLst/>
          </a:prstGeom>
          <a:noFill/>
          <a:ln>
            <a:noFill/>
          </a:ln>
        </p:spPr>
      </p:pic>
      <p:sp>
        <p:nvSpPr>
          <p:cNvPr id="232" name="Google Shape;232;p21"/>
          <p:cNvSpPr/>
          <p:nvPr/>
        </p:nvSpPr>
        <p:spPr>
          <a:xfrm>
            <a:off x="3086697" y="3731200"/>
            <a:ext cx="788562" cy="457326"/>
          </a:xfrm>
          <a:prstGeom prst="lightningBol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363935728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22"/>
          <p:cNvPicPr preferRelativeResize="0"/>
          <p:nvPr/>
        </p:nvPicPr>
        <p:blipFill>
          <a:blip r:embed="rId3">
            <a:alphaModFix/>
          </a:blip>
          <a:stretch>
            <a:fillRect/>
          </a:stretch>
        </p:blipFill>
        <p:spPr>
          <a:xfrm>
            <a:off x="4829700" y="3072451"/>
            <a:ext cx="4071300" cy="2300291"/>
          </a:xfrm>
          <a:prstGeom prst="rect">
            <a:avLst/>
          </a:prstGeom>
          <a:noFill/>
          <a:ln>
            <a:noFill/>
          </a:ln>
        </p:spPr>
      </p:pic>
      <p:sp>
        <p:nvSpPr>
          <p:cNvPr id="238" name="Google Shape;238;p22"/>
          <p:cNvSpPr txBox="1">
            <a:spLocks noGrp="1"/>
          </p:cNvSpPr>
          <p:nvPr>
            <p:ph type="body" idx="1"/>
          </p:nvPr>
        </p:nvSpPr>
        <p:spPr>
          <a:xfrm>
            <a:off x="717225" y="3026125"/>
            <a:ext cx="4071300" cy="2557500"/>
          </a:xfrm>
          <a:prstGeom prst="rect">
            <a:avLst/>
          </a:prstGeom>
        </p:spPr>
        <p:txBody>
          <a:bodyPr spcFirstLastPara="1" wrap="square" lIns="91425" tIns="91425" rIns="91425" bIns="91425" anchor="t" anchorCtr="0">
            <a:noAutofit/>
          </a:bodyPr>
          <a:lstStyle/>
          <a:p>
            <a:pPr marL="0" indent="0" algn="ctr">
              <a:buNone/>
            </a:pPr>
            <a:r>
              <a:rPr lang="en" sz="1600" u="sng"/>
              <a:t>Rappahannock Regional EMS Office </a:t>
            </a:r>
            <a:endParaRPr sz="1600" u="sng"/>
          </a:p>
          <a:p>
            <a:pPr marL="0" indent="0">
              <a:spcBef>
                <a:spcPts val="1600"/>
              </a:spcBef>
              <a:buNone/>
            </a:pPr>
            <a:r>
              <a:rPr lang="en"/>
              <a:t>Located in Fredericksburg, VA</a:t>
            </a:r>
            <a:endParaRPr/>
          </a:p>
          <a:p>
            <a:pPr marL="0" indent="0">
              <a:spcBef>
                <a:spcPts val="1600"/>
              </a:spcBef>
              <a:buNone/>
            </a:pPr>
            <a:r>
              <a:rPr lang="en"/>
              <a:t>Geography includes Planning District 9 and Planning District 16</a:t>
            </a:r>
            <a:endParaRPr/>
          </a:p>
          <a:p>
            <a:pPr marL="0" indent="0">
              <a:spcBef>
                <a:spcPts val="1600"/>
              </a:spcBef>
              <a:buNone/>
            </a:pPr>
            <a:r>
              <a:rPr lang="en" b="1"/>
              <a:t>City of </a:t>
            </a:r>
            <a:r>
              <a:rPr lang="en"/>
              <a:t>Fredericksburg as well as the </a:t>
            </a:r>
            <a:r>
              <a:rPr lang="en" b="1"/>
              <a:t>Counties of</a:t>
            </a:r>
            <a:r>
              <a:rPr lang="en"/>
              <a:t> Caroline, Culpeper, Fauquier, King George, Orange, Rappahannock, Spotsylvania, Stafford, and Westmoreland - Colonial Beach.</a:t>
            </a:r>
            <a:endParaRPr/>
          </a:p>
          <a:p>
            <a:pPr marL="0" indent="0">
              <a:spcBef>
                <a:spcPts val="1600"/>
              </a:spcBef>
              <a:spcAft>
                <a:spcPts val="1600"/>
              </a:spcAft>
              <a:buNone/>
            </a:pPr>
            <a:endParaRPr/>
          </a:p>
        </p:txBody>
      </p:sp>
      <p:pic>
        <p:nvPicPr>
          <p:cNvPr id="239" name="Google Shape;239;p22"/>
          <p:cNvPicPr preferRelativeResize="0"/>
          <p:nvPr/>
        </p:nvPicPr>
        <p:blipFill rotWithShape="1">
          <a:blip r:embed="rId4">
            <a:alphaModFix/>
          </a:blip>
          <a:srcRect l="23231" t="21658" r="21335" b="19899"/>
          <a:stretch/>
        </p:blipFill>
        <p:spPr>
          <a:xfrm>
            <a:off x="4829700" y="1663501"/>
            <a:ext cx="2121700" cy="1625389"/>
          </a:xfrm>
          <a:prstGeom prst="rect">
            <a:avLst/>
          </a:prstGeom>
          <a:noFill/>
          <a:ln>
            <a:noFill/>
          </a:ln>
        </p:spPr>
      </p:pic>
      <p:cxnSp>
        <p:nvCxnSpPr>
          <p:cNvPr id="240" name="Google Shape;240;p22"/>
          <p:cNvCxnSpPr/>
          <p:nvPr/>
        </p:nvCxnSpPr>
        <p:spPr>
          <a:xfrm>
            <a:off x="6431700" y="2979525"/>
            <a:ext cx="1084200" cy="769200"/>
          </a:xfrm>
          <a:prstGeom prst="straightConnector1">
            <a:avLst/>
          </a:prstGeom>
          <a:noFill/>
          <a:ln w="9525" cap="flat" cmpd="sng">
            <a:solidFill>
              <a:schemeClr val="dk2"/>
            </a:solidFill>
            <a:prstDash val="solid"/>
            <a:round/>
            <a:headEnd type="none" w="med" len="med"/>
            <a:tailEnd type="none" w="med" len="med"/>
          </a:ln>
        </p:spPr>
      </p:cxnSp>
      <p:pic>
        <p:nvPicPr>
          <p:cNvPr id="241" name="Google Shape;241;p22"/>
          <p:cNvPicPr preferRelativeResize="0"/>
          <p:nvPr/>
        </p:nvPicPr>
        <p:blipFill>
          <a:blip r:embed="rId5">
            <a:alphaModFix/>
          </a:blip>
          <a:stretch>
            <a:fillRect/>
          </a:stretch>
        </p:blipFill>
        <p:spPr>
          <a:xfrm>
            <a:off x="259001" y="1123062"/>
            <a:ext cx="2050225" cy="1762020"/>
          </a:xfrm>
          <a:prstGeom prst="rect">
            <a:avLst/>
          </a:prstGeom>
          <a:noFill/>
          <a:ln>
            <a:noFill/>
          </a:ln>
        </p:spPr>
      </p:pic>
    </p:spTree>
    <p:extLst>
      <p:ext uri="{BB962C8B-B14F-4D97-AF65-F5344CB8AC3E}">
        <p14:creationId xmlns:p14="http://schemas.microsoft.com/office/powerpoint/2010/main" val="245000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37"/>
                                        </p:tgtEl>
                                      </p:cBhvr>
                                    </p:animEffect>
                                    <p:set>
                                      <p:cBhvr>
                                        <p:cTn id="7" dur="1" fill="hold">
                                          <p:stCondLst>
                                            <p:cond delay="1000"/>
                                          </p:stCondLst>
                                        </p:cTn>
                                        <p:tgtEl>
                                          <p:spTgt spid="2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3"/>
          <p:cNvSpPr txBox="1">
            <a:spLocks noGrp="1"/>
          </p:cNvSpPr>
          <p:nvPr>
            <p:ph type="body" idx="1"/>
          </p:nvPr>
        </p:nvSpPr>
        <p:spPr>
          <a:xfrm>
            <a:off x="1796113" y="2965788"/>
            <a:ext cx="6539100" cy="2305800"/>
          </a:xfrm>
          <a:prstGeom prst="rect">
            <a:avLst/>
          </a:prstGeom>
        </p:spPr>
        <p:txBody>
          <a:bodyPr spcFirstLastPara="1" wrap="square" lIns="91425" tIns="91425" rIns="91425" bIns="91425" anchor="t" anchorCtr="0">
            <a:noAutofit/>
          </a:bodyPr>
          <a:lstStyle/>
          <a:p>
            <a:pPr indent="457200">
              <a:lnSpc>
                <a:spcPct val="100000"/>
              </a:lnSpc>
              <a:buNone/>
            </a:pPr>
            <a:r>
              <a:rPr lang="en" sz="1400" b="1"/>
              <a:t>Unique to REMS</a:t>
            </a:r>
            <a:endParaRPr sz="1400" b="1"/>
          </a:p>
          <a:p>
            <a:pPr indent="-317500">
              <a:lnSpc>
                <a:spcPct val="100000"/>
              </a:lnSpc>
              <a:spcBef>
                <a:spcPts val="1600"/>
              </a:spcBef>
              <a:buSzPts val="1400"/>
              <a:buChar char="-"/>
            </a:pPr>
            <a:r>
              <a:rPr lang="en" sz="1400" b="1"/>
              <a:t>Established in 1976 - 44 years of service</a:t>
            </a:r>
            <a:endParaRPr sz="1400" b="1"/>
          </a:p>
          <a:p>
            <a:pPr indent="-317500">
              <a:lnSpc>
                <a:spcPct val="100000"/>
              </a:lnSpc>
              <a:buSzPts val="1400"/>
              <a:buChar char="-"/>
            </a:pPr>
            <a:r>
              <a:rPr lang="en" sz="1400" b="1"/>
              <a:t>International EMS Exchange Program</a:t>
            </a:r>
            <a:endParaRPr sz="1400" b="1"/>
          </a:p>
          <a:p>
            <a:pPr indent="-317500">
              <a:lnSpc>
                <a:spcPct val="100000"/>
              </a:lnSpc>
              <a:buSzPts val="1400"/>
              <a:buChar char="-"/>
            </a:pPr>
            <a:r>
              <a:rPr lang="en" sz="1400" b="1"/>
              <a:t>National Registry of EMT Advanced Psychomotor Testing Site</a:t>
            </a:r>
            <a:endParaRPr sz="1400" b="1"/>
          </a:p>
          <a:p>
            <a:pPr indent="-317500">
              <a:lnSpc>
                <a:spcPct val="100000"/>
              </a:lnSpc>
              <a:buSzPts val="1400"/>
              <a:buChar char="-"/>
            </a:pPr>
            <a:r>
              <a:rPr lang="en" sz="1400" b="1"/>
              <a:t>Regional Training and Simulation Center</a:t>
            </a:r>
            <a:endParaRPr sz="1400" b="1"/>
          </a:p>
          <a:p>
            <a:pPr indent="-317500">
              <a:lnSpc>
                <a:spcPct val="100000"/>
              </a:lnSpc>
              <a:buSzPts val="1400"/>
              <a:buChar char="-"/>
            </a:pPr>
            <a:r>
              <a:rPr lang="en" sz="1400" b="1"/>
              <a:t>Mass Casualty Incident Support</a:t>
            </a:r>
            <a:endParaRPr sz="1400" b="1"/>
          </a:p>
          <a:p>
            <a:pPr indent="-317500">
              <a:lnSpc>
                <a:spcPct val="100000"/>
              </a:lnSpc>
              <a:buSzPts val="1400"/>
              <a:buChar char="-"/>
            </a:pPr>
            <a:r>
              <a:rPr lang="en" sz="1400" b="1"/>
              <a:t>State-accredited/National Response CISM Team and Stress First Aid</a:t>
            </a:r>
            <a:endParaRPr sz="1400" b="1"/>
          </a:p>
          <a:p>
            <a:pPr indent="-317500">
              <a:lnSpc>
                <a:spcPct val="100000"/>
              </a:lnSpc>
              <a:buSzPts val="1400"/>
              <a:buChar char="-"/>
            </a:pPr>
            <a:r>
              <a:rPr lang="en" sz="1400" b="1"/>
              <a:t>Public Access Health and Safety - Stop the Bleed, 9-1-1 for Kids, etc.</a:t>
            </a:r>
            <a:endParaRPr sz="1400" b="1"/>
          </a:p>
          <a:p>
            <a:pPr indent="-317500">
              <a:lnSpc>
                <a:spcPct val="100000"/>
              </a:lnSpc>
              <a:buSzPts val="1400"/>
              <a:buChar char="-"/>
            </a:pPr>
            <a:r>
              <a:rPr lang="en" sz="1400" b="1"/>
              <a:t>Mobile Integrated Healthcare and Community Paramedicine</a:t>
            </a:r>
            <a:endParaRPr sz="1400" b="1"/>
          </a:p>
        </p:txBody>
      </p:sp>
      <p:pic>
        <p:nvPicPr>
          <p:cNvPr id="247" name="Google Shape;247;p23"/>
          <p:cNvPicPr preferRelativeResize="0"/>
          <p:nvPr/>
        </p:nvPicPr>
        <p:blipFill>
          <a:blip r:embed="rId3">
            <a:alphaModFix/>
          </a:blip>
          <a:stretch>
            <a:fillRect/>
          </a:stretch>
        </p:blipFill>
        <p:spPr>
          <a:xfrm>
            <a:off x="259001" y="1123052"/>
            <a:ext cx="1700425" cy="1461400"/>
          </a:xfrm>
          <a:prstGeom prst="rect">
            <a:avLst/>
          </a:prstGeom>
          <a:noFill/>
          <a:ln>
            <a:noFill/>
          </a:ln>
        </p:spPr>
      </p:pic>
      <p:pic>
        <p:nvPicPr>
          <p:cNvPr id="248" name="Google Shape;248;p23"/>
          <p:cNvPicPr preferRelativeResize="0"/>
          <p:nvPr/>
        </p:nvPicPr>
        <p:blipFill rotWithShape="1">
          <a:blip r:embed="rId4">
            <a:alphaModFix/>
          </a:blip>
          <a:srcRect l="3833" t="31845" r="10980" b="11349"/>
          <a:stretch/>
        </p:blipFill>
        <p:spPr>
          <a:xfrm>
            <a:off x="4491301" y="1044176"/>
            <a:ext cx="2367175" cy="1461401"/>
          </a:xfrm>
          <a:prstGeom prst="rect">
            <a:avLst/>
          </a:prstGeom>
          <a:noFill/>
          <a:ln>
            <a:noFill/>
          </a:ln>
        </p:spPr>
      </p:pic>
      <p:pic>
        <p:nvPicPr>
          <p:cNvPr id="249" name="Google Shape;249;p23"/>
          <p:cNvPicPr preferRelativeResize="0"/>
          <p:nvPr/>
        </p:nvPicPr>
        <p:blipFill rotWithShape="1">
          <a:blip r:embed="rId5">
            <a:alphaModFix/>
          </a:blip>
          <a:srcRect l="8550" t="17723" r="50947" b="2116"/>
          <a:stretch/>
        </p:blipFill>
        <p:spPr>
          <a:xfrm>
            <a:off x="6858475" y="1044164"/>
            <a:ext cx="2081428" cy="2463575"/>
          </a:xfrm>
          <a:prstGeom prst="rect">
            <a:avLst/>
          </a:prstGeom>
          <a:noFill/>
          <a:ln>
            <a:noFill/>
          </a:ln>
        </p:spPr>
      </p:pic>
      <p:pic>
        <p:nvPicPr>
          <p:cNvPr id="250" name="Google Shape;250;p23"/>
          <p:cNvPicPr preferRelativeResize="0"/>
          <p:nvPr/>
        </p:nvPicPr>
        <p:blipFill rotWithShape="1">
          <a:blip r:embed="rId6">
            <a:alphaModFix/>
          </a:blip>
          <a:srcRect l="35877" t="13495" r="10188" b="8991"/>
          <a:stretch/>
        </p:blipFill>
        <p:spPr>
          <a:xfrm>
            <a:off x="180774" y="2720880"/>
            <a:ext cx="1778648" cy="3102073"/>
          </a:xfrm>
          <a:prstGeom prst="rect">
            <a:avLst/>
          </a:prstGeom>
          <a:noFill/>
          <a:ln>
            <a:noFill/>
          </a:ln>
        </p:spPr>
      </p:pic>
      <p:pic>
        <p:nvPicPr>
          <p:cNvPr id="251" name="Google Shape;251;p23"/>
          <p:cNvPicPr preferRelativeResize="0"/>
          <p:nvPr/>
        </p:nvPicPr>
        <p:blipFill rotWithShape="1">
          <a:blip r:embed="rId7">
            <a:alphaModFix/>
          </a:blip>
          <a:srcRect l="13487" t="10583" r="11120" b="15610"/>
          <a:stretch/>
        </p:blipFill>
        <p:spPr>
          <a:xfrm>
            <a:off x="7493275" y="3480150"/>
            <a:ext cx="1466122" cy="2305796"/>
          </a:xfrm>
          <a:prstGeom prst="rect">
            <a:avLst/>
          </a:prstGeom>
          <a:noFill/>
          <a:ln>
            <a:noFill/>
          </a:ln>
        </p:spPr>
      </p:pic>
      <p:pic>
        <p:nvPicPr>
          <p:cNvPr id="252" name="Google Shape;252;p23"/>
          <p:cNvPicPr preferRelativeResize="0"/>
          <p:nvPr/>
        </p:nvPicPr>
        <p:blipFill rotWithShape="1">
          <a:blip r:embed="rId8">
            <a:alphaModFix/>
          </a:blip>
          <a:srcRect l="8232" t="15081" r="12990" b="17194"/>
          <a:stretch/>
        </p:blipFill>
        <p:spPr>
          <a:xfrm>
            <a:off x="2068275" y="1054976"/>
            <a:ext cx="2392286" cy="1461401"/>
          </a:xfrm>
          <a:prstGeom prst="rect">
            <a:avLst/>
          </a:prstGeom>
          <a:noFill/>
          <a:ln>
            <a:noFill/>
          </a:ln>
        </p:spPr>
      </p:pic>
    </p:spTree>
    <p:extLst>
      <p:ext uri="{BB962C8B-B14F-4D97-AF65-F5344CB8AC3E}">
        <p14:creationId xmlns:p14="http://schemas.microsoft.com/office/powerpoint/2010/main" val="2379702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228600" y="1371600"/>
            <a:ext cx="8534400" cy="5105400"/>
          </a:xfrm>
        </p:spPr>
        <p:txBody>
          <a:bodyPr/>
          <a:lstStyle/>
          <a:p>
            <a:pPr marL="609600" indent="-609600" eaLnBrk="1" hangingPunct="1">
              <a:lnSpc>
                <a:spcPct val="90000"/>
              </a:lnSpc>
            </a:pPr>
            <a:r>
              <a:rPr lang="en-US" altLang="en-US" u="sng" dirty="0"/>
              <a:t>Patient Care Coordinator</a:t>
            </a:r>
          </a:p>
          <a:p>
            <a:pPr marL="990600" lvl="1" indent="-533400" eaLnBrk="1" hangingPunct="1">
              <a:lnSpc>
                <a:spcPct val="90000"/>
              </a:lnSpc>
            </a:pPr>
            <a:r>
              <a:rPr lang="en-US" altLang="en-US" dirty="0"/>
              <a:t>Medical Direction Committee</a:t>
            </a:r>
          </a:p>
          <a:p>
            <a:pPr marL="990600" lvl="1" indent="-533400" eaLnBrk="1" hangingPunct="1">
              <a:lnSpc>
                <a:spcPct val="90000"/>
              </a:lnSpc>
            </a:pPr>
            <a:r>
              <a:rPr lang="en-US" altLang="en-US" dirty="0"/>
              <a:t>Medevac Committee</a:t>
            </a:r>
          </a:p>
          <a:p>
            <a:pPr marL="990600" lvl="1" indent="-533400" eaLnBrk="1" hangingPunct="1">
              <a:lnSpc>
                <a:spcPct val="90000"/>
              </a:lnSpc>
            </a:pPr>
            <a:r>
              <a:rPr lang="en-US" altLang="en-US" dirty="0"/>
              <a:t>EMS for Children (EMSC)</a:t>
            </a:r>
          </a:p>
          <a:p>
            <a:pPr marL="609600" indent="-609600" eaLnBrk="1" hangingPunct="1">
              <a:lnSpc>
                <a:spcPct val="90000"/>
              </a:lnSpc>
              <a:spcBef>
                <a:spcPct val="50000"/>
              </a:spcBef>
            </a:pPr>
            <a:r>
              <a:rPr lang="en-US" altLang="en-US" u="sng" dirty="0"/>
              <a:t>Professional Development Coordinator</a:t>
            </a:r>
          </a:p>
          <a:p>
            <a:pPr marL="990600" lvl="1" indent="-533400" eaLnBrk="1" hangingPunct="1">
              <a:lnSpc>
                <a:spcPct val="90000"/>
              </a:lnSpc>
            </a:pPr>
            <a:r>
              <a:rPr lang="en-US" altLang="en-US" dirty="0"/>
              <a:t>Training and Certification Committee</a:t>
            </a:r>
          </a:p>
          <a:p>
            <a:pPr marL="990600" lvl="1" indent="-533400" eaLnBrk="1" hangingPunct="1">
              <a:lnSpc>
                <a:spcPct val="90000"/>
              </a:lnSpc>
            </a:pPr>
            <a:r>
              <a:rPr lang="en-US" altLang="en-US" dirty="0"/>
              <a:t>Workforce Development Committee</a:t>
            </a:r>
          </a:p>
          <a:p>
            <a:pPr marL="990600" lvl="1" indent="-533400" eaLnBrk="1" hangingPunct="1">
              <a:lnSpc>
                <a:spcPct val="90000"/>
              </a:lnSpc>
            </a:pPr>
            <a:r>
              <a:rPr lang="en-US" altLang="en-US" dirty="0"/>
              <a:t>Provider Health and Safety Committee</a:t>
            </a:r>
          </a:p>
          <a:p>
            <a:pPr marL="990600" lvl="1" indent="-533400" eaLnBrk="1" hangingPunct="1">
              <a:lnSpc>
                <a:spcPct val="90000"/>
              </a:lnSpc>
            </a:pPr>
            <a:endParaRPr lang="en-US" altLang="en-US" dirty="0"/>
          </a:p>
          <a:p>
            <a:pPr marL="990600" lvl="1" indent="-533400" eaLnBrk="1" hangingPunct="1">
              <a:lnSpc>
                <a:spcPct val="90000"/>
              </a:lnSpc>
            </a:pPr>
            <a:endParaRPr lang="en-US" altLang="en-US" dirty="0"/>
          </a:p>
          <a:p>
            <a:pPr marL="990600" lvl="1" indent="-533400" eaLnBrk="1" hangingPunct="1">
              <a:lnSpc>
                <a:spcPct val="90000"/>
              </a:lnSpc>
            </a:pPr>
            <a:endParaRPr lang="en-US" altLang="en-US" dirty="0"/>
          </a:p>
        </p:txBody>
      </p:sp>
      <p:sp>
        <p:nvSpPr>
          <p:cNvPr id="18435" name="Rectangle 3"/>
          <p:cNvSpPr>
            <a:spLocks noChangeArrowheads="1"/>
          </p:cNvSpPr>
          <p:nvPr/>
        </p:nvSpPr>
        <p:spPr bwMode="auto">
          <a:xfrm>
            <a:off x="228600" y="381000"/>
            <a:ext cx="8534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374E5F"/>
              </a:buClr>
              <a:buChar char="•"/>
              <a:defRPr sz="3200">
                <a:solidFill>
                  <a:srgbClr val="374E5F"/>
                </a:solidFill>
                <a:latin typeface="Corbel" pitchFamily="34" charset="0"/>
              </a:defRPr>
            </a:lvl1pPr>
            <a:lvl2pPr marL="742950" indent="-285750" eaLnBrk="0" hangingPunct="0">
              <a:spcBef>
                <a:spcPct val="20000"/>
              </a:spcBef>
              <a:buClr>
                <a:srgbClr val="374E5F"/>
              </a:buClr>
              <a:buFont typeface="Courier New" pitchFamily="49" charset="0"/>
              <a:buChar char="-"/>
              <a:defRPr sz="2800">
                <a:solidFill>
                  <a:srgbClr val="374E5F"/>
                </a:solidFill>
                <a:latin typeface="Corbel" pitchFamily="34" charset="0"/>
              </a:defRPr>
            </a:lvl2pPr>
            <a:lvl3pPr marL="1143000" indent="-228600" eaLnBrk="0" hangingPunct="0">
              <a:spcBef>
                <a:spcPct val="20000"/>
              </a:spcBef>
              <a:buClr>
                <a:srgbClr val="374E5F"/>
              </a:buClr>
              <a:buChar char="•"/>
              <a:defRPr sz="2400">
                <a:solidFill>
                  <a:srgbClr val="374E5F"/>
                </a:solidFill>
                <a:latin typeface="Corbel" pitchFamily="34" charset="0"/>
              </a:defRPr>
            </a:lvl3pPr>
            <a:lvl4pPr marL="1600200" indent="-228600" eaLnBrk="0" hangingPunct="0">
              <a:spcBef>
                <a:spcPct val="20000"/>
              </a:spcBef>
              <a:buClr>
                <a:srgbClr val="374E5F"/>
              </a:buClr>
              <a:buChar char="•"/>
              <a:defRPr sz="2000">
                <a:solidFill>
                  <a:srgbClr val="374E5F"/>
                </a:solidFill>
                <a:latin typeface="Corbel" pitchFamily="34" charset="0"/>
              </a:defRPr>
            </a:lvl4pPr>
            <a:lvl5pPr marL="2057400" indent="-228600" eaLnBrk="0" hangingPunct="0">
              <a:spcBef>
                <a:spcPct val="20000"/>
              </a:spcBef>
              <a:buClr>
                <a:srgbClr val="374E5F"/>
              </a:buClr>
              <a:buChar char="•"/>
              <a:defRPr>
                <a:solidFill>
                  <a:srgbClr val="374E5F"/>
                </a:solidFill>
                <a:latin typeface="Corbel" pitchFamily="34" charset="0"/>
              </a:defRPr>
            </a:lvl5pPr>
            <a:lvl6pPr marL="2514600" indent="-228600" eaLnBrk="0" fontAlgn="base" hangingPunct="0">
              <a:spcBef>
                <a:spcPct val="20000"/>
              </a:spcBef>
              <a:spcAft>
                <a:spcPct val="0"/>
              </a:spcAft>
              <a:buClr>
                <a:srgbClr val="374E5F"/>
              </a:buClr>
              <a:buChar char="•"/>
              <a:defRPr>
                <a:solidFill>
                  <a:srgbClr val="374E5F"/>
                </a:solidFill>
                <a:latin typeface="Corbel" pitchFamily="34" charset="0"/>
              </a:defRPr>
            </a:lvl6pPr>
            <a:lvl7pPr marL="2971800" indent="-228600" eaLnBrk="0" fontAlgn="base" hangingPunct="0">
              <a:spcBef>
                <a:spcPct val="20000"/>
              </a:spcBef>
              <a:spcAft>
                <a:spcPct val="0"/>
              </a:spcAft>
              <a:buClr>
                <a:srgbClr val="374E5F"/>
              </a:buClr>
              <a:buChar char="•"/>
              <a:defRPr>
                <a:solidFill>
                  <a:srgbClr val="374E5F"/>
                </a:solidFill>
                <a:latin typeface="Corbel" pitchFamily="34" charset="0"/>
              </a:defRPr>
            </a:lvl7pPr>
            <a:lvl8pPr marL="3429000" indent="-228600" eaLnBrk="0" fontAlgn="base" hangingPunct="0">
              <a:spcBef>
                <a:spcPct val="20000"/>
              </a:spcBef>
              <a:spcAft>
                <a:spcPct val="0"/>
              </a:spcAft>
              <a:buClr>
                <a:srgbClr val="374E5F"/>
              </a:buClr>
              <a:buChar char="•"/>
              <a:defRPr>
                <a:solidFill>
                  <a:srgbClr val="374E5F"/>
                </a:solidFill>
                <a:latin typeface="Corbel" pitchFamily="34" charset="0"/>
              </a:defRPr>
            </a:lvl8pPr>
            <a:lvl9pPr marL="3886200" indent="-228600" eaLnBrk="0" fontAlgn="base" hangingPunct="0">
              <a:spcBef>
                <a:spcPct val="20000"/>
              </a:spcBef>
              <a:spcAft>
                <a:spcPct val="0"/>
              </a:spcAft>
              <a:buClr>
                <a:srgbClr val="374E5F"/>
              </a:buClr>
              <a:buChar char="•"/>
              <a:defRPr>
                <a:solidFill>
                  <a:srgbClr val="374E5F"/>
                </a:solidFill>
                <a:latin typeface="Corbe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374E5F"/>
                </a:solidFill>
                <a:effectLst/>
                <a:uLnTx/>
                <a:uFillTx/>
                <a:latin typeface="Corbel" pitchFamily="34" charset="0"/>
                <a:ea typeface="+mn-ea"/>
                <a:cs typeface="+mn-cs"/>
              </a:rPr>
              <a:t>Coordinators &amp; Committees</a:t>
            </a:r>
          </a:p>
        </p:txBody>
      </p:sp>
      <p:pic>
        <p:nvPicPr>
          <p:cNvPr id="18436" name="Picture 5" descr="MC9000708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990600"/>
            <a:ext cx="26670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182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772400" cy="914400"/>
          </a:xfrm>
        </p:spPr>
        <p:txBody>
          <a:bodyPr/>
          <a:lstStyle/>
          <a:p>
            <a:r>
              <a:rPr lang="en-US" sz="3200" dirty="0"/>
              <a:t>Coordinators and Committees</a:t>
            </a:r>
          </a:p>
        </p:txBody>
      </p:sp>
      <p:sp>
        <p:nvSpPr>
          <p:cNvPr id="3" name="Subtitle 2"/>
          <p:cNvSpPr>
            <a:spLocks noGrp="1"/>
          </p:cNvSpPr>
          <p:nvPr>
            <p:ph type="subTitle" idx="1"/>
          </p:nvPr>
        </p:nvSpPr>
        <p:spPr>
          <a:xfrm>
            <a:off x="457200" y="1676400"/>
            <a:ext cx="6400800" cy="4648200"/>
          </a:xfrm>
        </p:spPr>
        <p:txBody>
          <a:bodyPr/>
          <a:lstStyle/>
          <a:p>
            <a:pPr marL="571500" indent="-571500">
              <a:buFont typeface="Arial" panose="020B0604020202020204" pitchFamily="34" charset="0"/>
              <a:buChar char="•"/>
            </a:pPr>
            <a:r>
              <a:rPr lang="en-US" dirty="0"/>
              <a:t>Trauma System Coordinator</a:t>
            </a:r>
          </a:p>
          <a:p>
            <a:pPr algn="l"/>
            <a:r>
              <a:rPr lang="en-US" sz="2800" dirty="0"/>
              <a:t>	- Trauma Administrative and 			Governance</a:t>
            </a:r>
          </a:p>
          <a:p>
            <a:pPr algn="l"/>
            <a:r>
              <a:rPr lang="en-US" sz="2800" dirty="0"/>
              <a:t>	- System Improvement</a:t>
            </a:r>
          </a:p>
          <a:p>
            <a:pPr algn="l"/>
            <a:r>
              <a:rPr lang="en-US" sz="2800" dirty="0"/>
              <a:t>	- Injury and Violence Prevention</a:t>
            </a:r>
          </a:p>
          <a:p>
            <a:pPr algn="l"/>
            <a:r>
              <a:rPr lang="en-US" sz="2800" dirty="0"/>
              <a:t>	- Prehospital Care</a:t>
            </a:r>
          </a:p>
          <a:p>
            <a:pPr algn="l"/>
            <a:r>
              <a:rPr lang="en-US" sz="2800" dirty="0"/>
              <a:t>	- Acute Care</a:t>
            </a:r>
          </a:p>
          <a:p>
            <a:pPr algn="l"/>
            <a:r>
              <a:rPr lang="en-US" sz="2800" dirty="0"/>
              <a:t>	- Post-Acute Care</a:t>
            </a:r>
          </a:p>
          <a:p>
            <a:pPr algn="l"/>
            <a:endParaRPr lang="en-US" sz="2800" dirty="0"/>
          </a:p>
        </p:txBody>
      </p:sp>
    </p:spTree>
    <p:extLst>
      <p:ext uri="{BB962C8B-B14F-4D97-AF65-F5344CB8AC3E}">
        <p14:creationId xmlns:p14="http://schemas.microsoft.com/office/powerpoint/2010/main" val="3504569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52400" y="381000"/>
            <a:ext cx="8534400" cy="990600"/>
          </a:xfrm>
        </p:spPr>
        <p:txBody>
          <a:bodyPr/>
          <a:lstStyle/>
          <a:p>
            <a:pPr eaLnBrk="1" hangingPunct="1"/>
            <a:r>
              <a:rPr lang="en-US" altLang="en-US"/>
              <a:t>Organization Chart</a:t>
            </a:r>
          </a:p>
        </p:txBody>
      </p:sp>
      <p:graphicFrame>
        <p:nvGraphicFramePr>
          <p:cNvPr id="2" name="Diagram 1"/>
          <p:cNvGraphicFramePr/>
          <p:nvPr/>
        </p:nvGraphicFramePr>
        <p:xfrm>
          <a:off x="228600" y="1143000"/>
          <a:ext cx="5715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905029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 name="Rectangle 2"/>
          <p:cNvSpPr>
            <a:spLocks noGrp="1" noChangeArrowheads="1"/>
          </p:cNvSpPr>
          <p:nvPr>
            <p:ph type="title"/>
          </p:nvPr>
        </p:nvSpPr>
        <p:spPr>
          <a:xfrm>
            <a:off x="152400" y="381000"/>
            <a:ext cx="8534400" cy="990600"/>
          </a:xfrm>
        </p:spPr>
        <p:txBody>
          <a:bodyPr/>
          <a:lstStyle/>
          <a:p>
            <a:pPr eaLnBrk="1" hangingPunct="1"/>
            <a:r>
              <a:rPr lang="en-US" altLang="en-US"/>
              <a:t>EMS Advisory Board Org. Chart</a:t>
            </a:r>
          </a:p>
        </p:txBody>
      </p:sp>
      <p:graphicFrame>
        <p:nvGraphicFramePr>
          <p:cNvPr id="2" name="Diagram 1"/>
          <p:cNvGraphicFramePr/>
          <p:nvPr/>
        </p:nvGraphicFramePr>
        <p:xfrm>
          <a:off x="152400" y="1143000"/>
          <a:ext cx="88392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921601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a:t>Tools to Help You</a:t>
            </a:r>
          </a:p>
        </p:txBody>
      </p:sp>
      <p:sp>
        <p:nvSpPr>
          <p:cNvPr id="20483" name="Rectangle 3"/>
          <p:cNvSpPr>
            <a:spLocks noGrp="1" noChangeArrowheads="1"/>
          </p:cNvSpPr>
          <p:nvPr>
            <p:ph type="body" idx="1"/>
          </p:nvPr>
        </p:nvSpPr>
        <p:spPr>
          <a:xfrm>
            <a:off x="304800" y="1676400"/>
            <a:ext cx="8458200" cy="4724400"/>
          </a:xfrm>
        </p:spPr>
        <p:txBody>
          <a:bodyPr/>
          <a:lstStyle/>
          <a:p>
            <a:pPr eaLnBrk="1" hangingPunct="1">
              <a:lnSpc>
                <a:spcPct val="90000"/>
              </a:lnSpc>
            </a:pPr>
            <a:r>
              <a:rPr lang="en-US" altLang="en-US"/>
              <a:t>Web site - http://www.vdh.virginia.gov/oems</a:t>
            </a:r>
          </a:p>
          <a:p>
            <a:pPr lvl="1" eaLnBrk="1" hangingPunct="1">
              <a:lnSpc>
                <a:spcPct val="90000"/>
              </a:lnSpc>
            </a:pPr>
            <a:r>
              <a:rPr lang="en-US" altLang="en-US"/>
              <a:t>Vast information</a:t>
            </a:r>
          </a:p>
          <a:p>
            <a:pPr lvl="1" eaLnBrk="1" hangingPunct="1">
              <a:lnSpc>
                <a:spcPct val="90000"/>
              </a:lnSpc>
            </a:pPr>
            <a:r>
              <a:rPr lang="en-US" altLang="en-US"/>
              <a:t>Board contact and meeting information</a:t>
            </a:r>
          </a:p>
          <a:p>
            <a:pPr lvl="1" eaLnBrk="1" hangingPunct="1">
              <a:lnSpc>
                <a:spcPct val="90000"/>
              </a:lnSpc>
            </a:pPr>
            <a:r>
              <a:rPr lang="en-US" altLang="en-US"/>
              <a:t>OEMS Staff contact information </a:t>
            </a:r>
          </a:p>
          <a:p>
            <a:pPr lvl="1" eaLnBrk="1" hangingPunct="1">
              <a:lnSpc>
                <a:spcPct val="90000"/>
              </a:lnSpc>
            </a:pPr>
            <a:r>
              <a:rPr lang="en-US" altLang="en-US"/>
              <a:t>Resources (State EMS Plan, Rules &amp; Regs, etc.)</a:t>
            </a:r>
          </a:p>
          <a:p>
            <a:pPr lvl="1" eaLnBrk="1" hangingPunct="1">
              <a:lnSpc>
                <a:spcPct val="90000"/>
              </a:lnSpc>
            </a:pPr>
            <a:r>
              <a:rPr lang="en-US" altLang="en-US"/>
              <a:t>Links</a:t>
            </a:r>
          </a:p>
          <a:p>
            <a:pPr eaLnBrk="1" hangingPunct="1">
              <a:lnSpc>
                <a:spcPct val="90000"/>
              </a:lnSpc>
            </a:pPr>
            <a:r>
              <a:rPr lang="en-US" altLang="en-US"/>
              <a:t>OEMS staff members</a:t>
            </a:r>
          </a:p>
          <a:p>
            <a:pPr eaLnBrk="1" hangingPunct="1">
              <a:lnSpc>
                <a:spcPct val="90000"/>
              </a:lnSpc>
            </a:pPr>
            <a:r>
              <a:rPr lang="en-US" altLang="en-US"/>
              <a:t>Board members</a:t>
            </a:r>
          </a:p>
          <a:p>
            <a:pPr eaLnBrk="1" hangingPunct="1">
              <a:lnSpc>
                <a:spcPct val="90000"/>
              </a:lnSpc>
            </a:pPr>
            <a:r>
              <a:rPr lang="en-US" altLang="en-US"/>
              <a:t>Quarterly reports</a:t>
            </a:r>
          </a:p>
        </p:txBody>
      </p:sp>
      <p:pic>
        <p:nvPicPr>
          <p:cNvPr id="20484" name="Picture 4" descr="in01041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3917950"/>
            <a:ext cx="2667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91588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a:t>Who We Are</a:t>
            </a:r>
          </a:p>
        </p:txBody>
      </p:sp>
      <p:sp>
        <p:nvSpPr>
          <p:cNvPr id="5123" name="Rectangle 3"/>
          <p:cNvSpPr>
            <a:spLocks noGrp="1" noChangeArrowheads="1"/>
          </p:cNvSpPr>
          <p:nvPr>
            <p:ph type="body" idx="1"/>
          </p:nvPr>
        </p:nvSpPr>
        <p:spPr>
          <a:xfrm>
            <a:off x="228600" y="1371600"/>
            <a:ext cx="8610600" cy="5105400"/>
          </a:xfrm>
        </p:spPr>
        <p:txBody>
          <a:bodyPr/>
          <a:lstStyle/>
          <a:p>
            <a:pPr eaLnBrk="1" hangingPunct="1"/>
            <a:r>
              <a:rPr lang="en-US" altLang="en-US"/>
              <a:t>28 Governor appointees</a:t>
            </a:r>
          </a:p>
          <a:p>
            <a:pPr eaLnBrk="1" hangingPunct="1"/>
            <a:r>
              <a:rPr lang="en-US" altLang="en-US"/>
              <a:t>Stakeholder groups</a:t>
            </a:r>
          </a:p>
          <a:p>
            <a:pPr lvl="1" eaLnBrk="1" hangingPunct="1"/>
            <a:r>
              <a:rPr lang="en-US" altLang="en-US"/>
              <a:t>American Academy of Pediatrics</a:t>
            </a:r>
          </a:p>
          <a:p>
            <a:pPr lvl="1" eaLnBrk="1" hangingPunct="1"/>
            <a:r>
              <a:rPr lang="en-US" altLang="en-US"/>
              <a:t>Virginia Ambulance Association (VAA)</a:t>
            </a:r>
          </a:p>
          <a:p>
            <a:pPr lvl="1" eaLnBrk="1" hangingPunct="1"/>
            <a:r>
              <a:rPr lang="en-US" altLang="en-US"/>
              <a:t>American College of Surgeons </a:t>
            </a:r>
          </a:p>
          <a:p>
            <a:pPr lvl="1" eaLnBrk="1" hangingPunct="1"/>
            <a:r>
              <a:rPr lang="en-US" altLang="en-US"/>
              <a:t>Associated Public Safety Communications Officers (APCO)</a:t>
            </a:r>
          </a:p>
          <a:p>
            <a:pPr lvl="1" eaLnBrk="1" hangingPunct="1"/>
            <a:r>
              <a:rPr lang="en-US" altLang="en-US"/>
              <a:t>Consumer</a:t>
            </a:r>
          </a:p>
          <a:p>
            <a:pPr lvl="1" eaLnBrk="1" hangingPunct="1"/>
            <a:r>
              <a:rPr lang="en-US" altLang="en-US"/>
              <a:t>Medical Society of Virginia</a:t>
            </a:r>
          </a:p>
        </p:txBody>
      </p:sp>
      <p:pic>
        <p:nvPicPr>
          <p:cNvPr id="5124" name="Picture 5" descr="MC9000552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4375" y="381000"/>
            <a:ext cx="18240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362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8600" y="2971800"/>
            <a:ext cx="8534400" cy="990600"/>
          </a:xfrm>
        </p:spPr>
        <p:txBody>
          <a:bodyPr/>
          <a:lstStyle/>
          <a:p>
            <a:pPr algn="ctr" eaLnBrk="1" hangingPunct="1"/>
            <a:r>
              <a:rPr lang="en-US" altLang="en-US" sz="7200"/>
              <a:t>Questions?</a:t>
            </a:r>
          </a:p>
        </p:txBody>
      </p:sp>
      <p:pic>
        <p:nvPicPr>
          <p:cNvPr id="21507" name="Picture 4" descr="j04344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990600"/>
            <a:ext cx="15144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j04344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038600"/>
            <a:ext cx="1625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54985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3600"/>
            <a:ext cx="7772400" cy="936625"/>
          </a:xfrm>
        </p:spPr>
        <p:txBody>
          <a:bodyPr/>
          <a:lstStyle/>
          <a:p>
            <a:r>
              <a:rPr lang="en-US" dirty="0">
                <a:solidFill>
                  <a:schemeClr val="tx2">
                    <a:lumMod val="75000"/>
                  </a:schemeClr>
                </a:solidFill>
              </a:rPr>
              <a:t>Public Information and Education</a:t>
            </a:r>
          </a:p>
        </p:txBody>
      </p:sp>
      <p:pic>
        <p:nvPicPr>
          <p:cNvPr id="3079" name="Picture 7" descr="Z:\Logo\OEMS logo high res_navytrans.tif"/>
          <p:cNvPicPr>
            <a:picLocks noChangeAspect="1" noChangeArrowheads="1"/>
          </p:cNvPicPr>
          <p:nvPr/>
        </p:nvPicPr>
        <p:blipFill>
          <a:blip r:embed="rId2" cstate="print"/>
          <a:srcRect/>
          <a:stretch>
            <a:fillRect/>
          </a:stretch>
        </p:blipFill>
        <p:spPr bwMode="auto">
          <a:xfrm>
            <a:off x="4114800" y="5657850"/>
            <a:ext cx="2057400" cy="1200150"/>
          </a:xfrm>
          <a:prstGeom prst="rect">
            <a:avLst/>
          </a:prstGeom>
          <a:noFill/>
        </p:spPr>
      </p:pic>
    </p:spTree>
    <p:extLst>
      <p:ext uri="{BB962C8B-B14F-4D97-AF65-F5344CB8AC3E}">
        <p14:creationId xmlns:p14="http://schemas.microsoft.com/office/powerpoint/2010/main" val="1846961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2">
                    <a:lumMod val="75000"/>
                  </a:schemeClr>
                </a:solidFill>
              </a:rPr>
              <a:t>Public Information and Outreach</a:t>
            </a:r>
          </a:p>
        </p:txBody>
      </p:sp>
      <p:sp>
        <p:nvSpPr>
          <p:cNvPr id="3" name="Content Placeholder 2"/>
          <p:cNvSpPr>
            <a:spLocks noGrp="1"/>
          </p:cNvSpPr>
          <p:nvPr>
            <p:ph idx="1"/>
          </p:nvPr>
        </p:nvSpPr>
        <p:spPr/>
        <p:txBody>
          <a:bodyPr/>
          <a:lstStyle/>
          <a:p>
            <a:pPr marL="0" indent="0">
              <a:buNone/>
            </a:pPr>
            <a:r>
              <a:rPr lang="en-US" sz="2400" dirty="0">
                <a:latin typeface="Gill Sans MT" pitchFamily="34" charset="0"/>
              </a:rPr>
              <a:t>Our goal is to increase awareness of OEMS through the distribution of public information, and to provide clear and concise messages about its programs to key stakeholder groups.</a:t>
            </a:r>
          </a:p>
          <a:p>
            <a:pPr lvl="1"/>
            <a:r>
              <a:rPr lang="en-US" sz="2000" dirty="0">
                <a:latin typeface="Gill Sans MT" pitchFamily="34" charset="0"/>
              </a:rPr>
              <a:t>EMS agencies and providers</a:t>
            </a:r>
          </a:p>
          <a:p>
            <a:pPr lvl="1"/>
            <a:r>
              <a:rPr lang="en-US" sz="2000" dirty="0">
                <a:latin typeface="Gill Sans MT" pitchFamily="34" charset="0"/>
              </a:rPr>
              <a:t>Local governments</a:t>
            </a:r>
          </a:p>
          <a:p>
            <a:pPr lvl="1"/>
            <a:r>
              <a:rPr lang="en-US" sz="2000" dirty="0">
                <a:latin typeface="Gill Sans MT" pitchFamily="34" charset="0"/>
              </a:rPr>
              <a:t>EMS organizations (VAGEMSA, VAVRS, etc.)</a:t>
            </a:r>
          </a:p>
          <a:p>
            <a:pPr lvl="1"/>
            <a:r>
              <a:rPr lang="en-US" sz="2000" dirty="0">
                <a:latin typeface="Gill Sans MT" pitchFamily="34" charset="0"/>
              </a:rPr>
              <a:t>Regional EMS Councils</a:t>
            </a:r>
          </a:p>
          <a:p>
            <a:pPr lvl="1"/>
            <a:r>
              <a:rPr lang="en-US" sz="2000" dirty="0">
                <a:latin typeface="Gill Sans MT" pitchFamily="34" charset="0"/>
              </a:rPr>
              <a:t>Fire services (Department of Fire Programs, VSFA, etc.) </a:t>
            </a:r>
          </a:p>
          <a:p>
            <a:pPr lvl="1"/>
            <a:r>
              <a:rPr lang="en-US" sz="2000" dirty="0">
                <a:latin typeface="Gill Sans MT" pitchFamily="34" charset="0"/>
              </a:rPr>
              <a:t>Governor’s EMS Advisory Board</a:t>
            </a:r>
          </a:p>
          <a:p>
            <a:pPr lvl="1"/>
            <a:r>
              <a:rPr lang="en-US" sz="2000" dirty="0">
                <a:latin typeface="Gill Sans MT" pitchFamily="34" charset="0"/>
              </a:rPr>
              <a:t>Trauma centers, ERs, emergency nurses and physicians</a:t>
            </a:r>
          </a:p>
        </p:txBody>
      </p:sp>
      <p:pic>
        <p:nvPicPr>
          <p:cNvPr id="5" name="Picture 7" descr="Z:\Logo\OEMS logo high res_navytrans.tif"/>
          <p:cNvPicPr>
            <a:picLocks noChangeAspect="1" noChangeArrowheads="1"/>
          </p:cNvPicPr>
          <p:nvPr/>
        </p:nvPicPr>
        <p:blipFill>
          <a:blip r:embed="rId2" cstate="print"/>
          <a:srcRect/>
          <a:stretch>
            <a:fillRect/>
          </a:stretch>
        </p:blipFill>
        <p:spPr bwMode="auto">
          <a:xfrm>
            <a:off x="6553200" y="6235700"/>
            <a:ext cx="1066800" cy="622300"/>
          </a:xfrm>
          <a:prstGeom prst="rect">
            <a:avLst/>
          </a:prstGeom>
          <a:noFill/>
        </p:spPr>
      </p:pic>
    </p:spTree>
    <p:extLst>
      <p:ext uri="{BB962C8B-B14F-4D97-AF65-F5344CB8AC3E}">
        <p14:creationId xmlns:p14="http://schemas.microsoft.com/office/powerpoint/2010/main" val="1417672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229600" cy="655638"/>
          </a:xfrm>
        </p:spPr>
        <p:txBody>
          <a:bodyPr/>
          <a:lstStyle/>
          <a:p>
            <a:r>
              <a:rPr lang="en-US" sz="3200" dirty="0">
                <a:solidFill>
                  <a:schemeClr val="tx2">
                    <a:lumMod val="75000"/>
                  </a:schemeClr>
                </a:solidFill>
              </a:rPr>
              <a:t>VDH Office of Risk Communication and Education</a:t>
            </a:r>
          </a:p>
        </p:txBody>
      </p:sp>
      <p:sp>
        <p:nvSpPr>
          <p:cNvPr id="3" name="Content Placeholder 2"/>
          <p:cNvSpPr>
            <a:spLocks noGrp="1"/>
          </p:cNvSpPr>
          <p:nvPr>
            <p:ph idx="1"/>
          </p:nvPr>
        </p:nvSpPr>
        <p:spPr>
          <a:xfrm>
            <a:off x="457200" y="1265237"/>
            <a:ext cx="8229600" cy="5059363"/>
          </a:xfrm>
        </p:spPr>
        <p:txBody>
          <a:bodyPr/>
          <a:lstStyle/>
          <a:p>
            <a:pPr>
              <a:lnSpc>
                <a:spcPct val="90000"/>
              </a:lnSpc>
            </a:pPr>
            <a:r>
              <a:rPr lang="en-US" sz="2400" dirty="0">
                <a:latin typeface="Gill Sans MT" pitchFamily="34" charset="0"/>
              </a:rPr>
              <a:t>The OEMS Public Relations (PR) Coordinator is part of the VDH Office of Communications (COMO)</a:t>
            </a:r>
          </a:p>
          <a:p>
            <a:pPr lvl="1">
              <a:lnSpc>
                <a:spcPct val="90000"/>
              </a:lnSpc>
            </a:pPr>
            <a:r>
              <a:rPr lang="en-US" sz="2000" dirty="0">
                <a:latin typeface="Gill Sans MT" pitchFamily="34" charset="0"/>
              </a:rPr>
              <a:t>The OEMS PR Coordinator holds a dual role, representing the OEMS and COMO team. </a:t>
            </a:r>
          </a:p>
          <a:p>
            <a:pPr lvl="1">
              <a:lnSpc>
                <a:spcPct val="90000"/>
              </a:lnSpc>
            </a:pPr>
            <a:r>
              <a:rPr lang="en-US" sz="2000" dirty="0">
                <a:latin typeface="Gill Sans MT" pitchFamily="34" charset="0"/>
              </a:rPr>
              <a:t>The COMO team, comprised of seven Public Information Officers (PIOs), works together to provide updates in each of the PIOs respective health regions/offices, pertaining to upcoming events, projects, etc.  We regularly collaborate on VDH projects and team assignments, including the commissioner’s email, social media,  VDH in the News, Media Alerts, Clinician Letters, etc.</a:t>
            </a:r>
          </a:p>
          <a:p>
            <a:pPr lvl="1">
              <a:lnSpc>
                <a:spcPct val="90000"/>
              </a:lnSpc>
            </a:pPr>
            <a:r>
              <a:rPr lang="en-US" sz="2000" dirty="0">
                <a:latin typeface="Gill Sans MT" pitchFamily="34" charset="0"/>
              </a:rPr>
              <a:t>In times of crisis we all work together, on behalf of VDH, to respond to public health emergencies (i.e. H1N1, COVID-19) and to provide PR support at the Virginia Department of Emergency Management’s Joint Information Center (JIC). </a:t>
            </a:r>
          </a:p>
          <a:p>
            <a:pPr marL="342900" lvl="1" indent="-342900">
              <a:buFont typeface="Arial" charset="0"/>
              <a:buChar char="•"/>
            </a:pPr>
            <a:r>
              <a:rPr lang="en-US" sz="2400" dirty="0">
                <a:latin typeface="Gill Sans MT" pitchFamily="34" charset="0"/>
              </a:rPr>
              <a:t>The OEMS Public Relations Assistant’s primary job duties fall within the OEMS. However, this role also assists with COMO on Clinician Letters, Media Alerts and FOIA.</a:t>
            </a:r>
          </a:p>
        </p:txBody>
      </p:sp>
      <p:pic>
        <p:nvPicPr>
          <p:cNvPr id="4" name="Picture 7" descr="Z:\Logo\OEMS logo high res_navytrans.tif"/>
          <p:cNvPicPr>
            <a:picLocks noChangeAspect="1" noChangeArrowheads="1"/>
          </p:cNvPicPr>
          <p:nvPr/>
        </p:nvPicPr>
        <p:blipFill>
          <a:blip r:embed="rId2" cstate="print"/>
          <a:srcRect/>
          <a:stretch>
            <a:fillRect/>
          </a:stretch>
        </p:blipFill>
        <p:spPr bwMode="auto">
          <a:xfrm>
            <a:off x="6553200" y="6235700"/>
            <a:ext cx="1066800" cy="622300"/>
          </a:xfrm>
          <a:prstGeom prst="rect">
            <a:avLst/>
          </a:prstGeom>
          <a:noFill/>
        </p:spPr>
      </p:pic>
    </p:spTree>
    <p:extLst>
      <p:ext uri="{BB962C8B-B14F-4D97-AF65-F5344CB8AC3E}">
        <p14:creationId xmlns:p14="http://schemas.microsoft.com/office/powerpoint/2010/main" val="2132821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655638"/>
          </a:xfrm>
        </p:spPr>
        <p:txBody>
          <a:bodyPr/>
          <a:lstStyle/>
          <a:p>
            <a:r>
              <a:rPr lang="en-US" sz="3200" dirty="0">
                <a:solidFill>
                  <a:schemeClr val="tx2">
                    <a:lumMod val="75000"/>
                  </a:schemeClr>
                </a:solidFill>
              </a:rPr>
              <a:t>OEMS Program Support</a:t>
            </a:r>
          </a:p>
        </p:txBody>
      </p:sp>
      <p:sp>
        <p:nvSpPr>
          <p:cNvPr id="3" name="Content Placeholder 2"/>
          <p:cNvSpPr>
            <a:spLocks noGrp="1"/>
          </p:cNvSpPr>
          <p:nvPr>
            <p:ph idx="1"/>
          </p:nvPr>
        </p:nvSpPr>
        <p:spPr>
          <a:xfrm>
            <a:off x="457200" y="838200"/>
            <a:ext cx="8229600" cy="5059363"/>
          </a:xfrm>
        </p:spPr>
        <p:txBody>
          <a:bodyPr/>
          <a:lstStyle/>
          <a:p>
            <a:pPr marL="0" indent="0">
              <a:buNone/>
            </a:pPr>
            <a:r>
              <a:rPr lang="en-US" sz="2400" dirty="0">
                <a:latin typeface="Gill Sans MT" pitchFamily="34" charset="0"/>
              </a:rPr>
              <a:t>The Public Relations team supports OEMS programs by:</a:t>
            </a:r>
          </a:p>
          <a:p>
            <a:pPr lvl="1"/>
            <a:r>
              <a:rPr lang="en-US" sz="2000" dirty="0">
                <a:latin typeface="Gill Sans MT" pitchFamily="34" charset="0"/>
              </a:rPr>
              <a:t>Identifying divisions that need promotional assistance and designing program fliers, handouts, brochures, etc.</a:t>
            </a:r>
          </a:p>
          <a:p>
            <a:pPr lvl="1"/>
            <a:r>
              <a:rPr lang="en-US" sz="2000" dirty="0">
                <a:latin typeface="Gill Sans MT" pitchFamily="34" charset="0"/>
              </a:rPr>
              <a:t>Creating a strategic marketing plan based upon identified priorities from the State EMS Plan.</a:t>
            </a:r>
          </a:p>
          <a:p>
            <a:pPr lvl="1"/>
            <a:r>
              <a:rPr lang="en-US" sz="2000" dirty="0">
                <a:latin typeface="Gill Sans MT" pitchFamily="34" charset="0"/>
              </a:rPr>
              <a:t>Implementing a plan through a variety of outreach methods and researching new ways of reaching our target market. </a:t>
            </a:r>
          </a:p>
          <a:p>
            <a:pPr lvl="1"/>
            <a:r>
              <a:rPr lang="en-US" sz="2000" dirty="0">
                <a:latin typeface="Gill Sans MT" pitchFamily="34" charset="0"/>
              </a:rPr>
              <a:t>Working with key stakeholder groups to promote joint programs and projects.</a:t>
            </a:r>
          </a:p>
          <a:p>
            <a:pPr lvl="1"/>
            <a:r>
              <a:rPr lang="en-US" sz="2000" dirty="0">
                <a:latin typeface="Gill Sans MT" pitchFamily="34" charset="0"/>
              </a:rPr>
              <a:t>Managing the OEMS general email box and responding to program-related inquiries from the public.</a:t>
            </a:r>
          </a:p>
          <a:p>
            <a:pPr lvl="1"/>
            <a:r>
              <a:rPr lang="en-US" sz="2000" dirty="0">
                <a:latin typeface="Gill Sans MT" pitchFamily="34" charset="0"/>
              </a:rPr>
              <a:t>Assisting with the coordination of program surveys via Survey Monkey.</a:t>
            </a:r>
          </a:p>
          <a:p>
            <a:pPr lvl="1"/>
            <a:r>
              <a:rPr lang="en-US" sz="2000" dirty="0">
                <a:latin typeface="Gill Sans MT" pitchFamily="34" charset="0"/>
              </a:rPr>
              <a:t>Scheduling attendance at local conferences (i.e. VAVRS,  Virginia Fire Chiefs, etc. ) to help promote OEMS.</a:t>
            </a:r>
          </a:p>
          <a:p>
            <a:pPr lvl="1"/>
            <a:r>
              <a:rPr lang="en-US" sz="2000" dirty="0">
                <a:latin typeface="Gill Sans MT" pitchFamily="34" charset="0"/>
              </a:rPr>
              <a:t>Providing giveaway items to local organizations seeking EMS-related fliers or promotional materials.</a:t>
            </a:r>
          </a:p>
        </p:txBody>
      </p:sp>
      <p:pic>
        <p:nvPicPr>
          <p:cNvPr id="4" name="Picture 7" descr="Z:\Logo\OEMS logo high res_navytrans.tif"/>
          <p:cNvPicPr>
            <a:picLocks noChangeAspect="1" noChangeArrowheads="1"/>
          </p:cNvPicPr>
          <p:nvPr/>
        </p:nvPicPr>
        <p:blipFill>
          <a:blip r:embed="rId2" cstate="print"/>
          <a:srcRect/>
          <a:stretch>
            <a:fillRect/>
          </a:stretch>
        </p:blipFill>
        <p:spPr bwMode="auto">
          <a:xfrm>
            <a:off x="6553200" y="6235700"/>
            <a:ext cx="1066800" cy="622300"/>
          </a:xfrm>
          <a:prstGeom prst="rect">
            <a:avLst/>
          </a:prstGeom>
          <a:noFill/>
        </p:spPr>
      </p:pic>
    </p:spTree>
    <p:extLst>
      <p:ext uri="{BB962C8B-B14F-4D97-AF65-F5344CB8AC3E}">
        <p14:creationId xmlns:p14="http://schemas.microsoft.com/office/powerpoint/2010/main" val="3344752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655638"/>
          </a:xfrm>
        </p:spPr>
        <p:txBody>
          <a:bodyPr/>
          <a:lstStyle/>
          <a:p>
            <a:r>
              <a:rPr lang="en-US" sz="3200" dirty="0">
                <a:solidFill>
                  <a:schemeClr val="tx2">
                    <a:lumMod val="75000"/>
                  </a:schemeClr>
                </a:solidFill>
              </a:rPr>
              <a:t>Outreach Methods</a:t>
            </a:r>
          </a:p>
        </p:txBody>
      </p:sp>
      <p:sp>
        <p:nvSpPr>
          <p:cNvPr id="3" name="Content Placeholder 2"/>
          <p:cNvSpPr>
            <a:spLocks noGrp="1"/>
          </p:cNvSpPr>
          <p:nvPr>
            <p:ph idx="1"/>
          </p:nvPr>
        </p:nvSpPr>
        <p:spPr>
          <a:xfrm>
            <a:off x="152400" y="731837"/>
            <a:ext cx="4778264" cy="5059363"/>
          </a:xfrm>
        </p:spPr>
        <p:txBody>
          <a:bodyPr/>
          <a:lstStyle/>
          <a:p>
            <a:pPr marL="0" indent="0">
              <a:lnSpc>
                <a:spcPct val="80000"/>
              </a:lnSpc>
              <a:buNone/>
            </a:pPr>
            <a:r>
              <a:rPr lang="en-US" sz="2100" dirty="0">
                <a:latin typeface="Gill Sans MT" pitchFamily="34" charset="0"/>
              </a:rPr>
              <a:t>Work closely with the division managers to support and promote events and programs to our key stakeholder groups. We do this by utilizing several methods:</a:t>
            </a:r>
          </a:p>
          <a:p>
            <a:pPr lvl="1">
              <a:lnSpc>
                <a:spcPct val="80000"/>
              </a:lnSpc>
            </a:pPr>
            <a:r>
              <a:rPr lang="en-US" sz="2000" dirty="0">
                <a:latin typeface="Gill Sans MT" pitchFamily="34" charset="0"/>
              </a:rPr>
              <a:t>OEMS website </a:t>
            </a:r>
          </a:p>
          <a:p>
            <a:pPr lvl="1">
              <a:lnSpc>
                <a:spcPct val="80000"/>
              </a:lnSpc>
            </a:pPr>
            <a:r>
              <a:rPr lang="en-US" sz="2000" dirty="0">
                <a:latin typeface="Gill Sans MT" pitchFamily="34" charset="0"/>
              </a:rPr>
              <a:t>Social media (Facebook 8,200+ likes, Twitter, 5,200+ followers, YouTube)</a:t>
            </a:r>
          </a:p>
          <a:p>
            <a:pPr lvl="1">
              <a:lnSpc>
                <a:spcPct val="80000"/>
              </a:lnSpc>
            </a:pPr>
            <a:r>
              <a:rPr lang="en-US" sz="2000" dirty="0">
                <a:latin typeface="Gill Sans MT" pitchFamily="34" charset="0"/>
              </a:rPr>
              <a:t>Virginia EMS Blog</a:t>
            </a:r>
          </a:p>
          <a:p>
            <a:pPr lvl="1">
              <a:lnSpc>
                <a:spcPct val="80000"/>
              </a:lnSpc>
            </a:pPr>
            <a:r>
              <a:rPr lang="en-US" sz="2000" dirty="0">
                <a:latin typeface="Gill Sans MT" pitchFamily="34" charset="0"/>
              </a:rPr>
              <a:t>Listserv emails (</a:t>
            </a:r>
            <a:r>
              <a:rPr lang="en-US" sz="2000" dirty="0" err="1">
                <a:latin typeface="Gill Sans MT" pitchFamily="34" charset="0"/>
              </a:rPr>
              <a:t>apx</a:t>
            </a:r>
            <a:r>
              <a:rPr lang="en-US" sz="2000" dirty="0">
                <a:latin typeface="Gill Sans MT" pitchFamily="34" charset="0"/>
              </a:rPr>
              <a:t>. 32,000 contacts)</a:t>
            </a:r>
          </a:p>
          <a:p>
            <a:pPr lvl="1">
              <a:lnSpc>
                <a:spcPct val="80000"/>
              </a:lnSpc>
            </a:pPr>
            <a:r>
              <a:rPr lang="en-US" sz="2000" dirty="0">
                <a:latin typeface="Gill Sans MT" pitchFamily="34" charset="0"/>
              </a:rPr>
              <a:t>Regional EMS Councils</a:t>
            </a:r>
          </a:p>
          <a:p>
            <a:pPr lvl="1">
              <a:lnSpc>
                <a:spcPct val="80000"/>
              </a:lnSpc>
            </a:pPr>
            <a:r>
              <a:rPr lang="en-US" sz="2000" dirty="0">
                <a:latin typeface="Gill Sans MT" pitchFamily="34" charset="0"/>
              </a:rPr>
              <a:t>Media relations</a:t>
            </a:r>
          </a:p>
          <a:p>
            <a:pPr lvl="1">
              <a:lnSpc>
                <a:spcPct val="80000"/>
              </a:lnSpc>
            </a:pPr>
            <a:r>
              <a:rPr lang="en-US" sz="2000" dirty="0">
                <a:latin typeface="Gill Sans MT" pitchFamily="34" charset="0"/>
              </a:rPr>
              <a:t>Promotional mailings</a:t>
            </a:r>
          </a:p>
          <a:p>
            <a:pPr lvl="1">
              <a:lnSpc>
                <a:spcPct val="80000"/>
              </a:lnSpc>
            </a:pPr>
            <a:r>
              <a:rPr lang="en-US" sz="2000" dirty="0">
                <a:latin typeface="Gill Sans MT" pitchFamily="34" charset="0"/>
              </a:rPr>
              <a:t>Event promotion</a:t>
            </a:r>
          </a:p>
          <a:p>
            <a:pPr lvl="1">
              <a:lnSpc>
                <a:spcPct val="80000"/>
              </a:lnSpc>
            </a:pPr>
            <a:r>
              <a:rPr lang="en-US" sz="2000" dirty="0">
                <a:latin typeface="Gill Sans MT" pitchFamily="34" charset="0"/>
              </a:rPr>
              <a:t>Submitting articles to EMS/Fire Trade Publications</a:t>
            </a:r>
          </a:p>
          <a:p>
            <a:pPr lvl="1">
              <a:lnSpc>
                <a:spcPct val="80000"/>
              </a:lnSpc>
            </a:pPr>
            <a:r>
              <a:rPr lang="en-US" sz="2000" dirty="0">
                <a:latin typeface="Gill Sans MT" pitchFamily="34" charset="0"/>
              </a:rPr>
              <a:t>Designing and producing printed promotional items</a:t>
            </a:r>
          </a:p>
          <a:p>
            <a:pPr lvl="1">
              <a:lnSpc>
                <a:spcPct val="80000"/>
              </a:lnSpc>
            </a:pPr>
            <a:r>
              <a:rPr lang="en-US" sz="2000" dirty="0">
                <a:latin typeface="Gill Sans MT" pitchFamily="34" charset="0"/>
              </a:rPr>
              <a:t>Submitting stories to Commissioner’s weekly email and Governor’s weekly report</a:t>
            </a:r>
          </a:p>
        </p:txBody>
      </p:sp>
      <p:pic>
        <p:nvPicPr>
          <p:cNvPr id="10" name="Picture 7" descr="Z:\Logo\OEMS logo high res_navytrans.tif"/>
          <p:cNvPicPr>
            <a:picLocks noChangeAspect="1" noChangeArrowheads="1"/>
          </p:cNvPicPr>
          <p:nvPr/>
        </p:nvPicPr>
        <p:blipFill>
          <a:blip r:embed="rId2" cstate="print"/>
          <a:srcRect/>
          <a:stretch>
            <a:fillRect/>
          </a:stretch>
        </p:blipFill>
        <p:spPr bwMode="auto">
          <a:xfrm>
            <a:off x="6553200" y="6235700"/>
            <a:ext cx="1066800" cy="622300"/>
          </a:xfrm>
          <a:prstGeom prst="rect">
            <a:avLst/>
          </a:prstGeom>
          <a:noFill/>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3787" y="3472894"/>
            <a:ext cx="2135950" cy="2762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p:nvPr/>
        </p:nvPicPr>
        <p:blipFill rotWithShape="1">
          <a:blip r:embed="rId4"/>
          <a:srcRect l="24038" t="17105" r="42148" b="5358"/>
          <a:stretch/>
        </p:blipFill>
        <p:spPr bwMode="auto">
          <a:xfrm>
            <a:off x="7066614" y="3485594"/>
            <a:ext cx="2077386" cy="2750105"/>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9737" y="1267546"/>
            <a:ext cx="2149998" cy="2149159"/>
          </a:xfrm>
          <a:prstGeom prst="rect">
            <a:avLst/>
          </a:prstGeom>
        </p:spPr>
      </p:pic>
      <p:pic>
        <p:nvPicPr>
          <p:cNvPr id="9" name="Picture 8"/>
          <p:cNvPicPr/>
          <p:nvPr/>
        </p:nvPicPr>
        <p:blipFill rotWithShape="1">
          <a:blip r:embed="rId6"/>
          <a:srcRect l="27884" t="26511" r="8013" b="17617"/>
          <a:stretch/>
        </p:blipFill>
        <p:spPr bwMode="auto">
          <a:xfrm>
            <a:off x="4863787" y="2057400"/>
            <a:ext cx="2069073" cy="10183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00032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2">
                    <a:lumMod val="75000"/>
                  </a:schemeClr>
                </a:solidFill>
              </a:rPr>
              <a:t>Marketing Campaigns</a:t>
            </a:r>
          </a:p>
        </p:txBody>
      </p:sp>
      <p:sp>
        <p:nvSpPr>
          <p:cNvPr id="3" name="Content Placeholder 2"/>
          <p:cNvSpPr>
            <a:spLocks noGrp="1"/>
          </p:cNvSpPr>
          <p:nvPr>
            <p:ph idx="1"/>
          </p:nvPr>
        </p:nvSpPr>
        <p:spPr>
          <a:xfrm>
            <a:off x="228600" y="914400"/>
            <a:ext cx="4800600" cy="5059363"/>
          </a:xfrm>
        </p:spPr>
        <p:txBody>
          <a:bodyPr/>
          <a:lstStyle/>
          <a:p>
            <a:pPr marL="0" indent="0">
              <a:buNone/>
            </a:pPr>
            <a:r>
              <a:rPr lang="en-US" sz="2000" dirty="0">
                <a:latin typeface="Gill Sans MT" pitchFamily="34" charset="0"/>
              </a:rPr>
              <a:t>The Public Relations team creates, implements and manages new campaigns for the office. We do this by creating and disseminating promotional materials with a clear, concise and unified message. </a:t>
            </a:r>
            <a:r>
              <a:rPr lang="en-US" sz="2400" dirty="0">
                <a:latin typeface="Gill Sans MT" pitchFamily="34" charset="0"/>
              </a:rPr>
              <a:t/>
            </a:r>
            <a:br>
              <a:rPr lang="en-US" sz="2400" dirty="0">
                <a:latin typeface="Gill Sans MT" pitchFamily="34" charset="0"/>
              </a:rPr>
            </a:br>
            <a:r>
              <a:rPr lang="en-US" sz="2400" dirty="0">
                <a:latin typeface="Gill Sans MT" pitchFamily="34" charset="0"/>
              </a:rPr>
              <a:t>     </a:t>
            </a:r>
            <a:r>
              <a:rPr lang="en-US" sz="2000" b="1" dirty="0">
                <a:solidFill>
                  <a:schemeClr val="tx2">
                    <a:lumMod val="75000"/>
                  </a:schemeClr>
                </a:solidFill>
                <a:latin typeface="Gill Sans MT" pitchFamily="34" charset="0"/>
              </a:rPr>
              <a:t>Past campaigns include:</a:t>
            </a:r>
          </a:p>
          <a:p>
            <a:pPr lvl="1"/>
            <a:r>
              <a:rPr lang="en-US" sz="1700" dirty="0">
                <a:latin typeface="Gill Sans MT" pitchFamily="34" charset="0"/>
              </a:rPr>
              <a:t>#</a:t>
            </a:r>
            <a:r>
              <a:rPr lang="en-US" sz="1700" dirty="0" err="1">
                <a:latin typeface="Gill Sans MT" pitchFamily="34" charset="0"/>
              </a:rPr>
              <a:t>MaketheCall</a:t>
            </a:r>
            <a:r>
              <a:rPr lang="en-US" sz="1700" dirty="0">
                <a:latin typeface="Gill Sans MT" pitchFamily="34" charset="0"/>
              </a:rPr>
              <a:t> Mental Health Awareness</a:t>
            </a:r>
          </a:p>
          <a:p>
            <a:pPr lvl="1"/>
            <a:r>
              <a:rPr lang="en-US" sz="1700" dirty="0">
                <a:latin typeface="Gill Sans MT" pitchFamily="34" charset="0"/>
              </a:rPr>
              <a:t>Campaign to promote Regional and Governor’s EMS Awards</a:t>
            </a:r>
          </a:p>
          <a:p>
            <a:pPr lvl="1"/>
            <a:r>
              <a:rPr lang="en-US" sz="1700" dirty="0">
                <a:latin typeface="Gill Sans MT" pitchFamily="34" charset="0"/>
              </a:rPr>
              <a:t>Christopher Reeve recruitment campaign</a:t>
            </a:r>
          </a:p>
          <a:p>
            <a:pPr lvl="1">
              <a:buNone/>
            </a:pPr>
            <a:r>
              <a:rPr lang="en-US" sz="2000" b="1" dirty="0">
                <a:solidFill>
                  <a:schemeClr val="tx2">
                    <a:lumMod val="75000"/>
                  </a:schemeClr>
                </a:solidFill>
                <a:latin typeface="Gill Sans MT" pitchFamily="34" charset="0"/>
              </a:rPr>
              <a:t>Future campaigns might include:</a:t>
            </a:r>
          </a:p>
          <a:p>
            <a:pPr lvl="1"/>
            <a:r>
              <a:rPr lang="en-US" sz="1700" dirty="0">
                <a:latin typeface="Gill Sans MT" pitchFamily="34" charset="0"/>
              </a:rPr>
              <a:t>Division of Edu. Certificate Program</a:t>
            </a:r>
          </a:p>
          <a:p>
            <a:pPr lvl="1"/>
            <a:r>
              <a:rPr lang="en-US" sz="1700" dirty="0">
                <a:latin typeface="Gill Sans MT" pitchFamily="34" charset="0"/>
              </a:rPr>
              <a:t>Social Media campaign promoting</a:t>
            </a:r>
            <a:br>
              <a:rPr lang="en-US" sz="1700" dirty="0">
                <a:latin typeface="Gill Sans MT" pitchFamily="34" charset="0"/>
              </a:rPr>
            </a:br>
            <a:r>
              <a:rPr lang="en-US" sz="1700" dirty="0">
                <a:latin typeface="Gill Sans MT" pitchFamily="34" charset="0"/>
              </a:rPr>
              <a:t>EMS in Virginia</a:t>
            </a:r>
          </a:p>
          <a:p>
            <a:pPr lvl="1"/>
            <a:r>
              <a:rPr lang="en-US" sz="1700" dirty="0">
                <a:latin typeface="Gill Sans MT" pitchFamily="34" charset="0"/>
              </a:rPr>
              <a:t>Public education campaign on illness and injury prevention</a:t>
            </a:r>
          </a:p>
          <a:p>
            <a:pPr lvl="1"/>
            <a:r>
              <a:rPr lang="en-US" sz="1700" dirty="0">
                <a:latin typeface="Gill Sans MT" pitchFamily="34" charset="0"/>
              </a:rPr>
              <a:t>EMS education campaign (the EMS System or proper uses for 911)</a:t>
            </a:r>
          </a:p>
          <a:p>
            <a:pPr lvl="1"/>
            <a:r>
              <a:rPr lang="en-US" sz="1700" dirty="0">
                <a:latin typeface="Gill Sans MT" pitchFamily="34" charset="0"/>
              </a:rPr>
              <a:t>Recruitment and retention </a:t>
            </a:r>
          </a:p>
          <a:p>
            <a:endParaRPr lang="en-US" sz="2000" dirty="0"/>
          </a:p>
        </p:txBody>
      </p:sp>
      <p:pic>
        <p:nvPicPr>
          <p:cNvPr id="5" name="Picture 4" descr="christopher reeve recruitment campaign.jpg"/>
          <p:cNvPicPr>
            <a:picLocks noChangeAspect="1"/>
          </p:cNvPicPr>
          <p:nvPr/>
        </p:nvPicPr>
        <p:blipFill>
          <a:blip r:embed="rId2" cstate="print"/>
          <a:srcRect t="1923"/>
          <a:stretch>
            <a:fillRect/>
          </a:stretch>
        </p:blipFill>
        <p:spPr>
          <a:xfrm>
            <a:off x="5029200" y="3124200"/>
            <a:ext cx="2408625" cy="3068890"/>
          </a:xfrm>
          <a:prstGeom prst="rect">
            <a:avLst/>
          </a:prstGeom>
        </p:spPr>
      </p:pic>
      <p:pic>
        <p:nvPicPr>
          <p:cNvPr id="6" name="Picture 7" descr="Z:\Logo\OEMS logo high res_navytrans.tif"/>
          <p:cNvPicPr>
            <a:picLocks noChangeAspect="1" noChangeArrowheads="1"/>
          </p:cNvPicPr>
          <p:nvPr/>
        </p:nvPicPr>
        <p:blipFill>
          <a:blip r:embed="rId3" cstate="print"/>
          <a:srcRect/>
          <a:stretch>
            <a:fillRect/>
          </a:stretch>
        </p:blipFill>
        <p:spPr bwMode="auto">
          <a:xfrm>
            <a:off x="6553200" y="6235700"/>
            <a:ext cx="1066800" cy="622300"/>
          </a:xfrm>
          <a:prstGeom prst="rect">
            <a:avLst/>
          </a:prstGeom>
          <a:noFill/>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3884" y="334962"/>
            <a:ext cx="2626375" cy="3398838"/>
          </a:xfrm>
          <a:prstGeom prst="rect">
            <a:avLst/>
          </a:prstGeom>
        </p:spPr>
      </p:pic>
    </p:spTree>
    <p:extLst>
      <p:ext uri="{BB962C8B-B14F-4D97-AF65-F5344CB8AC3E}">
        <p14:creationId xmlns:p14="http://schemas.microsoft.com/office/powerpoint/2010/main" val="316831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2">
                    <a:lumMod val="75000"/>
                  </a:schemeClr>
                </a:solidFill>
              </a:rPr>
              <a:t>EMS Events</a:t>
            </a:r>
          </a:p>
        </p:txBody>
      </p:sp>
      <p:sp>
        <p:nvSpPr>
          <p:cNvPr id="3" name="Content Placeholder 2"/>
          <p:cNvSpPr>
            <a:spLocks noGrp="1"/>
          </p:cNvSpPr>
          <p:nvPr>
            <p:ph idx="1"/>
          </p:nvPr>
        </p:nvSpPr>
        <p:spPr>
          <a:xfrm>
            <a:off x="457200" y="1189037"/>
            <a:ext cx="8229600" cy="5059363"/>
          </a:xfrm>
        </p:spPr>
        <p:txBody>
          <a:bodyPr/>
          <a:lstStyle/>
          <a:p>
            <a:pPr marL="320040" lvl="1" indent="-320040">
              <a:lnSpc>
                <a:spcPct val="90000"/>
              </a:lnSpc>
              <a:spcBef>
                <a:spcPts val="700"/>
              </a:spcBef>
              <a:buClr>
                <a:schemeClr val="tx1"/>
              </a:buClr>
              <a:buSzPct val="100000"/>
              <a:buFont typeface="Arial" pitchFamily="34" charset="0"/>
              <a:buChar char="•"/>
            </a:pPr>
            <a:r>
              <a:rPr lang="en-US" sz="2400" dirty="0">
                <a:latin typeface="Gill Sans MT" pitchFamily="34" charset="0"/>
              </a:rPr>
              <a:t>Work closely with OEMS program managers to promote OEMS events, in addition to the Symposium. </a:t>
            </a:r>
          </a:p>
          <a:p>
            <a:pPr marL="320040" lvl="1" indent="-320040">
              <a:lnSpc>
                <a:spcPct val="90000"/>
              </a:lnSpc>
              <a:spcBef>
                <a:spcPts val="700"/>
              </a:spcBef>
              <a:buClr>
                <a:schemeClr val="tx1"/>
              </a:buClr>
              <a:buSzPct val="100000"/>
              <a:buFont typeface="Arial" pitchFamily="34" charset="0"/>
              <a:buChar char="•"/>
            </a:pPr>
            <a:r>
              <a:rPr lang="en-US" sz="2400" dirty="0">
                <a:latin typeface="Gill Sans MT" pitchFamily="34" charset="0"/>
              </a:rPr>
              <a:t>Work to promote national EMS events and days of recognition</a:t>
            </a:r>
          </a:p>
          <a:p>
            <a:pPr lvl="1">
              <a:lnSpc>
                <a:spcPct val="90000"/>
              </a:lnSpc>
            </a:pPr>
            <a:r>
              <a:rPr lang="en-US" sz="2000" dirty="0">
                <a:latin typeface="Gill Sans MT" pitchFamily="34" charset="0"/>
              </a:rPr>
              <a:t>EMS Week in Virginia/National EMS Week</a:t>
            </a:r>
          </a:p>
          <a:p>
            <a:pPr lvl="1">
              <a:lnSpc>
                <a:spcPct val="90000"/>
              </a:lnSpc>
            </a:pPr>
            <a:r>
              <a:rPr lang="en-US" sz="2000" dirty="0">
                <a:latin typeface="Gill Sans MT" pitchFamily="34" charset="0"/>
              </a:rPr>
              <a:t>National EMS for Children Day</a:t>
            </a:r>
          </a:p>
          <a:p>
            <a:pPr lvl="1">
              <a:lnSpc>
                <a:spcPct val="90000"/>
              </a:lnSpc>
            </a:pPr>
            <a:r>
              <a:rPr lang="en-US" sz="2000" dirty="0">
                <a:latin typeface="Gill Sans MT" pitchFamily="34" charset="0"/>
              </a:rPr>
              <a:t>Fire and EMS Memorial Week</a:t>
            </a:r>
          </a:p>
          <a:p>
            <a:pPr lvl="1">
              <a:lnSpc>
                <a:spcPct val="90000"/>
              </a:lnSpc>
            </a:pPr>
            <a:r>
              <a:rPr lang="en-US" sz="2000" dirty="0">
                <a:latin typeface="Gill Sans MT" pitchFamily="34" charset="0"/>
              </a:rPr>
              <a:t>Public Service Week</a:t>
            </a:r>
          </a:p>
          <a:p>
            <a:pPr lvl="1">
              <a:lnSpc>
                <a:spcPct val="90000"/>
              </a:lnSpc>
            </a:pPr>
            <a:r>
              <a:rPr lang="en-US" sz="2000" dirty="0">
                <a:latin typeface="Gill Sans MT" pitchFamily="34" charset="0"/>
              </a:rPr>
              <a:t>National Public Health Week</a:t>
            </a:r>
          </a:p>
          <a:p>
            <a:pPr lvl="1">
              <a:lnSpc>
                <a:spcPct val="90000"/>
              </a:lnSpc>
            </a:pPr>
            <a:r>
              <a:rPr lang="en-US" sz="2000" dirty="0">
                <a:latin typeface="Gill Sans MT" pitchFamily="34" charset="0"/>
              </a:rPr>
              <a:t>National EMS Memorial Service</a:t>
            </a:r>
          </a:p>
          <a:p>
            <a:pPr lvl="1">
              <a:lnSpc>
                <a:spcPct val="90000"/>
              </a:lnSpc>
            </a:pPr>
            <a:r>
              <a:rPr lang="en-US" sz="2000" dirty="0">
                <a:latin typeface="Gill Sans MT" pitchFamily="34" charset="0"/>
              </a:rPr>
              <a:t>National EMS Memorial Bike Ride</a:t>
            </a:r>
          </a:p>
          <a:p>
            <a:pPr lvl="1">
              <a:lnSpc>
                <a:spcPct val="90000"/>
              </a:lnSpc>
            </a:pPr>
            <a:r>
              <a:rPr lang="en-US" sz="2000" dirty="0">
                <a:latin typeface="Gill Sans MT" pitchFamily="34" charset="0"/>
              </a:rPr>
              <a:t>National Volunteer Week</a:t>
            </a:r>
          </a:p>
          <a:p>
            <a:pPr lvl="1">
              <a:lnSpc>
                <a:spcPct val="90000"/>
              </a:lnSpc>
            </a:pPr>
            <a:r>
              <a:rPr lang="en-US" sz="2000" dirty="0">
                <a:latin typeface="Gill Sans MT" pitchFamily="34" charset="0"/>
              </a:rPr>
              <a:t>National Trauma Month (Head Injury Prevention Month)</a:t>
            </a:r>
          </a:p>
          <a:p>
            <a:endParaRPr lang="en-US" dirty="0"/>
          </a:p>
        </p:txBody>
      </p:sp>
      <p:pic>
        <p:nvPicPr>
          <p:cNvPr id="4" name="Picture 7" descr="Z:\Logo\OEMS logo high res_navytrans.tif"/>
          <p:cNvPicPr>
            <a:picLocks noChangeAspect="1" noChangeArrowheads="1"/>
          </p:cNvPicPr>
          <p:nvPr/>
        </p:nvPicPr>
        <p:blipFill>
          <a:blip r:embed="rId3" cstate="print"/>
          <a:srcRect/>
          <a:stretch>
            <a:fillRect/>
          </a:stretch>
        </p:blipFill>
        <p:spPr bwMode="auto">
          <a:xfrm>
            <a:off x="6553200" y="6235700"/>
            <a:ext cx="1066800" cy="622300"/>
          </a:xfrm>
          <a:prstGeom prst="rect">
            <a:avLst/>
          </a:prstGeom>
          <a:noFill/>
        </p:spPr>
      </p:pic>
    </p:spTree>
    <p:extLst>
      <p:ext uri="{BB962C8B-B14F-4D97-AF65-F5344CB8AC3E}">
        <p14:creationId xmlns:p14="http://schemas.microsoft.com/office/powerpoint/2010/main" val="1244342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229600" cy="655638"/>
          </a:xfrm>
        </p:spPr>
        <p:txBody>
          <a:bodyPr/>
          <a:lstStyle/>
          <a:p>
            <a:r>
              <a:rPr lang="en-US" sz="3200" dirty="0">
                <a:solidFill>
                  <a:schemeClr val="tx2">
                    <a:lumMod val="75000"/>
                  </a:schemeClr>
                </a:solidFill>
              </a:rPr>
              <a:t>Virginia EMS Symposium</a:t>
            </a:r>
          </a:p>
        </p:txBody>
      </p:sp>
      <p:sp>
        <p:nvSpPr>
          <p:cNvPr id="3" name="Content Placeholder 2"/>
          <p:cNvSpPr>
            <a:spLocks noGrp="1"/>
          </p:cNvSpPr>
          <p:nvPr>
            <p:ph idx="1"/>
          </p:nvPr>
        </p:nvSpPr>
        <p:spPr>
          <a:xfrm>
            <a:off x="228600" y="808037"/>
            <a:ext cx="8229600" cy="5059363"/>
          </a:xfrm>
        </p:spPr>
        <p:txBody>
          <a:bodyPr/>
          <a:lstStyle/>
          <a:p>
            <a:pPr>
              <a:lnSpc>
                <a:spcPct val="90000"/>
              </a:lnSpc>
            </a:pPr>
            <a:r>
              <a:rPr lang="en-US" sz="2200" dirty="0">
                <a:latin typeface="Gill Sans MT" pitchFamily="34" charset="0"/>
              </a:rPr>
              <a:t>Provide management support and event coordination to Symposium committees.</a:t>
            </a:r>
          </a:p>
          <a:p>
            <a:pPr marL="320040" lvl="1" indent="-320040">
              <a:lnSpc>
                <a:spcPct val="90000"/>
              </a:lnSpc>
              <a:spcBef>
                <a:spcPts val="700"/>
              </a:spcBef>
              <a:buSzPct val="100000"/>
              <a:buFont typeface="Arial" pitchFamily="34" charset="0"/>
              <a:buChar char="•"/>
            </a:pPr>
            <a:r>
              <a:rPr lang="en-US" sz="2200" dirty="0">
                <a:latin typeface="Gill Sans MT" pitchFamily="34" charset="0"/>
              </a:rPr>
              <a:t>Promote the Symposium to the EMS community through social media, e-blasts, advertising, local partners, stakeholders, etc.</a:t>
            </a:r>
          </a:p>
          <a:p>
            <a:pPr>
              <a:lnSpc>
                <a:spcPct val="90000"/>
              </a:lnSpc>
            </a:pPr>
            <a:r>
              <a:rPr lang="en-US" sz="2200" dirty="0">
                <a:latin typeface="Gill Sans MT" pitchFamily="34" charset="0"/>
              </a:rPr>
              <a:t>Provide event planning functions:</a:t>
            </a:r>
          </a:p>
          <a:p>
            <a:pPr lvl="1">
              <a:lnSpc>
                <a:spcPct val="90000"/>
              </a:lnSpc>
            </a:pPr>
            <a:r>
              <a:rPr lang="en-US" sz="2000" dirty="0">
                <a:latin typeface="Gill Sans MT" pitchFamily="34" charset="0"/>
              </a:rPr>
              <a:t>Coordinate sponsor promotion/solicitation via sponsorship packet</a:t>
            </a:r>
          </a:p>
          <a:p>
            <a:pPr lvl="1">
              <a:lnSpc>
                <a:spcPct val="90000"/>
              </a:lnSpc>
            </a:pPr>
            <a:r>
              <a:rPr lang="en-US" sz="2000" dirty="0">
                <a:latin typeface="Gill Sans MT" pitchFamily="34" charset="0"/>
              </a:rPr>
              <a:t>Produce printed materials (catalog, on-site guide, promotional mailer, fliers, banners, signage, etc.)</a:t>
            </a:r>
          </a:p>
          <a:p>
            <a:pPr lvl="1">
              <a:lnSpc>
                <a:spcPct val="90000"/>
              </a:lnSpc>
            </a:pPr>
            <a:r>
              <a:rPr lang="en-US" sz="2000" dirty="0">
                <a:latin typeface="Gill Sans MT" pitchFamily="34" charset="0"/>
              </a:rPr>
              <a:t>Coordinate event advertising</a:t>
            </a:r>
          </a:p>
          <a:p>
            <a:pPr lvl="1">
              <a:lnSpc>
                <a:spcPct val="90000"/>
              </a:lnSpc>
            </a:pPr>
            <a:r>
              <a:rPr lang="en-US" sz="2000" dirty="0">
                <a:latin typeface="Gill Sans MT" pitchFamily="34" charset="0"/>
              </a:rPr>
              <a:t>Create event press release</a:t>
            </a:r>
          </a:p>
          <a:p>
            <a:pPr lvl="1">
              <a:lnSpc>
                <a:spcPct val="90000"/>
              </a:lnSpc>
            </a:pPr>
            <a:r>
              <a:rPr lang="en-US" sz="2000" dirty="0">
                <a:latin typeface="Gill Sans MT" pitchFamily="34" charset="0"/>
              </a:rPr>
              <a:t>Field event-related media inquiries</a:t>
            </a:r>
          </a:p>
          <a:p>
            <a:pPr lvl="1">
              <a:lnSpc>
                <a:spcPct val="90000"/>
              </a:lnSpc>
            </a:pPr>
            <a:r>
              <a:rPr lang="en-US" sz="2000" dirty="0">
                <a:latin typeface="Gill Sans MT" pitchFamily="34" charset="0"/>
              </a:rPr>
              <a:t>Manage Symposium website</a:t>
            </a:r>
          </a:p>
          <a:p>
            <a:pPr lvl="1">
              <a:lnSpc>
                <a:spcPct val="90000"/>
              </a:lnSpc>
            </a:pPr>
            <a:r>
              <a:rPr lang="en-US" sz="2000" dirty="0">
                <a:latin typeface="Gill Sans MT" pitchFamily="34" charset="0"/>
              </a:rPr>
              <a:t>Create and update Symposium App</a:t>
            </a:r>
          </a:p>
          <a:p>
            <a:pPr lvl="1">
              <a:lnSpc>
                <a:spcPct val="90000"/>
              </a:lnSpc>
            </a:pPr>
            <a:r>
              <a:rPr lang="en-US" sz="2000" dirty="0">
                <a:latin typeface="Gill Sans MT" pitchFamily="34" charset="0"/>
              </a:rPr>
              <a:t>Coordinate event giveaways and promotional items</a:t>
            </a:r>
          </a:p>
          <a:p>
            <a:pPr lvl="1">
              <a:lnSpc>
                <a:spcPct val="90000"/>
              </a:lnSpc>
            </a:pPr>
            <a:r>
              <a:rPr lang="en-US" sz="2000" dirty="0">
                <a:latin typeface="Gill Sans MT" pitchFamily="34" charset="0"/>
              </a:rPr>
              <a:t>Manage onsite signage</a:t>
            </a:r>
          </a:p>
          <a:p>
            <a:pPr lvl="1">
              <a:lnSpc>
                <a:spcPct val="90000"/>
              </a:lnSpc>
            </a:pPr>
            <a:r>
              <a:rPr lang="en-US" sz="2000" dirty="0">
                <a:latin typeface="Gill Sans MT" pitchFamily="34" charset="0"/>
              </a:rPr>
              <a:t>Organize registration packets and name badges</a:t>
            </a:r>
          </a:p>
          <a:p>
            <a:pPr lvl="1">
              <a:lnSpc>
                <a:spcPct val="90000"/>
              </a:lnSpc>
            </a:pPr>
            <a:r>
              <a:rPr lang="en-US" sz="2000" dirty="0">
                <a:latin typeface="Gill Sans MT" pitchFamily="34" charset="0"/>
              </a:rPr>
              <a:t>Manage on-site events: Flu shot clinic, Governor’s </a:t>
            </a:r>
            <a:br>
              <a:rPr lang="en-US" sz="2000" dirty="0">
                <a:latin typeface="Gill Sans MT" pitchFamily="34" charset="0"/>
              </a:rPr>
            </a:br>
            <a:r>
              <a:rPr lang="en-US" sz="2000" dirty="0">
                <a:latin typeface="Gill Sans MT" pitchFamily="34" charset="0"/>
              </a:rPr>
              <a:t>EMS Awards, nightly activities</a:t>
            </a:r>
          </a:p>
          <a:p>
            <a:endParaRPr lang="en-US" dirty="0"/>
          </a:p>
        </p:txBody>
      </p:sp>
      <p:pic>
        <p:nvPicPr>
          <p:cNvPr id="4" name="Picture 7" descr="Z:\Logo\OEMS logo high res_navytrans.tif"/>
          <p:cNvPicPr>
            <a:picLocks noChangeAspect="1" noChangeArrowheads="1"/>
          </p:cNvPicPr>
          <p:nvPr/>
        </p:nvPicPr>
        <p:blipFill>
          <a:blip r:embed="rId3" cstate="print"/>
          <a:srcRect/>
          <a:stretch>
            <a:fillRect/>
          </a:stretch>
        </p:blipFill>
        <p:spPr bwMode="auto">
          <a:xfrm>
            <a:off x="6553200" y="6235700"/>
            <a:ext cx="1066800" cy="622300"/>
          </a:xfrm>
          <a:prstGeom prst="rect">
            <a:avLst/>
          </a:prstGeom>
          <a:noFill/>
        </p:spPr>
      </p:pic>
    </p:spTree>
    <p:extLst>
      <p:ext uri="{BB962C8B-B14F-4D97-AF65-F5344CB8AC3E}">
        <p14:creationId xmlns:p14="http://schemas.microsoft.com/office/powerpoint/2010/main" val="1662690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2">
                    <a:lumMod val="75000"/>
                  </a:schemeClr>
                </a:solidFill>
              </a:rPr>
              <a:t>Governor’s EMS Awards</a:t>
            </a:r>
          </a:p>
        </p:txBody>
      </p:sp>
      <p:sp>
        <p:nvSpPr>
          <p:cNvPr id="3" name="Content Placeholder 2"/>
          <p:cNvSpPr>
            <a:spLocks noGrp="1"/>
          </p:cNvSpPr>
          <p:nvPr>
            <p:ph idx="1"/>
          </p:nvPr>
        </p:nvSpPr>
        <p:spPr>
          <a:xfrm>
            <a:off x="457200" y="1066800"/>
            <a:ext cx="4495800" cy="5638800"/>
          </a:xfrm>
        </p:spPr>
        <p:txBody>
          <a:bodyPr/>
          <a:lstStyle/>
          <a:p>
            <a:pPr marL="0" indent="0">
              <a:buNone/>
            </a:pPr>
            <a:r>
              <a:rPr lang="en-US" sz="2400" dirty="0">
                <a:latin typeface="Gill Sans MT" pitchFamily="34" charset="0"/>
              </a:rPr>
              <a:t>Manage all aspects of the Governor’s EMS Awards program.</a:t>
            </a:r>
          </a:p>
          <a:p>
            <a:pPr lvl="1">
              <a:lnSpc>
                <a:spcPct val="80000"/>
              </a:lnSpc>
            </a:pPr>
            <a:r>
              <a:rPr lang="en-US" sz="2000" dirty="0">
                <a:latin typeface="Gill Sans MT" pitchFamily="34" charset="0"/>
              </a:rPr>
              <a:t>Assist with the marketing and promotion of the Regional EMS Council Awards.</a:t>
            </a:r>
          </a:p>
          <a:p>
            <a:pPr lvl="1">
              <a:lnSpc>
                <a:spcPct val="80000"/>
              </a:lnSpc>
            </a:pPr>
            <a:r>
              <a:rPr lang="en-US" sz="2000" dirty="0">
                <a:latin typeface="Gill Sans MT" pitchFamily="34" charset="0"/>
              </a:rPr>
              <a:t>Work closely with the Regional EMS Councils to ensure that the best nominees are presented to the selection committee.</a:t>
            </a:r>
          </a:p>
          <a:p>
            <a:pPr lvl="1">
              <a:lnSpc>
                <a:spcPct val="80000"/>
              </a:lnSpc>
            </a:pPr>
            <a:r>
              <a:rPr lang="en-US" sz="2000" dirty="0">
                <a:latin typeface="Gill Sans MT" pitchFamily="34" charset="0"/>
              </a:rPr>
              <a:t>Organize Governor’s EMS Awards nomination committee meetings.</a:t>
            </a:r>
          </a:p>
          <a:p>
            <a:pPr lvl="1">
              <a:lnSpc>
                <a:spcPct val="80000"/>
              </a:lnSpc>
            </a:pPr>
            <a:r>
              <a:rPr lang="en-US" sz="2000" dirty="0">
                <a:latin typeface="Gill Sans MT" pitchFamily="34" charset="0"/>
              </a:rPr>
              <a:t>Work with the Governor's Office to formally recognize the winners with a signed certificate from the Governor and an engraved award.</a:t>
            </a:r>
          </a:p>
          <a:p>
            <a:pPr lvl="1">
              <a:lnSpc>
                <a:spcPct val="80000"/>
              </a:lnSpc>
            </a:pPr>
            <a:r>
              <a:rPr lang="en-US" sz="2000" dirty="0">
                <a:latin typeface="Gill Sans MT" pitchFamily="34" charset="0"/>
              </a:rPr>
              <a:t>Promote regional and state level winners to local media through press releases.</a:t>
            </a:r>
          </a:p>
          <a:p>
            <a:endParaRPr lang="en-US" sz="2000" dirty="0"/>
          </a:p>
        </p:txBody>
      </p:sp>
      <p:pic>
        <p:nvPicPr>
          <p:cNvPr id="4" name="Picture 3" descr="2012 gov ems award cert.jpg"/>
          <p:cNvPicPr>
            <a:picLocks noChangeAspect="1"/>
          </p:cNvPicPr>
          <p:nvPr/>
        </p:nvPicPr>
        <p:blipFill>
          <a:blip r:embed="rId2" cstate="print"/>
          <a:stretch>
            <a:fillRect/>
          </a:stretch>
        </p:blipFill>
        <p:spPr>
          <a:xfrm>
            <a:off x="5486400" y="914400"/>
            <a:ext cx="2818953" cy="2133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7" descr="Z:\Logo\OEMS logo high res_navytrans.tif"/>
          <p:cNvPicPr>
            <a:picLocks noChangeAspect="1" noChangeArrowheads="1"/>
          </p:cNvPicPr>
          <p:nvPr/>
        </p:nvPicPr>
        <p:blipFill>
          <a:blip r:embed="rId3" cstate="print"/>
          <a:srcRect/>
          <a:stretch>
            <a:fillRect/>
          </a:stretch>
        </p:blipFill>
        <p:spPr bwMode="auto">
          <a:xfrm>
            <a:off x="6553200" y="6235700"/>
            <a:ext cx="1066800" cy="622300"/>
          </a:xfrm>
          <a:prstGeom prst="rect">
            <a:avLst/>
          </a:prstGeom>
          <a:noFill/>
        </p:spPr>
      </p:pic>
      <p:pic>
        <p:nvPicPr>
          <p:cNvPr id="2050" name="Picture 2" descr="C:\Users\qji91102\Pictures\My Pictures\DSN_7834.JPG"/>
          <p:cNvPicPr>
            <a:picLocks noChangeAspect="1" noChangeArrowheads="1"/>
          </p:cNvPicPr>
          <p:nvPr/>
        </p:nvPicPr>
        <p:blipFill>
          <a:blip r:embed="rId4" cstate="print">
            <a:lum bright="-5000"/>
          </a:blip>
          <a:srcRect l="6926"/>
          <a:stretch>
            <a:fillRect/>
          </a:stretch>
        </p:blipFill>
        <p:spPr bwMode="auto">
          <a:xfrm>
            <a:off x="5309886" y="3657600"/>
            <a:ext cx="3072114" cy="2209800"/>
          </a:xfrm>
          <a:prstGeom prst="rect">
            <a:avLst/>
          </a:prstGeom>
          <a:noFill/>
        </p:spPr>
      </p:pic>
    </p:spTree>
    <p:extLst>
      <p:ext uri="{BB962C8B-B14F-4D97-AF65-F5344CB8AC3E}">
        <p14:creationId xmlns:p14="http://schemas.microsoft.com/office/powerpoint/2010/main" val="3000841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a:t>Who We Are</a:t>
            </a:r>
          </a:p>
        </p:txBody>
      </p:sp>
      <p:sp>
        <p:nvSpPr>
          <p:cNvPr id="6147" name="Rectangle 3"/>
          <p:cNvSpPr>
            <a:spLocks noGrp="1" noChangeArrowheads="1"/>
          </p:cNvSpPr>
          <p:nvPr>
            <p:ph type="body" idx="1"/>
          </p:nvPr>
        </p:nvSpPr>
        <p:spPr>
          <a:xfrm>
            <a:off x="228600" y="1371600"/>
            <a:ext cx="8686800" cy="4953000"/>
          </a:xfrm>
        </p:spPr>
        <p:txBody>
          <a:bodyPr/>
          <a:lstStyle/>
          <a:p>
            <a:pPr eaLnBrk="1" hangingPunct="1"/>
            <a:r>
              <a:rPr lang="en-US" altLang="en-US"/>
              <a:t>Stakeholder groups (continued)</a:t>
            </a:r>
          </a:p>
          <a:p>
            <a:pPr lvl="1" eaLnBrk="1" hangingPunct="1"/>
            <a:r>
              <a:rPr lang="en-US" altLang="en-US"/>
              <a:t>Regional EMS Councils (11)</a:t>
            </a:r>
          </a:p>
          <a:p>
            <a:pPr lvl="1" eaLnBrk="1" hangingPunct="1"/>
            <a:r>
              <a:rPr lang="en-US" altLang="en-US"/>
              <a:t>Virginia Association of Counties (VACO)</a:t>
            </a:r>
          </a:p>
          <a:p>
            <a:pPr lvl="1" eaLnBrk="1" hangingPunct="1"/>
            <a:r>
              <a:rPr lang="en-US" altLang="en-US"/>
              <a:t>Virginia Association of Governmental EMS Administrators (VAGEMSA)</a:t>
            </a:r>
          </a:p>
          <a:p>
            <a:pPr lvl="1" eaLnBrk="1" hangingPunct="1"/>
            <a:r>
              <a:rPr lang="en-US" altLang="en-US"/>
              <a:t>Virginia Association of Volunteer Rescue Squads (VAVRS)</a:t>
            </a:r>
          </a:p>
          <a:p>
            <a:pPr lvl="1" eaLnBrk="1" hangingPunct="1"/>
            <a:r>
              <a:rPr lang="en-US" altLang="en-US"/>
              <a:t>Virginia Chapter of the International Association of Fire Fighters (VPFF)</a:t>
            </a:r>
          </a:p>
        </p:txBody>
      </p:sp>
      <p:pic>
        <p:nvPicPr>
          <p:cNvPr id="6148" name="Picture 4" descr="bd06552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533400"/>
            <a:ext cx="228600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24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dirty="0"/>
              <a:t>Internal and External Communications</a:t>
            </a:r>
          </a:p>
        </p:txBody>
      </p:sp>
      <p:sp>
        <p:nvSpPr>
          <p:cNvPr id="3" name="Content Placeholder 2"/>
          <p:cNvSpPr>
            <a:spLocks noGrp="1"/>
          </p:cNvSpPr>
          <p:nvPr>
            <p:ph idx="1"/>
          </p:nvPr>
        </p:nvSpPr>
        <p:spPr>
          <a:xfrm>
            <a:off x="457200" y="914400"/>
            <a:ext cx="8458200" cy="5059363"/>
          </a:xfrm>
        </p:spPr>
        <p:txBody>
          <a:bodyPr/>
          <a:lstStyle/>
          <a:p>
            <a:pPr marL="0" indent="0">
              <a:spcBef>
                <a:spcPts val="0"/>
              </a:spcBef>
              <a:buNone/>
            </a:pPr>
            <a:r>
              <a:rPr lang="en-US" sz="2700" dirty="0"/>
              <a:t>Work with executive management and division managers to provide assistance with internal and external communications.</a:t>
            </a:r>
          </a:p>
          <a:p>
            <a:pPr lvl="1"/>
            <a:r>
              <a:rPr lang="en-US" sz="1900" dirty="0"/>
              <a:t>Review and edit documents (as requested) to meet the VDH communications standards.</a:t>
            </a:r>
          </a:p>
          <a:p>
            <a:pPr lvl="1"/>
            <a:r>
              <a:rPr lang="en-US" sz="1900" dirty="0"/>
              <a:t>Provide access to preapproved templates, PowerPoints, logos, etc. that have been approved by VDH. </a:t>
            </a:r>
            <a:r>
              <a:rPr lang="en-US" sz="1500" i="1" dirty="0"/>
              <a:t>Note: Anytime OEMS logo is used, VDH logo must be used. </a:t>
            </a:r>
          </a:p>
          <a:p>
            <a:pPr lvl="1"/>
            <a:r>
              <a:rPr lang="en-US" sz="1900" dirty="0"/>
              <a:t>Assist with review and/or preparation of event and media notifications, constituent call sheets, legislative contact sheets.</a:t>
            </a:r>
          </a:p>
          <a:p>
            <a:pPr lvl="1"/>
            <a:r>
              <a:rPr lang="en-US" sz="1900" dirty="0"/>
              <a:t>Submit media alerts via Media Alert Generator (MAG) on behalf of staff who are interviewed by media. The MAG site is: www.vdh.virginia.gov/mag/</a:t>
            </a:r>
          </a:p>
          <a:p>
            <a:pPr lvl="1"/>
            <a:r>
              <a:rPr lang="en-US" sz="1900" dirty="0"/>
              <a:t>Important documents and policies* to familiarize yourself with: VDH Branding Guidance, VDH Correspondence Handbook, Guidance for Preparing Studies and Reports to the General Assembly, Social Media Guidance, Freedom of Information Act. </a:t>
            </a:r>
            <a:br>
              <a:rPr lang="en-US" sz="1900" dirty="0"/>
            </a:br>
            <a:r>
              <a:rPr lang="en-US" sz="1500" i="1" dirty="0"/>
              <a:t>*Documents can be found on L:drive&gt; Division of Executive Management&gt; Public Information Education. You can also find other helpful info and policies on the VDH </a:t>
            </a:r>
            <a:br>
              <a:rPr lang="en-US" sz="1500" i="1" dirty="0"/>
            </a:br>
            <a:r>
              <a:rPr lang="en-US" sz="1500" i="1" dirty="0"/>
              <a:t>intranet at: http://vdhweb/</a:t>
            </a:r>
          </a:p>
        </p:txBody>
      </p:sp>
      <p:pic>
        <p:nvPicPr>
          <p:cNvPr id="4" name="Picture 7" descr="Z:\Logo\OEMS logo high res_navytrans.tif"/>
          <p:cNvPicPr>
            <a:picLocks noChangeAspect="1" noChangeArrowheads="1"/>
          </p:cNvPicPr>
          <p:nvPr/>
        </p:nvPicPr>
        <p:blipFill>
          <a:blip r:embed="rId2" cstate="print"/>
          <a:srcRect/>
          <a:stretch>
            <a:fillRect/>
          </a:stretch>
        </p:blipFill>
        <p:spPr bwMode="auto">
          <a:xfrm>
            <a:off x="6477000" y="6248400"/>
            <a:ext cx="1175657" cy="685800"/>
          </a:xfrm>
          <a:prstGeom prst="rect">
            <a:avLst/>
          </a:prstGeom>
          <a:noFill/>
        </p:spPr>
      </p:pic>
    </p:spTree>
    <p:extLst>
      <p:ext uri="{BB962C8B-B14F-4D97-AF65-F5344CB8AC3E}">
        <p14:creationId xmlns:p14="http://schemas.microsoft.com/office/powerpoint/2010/main" val="1529746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2">
                    <a:lumMod val="75000"/>
                  </a:schemeClr>
                </a:solidFill>
              </a:rPr>
              <a:t>Media Relations</a:t>
            </a:r>
          </a:p>
        </p:txBody>
      </p:sp>
      <p:sp>
        <p:nvSpPr>
          <p:cNvPr id="3" name="Content Placeholder 2"/>
          <p:cNvSpPr>
            <a:spLocks noGrp="1"/>
          </p:cNvSpPr>
          <p:nvPr>
            <p:ph idx="1"/>
          </p:nvPr>
        </p:nvSpPr>
        <p:spPr>
          <a:xfrm>
            <a:off x="228600" y="914400"/>
            <a:ext cx="5029200" cy="5059363"/>
          </a:xfrm>
        </p:spPr>
        <p:txBody>
          <a:bodyPr/>
          <a:lstStyle/>
          <a:p>
            <a:pPr>
              <a:lnSpc>
                <a:spcPct val="90000"/>
              </a:lnSpc>
            </a:pPr>
            <a:r>
              <a:rPr lang="en-US" sz="2400" dirty="0">
                <a:latin typeface="Gill Sans MT" pitchFamily="34" charset="0"/>
              </a:rPr>
              <a:t>Manage all aspects of media relations</a:t>
            </a:r>
          </a:p>
          <a:p>
            <a:pPr lvl="1">
              <a:lnSpc>
                <a:spcPct val="90000"/>
              </a:lnSpc>
            </a:pPr>
            <a:r>
              <a:rPr lang="en-US" sz="2000" dirty="0">
                <a:latin typeface="Gill Sans MT" pitchFamily="34" charset="0"/>
              </a:rPr>
              <a:t>Outreach to media to promote programs, events, public health emergencies, etc.</a:t>
            </a:r>
          </a:p>
          <a:p>
            <a:pPr lvl="1">
              <a:lnSpc>
                <a:spcPct val="90000"/>
              </a:lnSpc>
            </a:pPr>
            <a:r>
              <a:rPr lang="en-US" sz="2000" dirty="0">
                <a:latin typeface="Gill Sans MT" pitchFamily="34" charset="0"/>
              </a:rPr>
              <a:t>Field and facilitate media calls related </a:t>
            </a:r>
            <a:br>
              <a:rPr lang="en-US" sz="2000" dirty="0">
                <a:latin typeface="Gill Sans MT" pitchFamily="34" charset="0"/>
              </a:rPr>
            </a:br>
            <a:r>
              <a:rPr lang="en-US" sz="2000" dirty="0">
                <a:latin typeface="Gill Sans MT" pitchFamily="34" charset="0"/>
              </a:rPr>
              <a:t>to EMS/VDH issues.</a:t>
            </a:r>
          </a:p>
          <a:p>
            <a:pPr lvl="1">
              <a:lnSpc>
                <a:spcPct val="90000"/>
              </a:lnSpc>
            </a:pPr>
            <a:r>
              <a:rPr lang="en-US" sz="2000" dirty="0">
                <a:latin typeface="Gill Sans MT" pitchFamily="34" charset="0"/>
              </a:rPr>
              <a:t>Work as a VDH representative in the Joint Information Center during crisis response or disaster situations.</a:t>
            </a:r>
          </a:p>
          <a:p>
            <a:pPr lvl="1">
              <a:lnSpc>
                <a:spcPct val="90000"/>
              </a:lnSpc>
            </a:pPr>
            <a:r>
              <a:rPr lang="en-US" sz="2000" dirty="0">
                <a:latin typeface="Gill Sans MT" pitchFamily="34" charset="0"/>
              </a:rPr>
              <a:t>Track media mentions of OEMS/EMS-related topics and submit to VDH in the News.</a:t>
            </a:r>
          </a:p>
          <a:p>
            <a:pPr lvl="1">
              <a:lnSpc>
                <a:spcPct val="90000"/>
              </a:lnSpc>
            </a:pPr>
            <a:r>
              <a:rPr lang="en-US" sz="2000" dirty="0">
                <a:latin typeface="Gill Sans MT" pitchFamily="34" charset="0"/>
              </a:rPr>
              <a:t>Submit Media Alerts when OEMS staff has been quoted or worked with the media.</a:t>
            </a:r>
          </a:p>
          <a:p>
            <a:pPr lvl="1">
              <a:lnSpc>
                <a:spcPct val="90000"/>
              </a:lnSpc>
            </a:pPr>
            <a:r>
              <a:rPr lang="en-US" sz="2000" dirty="0">
                <a:latin typeface="Gill Sans MT" pitchFamily="34" charset="0"/>
              </a:rPr>
              <a:t>Work with COMO team to create media training segments to be posted on TRAIN Virginia website.</a:t>
            </a:r>
          </a:p>
        </p:txBody>
      </p:sp>
      <p:pic>
        <p:nvPicPr>
          <p:cNvPr id="4" name="Picture 4" descr="DSCN0404"/>
          <p:cNvPicPr>
            <a:picLocks noChangeAspect="1" noChangeArrowheads="1"/>
          </p:cNvPicPr>
          <p:nvPr/>
        </p:nvPicPr>
        <p:blipFill>
          <a:blip r:embed="rId2" cstate="print"/>
          <a:srcRect/>
          <a:stretch>
            <a:fillRect/>
          </a:stretch>
        </p:blipFill>
        <p:spPr bwMode="auto">
          <a:xfrm>
            <a:off x="5334000" y="2057400"/>
            <a:ext cx="3644900" cy="2695575"/>
          </a:xfrm>
          <a:prstGeom prst="rect">
            <a:avLst/>
          </a:prstGeom>
          <a:noFill/>
        </p:spPr>
      </p:pic>
      <p:pic>
        <p:nvPicPr>
          <p:cNvPr id="5" name="Picture 7" descr="Z:\Logo\OEMS logo high res_navytrans.tif"/>
          <p:cNvPicPr>
            <a:picLocks noChangeAspect="1" noChangeArrowheads="1"/>
          </p:cNvPicPr>
          <p:nvPr/>
        </p:nvPicPr>
        <p:blipFill>
          <a:blip r:embed="rId3" cstate="print"/>
          <a:srcRect/>
          <a:stretch>
            <a:fillRect/>
          </a:stretch>
        </p:blipFill>
        <p:spPr bwMode="auto">
          <a:xfrm>
            <a:off x="6553200" y="6235700"/>
            <a:ext cx="1066800" cy="622300"/>
          </a:xfrm>
          <a:prstGeom prst="rect">
            <a:avLst/>
          </a:prstGeom>
          <a:noFill/>
        </p:spPr>
      </p:pic>
    </p:spTree>
    <p:extLst>
      <p:ext uri="{BB962C8B-B14F-4D97-AF65-F5344CB8AC3E}">
        <p14:creationId xmlns:p14="http://schemas.microsoft.com/office/powerpoint/2010/main" val="3083242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87362"/>
            <a:ext cx="8229600" cy="655638"/>
          </a:xfrm>
        </p:spPr>
        <p:txBody>
          <a:bodyPr/>
          <a:lstStyle/>
          <a:p>
            <a:r>
              <a:rPr lang="en-US" sz="3200" dirty="0">
                <a:solidFill>
                  <a:schemeClr val="tx2">
                    <a:lumMod val="75000"/>
                  </a:schemeClr>
                </a:solidFill>
              </a:rPr>
              <a:t>Meet the PR Team</a:t>
            </a:r>
          </a:p>
        </p:txBody>
      </p:sp>
      <p:sp>
        <p:nvSpPr>
          <p:cNvPr id="3" name="Content Placeholder 2"/>
          <p:cNvSpPr>
            <a:spLocks noGrp="1"/>
          </p:cNvSpPr>
          <p:nvPr>
            <p:ph idx="1"/>
          </p:nvPr>
        </p:nvSpPr>
        <p:spPr/>
        <p:txBody>
          <a:bodyPr/>
          <a:lstStyle/>
          <a:p>
            <a:pPr>
              <a:lnSpc>
                <a:spcPct val="80000"/>
              </a:lnSpc>
            </a:pPr>
            <a:endParaRPr lang="en-US" sz="2000" b="1" dirty="0">
              <a:solidFill>
                <a:schemeClr val="tx2"/>
              </a:solidFill>
              <a:latin typeface="Gill Sans MT" pitchFamily="34" charset="0"/>
            </a:endParaRPr>
          </a:p>
          <a:p>
            <a:pPr>
              <a:lnSpc>
                <a:spcPct val="80000"/>
              </a:lnSpc>
            </a:pPr>
            <a:endParaRPr lang="en-US" sz="2000" b="1" dirty="0">
              <a:solidFill>
                <a:schemeClr val="tx2"/>
              </a:solidFill>
              <a:latin typeface="Gill Sans MT" pitchFamily="34" charset="0"/>
            </a:endParaRPr>
          </a:p>
          <a:p>
            <a:pPr>
              <a:lnSpc>
                <a:spcPct val="80000"/>
              </a:lnSpc>
            </a:pPr>
            <a:endParaRPr lang="en-US" sz="2000" b="1" dirty="0">
              <a:solidFill>
                <a:schemeClr val="tx2"/>
              </a:solidFill>
              <a:latin typeface="Gill Sans MT" pitchFamily="34" charset="0"/>
            </a:endParaRPr>
          </a:p>
          <a:p>
            <a:pPr>
              <a:lnSpc>
                <a:spcPct val="80000"/>
              </a:lnSpc>
            </a:pPr>
            <a:r>
              <a:rPr lang="en-US" sz="2000" b="1" dirty="0">
                <a:solidFill>
                  <a:schemeClr val="tx2">
                    <a:lumMod val="75000"/>
                  </a:schemeClr>
                </a:solidFill>
                <a:latin typeface="Gill Sans MT" pitchFamily="34" charset="0"/>
              </a:rPr>
              <a:t>Marian Hunter			</a:t>
            </a:r>
            <a:br>
              <a:rPr lang="en-US" sz="2000" b="1" dirty="0">
                <a:solidFill>
                  <a:schemeClr val="tx2">
                    <a:lumMod val="75000"/>
                  </a:schemeClr>
                </a:solidFill>
                <a:latin typeface="Gill Sans MT" pitchFamily="34" charset="0"/>
              </a:rPr>
            </a:br>
            <a:r>
              <a:rPr lang="en-US" sz="2000" dirty="0">
                <a:latin typeface="Gill Sans MT" pitchFamily="34" charset="0"/>
              </a:rPr>
              <a:t>Public Relations Coordinator</a:t>
            </a:r>
            <a:r>
              <a:rPr lang="en-US" sz="2000" b="1" dirty="0">
                <a:solidFill>
                  <a:schemeClr val="tx2"/>
                </a:solidFill>
                <a:latin typeface="Gill Sans MT" pitchFamily="34" charset="0"/>
              </a:rPr>
              <a:t/>
            </a:r>
            <a:br>
              <a:rPr lang="en-US" sz="2000" b="1" dirty="0">
                <a:solidFill>
                  <a:schemeClr val="tx2"/>
                </a:solidFill>
                <a:latin typeface="Gill Sans MT" pitchFamily="34" charset="0"/>
              </a:rPr>
            </a:br>
            <a:r>
              <a:rPr lang="en-US" sz="1800" dirty="0">
                <a:latin typeface="Gill Sans MT" pitchFamily="34" charset="0"/>
                <a:hlinkClick r:id="rId2"/>
              </a:rPr>
              <a:t>Marian.Hunter@vdh.virginia.gov</a:t>
            </a:r>
            <a:r>
              <a:rPr lang="en-US" sz="1800" dirty="0">
                <a:latin typeface="Gill Sans MT" pitchFamily="34" charset="0"/>
              </a:rPr>
              <a:t>	</a:t>
            </a:r>
            <a:br>
              <a:rPr lang="en-US" sz="1800" dirty="0">
                <a:latin typeface="Gill Sans MT" pitchFamily="34" charset="0"/>
              </a:rPr>
            </a:br>
            <a:r>
              <a:rPr lang="en-US" sz="1800" dirty="0">
                <a:latin typeface="Gill Sans MT" pitchFamily="34" charset="0"/>
              </a:rPr>
              <a:t>804-888-9116				</a:t>
            </a:r>
          </a:p>
          <a:p>
            <a:pPr lvl="1">
              <a:lnSpc>
                <a:spcPct val="80000"/>
              </a:lnSpc>
              <a:buNone/>
            </a:pPr>
            <a:endParaRPr lang="en-US" sz="1800" dirty="0">
              <a:latin typeface="Gill Sans MT" pitchFamily="34" charset="0"/>
            </a:endParaRPr>
          </a:p>
          <a:p>
            <a:pPr lvl="1">
              <a:lnSpc>
                <a:spcPct val="80000"/>
              </a:lnSpc>
              <a:buFont typeface="Wingdings" pitchFamily="2" charset="2"/>
              <a:buNone/>
            </a:pPr>
            <a:endParaRPr lang="en-US" sz="1800" dirty="0">
              <a:latin typeface="Gill Sans MT" pitchFamily="34" charset="0"/>
            </a:endParaRPr>
          </a:p>
          <a:p>
            <a:pPr>
              <a:lnSpc>
                <a:spcPct val="80000"/>
              </a:lnSpc>
            </a:pPr>
            <a:r>
              <a:rPr lang="en-US" sz="2000" b="1" dirty="0">
                <a:solidFill>
                  <a:schemeClr val="tx2">
                    <a:lumMod val="75000"/>
                  </a:schemeClr>
                </a:solidFill>
                <a:latin typeface="Gill Sans MT" pitchFamily="34" charset="0"/>
              </a:rPr>
              <a:t>Tristen Graves</a:t>
            </a:r>
            <a:r>
              <a:rPr lang="en-US" sz="2000" dirty="0">
                <a:solidFill>
                  <a:schemeClr val="tx2">
                    <a:lumMod val="75000"/>
                  </a:schemeClr>
                </a:solidFill>
                <a:latin typeface="Gill Sans MT" pitchFamily="34" charset="0"/>
              </a:rPr>
              <a:t/>
            </a:r>
            <a:br>
              <a:rPr lang="en-US" sz="2000" dirty="0">
                <a:solidFill>
                  <a:schemeClr val="tx2">
                    <a:lumMod val="75000"/>
                  </a:schemeClr>
                </a:solidFill>
                <a:latin typeface="Gill Sans MT" pitchFamily="34" charset="0"/>
              </a:rPr>
            </a:br>
            <a:r>
              <a:rPr lang="en-US" sz="2000" dirty="0">
                <a:latin typeface="Gill Sans MT" pitchFamily="34" charset="0"/>
              </a:rPr>
              <a:t>Public Relations Assistant</a:t>
            </a:r>
            <a:r>
              <a:rPr lang="en-US" sz="2000" b="1" dirty="0">
                <a:solidFill>
                  <a:schemeClr val="tx2"/>
                </a:solidFill>
                <a:latin typeface="Gill Sans MT" pitchFamily="34" charset="0"/>
              </a:rPr>
              <a:t/>
            </a:r>
            <a:br>
              <a:rPr lang="en-US" sz="2000" b="1" dirty="0">
                <a:solidFill>
                  <a:schemeClr val="tx2"/>
                </a:solidFill>
                <a:latin typeface="Gill Sans MT" pitchFamily="34" charset="0"/>
              </a:rPr>
            </a:br>
            <a:r>
              <a:rPr lang="en-US" sz="1800" dirty="0">
                <a:latin typeface="Gill Sans MT" pitchFamily="34" charset="0"/>
                <a:hlinkClick r:id="rId3"/>
              </a:rPr>
              <a:t>Tristen.Graves@vdh.virginia.gov</a:t>
            </a:r>
            <a:r>
              <a:rPr lang="en-US" sz="1800" dirty="0">
                <a:latin typeface="Gill Sans MT" pitchFamily="34" charset="0"/>
              </a:rPr>
              <a:t/>
            </a:r>
            <a:br>
              <a:rPr lang="en-US" sz="1800" dirty="0">
                <a:latin typeface="Gill Sans MT" pitchFamily="34" charset="0"/>
              </a:rPr>
            </a:br>
            <a:r>
              <a:rPr lang="en-US" sz="1800" dirty="0">
                <a:latin typeface="Gill Sans MT" pitchFamily="34" charset="0"/>
              </a:rPr>
              <a:t>804-888-9115</a:t>
            </a:r>
          </a:p>
          <a:p>
            <a:endParaRPr lang="en-US" dirty="0"/>
          </a:p>
        </p:txBody>
      </p:sp>
      <p:pic>
        <p:nvPicPr>
          <p:cNvPr id="8" name="Picture 7" descr="Z:\Logo\OEMS logo high res_navytrans.tif"/>
          <p:cNvPicPr>
            <a:picLocks noChangeAspect="1" noChangeArrowheads="1"/>
          </p:cNvPicPr>
          <p:nvPr/>
        </p:nvPicPr>
        <p:blipFill>
          <a:blip r:embed="rId4" cstate="print"/>
          <a:srcRect/>
          <a:stretch>
            <a:fillRect/>
          </a:stretch>
        </p:blipFill>
        <p:spPr bwMode="auto">
          <a:xfrm>
            <a:off x="6553200" y="6235700"/>
            <a:ext cx="1066800" cy="622300"/>
          </a:xfrm>
          <a:prstGeom prst="rect">
            <a:avLst/>
          </a:prstGeom>
          <a:noFill/>
        </p:spPr>
      </p:pic>
    </p:spTree>
    <p:extLst>
      <p:ext uri="{BB962C8B-B14F-4D97-AF65-F5344CB8AC3E}">
        <p14:creationId xmlns:p14="http://schemas.microsoft.com/office/powerpoint/2010/main" val="4153664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3733800" y="6096000"/>
            <a:ext cx="2133600" cy="476250"/>
          </a:xfrm>
        </p:spPr>
        <p:txBody>
          <a:bodyPr/>
          <a:lstStyle/>
          <a:p>
            <a:pPr algn="ctr"/>
            <a:fld id="{2CC26A50-BAB2-43BE-B750-D2C94C49E3C6}" type="slidenum">
              <a:rPr lang="en-US" smtClean="0"/>
              <a:pPr algn="ctr"/>
              <a:t>33</a:t>
            </a:fld>
            <a:endParaRPr lang="en-US" dirty="0"/>
          </a:p>
        </p:txBody>
      </p:sp>
      <p:sp>
        <p:nvSpPr>
          <p:cNvPr id="6" name="Title 5"/>
          <p:cNvSpPr>
            <a:spLocks noGrp="1"/>
          </p:cNvSpPr>
          <p:nvPr>
            <p:ph type="ctrTitle"/>
          </p:nvPr>
        </p:nvSpPr>
        <p:spPr/>
        <p:txBody>
          <a:bodyPr/>
          <a:lstStyle/>
          <a:p>
            <a:r>
              <a:rPr lang="en-US" sz="3200" dirty="0"/>
              <a:t>EMS Funding &amp; Support</a:t>
            </a:r>
          </a:p>
        </p:txBody>
      </p:sp>
      <p:sp>
        <p:nvSpPr>
          <p:cNvPr id="3" name="Subtitle 2">
            <a:extLst>
              <a:ext uri="{FF2B5EF4-FFF2-40B4-BE49-F238E27FC236}">
                <a16:creationId xmlns:a16="http://schemas.microsoft.com/office/drawing/2014/main" id="{979B675B-FE90-D24A-9430-4DE9867F0C62}"/>
              </a:ext>
            </a:extLst>
          </p:cNvPr>
          <p:cNvSpPr>
            <a:spLocks noGrp="1"/>
          </p:cNvSpPr>
          <p:nvPr>
            <p:ph type="subTitle" idx="1"/>
          </p:nvPr>
        </p:nvSpPr>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p:txBody>
          <a:bodyPr/>
          <a:lstStyle/>
          <a:p>
            <a:r>
              <a:rPr lang="en-US" sz="4000" b="1" dirty="0"/>
              <a:t>History of EMS Funding</a:t>
            </a:r>
          </a:p>
        </p:txBody>
      </p:sp>
      <p:sp>
        <p:nvSpPr>
          <p:cNvPr id="961539" name="Rectangle 3"/>
          <p:cNvSpPr>
            <a:spLocks noGrp="1" noChangeArrowheads="1"/>
          </p:cNvSpPr>
          <p:nvPr>
            <p:ph type="body" idx="1"/>
          </p:nvPr>
        </p:nvSpPr>
        <p:spPr/>
        <p:txBody>
          <a:bodyPr/>
          <a:lstStyle/>
          <a:p>
            <a:pPr>
              <a:lnSpc>
                <a:spcPct val="90000"/>
              </a:lnSpc>
            </a:pPr>
            <a:r>
              <a:rPr lang="en-US" sz="2000" b="1" dirty="0"/>
              <a:t>1968 – </a:t>
            </a:r>
            <a:r>
              <a:rPr lang="en-US" sz="2000" dirty="0"/>
              <a:t>Office of Emergency Medical Services established ; </a:t>
            </a:r>
            <a:r>
              <a:rPr lang="en-US" sz="2000" i="1" dirty="0"/>
              <a:t>state general funds and federal funds</a:t>
            </a:r>
            <a:r>
              <a:rPr lang="en-US" sz="2000" dirty="0"/>
              <a:t>.</a:t>
            </a:r>
          </a:p>
          <a:p>
            <a:pPr>
              <a:lnSpc>
                <a:spcPct val="90000"/>
              </a:lnSpc>
            </a:pPr>
            <a:r>
              <a:rPr lang="en-US" sz="2000" b="1" dirty="0"/>
              <a:t>1978 – </a:t>
            </a:r>
            <a:r>
              <a:rPr lang="en-US" sz="2000" b="1" u="sng" dirty="0"/>
              <a:t>Virginia Rescue Squad Assistance Fund</a:t>
            </a:r>
            <a:r>
              <a:rPr lang="en-US" sz="2000" dirty="0"/>
              <a:t> created by legislation. First grants awarded in June 1979.</a:t>
            </a:r>
            <a:endParaRPr lang="en-US" sz="2000" b="1" dirty="0"/>
          </a:p>
          <a:p>
            <a:pPr>
              <a:lnSpc>
                <a:spcPct val="90000"/>
              </a:lnSpc>
            </a:pPr>
            <a:r>
              <a:rPr lang="en-US" sz="2000" b="1" dirty="0"/>
              <a:t>1983 – “</a:t>
            </a:r>
            <a:r>
              <a:rPr lang="en-US" sz="2000" b="1" u="sng" dirty="0"/>
              <a:t>One For Life</a:t>
            </a:r>
            <a:r>
              <a:rPr lang="en-US" sz="2000" b="1" dirty="0"/>
              <a:t>”</a:t>
            </a:r>
            <a:r>
              <a:rPr lang="en-US" sz="2000" dirty="0"/>
              <a:t> legislation, adding a $1.00 fee on motor vehicle registration to support EMS. </a:t>
            </a:r>
          </a:p>
          <a:p>
            <a:pPr>
              <a:lnSpc>
                <a:spcPct val="90000"/>
              </a:lnSpc>
            </a:pPr>
            <a:r>
              <a:rPr lang="en-US" sz="2000" b="1" dirty="0"/>
              <a:t>1990 – “</a:t>
            </a:r>
            <a:r>
              <a:rPr lang="en-US" sz="2000" b="1" u="sng" dirty="0"/>
              <a:t>Two For Life</a:t>
            </a:r>
            <a:r>
              <a:rPr lang="en-US" sz="2000" b="1" dirty="0"/>
              <a:t>”</a:t>
            </a:r>
            <a:r>
              <a:rPr lang="en-US" sz="2000" dirty="0"/>
              <a:t> legislation passed.</a:t>
            </a:r>
          </a:p>
          <a:p>
            <a:pPr>
              <a:lnSpc>
                <a:spcPct val="90000"/>
              </a:lnSpc>
            </a:pPr>
            <a:r>
              <a:rPr lang="en-US" sz="2000" b="1" dirty="0"/>
              <a:t>2002</a:t>
            </a:r>
            <a:r>
              <a:rPr lang="en-US" sz="2000" dirty="0"/>
              <a:t> </a:t>
            </a:r>
            <a:r>
              <a:rPr lang="en-US" sz="2000" b="1" dirty="0"/>
              <a:t>–</a:t>
            </a:r>
            <a:r>
              <a:rPr lang="en-US" sz="2000" dirty="0"/>
              <a:t> </a:t>
            </a:r>
            <a:r>
              <a:rPr lang="en-US" sz="2000" b="1" dirty="0"/>
              <a:t>“</a:t>
            </a:r>
            <a:r>
              <a:rPr lang="en-US" sz="2000" b="1" u="sng" dirty="0"/>
              <a:t>Four for Life</a:t>
            </a:r>
            <a:r>
              <a:rPr lang="en-US" sz="2000" b="1" dirty="0"/>
              <a:t>”</a:t>
            </a:r>
            <a:r>
              <a:rPr lang="en-US" sz="2000" dirty="0"/>
              <a:t> legislation passed; withheld funding </a:t>
            </a:r>
          </a:p>
          <a:p>
            <a:pPr>
              <a:lnSpc>
                <a:spcPct val="90000"/>
              </a:lnSpc>
            </a:pPr>
            <a:r>
              <a:rPr lang="en-US" sz="2000" b="1" dirty="0"/>
              <a:t>2006</a:t>
            </a:r>
            <a:r>
              <a:rPr lang="en-US" sz="2000" dirty="0"/>
              <a:t> </a:t>
            </a:r>
            <a:r>
              <a:rPr lang="en-US" sz="2000" b="1" dirty="0"/>
              <a:t>– “</a:t>
            </a:r>
            <a:r>
              <a:rPr lang="en-US" sz="2000" b="1" u="sng" dirty="0"/>
              <a:t>Four for Life</a:t>
            </a:r>
            <a:r>
              <a:rPr lang="en-US" sz="2000" b="1" dirty="0"/>
              <a:t>”</a:t>
            </a:r>
            <a:r>
              <a:rPr lang="en-US" sz="2000" dirty="0"/>
              <a:t> was fully enacted</a:t>
            </a:r>
          </a:p>
          <a:p>
            <a:pPr>
              <a:lnSpc>
                <a:spcPct val="90000"/>
              </a:lnSpc>
            </a:pPr>
            <a:r>
              <a:rPr lang="en-US" sz="2000" b="1" dirty="0"/>
              <a:t>2008</a:t>
            </a:r>
            <a:r>
              <a:rPr lang="en-US" sz="2000" dirty="0"/>
              <a:t> </a:t>
            </a:r>
            <a:r>
              <a:rPr lang="en-US" sz="2000" b="1" dirty="0"/>
              <a:t>–</a:t>
            </a:r>
            <a:r>
              <a:rPr lang="en-US" sz="2000" dirty="0"/>
              <a:t> </a:t>
            </a:r>
            <a:r>
              <a:rPr lang="en-US" sz="2000" b="1" dirty="0"/>
              <a:t>“</a:t>
            </a:r>
            <a:r>
              <a:rPr lang="en-US" sz="2000" b="1" u="sng" dirty="0"/>
              <a:t>Four for Life</a:t>
            </a:r>
            <a:r>
              <a:rPr lang="en-US" sz="2000" b="1" dirty="0"/>
              <a:t>”</a:t>
            </a:r>
            <a:r>
              <a:rPr lang="en-US" sz="2000" dirty="0"/>
              <a:t> increase  by $0.25</a:t>
            </a:r>
          </a:p>
          <a:p>
            <a:pPr>
              <a:lnSpc>
                <a:spcPct val="90000"/>
              </a:lnSpc>
            </a:pPr>
            <a:r>
              <a:rPr lang="en-US" sz="2000" b="1" dirty="0"/>
              <a:t>2010</a:t>
            </a:r>
            <a:r>
              <a:rPr lang="en-US" sz="2000" dirty="0"/>
              <a:t> – Budget Amendment approved a $2.00 increase in funding:</a:t>
            </a:r>
          </a:p>
          <a:p>
            <a:pPr lvl="1">
              <a:lnSpc>
                <a:spcPct val="90000"/>
              </a:lnSpc>
            </a:pPr>
            <a:r>
              <a:rPr lang="en-US" sz="1600" dirty="0"/>
              <a:t>General Fund ($10,518,587) </a:t>
            </a:r>
          </a:p>
          <a:p>
            <a:pPr lvl="1">
              <a:lnSpc>
                <a:spcPct val="90000"/>
              </a:lnSpc>
            </a:pPr>
            <a:r>
              <a:rPr lang="en-US" sz="1600" dirty="0"/>
              <a:t>VA State Police ($2,052,723)</a:t>
            </a:r>
          </a:p>
          <a:p>
            <a:pPr>
              <a:lnSpc>
                <a:spcPct val="90000"/>
              </a:lnSpc>
            </a:pPr>
            <a:endParaRPr lang="en-US" sz="2000" dirty="0"/>
          </a:p>
        </p:txBody>
      </p:sp>
      <p:sp>
        <p:nvSpPr>
          <p:cNvPr id="6" name="Slide Number Placeholder 5"/>
          <p:cNvSpPr>
            <a:spLocks noGrp="1"/>
          </p:cNvSpPr>
          <p:nvPr>
            <p:ph type="sldNum" sz="quarter" idx="12"/>
          </p:nvPr>
        </p:nvSpPr>
        <p:spPr>
          <a:xfrm>
            <a:off x="3657600" y="6096000"/>
            <a:ext cx="2133600" cy="476250"/>
          </a:xfrm>
        </p:spPr>
        <p:txBody>
          <a:bodyPr/>
          <a:lstStyle/>
          <a:p>
            <a:pPr algn="ctr"/>
            <a:fld id="{CD4F2ECD-5B13-43EB-905E-6C2949F0A96F}" type="slidenum">
              <a:rPr lang="en-US" smtClean="0"/>
              <a:pPr algn="ct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title"/>
          </p:nvPr>
        </p:nvSpPr>
        <p:spPr/>
        <p:txBody>
          <a:bodyPr/>
          <a:lstStyle/>
          <a:p>
            <a:r>
              <a:rPr lang="en-US" sz="4000" b="1" dirty="0"/>
              <a:t>§ 46.2-694   Code of Virginia</a:t>
            </a:r>
            <a:br>
              <a:rPr lang="en-US" sz="4000" b="1" dirty="0"/>
            </a:br>
            <a:r>
              <a:rPr lang="en-US" sz="2800" b="1" dirty="0"/>
              <a:t>Para. 13 – EMS Funding </a:t>
            </a:r>
            <a:r>
              <a:rPr lang="en-US" sz="4000" b="1" dirty="0"/>
              <a:t/>
            </a:r>
            <a:br>
              <a:rPr lang="en-US" sz="4000" b="1" dirty="0"/>
            </a:br>
            <a:r>
              <a:rPr lang="en-US" sz="2000" b="1" dirty="0"/>
              <a:t>Commonly referred to as “Four for Life” Funding</a:t>
            </a:r>
          </a:p>
        </p:txBody>
      </p:sp>
      <p:sp>
        <p:nvSpPr>
          <p:cNvPr id="960515" name="Rectangle 3"/>
          <p:cNvSpPr>
            <a:spLocks noGrp="1" noChangeArrowheads="1"/>
          </p:cNvSpPr>
          <p:nvPr>
            <p:ph type="body" idx="1"/>
          </p:nvPr>
        </p:nvSpPr>
        <p:spPr>
          <a:xfrm>
            <a:off x="457200" y="2133600"/>
            <a:ext cx="8229600" cy="3916363"/>
          </a:xfrm>
        </p:spPr>
        <p:txBody>
          <a:bodyPr/>
          <a:lstStyle/>
          <a:p>
            <a:pPr>
              <a:lnSpc>
                <a:spcPct val="90000"/>
              </a:lnSpc>
            </a:pPr>
            <a:r>
              <a:rPr lang="en-US" sz="2000" b="1" dirty="0"/>
              <a:t>$4.25 of vehicle registration:</a:t>
            </a:r>
          </a:p>
          <a:p>
            <a:pPr lvl="1">
              <a:lnSpc>
                <a:spcPct val="90000"/>
              </a:lnSpc>
            </a:pPr>
            <a:r>
              <a:rPr lang="en-US" sz="1600" dirty="0"/>
              <a:t>$0.25 for the costs associated with the </a:t>
            </a:r>
            <a:r>
              <a:rPr lang="en-US" sz="1600" b="1" i="1" dirty="0"/>
              <a:t>certification and recertification training</a:t>
            </a:r>
            <a:r>
              <a:rPr lang="en-US" sz="1600" dirty="0"/>
              <a:t> of EMS personnel.</a:t>
            </a:r>
          </a:p>
          <a:p>
            <a:pPr lvl="1">
              <a:lnSpc>
                <a:spcPct val="90000"/>
              </a:lnSpc>
            </a:pPr>
            <a:r>
              <a:rPr lang="en-US" sz="1600" dirty="0"/>
              <a:t>$4.00 set aside for emergency medical service purposes.</a:t>
            </a:r>
          </a:p>
          <a:p>
            <a:pPr>
              <a:lnSpc>
                <a:spcPct val="80000"/>
              </a:lnSpc>
            </a:pPr>
            <a:r>
              <a:rPr lang="en-US" sz="2000" b="1" dirty="0"/>
              <a:t>Distribution of these funds shall be:</a:t>
            </a:r>
          </a:p>
          <a:p>
            <a:pPr lvl="1">
              <a:lnSpc>
                <a:spcPct val="80000"/>
              </a:lnSpc>
            </a:pPr>
            <a:r>
              <a:rPr lang="en-US" sz="1600" dirty="0"/>
              <a:t>$0.25 shall be deposited into the Rescue Squad Assistance Fund </a:t>
            </a:r>
            <a:r>
              <a:rPr lang="en-US" sz="1600" i="1" dirty="0"/>
              <a:t>(Special Dedicated – 0910)</a:t>
            </a:r>
            <a:endParaRPr lang="en-US" sz="1600" dirty="0"/>
          </a:p>
          <a:p>
            <a:pPr lvl="1">
              <a:lnSpc>
                <a:spcPct val="80000"/>
              </a:lnSpc>
            </a:pPr>
            <a:r>
              <a:rPr lang="en-US" sz="1600" dirty="0"/>
              <a:t>$4.00 portion is distributed as follows:</a:t>
            </a:r>
          </a:p>
          <a:p>
            <a:pPr lvl="2">
              <a:lnSpc>
                <a:spcPct val="80000"/>
              </a:lnSpc>
            </a:pPr>
            <a:r>
              <a:rPr lang="en-US" sz="1400" dirty="0"/>
              <a:t> Special Fund – 0213</a:t>
            </a:r>
          </a:p>
          <a:p>
            <a:pPr lvl="3">
              <a:lnSpc>
                <a:spcPct val="80000"/>
              </a:lnSpc>
            </a:pPr>
            <a:r>
              <a:rPr lang="en-US" sz="1600" dirty="0"/>
              <a:t> </a:t>
            </a:r>
            <a:r>
              <a:rPr lang="en-US" sz="1200" dirty="0"/>
              <a:t>2% - Virginia Association of Volunteer Rescue Squads</a:t>
            </a:r>
          </a:p>
          <a:p>
            <a:pPr lvl="3">
              <a:lnSpc>
                <a:spcPct val="80000"/>
              </a:lnSpc>
            </a:pPr>
            <a:r>
              <a:rPr lang="en-US" sz="1200" dirty="0"/>
              <a:t>30% - State Department of Health to support </a:t>
            </a:r>
          </a:p>
          <a:p>
            <a:pPr lvl="3">
              <a:lnSpc>
                <a:spcPct val="80000"/>
              </a:lnSpc>
            </a:pPr>
            <a:r>
              <a:rPr lang="en-US" sz="1200" dirty="0"/>
              <a:t>10% - State Department of Health for OEMS operations</a:t>
            </a:r>
          </a:p>
          <a:p>
            <a:pPr lvl="3">
              <a:lnSpc>
                <a:spcPct val="80000"/>
              </a:lnSpc>
            </a:pPr>
            <a:r>
              <a:rPr lang="en-US" sz="1200" dirty="0"/>
              <a:t>26% - Return to Locality in which vehicle was registered</a:t>
            </a:r>
          </a:p>
          <a:p>
            <a:pPr lvl="2">
              <a:lnSpc>
                <a:spcPct val="80000"/>
              </a:lnSpc>
            </a:pPr>
            <a:r>
              <a:rPr lang="en-US" sz="1400" dirty="0"/>
              <a:t>Special Dedicated – 0910 </a:t>
            </a:r>
          </a:p>
          <a:p>
            <a:pPr lvl="3">
              <a:lnSpc>
                <a:spcPct val="80000"/>
              </a:lnSpc>
            </a:pPr>
            <a:r>
              <a:rPr lang="en-US" sz="1200" dirty="0"/>
              <a:t>32% - Rescue Squad Assistance Fund (Grant Program)</a:t>
            </a:r>
            <a:endParaRPr lang="en-US" sz="1200" b="1" dirty="0"/>
          </a:p>
        </p:txBody>
      </p:sp>
      <p:sp>
        <p:nvSpPr>
          <p:cNvPr id="6" name="Slide Number Placeholder 5"/>
          <p:cNvSpPr>
            <a:spLocks noGrp="1"/>
          </p:cNvSpPr>
          <p:nvPr>
            <p:ph type="sldNum" sz="quarter" idx="12"/>
          </p:nvPr>
        </p:nvSpPr>
        <p:spPr>
          <a:xfrm>
            <a:off x="3581400" y="6096000"/>
            <a:ext cx="2133600" cy="476250"/>
          </a:xfrm>
        </p:spPr>
        <p:txBody>
          <a:bodyPr/>
          <a:lstStyle/>
          <a:p>
            <a:pPr algn="ctr"/>
            <a:fld id="{CD4F2ECD-5B13-43EB-905E-6C2949F0A96F}" type="slidenum">
              <a:rPr lang="en-US" smtClean="0"/>
              <a:pPr algn="ct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Additional $2.00 in DMV Registration Fees </a:t>
            </a:r>
            <a:r>
              <a:rPr lang="en-US" sz="2000" dirty="0"/>
              <a:t>Set-Aside General Fund and State Police</a:t>
            </a:r>
          </a:p>
        </p:txBody>
      </p:sp>
      <p:sp>
        <p:nvSpPr>
          <p:cNvPr id="3" name="Content Placeholder 2"/>
          <p:cNvSpPr>
            <a:spLocks noGrp="1"/>
          </p:cNvSpPr>
          <p:nvPr>
            <p:ph idx="1"/>
          </p:nvPr>
        </p:nvSpPr>
        <p:spPr/>
        <p:txBody>
          <a:bodyPr/>
          <a:lstStyle/>
          <a:p>
            <a:endParaRPr lang="en-US" sz="2000" dirty="0"/>
          </a:p>
          <a:p>
            <a:r>
              <a:rPr lang="en-US" sz="2000" dirty="0"/>
              <a:t>Projected revenue of $12,518,587 to support the General Fund and VA State Police (med-flight):</a:t>
            </a:r>
          </a:p>
          <a:p>
            <a:endParaRPr lang="en-US" sz="2000" dirty="0"/>
          </a:p>
          <a:p>
            <a:pPr lvl="1"/>
            <a:r>
              <a:rPr lang="en-US" sz="1600" dirty="0"/>
              <a:t>$10,518,587 to the </a:t>
            </a:r>
            <a:r>
              <a:rPr lang="en-US" sz="1600" b="1" dirty="0"/>
              <a:t>General Fund</a:t>
            </a:r>
            <a:endParaRPr lang="en-US" sz="1600" dirty="0"/>
          </a:p>
          <a:p>
            <a:pPr lvl="1"/>
            <a:endParaRPr lang="en-US" sz="1600" dirty="0"/>
          </a:p>
          <a:p>
            <a:pPr lvl="1"/>
            <a:r>
              <a:rPr lang="en-US" sz="1600" dirty="0"/>
              <a:t>$2,052,723 to the Department of State Police for aviation (med-flight) operations.</a:t>
            </a:r>
          </a:p>
          <a:p>
            <a:pPr lvl="2"/>
            <a:endParaRPr lang="en-US" sz="1200" dirty="0"/>
          </a:p>
          <a:p>
            <a:pPr lvl="2"/>
            <a:r>
              <a:rPr lang="en-US" sz="1200" dirty="0"/>
              <a:t>Note: Additional $1,045,375 from the RSAF grant fund.</a:t>
            </a:r>
          </a:p>
        </p:txBody>
      </p:sp>
      <p:sp>
        <p:nvSpPr>
          <p:cNvPr id="5" name="Slide Number Placeholder 4"/>
          <p:cNvSpPr>
            <a:spLocks noGrp="1"/>
          </p:cNvSpPr>
          <p:nvPr>
            <p:ph type="sldNum" sz="quarter" idx="12"/>
          </p:nvPr>
        </p:nvSpPr>
        <p:spPr>
          <a:xfrm>
            <a:off x="3276600" y="6096000"/>
            <a:ext cx="2133600" cy="476250"/>
          </a:xfrm>
        </p:spPr>
        <p:txBody>
          <a:bodyPr/>
          <a:lstStyle/>
          <a:p>
            <a:pPr algn="ctr"/>
            <a:fld id="{CD4F2ECD-5B13-43EB-905E-6C2949F0A96F}" type="slidenum">
              <a:rPr lang="en-US" smtClean="0"/>
              <a:pPr algn="ct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3"/>
          <p:cNvGraphicFramePr>
            <a:graphicFrameLocks noGrp="1" noChangeAspect="1"/>
          </p:cNvGraphicFramePr>
          <p:nvPr>
            <p:ph/>
            <p:extLst>
              <p:ext uri="{D42A27DB-BD31-4B8C-83A1-F6EECF244321}">
                <p14:modId xmlns:p14="http://schemas.microsoft.com/office/powerpoint/2010/main" val="852212714"/>
              </p:ext>
            </p:extLst>
          </p:nvPr>
        </p:nvGraphicFramePr>
        <p:xfrm>
          <a:off x="279400" y="209550"/>
          <a:ext cx="8204200" cy="5657850"/>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6"/>
          <p:cNvSpPr>
            <a:spLocks noGrp="1"/>
          </p:cNvSpPr>
          <p:nvPr>
            <p:ph type="sldNum" sz="quarter" idx="12"/>
          </p:nvPr>
        </p:nvSpPr>
        <p:spPr>
          <a:xfrm>
            <a:off x="3429000" y="6096000"/>
            <a:ext cx="2133600" cy="476250"/>
          </a:xfrm>
        </p:spPr>
        <p:txBody>
          <a:bodyPr/>
          <a:lstStyle/>
          <a:p>
            <a:pPr algn="ctr"/>
            <a:fld id="{FFAABA7E-68A9-44EF-87D8-419D6B6146D0}" type="slidenum">
              <a:rPr lang="en-US" smtClean="0"/>
              <a:pPr algn="ct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p:txBody>
          <a:bodyPr/>
          <a:lstStyle/>
          <a:p>
            <a:r>
              <a:rPr lang="en-US" sz="4000" b="1" dirty="0"/>
              <a:t>Return to Localities</a:t>
            </a:r>
            <a:r>
              <a:rPr lang="en-US" sz="4000" dirty="0"/>
              <a:t> </a:t>
            </a:r>
            <a:r>
              <a:rPr lang="en-US" sz="4000" b="1" dirty="0"/>
              <a:t>26% </a:t>
            </a:r>
            <a:r>
              <a:rPr lang="en-US" dirty="0"/>
              <a:t/>
            </a:r>
            <a:br>
              <a:rPr lang="en-US" dirty="0"/>
            </a:br>
            <a:r>
              <a:rPr lang="en-US" sz="2000" b="1" dirty="0"/>
              <a:t>§ 46.2-694   </a:t>
            </a:r>
            <a:r>
              <a:rPr lang="en-US" sz="2000" b="1" i="1" dirty="0"/>
              <a:t>Code of Virginia</a:t>
            </a:r>
          </a:p>
        </p:txBody>
      </p:sp>
      <p:sp>
        <p:nvSpPr>
          <p:cNvPr id="964611" name="Rectangle 3"/>
          <p:cNvSpPr>
            <a:spLocks noGrp="1" noChangeArrowheads="1"/>
          </p:cNvSpPr>
          <p:nvPr>
            <p:ph type="body" idx="1"/>
          </p:nvPr>
        </p:nvSpPr>
        <p:spPr/>
        <p:txBody>
          <a:bodyPr/>
          <a:lstStyle/>
          <a:p>
            <a:pPr>
              <a:lnSpc>
                <a:spcPct val="80000"/>
              </a:lnSpc>
            </a:pPr>
            <a:endParaRPr lang="en-US" sz="2400" dirty="0"/>
          </a:p>
          <a:p>
            <a:pPr>
              <a:lnSpc>
                <a:spcPct val="80000"/>
              </a:lnSpc>
            </a:pPr>
            <a:r>
              <a:rPr lang="en-US" sz="2000" dirty="0"/>
              <a:t>Shall be returned to the locality in which vehicle is registered.</a:t>
            </a:r>
          </a:p>
          <a:p>
            <a:pPr>
              <a:lnSpc>
                <a:spcPct val="80000"/>
              </a:lnSpc>
              <a:buNone/>
            </a:pPr>
            <a:endParaRPr lang="en-US" sz="2000" dirty="0"/>
          </a:p>
          <a:p>
            <a:pPr>
              <a:lnSpc>
                <a:spcPct val="80000"/>
              </a:lnSpc>
            </a:pPr>
            <a:r>
              <a:rPr lang="en-US" sz="2000" dirty="0"/>
              <a:t>Funds to be used by licensed, nonprofit or governmental EMS agencies for:</a:t>
            </a:r>
          </a:p>
          <a:p>
            <a:pPr lvl="1">
              <a:lnSpc>
                <a:spcPct val="80000"/>
              </a:lnSpc>
            </a:pPr>
            <a:endParaRPr lang="en-US" sz="1600" dirty="0"/>
          </a:p>
          <a:p>
            <a:pPr lvl="1">
              <a:lnSpc>
                <a:spcPct val="80000"/>
              </a:lnSpc>
            </a:pPr>
            <a:r>
              <a:rPr lang="en-US" sz="1600" dirty="0"/>
              <a:t>Training of Volunteer or Salaried EMS personnel</a:t>
            </a:r>
          </a:p>
          <a:p>
            <a:pPr lvl="1">
              <a:lnSpc>
                <a:spcPct val="80000"/>
              </a:lnSpc>
            </a:pPr>
            <a:r>
              <a:rPr lang="en-US" sz="1600" dirty="0"/>
              <a:t>Purchase of Necessary Equipment &amp; Supplies</a:t>
            </a:r>
          </a:p>
          <a:p>
            <a:pPr>
              <a:lnSpc>
                <a:spcPct val="80000"/>
              </a:lnSpc>
              <a:buNone/>
            </a:pPr>
            <a:endParaRPr lang="en-US" sz="2200" dirty="0"/>
          </a:p>
          <a:p>
            <a:pPr>
              <a:lnSpc>
                <a:spcPct val="80000"/>
              </a:lnSpc>
            </a:pPr>
            <a:r>
              <a:rPr lang="en-US" sz="2000" dirty="0"/>
              <a:t>Funds shall NOT be used to supplant </a:t>
            </a:r>
          </a:p>
          <a:p>
            <a:pPr lvl="1">
              <a:lnSpc>
                <a:spcPct val="80000"/>
              </a:lnSpc>
            </a:pPr>
            <a:r>
              <a:rPr lang="en-US" sz="1600" dirty="0"/>
              <a:t>local funds or </a:t>
            </a:r>
          </a:p>
          <a:p>
            <a:pPr lvl="1">
              <a:lnSpc>
                <a:spcPct val="80000"/>
              </a:lnSpc>
            </a:pPr>
            <a:r>
              <a:rPr lang="en-US" sz="1600" dirty="0"/>
              <a:t>RSAF grant</a:t>
            </a:r>
          </a:p>
          <a:p>
            <a:pPr>
              <a:lnSpc>
                <a:spcPct val="80000"/>
              </a:lnSpc>
              <a:buNone/>
            </a:pPr>
            <a:endParaRPr lang="en-US" sz="2000" dirty="0"/>
          </a:p>
          <a:p>
            <a:pPr>
              <a:lnSpc>
                <a:spcPct val="80000"/>
              </a:lnSpc>
            </a:pPr>
            <a:r>
              <a:rPr lang="en-US" sz="2000" dirty="0"/>
              <a:t>Local governing body shall report on the use of these funds. </a:t>
            </a:r>
          </a:p>
          <a:p>
            <a:pPr lvl="1">
              <a:lnSpc>
                <a:spcPct val="80000"/>
              </a:lnSpc>
            </a:pPr>
            <a:r>
              <a:rPr lang="en-US" sz="1600" dirty="0"/>
              <a:t>If a report is NOT submitted funds for the next FY will be withheld until such report is received.</a:t>
            </a:r>
          </a:p>
        </p:txBody>
      </p:sp>
      <p:sp>
        <p:nvSpPr>
          <p:cNvPr id="6" name="Slide Number Placeholder 5"/>
          <p:cNvSpPr>
            <a:spLocks noGrp="1"/>
          </p:cNvSpPr>
          <p:nvPr>
            <p:ph type="sldNum" sz="quarter" idx="12"/>
          </p:nvPr>
        </p:nvSpPr>
        <p:spPr>
          <a:xfrm>
            <a:off x="3352800" y="6096000"/>
            <a:ext cx="2133600" cy="476250"/>
          </a:xfrm>
        </p:spPr>
        <p:txBody>
          <a:bodyPr/>
          <a:lstStyle/>
          <a:p>
            <a:pPr algn="ctr"/>
            <a:fld id="{CD4F2ECD-5B13-43EB-905E-6C2949F0A96F}" type="slidenum">
              <a:rPr lang="en-US" smtClean="0"/>
              <a:pPr algn="ct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p:txBody>
          <a:bodyPr/>
          <a:lstStyle/>
          <a:p>
            <a:r>
              <a:rPr lang="en-US" sz="4000" b="1" dirty="0"/>
              <a:t>Return to Localities</a:t>
            </a:r>
            <a:r>
              <a:rPr lang="en-US" sz="4000" dirty="0"/>
              <a:t> </a:t>
            </a:r>
            <a:r>
              <a:rPr lang="en-US" sz="4000" b="1" dirty="0"/>
              <a:t>26% </a:t>
            </a:r>
            <a:r>
              <a:rPr lang="en-US" sz="4000" dirty="0"/>
              <a:t/>
            </a:r>
            <a:br>
              <a:rPr lang="en-US" sz="4000" dirty="0"/>
            </a:br>
            <a:r>
              <a:rPr lang="en-US" sz="2000" dirty="0"/>
              <a:t>Listing of Potential Uses</a:t>
            </a:r>
          </a:p>
        </p:txBody>
      </p:sp>
      <p:sp>
        <p:nvSpPr>
          <p:cNvPr id="965636" name="Rectangle 4"/>
          <p:cNvSpPr>
            <a:spLocks noGrp="1" noChangeArrowheads="1"/>
          </p:cNvSpPr>
          <p:nvPr>
            <p:ph type="body" sz="half" idx="1"/>
          </p:nvPr>
        </p:nvSpPr>
        <p:spPr>
          <a:xfrm>
            <a:off x="457200" y="1904999"/>
            <a:ext cx="4038600" cy="3733801"/>
          </a:xfrm>
        </p:spPr>
        <p:txBody>
          <a:bodyPr/>
          <a:lstStyle/>
          <a:p>
            <a:pPr>
              <a:lnSpc>
                <a:spcPct val="80000"/>
              </a:lnSpc>
            </a:pPr>
            <a:r>
              <a:rPr lang="en-US" sz="2400" b="1" dirty="0"/>
              <a:t>Training Related Expenses to include:</a:t>
            </a:r>
            <a:endParaRPr lang="en-US" b="1" dirty="0"/>
          </a:p>
          <a:p>
            <a:pPr lvl="1">
              <a:lnSpc>
                <a:spcPct val="80000"/>
              </a:lnSpc>
              <a:buNone/>
            </a:pPr>
            <a:endParaRPr lang="en-US" sz="1800" dirty="0"/>
          </a:p>
          <a:p>
            <a:pPr lvl="1">
              <a:lnSpc>
                <a:spcPct val="80000"/>
              </a:lnSpc>
            </a:pPr>
            <a:r>
              <a:rPr lang="en-US" sz="1800" dirty="0"/>
              <a:t>textbooks, workbooks</a:t>
            </a:r>
          </a:p>
          <a:p>
            <a:pPr lvl="1">
              <a:lnSpc>
                <a:spcPct val="80000"/>
              </a:lnSpc>
            </a:pPr>
            <a:r>
              <a:rPr lang="en-US" sz="1800" dirty="0"/>
              <a:t>supplies used in training</a:t>
            </a:r>
          </a:p>
          <a:p>
            <a:pPr lvl="1">
              <a:lnSpc>
                <a:spcPct val="80000"/>
              </a:lnSpc>
            </a:pPr>
            <a:r>
              <a:rPr lang="en-US" sz="1800" dirty="0"/>
              <a:t>training equipment (manikins, films, videos, etc)</a:t>
            </a:r>
          </a:p>
          <a:p>
            <a:pPr lvl="1">
              <a:lnSpc>
                <a:spcPct val="80000"/>
              </a:lnSpc>
            </a:pPr>
            <a:r>
              <a:rPr lang="en-US" sz="1800" dirty="0"/>
              <a:t>expenses related to certification programs</a:t>
            </a:r>
          </a:p>
          <a:p>
            <a:pPr lvl="1">
              <a:lnSpc>
                <a:spcPct val="80000"/>
              </a:lnSpc>
            </a:pPr>
            <a:r>
              <a:rPr lang="en-US" sz="1800" dirty="0"/>
              <a:t>expenses associated with specialty training programs</a:t>
            </a:r>
          </a:p>
          <a:p>
            <a:pPr lvl="1">
              <a:lnSpc>
                <a:spcPct val="80000"/>
              </a:lnSpc>
            </a:pPr>
            <a:r>
              <a:rPr lang="en-US" sz="1800" dirty="0"/>
              <a:t>regional training programs</a:t>
            </a:r>
          </a:p>
        </p:txBody>
      </p:sp>
      <p:sp>
        <p:nvSpPr>
          <p:cNvPr id="965637" name="Rectangle 5"/>
          <p:cNvSpPr>
            <a:spLocks noGrp="1" noChangeArrowheads="1"/>
          </p:cNvSpPr>
          <p:nvPr>
            <p:ph type="body" sz="half" idx="2"/>
          </p:nvPr>
        </p:nvSpPr>
        <p:spPr>
          <a:xfrm>
            <a:off x="4648200" y="1904999"/>
            <a:ext cx="4038600" cy="3733801"/>
          </a:xfrm>
        </p:spPr>
        <p:txBody>
          <a:bodyPr/>
          <a:lstStyle/>
          <a:p>
            <a:pPr>
              <a:lnSpc>
                <a:spcPct val="80000"/>
              </a:lnSpc>
            </a:pPr>
            <a:r>
              <a:rPr lang="en-US" sz="2400" b="1" dirty="0"/>
              <a:t>Equipment &amp; Supplies to:</a:t>
            </a:r>
          </a:p>
          <a:p>
            <a:pPr lvl="1">
              <a:lnSpc>
                <a:spcPct val="80000"/>
              </a:lnSpc>
              <a:buNone/>
            </a:pPr>
            <a:endParaRPr lang="en-US" sz="1800" dirty="0"/>
          </a:p>
          <a:p>
            <a:pPr lvl="1">
              <a:lnSpc>
                <a:spcPct val="80000"/>
              </a:lnSpc>
            </a:pPr>
            <a:r>
              <a:rPr lang="en-US" sz="1800" dirty="0"/>
              <a:t>gain access to patients</a:t>
            </a:r>
          </a:p>
          <a:p>
            <a:pPr lvl="1">
              <a:lnSpc>
                <a:spcPct val="80000"/>
              </a:lnSpc>
            </a:pPr>
            <a:r>
              <a:rPr lang="en-US" sz="1800" dirty="0"/>
              <a:t>assess patient’s medical condition</a:t>
            </a:r>
          </a:p>
          <a:p>
            <a:pPr lvl="1">
              <a:lnSpc>
                <a:spcPct val="80000"/>
              </a:lnSpc>
            </a:pPr>
            <a:r>
              <a:rPr lang="en-US" sz="1800" dirty="0"/>
              <a:t>provide immediate medical care</a:t>
            </a:r>
          </a:p>
          <a:p>
            <a:pPr lvl="1">
              <a:lnSpc>
                <a:spcPct val="80000"/>
              </a:lnSpc>
            </a:pPr>
            <a:r>
              <a:rPr lang="en-US" sz="1800" dirty="0"/>
              <a:t>transport patient to medical facility</a:t>
            </a:r>
          </a:p>
          <a:p>
            <a:pPr lvl="1">
              <a:lnSpc>
                <a:spcPct val="80000"/>
              </a:lnSpc>
            </a:pPr>
            <a:r>
              <a:rPr lang="en-US" sz="1800" dirty="0"/>
              <a:t>communicate with dispatcher/medical facility</a:t>
            </a:r>
          </a:p>
          <a:p>
            <a:pPr lvl="1">
              <a:lnSpc>
                <a:spcPct val="80000"/>
              </a:lnSpc>
            </a:pPr>
            <a:r>
              <a:rPr lang="en-US" sz="1800" dirty="0"/>
              <a:t>Personal Protective Equipment (PPE) for EMT personnel</a:t>
            </a:r>
          </a:p>
        </p:txBody>
      </p:sp>
      <p:sp>
        <p:nvSpPr>
          <p:cNvPr id="6" name="Slide Number Placeholder 5"/>
          <p:cNvSpPr>
            <a:spLocks noGrp="1"/>
          </p:cNvSpPr>
          <p:nvPr>
            <p:ph type="sldNum" sz="quarter" idx="12"/>
          </p:nvPr>
        </p:nvSpPr>
        <p:spPr>
          <a:xfrm>
            <a:off x="3276600" y="6096000"/>
            <a:ext cx="2133600" cy="476250"/>
          </a:xfrm>
        </p:spPr>
        <p:txBody>
          <a:bodyPr/>
          <a:lstStyle/>
          <a:p>
            <a:pPr algn="ctr"/>
            <a:fld id="{B0399838-05F4-4DE9-95F2-CD4734EA2894}" type="slidenum">
              <a:rPr lang="en-US" smtClean="0"/>
              <a:pPr algn="ct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a:t>Who We Are</a:t>
            </a:r>
          </a:p>
        </p:txBody>
      </p:sp>
      <p:sp>
        <p:nvSpPr>
          <p:cNvPr id="7171" name="Rectangle 3"/>
          <p:cNvSpPr>
            <a:spLocks noGrp="1" noChangeArrowheads="1"/>
          </p:cNvSpPr>
          <p:nvPr>
            <p:ph type="body" idx="1"/>
          </p:nvPr>
        </p:nvSpPr>
        <p:spPr>
          <a:xfrm>
            <a:off x="228600" y="1371600"/>
            <a:ext cx="8610600" cy="5029200"/>
          </a:xfrm>
        </p:spPr>
        <p:txBody>
          <a:bodyPr/>
          <a:lstStyle/>
          <a:p>
            <a:pPr eaLnBrk="1" hangingPunct="1"/>
            <a:r>
              <a:rPr lang="en-US" altLang="en-US"/>
              <a:t>Stakeholder groups (continued)</a:t>
            </a:r>
          </a:p>
          <a:p>
            <a:pPr lvl="1" eaLnBrk="1" hangingPunct="1"/>
            <a:r>
              <a:rPr lang="en-US" altLang="en-US"/>
              <a:t>Virginia College of Emergency Physicians </a:t>
            </a:r>
          </a:p>
          <a:p>
            <a:pPr lvl="1" eaLnBrk="1" hangingPunct="1"/>
            <a:r>
              <a:rPr lang="en-US" altLang="en-US"/>
              <a:t>Virginia Emergency Nurses Association / Virginia Nurses Association </a:t>
            </a:r>
          </a:p>
          <a:p>
            <a:pPr lvl="1" eaLnBrk="1" hangingPunct="1"/>
            <a:r>
              <a:rPr lang="en-US" altLang="en-US"/>
              <a:t>Virginia State Firefighters Associations (VSFA)</a:t>
            </a:r>
          </a:p>
          <a:p>
            <a:pPr lvl="1" eaLnBrk="1" hangingPunct="1"/>
            <a:r>
              <a:rPr lang="en-US" altLang="en-US"/>
              <a:t>Virginia Fire Chief’s Association (VFCA)</a:t>
            </a:r>
          </a:p>
          <a:p>
            <a:pPr lvl="1" eaLnBrk="1" hangingPunct="1"/>
            <a:r>
              <a:rPr lang="en-US" altLang="en-US"/>
              <a:t>Virginia Hospital &amp; Healthcare Association (VHHA)</a:t>
            </a:r>
          </a:p>
          <a:p>
            <a:pPr lvl="1" eaLnBrk="1" hangingPunct="1"/>
            <a:r>
              <a:rPr lang="en-US" altLang="en-US"/>
              <a:t>Virginia Municipal League (VML)</a:t>
            </a:r>
          </a:p>
        </p:txBody>
      </p:sp>
      <p:pic>
        <p:nvPicPr>
          <p:cNvPr id="7172" name="Picture 5" descr="group of peopl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381000"/>
            <a:ext cx="23622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0280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p:txBody>
          <a:bodyPr/>
          <a:lstStyle/>
          <a:p>
            <a:r>
              <a:rPr lang="en-US" sz="4000" b="1" dirty="0"/>
              <a:t>Return to Localities</a:t>
            </a:r>
            <a:r>
              <a:rPr lang="en-US" sz="4000" dirty="0"/>
              <a:t> </a:t>
            </a:r>
            <a:r>
              <a:rPr lang="en-US" sz="4000" b="1" dirty="0"/>
              <a:t>26% </a:t>
            </a:r>
            <a:r>
              <a:rPr lang="en-US" sz="3800" dirty="0"/>
              <a:t/>
            </a:r>
            <a:br>
              <a:rPr lang="en-US" sz="3800" dirty="0"/>
            </a:br>
            <a:r>
              <a:rPr lang="en-US" sz="3400" dirty="0"/>
              <a:t>Items that do NOT conform with the intent</a:t>
            </a:r>
          </a:p>
        </p:txBody>
      </p:sp>
      <p:sp>
        <p:nvSpPr>
          <p:cNvPr id="967683" name="Rectangle 3"/>
          <p:cNvSpPr>
            <a:spLocks noGrp="1" noChangeArrowheads="1"/>
          </p:cNvSpPr>
          <p:nvPr>
            <p:ph type="body" idx="1"/>
          </p:nvPr>
        </p:nvSpPr>
        <p:spPr>
          <a:xfrm>
            <a:off x="457200" y="1828799"/>
            <a:ext cx="8229600" cy="3886201"/>
          </a:xfrm>
        </p:spPr>
        <p:txBody>
          <a:bodyPr/>
          <a:lstStyle/>
          <a:p>
            <a:pPr>
              <a:lnSpc>
                <a:spcPct val="90000"/>
              </a:lnSpc>
            </a:pPr>
            <a:r>
              <a:rPr lang="en-US" sz="1800" dirty="0"/>
              <a:t>Furnishings or appliances for squad buildings</a:t>
            </a:r>
          </a:p>
          <a:p>
            <a:pPr>
              <a:lnSpc>
                <a:spcPct val="90000"/>
              </a:lnSpc>
            </a:pPr>
            <a:r>
              <a:rPr lang="en-US" sz="1800" dirty="0"/>
              <a:t>Vehicle/building maintenance items</a:t>
            </a:r>
          </a:p>
          <a:p>
            <a:pPr lvl="0"/>
            <a:r>
              <a:rPr lang="en-US" sz="1800" dirty="0"/>
              <a:t>Building utilities (electric, gas, water, telephone, etc) </a:t>
            </a:r>
          </a:p>
          <a:p>
            <a:pPr lvl="0"/>
            <a:r>
              <a:rPr lang="en-US" sz="1800" dirty="0"/>
              <a:t>Housekeeping expenses</a:t>
            </a:r>
          </a:p>
          <a:p>
            <a:pPr>
              <a:lnSpc>
                <a:spcPct val="90000"/>
              </a:lnSpc>
            </a:pPr>
            <a:r>
              <a:rPr lang="en-US" sz="1800" dirty="0"/>
              <a:t>Capital improvements</a:t>
            </a:r>
          </a:p>
          <a:p>
            <a:pPr>
              <a:lnSpc>
                <a:spcPct val="90000"/>
              </a:lnSpc>
            </a:pPr>
            <a:r>
              <a:rPr lang="en-US" sz="1800" dirty="0"/>
              <a:t>Special use equipment for fire suppression</a:t>
            </a:r>
          </a:p>
          <a:p>
            <a:pPr>
              <a:lnSpc>
                <a:spcPct val="90000"/>
              </a:lnSpc>
            </a:pPr>
            <a:r>
              <a:rPr lang="en-US" sz="1800" dirty="0"/>
              <a:t>Fund raising or public relations</a:t>
            </a:r>
          </a:p>
          <a:p>
            <a:pPr>
              <a:lnSpc>
                <a:spcPct val="90000"/>
              </a:lnSpc>
            </a:pPr>
            <a:r>
              <a:rPr lang="en-US" sz="1800" dirty="0"/>
              <a:t>Office management</a:t>
            </a:r>
          </a:p>
          <a:p>
            <a:pPr>
              <a:lnSpc>
                <a:spcPct val="90000"/>
              </a:lnSpc>
            </a:pPr>
            <a:r>
              <a:rPr lang="en-US" sz="1800" dirty="0"/>
              <a:t>Law enforcement</a:t>
            </a:r>
          </a:p>
          <a:p>
            <a:r>
              <a:rPr lang="en-US" sz="1800" dirty="0"/>
              <a:t>Firefighter PPE/turnout gear</a:t>
            </a:r>
          </a:p>
          <a:p>
            <a:r>
              <a:rPr lang="en-US" sz="1800" dirty="0"/>
              <a:t>Fund raising or public relations expenses</a:t>
            </a:r>
          </a:p>
          <a:p>
            <a:r>
              <a:rPr lang="en-US" sz="1800" dirty="0"/>
              <a:t>Articles of clothing (t-shirts, hats, etc) that are not personal protective clothing</a:t>
            </a:r>
          </a:p>
        </p:txBody>
      </p:sp>
      <p:sp>
        <p:nvSpPr>
          <p:cNvPr id="6" name="Slide Number Placeholder 5"/>
          <p:cNvSpPr>
            <a:spLocks noGrp="1"/>
          </p:cNvSpPr>
          <p:nvPr>
            <p:ph type="sldNum" sz="quarter" idx="12"/>
          </p:nvPr>
        </p:nvSpPr>
        <p:spPr>
          <a:xfrm>
            <a:off x="3124200" y="6096000"/>
            <a:ext cx="2133600" cy="476250"/>
          </a:xfrm>
        </p:spPr>
        <p:txBody>
          <a:bodyPr/>
          <a:lstStyle/>
          <a:p>
            <a:pPr algn="ctr"/>
            <a:fld id="{CD4F2ECD-5B13-43EB-905E-6C2949F0A96F}" type="slidenum">
              <a:rPr lang="en-US" smtClean="0"/>
              <a:pPr algn="ctr"/>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 32.1-111.12. Virginia Rescue Squads Assistance Fund</a:t>
            </a:r>
          </a:p>
        </p:txBody>
      </p:sp>
      <p:sp>
        <p:nvSpPr>
          <p:cNvPr id="3" name="Subtitle 2"/>
          <p:cNvSpPr>
            <a:spLocks noGrp="1"/>
          </p:cNvSpPr>
          <p:nvPr>
            <p:ph idx="1"/>
          </p:nvPr>
        </p:nvSpPr>
        <p:spPr>
          <a:xfrm>
            <a:off x="457200" y="1219200"/>
            <a:ext cx="8229600" cy="4830763"/>
          </a:xfrm>
        </p:spPr>
        <p:txBody>
          <a:bodyPr/>
          <a:lstStyle/>
          <a:p>
            <a:pPr algn="l"/>
            <a:r>
              <a:rPr lang="en-US" sz="1600" dirty="0"/>
              <a:t>For the purpose of providing financial assistance to rescue squads and other emergency medical services organizations in the Commonwealth</a:t>
            </a:r>
          </a:p>
          <a:p>
            <a:pPr lvl="1"/>
            <a:r>
              <a:rPr lang="en-US" sz="1200" dirty="0"/>
              <a:t>For providing the requisite training for emergency medical service personnel, and of purchasing equipment needed by such rescue squads and organizations, </a:t>
            </a:r>
          </a:p>
          <a:p>
            <a:pPr lvl="1"/>
            <a:r>
              <a:rPr lang="en-US" sz="1200" dirty="0"/>
              <a:t>Created in the Department of the Treasury a special non-reverting fund which shall be known as the Virginia Rescue Squads Assistance Fund.</a:t>
            </a:r>
          </a:p>
          <a:p>
            <a:pPr lvl="1"/>
            <a:r>
              <a:rPr lang="en-US" sz="1200" dirty="0"/>
              <a:t>any such moneys unexpended at the end of a fiscal biennium shall remain in the Fund and shall not revert to the general fund.</a:t>
            </a:r>
          </a:p>
          <a:p>
            <a:r>
              <a:rPr lang="en-US" sz="1600" dirty="0"/>
              <a:t>Code established the Financial Assistance and Review Committee (FARC)</a:t>
            </a:r>
          </a:p>
          <a:p>
            <a:pPr lvl="1"/>
            <a:r>
              <a:rPr lang="en-US" sz="1200" dirty="0"/>
              <a:t>6 members; representatives of the regions encompassed by the emergency medical services councils.</a:t>
            </a:r>
          </a:p>
          <a:p>
            <a:pPr lvl="1"/>
            <a:r>
              <a:rPr lang="en-US" sz="1200" dirty="0"/>
              <a:t>Appointed by the State Emergency Medical Services Advisory Board.</a:t>
            </a:r>
          </a:p>
          <a:p>
            <a:pPr lvl="1"/>
            <a:r>
              <a:rPr lang="en-US" sz="1200" dirty="0"/>
              <a:t>The Financial Assistance and Review Committee shall: </a:t>
            </a:r>
          </a:p>
          <a:p>
            <a:pPr lvl="2"/>
            <a:r>
              <a:rPr lang="en-US" sz="1050" dirty="0"/>
              <a:t>1. Administer the Rescue Squads Assistance Fund in accordance with the rules and regulations of the State Board of Health as shall be established for the Fund; </a:t>
            </a:r>
          </a:p>
          <a:p>
            <a:pPr lvl="2"/>
            <a:r>
              <a:rPr lang="en-US" sz="1050" dirty="0"/>
              <a:t>2. Review the Rescue Squads Assistance Fund grant applications from eligible emergency medical services agencies and make recommendations on the funding of such grant applications to the Commissioner of Health; and </a:t>
            </a:r>
          </a:p>
          <a:p>
            <a:pPr lvl="2"/>
            <a:r>
              <a:rPr lang="en-US" sz="1050" dirty="0"/>
              <a:t>3. Report biannually, after each funding cycle, </a:t>
            </a:r>
          </a:p>
          <a:p>
            <a:pPr lvl="3"/>
            <a:r>
              <a:rPr lang="en-US" sz="900" dirty="0"/>
              <a:t># of grant applications received, </a:t>
            </a:r>
          </a:p>
          <a:p>
            <a:pPr lvl="3"/>
            <a:r>
              <a:rPr lang="en-US" sz="900" dirty="0"/>
              <a:t>Total costs of grant applications funded, </a:t>
            </a:r>
          </a:p>
          <a:p>
            <a:pPr lvl="3"/>
            <a:r>
              <a:rPr lang="en-US" sz="900" dirty="0"/>
              <a:t># of grant applications denied funding, t</a:t>
            </a:r>
          </a:p>
          <a:p>
            <a:pPr lvl="3"/>
            <a:r>
              <a:rPr lang="en-US" sz="900" dirty="0"/>
              <a:t>Total costs of grant applications denied funding, and the nature of the denied requests and the reasons for denying funding, to the State Emergency Medical Services Advisory Board and the Commissioner.</a:t>
            </a:r>
          </a:p>
          <a:p>
            <a:pPr lvl="1"/>
            <a:endParaRPr lang="en-US" sz="1200" dirty="0"/>
          </a:p>
        </p:txBody>
      </p:sp>
      <p:sp>
        <p:nvSpPr>
          <p:cNvPr id="4" name="Slide Number Placeholder 3"/>
          <p:cNvSpPr>
            <a:spLocks noGrp="1"/>
          </p:cNvSpPr>
          <p:nvPr>
            <p:ph type="sldNum" sz="quarter" idx="12"/>
          </p:nvPr>
        </p:nvSpPr>
        <p:spPr/>
        <p:txBody>
          <a:bodyPr/>
          <a:lstStyle/>
          <a:p>
            <a:fld id="{2CC26A50-BAB2-43BE-B750-D2C94C49E3C6}" type="slidenum">
              <a:rPr lang="en-US" smtClean="0"/>
              <a:p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RESCUE SQUAD ASSISTANCE FUND (RSAF) GRANT PROGRAM</a:t>
            </a:r>
          </a:p>
        </p:txBody>
      </p:sp>
      <p:sp>
        <p:nvSpPr>
          <p:cNvPr id="3" name="Content Placeholder 2"/>
          <p:cNvSpPr>
            <a:spLocks noGrp="1"/>
          </p:cNvSpPr>
          <p:nvPr>
            <p:ph idx="1"/>
          </p:nvPr>
        </p:nvSpPr>
        <p:spPr/>
        <p:txBody>
          <a:bodyPr/>
          <a:lstStyle/>
          <a:p>
            <a:pPr>
              <a:lnSpc>
                <a:spcPct val="80000"/>
              </a:lnSpc>
            </a:pPr>
            <a:r>
              <a:rPr lang="en-US" sz="1800" dirty="0"/>
              <a:t>$9 + million available annually.</a:t>
            </a:r>
          </a:p>
          <a:p>
            <a:pPr>
              <a:lnSpc>
                <a:spcPct val="80000"/>
              </a:lnSpc>
            </a:pPr>
            <a:r>
              <a:rPr lang="en-US" sz="1800" dirty="0"/>
              <a:t>Requires matching funds</a:t>
            </a:r>
          </a:p>
          <a:p>
            <a:pPr lvl="1">
              <a:lnSpc>
                <a:spcPct val="80000"/>
              </a:lnSpc>
            </a:pPr>
            <a:r>
              <a:rPr lang="en-US" sz="1600" dirty="0"/>
              <a:t>Regular 50/50</a:t>
            </a:r>
          </a:p>
          <a:p>
            <a:pPr lvl="1">
              <a:lnSpc>
                <a:spcPct val="80000"/>
              </a:lnSpc>
            </a:pPr>
            <a:r>
              <a:rPr lang="en-US" sz="1600" dirty="0"/>
              <a:t>Hardship 80/20 (special circumstances)</a:t>
            </a:r>
          </a:p>
          <a:p>
            <a:pPr lvl="1">
              <a:lnSpc>
                <a:spcPct val="80000"/>
              </a:lnSpc>
            </a:pPr>
            <a:r>
              <a:rPr lang="en-US" sz="1600" dirty="0"/>
              <a:t>Unusual 100/0 (extreme cases)</a:t>
            </a:r>
          </a:p>
          <a:p>
            <a:pPr>
              <a:lnSpc>
                <a:spcPct val="80000"/>
              </a:lnSpc>
            </a:pPr>
            <a:r>
              <a:rPr lang="en-US" sz="1800" dirty="0"/>
              <a:t>Two Grant Cycles Annually</a:t>
            </a:r>
          </a:p>
          <a:p>
            <a:pPr lvl="1">
              <a:lnSpc>
                <a:spcPct val="80000"/>
              </a:lnSpc>
            </a:pPr>
            <a:r>
              <a:rPr lang="en-US" sz="1600" dirty="0"/>
              <a:t>Deadlines - March 15</a:t>
            </a:r>
            <a:r>
              <a:rPr lang="en-US" sz="1600" baseline="30000" dirty="0"/>
              <a:t>th</a:t>
            </a:r>
            <a:r>
              <a:rPr lang="en-US" sz="1600" dirty="0"/>
              <a:t> and September 15</a:t>
            </a:r>
            <a:r>
              <a:rPr lang="en-US" sz="1600" baseline="30000" dirty="0"/>
              <a:t>th</a:t>
            </a:r>
            <a:r>
              <a:rPr lang="en-US" sz="1600" dirty="0"/>
              <a:t> </a:t>
            </a:r>
            <a:r>
              <a:rPr lang="en-US" sz="1600" b="1" dirty="0"/>
              <a:t> </a:t>
            </a:r>
          </a:p>
          <a:p>
            <a:pPr lvl="1">
              <a:lnSpc>
                <a:spcPct val="80000"/>
              </a:lnSpc>
            </a:pPr>
            <a:r>
              <a:rPr lang="en-US" sz="1600" dirty="0"/>
              <a:t>Awards – July 1</a:t>
            </a:r>
            <a:r>
              <a:rPr lang="en-US" sz="1600" baseline="30000" dirty="0"/>
              <a:t>st</a:t>
            </a:r>
            <a:r>
              <a:rPr lang="en-US" sz="1600" dirty="0"/>
              <a:t> and January 1</a:t>
            </a:r>
            <a:r>
              <a:rPr lang="en-US" sz="1600" baseline="30000" dirty="0"/>
              <a:t>st</a:t>
            </a:r>
            <a:endParaRPr lang="en-US" sz="1600" dirty="0"/>
          </a:p>
          <a:p>
            <a:pPr>
              <a:lnSpc>
                <a:spcPct val="80000"/>
              </a:lnSpc>
            </a:pPr>
            <a:r>
              <a:rPr lang="en-US" sz="1800" dirty="0"/>
              <a:t>The primary goal of this program is to financially assist non-profit EMS agencies and organizations to purchase </a:t>
            </a:r>
          </a:p>
          <a:p>
            <a:pPr lvl="1">
              <a:lnSpc>
                <a:spcPct val="80000"/>
              </a:lnSpc>
            </a:pPr>
            <a:r>
              <a:rPr lang="en-US" sz="1600" dirty="0"/>
              <a:t>EMS Equipment</a:t>
            </a:r>
          </a:p>
          <a:p>
            <a:pPr lvl="1">
              <a:lnSpc>
                <a:spcPct val="80000"/>
              </a:lnSpc>
            </a:pPr>
            <a:r>
              <a:rPr lang="en-US" sz="1600" dirty="0"/>
              <a:t>EMS Training</a:t>
            </a:r>
          </a:p>
          <a:p>
            <a:pPr lvl="1">
              <a:lnSpc>
                <a:spcPct val="80000"/>
              </a:lnSpc>
            </a:pPr>
            <a:r>
              <a:rPr lang="en-US" sz="1600" dirty="0"/>
              <a:t>EMS Supplies  </a:t>
            </a:r>
          </a:p>
          <a:p>
            <a:pPr lvl="1">
              <a:lnSpc>
                <a:spcPct val="80000"/>
              </a:lnSpc>
            </a:pPr>
            <a:r>
              <a:rPr lang="en-US" sz="1600" dirty="0"/>
              <a:t>Other EMS initiatives, programs and projects.</a:t>
            </a:r>
          </a:p>
          <a:p>
            <a:pPr>
              <a:lnSpc>
                <a:spcPct val="80000"/>
              </a:lnSpc>
            </a:pPr>
            <a:r>
              <a:rPr lang="en-US" sz="1800" dirty="0"/>
              <a:t>RSAF is primarily a reimbursement grant that requires the grantee to make the purchase for the awarded item/program/project and then submit an </a:t>
            </a:r>
            <a:r>
              <a:rPr lang="en-US" sz="1800" b="1" dirty="0"/>
              <a:t>invoice</a:t>
            </a:r>
            <a:r>
              <a:rPr lang="en-US" sz="1800" dirty="0"/>
              <a:t> for reimbursement.</a:t>
            </a:r>
          </a:p>
        </p:txBody>
      </p:sp>
      <p:sp>
        <p:nvSpPr>
          <p:cNvPr id="4" name="Slide Number Placeholder 3"/>
          <p:cNvSpPr>
            <a:spLocks noGrp="1"/>
          </p:cNvSpPr>
          <p:nvPr>
            <p:ph type="sldNum" sz="quarter" idx="12"/>
          </p:nvPr>
        </p:nvSpPr>
        <p:spPr/>
        <p:txBody>
          <a:bodyPr/>
          <a:lstStyle/>
          <a:p>
            <a:fld id="{CD4F2ECD-5B13-43EB-905E-6C2949F0A96F}" type="slidenum">
              <a:rPr lang="en-US" smtClean="0"/>
              <a:p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Other Sources of Revenues &amp; Programs</a:t>
            </a:r>
          </a:p>
        </p:txBody>
      </p:sp>
      <p:sp>
        <p:nvSpPr>
          <p:cNvPr id="3" name="Content Placeholder 2"/>
          <p:cNvSpPr>
            <a:spLocks noGrp="1"/>
          </p:cNvSpPr>
          <p:nvPr>
            <p:ph idx="1"/>
          </p:nvPr>
        </p:nvSpPr>
        <p:spPr/>
        <p:txBody>
          <a:bodyPr/>
          <a:lstStyle/>
          <a:p>
            <a:pPr>
              <a:lnSpc>
                <a:spcPct val="90000"/>
              </a:lnSpc>
            </a:pPr>
            <a:r>
              <a:rPr lang="en-US" sz="1800" dirty="0"/>
              <a:t>Trauma Fund – (&gt; $15,100,000)</a:t>
            </a:r>
          </a:p>
          <a:p>
            <a:pPr>
              <a:lnSpc>
                <a:spcPct val="90000"/>
              </a:lnSpc>
            </a:pPr>
            <a:endParaRPr lang="en-US" sz="1800" dirty="0"/>
          </a:p>
          <a:p>
            <a:pPr lvl="1">
              <a:lnSpc>
                <a:spcPct val="90000"/>
              </a:lnSpc>
            </a:pPr>
            <a:r>
              <a:rPr lang="en-US" sz="1600" dirty="0"/>
              <a:t>Fund Code 0902 - - Special Dedicated Funds </a:t>
            </a:r>
          </a:p>
          <a:p>
            <a:pPr lvl="2">
              <a:lnSpc>
                <a:spcPct val="90000"/>
              </a:lnSpc>
            </a:pPr>
            <a:r>
              <a:rPr lang="en-US" sz="1200" dirty="0"/>
              <a:t>§ 18.2-270.01. Multiple (DUI) offenders; payment to Trauma Center Fund. </a:t>
            </a:r>
          </a:p>
          <a:p>
            <a:pPr lvl="2">
              <a:lnSpc>
                <a:spcPct val="90000"/>
              </a:lnSpc>
            </a:pPr>
            <a:r>
              <a:rPr lang="en-US" sz="1200" dirty="0"/>
              <a:t>§ 46.2-411. Reinstatement of suspended or revoked license or other privilege to operate or register a motor vehicle </a:t>
            </a:r>
          </a:p>
          <a:p>
            <a:pPr lvl="1">
              <a:lnSpc>
                <a:spcPct val="90000"/>
              </a:lnSpc>
            </a:pPr>
            <a:r>
              <a:rPr lang="en-US" sz="1600" dirty="0"/>
              <a:t>Pass through to designated Trauma Centers</a:t>
            </a:r>
          </a:p>
          <a:p>
            <a:pPr lvl="2">
              <a:lnSpc>
                <a:spcPct val="90000"/>
              </a:lnSpc>
            </a:pPr>
            <a:endParaRPr lang="en-US" sz="1200" dirty="0"/>
          </a:p>
          <a:p>
            <a:pPr>
              <a:lnSpc>
                <a:spcPct val="90000"/>
              </a:lnSpc>
            </a:pPr>
            <a:endParaRPr lang="en-US" sz="1600" dirty="0"/>
          </a:p>
          <a:p>
            <a:pPr lvl="1">
              <a:lnSpc>
                <a:spcPct val="90000"/>
              </a:lnSpc>
            </a:pPr>
            <a:endParaRPr lang="en-US" sz="1600" dirty="0"/>
          </a:p>
          <a:p>
            <a:pPr>
              <a:lnSpc>
                <a:spcPct val="90000"/>
              </a:lnSpc>
            </a:pPr>
            <a:r>
              <a:rPr lang="en-US" sz="1800" dirty="0"/>
              <a:t>Federal Grants</a:t>
            </a:r>
          </a:p>
          <a:p>
            <a:pPr lvl="1">
              <a:lnSpc>
                <a:spcPct val="90000"/>
              </a:lnSpc>
            </a:pPr>
            <a:r>
              <a:rPr lang="en-US" sz="1800" dirty="0"/>
              <a:t>EMS for Children ($130,000)</a:t>
            </a:r>
          </a:p>
          <a:p>
            <a:pPr lvl="2">
              <a:lnSpc>
                <a:spcPct val="90000"/>
              </a:lnSpc>
            </a:pPr>
            <a:endParaRPr lang="en-US" sz="2000" dirty="0"/>
          </a:p>
        </p:txBody>
      </p:sp>
      <p:sp>
        <p:nvSpPr>
          <p:cNvPr id="4" name="Slide Number Placeholder 3"/>
          <p:cNvSpPr>
            <a:spLocks noGrp="1"/>
          </p:cNvSpPr>
          <p:nvPr>
            <p:ph type="sldNum" sz="quarter" idx="12"/>
          </p:nvPr>
        </p:nvSpPr>
        <p:spPr/>
        <p:txBody>
          <a:bodyPr/>
          <a:lstStyle/>
          <a:p>
            <a:fld id="{CD4F2ECD-5B13-43EB-905E-6C2949F0A96F}" type="slidenum">
              <a:rPr lang="en-US" smtClean="0"/>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2"/>
          <p:cNvSpPr>
            <a:spLocks noGrp="1" noChangeArrowheads="1"/>
          </p:cNvSpPr>
          <p:nvPr>
            <p:ph type="title"/>
          </p:nvPr>
        </p:nvSpPr>
        <p:spPr/>
        <p:txBody>
          <a:bodyPr/>
          <a:lstStyle/>
          <a:p>
            <a:r>
              <a:rPr lang="en-US" dirty="0"/>
              <a:t>Questions</a:t>
            </a:r>
          </a:p>
        </p:txBody>
      </p:sp>
      <p:sp>
        <p:nvSpPr>
          <p:cNvPr id="979971" name="Rectangle 3"/>
          <p:cNvSpPr>
            <a:spLocks noGrp="1" noChangeArrowheads="1"/>
          </p:cNvSpPr>
          <p:nvPr>
            <p:ph type="body" idx="1"/>
          </p:nvPr>
        </p:nvSpPr>
        <p:spPr/>
        <p:txBody>
          <a:bodyPr/>
          <a:lstStyle/>
          <a:p>
            <a:pPr algn="ctr">
              <a:buFontTx/>
              <a:buNone/>
            </a:pPr>
            <a:r>
              <a:rPr lang="en-US" sz="9600" dirty="0"/>
              <a:t>???</a:t>
            </a:r>
          </a:p>
        </p:txBody>
      </p:sp>
      <p:sp>
        <p:nvSpPr>
          <p:cNvPr id="5" name="Slide Number Placeholder 4"/>
          <p:cNvSpPr>
            <a:spLocks noGrp="1"/>
          </p:cNvSpPr>
          <p:nvPr>
            <p:ph type="sldNum" sz="quarter" idx="12"/>
          </p:nvPr>
        </p:nvSpPr>
        <p:spPr>
          <a:xfrm>
            <a:off x="3276600" y="6096000"/>
            <a:ext cx="2133600" cy="476250"/>
          </a:xfrm>
        </p:spPr>
        <p:txBody>
          <a:bodyPr/>
          <a:lstStyle/>
          <a:p>
            <a:pPr algn="ctr"/>
            <a:fld id="{CD4F2ECD-5B13-43EB-905E-6C2949F0A96F}" type="slidenum">
              <a:rPr lang="en-US" smtClean="0"/>
              <a:pPr algn="ctr"/>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20C0494-B5A7-8545-BF85-6AB301E991E9}"/>
              </a:ext>
            </a:extLst>
          </p:cNvPr>
          <p:cNvSpPr>
            <a:spLocks noGrp="1" noChangeArrowheads="1"/>
          </p:cNvSpPr>
          <p:nvPr>
            <p:ph type="title"/>
          </p:nvPr>
        </p:nvSpPr>
        <p:spPr/>
        <p:txBody>
          <a:bodyPr/>
          <a:lstStyle/>
          <a:p>
            <a:pPr eaLnBrk="1" hangingPunct="1"/>
            <a:r>
              <a:rPr lang="en-US" altLang="en-US"/>
              <a:t>Division of Trauma and Critical Care</a:t>
            </a:r>
          </a:p>
        </p:txBody>
      </p:sp>
      <p:sp>
        <p:nvSpPr>
          <p:cNvPr id="14339" name="Rectangle 3">
            <a:extLst>
              <a:ext uri="{FF2B5EF4-FFF2-40B4-BE49-F238E27FC236}">
                <a16:creationId xmlns:a16="http://schemas.microsoft.com/office/drawing/2014/main" id="{00E5E4F0-6403-494D-94D3-E1BD098FB1AF}"/>
              </a:ext>
            </a:extLst>
          </p:cNvPr>
          <p:cNvSpPr>
            <a:spLocks noGrp="1" noChangeArrowheads="1"/>
          </p:cNvSpPr>
          <p:nvPr>
            <p:ph type="body" idx="1"/>
          </p:nvPr>
        </p:nvSpPr>
        <p:spPr/>
        <p:txBody>
          <a:bodyPr/>
          <a:lstStyle/>
          <a:p>
            <a:pPr algn="ctr" eaLnBrk="1" hangingPunct="1"/>
            <a:r>
              <a:rPr lang="en-US" altLang="en-US"/>
              <a:t>Staff</a:t>
            </a:r>
          </a:p>
          <a:p>
            <a:pPr eaLnBrk="1" hangingPunct="1"/>
            <a:r>
              <a:rPr lang="en-US" altLang="en-US"/>
              <a:t>Cam Crittenden, RN, Division Director</a:t>
            </a:r>
          </a:p>
          <a:p>
            <a:pPr eaLnBrk="1" hangingPunct="1"/>
            <a:r>
              <a:rPr lang="en-US" altLang="en-US"/>
              <a:t>Open, Trauma and Critical Care Program Manager</a:t>
            </a:r>
          </a:p>
          <a:p>
            <a:pPr eaLnBrk="1" hangingPunct="1"/>
            <a:r>
              <a:rPr lang="en-US" altLang="en-US"/>
              <a:t>Jessica Rosner, Epidemiology Program Manager</a:t>
            </a:r>
          </a:p>
          <a:p>
            <a:pPr lvl="1" eaLnBrk="1" hangingPunct="1"/>
            <a:r>
              <a:rPr lang="en-US" altLang="en-US"/>
              <a:t>Narad Mishra, Epidemiologist</a:t>
            </a:r>
          </a:p>
          <a:p>
            <a:pPr eaLnBrk="1" hangingPunct="1"/>
            <a:r>
              <a:rPr lang="en-US" altLang="en-US"/>
              <a:t>Bryan Hodges, Patient Care Informatics Supervisor</a:t>
            </a:r>
          </a:p>
          <a:p>
            <a:pPr lvl="1" eaLnBrk="1" hangingPunct="1"/>
            <a:r>
              <a:rPr lang="en-US" altLang="en-US"/>
              <a:t>Barry Reeves, VSTR Support</a:t>
            </a:r>
          </a:p>
          <a:p>
            <a:pPr lvl="1" eaLnBrk="1" hangingPunct="1"/>
            <a:r>
              <a:rPr lang="en-US" altLang="en-US"/>
              <a:t>Sayad Sadaat, VPHIB Support</a:t>
            </a:r>
          </a:p>
          <a:p>
            <a:pPr eaLnBrk="1" hangingPunct="1"/>
            <a:r>
              <a:rPr lang="en-US" altLang="en-US"/>
              <a:t>David Edwards, Virginia EMS for Children Coordinator</a:t>
            </a:r>
          </a:p>
        </p:txBody>
      </p:sp>
      <p:sp>
        <p:nvSpPr>
          <p:cNvPr id="2" name="Slide Number Placeholder 1">
            <a:extLst>
              <a:ext uri="{FF2B5EF4-FFF2-40B4-BE49-F238E27FC236}">
                <a16:creationId xmlns:a16="http://schemas.microsoft.com/office/drawing/2014/main" id="{A91C6980-43A2-B84F-9E57-67C2DF2B95E2}"/>
              </a:ext>
            </a:extLst>
          </p:cNvPr>
          <p:cNvSpPr>
            <a:spLocks noGrp="1"/>
          </p:cNvSpPr>
          <p:nvPr>
            <p:ph type="sldNum"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A8A672-E7BA-ED4A-AF7C-2BACB6F86C11}" type="slidenum">
              <a:rPr lang="en-US" altLang="en-US">
                <a:solidFill>
                  <a:srgbClr val="898989"/>
                </a:solidFill>
              </a:rPr>
              <a:pPr/>
              <a:t>45</a:t>
            </a:fld>
            <a:endParaRPr lang="en-US" altLang="en-US">
              <a:solidFill>
                <a:srgbClr val="898989"/>
              </a:solidFill>
            </a:endParaRPr>
          </a:p>
        </p:txBody>
      </p:sp>
    </p:spTree>
    <p:extLst>
      <p:ext uri="{BB962C8B-B14F-4D97-AF65-F5344CB8AC3E}">
        <p14:creationId xmlns:p14="http://schemas.microsoft.com/office/powerpoint/2010/main" val="37292540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29E06117-D63F-0C4B-BE4F-2D220A375005}"/>
              </a:ext>
            </a:extLst>
          </p:cNvPr>
          <p:cNvSpPr>
            <a:spLocks noGrp="1"/>
          </p:cNvSpPr>
          <p:nvPr>
            <p:ph type="title"/>
          </p:nvPr>
        </p:nvSpPr>
        <p:spPr/>
        <p:txBody>
          <a:bodyPr/>
          <a:lstStyle/>
          <a:p>
            <a:r>
              <a:rPr lang="en-US" altLang="en-US"/>
              <a:t>Division Programs</a:t>
            </a:r>
          </a:p>
        </p:txBody>
      </p:sp>
      <p:sp>
        <p:nvSpPr>
          <p:cNvPr id="15363" name="Content Placeholder 2">
            <a:extLst>
              <a:ext uri="{FF2B5EF4-FFF2-40B4-BE49-F238E27FC236}">
                <a16:creationId xmlns:a16="http://schemas.microsoft.com/office/drawing/2014/main" id="{D2567AD1-3B6E-DA46-BC7B-2838B3C995AB}"/>
              </a:ext>
            </a:extLst>
          </p:cNvPr>
          <p:cNvSpPr>
            <a:spLocks noGrp="1"/>
          </p:cNvSpPr>
          <p:nvPr>
            <p:ph idx="1"/>
          </p:nvPr>
        </p:nvSpPr>
        <p:spPr>
          <a:xfrm>
            <a:off x="457200" y="1066800"/>
            <a:ext cx="8229600" cy="5334000"/>
          </a:xfrm>
        </p:spPr>
        <p:txBody>
          <a:bodyPr/>
          <a:lstStyle/>
          <a:p>
            <a:pPr>
              <a:buFontTx/>
              <a:buChar char="•"/>
              <a:defRPr/>
            </a:pPr>
            <a:r>
              <a:rPr lang="en-US" altLang="en-US" dirty="0"/>
              <a:t>Trauma and Critical Care Program </a:t>
            </a:r>
          </a:p>
          <a:p>
            <a:pPr lvl="1">
              <a:defRPr/>
            </a:pPr>
            <a:r>
              <a:rPr lang="en-US" altLang="en-US" dirty="0">
                <a:hlinkClick r:id="rId3"/>
              </a:rPr>
              <a:t>Virginia Trauma Center Designation</a:t>
            </a:r>
            <a:endParaRPr lang="en-US" altLang="en-US" dirty="0"/>
          </a:p>
          <a:p>
            <a:pPr lvl="1">
              <a:defRPr/>
            </a:pPr>
            <a:r>
              <a:rPr lang="en-US" altLang="en-US" dirty="0">
                <a:hlinkClick r:id="rId4"/>
              </a:rPr>
              <a:t>Virginia Trauma Fund</a:t>
            </a:r>
            <a:endParaRPr lang="en-US" altLang="en-US" dirty="0"/>
          </a:p>
          <a:p>
            <a:pPr lvl="1">
              <a:defRPr/>
            </a:pPr>
            <a:r>
              <a:rPr lang="en-US" altLang="en-US" dirty="0">
                <a:hlinkClick r:id="rId5"/>
              </a:rPr>
              <a:t>Virginia Trauma Triage Plan</a:t>
            </a:r>
            <a:endParaRPr lang="en-US" altLang="en-US" dirty="0"/>
          </a:p>
          <a:p>
            <a:pPr lvl="1">
              <a:defRPr/>
            </a:pPr>
            <a:r>
              <a:rPr lang="en-US" altLang="en-US" dirty="0">
                <a:hlinkClick r:id="rId6"/>
              </a:rPr>
              <a:t>Virginia Stroke Triage Plan</a:t>
            </a:r>
            <a:endParaRPr lang="en-US" altLang="en-US" dirty="0"/>
          </a:p>
          <a:p>
            <a:pPr lvl="1">
              <a:defRPr/>
            </a:pPr>
            <a:r>
              <a:rPr lang="en-US" dirty="0">
                <a:hlinkClick r:id="rId7"/>
              </a:rPr>
              <a:t>EMS Advisory Board Trauma System Committees </a:t>
            </a:r>
            <a:r>
              <a:rPr lang="en-US" altLang="en-US" dirty="0"/>
              <a:t> </a:t>
            </a:r>
          </a:p>
          <a:p>
            <a:pPr>
              <a:buFontTx/>
              <a:buChar char="•"/>
              <a:defRPr/>
            </a:pPr>
            <a:r>
              <a:rPr lang="en-US" altLang="en-US" dirty="0">
                <a:hlinkClick r:id="rId8"/>
              </a:rPr>
              <a:t>Virginia EMS for Children</a:t>
            </a:r>
            <a:endParaRPr lang="en-US" altLang="en-US" dirty="0"/>
          </a:p>
          <a:p>
            <a:pPr>
              <a:buFontTx/>
              <a:buChar char="•"/>
              <a:defRPr/>
            </a:pPr>
            <a:r>
              <a:rPr lang="en-US" altLang="en-US" dirty="0">
                <a:hlinkClick r:id="rId9"/>
              </a:rPr>
              <a:t>Patient Care Informatics</a:t>
            </a:r>
            <a:endParaRPr lang="en-US" altLang="en-US" dirty="0"/>
          </a:p>
          <a:p>
            <a:pPr lvl="1">
              <a:defRPr/>
            </a:pPr>
            <a:r>
              <a:rPr lang="en-US" altLang="en-US" dirty="0"/>
              <a:t>Virginia Elite</a:t>
            </a:r>
          </a:p>
          <a:p>
            <a:pPr lvl="1">
              <a:defRPr/>
            </a:pPr>
            <a:r>
              <a:rPr lang="en-US" altLang="en-US" dirty="0"/>
              <a:t>Virginia State Trauma Registry</a:t>
            </a:r>
          </a:p>
          <a:p>
            <a:pPr marL="341313" lvl="1">
              <a:buFont typeface="Arial" panose="020B0604020202020204" pitchFamily="34" charset="0"/>
              <a:buChar char="•"/>
              <a:defRPr/>
            </a:pPr>
            <a:r>
              <a:rPr lang="en-US" altLang="en-US" dirty="0">
                <a:hlinkClick r:id="rId10"/>
              </a:rPr>
              <a:t>Epidemiology Program</a:t>
            </a:r>
            <a:endParaRPr lang="en-US" altLang="en-US" dirty="0"/>
          </a:p>
          <a:p>
            <a:pPr marL="457200" lvl="1" indent="0">
              <a:buFontTx/>
              <a:buNone/>
              <a:defRPr/>
            </a:pPr>
            <a:endParaRPr lang="en-US" altLang="en-US" dirty="0"/>
          </a:p>
          <a:p>
            <a:pPr>
              <a:buFontTx/>
              <a:buChar char="•"/>
              <a:defRPr/>
            </a:pPr>
            <a:endParaRPr lang="en-US" altLang="en-US" dirty="0"/>
          </a:p>
        </p:txBody>
      </p:sp>
      <p:sp>
        <p:nvSpPr>
          <p:cNvPr id="4" name="Slide Number Placeholder 3">
            <a:extLst>
              <a:ext uri="{FF2B5EF4-FFF2-40B4-BE49-F238E27FC236}">
                <a16:creationId xmlns:a16="http://schemas.microsoft.com/office/drawing/2014/main" id="{C9E36BB3-AE42-4945-AC9F-2E05F6C049AE}"/>
              </a:ext>
            </a:extLst>
          </p:cNvPr>
          <p:cNvSpPr>
            <a:spLocks noGrp="1"/>
          </p:cNvSpPr>
          <p:nvPr>
            <p:ph type="sldNum"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F1F879-5D77-E945-AD94-757B165D8836}" type="slidenum">
              <a:rPr lang="en-US" altLang="en-US">
                <a:solidFill>
                  <a:srgbClr val="898989"/>
                </a:solidFill>
              </a:rPr>
              <a:pPr/>
              <a:t>46</a:t>
            </a:fld>
            <a:endParaRPr lang="en-US" altLang="en-US">
              <a:solidFill>
                <a:srgbClr val="898989"/>
              </a:solidFill>
            </a:endParaRPr>
          </a:p>
        </p:txBody>
      </p:sp>
    </p:spTree>
    <p:extLst>
      <p:ext uri="{BB962C8B-B14F-4D97-AF65-F5344CB8AC3E}">
        <p14:creationId xmlns:p14="http://schemas.microsoft.com/office/powerpoint/2010/main" val="11368165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8609280A-CD89-B449-8689-0A47C973645C}"/>
              </a:ext>
            </a:extLst>
          </p:cNvPr>
          <p:cNvSpPr>
            <a:spLocks noGrp="1"/>
          </p:cNvSpPr>
          <p:nvPr>
            <p:ph type="title"/>
          </p:nvPr>
        </p:nvSpPr>
        <p:spPr>
          <a:xfrm>
            <a:off x="457200" y="-152400"/>
            <a:ext cx="8229600" cy="1570038"/>
          </a:xfrm>
        </p:spPr>
        <p:txBody>
          <a:bodyPr/>
          <a:lstStyle/>
          <a:p>
            <a:r>
              <a:rPr lang="en-US" altLang="en-US"/>
              <a:t>Trauma and Critical Care Program</a:t>
            </a:r>
          </a:p>
        </p:txBody>
      </p:sp>
      <p:sp>
        <p:nvSpPr>
          <p:cNvPr id="17411" name="Content Placeholder 2">
            <a:extLst>
              <a:ext uri="{FF2B5EF4-FFF2-40B4-BE49-F238E27FC236}">
                <a16:creationId xmlns:a16="http://schemas.microsoft.com/office/drawing/2014/main" id="{2516ECC2-8ACD-614E-B1AF-B380BC7998FB}"/>
              </a:ext>
            </a:extLst>
          </p:cNvPr>
          <p:cNvSpPr>
            <a:spLocks noGrp="1"/>
          </p:cNvSpPr>
          <p:nvPr>
            <p:ph idx="1"/>
          </p:nvPr>
        </p:nvSpPr>
        <p:spPr>
          <a:xfrm>
            <a:off x="479425" y="914400"/>
            <a:ext cx="8229600" cy="5562600"/>
          </a:xfrm>
        </p:spPr>
        <p:txBody>
          <a:bodyPr/>
          <a:lstStyle/>
          <a:p>
            <a:r>
              <a:rPr lang="en-US" altLang="en-US"/>
              <a:t>Trauma Center Designation </a:t>
            </a:r>
          </a:p>
          <a:p>
            <a:pPr>
              <a:buFontTx/>
              <a:buChar char="•"/>
            </a:pPr>
            <a:r>
              <a:rPr lang="en-US" altLang="en-US" sz="1400"/>
              <a:t>The purpose of the trauma designation process is to ensure a consistent minimum level performance of trauma centers in Virginia and to promote continued improvement and development.</a:t>
            </a:r>
          </a:p>
          <a:p>
            <a:pPr>
              <a:buFontTx/>
              <a:buChar char="•"/>
            </a:pPr>
            <a:r>
              <a:rPr lang="en-US" altLang="en-US" sz="1400"/>
              <a:t>Virginia recognizes 5 levels of designation: Level I (Adult, Burn, Pediatric) Level II, Level III</a:t>
            </a:r>
          </a:p>
          <a:p>
            <a:pPr>
              <a:buFontTx/>
              <a:buChar char="•"/>
            </a:pPr>
            <a:endParaRPr lang="en-US" altLang="en-US" sz="1400"/>
          </a:p>
        </p:txBody>
      </p:sp>
      <p:sp>
        <p:nvSpPr>
          <p:cNvPr id="4" name="Slide Number Placeholder 3">
            <a:extLst>
              <a:ext uri="{FF2B5EF4-FFF2-40B4-BE49-F238E27FC236}">
                <a16:creationId xmlns:a16="http://schemas.microsoft.com/office/drawing/2014/main" id="{DB604B5D-3127-E047-AF34-6EBD6BCBB93A}"/>
              </a:ext>
            </a:extLst>
          </p:cNvPr>
          <p:cNvSpPr>
            <a:spLocks noGrp="1"/>
          </p:cNvSpPr>
          <p:nvPr>
            <p:ph type="sldNum"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72B947-024D-8B46-A83F-44986102702C}" type="slidenum">
              <a:rPr lang="en-US" altLang="en-US">
                <a:solidFill>
                  <a:srgbClr val="898989"/>
                </a:solidFill>
              </a:rPr>
              <a:pPr/>
              <a:t>47</a:t>
            </a:fld>
            <a:endParaRPr lang="en-US" altLang="en-US">
              <a:solidFill>
                <a:srgbClr val="898989"/>
              </a:solidFill>
            </a:endParaRPr>
          </a:p>
        </p:txBody>
      </p:sp>
      <p:graphicFrame>
        <p:nvGraphicFramePr>
          <p:cNvPr id="5" name="Content Placeholder 7">
            <a:extLst>
              <a:ext uri="{FF2B5EF4-FFF2-40B4-BE49-F238E27FC236}">
                <a16:creationId xmlns:a16="http://schemas.microsoft.com/office/drawing/2014/main" id="{D9750857-2EE3-624D-87C2-38FBDEE1DFC0}"/>
              </a:ext>
            </a:extLst>
          </p:cNvPr>
          <p:cNvGraphicFramePr>
            <a:graphicFrameLocks/>
          </p:cNvGraphicFramePr>
          <p:nvPr/>
        </p:nvGraphicFramePr>
        <p:xfrm>
          <a:off x="479612" y="2484438"/>
          <a:ext cx="8435788" cy="3611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0297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C2D38E26-DAFD-5047-884E-2C6EF2771673}"/>
              </a:ext>
            </a:extLst>
          </p:cNvPr>
          <p:cNvSpPr>
            <a:spLocks noGrp="1"/>
          </p:cNvSpPr>
          <p:nvPr>
            <p:ph type="title"/>
          </p:nvPr>
        </p:nvSpPr>
        <p:spPr/>
        <p:txBody>
          <a:bodyPr/>
          <a:lstStyle/>
          <a:p>
            <a:r>
              <a:rPr lang="en-US" altLang="en-US"/>
              <a:t>Trauma and Critical Care Program</a:t>
            </a:r>
          </a:p>
        </p:txBody>
      </p:sp>
      <p:sp>
        <p:nvSpPr>
          <p:cNvPr id="18435" name="Content Placeholder 2">
            <a:extLst>
              <a:ext uri="{FF2B5EF4-FFF2-40B4-BE49-F238E27FC236}">
                <a16:creationId xmlns:a16="http://schemas.microsoft.com/office/drawing/2014/main" id="{F4F645FE-292F-6D48-984D-A914275023BC}"/>
              </a:ext>
            </a:extLst>
          </p:cNvPr>
          <p:cNvSpPr>
            <a:spLocks noGrp="1"/>
          </p:cNvSpPr>
          <p:nvPr>
            <p:ph idx="1"/>
          </p:nvPr>
        </p:nvSpPr>
        <p:spPr/>
        <p:txBody>
          <a:bodyPr/>
          <a:lstStyle/>
          <a:p>
            <a:r>
              <a:rPr lang="en-US" altLang="en-US"/>
              <a:t>Trauma Center Designation</a:t>
            </a:r>
          </a:p>
          <a:p>
            <a:pPr>
              <a:buFontTx/>
              <a:buChar char="•"/>
            </a:pPr>
            <a:r>
              <a:rPr lang="en-US" altLang="en-US" sz="1800"/>
              <a:t>Designation is voluntary in Virginia. Designated hospitals have made a significant commitment to provide a given level of care to the seriously injured or burned patient </a:t>
            </a:r>
          </a:p>
          <a:p>
            <a:pPr>
              <a:buFontTx/>
              <a:buChar char="•"/>
            </a:pPr>
            <a:r>
              <a:rPr lang="en-US" altLang="en-US" sz="1800"/>
              <a:t>Per the COV the minimum criteria for designation is based on accepted national standards and may in some instances exceed the national standard</a:t>
            </a:r>
          </a:p>
          <a:p>
            <a:pPr>
              <a:buFontTx/>
              <a:buChar char="•"/>
            </a:pPr>
            <a:r>
              <a:rPr lang="en-US" altLang="en-US" sz="1800"/>
              <a:t>The current criteria are found in the </a:t>
            </a:r>
            <a:r>
              <a:rPr lang="en-US" altLang="en-US" sz="1800">
                <a:hlinkClick r:id="rId2"/>
              </a:rPr>
              <a:t>Board of Health Approved Virginia Trauma Center Designation Manual v2015.4</a:t>
            </a:r>
            <a:endParaRPr lang="en-US" altLang="en-US" sz="1800"/>
          </a:p>
          <a:p>
            <a:pPr>
              <a:buFontTx/>
              <a:buChar char="•"/>
            </a:pPr>
            <a:r>
              <a:rPr lang="en-US" altLang="en-US" sz="1800"/>
              <a:t>Each designated facility must undergo a verification site survey visit every three years to maintain designation</a:t>
            </a:r>
          </a:p>
          <a:p>
            <a:pPr>
              <a:buFontTx/>
              <a:buChar char="•"/>
            </a:pPr>
            <a:r>
              <a:rPr lang="en-US" altLang="en-US" sz="1800"/>
              <a:t>The survey teams are comprised of practicing Virginia trauma surgeons, emergency medicine physicians, critical care nurses, hospital administrators, and Division staff</a:t>
            </a:r>
          </a:p>
          <a:p>
            <a:pPr>
              <a:buFontTx/>
              <a:buChar char="•"/>
            </a:pPr>
            <a:endParaRPr lang="en-US" altLang="en-US" sz="1800"/>
          </a:p>
          <a:p>
            <a:endParaRPr lang="en-US" altLang="en-US"/>
          </a:p>
        </p:txBody>
      </p:sp>
      <p:sp>
        <p:nvSpPr>
          <p:cNvPr id="4" name="Slide Number Placeholder 3">
            <a:extLst>
              <a:ext uri="{FF2B5EF4-FFF2-40B4-BE49-F238E27FC236}">
                <a16:creationId xmlns:a16="http://schemas.microsoft.com/office/drawing/2014/main" id="{BCE1B3C3-5710-7946-82B0-779F3B45266F}"/>
              </a:ext>
            </a:extLst>
          </p:cNvPr>
          <p:cNvSpPr>
            <a:spLocks noGrp="1"/>
          </p:cNvSpPr>
          <p:nvPr>
            <p:ph type="sldNum"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3EF9C7-2CB8-3042-AFDE-87542BEFA33E}" type="slidenum">
              <a:rPr lang="en-US" altLang="en-US">
                <a:solidFill>
                  <a:srgbClr val="898989"/>
                </a:solidFill>
              </a:rPr>
              <a:pPr/>
              <a:t>48</a:t>
            </a:fld>
            <a:endParaRPr lang="en-US" altLang="en-US">
              <a:solidFill>
                <a:srgbClr val="898989"/>
              </a:solidFill>
            </a:endParaRPr>
          </a:p>
        </p:txBody>
      </p:sp>
    </p:spTree>
    <p:extLst>
      <p:ext uri="{BB962C8B-B14F-4D97-AF65-F5344CB8AC3E}">
        <p14:creationId xmlns:p14="http://schemas.microsoft.com/office/powerpoint/2010/main" val="3999517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C66A8D24-EEAF-874A-8116-AC76B5E9A7D7}"/>
              </a:ext>
            </a:extLst>
          </p:cNvPr>
          <p:cNvSpPr>
            <a:spLocks noGrp="1"/>
          </p:cNvSpPr>
          <p:nvPr>
            <p:ph type="title"/>
          </p:nvPr>
        </p:nvSpPr>
        <p:spPr/>
        <p:txBody>
          <a:bodyPr/>
          <a:lstStyle/>
          <a:p>
            <a:r>
              <a:rPr lang="en-US" altLang="en-US"/>
              <a:t>Trauma and Critical Care Program</a:t>
            </a:r>
          </a:p>
        </p:txBody>
      </p:sp>
      <p:sp>
        <p:nvSpPr>
          <p:cNvPr id="19459" name="Content Placeholder 2">
            <a:extLst>
              <a:ext uri="{FF2B5EF4-FFF2-40B4-BE49-F238E27FC236}">
                <a16:creationId xmlns:a16="http://schemas.microsoft.com/office/drawing/2014/main" id="{757C0BA7-8F45-6C44-928C-9B299A32237C}"/>
              </a:ext>
            </a:extLst>
          </p:cNvPr>
          <p:cNvSpPr>
            <a:spLocks noGrp="1"/>
          </p:cNvSpPr>
          <p:nvPr>
            <p:ph idx="1"/>
          </p:nvPr>
        </p:nvSpPr>
        <p:spPr>
          <a:xfrm>
            <a:off x="457200" y="1143000"/>
            <a:ext cx="8229600" cy="4953000"/>
          </a:xfrm>
        </p:spPr>
        <p:txBody>
          <a:bodyPr/>
          <a:lstStyle/>
          <a:p>
            <a:r>
              <a:rPr lang="en-US" altLang="en-US"/>
              <a:t>Trauma Center Designation </a:t>
            </a:r>
          </a:p>
          <a:p>
            <a:pPr>
              <a:buFontTx/>
              <a:buChar char="•"/>
            </a:pPr>
            <a:r>
              <a:rPr lang="en-US" altLang="en-US" sz="1800"/>
              <a:t>Site review team tours the facility to evaluate infrastructure and to interview hospital staff in critical areas</a:t>
            </a:r>
          </a:p>
          <a:p>
            <a:pPr lvl="1"/>
            <a:r>
              <a:rPr lang="en-US" altLang="en-US" sz="1600"/>
              <a:t>Emergency Department: trauma bays, communications center, helipad, decontamination</a:t>
            </a:r>
          </a:p>
          <a:p>
            <a:pPr lvl="1"/>
            <a:r>
              <a:rPr lang="en-US" altLang="en-US" sz="1600"/>
              <a:t>Laboratory </a:t>
            </a:r>
          </a:p>
          <a:p>
            <a:pPr lvl="1"/>
            <a:r>
              <a:rPr lang="en-US" altLang="en-US" sz="1600"/>
              <a:t>Radiology (Imaging and Interventional)</a:t>
            </a:r>
          </a:p>
          <a:p>
            <a:pPr lvl="1"/>
            <a:r>
              <a:rPr lang="en-US" altLang="en-US" sz="1600"/>
              <a:t>STICU</a:t>
            </a:r>
          </a:p>
          <a:p>
            <a:pPr lvl="1"/>
            <a:r>
              <a:rPr lang="en-US" altLang="en-US" sz="1600"/>
              <a:t>OR</a:t>
            </a:r>
          </a:p>
          <a:p>
            <a:pPr>
              <a:buFontTx/>
              <a:buChar char="•"/>
            </a:pPr>
            <a:r>
              <a:rPr lang="en-US" altLang="en-US" sz="1600"/>
              <a:t>Majority of the time is spent doing in-depth trauma patient medical record review to determine if clinical performance meets current trauma standards of care and evidence based guidelines</a:t>
            </a:r>
          </a:p>
          <a:p>
            <a:pPr>
              <a:buFontTx/>
              <a:buChar char="•"/>
            </a:pPr>
            <a:r>
              <a:rPr lang="en-US" altLang="en-US" sz="1600"/>
              <a:t>Considerable evaluation of the trauma programs Performance Improvement Program (PIPS) to include clinical outcomes, application of mandatory state audit filters and changes in process based on identified issues</a:t>
            </a:r>
          </a:p>
          <a:p>
            <a:pPr>
              <a:buFontTx/>
              <a:buChar char="•"/>
            </a:pPr>
            <a:r>
              <a:rPr lang="en-US" altLang="en-US" sz="1600"/>
              <a:t>Team makes recommendation for continued designation, conditional designation or withdrawal. State Health Commissioner has final authority on designation</a:t>
            </a:r>
          </a:p>
        </p:txBody>
      </p:sp>
      <p:sp>
        <p:nvSpPr>
          <p:cNvPr id="4" name="Slide Number Placeholder 3">
            <a:extLst>
              <a:ext uri="{FF2B5EF4-FFF2-40B4-BE49-F238E27FC236}">
                <a16:creationId xmlns:a16="http://schemas.microsoft.com/office/drawing/2014/main" id="{915890F8-1785-1E45-B667-F11D62F085C7}"/>
              </a:ext>
            </a:extLst>
          </p:cNvPr>
          <p:cNvSpPr>
            <a:spLocks noGrp="1"/>
          </p:cNvSpPr>
          <p:nvPr>
            <p:ph type="sldNum"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714B6E-B42D-A644-8747-7599B89F344C}" type="slidenum">
              <a:rPr lang="en-US" altLang="en-US">
                <a:solidFill>
                  <a:srgbClr val="898989"/>
                </a:solidFill>
              </a:rPr>
              <a:pPr/>
              <a:t>49</a:t>
            </a:fld>
            <a:endParaRPr lang="en-US" altLang="en-US">
              <a:solidFill>
                <a:srgbClr val="898989"/>
              </a:solidFill>
            </a:endParaRPr>
          </a:p>
        </p:txBody>
      </p:sp>
    </p:spTree>
    <p:extLst>
      <p:ext uri="{BB962C8B-B14F-4D97-AF65-F5344CB8AC3E}">
        <p14:creationId xmlns:p14="http://schemas.microsoft.com/office/powerpoint/2010/main" val="3465383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a:t>What We Do</a:t>
            </a:r>
          </a:p>
        </p:txBody>
      </p:sp>
      <p:sp>
        <p:nvSpPr>
          <p:cNvPr id="8195" name="Rectangle 3"/>
          <p:cNvSpPr>
            <a:spLocks noGrp="1" noChangeArrowheads="1"/>
          </p:cNvSpPr>
          <p:nvPr>
            <p:ph type="body" idx="1"/>
          </p:nvPr>
        </p:nvSpPr>
        <p:spPr>
          <a:xfrm>
            <a:off x="228600" y="1371600"/>
            <a:ext cx="8610600" cy="5029200"/>
          </a:xfrm>
        </p:spPr>
        <p:txBody>
          <a:bodyPr/>
          <a:lstStyle/>
          <a:p>
            <a:pPr eaLnBrk="1" hangingPunct="1"/>
            <a:r>
              <a:rPr lang="en-US" altLang="en-US"/>
              <a:t>Formal liaison between OEMS and the public</a:t>
            </a:r>
          </a:p>
          <a:p>
            <a:pPr eaLnBrk="1" hangingPunct="1"/>
            <a:r>
              <a:rPr lang="en-US" altLang="en-US"/>
              <a:t>Provides advice and counsel regarding methods and procedures for planning, developing and maintaining a statewide emergency medical services (EMS) system to the OEMS and the State Board of Health (BoH)</a:t>
            </a:r>
          </a:p>
        </p:txBody>
      </p:sp>
      <p:pic>
        <p:nvPicPr>
          <p:cNvPr id="8196" name="Picture 4" descr="MC9000708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4419600"/>
            <a:ext cx="28194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1627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3AFBFE71-5052-4745-AD5E-094F73DEAFA3}"/>
              </a:ext>
            </a:extLst>
          </p:cNvPr>
          <p:cNvSpPr>
            <a:spLocks noGrp="1"/>
          </p:cNvSpPr>
          <p:nvPr>
            <p:ph type="title"/>
          </p:nvPr>
        </p:nvSpPr>
        <p:spPr/>
        <p:txBody>
          <a:bodyPr/>
          <a:lstStyle/>
          <a:p>
            <a:r>
              <a:rPr lang="en-US" altLang="en-US"/>
              <a:t>Trauma and Critical Care Program</a:t>
            </a:r>
          </a:p>
        </p:txBody>
      </p:sp>
      <p:sp>
        <p:nvSpPr>
          <p:cNvPr id="4" name="Slide Number Placeholder 3">
            <a:extLst>
              <a:ext uri="{FF2B5EF4-FFF2-40B4-BE49-F238E27FC236}">
                <a16:creationId xmlns:a16="http://schemas.microsoft.com/office/drawing/2014/main" id="{5206A453-48B2-EF43-8FAE-B2419B1E1530}"/>
              </a:ext>
            </a:extLst>
          </p:cNvPr>
          <p:cNvSpPr>
            <a:spLocks noGrp="1"/>
          </p:cNvSpPr>
          <p:nvPr>
            <p:ph type="sldNum"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29802C-44BB-3347-A805-C5707FA32065}" type="slidenum">
              <a:rPr lang="en-US" altLang="en-US">
                <a:solidFill>
                  <a:srgbClr val="898989"/>
                </a:solidFill>
              </a:rPr>
              <a:pPr/>
              <a:t>50</a:t>
            </a:fld>
            <a:endParaRPr lang="en-US" altLang="en-US">
              <a:solidFill>
                <a:srgbClr val="898989"/>
              </a:solidFill>
            </a:endParaRPr>
          </a:p>
        </p:txBody>
      </p:sp>
      <p:sp>
        <p:nvSpPr>
          <p:cNvPr id="20484" name="Content Placeholder 8">
            <a:extLst>
              <a:ext uri="{FF2B5EF4-FFF2-40B4-BE49-F238E27FC236}">
                <a16:creationId xmlns:a16="http://schemas.microsoft.com/office/drawing/2014/main" id="{563EF9B2-AC88-CF4F-A863-8E6D697BBE7A}"/>
              </a:ext>
            </a:extLst>
          </p:cNvPr>
          <p:cNvSpPr>
            <a:spLocks noGrp="1"/>
          </p:cNvSpPr>
          <p:nvPr>
            <p:ph idx="1"/>
          </p:nvPr>
        </p:nvSpPr>
        <p:spPr/>
        <p:txBody>
          <a:bodyPr/>
          <a:lstStyle/>
          <a:p>
            <a:r>
              <a:rPr lang="en-US" altLang="en-US"/>
              <a:t>Virginia Trauma Center Fund</a:t>
            </a:r>
          </a:p>
          <a:p>
            <a:endParaRPr lang="en-US" altLang="en-US"/>
          </a:p>
          <a:p>
            <a:pPr>
              <a:buFontTx/>
              <a:buChar char="•"/>
            </a:pPr>
            <a:r>
              <a:rPr lang="en-US" altLang="en-US" sz="1600"/>
              <a:t>2004 JLARC study estimated that Virginia Trauma Centers (14 at the time) were losing a combined $44 million per year (uncompensated, under-compensated, and readiness costs).  HB 1143 established the Trauma Fund</a:t>
            </a:r>
          </a:p>
          <a:p>
            <a:pPr>
              <a:buFontTx/>
              <a:buChar char="•"/>
            </a:pPr>
            <a:endParaRPr lang="en-US" altLang="en-US" sz="1600"/>
          </a:p>
          <a:p>
            <a:pPr>
              <a:buFontTx/>
              <a:buChar char="•"/>
            </a:pPr>
            <a:r>
              <a:rPr lang="en-US" altLang="en-US" sz="1600"/>
              <a:t>Revenue from a portion of the fees collected for the reinstatement of revoked/suspended drivers licenses and repeat DUI offenders</a:t>
            </a:r>
          </a:p>
          <a:p>
            <a:pPr>
              <a:buFontTx/>
              <a:buChar char="•"/>
            </a:pPr>
            <a:endParaRPr lang="en-US" altLang="en-US" sz="1600"/>
          </a:p>
          <a:p>
            <a:pPr>
              <a:buFontTx/>
              <a:buChar char="•"/>
            </a:pPr>
            <a:r>
              <a:rPr lang="en-US" altLang="en-US" sz="1600"/>
              <a:t>Funds are disbursed annually to trauma centers as outlined in the </a:t>
            </a:r>
            <a:r>
              <a:rPr lang="en-US" altLang="en-US" sz="1600">
                <a:hlinkClick r:id="rId3"/>
              </a:rPr>
              <a:t>Trauma Fund Distribution Policy</a:t>
            </a:r>
            <a:endParaRPr lang="en-US" altLang="en-US" sz="1600"/>
          </a:p>
          <a:p>
            <a:pPr>
              <a:buFontTx/>
              <a:buChar char="•"/>
            </a:pPr>
            <a:endParaRPr lang="en-US" altLang="en-US" sz="1600"/>
          </a:p>
          <a:p>
            <a:pPr>
              <a:buFontTx/>
              <a:buChar char="•"/>
            </a:pPr>
            <a:r>
              <a:rPr lang="en-US" altLang="en-US" sz="1600"/>
              <a:t>Distributions and expenditures are reported out to the GA annually and can be found here: </a:t>
            </a:r>
            <a:r>
              <a:rPr lang="en-US" altLang="en-US" sz="1600">
                <a:hlinkClick r:id="rId3"/>
              </a:rPr>
              <a:t>Trauma Fund Annual Reports</a:t>
            </a:r>
            <a:endParaRPr lang="en-US" altLang="en-US" sz="1600"/>
          </a:p>
        </p:txBody>
      </p:sp>
    </p:spTree>
    <p:extLst>
      <p:ext uri="{BB962C8B-B14F-4D97-AF65-F5344CB8AC3E}">
        <p14:creationId xmlns:p14="http://schemas.microsoft.com/office/powerpoint/2010/main" val="396086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BDCAC428-2AEB-3F48-85CD-525969404934}"/>
              </a:ext>
            </a:extLst>
          </p:cNvPr>
          <p:cNvSpPr>
            <a:spLocks noGrp="1"/>
          </p:cNvSpPr>
          <p:nvPr>
            <p:ph type="title"/>
          </p:nvPr>
        </p:nvSpPr>
        <p:spPr/>
        <p:txBody>
          <a:bodyPr/>
          <a:lstStyle/>
          <a:p>
            <a:r>
              <a:rPr lang="en-US" altLang="en-US"/>
              <a:t>Trauma and Critical Care Program</a:t>
            </a:r>
          </a:p>
        </p:txBody>
      </p:sp>
      <p:sp>
        <p:nvSpPr>
          <p:cNvPr id="22531" name="Content Placeholder 2">
            <a:extLst>
              <a:ext uri="{FF2B5EF4-FFF2-40B4-BE49-F238E27FC236}">
                <a16:creationId xmlns:a16="http://schemas.microsoft.com/office/drawing/2014/main" id="{2F21949E-7340-1F42-881D-19876DFEC178}"/>
              </a:ext>
            </a:extLst>
          </p:cNvPr>
          <p:cNvSpPr>
            <a:spLocks noGrp="1"/>
          </p:cNvSpPr>
          <p:nvPr>
            <p:ph idx="1"/>
          </p:nvPr>
        </p:nvSpPr>
        <p:spPr/>
        <p:txBody>
          <a:bodyPr/>
          <a:lstStyle/>
          <a:p>
            <a:r>
              <a:rPr lang="en-US" altLang="en-US">
                <a:hlinkClick r:id="rId3"/>
              </a:rPr>
              <a:t>Virginia Trauma Triage Plan</a:t>
            </a:r>
            <a:endParaRPr lang="en-US" altLang="en-US"/>
          </a:p>
          <a:p>
            <a:endParaRPr lang="en-US" altLang="en-US"/>
          </a:p>
          <a:p>
            <a:pPr>
              <a:buFontTx/>
              <a:buChar char="•"/>
            </a:pPr>
            <a:r>
              <a:rPr lang="en-US" altLang="en-US" sz="1800"/>
              <a:t>The Advisory Board, in consultation with the Virginia Chapter of the American College of Surgeons, the Virginia College of Emergency Physicians, the Virginia Hospital and Healthcare Association, and prehospital care providers is responsible for creating and maintaining the plan</a:t>
            </a:r>
          </a:p>
          <a:p>
            <a:pPr>
              <a:buFontTx/>
              <a:buChar char="•"/>
            </a:pPr>
            <a:r>
              <a:rPr lang="en-US" altLang="en-US" sz="1800"/>
              <a:t>Is a broad statewide guidance document based on the CDC’s 2011 Guidelines for Field Triage of Injured Patients</a:t>
            </a:r>
          </a:p>
          <a:p>
            <a:pPr>
              <a:buFontTx/>
              <a:buChar char="•"/>
            </a:pPr>
            <a:r>
              <a:rPr lang="en-US" altLang="en-US" sz="1800"/>
              <a:t>Allows for Regional Councils to adapt the state plan regionally based on local resources and geography</a:t>
            </a:r>
          </a:p>
          <a:p>
            <a:pPr>
              <a:buFontTx/>
              <a:buChar char="•"/>
            </a:pPr>
            <a:endParaRPr lang="en-US" altLang="en-US" sz="1800"/>
          </a:p>
          <a:p>
            <a:pPr>
              <a:buFontTx/>
              <a:buChar char="•"/>
            </a:pPr>
            <a:endParaRPr lang="en-US" altLang="en-US"/>
          </a:p>
          <a:p>
            <a:pPr>
              <a:buFontTx/>
              <a:buChar char="•"/>
            </a:pPr>
            <a:endParaRPr lang="en-US" altLang="en-US"/>
          </a:p>
        </p:txBody>
      </p:sp>
      <p:sp>
        <p:nvSpPr>
          <p:cNvPr id="4" name="Slide Number Placeholder 3">
            <a:extLst>
              <a:ext uri="{FF2B5EF4-FFF2-40B4-BE49-F238E27FC236}">
                <a16:creationId xmlns:a16="http://schemas.microsoft.com/office/drawing/2014/main" id="{29BD7119-BEF4-FD4E-89EF-6E1C78783B6C}"/>
              </a:ext>
            </a:extLst>
          </p:cNvPr>
          <p:cNvSpPr>
            <a:spLocks noGrp="1"/>
          </p:cNvSpPr>
          <p:nvPr>
            <p:ph type="sldNum"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461FE4-2184-0E43-AD2C-2597236B909B}" type="slidenum">
              <a:rPr lang="en-US" altLang="en-US">
                <a:solidFill>
                  <a:srgbClr val="898989"/>
                </a:solidFill>
              </a:rPr>
              <a:pPr/>
              <a:t>51</a:t>
            </a:fld>
            <a:endParaRPr lang="en-US" altLang="en-US">
              <a:solidFill>
                <a:srgbClr val="898989"/>
              </a:solidFill>
            </a:endParaRPr>
          </a:p>
        </p:txBody>
      </p:sp>
    </p:spTree>
    <p:extLst>
      <p:ext uri="{BB962C8B-B14F-4D97-AF65-F5344CB8AC3E}">
        <p14:creationId xmlns:p14="http://schemas.microsoft.com/office/powerpoint/2010/main" val="33161008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9178F8EC-F407-DF43-B24B-F2DE0CDBBA1F}"/>
              </a:ext>
            </a:extLst>
          </p:cNvPr>
          <p:cNvSpPr>
            <a:spLocks noGrp="1"/>
          </p:cNvSpPr>
          <p:nvPr>
            <p:ph type="title"/>
          </p:nvPr>
        </p:nvSpPr>
        <p:spPr/>
        <p:txBody>
          <a:bodyPr/>
          <a:lstStyle/>
          <a:p>
            <a:r>
              <a:rPr lang="en-US" altLang="en-US"/>
              <a:t>Trauma and Critical Care Program</a:t>
            </a:r>
          </a:p>
        </p:txBody>
      </p:sp>
      <p:sp>
        <p:nvSpPr>
          <p:cNvPr id="24579" name="Content Placeholder 2">
            <a:extLst>
              <a:ext uri="{FF2B5EF4-FFF2-40B4-BE49-F238E27FC236}">
                <a16:creationId xmlns:a16="http://schemas.microsoft.com/office/drawing/2014/main" id="{F7E7AFE0-9BEE-EF44-B6AB-FB25B30907EB}"/>
              </a:ext>
            </a:extLst>
          </p:cNvPr>
          <p:cNvSpPr>
            <a:spLocks noGrp="1"/>
          </p:cNvSpPr>
          <p:nvPr>
            <p:ph idx="1"/>
          </p:nvPr>
        </p:nvSpPr>
        <p:spPr>
          <a:xfrm>
            <a:off x="457200" y="1371600"/>
            <a:ext cx="8229600" cy="5181600"/>
          </a:xfrm>
        </p:spPr>
        <p:txBody>
          <a:bodyPr/>
          <a:lstStyle/>
          <a:p>
            <a:r>
              <a:rPr lang="en-US" altLang="en-US">
                <a:hlinkClick r:id="rId3"/>
              </a:rPr>
              <a:t>Virginia Stroke Triage Plan</a:t>
            </a:r>
            <a:endParaRPr lang="en-US" altLang="en-US"/>
          </a:p>
          <a:p>
            <a:pPr>
              <a:buFontTx/>
              <a:buChar char="•"/>
            </a:pPr>
            <a:r>
              <a:rPr lang="en-US" altLang="en-US" sz="1800"/>
              <a:t>The purpose of the Statewide Stroke Triage Plan is to establish a uniform set of criteria for the prehospital and inter-hospital triage and transport of acute stroke patients.</a:t>
            </a:r>
          </a:p>
          <a:p>
            <a:pPr>
              <a:buFontTx/>
              <a:buChar char="•"/>
            </a:pPr>
            <a:r>
              <a:rPr lang="en-US" altLang="en-US" sz="1800"/>
              <a:t>The primary focus of the plan is to provide guidelines to facilitate the early recognition of patients suffering from acute stroke and to expedite their transport to a center able to provide definitive care within an appropriate time window</a:t>
            </a:r>
          </a:p>
          <a:p>
            <a:pPr>
              <a:buFontTx/>
              <a:buChar char="•"/>
            </a:pPr>
            <a:r>
              <a:rPr lang="en-US" altLang="en-US" sz="1800"/>
              <a:t>Virginia recognizes multiple levels of stroke certification (a Certified Stroke Center) consistent with recommendations of the Brain Attack Coalition. These are Comprehensive Stroke Centers, Primary Stroke Centers, Primary Stroke Centers with supplementary levels of stroke care distinction, and Acute Stroke Ready hospitals.</a:t>
            </a:r>
          </a:p>
          <a:p>
            <a:pPr>
              <a:buFontTx/>
              <a:buChar char="•"/>
            </a:pPr>
            <a:r>
              <a:rPr lang="en-US" altLang="en-US" sz="1800"/>
              <a:t>Formal regional or local stroke triage plans may augment the State Stroke Triage Plan to acknowledge and address variations in each region's EMS and hospital resources. </a:t>
            </a:r>
          </a:p>
          <a:p>
            <a:endParaRPr lang="en-US" altLang="en-US"/>
          </a:p>
        </p:txBody>
      </p:sp>
      <p:sp>
        <p:nvSpPr>
          <p:cNvPr id="4" name="Slide Number Placeholder 3">
            <a:extLst>
              <a:ext uri="{FF2B5EF4-FFF2-40B4-BE49-F238E27FC236}">
                <a16:creationId xmlns:a16="http://schemas.microsoft.com/office/drawing/2014/main" id="{2A82545A-4A19-A341-9A34-71CA300F3169}"/>
              </a:ext>
            </a:extLst>
          </p:cNvPr>
          <p:cNvSpPr>
            <a:spLocks noGrp="1"/>
          </p:cNvSpPr>
          <p:nvPr>
            <p:ph type="sldNum"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19D802-4122-2948-942C-23F4F6401114}" type="slidenum">
              <a:rPr lang="en-US" altLang="en-US">
                <a:solidFill>
                  <a:srgbClr val="898989"/>
                </a:solidFill>
              </a:rPr>
              <a:pPr/>
              <a:t>52</a:t>
            </a:fld>
            <a:endParaRPr lang="en-US" altLang="en-US">
              <a:solidFill>
                <a:srgbClr val="898989"/>
              </a:solidFill>
            </a:endParaRPr>
          </a:p>
        </p:txBody>
      </p:sp>
    </p:spTree>
    <p:extLst>
      <p:ext uri="{BB962C8B-B14F-4D97-AF65-F5344CB8AC3E}">
        <p14:creationId xmlns:p14="http://schemas.microsoft.com/office/powerpoint/2010/main" val="16254511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5DFB5CC1-A85A-5041-9F6F-D1D432F6D893}"/>
              </a:ext>
            </a:extLst>
          </p:cNvPr>
          <p:cNvSpPr>
            <a:spLocks noGrp="1"/>
          </p:cNvSpPr>
          <p:nvPr>
            <p:ph type="title"/>
          </p:nvPr>
        </p:nvSpPr>
        <p:spPr/>
        <p:txBody>
          <a:bodyPr/>
          <a:lstStyle/>
          <a:p>
            <a:r>
              <a:rPr lang="en-US" altLang="en-US"/>
              <a:t>Trauma and Critical Care Program</a:t>
            </a:r>
          </a:p>
        </p:txBody>
      </p:sp>
      <p:sp>
        <p:nvSpPr>
          <p:cNvPr id="26627" name="Content Placeholder 2">
            <a:extLst>
              <a:ext uri="{FF2B5EF4-FFF2-40B4-BE49-F238E27FC236}">
                <a16:creationId xmlns:a16="http://schemas.microsoft.com/office/drawing/2014/main" id="{BFD5823E-A918-864B-B6AB-45164718B8B3}"/>
              </a:ext>
            </a:extLst>
          </p:cNvPr>
          <p:cNvSpPr>
            <a:spLocks noGrp="1"/>
          </p:cNvSpPr>
          <p:nvPr>
            <p:ph idx="1"/>
          </p:nvPr>
        </p:nvSpPr>
        <p:spPr>
          <a:xfrm>
            <a:off x="457200" y="1417638"/>
            <a:ext cx="8229600" cy="4983162"/>
          </a:xfrm>
        </p:spPr>
        <p:txBody>
          <a:bodyPr/>
          <a:lstStyle/>
          <a:p>
            <a:r>
              <a:rPr lang="en-US" altLang="en-US"/>
              <a:t>EMS Advisory Board Committees</a:t>
            </a:r>
          </a:p>
          <a:p>
            <a:pPr>
              <a:buFontTx/>
              <a:buChar char="•"/>
            </a:pPr>
            <a:r>
              <a:rPr lang="en-US" altLang="en-US" sz="1800"/>
              <a:t>In September 2015 OEMS underwent a voluntary state trauma system assessment by the American College of Surgeons using the HRSA public health focused Model Trauma System Planning and Evaluation Guide</a:t>
            </a:r>
          </a:p>
          <a:p>
            <a:pPr>
              <a:buFontTx/>
              <a:buChar char="•"/>
            </a:pPr>
            <a:endParaRPr lang="en-US" altLang="en-US" sz="1800"/>
          </a:p>
          <a:p>
            <a:pPr>
              <a:buFontTx/>
              <a:buChar char="•"/>
            </a:pPr>
            <a:r>
              <a:rPr lang="en-US" altLang="en-US" sz="1800"/>
              <a:t>The assessment identified priority issues for trauma system development in Virginia (</a:t>
            </a:r>
            <a:r>
              <a:rPr lang="en-US" altLang="en-US" sz="1800">
                <a:hlinkClick r:id="rId3"/>
              </a:rPr>
              <a:t>ACS Trauma System Consultation Report</a:t>
            </a:r>
            <a:r>
              <a:rPr lang="en-US" altLang="en-US" sz="1800"/>
              <a:t>) </a:t>
            </a:r>
          </a:p>
          <a:p>
            <a:pPr>
              <a:buFontTx/>
              <a:buChar char="•"/>
            </a:pPr>
            <a:endParaRPr lang="en-US" altLang="en-US" sz="1800"/>
          </a:p>
          <a:p>
            <a:pPr>
              <a:buFontTx/>
              <a:buChar char="•"/>
            </a:pPr>
            <a:r>
              <a:rPr lang="en-US" altLang="en-US" sz="1800"/>
              <a:t>Acting on behalf of the Advisory Board Executive Committee the Trauma System Plan Taskforce was convened to create the </a:t>
            </a:r>
            <a:r>
              <a:rPr lang="en-US" altLang="en-US" sz="1800">
                <a:hlinkClick r:id="rId4"/>
              </a:rPr>
              <a:t>Virginia Trauma System Plan</a:t>
            </a:r>
            <a:r>
              <a:rPr lang="en-US" altLang="en-US" sz="1800"/>
              <a:t> (COVATS). The purpose of this document is to provide Virginia Trauma System stakeholders – including healthcare providers, government regulators and the public – with a road map of the steps needed to close identified gaps in the system. This will help ensure people injured in the Commonwealth are taken to the right hospital, in the right manner, and in the right amount of time.</a:t>
            </a:r>
          </a:p>
        </p:txBody>
      </p:sp>
      <p:sp>
        <p:nvSpPr>
          <p:cNvPr id="4" name="Slide Number Placeholder 3">
            <a:extLst>
              <a:ext uri="{FF2B5EF4-FFF2-40B4-BE49-F238E27FC236}">
                <a16:creationId xmlns:a16="http://schemas.microsoft.com/office/drawing/2014/main" id="{559A91B8-1718-DA41-96B6-89D0E865EC68}"/>
              </a:ext>
            </a:extLst>
          </p:cNvPr>
          <p:cNvSpPr>
            <a:spLocks noGrp="1"/>
          </p:cNvSpPr>
          <p:nvPr>
            <p:ph type="sldNum"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2911DD-6C78-BE4A-92B9-2586620A4CF2}" type="slidenum">
              <a:rPr lang="en-US" altLang="en-US">
                <a:solidFill>
                  <a:srgbClr val="898989"/>
                </a:solidFill>
              </a:rPr>
              <a:pPr/>
              <a:t>53</a:t>
            </a:fld>
            <a:endParaRPr lang="en-US" altLang="en-US">
              <a:solidFill>
                <a:srgbClr val="898989"/>
              </a:solidFill>
            </a:endParaRPr>
          </a:p>
        </p:txBody>
      </p:sp>
    </p:spTree>
    <p:extLst>
      <p:ext uri="{BB962C8B-B14F-4D97-AF65-F5344CB8AC3E}">
        <p14:creationId xmlns:p14="http://schemas.microsoft.com/office/powerpoint/2010/main" val="5545398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824CE373-06F6-E647-A3E3-B97E83C6D21F}"/>
              </a:ext>
            </a:extLst>
          </p:cNvPr>
          <p:cNvSpPr>
            <a:spLocks noGrp="1"/>
          </p:cNvSpPr>
          <p:nvPr>
            <p:ph type="title"/>
          </p:nvPr>
        </p:nvSpPr>
        <p:spPr/>
        <p:txBody>
          <a:bodyPr/>
          <a:lstStyle/>
          <a:p>
            <a:r>
              <a:rPr lang="en-US" altLang="en-US"/>
              <a:t>Trauma and Critical Care Program</a:t>
            </a:r>
          </a:p>
        </p:txBody>
      </p:sp>
      <p:sp>
        <p:nvSpPr>
          <p:cNvPr id="3" name="Content Placeholder 2">
            <a:extLst>
              <a:ext uri="{FF2B5EF4-FFF2-40B4-BE49-F238E27FC236}">
                <a16:creationId xmlns:a16="http://schemas.microsoft.com/office/drawing/2014/main" id="{DBA85273-8FD5-F34E-96FB-261CF7AAC41E}"/>
              </a:ext>
            </a:extLst>
          </p:cNvPr>
          <p:cNvSpPr>
            <a:spLocks noGrp="1"/>
          </p:cNvSpPr>
          <p:nvPr>
            <p:ph idx="1"/>
          </p:nvPr>
        </p:nvSpPr>
        <p:spPr>
          <a:xfrm>
            <a:off x="457200" y="1304925"/>
            <a:ext cx="8229600" cy="4800600"/>
          </a:xfrm>
        </p:spPr>
        <p:txBody>
          <a:bodyPr/>
          <a:lstStyle/>
          <a:p>
            <a:pPr>
              <a:defRPr/>
            </a:pPr>
            <a:r>
              <a:rPr lang="en-US" sz="1800" dirty="0">
                <a:hlinkClick r:id="rId3"/>
              </a:rPr>
              <a:t>Trauma System EMS Advisory Board Committees</a:t>
            </a:r>
            <a:endParaRPr lang="en-US" sz="1800" dirty="0"/>
          </a:p>
          <a:p>
            <a:pPr>
              <a:defRPr/>
            </a:pPr>
            <a:r>
              <a:rPr lang="en-US" sz="1800" dirty="0"/>
              <a:t>Advisory Board Bylaws were amended to incorporate 7 trauma system committees that represent the continuum of care for the injured and created a Trauma System Coordinator </a:t>
            </a:r>
          </a:p>
          <a:p>
            <a:pPr>
              <a:buFont typeface="Arial" panose="020B0604020202020204" pitchFamily="34" charset="0"/>
              <a:buChar char="•"/>
              <a:defRPr/>
            </a:pPr>
            <a:r>
              <a:rPr lang="en-US" sz="1800" dirty="0"/>
              <a:t>Trauma Administrative and Governance Committee (TAG)</a:t>
            </a:r>
          </a:p>
          <a:p>
            <a:pPr lvl="1">
              <a:buFont typeface="Arial" panose="020B0604020202020204" pitchFamily="34" charset="0"/>
              <a:buChar char="•"/>
              <a:defRPr/>
            </a:pPr>
            <a:r>
              <a:rPr lang="en-US" sz="1800" dirty="0"/>
              <a:t>Support the development and sustainability of a comprehensive trauma system</a:t>
            </a:r>
          </a:p>
          <a:p>
            <a:pPr lvl="1">
              <a:buFont typeface="Arial" panose="020B0604020202020204" pitchFamily="34" charset="0"/>
              <a:buChar char="•"/>
              <a:defRPr/>
            </a:pPr>
            <a:r>
              <a:rPr lang="en-US" sz="1800" dirty="0"/>
              <a:t>Assure that injured persons within the Commonwealth have rapid access to optimal, equitable, efficient specialized trauma care to prevent further disability. </a:t>
            </a:r>
          </a:p>
          <a:p>
            <a:pPr marL="285750" lvl="1">
              <a:buFont typeface="Arial" panose="020B0604020202020204" pitchFamily="34" charset="0"/>
              <a:buChar char="•"/>
              <a:defRPr/>
            </a:pPr>
            <a:r>
              <a:rPr lang="en-US" sz="1800" dirty="0"/>
              <a:t>System Improvement (SIC)</a:t>
            </a:r>
          </a:p>
          <a:p>
            <a:pPr marL="685800" lvl="2">
              <a:buFont typeface="Arial" panose="020B0604020202020204" pitchFamily="34" charset="0"/>
              <a:buChar char="•"/>
              <a:defRPr/>
            </a:pPr>
            <a:r>
              <a:rPr lang="en-US" sz="1800" dirty="0"/>
              <a:t>Assure that trauma system initiatives such as education, performance improvement, injury and prevention, public health planning and research are data driven </a:t>
            </a:r>
          </a:p>
          <a:p>
            <a:pPr marL="685800" lvl="2">
              <a:buFont typeface="Arial" panose="020B0604020202020204" pitchFamily="34" charset="0"/>
              <a:buChar char="•"/>
              <a:defRPr/>
            </a:pPr>
            <a:r>
              <a:rPr lang="en-US" sz="1800" dirty="0"/>
              <a:t>Use data to develop and implement best practices and clinical guidelines for all phases of trauma care</a:t>
            </a:r>
          </a:p>
          <a:p>
            <a:pPr marL="685800" lvl="2">
              <a:buFont typeface="Arial" panose="020B0604020202020204" pitchFamily="34" charset="0"/>
              <a:buChar char="•"/>
              <a:defRPr/>
            </a:pPr>
            <a:endParaRPr lang="en-US" sz="1800" dirty="0"/>
          </a:p>
          <a:p>
            <a:pPr marL="742950" lvl="3" indent="-285750">
              <a:buFont typeface="Arial" panose="020B0604020202020204" pitchFamily="34" charset="0"/>
              <a:buChar char="•"/>
              <a:defRPr/>
            </a:pPr>
            <a:endParaRPr lang="en-US" sz="1800" dirty="0"/>
          </a:p>
          <a:p>
            <a:pPr marL="685800" lvl="2">
              <a:buFont typeface="Arial" panose="020B0604020202020204" pitchFamily="34" charset="0"/>
              <a:buChar char="•"/>
              <a:defRPr/>
            </a:pPr>
            <a:endParaRPr lang="en-US" sz="1800" dirty="0"/>
          </a:p>
        </p:txBody>
      </p:sp>
      <p:sp>
        <p:nvSpPr>
          <p:cNvPr id="4" name="Slide Number Placeholder 3">
            <a:extLst>
              <a:ext uri="{FF2B5EF4-FFF2-40B4-BE49-F238E27FC236}">
                <a16:creationId xmlns:a16="http://schemas.microsoft.com/office/drawing/2014/main" id="{43C9CC64-2013-A141-98B7-25D5934F7426}"/>
              </a:ext>
            </a:extLst>
          </p:cNvPr>
          <p:cNvSpPr>
            <a:spLocks noGrp="1"/>
          </p:cNvSpPr>
          <p:nvPr>
            <p:ph type="sldNum"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D26D3D-DDB2-4E45-990A-5F2D81A069BA}" type="slidenum">
              <a:rPr lang="en-US" altLang="en-US">
                <a:solidFill>
                  <a:srgbClr val="898989"/>
                </a:solidFill>
              </a:rPr>
              <a:pPr/>
              <a:t>54</a:t>
            </a:fld>
            <a:endParaRPr lang="en-US" altLang="en-US">
              <a:solidFill>
                <a:srgbClr val="898989"/>
              </a:solidFill>
            </a:endParaRPr>
          </a:p>
        </p:txBody>
      </p:sp>
    </p:spTree>
    <p:extLst>
      <p:ext uri="{BB962C8B-B14F-4D97-AF65-F5344CB8AC3E}">
        <p14:creationId xmlns:p14="http://schemas.microsoft.com/office/powerpoint/2010/main" val="2008677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F702BA01-7D0F-C348-9306-D8D49C4EB0FF}"/>
              </a:ext>
            </a:extLst>
          </p:cNvPr>
          <p:cNvSpPr>
            <a:spLocks noGrp="1"/>
          </p:cNvSpPr>
          <p:nvPr>
            <p:ph type="title"/>
          </p:nvPr>
        </p:nvSpPr>
        <p:spPr/>
        <p:txBody>
          <a:bodyPr/>
          <a:lstStyle/>
          <a:p>
            <a:r>
              <a:rPr lang="en-US" altLang="en-US"/>
              <a:t>Trauma and Critical Care Program</a:t>
            </a:r>
          </a:p>
        </p:txBody>
      </p:sp>
      <p:sp>
        <p:nvSpPr>
          <p:cNvPr id="3" name="Content Placeholder 2">
            <a:extLst>
              <a:ext uri="{FF2B5EF4-FFF2-40B4-BE49-F238E27FC236}">
                <a16:creationId xmlns:a16="http://schemas.microsoft.com/office/drawing/2014/main" id="{011349AE-931D-CD46-8CDC-8B0C45E58BB4}"/>
              </a:ext>
            </a:extLst>
          </p:cNvPr>
          <p:cNvSpPr>
            <a:spLocks noGrp="1"/>
          </p:cNvSpPr>
          <p:nvPr>
            <p:ph idx="1"/>
          </p:nvPr>
        </p:nvSpPr>
        <p:spPr/>
        <p:txBody>
          <a:bodyPr/>
          <a:lstStyle/>
          <a:p>
            <a:pPr>
              <a:defRPr/>
            </a:pPr>
            <a:r>
              <a:rPr lang="en-US" sz="1800" dirty="0">
                <a:hlinkClick r:id="rId3"/>
              </a:rPr>
              <a:t>Trauma System EMS Advisory Board Committees</a:t>
            </a:r>
            <a:endParaRPr lang="en-US" sz="1800" dirty="0"/>
          </a:p>
          <a:p>
            <a:pPr>
              <a:buFont typeface="Arial" panose="020B0604020202020204" pitchFamily="34" charset="0"/>
              <a:buChar char="•"/>
              <a:defRPr/>
            </a:pPr>
            <a:r>
              <a:rPr lang="en-US" sz="1800" dirty="0"/>
              <a:t>Injury and Violence Prevention</a:t>
            </a:r>
          </a:p>
          <a:p>
            <a:pPr lvl="1">
              <a:buFont typeface="Arial" panose="020B0604020202020204" pitchFamily="34" charset="0"/>
              <a:buChar char="•"/>
              <a:defRPr/>
            </a:pPr>
            <a:r>
              <a:rPr lang="en-US" sz="1800" dirty="0"/>
              <a:t>Thru the use of integrated data systems analysis, establish statewide injury and violence prevention initiatives </a:t>
            </a:r>
          </a:p>
          <a:p>
            <a:pPr lvl="1">
              <a:buFont typeface="Arial" panose="020B0604020202020204" pitchFamily="34" charset="0"/>
              <a:buChar char="•"/>
              <a:defRPr/>
            </a:pPr>
            <a:r>
              <a:rPr lang="en-US" sz="1800" dirty="0"/>
              <a:t>Build a sustainable infrastructure to provide leadership, data, and technical assistance for advancing injury and violence prevention in trauma systems</a:t>
            </a:r>
          </a:p>
          <a:p>
            <a:pPr marL="341313" lvl="1" indent="-341313">
              <a:buFont typeface="Arial" panose="020B0604020202020204" pitchFamily="34" charset="0"/>
              <a:buChar char="•"/>
              <a:defRPr/>
            </a:pPr>
            <a:r>
              <a:rPr lang="en-US" sz="1800" dirty="0"/>
              <a:t>Prehospital Care Committee</a:t>
            </a:r>
          </a:p>
          <a:p>
            <a:pPr marL="741363" lvl="2" indent="-341313">
              <a:buFont typeface="Arial" panose="020B0604020202020204" pitchFamily="34" charset="0"/>
              <a:buChar char="•"/>
              <a:defRPr/>
            </a:pPr>
            <a:r>
              <a:rPr lang="en-US" sz="1800" dirty="0"/>
              <a:t>Develop and make practice recommendations for the treatment and transport of injured pediatric, adult and geriatric patients</a:t>
            </a:r>
          </a:p>
          <a:p>
            <a:pPr marL="341313" lvl="2" indent="-341313">
              <a:buFont typeface="Arial" panose="020B0604020202020204" pitchFamily="34" charset="0"/>
              <a:buChar char="•"/>
              <a:defRPr/>
            </a:pPr>
            <a:r>
              <a:rPr lang="en-US" sz="1800" dirty="0"/>
              <a:t>Acute Care Committee</a:t>
            </a:r>
          </a:p>
          <a:p>
            <a:pPr marL="798513" lvl="3" indent="-341313">
              <a:buFont typeface="Arial" panose="020B0604020202020204" pitchFamily="34" charset="0"/>
              <a:buChar char="•"/>
              <a:defRPr/>
            </a:pPr>
            <a:r>
              <a:rPr lang="en-US" sz="1800" dirty="0"/>
              <a:t>Provide technical assistance to ensure that all acute care facilities in VA are engaged in the trauma system </a:t>
            </a:r>
          </a:p>
          <a:p>
            <a:pPr marL="798513" lvl="3" indent="-341313">
              <a:buFont typeface="Arial" panose="020B0604020202020204" pitchFamily="34" charset="0"/>
              <a:buChar char="•"/>
              <a:defRPr/>
            </a:pPr>
            <a:r>
              <a:rPr lang="en-US" sz="1800" dirty="0"/>
              <a:t>Evaluate and manage the trauma center designation process to reflect current national standards </a:t>
            </a:r>
          </a:p>
        </p:txBody>
      </p:sp>
      <p:sp>
        <p:nvSpPr>
          <p:cNvPr id="4" name="Slide Number Placeholder 3">
            <a:extLst>
              <a:ext uri="{FF2B5EF4-FFF2-40B4-BE49-F238E27FC236}">
                <a16:creationId xmlns:a16="http://schemas.microsoft.com/office/drawing/2014/main" id="{6FED6F1F-0E96-1248-88FF-35845B2D5343}"/>
              </a:ext>
            </a:extLst>
          </p:cNvPr>
          <p:cNvSpPr>
            <a:spLocks noGrp="1"/>
          </p:cNvSpPr>
          <p:nvPr>
            <p:ph type="sldNum"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DF9AD0-7183-8E4F-A820-81EA25965442}" type="slidenum">
              <a:rPr lang="en-US" altLang="en-US">
                <a:solidFill>
                  <a:srgbClr val="898989"/>
                </a:solidFill>
              </a:rPr>
              <a:pPr/>
              <a:t>55</a:t>
            </a:fld>
            <a:endParaRPr lang="en-US" altLang="en-US">
              <a:solidFill>
                <a:srgbClr val="898989"/>
              </a:solidFill>
            </a:endParaRPr>
          </a:p>
        </p:txBody>
      </p:sp>
    </p:spTree>
    <p:extLst>
      <p:ext uri="{BB962C8B-B14F-4D97-AF65-F5344CB8AC3E}">
        <p14:creationId xmlns:p14="http://schemas.microsoft.com/office/powerpoint/2010/main" val="1284982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5D3689F4-4FE7-0640-B7D7-F243CB3A21DC}"/>
              </a:ext>
            </a:extLst>
          </p:cNvPr>
          <p:cNvSpPr>
            <a:spLocks noGrp="1"/>
          </p:cNvSpPr>
          <p:nvPr>
            <p:ph type="title"/>
          </p:nvPr>
        </p:nvSpPr>
        <p:spPr/>
        <p:txBody>
          <a:bodyPr/>
          <a:lstStyle/>
          <a:p>
            <a:r>
              <a:rPr lang="en-US" altLang="en-US"/>
              <a:t>Trauma and Critical Care Program</a:t>
            </a:r>
          </a:p>
        </p:txBody>
      </p:sp>
      <p:sp>
        <p:nvSpPr>
          <p:cNvPr id="3" name="Content Placeholder 2">
            <a:extLst>
              <a:ext uri="{FF2B5EF4-FFF2-40B4-BE49-F238E27FC236}">
                <a16:creationId xmlns:a16="http://schemas.microsoft.com/office/drawing/2014/main" id="{1CC2FA61-1E44-E547-867C-D3F286436F05}"/>
              </a:ext>
            </a:extLst>
          </p:cNvPr>
          <p:cNvSpPr>
            <a:spLocks noGrp="1"/>
          </p:cNvSpPr>
          <p:nvPr>
            <p:ph idx="1"/>
          </p:nvPr>
        </p:nvSpPr>
        <p:spPr/>
        <p:txBody>
          <a:bodyPr/>
          <a:lstStyle/>
          <a:p>
            <a:pPr>
              <a:defRPr/>
            </a:pPr>
            <a:r>
              <a:rPr lang="en-US" sz="1800" dirty="0">
                <a:hlinkClick r:id="rId2"/>
              </a:rPr>
              <a:t>Trauma System EMS Advisory Board Committees</a:t>
            </a:r>
            <a:endParaRPr lang="en-US" sz="1800" dirty="0"/>
          </a:p>
          <a:p>
            <a:pPr>
              <a:buFont typeface="Arial" panose="020B0604020202020204" pitchFamily="34" charset="0"/>
              <a:buChar char="•"/>
              <a:defRPr/>
            </a:pPr>
            <a:r>
              <a:rPr lang="en-US" sz="1800" dirty="0"/>
              <a:t>Post-Acute Care Committee</a:t>
            </a:r>
          </a:p>
          <a:p>
            <a:pPr lvl="1">
              <a:buFont typeface="Arial" panose="020B0604020202020204" pitchFamily="34" charset="0"/>
              <a:buChar char="•"/>
              <a:defRPr/>
            </a:pPr>
            <a:r>
              <a:rPr lang="en-US" sz="1800" dirty="0"/>
              <a:t>Work with community stakeholders to integrate rehabilitation facilities and services into the trauma system</a:t>
            </a:r>
          </a:p>
          <a:p>
            <a:pPr lvl="1">
              <a:buFont typeface="Arial" panose="020B0604020202020204" pitchFamily="34" charset="0"/>
              <a:buChar char="•"/>
              <a:defRPr/>
            </a:pPr>
            <a:r>
              <a:rPr lang="en-US" sz="1800" dirty="0"/>
              <a:t>Assure that these resources are available to all populations </a:t>
            </a:r>
          </a:p>
          <a:p>
            <a:pPr marL="341313" lvl="1" indent="-341313">
              <a:buFont typeface="Arial" panose="020B0604020202020204" pitchFamily="34" charset="0"/>
              <a:buChar char="•"/>
              <a:defRPr/>
            </a:pPr>
            <a:r>
              <a:rPr lang="en-US" sz="1800" dirty="0"/>
              <a:t>Emergency Preparedness and Response </a:t>
            </a:r>
          </a:p>
          <a:p>
            <a:pPr marL="741363" lvl="2" indent="-341313">
              <a:buFont typeface="Arial" panose="020B0604020202020204" pitchFamily="34" charset="0"/>
              <a:buChar char="•"/>
              <a:defRPr/>
            </a:pPr>
            <a:r>
              <a:rPr lang="en-US" sz="1800" dirty="0"/>
              <a:t>Work with the Emergency Management Committee, Regional Councils and local EMS agencies to ensure that the trauma system is engaged in state disaster planning process</a:t>
            </a:r>
          </a:p>
          <a:p>
            <a:pPr marL="341313" lvl="1" indent="-341313">
              <a:buFont typeface="Arial" panose="020B0604020202020204" pitchFamily="34" charset="0"/>
              <a:buChar char="•"/>
              <a:defRPr/>
            </a:pPr>
            <a:endParaRPr lang="en-US" sz="1800" dirty="0"/>
          </a:p>
          <a:p>
            <a:pPr marL="341313" lvl="1" indent="-341313">
              <a:buFontTx/>
              <a:buNone/>
              <a:defRPr/>
            </a:pPr>
            <a:endParaRPr lang="en-US" sz="1800" dirty="0"/>
          </a:p>
          <a:p>
            <a:pPr>
              <a:defRPr/>
            </a:pPr>
            <a:endParaRPr lang="en-US" dirty="0"/>
          </a:p>
        </p:txBody>
      </p:sp>
      <p:sp>
        <p:nvSpPr>
          <p:cNvPr id="4" name="Slide Number Placeholder 3">
            <a:extLst>
              <a:ext uri="{FF2B5EF4-FFF2-40B4-BE49-F238E27FC236}">
                <a16:creationId xmlns:a16="http://schemas.microsoft.com/office/drawing/2014/main" id="{2752F494-32CC-0843-BC62-AA3D98238FD0}"/>
              </a:ext>
            </a:extLst>
          </p:cNvPr>
          <p:cNvSpPr>
            <a:spLocks noGrp="1"/>
          </p:cNvSpPr>
          <p:nvPr>
            <p:ph type="sldNum"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15CD1A-A7C3-FF4C-A16F-0BD2E3FCAEE5}" type="slidenum">
              <a:rPr lang="en-US" altLang="en-US">
                <a:solidFill>
                  <a:srgbClr val="898989"/>
                </a:solidFill>
              </a:rPr>
              <a:pPr/>
              <a:t>56</a:t>
            </a:fld>
            <a:endParaRPr lang="en-US" altLang="en-US">
              <a:solidFill>
                <a:srgbClr val="898989"/>
              </a:solidFill>
            </a:endParaRPr>
          </a:p>
        </p:txBody>
      </p:sp>
    </p:spTree>
    <p:extLst>
      <p:ext uri="{BB962C8B-B14F-4D97-AF65-F5344CB8AC3E}">
        <p14:creationId xmlns:p14="http://schemas.microsoft.com/office/powerpoint/2010/main" val="20186028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906B50B9-8445-0649-A52D-FBE9C97DA3DD}"/>
              </a:ext>
            </a:extLst>
          </p:cNvPr>
          <p:cNvSpPr>
            <a:spLocks noGrp="1"/>
          </p:cNvSpPr>
          <p:nvPr>
            <p:ph type="title"/>
          </p:nvPr>
        </p:nvSpPr>
        <p:spPr/>
        <p:txBody>
          <a:bodyPr/>
          <a:lstStyle/>
          <a:p>
            <a:r>
              <a:rPr lang="en-US" altLang="en-US"/>
              <a:t>Virginia EMS for Children</a:t>
            </a:r>
          </a:p>
        </p:txBody>
      </p:sp>
      <p:sp>
        <p:nvSpPr>
          <p:cNvPr id="33795" name="Content Placeholder 2">
            <a:extLst>
              <a:ext uri="{FF2B5EF4-FFF2-40B4-BE49-F238E27FC236}">
                <a16:creationId xmlns:a16="http://schemas.microsoft.com/office/drawing/2014/main" id="{2BF898FB-0955-D64C-80B0-4A77B77C43BC}"/>
              </a:ext>
            </a:extLst>
          </p:cNvPr>
          <p:cNvSpPr>
            <a:spLocks noGrp="1"/>
          </p:cNvSpPr>
          <p:nvPr>
            <p:ph idx="1"/>
          </p:nvPr>
        </p:nvSpPr>
        <p:spPr>
          <a:xfrm>
            <a:off x="457200" y="1219200"/>
            <a:ext cx="8229600" cy="5181600"/>
          </a:xfrm>
        </p:spPr>
        <p:txBody>
          <a:bodyPr/>
          <a:lstStyle/>
          <a:p>
            <a:pPr>
              <a:buFontTx/>
              <a:buChar char="•"/>
            </a:pPr>
            <a:r>
              <a:rPr lang="en-US" altLang="en-US" sz="1800"/>
              <a:t>National initiative who’s mission is to reduce child and youth mortality and morbidity resulting from severe illness of trauma</a:t>
            </a:r>
          </a:p>
          <a:p>
            <a:pPr>
              <a:buFontTx/>
              <a:buChar char="•"/>
            </a:pPr>
            <a:r>
              <a:rPr lang="en-US" altLang="en-US" sz="1800"/>
              <a:t>State partnership program established in Virginia in 1997 and has been housed at OEMS since 2007 </a:t>
            </a:r>
          </a:p>
          <a:p>
            <a:pPr>
              <a:buFontTx/>
              <a:buChar char="•"/>
            </a:pPr>
            <a:r>
              <a:rPr lang="en-US" altLang="en-US" sz="1800">
                <a:hlinkClick r:id="rId3"/>
              </a:rPr>
              <a:t>EMSC for Children Advisory Board Committee</a:t>
            </a:r>
            <a:endParaRPr lang="en-US" altLang="en-US" sz="1800"/>
          </a:p>
          <a:p>
            <a:pPr>
              <a:buFontTx/>
              <a:buChar char="•"/>
            </a:pPr>
            <a:r>
              <a:rPr lang="en-US" altLang="en-US" sz="1800"/>
              <a:t>Focus Areas</a:t>
            </a:r>
          </a:p>
          <a:p>
            <a:pPr lvl="1"/>
            <a:r>
              <a:rPr lang="en-US" altLang="en-US" sz="1800"/>
              <a:t>Trauma-identifying and disseminating best practice/evidence based guidelines for pediatric trauma care</a:t>
            </a:r>
          </a:p>
          <a:p>
            <a:pPr lvl="1"/>
            <a:r>
              <a:rPr lang="en-US" altLang="en-US" sz="1800"/>
              <a:t>Disaster Preparedness-ensure that the specific needs of children are taken into consideration during disaster planning at all levels </a:t>
            </a:r>
          </a:p>
          <a:p>
            <a:pPr lvl="1"/>
            <a:r>
              <a:rPr lang="en-US" altLang="en-US" sz="1800"/>
              <a:t>Prehospital Care-pediatric education, injury prevention, treatment and transport</a:t>
            </a:r>
          </a:p>
          <a:p>
            <a:pPr lvl="1"/>
            <a:r>
              <a:rPr lang="en-US" altLang="en-US" sz="1800"/>
              <a:t>Hospital Based Care-National Pediatric Readiness Program which ensures that U.S. ED’s have pediatric specific EBG’s and equipment</a:t>
            </a:r>
          </a:p>
          <a:p>
            <a:pPr lvl="1"/>
            <a:r>
              <a:rPr lang="en-US" altLang="en-US" sz="1800"/>
              <a:t>Research-National EMSC Data Analysis Resource Center (NEDARC) and Pediatric Emergency Care Applied Research Network (PECARN)</a:t>
            </a:r>
          </a:p>
          <a:p>
            <a:pPr>
              <a:buFontTx/>
              <a:buChar char="•"/>
            </a:pPr>
            <a:endParaRPr lang="en-US" altLang="en-US"/>
          </a:p>
          <a:p>
            <a:pPr>
              <a:buFontTx/>
              <a:buChar char="•"/>
            </a:pPr>
            <a:endParaRPr lang="en-US" altLang="en-US"/>
          </a:p>
        </p:txBody>
      </p:sp>
      <p:sp>
        <p:nvSpPr>
          <p:cNvPr id="4" name="Slide Number Placeholder 3">
            <a:extLst>
              <a:ext uri="{FF2B5EF4-FFF2-40B4-BE49-F238E27FC236}">
                <a16:creationId xmlns:a16="http://schemas.microsoft.com/office/drawing/2014/main" id="{AD42837A-864B-EB4B-92F3-32992205C8D6}"/>
              </a:ext>
            </a:extLst>
          </p:cNvPr>
          <p:cNvSpPr>
            <a:spLocks noGrp="1"/>
          </p:cNvSpPr>
          <p:nvPr>
            <p:ph type="sldNum"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6A7126-0E6D-0947-8102-C26767EFECE3}" type="slidenum">
              <a:rPr lang="en-US" altLang="en-US">
                <a:solidFill>
                  <a:srgbClr val="898989"/>
                </a:solidFill>
              </a:rPr>
              <a:pPr/>
              <a:t>57</a:t>
            </a:fld>
            <a:endParaRPr lang="en-US" altLang="en-US">
              <a:solidFill>
                <a:srgbClr val="898989"/>
              </a:solidFill>
            </a:endParaRPr>
          </a:p>
        </p:txBody>
      </p:sp>
    </p:spTree>
    <p:extLst>
      <p:ext uri="{BB962C8B-B14F-4D97-AF65-F5344CB8AC3E}">
        <p14:creationId xmlns:p14="http://schemas.microsoft.com/office/powerpoint/2010/main" val="1539185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F5ADC5CE-3093-E94D-97EF-DF899E1FAF42}"/>
              </a:ext>
            </a:extLst>
          </p:cNvPr>
          <p:cNvSpPr>
            <a:spLocks noGrp="1"/>
          </p:cNvSpPr>
          <p:nvPr>
            <p:ph type="title"/>
          </p:nvPr>
        </p:nvSpPr>
        <p:spPr/>
        <p:txBody>
          <a:bodyPr/>
          <a:lstStyle/>
          <a:p>
            <a:r>
              <a:rPr lang="en-US" altLang="en-US"/>
              <a:t>Virginia EMS for Children</a:t>
            </a:r>
          </a:p>
        </p:txBody>
      </p:sp>
      <p:sp>
        <p:nvSpPr>
          <p:cNvPr id="35843" name="Content Placeholder 2">
            <a:extLst>
              <a:ext uri="{FF2B5EF4-FFF2-40B4-BE49-F238E27FC236}">
                <a16:creationId xmlns:a16="http://schemas.microsoft.com/office/drawing/2014/main" id="{D523D3E1-4284-A244-83D3-CFA8A54A9421}"/>
              </a:ext>
            </a:extLst>
          </p:cNvPr>
          <p:cNvSpPr>
            <a:spLocks noGrp="1"/>
          </p:cNvSpPr>
          <p:nvPr>
            <p:ph idx="1"/>
          </p:nvPr>
        </p:nvSpPr>
        <p:spPr>
          <a:xfrm>
            <a:off x="457200" y="1295400"/>
            <a:ext cx="8229600" cy="5105400"/>
          </a:xfrm>
        </p:spPr>
        <p:txBody>
          <a:bodyPr/>
          <a:lstStyle/>
          <a:p>
            <a:pPr>
              <a:buFontTx/>
              <a:buChar char="•"/>
            </a:pPr>
            <a:r>
              <a:rPr lang="en-US" altLang="en-US" sz="1800"/>
              <a:t>Current Performance Measures </a:t>
            </a:r>
          </a:p>
          <a:p>
            <a:pPr lvl="1">
              <a:lnSpc>
                <a:spcPct val="150000"/>
              </a:lnSpc>
            </a:pPr>
            <a:r>
              <a:rPr lang="en-US" altLang="en-US" sz="1800"/>
              <a:t>EMSC 01 Submission of NEMSIS Compliant Version 3 Data-</a:t>
            </a:r>
            <a:r>
              <a:rPr lang="en-US" altLang="en-US" sz="2000" b="1">
                <a:solidFill>
                  <a:srgbClr val="FF0000"/>
                </a:solidFill>
                <a:latin typeface="Castellar" panose="020F0502020204030204" pitchFamily="34" charset="0"/>
              </a:rPr>
              <a:t>√</a:t>
            </a:r>
            <a:endParaRPr lang="en-US" altLang="en-US" sz="2000" b="1">
              <a:solidFill>
                <a:srgbClr val="FF0000"/>
              </a:solidFill>
            </a:endParaRPr>
          </a:p>
          <a:p>
            <a:pPr lvl="1">
              <a:lnSpc>
                <a:spcPct val="150000"/>
              </a:lnSpc>
            </a:pPr>
            <a:r>
              <a:rPr lang="en-US" altLang="en-US" sz="1800"/>
              <a:t>EMSC 02 Pediatric Emergency Care Coordinator (PECC)</a:t>
            </a:r>
          </a:p>
          <a:p>
            <a:pPr lvl="1">
              <a:lnSpc>
                <a:spcPct val="150000"/>
              </a:lnSpc>
            </a:pPr>
            <a:r>
              <a:rPr lang="en-US" altLang="en-US" sz="1800"/>
              <a:t>EMSC 03 Use of Pediatric Specific Equipment-</a:t>
            </a:r>
            <a:r>
              <a:rPr lang="en-US" altLang="en-US" sz="1800" b="1">
                <a:solidFill>
                  <a:srgbClr val="FF0000"/>
                </a:solidFill>
                <a:latin typeface="Castellar" panose="020F0502020204030204" pitchFamily="34" charset="0"/>
              </a:rPr>
              <a:t> </a:t>
            </a:r>
            <a:r>
              <a:rPr lang="en-US" altLang="en-US" sz="2000" b="1">
                <a:solidFill>
                  <a:srgbClr val="FF0000"/>
                </a:solidFill>
                <a:latin typeface="Castellar" panose="020F0502020204030204" pitchFamily="34" charset="0"/>
              </a:rPr>
              <a:t>√</a:t>
            </a:r>
            <a:endParaRPr lang="en-US" altLang="en-US" sz="2000"/>
          </a:p>
          <a:p>
            <a:pPr lvl="1">
              <a:lnSpc>
                <a:spcPct val="150000"/>
              </a:lnSpc>
            </a:pPr>
            <a:r>
              <a:rPr lang="en-US" altLang="en-US" sz="1800"/>
              <a:t>EMSC 04  Hospital Recognition for Pediatric Emergencies</a:t>
            </a:r>
          </a:p>
          <a:p>
            <a:pPr lvl="1">
              <a:lnSpc>
                <a:spcPct val="150000"/>
              </a:lnSpc>
            </a:pPr>
            <a:r>
              <a:rPr lang="en-US" altLang="en-US" sz="1800"/>
              <a:t>EMSC 05 Hospital Recognition for Pediatric Trauma-</a:t>
            </a:r>
            <a:r>
              <a:rPr lang="en-US" altLang="en-US" sz="1800" b="1">
                <a:solidFill>
                  <a:srgbClr val="FF0000"/>
                </a:solidFill>
                <a:latin typeface="Castellar" panose="020F0502020204030204" pitchFamily="34" charset="0"/>
              </a:rPr>
              <a:t> </a:t>
            </a:r>
            <a:r>
              <a:rPr lang="en-US" altLang="en-US" sz="2000" b="1">
                <a:solidFill>
                  <a:srgbClr val="FF0000"/>
                </a:solidFill>
                <a:latin typeface="Castellar" panose="020F0502020204030204" pitchFamily="34" charset="0"/>
              </a:rPr>
              <a:t>√</a:t>
            </a:r>
            <a:endParaRPr lang="en-US" altLang="en-US" sz="2000"/>
          </a:p>
          <a:p>
            <a:pPr lvl="1">
              <a:lnSpc>
                <a:spcPct val="150000"/>
              </a:lnSpc>
            </a:pPr>
            <a:r>
              <a:rPr lang="en-US" altLang="en-US" sz="1800"/>
              <a:t>EMSC 06  Inter-Facility Transfer Guidelines</a:t>
            </a:r>
          </a:p>
          <a:p>
            <a:pPr lvl="1">
              <a:lnSpc>
                <a:spcPct val="150000"/>
              </a:lnSpc>
            </a:pPr>
            <a:r>
              <a:rPr lang="en-US" altLang="en-US" sz="1800"/>
              <a:t>EMSC 07 Inter-Facility Transfer Agreements</a:t>
            </a:r>
          </a:p>
          <a:p>
            <a:pPr lvl="1">
              <a:lnSpc>
                <a:spcPct val="150000"/>
              </a:lnSpc>
            </a:pPr>
            <a:r>
              <a:rPr lang="en-US" altLang="en-US" sz="1800"/>
              <a:t>EMSC 08  Permanence of EMSC-</a:t>
            </a:r>
            <a:r>
              <a:rPr lang="en-US" altLang="en-US" sz="1800" b="1">
                <a:solidFill>
                  <a:srgbClr val="FF0000"/>
                </a:solidFill>
                <a:latin typeface="Castellar" panose="020F0502020204030204" pitchFamily="34" charset="0"/>
              </a:rPr>
              <a:t> </a:t>
            </a:r>
            <a:r>
              <a:rPr lang="en-US" altLang="en-US" sz="2000" b="1">
                <a:solidFill>
                  <a:srgbClr val="FF0000"/>
                </a:solidFill>
                <a:latin typeface="Castellar" panose="020F0502020204030204" pitchFamily="34" charset="0"/>
              </a:rPr>
              <a:t>√</a:t>
            </a:r>
            <a:endParaRPr lang="en-US" altLang="en-US" sz="2000"/>
          </a:p>
          <a:p>
            <a:pPr lvl="1">
              <a:lnSpc>
                <a:spcPct val="150000"/>
              </a:lnSpc>
            </a:pPr>
            <a:r>
              <a:rPr lang="en-US" altLang="en-US" sz="1800"/>
              <a:t>EMSC 09 Integration of EMSC Priorities into Statutes or Regulations- </a:t>
            </a:r>
            <a:r>
              <a:rPr lang="en-US" altLang="en-US" sz="1800" b="1">
                <a:solidFill>
                  <a:srgbClr val="FF0000"/>
                </a:solidFill>
                <a:latin typeface="Castellar" panose="020F0502020204030204" pitchFamily="34" charset="0"/>
              </a:rPr>
              <a:t>√</a:t>
            </a:r>
            <a:endParaRPr lang="en-US" altLang="en-US" sz="1800"/>
          </a:p>
        </p:txBody>
      </p:sp>
      <p:sp>
        <p:nvSpPr>
          <p:cNvPr id="4" name="Slide Number Placeholder 3">
            <a:extLst>
              <a:ext uri="{FF2B5EF4-FFF2-40B4-BE49-F238E27FC236}">
                <a16:creationId xmlns:a16="http://schemas.microsoft.com/office/drawing/2014/main" id="{C51A2EFD-0B38-094F-BE8C-1E9560A72E9A}"/>
              </a:ext>
            </a:extLst>
          </p:cNvPr>
          <p:cNvSpPr>
            <a:spLocks noGrp="1"/>
          </p:cNvSpPr>
          <p:nvPr>
            <p:ph type="sldNum"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E556BC-B6EC-4F49-BE2F-48BFFC6192CC}" type="slidenum">
              <a:rPr lang="en-US" altLang="en-US">
                <a:solidFill>
                  <a:srgbClr val="898989"/>
                </a:solidFill>
              </a:rPr>
              <a:pPr/>
              <a:t>58</a:t>
            </a:fld>
            <a:endParaRPr lang="en-US" altLang="en-US">
              <a:solidFill>
                <a:srgbClr val="898989"/>
              </a:solidFill>
            </a:endParaRPr>
          </a:p>
        </p:txBody>
      </p:sp>
    </p:spTree>
    <p:extLst>
      <p:ext uri="{BB962C8B-B14F-4D97-AF65-F5344CB8AC3E}">
        <p14:creationId xmlns:p14="http://schemas.microsoft.com/office/powerpoint/2010/main" val="14010961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F94D9EBB-C9E3-5E43-8253-408AAB1888FC}"/>
              </a:ext>
            </a:extLst>
          </p:cNvPr>
          <p:cNvSpPr>
            <a:spLocks noGrp="1"/>
          </p:cNvSpPr>
          <p:nvPr>
            <p:ph type="title"/>
          </p:nvPr>
        </p:nvSpPr>
        <p:spPr/>
        <p:txBody>
          <a:bodyPr/>
          <a:lstStyle/>
          <a:p>
            <a:r>
              <a:rPr lang="en-US" altLang="en-US"/>
              <a:t>Patient Care Informatics</a:t>
            </a:r>
          </a:p>
        </p:txBody>
      </p:sp>
      <p:sp>
        <p:nvSpPr>
          <p:cNvPr id="37891" name="Content Placeholder 2">
            <a:extLst>
              <a:ext uri="{FF2B5EF4-FFF2-40B4-BE49-F238E27FC236}">
                <a16:creationId xmlns:a16="http://schemas.microsoft.com/office/drawing/2014/main" id="{E773C6CB-8D2E-D94E-A8E2-0BB42501475A}"/>
              </a:ext>
            </a:extLst>
          </p:cNvPr>
          <p:cNvSpPr>
            <a:spLocks noGrp="1"/>
          </p:cNvSpPr>
          <p:nvPr>
            <p:ph idx="1"/>
          </p:nvPr>
        </p:nvSpPr>
        <p:spPr/>
        <p:txBody>
          <a:bodyPr/>
          <a:lstStyle/>
          <a:p>
            <a:pPr>
              <a:buFontTx/>
              <a:buChar char="•"/>
            </a:pPr>
            <a:r>
              <a:rPr lang="en-US" altLang="en-US" sz="1800">
                <a:hlinkClick r:id="rId3"/>
              </a:rPr>
              <a:t>Virginia Statewide Trauma Registry </a:t>
            </a:r>
            <a:r>
              <a:rPr lang="en-US" altLang="en-US" sz="1800"/>
              <a:t>(VSTR) </a:t>
            </a:r>
          </a:p>
          <a:p>
            <a:pPr lvl="1"/>
            <a:r>
              <a:rPr lang="en-US" altLang="en-US" sz="1800"/>
              <a:t>Collects 40,000 patient records/year from </a:t>
            </a:r>
            <a:r>
              <a:rPr lang="en-US" altLang="en-US" sz="1800" b="1" i="1"/>
              <a:t>all</a:t>
            </a:r>
            <a:r>
              <a:rPr lang="en-US" altLang="en-US" sz="1800"/>
              <a:t> Virginia hospitals</a:t>
            </a:r>
          </a:p>
          <a:p>
            <a:pPr lvl="1"/>
            <a:r>
              <a:rPr lang="en-US" altLang="en-US" sz="1800"/>
              <a:t>Information on the incident, causes of injury, severity of injury, and outcomes of trauma incidents is compiled to assist with oversight and planning for the system</a:t>
            </a:r>
          </a:p>
          <a:p>
            <a:pPr lvl="1"/>
            <a:r>
              <a:rPr lang="en-US" altLang="en-US" sz="1800"/>
              <a:t>Non designate hospitals submit data monthly and designated centers submit data quarterly</a:t>
            </a:r>
          </a:p>
          <a:p>
            <a:pPr lvl="1"/>
            <a:r>
              <a:rPr lang="en-US" altLang="en-US" sz="1800"/>
              <a:t>Based on a national standard which allows for benchmarking system performance across the nation</a:t>
            </a:r>
          </a:p>
          <a:p>
            <a:pPr lvl="1"/>
            <a:r>
              <a:rPr lang="en-US" altLang="en-US" sz="1800"/>
              <a:t>Data quality and compliance are measured monthly and standards, inclusion and exclusion criteria, and process are outlined in the </a:t>
            </a:r>
            <a:r>
              <a:rPr lang="en-US" altLang="en-US" sz="1800">
                <a:hlinkClick r:id="rId4" action="ppaction://hlinkfile"/>
              </a:rPr>
              <a:t>VSTR Administrative Procedure</a:t>
            </a:r>
            <a:endParaRPr lang="en-US" altLang="en-US" sz="1800"/>
          </a:p>
          <a:p>
            <a:pPr lvl="1"/>
            <a:r>
              <a:rPr lang="en-US" altLang="en-US" sz="1800"/>
              <a:t>Data from this system is used in the  </a:t>
            </a:r>
            <a:r>
              <a:rPr lang="en-US" altLang="en-US" sz="1800">
                <a:hlinkClick r:id="rId5"/>
              </a:rPr>
              <a:t>Trauma Triage Report </a:t>
            </a:r>
            <a:r>
              <a:rPr lang="en-US" altLang="en-US" sz="1800"/>
              <a:t>that is submitted to the Advisory Board quarterly</a:t>
            </a:r>
          </a:p>
        </p:txBody>
      </p:sp>
      <p:sp>
        <p:nvSpPr>
          <p:cNvPr id="4" name="Slide Number Placeholder 3">
            <a:extLst>
              <a:ext uri="{FF2B5EF4-FFF2-40B4-BE49-F238E27FC236}">
                <a16:creationId xmlns:a16="http://schemas.microsoft.com/office/drawing/2014/main" id="{0A53EFB6-49F3-E94C-822D-AD15CB5AFA73}"/>
              </a:ext>
            </a:extLst>
          </p:cNvPr>
          <p:cNvSpPr>
            <a:spLocks noGrp="1"/>
          </p:cNvSpPr>
          <p:nvPr>
            <p:ph type="sldNum"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5A760A-89F0-6E4C-9BFB-EF3BD36E0A42}" type="slidenum">
              <a:rPr lang="en-US" altLang="en-US">
                <a:solidFill>
                  <a:srgbClr val="898989"/>
                </a:solidFill>
              </a:rPr>
              <a:pPr/>
              <a:t>59</a:t>
            </a:fld>
            <a:endParaRPr lang="en-US" altLang="en-US">
              <a:solidFill>
                <a:srgbClr val="898989"/>
              </a:solidFill>
            </a:endParaRPr>
          </a:p>
        </p:txBody>
      </p:sp>
    </p:spTree>
    <p:extLst>
      <p:ext uri="{BB962C8B-B14F-4D97-AF65-F5344CB8AC3E}">
        <p14:creationId xmlns:p14="http://schemas.microsoft.com/office/powerpoint/2010/main" val="2804399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a:t>What We Do</a:t>
            </a:r>
          </a:p>
        </p:txBody>
      </p:sp>
      <p:sp>
        <p:nvSpPr>
          <p:cNvPr id="9219" name="Rectangle 3"/>
          <p:cNvSpPr>
            <a:spLocks noGrp="1" noChangeArrowheads="1"/>
          </p:cNvSpPr>
          <p:nvPr>
            <p:ph type="body" idx="1"/>
          </p:nvPr>
        </p:nvSpPr>
        <p:spPr>
          <a:xfrm>
            <a:off x="228600" y="1371600"/>
            <a:ext cx="8686800" cy="5029200"/>
          </a:xfrm>
        </p:spPr>
        <p:txBody>
          <a:bodyPr/>
          <a:lstStyle/>
          <a:p>
            <a:pPr eaLnBrk="1" hangingPunct="1"/>
            <a:r>
              <a:rPr lang="en-US" altLang="en-US"/>
              <a:t>Advise on administration of Title 32.1, Chapter 4, Article 2.1 of the </a:t>
            </a:r>
            <a:r>
              <a:rPr lang="en-US" altLang="en-US" i="1"/>
              <a:t>Code of Virginia</a:t>
            </a:r>
            <a:endParaRPr lang="en-US" altLang="en-US"/>
          </a:p>
          <a:p>
            <a:pPr eaLnBrk="1" hangingPunct="1"/>
            <a:r>
              <a:rPr lang="en-US" altLang="en-US"/>
              <a:t>Review &amp; revise the statewide EMS plan</a:t>
            </a:r>
          </a:p>
          <a:p>
            <a:pPr eaLnBrk="1" hangingPunct="1"/>
            <a:r>
              <a:rPr lang="en-US" altLang="en-US"/>
              <a:t>Review annual VAVRS report</a:t>
            </a:r>
          </a:p>
          <a:p>
            <a:pPr eaLnBrk="1" hangingPunct="1"/>
            <a:r>
              <a:rPr lang="en-US" altLang="en-US"/>
              <a:t>Review status reports regarding the statewide EMS system</a:t>
            </a:r>
          </a:p>
          <a:p>
            <a:pPr lvl="1" eaLnBrk="1" hangingPunct="1"/>
            <a:r>
              <a:rPr lang="en-US" altLang="en-US"/>
              <a:t>Financial Assistance Review Committee (FARC)</a:t>
            </a:r>
          </a:p>
          <a:p>
            <a:pPr lvl="1" eaLnBrk="1" hangingPunct="1"/>
            <a:r>
              <a:rPr lang="en-US" altLang="en-US"/>
              <a:t>Rescue Squad Assistance Fund (RSAF)</a:t>
            </a:r>
          </a:p>
          <a:p>
            <a:pPr lvl="1" eaLnBrk="1" hangingPunct="1"/>
            <a:r>
              <a:rPr lang="en-US" altLang="en-US"/>
              <a:t>Regional EMS councils</a:t>
            </a:r>
          </a:p>
        </p:txBody>
      </p:sp>
    </p:spTree>
    <p:extLst>
      <p:ext uri="{BB962C8B-B14F-4D97-AF65-F5344CB8AC3E}">
        <p14:creationId xmlns:p14="http://schemas.microsoft.com/office/powerpoint/2010/main" val="25240995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2B53E4D8-F743-AF4A-8187-EB7288BAE364}"/>
              </a:ext>
            </a:extLst>
          </p:cNvPr>
          <p:cNvSpPr>
            <a:spLocks noGrp="1"/>
          </p:cNvSpPr>
          <p:nvPr>
            <p:ph type="title"/>
          </p:nvPr>
        </p:nvSpPr>
        <p:spPr/>
        <p:txBody>
          <a:bodyPr/>
          <a:lstStyle/>
          <a:p>
            <a:r>
              <a:rPr lang="en-US" altLang="en-US"/>
              <a:t>Patient Care Informatics</a:t>
            </a:r>
          </a:p>
        </p:txBody>
      </p:sp>
      <p:sp>
        <p:nvSpPr>
          <p:cNvPr id="39939" name="Content Placeholder 2">
            <a:extLst>
              <a:ext uri="{FF2B5EF4-FFF2-40B4-BE49-F238E27FC236}">
                <a16:creationId xmlns:a16="http://schemas.microsoft.com/office/drawing/2014/main" id="{03347A92-7904-C64C-A04F-FB9DF44216C7}"/>
              </a:ext>
            </a:extLst>
          </p:cNvPr>
          <p:cNvSpPr>
            <a:spLocks noGrp="1"/>
          </p:cNvSpPr>
          <p:nvPr>
            <p:ph idx="1"/>
          </p:nvPr>
        </p:nvSpPr>
        <p:spPr/>
        <p:txBody>
          <a:bodyPr/>
          <a:lstStyle/>
          <a:p>
            <a:pPr>
              <a:buFontTx/>
              <a:buChar char="•"/>
              <a:defRPr/>
            </a:pPr>
            <a:r>
              <a:rPr lang="en-US" altLang="en-US" sz="1800" dirty="0">
                <a:hlinkClick r:id="rId3"/>
              </a:rPr>
              <a:t>Virginia EMS Patient Care Information System </a:t>
            </a:r>
            <a:r>
              <a:rPr lang="en-US" altLang="en-US" sz="1800" dirty="0"/>
              <a:t>(EMSPCIS)</a:t>
            </a:r>
          </a:p>
          <a:p>
            <a:pPr lvl="1">
              <a:defRPr/>
            </a:pPr>
            <a:r>
              <a:rPr lang="en-US" altLang="en-US" sz="1800" dirty="0"/>
              <a:t>Data repository for approximately 1.5 million EMS incidents annually</a:t>
            </a:r>
          </a:p>
          <a:p>
            <a:pPr lvl="2">
              <a:defRPr/>
            </a:pPr>
            <a:r>
              <a:rPr lang="en-US" altLang="en-US" sz="1800" dirty="0"/>
              <a:t>V2 and V3 data sets</a:t>
            </a:r>
          </a:p>
          <a:p>
            <a:pPr lvl="1">
              <a:defRPr/>
            </a:pPr>
            <a:r>
              <a:rPr lang="en-US" altLang="en-US" sz="1800" dirty="0"/>
              <a:t>Our support team manages the statewide NEMSIS compliant patient medical record system for 275 EMS agencies (direct entry)</a:t>
            </a:r>
          </a:p>
          <a:p>
            <a:pPr lvl="1">
              <a:defRPr/>
            </a:pPr>
            <a:r>
              <a:rPr lang="en-US" altLang="en-US" sz="1800" dirty="0"/>
              <a:t>Remaining EMS agencies have contracted individually with alternate NEMSIS compliant software systems and upload the required data to the state repository (3</a:t>
            </a:r>
            <a:r>
              <a:rPr lang="en-US" altLang="en-US" sz="1800" baseline="30000" dirty="0"/>
              <a:t>rd</a:t>
            </a:r>
            <a:r>
              <a:rPr lang="en-US" altLang="en-US" sz="1800" dirty="0"/>
              <a:t> party)</a:t>
            </a:r>
          </a:p>
          <a:p>
            <a:pPr lvl="1">
              <a:defRPr/>
            </a:pPr>
            <a:r>
              <a:rPr lang="en-US" altLang="en-US" sz="1800" dirty="0"/>
              <a:t>EMS agencies retain ownership of the complete patient medical record-COV has rights to the data elements in the dictionary</a:t>
            </a:r>
          </a:p>
          <a:p>
            <a:pPr lvl="1">
              <a:defRPr/>
            </a:pPr>
            <a:r>
              <a:rPr lang="en-US" altLang="en-US" sz="1800" dirty="0"/>
              <a:t>Each agency has access to a reporting tool and it’s own data</a:t>
            </a:r>
          </a:p>
          <a:p>
            <a:pPr lvl="1">
              <a:defRPr/>
            </a:pPr>
            <a:r>
              <a:rPr lang="en-US" altLang="en-US" sz="1800" dirty="0"/>
              <a:t>Regional Councils have access to data set to conduct contracted performance improvement functions</a:t>
            </a:r>
          </a:p>
          <a:p>
            <a:pPr marL="457200" lvl="1" indent="0">
              <a:buFontTx/>
              <a:buNone/>
              <a:defRPr/>
            </a:pPr>
            <a:endParaRPr lang="en-US" altLang="en-US" sz="1800" dirty="0"/>
          </a:p>
          <a:p>
            <a:pPr>
              <a:defRPr/>
            </a:pPr>
            <a:endParaRPr lang="en-US" altLang="en-US" dirty="0"/>
          </a:p>
        </p:txBody>
      </p:sp>
      <p:sp>
        <p:nvSpPr>
          <p:cNvPr id="4" name="Slide Number Placeholder 3">
            <a:extLst>
              <a:ext uri="{FF2B5EF4-FFF2-40B4-BE49-F238E27FC236}">
                <a16:creationId xmlns:a16="http://schemas.microsoft.com/office/drawing/2014/main" id="{FF654404-4C67-C147-ACA5-830116650AB9}"/>
              </a:ext>
            </a:extLst>
          </p:cNvPr>
          <p:cNvSpPr>
            <a:spLocks noGrp="1"/>
          </p:cNvSpPr>
          <p:nvPr>
            <p:ph type="sldNum"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A6F044-6EF5-1A40-BD6A-50E031474C6A}" type="slidenum">
              <a:rPr lang="en-US" altLang="en-US">
                <a:solidFill>
                  <a:srgbClr val="898989"/>
                </a:solidFill>
              </a:rPr>
              <a:pPr/>
              <a:t>60</a:t>
            </a:fld>
            <a:endParaRPr lang="en-US" altLang="en-US">
              <a:solidFill>
                <a:srgbClr val="898989"/>
              </a:solidFill>
            </a:endParaRPr>
          </a:p>
        </p:txBody>
      </p:sp>
    </p:spTree>
    <p:extLst>
      <p:ext uri="{BB962C8B-B14F-4D97-AF65-F5344CB8AC3E}">
        <p14:creationId xmlns:p14="http://schemas.microsoft.com/office/powerpoint/2010/main" val="11294641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AFF27447-70F6-3341-9DE0-D767E4FE2C3D}"/>
              </a:ext>
            </a:extLst>
          </p:cNvPr>
          <p:cNvSpPr>
            <a:spLocks noGrp="1"/>
          </p:cNvSpPr>
          <p:nvPr>
            <p:ph type="title"/>
          </p:nvPr>
        </p:nvSpPr>
        <p:spPr/>
        <p:txBody>
          <a:bodyPr/>
          <a:lstStyle/>
          <a:p>
            <a:r>
              <a:rPr lang="en-US" altLang="en-US"/>
              <a:t>Epidemiology Program</a:t>
            </a:r>
          </a:p>
        </p:txBody>
      </p:sp>
      <p:sp>
        <p:nvSpPr>
          <p:cNvPr id="41987" name="Content Placeholder 2">
            <a:extLst>
              <a:ext uri="{FF2B5EF4-FFF2-40B4-BE49-F238E27FC236}">
                <a16:creationId xmlns:a16="http://schemas.microsoft.com/office/drawing/2014/main" id="{031A70B7-FDDA-7A46-8B1A-6D186BAB21BC}"/>
              </a:ext>
            </a:extLst>
          </p:cNvPr>
          <p:cNvSpPr>
            <a:spLocks noGrp="1"/>
          </p:cNvSpPr>
          <p:nvPr>
            <p:ph idx="1"/>
          </p:nvPr>
        </p:nvSpPr>
        <p:spPr/>
        <p:txBody>
          <a:bodyPr/>
          <a:lstStyle/>
          <a:p>
            <a:r>
              <a:rPr lang="en-US" altLang="en-US" sz="1800">
                <a:hlinkClick r:id="rId2"/>
              </a:rPr>
              <a:t>EMS and Trauma Data Reporting</a:t>
            </a:r>
            <a:endParaRPr lang="en-US" altLang="en-US" sz="1800"/>
          </a:p>
          <a:p>
            <a:pPr>
              <a:buFontTx/>
              <a:buChar char="•"/>
            </a:pPr>
            <a:r>
              <a:rPr lang="en-US" altLang="en-US" sz="1800"/>
              <a:t>Data in both systems is exempt from FOIA per policy and COV (FOIA Policy) </a:t>
            </a:r>
          </a:p>
          <a:p>
            <a:pPr lvl="1"/>
            <a:r>
              <a:rPr lang="en-US" altLang="en-US" sz="1800"/>
              <a:t>OEMS does provide de-identified data on a case by case basis  </a:t>
            </a:r>
          </a:p>
          <a:p>
            <a:pPr lvl="1"/>
            <a:r>
              <a:rPr lang="en-US" altLang="en-US" sz="1800"/>
              <a:t>All requests must be submitted through an online </a:t>
            </a:r>
            <a:r>
              <a:rPr lang="en-US" altLang="en-US" sz="1800">
                <a:hlinkClick r:id="rId3"/>
              </a:rPr>
              <a:t>Data Request Form</a:t>
            </a:r>
            <a:endParaRPr lang="en-US" altLang="en-US" sz="1800"/>
          </a:p>
          <a:p>
            <a:pPr lvl="1"/>
            <a:r>
              <a:rPr lang="en-US" altLang="en-US" sz="1800"/>
              <a:t>Specially trained Epidemiologists are responsible for fulfilling requests</a:t>
            </a:r>
          </a:p>
          <a:p>
            <a:pPr lvl="1"/>
            <a:r>
              <a:rPr lang="en-US" altLang="en-US" sz="1800"/>
              <a:t>Staff can provide raw data or a detailed analysis of the data set requested</a:t>
            </a:r>
          </a:p>
          <a:p>
            <a:pPr lvl="1"/>
            <a:r>
              <a:rPr lang="en-US" altLang="en-US" sz="1800"/>
              <a:t>Any data or analysis to be published must be reviewed and approved by OEMS prior to publication </a:t>
            </a:r>
          </a:p>
          <a:p>
            <a:pPr lvl="1"/>
            <a:r>
              <a:rPr lang="en-US" altLang="en-US" sz="1800"/>
              <a:t>Requests are prioritized to support mandated programs, VDH/OEMS and the agencies/hospitals that contribute to the databases</a:t>
            </a:r>
          </a:p>
          <a:p>
            <a:pPr lvl="1"/>
            <a:endParaRPr lang="en-US" altLang="en-US" sz="1800"/>
          </a:p>
          <a:p>
            <a:pPr lvl="1"/>
            <a:endParaRPr lang="en-US" altLang="en-US" sz="1800"/>
          </a:p>
          <a:p>
            <a:pPr lvl="1"/>
            <a:endParaRPr lang="en-US" altLang="en-US" sz="1800"/>
          </a:p>
          <a:p>
            <a:r>
              <a:rPr lang="en-US" altLang="en-US" sz="1800"/>
              <a:t>	</a:t>
            </a:r>
          </a:p>
          <a:p>
            <a:r>
              <a:rPr lang="en-US" altLang="en-US"/>
              <a:t>		</a:t>
            </a:r>
          </a:p>
        </p:txBody>
      </p:sp>
      <p:sp>
        <p:nvSpPr>
          <p:cNvPr id="4" name="Slide Number Placeholder 3">
            <a:extLst>
              <a:ext uri="{FF2B5EF4-FFF2-40B4-BE49-F238E27FC236}">
                <a16:creationId xmlns:a16="http://schemas.microsoft.com/office/drawing/2014/main" id="{A10876BA-A947-E74D-A02A-CFD8A5B18F83}"/>
              </a:ext>
            </a:extLst>
          </p:cNvPr>
          <p:cNvSpPr>
            <a:spLocks noGrp="1"/>
          </p:cNvSpPr>
          <p:nvPr>
            <p:ph type="sldNum" sz="quarter" idx="10"/>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A2CD65-2609-BC45-BE58-9F2163ACF7A8}" type="slidenum">
              <a:rPr lang="en-US" altLang="en-US">
                <a:solidFill>
                  <a:srgbClr val="898989"/>
                </a:solidFill>
              </a:rPr>
              <a:pPr/>
              <a:t>61</a:t>
            </a:fld>
            <a:endParaRPr lang="en-US" altLang="en-US">
              <a:solidFill>
                <a:srgbClr val="898989"/>
              </a:solidFill>
            </a:endParaRPr>
          </a:p>
        </p:txBody>
      </p:sp>
    </p:spTree>
    <p:extLst>
      <p:ext uri="{BB962C8B-B14F-4D97-AF65-F5344CB8AC3E}">
        <p14:creationId xmlns:p14="http://schemas.microsoft.com/office/powerpoint/2010/main" val="36409476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8388"/>
          <a:stretch/>
        </p:blipFill>
        <p:spPr>
          <a:xfrm>
            <a:off x="2571750" y="1771651"/>
            <a:ext cx="3804090" cy="2661080"/>
          </a:xfrm>
          <a:prstGeom prst="rect">
            <a:avLst/>
          </a:prstGeom>
        </p:spPr>
      </p:pic>
    </p:spTree>
    <p:extLst>
      <p:ext uri="{BB962C8B-B14F-4D97-AF65-F5344CB8AC3E}">
        <p14:creationId xmlns:p14="http://schemas.microsoft.com/office/powerpoint/2010/main" val="648857037"/>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343567"/>
                </a:solidFill>
                <a:effectLst>
                  <a:outerShdw blurRad="38100" dist="38100" dir="2700000" algn="tl">
                    <a:srgbClr val="000000">
                      <a:alpha val="43137"/>
                    </a:srgbClr>
                  </a:outerShdw>
                </a:effectLst>
              </a:rPr>
              <a:t>Division of Accreditation, Certification &amp; Education</a:t>
            </a:r>
          </a:p>
        </p:txBody>
      </p:sp>
      <p:sp>
        <p:nvSpPr>
          <p:cNvPr id="8" name="Content Placeholder 7"/>
          <p:cNvSpPr>
            <a:spLocks noGrp="1"/>
          </p:cNvSpPr>
          <p:nvPr>
            <p:ph idx="1"/>
          </p:nvPr>
        </p:nvSpPr>
        <p:spPr/>
        <p:txBody>
          <a:bodyPr/>
          <a:lstStyle/>
          <a:p>
            <a:pPr marL="0" indent="0"/>
            <a:r>
              <a:rPr lang="en-US" dirty="0"/>
              <a:t>The ACE Division—as we are known—is the most publically facing division in the Office.</a:t>
            </a:r>
          </a:p>
          <a:p>
            <a:pPr lvl="1">
              <a:buFont typeface="Arial" panose="020B0604020202020204" pitchFamily="34" charset="0"/>
              <a:buChar char="•"/>
            </a:pPr>
            <a:r>
              <a:rPr lang="en-US" dirty="0"/>
              <a:t>60-70% of calls and e-mail messages coming into the Office are for the ACE Division staff. Our staff:</a:t>
            </a:r>
          </a:p>
          <a:p>
            <a:pPr lvl="2">
              <a:buFont typeface="Arial" panose="020B0604020202020204" pitchFamily="34" charset="0"/>
              <a:buChar char="•"/>
            </a:pPr>
            <a:r>
              <a:rPr lang="en-US" dirty="0"/>
              <a:t>interact with 36,000 + EMS providers and 10,000 + individuals in reentry,</a:t>
            </a:r>
          </a:p>
          <a:p>
            <a:pPr lvl="2">
              <a:buFont typeface="Arial" panose="020B0604020202020204" pitchFamily="34" charset="0"/>
              <a:buChar char="•"/>
            </a:pPr>
            <a:r>
              <a:rPr lang="en-US" dirty="0"/>
              <a:t>issue over 5,000 new provider level certifications per year,</a:t>
            </a:r>
          </a:p>
          <a:p>
            <a:pPr lvl="2">
              <a:buFont typeface="Arial" panose="020B0604020202020204" pitchFamily="34" charset="0"/>
              <a:buChar char="•"/>
            </a:pPr>
            <a:r>
              <a:rPr lang="en-US" dirty="0"/>
              <a:t>certify and oversee 650 + Education Coordinators and 75 + ALS Coordinators.</a:t>
            </a:r>
          </a:p>
          <a:p>
            <a:pPr lvl="2">
              <a:buFont typeface="Arial" panose="020B0604020202020204" pitchFamily="34" charset="0"/>
              <a:buChar char="•"/>
            </a:pPr>
            <a:r>
              <a:rPr lang="en-US" dirty="0"/>
              <a:t>approve on average 335 + initial certification courses and            1,070 continuing education programs.</a:t>
            </a:r>
          </a:p>
          <a:p>
            <a:pPr lvl="2">
              <a:buFont typeface="Arial" panose="020B0604020202020204" pitchFamily="34" charset="0"/>
              <a:buChar char="•"/>
            </a:pPr>
            <a:endParaRPr lang="en-US" dirty="0"/>
          </a:p>
        </p:txBody>
      </p:sp>
    </p:spTree>
    <p:extLst>
      <p:ext uri="{BB962C8B-B14F-4D97-AF65-F5344CB8AC3E}">
        <p14:creationId xmlns:p14="http://schemas.microsoft.com/office/powerpoint/2010/main" val="3894115055"/>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343567"/>
                </a:solidFill>
                <a:effectLst>
                  <a:outerShdw blurRad="38100" dist="38100" dir="2700000" algn="tl">
                    <a:srgbClr val="000000">
                      <a:alpha val="43137"/>
                    </a:srgbClr>
                  </a:outerShdw>
                </a:effectLst>
              </a:rPr>
              <a:t>Division of Accreditation, Certification &amp; Education</a:t>
            </a:r>
          </a:p>
        </p:txBody>
      </p:sp>
      <p:graphicFrame>
        <p:nvGraphicFramePr>
          <p:cNvPr id="3" name="Diagram 2"/>
          <p:cNvGraphicFramePr/>
          <p:nvPr/>
        </p:nvGraphicFramePr>
        <p:xfrm>
          <a:off x="1657350" y="2014538"/>
          <a:ext cx="5139790" cy="2475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5795" t="39596" r="29877" b="39394"/>
          <a:stretch/>
        </p:blipFill>
        <p:spPr>
          <a:xfrm>
            <a:off x="5486400" y="2000250"/>
            <a:ext cx="994209" cy="1020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20061" y="4400550"/>
            <a:ext cx="1007492" cy="1007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Image result for blank person"/>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6834" r="15132"/>
          <a:stretch/>
        </p:blipFill>
        <p:spPr bwMode="auto">
          <a:xfrm>
            <a:off x="4990919" y="4400550"/>
            <a:ext cx="990962" cy="971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8045742"/>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343567"/>
                </a:solidFill>
                <a:effectLst>
                  <a:outerShdw blurRad="38100" dist="38100" dir="2700000" algn="tl">
                    <a:srgbClr val="000000">
                      <a:alpha val="43137"/>
                    </a:srgbClr>
                  </a:outerShdw>
                </a:effectLst>
              </a:rPr>
              <a:t>ACE Division Manager</a:t>
            </a:r>
          </a:p>
        </p:txBody>
      </p:sp>
      <p:graphicFrame>
        <p:nvGraphicFramePr>
          <p:cNvPr id="3" name="Diagram 2"/>
          <p:cNvGraphicFramePr/>
          <p:nvPr/>
        </p:nvGraphicFramePr>
        <p:xfrm>
          <a:off x="285750" y="1714500"/>
          <a:ext cx="8058150" cy="4090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25795" t="39596" r="29877" b="39394"/>
          <a:stretch/>
        </p:blipFill>
        <p:spPr>
          <a:xfrm>
            <a:off x="5657850" y="2171701"/>
            <a:ext cx="1336300" cy="1371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746342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343567"/>
                </a:solidFill>
                <a:effectLst>
                  <a:outerShdw blurRad="38100" dist="38100" dir="2700000" algn="tl">
                    <a:srgbClr val="000000">
                      <a:alpha val="43137"/>
                    </a:srgbClr>
                  </a:outerShdw>
                </a:effectLst>
              </a:rPr>
              <a:t>Education Program Manager</a:t>
            </a:r>
          </a:p>
        </p:txBody>
      </p:sp>
      <p:graphicFrame>
        <p:nvGraphicFramePr>
          <p:cNvPr id="3" name="Diagram 2"/>
          <p:cNvGraphicFramePr/>
          <p:nvPr/>
        </p:nvGraphicFramePr>
        <p:xfrm>
          <a:off x="1257300" y="2057400"/>
          <a:ext cx="5793999" cy="32610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36734" y="2085975"/>
            <a:ext cx="1371600" cy="137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995860"/>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Accreditation</a:t>
            </a:r>
          </a:p>
        </p:txBody>
      </p:sp>
      <p:sp>
        <p:nvSpPr>
          <p:cNvPr id="3" name="Content Placeholder 2"/>
          <p:cNvSpPr>
            <a:spLocks noGrp="1"/>
          </p:cNvSpPr>
          <p:nvPr>
            <p:ph idx="1"/>
          </p:nvPr>
        </p:nvSpPr>
        <p:spPr/>
        <p:txBody>
          <a:bodyPr/>
          <a:lstStyle/>
          <a:p>
            <a:pPr marL="0" indent="0"/>
            <a:r>
              <a:rPr lang="en-US" sz="1650" dirty="0">
                <a:solidFill>
                  <a:srgbClr val="251C1C"/>
                </a:solidFill>
                <a:latin typeface="Lato" panose="020F0502020204030203" pitchFamily="34" charset="0"/>
              </a:rPr>
              <a:t>Accreditation is an effort to assess the quality of institutions, programs and services, measuring them against agreed-upon standards and thereby assuring that they meet those standards. </a:t>
            </a:r>
          </a:p>
          <a:p>
            <a:pPr marL="0" indent="0"/>
            <a:endParaRPr lang="en-US" sz="1650" dirty="0">
              <a:solidFill>
                <a:srgbClr val="251C1C"/>
              </a:solidFill>
              <a:latin typeface="Lato" panose="020F0502020204030203" pitchFamily="34" charset="0"/>
            </a:endParaRPr>
          </a:p>
          <a:p>
            <a:pPr marL="0" indent="0"/>
            <a:r>
              <a:rPr lang="en-US" sz="1650" dirty="0">
                <a:solidFill>
                  <a:srgbClr val="251C1C"/>
                </a:solidFill>
                <a:latin typeface="Lato" panose="020F0502020204030203" pitchFamily="34" charset="0"/>
              </a:rPr>
              <a:t>In the case of post-secondary education and training, there are two kinds of accreditation: institutional and programmatic (or specialized). Institutional accreditation helps to assure potential students that a school is a sound institution and has met certain minimum standards in terms of administration, resources, faculty and facilities.</a:t>
            </a:r>
          </a:p>
          <a:p>
            <a:pPr marL="0" indent="0"/>
            <a:endParaRPr lang="en-US" sz="1650" dirty="0">
              <a:solidFill>
                <a:srgbClr val="251C1C"/>
              </a:solidFill>
              <a:latin typeface="Lato" panose="020F0502020204030203" pitchFamily="34" charset="0"/>
            </a:endParaRPr>
          </a:p>
          <a:p>
            <a:pPr marL="0" indent="0"/>
            <a:r>
              <a:rPr lang="en-US" sz="1650" dirty="0">
                <a:solidFill>
                  <a:srgbClr val="251C1C"/>
                </a:solidFill>
                <a:latin typeface="Lato" panose="020F0502020204030203" pitchFamily="34" charset="0"/>
              </a:rPr>
              <a:t>Programmatic (or specialized) accreditation conducts an in-depth assessment of specialized or professional programs to ensure that education provided meets acceptable levels of quality. </a:t>
            </a:r>
            <a:endParaRPr lang="en-US" sz="1650" dirty="0"/>
          </a:p>
        </p:txBody>
      </p:sp>
    </p:spTree>
    <p:extLst>
      <p:ext uri="{BB962C8B-B14F-4D97-AF65-F5344CB8AC3E}">
        <p14:creationId xmlns:p14="http://schemas.microsoft.com/office/powerpoint/2010/main" val="16112502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Accreditation</a:t>
            </a:r>
          </a:p>
        </p:txBody>
      </p:sp>
      <p:sp>
        <p:nvSpPr>
          <p:cNvPr id="3" name="Content Placeholder 2"/>
          <p:cNvSpPr>
            <a:spLocks noGrp="1"/>
          </p:cNvSpPr>
          <p:nvPr>
            <p:ph idx="1"/>
          </p:nvPr>
        </p:nvSpPr>
        <p:spPr/>
        <p:txBody>
          <a:bodyPr/>
          <a:lstStyle/>
          <a:p>
            <a:pPr marL="0" indent="0"/>
            <a:r>
              <a:rPr lang="en-US" dirty="0"/>
              <a:t>The ACE Division administers accreditation for EMS educational programs across the Commonwealth.</a:t>
            </a:r>
          </a:p>
          <a:p>
            <a:pPr marL="0" indent="0"/>
            <a:endParaRPr lang="en-US" dirty="0"/>
          </a:p>
          <a:p>
            <a:pPr lvl="1">
              <a:buFont typeface="Arial" panose="020B0604020202020204" pitchFamily="34" charset="0"/>
              <a:buChar char="•"/>
            </a:pPr>
            <a:r>
              <a:rPr lang="en-US" dirty="0"/>
              <a:t>Develop, administer and oversee state accreditation of EMT and Advanced EMT programs.</a:t>
            </a:r>
          </a:p>
          <a:p>
            <a:pPr lvl="1">
              <a:buFont typeface="Arial" panose="020B0604020202020204" pitchFamily="34" charset="0"/>
              <a:buChar char="•"/>
            </a:pPr>
            <a:r>
              <a:rPr lang="en-US" dirty="0"/>
              <a:t>Liaise with the Committee on Accreditation of Educational Programs for the Emergency Medical Services Professions (CoAEMSP) which oversees accreditation of paramedic training programs in the United States. </a:t>
            </a:r>
          </a:p>
        </p:txBody>
      </p:sp>
    </p:spTree>
    <p:extLst>
      <p:ext uri="{BB962C8B-B14F-4D97-AF65-F5344CB8AC3E}">
        <p14:creationId xmlns:p14="http://schemas.microsoft.com/office/powerpoint/2010/main" val="20359953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971550" y="1257300"/>
          <a:ext cx="6972300" cy="39433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4912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a:t>What We Do</a:t>
            </a:r>
          </a:p>
        </p:txBody>
      </p:sp>
      <p:sp>
        <p:nvSpPr>
          <p:cNvPr id="10243" name="Rectangle 3"/>
          <p:cNvSpPr>
            <a:spLocks noGrp="1" noChangeArrowheads="1"/>
          </p:cNvSpPr>
          <p:nvPr>
            <p:ph type="body" idx="1"/>
          </p:nvPr>
        </p:nvSpPr>
        <p:spPr>
          <a:xfrm>
            <a:off x="228600" y="1371600"/>
            <a:ext cx="8610600" cy="5029200"/>
          </a:xfrm>
        </p:spPr>
        <p:txBody>
          <a:bodyPr/>
          <a:lstStyle/>
          <a:p>
            <a:pPr eaLnBrk="1" hangingPunct="1"/>
            <a:r>
              <a:rPr lang="en-US" altLang="en-US"/>
              <a:t>Provide EMS system information to the Governor, state legislators, local officials, and citizens</a:t>
            </a:r>
          </a:p>
          <a:p>
            <a:pPr eaLnBrk="1" hangingPunct="1"/>
            <a:r>
              <a:rPr lang="en-US" altLang="en-US"/>
              <a:t>Prepare annual report of activities for submission to OEMS, the State BoH, State Health Commissioner and the Governor</a:t>
            </a:r>
          </a:p>
          <a:p>
            <a:pPr eaLnBrk="1" hangingPunct="1"/>
            <a:r>
              <a:rPr lang="en-US" altLang="en-US"/>
              <a:t>Recommend from the EMS Community an EMS Representative to the State BoH</a:t>
            </a:r>
          </a:p>
          <a:p>
            <a:pPr eaLnBrk="1" hangingPunct="1"/>
            <a:r>
              <a:rPr lang="en-US" altLang="en-US"/>
              <a:t>Perform other duties as assigned</a:t>
            </a:r>
          </a:p>
        </p:txBody>
      </p:sp>
    </p:spTree>
    <p:extLst>
      <p:ext uri="{BB962C8B-B14F-4D97-AF65-F5344CB8AC3E}">
        <p14:creationId xmlns:p14="http://schemas.microsoft.com/office/powerpoint/2010/main" val="32261280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Certification</a:t>
            </a:r>
          </a:p>
        </p:txBody>
      </p:sp>
      <p:sp>
        <p:nvSpPr>
          <p:cNvPr id="3" name="Content Placeholder 2"/>
          <p:cNvSpPr>
            <a:spLocks noGrp="1"/>
          </p:cNvSpPr>
          <p:nvPr>
            <p:ph idx="1"/>
          </p:nvPr>
        </p:nvSpPr>
        <p:spPr>
          <a:xfrm>
            <a:off x="533400" y="2057400"/>
            <a:ext cx="8382000" cy="3600450"/>
          </a:xfrm>
        </p:spPr>
        <p:txBody>
          <a:bodyPr/>
          <a:lstStyle/>
          <a:p>
            <a:pPr marL="0" indent="0"/>
            <a:r>
              <a:rPr lang="en-US" dirty="0"/>
              <a:t>ACE Division staff manage and administer the certification process for all EMS providers in the Commonwealth. The ACE staff work closely with National Registry (NREMT) to ensure certification meets or exceeds their requirements. </a:t>
            </a:r>
          </a:p>
          <a:p>
            <a:pPr marL="0" indent="0"/>
            <a:endParaRPr lang="en-US" dirty="0"/>
          </a:p>
          <a:p>
            <a:pPr marL="0" indent="0"/>
            <a:r>
              <a:rPr lang="en-US" dirty="0"/>
              <a:t>The process includes:</a:t>
            </a:r>
          </a:p>
          <a:p>
            <a:pPr marL="0" indent="0"/>
            <a:endParaRPr lang="en-US" dirty="0"/>
          </a:p>
          <a:p>
            <a:pPr lvl="1">
              <a:buFont typeface="Arial" panose="020B0604020202020204" pitchFamily="34" charset="0"/>
              <a:buChar char="•"/>
            </a:pPr>
            <a:r>
              <a:rPr lang="en-US" dirty="0"/>
              <a:t>oversight of certification programs, </a:t>
            </a:r>
          </a:p>
          <a:p>
            <a:pPr lvl="1">
              <a:buFont typeface="Arial" panose="020B0604020202020204" pitchFamily="34" charset="0"/>
              <a:buChar char="•"/>
            </a:pPr>
            <a:r>
              <a:rPr lang="en-US" dirty="0"/>
              <a:t>administration of psychomotor testing for all levels,</a:t>
            </a:r>
          </a:p>
          <a:p>
            <a:pPr lvl="1">
              <a:buFont typeface="Arial" panose="020B0604020202020204" pitchFamily="34" charset="0"/>
              <a:buChar char="•"/>
            </a:pPr>
            <a:r>
              <a:rPr lang="en-US" dirty="0"/>
              <a:t>monitoring certification data sharing with National Registry of EMT’s, and</a:t>
            </a:r>
          </a:p>
          <a:p>
            <a:pPr lvl="1">
              <a:buFont typeface="Arial" panose="020B0604020202020204" pitchFamily="34" charset="0"/>
              <a:buChar char="•"/>
            </a:pPr>
            <a:r>
              <a:rPr lang="en-US" dirty="0"/>
              <a:t>issuing state certification.</a:t>
            </a:r>
          </a:p>
          <a:p>
            <a:pPr marL="0" indent="0"/>
            <a:endParaRPr lang="en-US" dirty="0"/>
          </a:p>
        </p:txBody>
      </p:sp>
    </p:spTree>
    <p:extLst>
      <p:ext uri="{BB962C8B-B14F-4D97-AF65-F5344CB8AC3E}">
        <p14:creationId xmlns:p14="http://schemas.microsoft.com/office/powerpoint/2010/main" val="4160586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Certification (cont)</a:t>
            </a:r>
          </a:p>
        </p:txBody>
      </p:sp>
      <p:sp>
        <p:nvSpPr>
          <p:cNvPr id="3" name="Content Placeholder 2"/>
          <p:cNvSpPr>
            <a:spLocks noGrp="1"/>
          </p:cNvSpPr>
          <p:nvPr>
            <p:ph idx="1"/>
          </p:nvPr>
        </p:nvSpPr>
        <p:spPr/>
        <p:txBody>
          <a:bodyPr/>
          <a:lstStyle/>
          <a:p>
            <a:pPr marL="0" indent="0"/>
            <a:r>
              <a:rPr lang="en-US" dirty="0"/>
              <a:t>Basic Life Support (BLS) programs require the successful completion of:</a:t>
            </a:r>
          </a:p>
          <a:p>
            <a:pPr marL="600075" lvl="2" indent="0"/>
            <a:r>
              <a:rPr lang="en-US" dirty="0"/>
              <a:t>An approved initial certification program.</a:t>
            </a:r>
          </a:p>
          <a:p>
            <a:pPr marL="600075" lvl="2" indent="0"/>
            <a:r>
              <a:rPr lang="en-US" dirty="0"/>
              <a:t>A state administered psychomotor examination.</a:t>
            </a:r>
          </a:p>
          <a:p>
            <a:pPr marL="600075" lvl="2" indent="0"/>
            <a:r>
              <a:rPr lang="en-US" dirty="0"/>
              <a:t>A National Registry administered cognitive examination. </a:t>
            </a:r>
          </a:p>
          <a:p>
            <a:pPr marL="600075" lvl="2" indent="0"/>
            <a:endParaRPr lang="en-US" dirty="0"/>
          </a:p>
          <a:p>
            <a:pPr marL="0" indent="0"/>
            <a:r>
              <a:rPr lang="en-US" dirty="0"/>
              <a:t>Advanced Life Support (ALS) programs require the successful completion of:</a:t>
            </a:r>
          </a:p>
          <a:p>
            <a:pPr marL="600075" lvl="2" indent="0"/>
            <a:r>
              <a:rPr lang="en-US" dirty="0"/>
              <a:t>An approved initial certification program.</a:t>
            </a:r>
          </a:p>
          <a:p>
            <a:pPr marL="600075" lvl="2" indent="0"/>
            <a:r>
              <a:rPr lang="en-US" dirty="0"/>
              <a:t>A National Registry administered psychomotor examination.</a:t>
            </a:r>
          </a:p>
          <a:p>
            <a:pPr marL="600075" lvl="2" indent="0"/>
            <a:r>
              <a:rPr lang="en-US" dirty="0"/>
              <a:t>A National Registry administered cognitive examination. </a:t>
            </a:r>
          </a:p>
          <a:p>
            <a:pPr marL="600075" lvl="2" indent="0"/>
            <a:endParaRPr lang="en-US" dirty="0"/>
          </a:p>
        </p:txBody>
      </p:sp>
    </p:spTree>
    <p:extLst>
      <p:ext uri="{BB962C8B-B14F-4D97-AF65-F5344CB8AC3E}">
        <p14:creationId xmlns:p14="http://schemas.microsoft.com/office/powerpoint/2010/main" val="11184151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Certification (cont)</a:t>
            </a:r>
          </a:p>
        </p:txBody>
      </p:sp>
      <p:sp>
        <p:nvSpPr>
          <p:cNvPr id="3" name="Content Placeholder 2"/>
          <p:cNvSpPr>
            <a:spLocks noGrp="1"/>
          </p:cNvSpPr>
          <p:nvPr>
            <p:ph idx="1"/>
          </p:nvPr>
        </p:nvSpPr>
        <p:spPr/>
        <p:txBody>
          <a:bodyPr/>
          <a:lstStyle/>
          <a:p>
            <a:pPr marL="0" indent="0"/>
            <a:r>
              <a:rPr lang="en-US" dirty="0"/>
              <a:t>The ACE Division also oversees the awarding of certification for individuals coming into the Commonwealth from other states or territories:</a:t>
            </a:r>
          </a:p>
          <a:p>
            <a:pPr marL="0" indent="0"/>
            <a:endParaRPr lang="en-US" dirty="0"/>
          </a:p>
          <a:p>
            <a:pPr marL="472679" lvl="1" indent="-129779"/>
            <a:r>
              <a:rPr lang="en-US" b="1" dirty="0"/>
              <a:t>Reciprocity</a:t>
            </a:r>
            <a:r>
              <a:rPr lang="en-US" dirty="0"/>
              <a:t> – recognition of a National Registry certification from someone who was not trained in Virginia.</a:t>
            </a:r>
          </a:p>
          <a:p>
            <a:pPr marL="472679" lvl="1" indent="-129779"/>
            <a:r>
              <a:rPr lang="en-US" b="1" dirty="0"/>
              <a:t>Legal Recognition </a:t>
            </a:r>
            <a:r>
              <a:rPr lang="en-US" dirty="0"/>
              <a:t>– recognition of a certification from a provider in another state who does not have a National Registry certification.</a:t>
            </a:r>
          </a:p>
          <a:p>
            <a:pPr marL="472679" lvl="1" indent="-129779"/>
            <a:r>
              <a:rPr lang="en-US" b="1" dirty="0"/>
              <a:t>Challenge</a:t>
            </a:r>
            <a:r>
              <a:rPr lang="en-US" dirty="0"/>
              <a:t> – recognition of a valid medical license held by a nurse, nurse practitioner, physicians assistant or a medical or osteopathic doctor allowing them to “challenge” the EMT exam without having to take an initial certification program. </a:t>
            </a:r>
          </a:p>
        </p:txBody>
      </p:sp>
    </p:spTree>
    <p:extLst>
      <p:ext uri="{BB962C8B-B14F-4D97-AF65-F5344CB8AC3E}">
        <p14:creationId xmlns:p14="http://schemas.microsoft.com/office/powerpoint/2010/main" val="8376110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nvGraphicFramePr>
        <p:xfrm>
          <a:off x="457200" y="1028700"/>
          <a:ext cx="8058150" cy="4457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13162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628650" y="1200150"/>
          <a:ext cx="7258050"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23971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t>
            </a:r>
          </a:p>
        </p:txBody>
      </p:sp>
      <p:sp>
        <p:nvSpPr>
          <p:cNvPr id="3" name="Content Placeholder 2"/>
          <p:cNvSpPr>
            <a:spLocks noGrp="1"/>
          </p:cNvSpPr>
          <p:nvPr>
            <p:ph idx="1"/>
          </p:nvPr>
        </p:nvSpPr>
        <p:spPr/>
        <p:txBody>
          <a:bodyPr/>
          <a:lstStyle/>
          <a:p>
            <a:pPr marL="0" indent="0"/>
            <a:r>
              <a:rPr lang="en-US" dirty="0"/>
              <a:t>The ACE Division oversees all EMS educational programming—both initial certification and continuing education (CE)—conducted in the Commonwealth. This is accomplished through:</a:t>
            </a:r>
          </a:p>
          <a:p>
            <a:pPr marL="0" indent="0"/>
            <a:endParaRPr lang="en-US" dirty="0"/>
          </a:p>
          <a:p>
            <a:pPr lvl="1">
              <a:buFont typeface="Arial" panose="020B0604020202020204" pitchFamily="34" charset="0"/>
              <a:buChar char="•"/>
            </a:pPr>
            <a:r>
              <a:rPr lang="en-US" dirty="0"/>
              <a:t>a network of over 650 + certified Education Coordinators and 70 + ALS Coordinators across the state.</a:t>
            </a:r>
          </a:p>
          <a:p>
            <a:pPr lvl="1">
              <a:buFont typeface="Arial" panose="020B0604020202020204" pitchFamily="34" charset="0"/>
              <a:buChar char="•"/>
            </a:pPr>
            <a:r>
              <a:rPr lang="en-US" dirty="0"/>
              <a:t>working in concert with our constituent base through the Training &amp; Certification Committee and the Medical Direction Committee—sub-committees of the EMS Advisory Board.</a:t>
            </a:r>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marL="0" indent="0"/>
            <a:endParaRPr lang="en-US" dirty="0"/>
          </a:p>
          <a:p>
            <a:pPr marL="300038" lvl="1" indent="0"/>
            <a:endParaRPr lang="en-US" dirty="0"/>
          </a:p>
        </p:txBody>
      </p:sp>
    </p:spTree>
    <p:extLst>
      <p:ext uri="{BB962C8B-B14F-4D97-AF65-F5344CB8AC3E}">
        <p14:creationId xmlns:p14="http://schemas.microsoft.com/office/powerpoint/2010/main" val="26337941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t>
            </a:r>
          </a:p>
        </p:txBody>
      </p:sp>
      <p:sp>
        <p:nvSpPr>
          <p:cNvPr id="3" name="Content Placeholder 2"/>
          <p:cNvSpPr>
            <a:spLocks noGrp="1"/>
          </p:cNvSpPr>
          <p:nvPr>
            <p:ph idx="1"/>
          </p:nvPr>
        </p:nvSpPr>
        <p:spPr/>
        <p:txBody>
          <a:bodyPr/>
          <a:lstStyle/>
          <a:p>
            <a:pPr lvl="1">
              <a:buFont typeface="Arial" panose="020B0604020202020204" pitchFamily="34" charset="0"/>
              <a:buChar char="•"/>
            </a:pPr>
            <a:r>
              <a:rPr lang="en-US" dirty="0"/>
              <a:t>establishing minimum educational standards which must be taught through the adoption of the National EMS Education Standards   </a:t>
            </a:r>
          </a:p>
          <a:p>
            <a:pPr lvl="1">
              <a:buFont typeface="Arial" panose="020B0604020202020204" pitchFamily="34" charset="0"/>
              <a:buChar char="•"/>
            </a:pPr>
            <a:r>
              <a:rPr lang="en-US" dirty="0"/>
              <a:t>publishing and maintaining an up-to-date Virginia Scope of Practice Procedures &amp; Formulary.</a:t>
            </a:r>
          </a:p>
          <a:p>
            <a:pPr lvl="1">
              <a:buFont typeface="Arial" panose="020B0604020202020204" pitchFamily="34" charset="0"/>
              <a:buChar char="•"/>
            </a:pPr>
            <a:r>
              <a:rPr lang="en-US" dirty="0"/>
              <a:t>approval of all courses by the central office.</a:t>
            </a:r>
          </a:p>
          <a:p>
            <a:pPr lvl="2">
              <a:buFont typeface="Arial" panose="020B0604020202020204" pitchFamily="34" charset="0"/>
              <a:buChar char="•"/>
            </a:pPr>
            <a:r>
              <a:rPr lang="en-US" dirty="0"/>
              <a:t>monitoring of all student enrollments in initial programs, and</a:t>
            </a:r>
          </a:p>
          <a:p>
            <a:pPr lvl="2">
              <a:buFont typeface="Arial" panose="020B0604020202020204" pitchFamily="34" charset="0"/>
              <a:buChar char="•"/>
            </a:pPr>
            <a:r>
              <a:rPr lang="en-US" dirty="0"/>
              <a:t>receipt, processing and monitoring of all CE records submitted</a:t>
            </a:r>
          </a:p>
          <a:p>
            <a:pPr lvl="1">
              <a:buFont typeface="Arial" panose="020B0604020202020204" pitchFamily="34" charset="0"/>
              <a:buChar char="•"/>
            </a:pPr>
            <a:r>
              <a:rPr lang="en-US" dirty="0"/>
              <a:t>use of contracted staff by way of regionally-based EMS educators to conduct CAT 1 continuing education that meets the National Core Competency Requirements (NCCR).   </a:t>
            </a:r>
          </a:p>
          <a:p>
            <a:pPr lvl="1">
              <a:buFont typeface="Arial" panose="020B0604020202020204" pitchFamily="34" charset="0"/>
              <a:buChar char="•"/>
            </a:pPr>
            <a:endParaRPr lang="en-US" dirty="0"/>
          </a:p>
          <a:p>
            <a:pPr marL="0" indent="0"/>
            <a:endParaRPr lang="en-US" dirty="0"/>
          </a:p>
          <a:p>
            <a:pPr marL="300038" lvl="1" indent="0"/>
            <a:endParaRPr lang="en-US" dirty="0"/>
          </a:p>
        </p:txBody>
      </p:sp>
    </p:spTree>
    <p:extLst>
      <p:ext uri="{BB962C8B-B14F-4D97-AF65-F5344CB8AC3E}">
        <p14:creationId xmlns:p14="http://schemas.microsoft.com/office/powerpoint/2010/main" val="42458318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685800" y="1085850"/>
          <a:ext cx="7258050" cy="44005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478223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2154609"/>
            <a:ext cx="9144000" cy="1367682"/>
          </a:xfrm>
          <a:prstGeom prst="rect">
            <a:avLst/>
          </a:prstGeom>
        </p:spPr>
        <p:txBody>
          <a:bodyPr vert="horz" wrap="square" lIns="0" tIns="13335" rIns="0" bIns="0" rtlCol="0">
            <a:spAutoFit/>
          </a:bodyPr>
          <a:lstStyle/>
          <a:p>
            <a:pPr marL="12700" marR="5080" indent="635" algn="ctr">
              <a:lnSpc>
                <a:spcPct val="100000"/>
              </a:lnSpc>
              <a:spcBef>
                <a:spcPts val="105"/>
              </a:spcBef>
            </a:pPr>
            <a:r>
              <a:rPr lang="en-US" dirty="0">
                <a:solidFill>
                  <a:schemeClr val="bg1"/>
                </a:solidFill>
              </a:rPr>
              <a:t>Virginia </a:t>
            </a:r>
            <a:r>
              <a:rPr dirty="0">
                <a:solidFill>
                  <a:schemeClr val="bg1"/>
                </a:solidFill>
              </a:rPr>
              <a:t>Office </a:t>
            </a:r>
            <a:r>
              <a:rPr spc="-5" dirty="0">
                <a:solidFill>
                  <a:schemeClr val="bg1"/>
                </a:solidFill>
              </a:rPr>
              <a:t>of </a:t>
            </a:r>
            <a:r>
              <a:rPr dirty="0">
                <a:solidFill>
                  <a:schemeClr val="bg1"/>
                </a:solidFill>
              </a:rPr>
              <a:t>EMS</a:t>
            </a:r>
            <a:r>
              <a:rPr lang="en-US" sz="1800" dirty="0">
                <a:solidFill>
                  <a:schemeClr val="bg1"/>
                </a:solidFill>
              </a:rPr>
              <a:t/>
            </a:r>
            <a:br>
              <a:rPr lang="en-US" sz="1800" dirty="0">
                <a:solidFill>
                  <a:schemeClr val="bg1"/>
                </a:solidFill>
              </a:rPr>
            </a:br>
            <a:r>
              <a:rPr dirty="0">
                <a:solidFill>
                  <a:schemeClr val="bg1"/>
                </a:solidFill>
              </a:rPr>
              <a:t>Division </a:t>
            </a:r>
            <a:r>
              <a:rPr spc="-5" dirty="0">
                <a:solidFill>
                  <a:schemeClr val="bg1"/>
                </a:solidFill>
              </a:rPr>
              <a:t>of</a:t>
            </a:r>
            <a:r>
              <a:rPr spc="-140" dirty="0">
                <a:solidFill>
                  <a:schemeClr val="bg1"/>
                </a:solidFill>
              </a:rPr>
              <a:t> </a:t>
            </a:r>
            <a:r>
              <a:rPr dirty="0">
                <a:solidFill>
                  <a:schemeClr val="bg1"/>
                </a:solidFill>
              </a:rPr>
              <a:t>Emergency  Operations</a:t>
            </a:r>
          </a:p>
        </p:txBody>
      </p:sp>
      <p:sp>
        <p:nvSpPr>
          <p:cNvPr id="7" name="object 7"/>
          <p:cNvSpPr/>
          <p:nvPr/>
        </p:nvSpPr>
        <p:spPr>
          <a:xfrm>
            <a:off x="3162300" y="242455"/>
            <a:ext cx="2857500" cy="1738745"/>
          </a:xfrm>
          <a:prstGeom prst="rect">
            <a:avLst/>
          </a:prstGeom>
          <a:blipFill>
            <a:blip r:embed="rId2" cstate="print"/>
            <a:stretch>
              <a:fillRect/>
            </a:stretch>
          </a:blipFill>
          <a:ln w="38100">
            <a:solidFill>
              <a:schemeClr val="tx2">
                <a:lumMod val="75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descr="A close up of a sign&#10;&#10;Description automatically generated">
            <a:extLst>
              <a:ext uri="{FF2B5EF4-FFF2-40B4-BE49-F238E27FC236}">
                <a16:creationId xmlns:a16="http://schemas.microsoft.com/office/drawing/2014/main" id="{7174A72E-826E-45CD-BDE3-6E47A244F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0661" y="3810000"/>
            <a:ext cx="1799241" cy="2650145"/>
          </a:xfrm>
          <a:prstGeom prst="rect">
            <a:avLst/>
          </a:prstGeom>
        </p:spPr>
      </p:pic>
    </p:spTree>
    <p:extLst>
      <p:ext uri="{BB962C8B-B14F-4D97-AF65-F5344CB8AC3E}">
        <p14:creationId xmlns:p14="http://schemas.microsoft.com/office/powerpoint/2010/main" val="22159331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939" y="380491"/>
            <a:ext cx="8072119" cy="1231106"/>
          </a:xfrm>
        </p:spPr>
        <p:txBody>
          <a:bodyPr/>
          <a:lstStyle/>
          <a:p>
            <a:r>
              <a:rPr lang="en-US" sz="4000" dirty="0"/>
              <a:t>Division of Emergency Operations Staff</a:t>
            </a:r>
          </a:p>
        </p:txBody>
      </p:sp>
      <p:sp>
        <p:nvSpPr>
          <p:cNvPr id="3" name="Text Placeholder 2"/>
          <p:cNvSpPr>
            <a:spLocks noGrp="1"/>
          </p:cNvSpPr>
          <p:nvPr>
            <p:ph type="body" idx="1"/>
          </p:nvPr>
        </p:nvSpPr>
        <p:spPr>
          <a:xfrm>
            <a:off x="535938" y="1636406"/>
            <a:ext cx="8072119" cy="5069194"/>
          </a:xfrm>
        </p:spPr>
        <p:txBody>
          <a:bodyPr/>
          <a:lstStyle/>
          <a:p>
            <a:r>
              <a:rPr lang="en-US" sz="2200" dirty="0">
                <a:solidFill>
                  <a:schemeClr val="bg1"/>
                </a:solidFill>
              </a:rPr>
              <a:t>Division Director – Karen Owens</a:t>
            </a:r>
          </a:p>
          <a:p>
            <a:r>
              <a:rPr lang="en-US" sz="2200" dirty="0">
                <a:solidFill>
                  <a:schemeClr val="bg1"/>
                </a:solidFill>
              </a:rPr>
              <a:t>	Karen.Owens@vdh.virginia.gov</a:t>
            </a:r>
          </a:p>
          <a:p>
            <a:endParaRPr lang="en-US" sz="2200" dirty="0">
              <a:solidFill>
                <a:schemeClr val="bg1"/>
              </a:solidFill>
            </a:endParaRPr>
          </a:p>
          <a:p>
            <a:r>
              <a:rPr lang="en-US" sz="2200" dirty="0">
                <a:solidFill>
                  <a:schemeClr val="bg1"/>
                </a:solidFill>
              </a:rPr>
              <a:t>Emergency Services Coordinator – Sam Burnette</a:t>
            </a:r>
          </a:p>
          <a:p>
            <a:r>
              <a:rPr lang="en-US" sz="2200" dirty="0">
                <a:solidFill>
                  <a:schemeClr val="bg1"/>
                </a:solidFill>
              </a:rPr>
              <a:t>	Samuel.Burnette@vdh.virginia.gov</a:t>
            </a:r>
          </a:p>
          <a:p>
            <a:endParaRPr lang="en-US" sz="2200" dirty="0">
              <a:solidFill>
                <a:schemeClr val="bg1"/>
              </a:solidFill>
            </a:endParaRPr>
          </a:p>
          <a:p>
            <a:r>
              <a:rPr lang="en-US" sz="2200" dirty="0">
                <a:solidFill>
                  <a:schemeClr val="bg1"/>
                </a:solidFill>
              </a:rPr>
              <a:t>Emergency Operations Specialist – Richard Troshak</a:t>
            </a:r>
          </a:p>
          <a:p>
            <a:r>
              <a:rPr lang="en-US" sz="2200" dirty="0">
                <a:solidFill>
                  <a:schemeClr val="bg1"/>
                </a:solidFill>
              </a:rPr>
              <a:t>	Richard.Troshak@vdh.virginia.gov</a:t>
            </a:r>
          </a:p>
          <a:p>
            <a:endParaRPr lang="en-US" sz="2200" dirty="0">
              <a:solidFill>
                <a:schemeClr val="bg1"/>
              </a:solidFill>
            </a:endParaRPr>
          </a:p>
          <a:p>
            <a:r>
              <a:rPr lang="en-US" sz="2200" dirty="0">
                <a:solidFill>
                  <a:schemeClr val="bg1"/>
                </a:solidFill>
              </a:rPr>
              <a:t>Emergency Operations Planner – Caron Nazario</a:t>
            </a:r>
          </a:p>
          <a:p>
            <a:r>
              <a:rPr lang="en-US" sz="2200" dirty="0">
                <a:solidFill>
                  <a:schemeClr val="bg1"/>
                </a:solidFill>
              </a:rPr>
              <a:t>	Caron.Nazario@vdh.virginia.gov</a:t>
            </a:r>
          </a:p>
          <a:p>
            <a:endParaRPr lang="en-US" sz="2200" dirty="0">
              <a:solidFill>
                <a:schemeClr val="bg1"/>
              </a:solidFill>
            </a:endParaRPr>
          </a:p>
          <a:p>
            <a:r>
              <a:rPr lang="en-US" sz="2200" dirty="0">
                <a:solidFill>
                  <a:schemeClr val="bg1"/>
                </a:solidFill>
              </a:rPr>
              <a:t>Epidemiologist – Vince Valeriano</a:t>
            </a:r>
          </a:p>
          <a:p>
            <a:r>
              <a:rPr lang="en-US" sz="2200" dirty="0">
                <a:solidFill>
                  <a:schemeClr val="bg1"/>
                </a:solidFill>
              </a:rPr>
              <a:t>	Vincent.Valeriano@vdh.virginia.gov</a:t>
            </a:r>
          </a:p>
          <a:p>
            <a:endParaRPr lang="en-US" sz="2400" dirty="0">
              <a:solidFill>
                <a:schemeClr val="bg1"/>
              </a:solidFill>
            </a:endParaRPr>
          </a:p>
        </p:txBody>
      </p:sp>
    </p:spTree>
    <p:extLst>
      <p:ext uri="{BB962C8B-B14F-4D97-AF65-F5344CB8AC3E}">
        <p14:creationId xmlns:p14="http://schemas.microsoft.com/office/powerpoint/2010/main" val="1584693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a:t>How We Do It</a:t>
            </a:r>
          </a:p>
        </p:txBody>
      </p:sp>
      <p:sp>
        <p:nvSpPr>
          <p:cNvPr id="11267" name="Rectangle 3"/>
          <p:cNvSpPr>
            <a:spLocks noGrp="1" noChangeArrowheads="1"/>
          </p:cNvSpPr>
          <p:nvPr>
            <p:ph type="body" idx="1"/>
          </p:nvPr>
        </p:nvSpPr>
        <p:spPr>
          <a:xfrm>
            <a:off x="228600" y="1371600"/>
            <a:ext cx="8686800" cy="5105400"/>
          </a:xfrm>
        </p:spPr>
        <p:txBody>
          <a:bodyPr/>
          <a:lstStyle/>
          <a:p>
            <a:pPr eaLnBrk="1" hangingPunct="1">
              <a:lnSpc>
                <a:spcPct val="90000"/>
              </a:lnSpc>
            </a:pPr>
            <a:r>
              <a:rPr lang="en-US" altLang="en-US"/>
              <a:t>Collaboration and coordination </a:t>
            </a:r>
          </a:p>
          <a:p>
            <a:pPr lvl="1" eaLnBrk="1" hangingPunct="1">
              <a:lnSpc>
                <a:spcPct val="90000"/>
              </a:lnSpc>
            </a:pPr>
            <a:r>
              <a:rPr lang="en-US" altLang="en-US"/>
              <a:t>With your stakeholder group</a:t>
            </a:r>
          </a:p>
          <a:p>
            <a:pPr lvl="1" eaLnBrk="1" hangingPunct="1">
              <a:lnSpc>
                <a:spcPct val="90000"/>
              </a:lnSpc>
            </a:pPr>
            <a:r>
              <a:rPr lang="en-US" altLang="en-US"/>
              <a:t>With other Board members</a:t>
            </a:r>
          </a:p>
          <a:p>
            <a:pPr lvl="1" eaLnBrk="1" hangingPunct="1">
              <a:lnSpc>
                <a:spcPct val="90000"/>
              </a:lnSpc>
            </a:pPr>
            <a:r>
              <a:rPr lang="en-US" altLang="en-US"/>
              <a:t>With OEMS staff</a:t>
            </a:r>
          </a:p>
          <a:p>
            <a:pPr eaLnBrk="1" hangingPunct="1">
              <a:lnSpc>
                <a:spcPct val="90000"/>
              </a:lnSpc>
            </a:pPr>
            <a:r>
              <a:rPr lang="en-US" altLang="en-US"/>
              <a:t>EMS Advisory Board Meetings</a:t>
            </a:r>
          </a:p>
          <a:p>
            <a:pPr lvl="1" eaLnBrk="1" hangingPunct="1">
              <a:lnSpc>
                <a:spcPct val="90000"/>
              </a:lnSpc>
            </a:pPr>
            <a:r>
              <a:rPr lang="en-US" altLang="en-US"/>
              <a:t>Quarterly</a:t>
            </a:r>
          </a:p>
          <a:p>
            <a:pPr lvl="1" eaLnBrk="1" hangingPunct="1">
              <a:lnSpc>
                <a:spcPct val="90000"/>
              </a:lnSpc>
            </a:pPr>
            <a:r>
              <a:rPr lang="en-US" altLang="en-US"/>
              <a:t>Location: Three in Richmond area; One in Norfolk (EMS Symposium)</a:t>
            </a:r>
          </a:p>
          <a:p>
            <a:pPr lvl="1" eaLnBrk="1" hangingPunct="1">
              <a:lnSpc>
                <a:spcPct val="90000"/>
              </a:lnSpc>
            </a:pPr>
            <a:r>
              <a:rPr lang="en-US" altLang="en-US"/>
              <a:t>1:00 pm start time</a:t>
            </a:r>
          </a:p>
          <a:p>
            <a:pPr lvl="1" eaLnBrk="1" hangingPunct="1">
              <a:lnSpc>
                <a:spcPct val="90000"/>
              </a:lnSpc>
            </a:pPr>
            <a:r>
              <a:rPr lang="en-US" altLang="en-US"/>
              <a:t>No proxy votes</a:t>
            </a:r>
          </a:p>
        </p:txBody>
      </p:sp>
      <p:pic>
        <p:nvPicPr>
          <p:cNvPr id="11268" name="Picture 4" descr="MC9000539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914400"/>
            <a:ext cx="30797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3433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0491"/>
            <a:ext cx="8229600" cy="1354217"/>
          </a:xfrm>
        </p:spPr>
        <p:txBody>
          <a:bodyPr/>
          <a:lstStyle/>
          <a:p>
            <a:r>
              <a:rPr lang="en-US" dirty="0"/>
              <a:t>EMS Advisory Board Committees</a:t>
            </a:r>
          </a:p>
        </p:txBody>
      </p:sp>
      <p:sp>
        <p:nvSpPr>
          <p:cNvPr id="3" name="Text Placeholder 2"/>
          <p:cNvSpPr>
            <a:spLocks noGrp="1"/>
          </p:cNvSpPr>
          <p:nvPr>
            <p:ph type="body" idx="1"/>
          </p:nvPr>
        </p:nvSpPr>
        <p:spPr>
          <a:xfrm>
            <a:off x="535940" y="1656576"/>
            <a:ext cx="8072119" cy="5201424"/>
          </a:xfrm>
        </p:spPr>
        <p:txBody>
          <a:bodyPr/>
          <a:lstStyle/>
          <a:p>
            <a:pPr marL="457200" indent="-457200">
              <a:buFont typeface="Arial" panose="020B0604020202020204" pitchFamily="34" charset="0"/>
              <a:buChar char="•"/>
            </a:pPr>
            <a:r>
              <a:rPr lang="en-US" sz="2600" dirty="0">
                <a:solidFill>
                  <a:schemeClr val="bg1"/>
                </a:solidFill>
              </a:rPr>
              <a:t>EMS Communications Committee </a:t>
            </a:r>
          </a:p>
          <a:p>
            <a:pPr marL="914400" lvl="1" indent="-457200">
              <a:buFont typeface="Arial" panose="020B0604020202020204" pitchFamily="34" charset="0"/>
              <a:buChar char="•"/>
            </a:pPr>
            <a:r>
              <a:rPr lang="en-US" sz="2600" dirty="0">
                <a:solidFill>
                  <a:schemeClr val="bg1"/>
                </a:solidFill>
              </a:rPr>
              <a:t>Primary - Rich Troshak</a:t>
            </a:r>
          </a:p>
          <a:p>
            <a:pPr marL="914400" lvl="1" indent="-457200">
              <a:buFont typeface="Arial" panose="020B0604020202020204" pitchFamily="34" charset="0"/>
              <a:buChar char="•"/>
            </a:pPr>
            <a:r>
              <a:rPr lang="en-US" sz="2600" dirty="0">
                <a:solidFill>
                  <a:schemeClr val="bg1"/>
                </a:solidFill>
              </a:rPr>
              <a:t>Secondary – Sam Burnette</a:t>
            </a:r>
          </a:p>
          <a:p>
            <a:pPr marL="457200" indent="-457200">
              <a:buFont typeface="Arial" panose="020B0604020202020204" pitchFamily="34" charset="0"/>
              <a:buChar char="•"/>
            </a:pPr>
            <a:endParaRPr lang="en-US" sz="2600" dirty="0">
              <a:solidFill>
                <a:schemeClr val="bg1"/>
              </a:solidFill>
            </a:endParaRPr>
          </a:p>
          <a:p>
            <a:pPr marL="457200" indent="-457200">
              <a:buFont typeface="Arial" panose="020B0604020202020204" pitchFamily="34" charset="0"/>
              <a:buChar char="•"/>
            </a:pPr>
            <a:r>
              <a:rPr lang="en-US" sz="2600" dirty="0">
                <a:solidFill>
                  <a:schemeClr val="bg1"/>
                </a:solidFill>
              </a:rPr>
              <a:t>EMS Emergency Management Committee</a:t>
            </a:r>
          </a:p>
          <a:p>
            <a:pPr marL="914400" lvl="1" indent="-457200">
              <a:buFont typeface="Arial" panose="020B0604020202020204" pitchFamily="34" charset="0"/>
              <a:buChar char="•"/>
            </a:pPr>
            <a:r>
              <a:rPr lang="en-US" sz="2600" dirty="0">
                <a:solidFill>
                  <a:schemeClr val="bg1"/>
                </a:solidFill>
              </a:rPr>
              <a:t>Primary – Caron Nazario</a:t>
            </a:r>
          </a:p>
          <a:p>
            <a:pPr marL="914400" lvl="1" indent="-457200">
              <a:buFont typeface="Arial" panose="020B0604020202020204" pitchFamily="34" charset="0"/>
              <a:buChar char="•"/>
            </a:pPr>
            <a:r>
              <a:rPr lang="en-US" sz="2600" dirty="0">
                <a:solidFill>
                  <a:schemeClr val="bg1"/>
                </a:solidFill>
              </a:rPr>
              <a:t>Secondary – Karen Owens</a:t>
            </a:r>
          </a:p>
          <a:p>
            <a:pPr marL="457200" indent="-457200">
              <a:buFont typeface="Arial" panose="020B0604020202020204" pitchFamily="34" charset="0"/>
              <a:buChar char="•"/>
            </a:pPr>
            <a:endParaRPr lang="en-US" sz="2600" dirty="0">
              <a:solidFill>
                <a:schemeClr val="bg1"/>
              </a:solidFill>
            </a:endParaRPr>
          </a:p>
          <a:p>
            <a:pPr marL="457200" indent="-457200">
              <a:buFont typeface="Arial" panose="020B0604020202020204" pitchFamily="34" charset="0"/>
              <a:buChar char="•"/>
            </a:pPr>
            <a:r>
              <a:rPr lang="en-US" sz="2600" dirty="0">
                <a:solidFill>
                  <a:schemeClr val="bg1"/>
                </a:solidFill>
              </a:rPr>
              <a:t>Provider Health and Safety Committee</a:t>
            </a:r>
          </a:p>
          <a:p>
            <a:pPr marL="914400" lvl="1" indent="-457200">
              <a:buFont typeface="Arial" panose="020B0604020202020204" pitchFamily="34" charset="0"/>
              <a:buChar char="•"/>
            </a:pPr>
            <a:r>
              <a:rPr lang="en-US" sz="2600" dirty="0">
                <a:solidFill>
                  <a:schemeClr val="bg1"/>
                </a:solidFill>
              </a:rPr>
              <a:t>Primary – Karen Owens</a:t>
            </a:r>
          </a:p>
          <a:p>
            <a:pPr marL="914400" lvl="1" indent="-457200">
              <a:buFont typeface="Arial" panose="020B0604020202020204" pitchFamily="34" charset="0"/>
              <a:buChar char="•"/>
            </a:pPr>
            <a:r>
              <a:rPr lang="en-US" sz="2600" dirty="0">
                <a:solidFill>
                  <a:schemeClr val="bg1"/>
                </a:solidFill>
              </a:rPr>
              <a:t>Secondary – Vince Valeriano</a:t>
            </a:r>
          </a:p>
          <a:p>
            <a:pPr marL="457200" indent="-457200">
              <a:buFont typeface="Arial" panose="020B0604020202020204" pitchFamily="34" charset="0"/>
              <a:buChar char="•"/>
            </a:pPr>
            <a:endParaRPr lang="en-US" sz="2600" dirty="0">
              <a:solidFill>
                <a:schemeClr val="bg1"/>
              </a:solidFill>
            </a:endParaRPr>
          </a:p>
          <a:p>
            <a:pPr marL="457200" indent="-457200">
              <a:buFont typeface="Arial" panose="020B0604020202020204" pitchFamily="34" charset="0"/>
              <a:buChar char="•"/>
            </a:pPr>
            <a:endParaRPr lang="en-US" sz="2600" dirty="0">
              <a:solidFill>
                <a:schemeClr val="bg1"/>
              </a:solidFill>
            </a:endParaRPr>
          </a:p>
        </p:txBody>
      </p:sp>
    </p:spTree>
    <p:extLst>
      <p:ext uri="{BB962C8B-B14F-4D97-AF65-F5344CB8AC3E}">
        <p14:creationId xmlns:p14="http://schemas.microsoft.com/office/powerpoint/2010/main" val="37959976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380491"/>
            <a:ext cx="7508524" cy="1231106"/>
          </a:xfrm>
        </p:spPr>
        <p:txBody>
          <a:bodyPr/>
          <a:lstStyle/>
          <a:p>
            <a:r>
              <a:rPr lang="en-US" sz="4000" dirty="0"/>
              <a:t>Statewide Emergency Medical Services Plan</a:t>
            </a:r>
          </a:p>
        </p:txBody>
      </p:sp>
      <p:sp>
        <p:nvSpPr>
          <p:cNvPr id="4" name="Text Placeholder 3"/>
          <p:cNvSpPr>
            <a:spLocks noGrp="1"/>
          </p:cNvSpPr>
          <p:nvPr>
            <p:ph type="body" idx="1"/>
          </p:nvPr>
        </p:nvSpPr>
        <p:spPr>
          <a:xfrm>
            <a:off x="535940" y="2011172"/>
            <a:ext cx="8072119" cy="4001095"/>
          </a:xfrm>
        </p:spPr>
        <p:txBody>
          <a:bodyPr/>
          <a:lstStyle/>
          <a:p>
            <a:pPr marL="457200" indent="-457200">
              <a:buFont typeface="Arial" panose="020B0604020202020204" pitchFamily="34" charset="0"/>
              <a:buChar char="•"/>
            </a:pPr>
            <a:r>
              <a:rPr lang="en-US" sz="2600" dirty="0">
                <a:solidFill>
                  <a:schemeClr val="bg1"/>
                </a:solidFill>
              </a:rPr>
              <a:t>Emergency Operations Specific Areas:</a:t>
            </a:r>
          </a:p>
          <a:p>
            <a:pPr marL="742950" lvl="1" indent="-285750">
              <a:buFont typeface="Arial" panose="020B0604020202020204" pitchFamily="34" charset="0"/>
              <a:buChar char="•"/>
            </a:pPr>
            <a:r>
              <a:rPr lang="en-US" sz="2600" dirty="0">
                <a:solidFill>
                  <a:schemeClr val="bg1"/>
                </a:solidFill>
              </a:rPr>
              <a:t>Strategic Initiative 2.1 – Coordinate response to natural, man-made, and public health emergencies</a:t>
            </a:r>
          </a:p>
          <a:p>
            <a:pPr marL="742950" lvl="1" indent="-285750">
              <a:buFont typeface="Arial" panose="020B0604020202020204" pitchFamily="34" charset="0"/>
              <a:buChar char="•"/>
            </a:pPr>
            <a:r>
              <a:rPr lang="en-US" sz="2600" dirty="0">
                <a:solidFill>
                  <a:schemeClr val="bg1"/>
                </a:solidFill>
              </a:rPr>
              <a:t>Strategic Initiative 3.3 – Upgrade technology and communications systems</a:t>
            </a:r>
          </a:p>
          <a:p>
            <a:pPr marL="742950" lvl="1" indent="-285750">
              <a:buFont typeface="Arial" panose="020B0604020202020204" pitchFamily="34" charset="0"/>
              <a:buChar char="•"/>
            </a:pPr>
            <a:r>
              <a:rPr lang="en-US" sz="2600" dirty="0">
                <a:solidFill>
                  <a:schemeClr val="bg1"/>
                </a:solidFill>
              </a:rPr>
              <a:t>Strategic Initiative 4.3 – Pursue initiatives that support EMS</a:t>
            </a:r>
          </a:p>
          <a:p>
            <a:pPr marL="1200150" lvl="2" indent="-285750">
              <a:buFont typeface="Arial" panose="020B0604020202020204" pitchFamily="34" charset="0"/>
              <a:buChar char="•"/>
            </a:pPr>
            <a:r>
              <a:rPr lang="en-US" sz="2600" dirty="0">
                <a:solidFill>
                  <a:schemeClr val="bg1"/>
                </a:solidFill>
              </a:rPr>
              <a:t>Safety, health, and wellness of first responders</a:t>
            </a:r>
          </a:p>
          <a:p>
            <a:pPr marL="1200150" lvl="2" indent="-285750">
              <a:buFont typeface="Arial" panose="020B0604020202020204" pitchFamily="34" charset="0"/>
              <a:buChar char="•"/>
            </a:pPr>
            <a:r>
              <a:rPr lang="en-US" sz="2600" dirty="0">
                <a:solidFill>
                  <a:schemeClr val="bg1"/>
                </a:solidFill>
              </a:rPr>
              <a:t>Response to hostile environment events</a:t>
            </a:r>
          </a:p>
          <a:p>
            <a:pPr marL="742950" lvl="1" indent="-285750">
              <a:buFont typeface="Arial" panose="020B0604020202020204" pitchFamily="34" charset="0"/>
              <a:buChar char="•"/>
            </a:pPr>
            <a:endParaRPr lang="en-US" sz="2600" dirty="0">
              <a:solidFill>
                <a:schemeClr val="bg1"/>
              </a:solidFill>
            </a:endParaRPr>
          </a:p>
        </p:txBody>
      </p:sp>
    </p:spTree>
    <p:extLst>
      <p:ext uri="{BB962C8B-B14F-4D97-AF65-F5344CB8AC3E}">
        <p14:creationId xmlns:p14="http://schemas.microsoft.com/office/powerpoint/2010/main" val="834933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125980"/>
            <a:ext cx="7772400" cy="1354217"/>
          </a:xfrm>
        </p:spPr>
        <p:txBody>
          <a:bodyPr/>
          <a:lstStyle/>
          <a:p>
            <a:r>
              <a:rPr lang="en-US" dirty="0"/>
              <a:t>Emergency Response Capabilities</a:t>
            </a:r>
          </a:p>
        </p:txBody>
      </p:sp>
      <p:sp>
        <p:nvSpPr>
          <p:cNvPr id="5" name="Subtitle 4"/>
          <p:cNvSpPr>
            <a:spLocks noGrp="1"/>
          </p:cNvSpPr>
          <p:nvPr>
            <p:ph type="subTitle" idx="4"/>
          </p:nvPr>
        </p:nvSpPr>
        <p:spPr>
          <a:xfrm>
            <a:off x="1371600" y="3840480"/>
            <a:ext cx="6400800" cy="400110"/>
          </a:xfrm>
        </p:spPr>
        <p:txBody>
          <a:bodyPr/>
          <a:lstStyle/>
          <a:p>
            <a:r>
              <a:rPr lang="en-US" sz="2600" dirty="0">
                <a:solidFill>
                  <a:schemeClr val="bg1"/>
                </a:solidFill>
              </a:rPr>
              <a:t>Lead Staff – Karen Owens</a:t>
            </a:r>
          </a:p>
        </p:txBody>
      </p:sp>
    </p:spTree>
    <p:extLst>
      <p:ext uri="{BB962C8B-B14F-4D97-AF65-F5344CB8AC3E}">
        <p14:creationId xmlns:p14="http://schemas.microsoft.com/office/powerpoint/2010/main" val="16953441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906A52-3D20-40C3-B21E-D9417028F246}"/>
              </a:ext>
            </a:extLst>
          </p:cNvPr>
          <p:cNvSpPr>
            <a:spLocks noGrp="1"/>
          </p:cNvSpPr>
          <p:nvPr>
            <p:ph type="title"/>
          </p:nvPr>
        </p:nvSpPr>
        <p:spPr>
          <a:xfrm>
            <a:off x="307340" y="380491"/>
            <a:ext cx="7810784" cy="677108"/>
          </a:xfrm>
        </p:spPr>
        <p:txBody>
          <a:bodyPr/>
          <a:lstStyle/>
          <a:p>
            <a:r>
              <a:rPr lang="en-US" dirty="0">
                <a:solidFill>
                  <a:srgbClr val="D4F0F4"/>
                </a:solidFill>
                <a:latin typeface="Tahoma" panose="020B0604030504040204" pitchFamily="34" charset="0"/>
                <a:ea typeface="Tahoma" panose="020B0604030504040204" pitchFamily="34" charset="0"/>
                <a:cs typeface="Tahoma" panose="020B0604030504040204" pitchFamily="34" charset="0"/>
              </a:rPr>
              <a:t>Field Resources</a:t>
            </a:r>
          </a:p>
        </p:txBody>
      </p:sp>
      <p:sp>
        <p:nvSpPr>
          <p:cNvPr id="2" name="Text Placeholder 1"/>
          <p:cNvSpPr>
            <a:spLocks noGrp="1"/>
          </p:cNvSpPr>
          <p:nvPr>
            <p:ph type="body" idx="1"/>
          </p:nvPr>
        </p:nvSpPr>
        <p:spPr>
          <a:xfrm>
            <a:off x="535940" y="1295399"/>
            <a:ext cx="8379460" cy="4852610"/>
          </a:xfrm>
        </p:spPr>
        <p:txBody>
          <a:bodyPr/>
          <a:lstStyle/>
          <a:p>
            <a:pPr marL="457200" indent="-457200">
              <a:buFont typeface="Arial" panose="020B0604020202020204" pitchFamily="34" charset="0"/>
              <a:buChar char="•"/>
            </a:pPr>
            <a:r>
              <a:rPr lang="en-US" sz="2600" dirty="0">
                <a:solidFill>
                  <a:schemeClr val="bg1"/>
                </a:solidFill>
              </a:rPr>
              <a:t>Health and Medical Emergency Response Teams (HMERT)</a:t>
            </a:r>
          </a:p>
          <a:p>
            <a:pPr marL="914400" lvl="1" indent="-457200">
              <a:buFont typeface="Arial" panose="020B0604020202020204" pitchFamily="34" charset="0"/>
              <a:buChar char="•"/>
            </a:pPr>
            <a:r>
              <a:rPr lang="en-US" sz="2600" dirty="0">
                <a:solidFill>
                  <a:schemeClr val="bg1"/>
                </a:solidFill>
              </a:rPr>
              <a:t>Coordination Teams</a:t>
            </a:r>
          </a:p>
          <a:p>
            <a:pPr marL="914400" lvl="1" indent="-457200">
              <a:buFont typeface="Arial" panose="020B0604020202020204" pitchFamily="34" charset="0"/>
              <a:buChar char="•"/>
            </a:pPr>
            <a:r>
              <a:rPr lang="en-US" sz="2600" dirty="0">
                <a:solidFill>
                  <a:schemeClr val="bg1"/>
                </a:solidFill>
              </a:rPr>
              <a:t>EMS Task Forces</a:t>
            </a:r>
          </a:p>
          <a:p>
            <a:pPr marL="914400" lvl="1" indent="-457200">
              <a:buFont typeface="Arial" panose="020B0604020202020204" pitchFamily="34" charset="0"/>
              <a:buChar char="•"/>
            </a:pPr>
            <a:endParaRPr lang="en-US" sz="2600" dirty="0">
              <a:solidFill>
                <a:schemeClr val="bg1"/>
              </a:solidFill>
            </a:endParaRPr>
          </a:p>
          <a:p>
            <a:pPr marL="457200" indent="-457200">
              <a:buFont typeface="Arial" panose="020B0604020202020204" pitchFamily="34" charset="0"/>
              <a:buChar char="•"/>
            </a:pPr>
            <a:r>
              <a:rPr lang="en-US" sz="2600" dirty="0">
                <a:solidFill>
                  <a:schemeClr val="bg1"/>
                </a:solidFill>
                <a:latin typeface="+mj-lt"/>
              </a:rPr>
              <a:t>Incident Support Trailer</a:t>
            </a:r>
          </a:p>
          <a:p>
            <a:pPr marL="914400" lvl="1" indent="-457200">
              <a:buFont typeface="Arial" panose="020B0604020202020204" pitchFamily="34" charset="0"/>
              <a:buChar char="•"/>
            </a:pPr>
            <a:r>
              <a:rPr lang="en-US" sz="2600" dirty="0">
                <a:solidFill>
                  <a:schemeClr val="bg1"/>
                </a:solidFill>
                <a:latin typeface="+mj-lt"/>
              </a:rPr>
              <a:t>Command Office Space</a:t>
            </a:r>
          </a:p>
          <a:p>
            <a:pPr marL="914400" lvl="1" indent="-457200">
              <a:buFont typeface="Arial" panose="020B0604020202020204" pitchFamily="34" charset="0"/>
              <a:buChar char="•"/>
            </a:pPr>
            <a:r>
              <a:rPr lang="en-US" sz="2600" dirty="0">
                <a:solidFill>
                  <a:schemeClr val="bg1"/>
                </a:solidFill>
                <a:latin typeface="+mj-lt"/>
              </a:rPr>
              <a:t>Communications Equipment</a:t>
            </a:r>
          </a:p>
          <a:p>
            <a:pPr marL="1384300" marR="986155" lvl="2" indent="-457200">
              <a:spcBef>
                <a:spcPts val="105"/>
              </a:spcBef>
              <a:buSzPct val="64062"/>
              <a:buFont typeface="Arial" panose="020B0604020202020204" pitchFamily="34" charset="0"/>
              <a:buChar char="•"/>
              <a:tabLst>
                <a:tab pos="354965" algn="l"/>
                <a:tab pos="355600" algn="l"/>
              </a:tabLst>
            </a:pPr>
            <a:r>
              <a:rPr lang="en-US" sz="2600" dirty="0">
                <a:solidFill>
                  <a:srgbClr val="FFFFFF"/>
                </a:solidFill>
                <a:latin typeface="+mj-lt"/>
                <a:cs typeface="Tahoma"/>
              </a:rPr>
              <a:t>State agency radio system (STARS)</a:t>
            </a:r>
          </a:p>
          <a:p>
            <a:pPr marL="1384300" marR="986155" lvl="2" indent="-457200">
              <a:spcBef>
                <a:spcPts val="105"/>
              </a:spcBef>
              <a:buSzPct val="64062"/>
              <a:buFont typeface="Arial" panose="020B0604020202020204" pitchFamily="34" charset="0"/>
              <a:buChar char="•"/>
              <a:tabLst>
                <a:tab pos="354965" algn="l"/>
                <a:tab pos="355600" algn="l"/>
              </a:tabLst>
            </a:pPr>
            <a:r>
              <a:rPr lang="en-US" sz="2600" dirty="0">
                <a:solidFill>
                  <a:srgbClr val="FFFFFF"/>
                </a:solidFill>
                <a:latin typeface="+mj-lt"/>
                <a:cs typeface="Tahoma"/>
              </a:rPr>
              <a:t>Multi-band digital interoperability radio*</a:t>
            </a:r>
          </a:p>
          <a:p>
            <a:pPr marL="1384300" marR="986155" lvl="2" indent="-457200">
              <a:spcBef>
                <a:spcPts val="105"/>
              </a:spcBef>
              <a:buSzPct val="64062"/>
              <a:buFont typeface="Arial" panose="020B0604020202020204" pitchFamily="34" charset="0"/>
              <a:buChar char="•"/>
              <a:tabLst>
                <a:tab pos="354965" algn="l"/>
                <a:tab pos="355600" algn="l"/>
              </a:tabLst>
            </a:pPr>
            <a:r>
              <a:rPr lang="en-US" sz="2600" dirty="0">
                <a:solidFill>
                  <a:srgbClr val="FFFFFF"/>
                </a:solidFill>
                <a:latin typeface="+mj-lt"/>
                <a:cs typeface="Tahoma"/>
              </a:rPr>
              <a:t>COMMLINC tactical radio*</a:t>
            </a:r>
          </a:p>
          <a:p>
            <a:pPr marL="1384300" marR="986155" lvl="2" indent="-457200">
              <a:spcBef>
                <a:spcPts val="105"/>
              </a:spcBef>
              <a:buSzPct val="64062"/>
              <a:buFont typeface="Arial" panose="020B0604020202020204" pitchFamily="34" charset="0"/>
              <a:buChar char="•"/>
              <a:tabLst>
                <a:tab pos="354965" algn="l"/>
                <a:tab pos="355600" algn="l"/>
              </a:tabLst>
            </a:pPr>
            <a:r>
              <a:rPr lang="en-US" sz="2600" dirty="0">
                <a:solidFill>
                  <a:srgbClr val="FFFFFF"/>
                </a:solidFill>
                <a:latin typeface="+mj-lt"/>
                <a:cs typeface="Tahoma"/>
              </a:rPr>
              <a:t>Radio cache of 80 analog/digital P25-ready handheld radios with transportable repeater</a:t>
            </a:r>
          </a:p>
        </p:txBody>
      </p:sp>
      <p:sp>
        <p:nvSpPr>
          <p:cNvPr id="4" name="object 7">
            <a:extLst>
              <a:ext uri="{FF2B5EF4-FFF2-40B4-BE49-F238E27FC236}">
                <a16:creationId xmlns:a16="http://schemas.microsoft.com/office/drawing/2014/main" id="{4E288A41-CB5E-4164-A23F-EE6EF959D93C}"/>
              </a:ext>
            </a:extLst>
          </p:cNvPr>
          <p:cNvSpPr/>
          <p:nvPr/>
        </p:nvSpPr>
        <p:spPr>
          <a:xfrm>
            <a:off x="1" y="6208868"/>
            <a:ext cx="1066800" cy="649132"/>
          </a:xfrm>
          <a:prstGeom prst="rect">
            <a:avLst/>
          </a:prstGeom>
          <a:blipFill>
            <a:blip r:embed="rId2" cstate="print"/>
            <a:stretch>
              <a:fillRect/>
            </a:stretch>
          </a:blipFill>
          <a:ln w="38100">
            <a:solidFill>
              <a:schemeClr val="tx2">
                <a:lumMod val="75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descr="A close up of a sign&#10;&#10;Description automatically generated">
            <a:extLst>
              <a:ext uri="{FF2B5EF4-FFF2-40B4-BE49-F238E27FC236}">
                <a16:creationId xmlns:a16="http://schemas.microsoft.com/office/drawing/2014/main" id="{0D29576D-A094-483C-97C4-D58723E1CD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182" y="5857355"/>
            <a:ext cx="666818" cy="982172"/>
          </a:xfrm>
          <a:prstGeom prst="rect">
            <a:avLst/>
          </a:prstGeom>
        </p:spPr>
      </p:pic>
    </p:spTree>
    <p:extLst>
      <p:ext uri="{BB962C8B-B14F-4D97-AF65-F5344CB8AC3E}">
        <p14:creationId xmlns:p14="http://schemas.microsoft.com/office/powerpoint/2010/main" val="2895879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25874" y="380491"/>
            <a:ext cx="7092250" cy="1354217"/>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Virginia Emergency Support Team (VEST)</a:t>
            </a:r>
          </a:p>
        </p:txBody>
      </p:sp>
      <p:sp>
        <p:nvSpPr>
          <p:cNvPr id="5" name="Text Placeholder 4"/>
          <p:cNvSpPr>
            <a:spLocks noGrp="1"/>
          </p:cNvSpPr>
          <p:nvPr>
            <p:ph type="body" idx="1"/>
          </p:nvPr>
        </p:nvSpPr>
        <p:spPr>
          <a:xfrm>
            <a:off x="535940" y="2011172"/>
            <a:ext cx="8072119" cy="3600986"/>
          </a:xfrm>
        </p:spPr>
        <p:txBody>
          <a:bodyPr/>
          <a:lstStyle/>
          <a:p>
            <a:pPr marL="285750" indent="-285750">
              <a:buFont typeface="Arial" panose="020B0604020202020204" pitchFamily="34" charset="0"/>
              <a:buChar char="•"/>
            </a:pPr>
            <a:r>
              <a:rPr lang="en-US" sz="2600" dirty="0">
                <a:solidFill>
                  <a:schemeClr val="bg1"/>
                </a:solidFill>
              </a:rPr>
              <a:t>Support Emergency Support Function (ESF) – 8 – Public Health</a:t>
            </a:r>
          </a:p>
          <a:p>
            <a:endParaRPr lang="en-US" sz="2600" dirty="0">
              <a:solidFill>
                <a:schemeClr val="bg1"/>
              </a:solidFill>
            </a:endParaRPr>
          </a:p>
          <a:p>
            <a:pPr marL="285750" indent="-285750">
              <a:buFont typeface="Arial" panose="020B0604020202020204" pitchFamily="34" charset="0"/>
              <a:buChar char="•"/>
            </a:pPr>
            <a:r>
              <a:rPr lang="en-US" sz="2600" dirty="0">
                <a:solidFill>
                  <a:schemeClr val="bg1"/>
                </a:solidFill>
              </a:rPr>
              <a:t>Provide staffing at the state Emergency Operations Center during emergency and non-emergency large scale events</a:t>
            </a:r>
          </a:p>
          <a:p>
            <a:pPr marL="285750" indent="-285750">
              <a:buFont typeface="Arial" panose="020B0604020202020204" pitchFamily="34" charset="0"/>
              <a:buChar char="•"/>
            </a:pPr>
            <a:endParaRPr lang="en-US" sz="2600" dirty="0">
              <a:solidFill>
                <a:schemeClr val="bg1"/>
              </a:solidFill>
            </a:endParaRPr>
          </a:p>
          <a:p>
            <a:pPr marL="285750" indent="-285750">
              <a:buFont typeface="Arial" panose="020B0604020202020204" pitchFamily="34" charset="0"/>
              <a:buChar char="•"/>
            </a:pPr>
            <a:r>
              <a:rPr lang="en-US" sz="2600" dirty="0">
                <a:solidFill>
                  <a:schemeClr val="bg1"/>
                </a:solidFill>
              </a:rPr>
              <a:t>Coordinate response to EMS resource requests during events</a:t>
            </a:r>
          </a:p>
        </p:txBody>
      </p:sp>
    </p:spTree>
    <p:extLst>
      <p:ext uri="{BB962C8B-B14F-4D97-AF65-F5344CB8AC3E}">
        <p14:creationId xmlns:p14="http://schemas.microsoft.com/office/powerpoint/2010/main" val="6239763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Provider Health and Safety</a:t>
            </a:r>
          </a:p>
        </p:txBody>
      </p:sp>
      <p:sp>
        <p:nvSpPr>
          <p:cNvPr id="9" name="Subtitle 8"/>
          <p:cNvSpPr>
            <a:spLocks noGrp="1"/>
          </p:cNvSpPr>
          <p:nvPr>
            <p:ph type="subTitle" idx="4"/>
          </p:nvPr>
        </p:nvSpPr>
        <p:spPr>
          <a:xfrm>
            <a:off x="1371600" y="3840480"/>
            <a:ext cx="6400800" cy="400110"/>
          </a:xfrm>
        </p:spPr>
        <p:txBody>
          <a:bodyPr/>
          <a:lstStyle/>
          <a:p>
            <a:r>
              <a:rPr lang="en-US" sz="2600" dirty="0">
                <a:solidFill>
                  <a:schemeClr val="bg1"/>
                </a:solidFill>
              </a:rPr>
              <a:t>Lead Staff – Karen Owens and Vince Valeriano</a:t>
            </a:r>
          </a:p>
        </p:txBody>
      </p:sp>
    </p:spTree>
    <p:extLst>
      <p:ext uri="{BB962C8B-B14F-4D97-AF65-F5344CB8AC3E}">
        <p14:creationId xmlns:p14="http://schemas.microsoft.com/office/powerpoint/2010/main" val="1992003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874" y="380491"/>
            <a:ext cx="7092250" cy="677108"/>
          </a:xfrm>
        </p:spPr>
        <p:txBody>
          <a:bodyPr/>
          <a:lstStyle/>
          <a:p>
            <a:pPr algn="ctr"/>
            <a:r>
              <a:rPr lang="en-US" dirty="0"/>
              <a:t>Mental Health and Resiliency</a:t>
            </a:r>
          </a:p>
        </p:txBody>
      </p:sp>
      <p:sp>
        <p:nvSpPr>
          <p:cNvPr id="3" name="Text Placeholder 2"/>
          <p:cNvSpPr>
            <a:spLocks noGrp="1"/>
          </p:cNvSpPr>
          <p:nvPr>
            <p:ph type="body" idx="1"/>
          </p:nvPr>
        </p:nvSpPr>
        <p:spPr>
          <a:xfrm>
            <a:off x="535940" y="1676400"/>
            <a:ext cx="8072119" cy="4001095"/>
          </a:xfrm>
        </p:spPr>
        <p:txBody>
          <a:bodyPr/>
          <a:lstStyle/>
          <a:p>
            <a:pPr marL="457200" indent="-457200">
              <a:buClr>
                <a:schemeClr val="bg1"/>
              </a:buClr>
              <a:buFont typeface="Arial" panose="020B0604020202020204" pitchFamily="34" charset="0"/>
              <a:buChar char="•"/>
            </a:pPr>
            <a:r>
              <a:rPr lang="en-US" sz="2600" dirty="0">
                <a:solidFill>
                  <a:schemeClr val="bg1"/>
                </a:solidFill>
                <a:latin typeface="+mj-lt"/>
                <a:ea typeface="Tahoma" panose="020B0604030504040204" pitchFamily="34" charset="0"/>
                <a:cs typeface="Tahoma" panose="020B0604030504040204" pitchFamily="34" charset="0"/>
              </a:rPr>
              <a:t>Peer Support/Critical Incident Stress Management Accreditation Program</a:t>
            </a:r>
          </a:p>
          <a:p>
            <a:pPr marL="457200" indent="-457200">
              <a:buClr>
                <a:schemeClr val="bg1"/>
              </a:buClr>
              <a:buFont typeface="Arial" panose="020B0604020202020204" pitchFamily="34" charset="0"/>
              <a:buChar char="•"/>
            </a:pPr>
            <a:endParaRPr lang="en-US" sz="2600" dirty="0">
              <a:solidFill>
                <a:schemeClr val="bg1"/>
              </a:solidFill>
              <a:latin typeface="+mj-lt"/>
              <a:ea typeface="Tahoma" panose="020B0604030504040204" pitchFamily="34" charset="0"/>
              <a:cs typeface="Tahoma" panose="020B0604030504040204" pitchFamily="34" charset="0"/>
            </a:endParaRPr>
          </a:p>
          <a:p>
            <a:pPr marL="457200" indent="-457200">
              <a:buClr>
                <a:schemeClr val="bg1"/>
              </a:buClr>
              <a:buFont typeface="Arial" panose="020B0604020202020204" pitchFamily="34" charset="0"/>
              <a:buChar char="•"/>
            </a:pPr>
            <a:r>
              <a:rPr lang="en-US" sz="2600" dirty="0">
                <a:solidFill>
                  <a:schemeClr val="bg1"/>
                </a:solidFill>
                <a:latin typeface="+mj-lt"/>
                <a:ea typeface="Tahoma" panose="020B0604030504040204" pitchFamily="34" charset="0"/>
                <a:cs typeface="Tahoma" panose="020B0604030504040204" pitchFamily="34" charset="0"/>
              </a:rPr>
              <a:t>Make The Call Campaign</a:t>
            </a:r>
          </a:p>
          <a:p>
            <a:pPr marL="457200" indent="-457200">
              <a:buClr>
                <a:schemeClr val="bg1"/>
              </a:buClr>
              <a:buFont typeface="Arial" panose="020B0604020202020204" pitchFamily="34" charset="0"/>
              <a:buChar char="•"/>
            </a:pPr>
            <a:endParaRPr lang="en-US" sz="2600" dirty="0">
              <a:solidFill>
                <a:schemeClr val="bg1"/>
              </a:solidFill>
              <a:latin typeface="+mj-lt"/>
              <a:ea typeface="Tahoma" panose="020B0604030504040204" pitchFamily="34" charset="0"/>
              <a:cs typeface="Tahoma" panose="020B0604030504040204" pitchFamily="34" charset="0"/>
            </a:endParaRPr>
          </a:p>
          <a:p>
            <a:pPr marL="457200" indent="-457200">
              <a:buClr>
                <a:schemeClr val="bg1"/>
              </a:buClr>
              <a:buFont typeface="Arial" panose="020B0604020202020204" pitchFamily="34" charset="0"/>
              <a:buChar char="•"/>
            </a:pPr>
            <a:r>
              <a:rPr lang="en-US" sz="2600" dirty="0">
                <a:solidFill>
                  <a:schemeClr val="bg1"/>
                </a:solidFill>
                <a:latin typeface="+mj-lt"/>
                <a:ea typeface="Tahoma" panose="020B0604030504040204" pitchFamily="34" charset="0"/>
                <a:cs typeface="Tahoma" panose="020B0604030504040204" pitchFamily="34" charset="0"/>
              </a:rPr>
              <a:t>2019 EMS Provider Mental Health Survey</a:t>
            </a:r>
          </a:p>
          <a:p>
            <a:pPr marL="457200" indent="-457200">
              <a:buClr>
                <a:schemeClr val="bg1"/>
              </a:buClr>
              <a:buFont typeface="Arial" panose="020B0604020202020204" pitchFamily="34" charset="0"/>
              <a:buChar char="•"/>
            </a:pPr>
            <a:endParaRPr lang="en-US" sz="2600" dirty="0">
              <a:solidFill>
                <a:schemeClr val="bg1"/>
              </a:solidFill>
              <a:latin typeface="+mj-lt"/>
              <a:ea typeface="Tahoma" panose="020B0604030504040204" pitchFamily="34" charset="0"/>
              <a:cs typeface="Tahoma" panose="020B0604030504040204" pitchFamily="34" charset="0"/>
            </a:endParaRPr>
          </a:p>
          <a:p>
            <a:pPr marL="457200" indent="-457200">
              <a:buClr>
                <a:schemeClr val="bg1"/>
              </a:buClr>
              <a:buFont typeface="Arial" panose="020B0604020202020204" pitchFamily="34" charset="0"/>
              <a:buChar char="•"/>
            </a:pPr>
            <a:r>
              <a:rPr lang="en-US" sz="2600" dirty="0">
                <a:solidFill>
                  <a:schemeClr val="bg1"/>
                </a:solidFill>
                <a:latin typeface="+mj-lt"/>
                <a:ea typeface="Tahoma" panose="020B0604030504040204" pitchFamily="34" charset="0"/>
                <a:cs typeface="Tahoma" panose="020B0604030504040204" pitchFamily="34" charset="0"/>
              </a:rPr>
              <a:t>Comprehensive Website</a:t>
            </a:r>
          </a:p>
          <a:p>
            <a:pPr marL="457200" indent="-457200">
              <a:buClr>
                <a:schemeClr val="bg1"/>
              </a:buClr>
              <a:buFont typeface="Arial" panose="020B0604020202020204" pitchFamily="34" charset="0"/>
              <a:buChar char="•"/>
            </a:pPr>
            <a:endParaRPr lang="en-US" sz="2600" dirty="0">
              <a:solidFill>
                <a:schemeClr val="bg1"/>
              </a:solidFill>
              <a:latin typeface="+mj-lt"/>
              <a:ea typeface="Tahoma" panose="020B0604030504040204" pitchFamily="34" charset="0"/>
              <a:cs typeface="Tahoma" panose="020B0604030504040204" pitchFamily="34" charset="0"/>
            </a:endParaRPr>
          </a:p>
          <a:p>
            <a:pPr marL="457200" indent="-457200">
              <a:buClr>
                <a:schemeClr val="bg1"/>
              </a:buClr>
              <a:buFont typeface="Arial" panose="020B0604020202020204" pitchFamily="34" charset="0"/>
              <a:buChar char="•"/>
            </a:pPr>
            <a:r>
              <a:rPr lang="en-US" sz="2600" dirty="0">
                <a:solidFill>
                  <a:schemeClr val="bg1"/>
                </a:solidFill>
                <a:latin typeface="+mj-lt"/>
                <a:ea typeface="Tahoma" panose="020B0604030504040204" pitchFamily="34" charset="0"/>
                <a:cs typeface="Tahoma" panose="020B0604030504040204" pitchFamily="34" charset="0"/>
              </a:rPr>
              <a:t>Monthly health and safety bulletins</a:t>
            </a:r>
          </a:p>
        </p:txBody>
      </p:sp>
    </p:spTree>
    <p:extLst>
      <p:ext uri="{BB962C8B-B14F-4D97-AF65-F5344CB8AC3E}">
        <p14:creationId xmlns:p14="http://schemas.microsoft.com/office/powerpoint/2010/main" val="38095737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941" y="380491"/>
            <a:ext cx="8072119" cy="677108"/>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Physical Health</a:t>
            </a:r>
          </a:p>
        </p:txBody>
      </p:sp>
      <p:sp>
        <p:nvSpPr>
          <p:cNvPr id="3" name="Text Placeholder 2"/>
          <p:cNvSpPr>
            <a:spLocks noGrp="1"/>
          </p:cNvSpPr>
          <p:nvPr>
            <p:ph type="body" idx="1"/>
          </p:nvPr>
        </p:nvSpPr>
        <p:spPr>
          <a:xfrm>
            <a:off x="535940" y="1524000"/>
            <a:ext cx="8072119" cy="4401205"/>
          </a:xfrm>
        </p:spPr>
        <p:txBody>
          <a:bodyPr/>
          <a:lstStyle/>
          <a:p>
            <a:pPr marL="457200" indent="-457200">
              <a:buClr>
                <a:schemeClr val="bg1"/>
              </a:buClr>
              <a:buFont typeface="Arial" panose="020B0604020202020204" pitchFamily="34" charset="0"/>
              <a:buChar char="•"/>
            </a:pPr>
            <a:r>
              <a:rPr lang="en-US" sz="2600" dirty="0">
                <a:solidFill>
                  <a:schemeClr val="bg1"/>
                </a:solidFill>
                <a:latin typeface="+mj-lt"/>
                <a:ea typeface="Tahoma" panose="020B0604030504040204" pitchFamily="34" charset="0"/>
                <a:cs typeface="Tahoma" panose="020B0604030504040204" pitchFamily="34" charset="0"/>
              </a:rPr>
              <a:t>Public Safety Provider Exposure Workgroup</a:t>
            </a:r>
          </a:p>
          <a:p>
            <a:pPr marL="914400" lvl="1" indent="-457200">
              <a:buClr>
                <a:schemeClr val="bg1"/>
              </a:buClr>
              <a:buFont typeface="Arial" panose="020B0604020202020204" pitchFamily="34" charset="0"/>
              <a:buChar char="•"/>
            </a:pPr>
            <a:r>
              <a:rPr lang="en-US" sz="2600" dirty="0">
                <a:solidFill>
                  <a:schemeClr val="bg1"/>
                </a:solidFill>
                <a:latin typeface="+mj-lt"/>
                <a:ea typeface="Tahoma" panose="020B0604030504040204" pitchFamily="34" charset="0"/>
                <a:cs typeface="Tahoma" panose="020B0604030504040204" pitchFamily="34" charset="0"/>
              </a:rPr>
              <a:t>Development of standardized prevention of and response to public safety exposure incidents</a:t>
            </a:r>
          </a:p>
          <a:p>
            <a:pPr marL="914400" lvl="1" indent="-457200">
              <a:buClr>
                <a:schemeClr val="bg1"/>
              </a:buClr>
              <a:buFont typeface="Arial" panose="020B0604020202020204" pitchFamily="34" charset="0"/>
              <a:buChar char="•"/>
            </a:pPr>
            <a:endParaRPr lang="en-US" sz="2600" dirty="0">
              <a:solidFill>
                <a:schemeClr val="bg1"/>
              </a:solidFill>
              <a:latin typeface="+mj-lt"/>
              <a:ea typeface="Tahoma" panose="020B0604030504040204" pitchFamily="34" charset="0"/>
              <a:cs typeface="Tahoma" panose="020B0604030504040204" pitchFamily="34" charset="0"/>
            </a:endParaRPr>
          </a:p>
          <a:p>
            <a:pPr marL="457200" indent="-457200">
              <a:buClr>
                <a:schemeClr val="bg1"/>
              </a:buClr>
              <a:buFont typeface="Arial" panose="020B0604020202020204" pitchFamily="34" charset="0"/>
              <a:buChar char="•"/>
            </a:pPr>
            <a:r>
              <a:rPr lang="en-US" sz="2600" dirty="0">
                <a:solidFill>
                  <a:schemeClr val="bg1"/>
                </a:solidFill>
                <a:latin typeface="+mj-lt"/>
                <a:ea typeface="Tahoma" panose="020B0604030504040204" pitchFamily="34" charset="0"/>
                <a:cs typeface="Tahoma" panose="020B0604030504040204" pitchFamily="34" charset="0"/>
              </a:rPr>
              <a:t>Health and Safety Pledge</a:t>
            </a:r>
          </a:p>
          <a:p>
            <a:pPr marL="914400" lvl="1" indent="-457200">
              <a:buClr>
                <a:schemeClr val="bg1"/>
              </a:buClr>
              <a:buFont typeface="Arial" panose="020B0604020202020204" pitchFamily="34" charset="0"/>
              <a:buChar char="•"/>
            </a:pPr>
            <a:r>
              <a:rPr lang="en-US" sz="2600" dirty="0">
                <a:solidFill>
                  <a:schemeClr val="bg1"/>
                </a:solidFill>
                <a:latin typeface="+mj-lt"/>
                <a:ea typeface="Tahoma" panose="020B0604030504040204" pitchFamily="34" charset="0"/>
                <a:cs typeface="Tahoma" panose="020B0604030504040204" pitchFamily="34" charset="0"/>
              </a:rPr>
              <a:t>Provider and Agency</a:t>
            </a:r>
          </a:p>
          <a:p>
            <a:pPr marL="914400" lvl="1" indent="-457200">
              <a:buClr>
                <a:schemeClr val="bg1"/>
              </a:buClr>
              <a:buFont typeface="Arial" panose="020B0604020202020204" pitchFamily="34" charset="0"/>
              <a:buChar char="•"/>
            </a:pPr>
            <a:endParaRPr lang="en-US" sz="2600" dirty="0">
              <a:solidFill>
                <a:schemeClr val="bg1"/>
              </a:solidFill>
              <a:latin typeface="+mj-lt"/>
              <a:ea typeface="Tahoma" panose="020B0604030504040204" pitchFamily="34" charset="0"/>
              <a:cs typeface="Tahoma" panose="020B0604030504040204" pitchFamily="34" charset="0"/>
            </a:endParaRPr>
          </a:p>
          <a:p>
            <a:pPr marL="914400" lvl="1" indent="-457200">
              <a:buClr>
                <a:schemeClr val="bg1"/>
              </a:buClr>
              <a:buFont typeface="Arial" panose="020B0604020202020204" pitchFamily="34" charset="0"/>
              <a:buChar char="•"/>
            </a:pPr>
            <a:endParaRPr lang="en-US" sz="2600" dirty="0">
              <a:solidFill>
                <a:schemeClr val="bg1"/>
              </a:solidFill>
              <a:latin typeface="+mj-lt"/>
              <a:ea typeface="Tahoma" panose="020B0604030504040204" pitchFamily="34" charset="0"/>
              <a:cs typeface="Tahoma" panose="020B0604030504040204" pitchFamily="34" charset="0"/>
            </a:endParaRPr>
          </a:p>
          <a:p>
            <a:pPr marL="914400" lvl="1" indent="-457200">
              <a:buClr>
                <a:schemeClr val="bg1"/>
              </a:buClr>
              <a:buFont typeface="Arial" panose="020B0604020202020204" pitchFamily="34" charset="0"/>
              <a:buChar char="•"/>
            </a:pPr>
            <a:endParaRPr lang="en-US" sz="2600" dirty="0">
              <a:solidFill>
                <a:schemeClr val="bg1"/>
              </a:solidFill>
              <a:latin typeface="+mj-lt"/>
              <a:ea typeface="Tahoma" panose="020B0604030504040204" pitchFamily="34" charset="0"/>
              <a:cs typeface="Tahoma" panose="020B0604030504040204" pitchFamily="34" charset="0"/>
            </a:endParaRPr>
          </a:p>
          <a:p>
            <a:pPr marL="457200" indent="-457200">
              <a:buClr>
                <a:schemeClr val="bg1"/>
              </a:buClr>
              <a:buFont typeface="Arial" panose="020B0604020202020204" pitchFamily="34" charset="0"/>
              <a:buChar char="•"/>
            </a:pPr>
            <a:endParaRPr lang="en-US" sz="2600" dirty="0">
              <a:solidFill>
                <a:schemeClr val="bg1"/>
              </a:solidFill>
              <a:latin typeface="+mj-lt"/>
              <a:ea typeface="Tahoma" panose="020B0604030504040204" pitchFamily="34" charset="0"/>
              <a:cs typeface="Tahoma" panose="020B0604030504040204" pitchFamily="34" charset="0"/>
            </a:endParaRPr>
          </a:p>
          <a:p>
            <a:pPr marL="457200" indent="-457200">
              <a:buClr>
                <a:schemeClr val="bg1"/>
              </a:buClr>
              <a:buFont typeface="Arial" panose="020B0604020202020204" pitchFamily="34" charset="0"/>
              <a:buChar char="•"/>
            </a:pPr>
            <a:endParaRPr lang="en-US" sz="2600" dirty="0">
              <a:solidFill>
                <a:schemeClr val="bg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603659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125980"/>
            <a:ext cx="7772400" cy="677108"/>
          </a:xfrm>
        </p:spPr>
        <p:txBody>
          <a:bodyPr/>
          <a:lstStyle/>
          <a:p>
            <a:r>
              <a:rPr lang="en-US" dirty="0"/>
              <a:t>Emergency Operations Training</a:t>
            </a:r>
          </a:p>
        </p:txBody>
      </p:sp>
      <p:sp>
        <p:nvSpPr>
          <p:cNvPr id="5" name="Subtitle 4"/>
          <p:cNvSpPr>
            <a:spLocks noGrp="1"/>
          </p:cNvSpPr>
          <p:nvPr>
            <p:ph type="subTitle" idx="4"/>
          </p:nvPr>
        </p:nvSpPr>
        <p:spPr>
          <a:xfrm>
            <a:off x="1371600" y="3840480"/>
            <a:ext cx="6400800" cy="400110"/>
          </a:xfrm>
        </p:spPr>
        <p:txBody>
          <a:bodyPr/>
          <a:lstStyle/>
          <a:p>
            <a:r>
              <a:rPr lang="en-US" sz="2600" dirty="0">
                <a:solidFill>
                  <a:schemeClr val="bg1"/>
                </a:solidFill>
              </a:rPr>
              <a:t>Lead Staff – Sam Burnette</a:t>
            </a:r>
          </a:p>
        </p:txBody>
      </p:sp>
    </p:spTree>
    <p:extLst>
      <p:ext uri="{BB962C8B-B14F-4D97-AF65-F5344CB8AC3E}">
        <p14:creationId xmlns:p14="http://schemas.microsoft.com/office/powerpoint/2010/main" val="3111842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874" y="380491"/>
            <a:ext cx="7092250" cy="677108"/>
          </a:xfrm>
        </p:spPr>
        <p:txBody>
          <a:bodyPr/>
          <a:lstStyle/>
          <a:p>
            <a:r>
              <a:rPr lang="en-US" dirty="0"/>
              <a:t>Training Relationships</a:t>
            </a:r>
          </a:p>
        </p:txBody>
      </p:sp>
      <p:sp>
        <p:nvSpPr>
          <p:cNvPr id="3" name="Text Placeholder 2"/>
          <p:cNvSpPr>
            <a:spLocks noGrp="1"/>
          </p:cNvSpPr>
          <p:nvPr>
            <p:ph type="body" idx="1"/>
          </p:nvPr>
        </p:nvSpPr>
        <p:spPr>
          <a:xfrm>
            <a:off x="535940" y="2011172"/>
            <a:ext cx="8072119" cy="3200876"/>
          </a:xfrm>
        </p:spPr>
        <p:txBody>
          <a:bodyPr/>
          <a:lstStyle/>
          <a:p>
            <a:pPr marL="800100" lvl="1" indent="-342900">
              <a:buFont typeface="Arial" panose="020B0604020202020204" pitchFamily="34" charset="0"/>
              <a:buChar char="•"/>
            </a:pPr>
            <a:r>
              <a:rPr lang="en-US" sz="2600" dirty="0">
                <a:solidFill>
                  <a:schemeClr val="bg1"/>
                </a:solidFill>
              </a:rPr>
              <a:t>Virginia Department of Emergency Management (VDEM)</a:t>
            </a:r>
          </a:p>
          <a:p>
            <a:pPr marL="800100" lvl="1" indent="-342900">
              <a:buFont typeface="Arial" panose="020B0604020202020204" pitchFamily="34" charset="0"/>
              <a:buChar char="•"/>
            </a:pPr>
            <a:r>
              <a:rPr lang="en-US" sz="2600" dirty="0">
                <a:solidFill>
                  <a:schemeClr val="bg1"/>
                </a:solidFill>
              </a:rPr>
              <a:t>Virginia Department of Fire Programs (VDFP)</a:t>
            </a:r>
          </a:p>
          <a:p>
            <a:pPr marL="800100" lvl="1" indent="-342900">
              <a:buFont typeface="Arial" panose="020B0604020202020204" pitchFamily="34" charset="0"/>
              <a:buChar char="•"/>
            </a:pPr>
            <a:r>
              <a:rPr lang="en-US" sz="2600" dirty="0">
                <a:solidFill>
                  <a:schemeClr val="bg1"/>
                </a:solidFill>
              </a:rPr>
              <a:t>Virginia Association of Volunteer Rescue Squads (VAVRS)</a:t>
            </a:r>
          </a:p>
          <a:p>
            <a:pPr marL="800100" lvl="1" indent="-342900">
              <a:buFont typeface="Arial" panose="020B0604020202020204" pitchFamily="34" charset="0"/>
              <a:buChar char="•"/>
            </a:pPr>
            <a:r>
              <a:rPr lang="en-US" sz="2600" dirty="0">
                <a:solidFill>
                  <a:schemeClr val="bg1"/>
                </a:solidFill>
              </a:rPr>
              <a:t>Virginia Department of Health – Office of Emergency Preparedness (VDH-OEP)</a:t>
            </a:r>
          </a:p>
          <a:p>
            <a:endParaRPr lang="en-US" sz="2600" dirty="0"/>
          </a:p>
        </p:txBody>
      </p:sp>
    </p:spTree>
    <p:extLst>
      <p:ext uri="{BB962C8B-B14F-4D97-AF65-F5344CB8AC3E}">
        <p14:creationId xmlns:p14="http://schemas.microsoft.com/office/powerpoint/2010/main" val="4080306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a:t>Rules of Procedures</a:t>
            </a:r>
          </a:p>
        </p:txBody>
      </p:sp>
      <p:sp>
        <p:nvSpPr>
          <p:cNvPr id="12291" name="Rectangle 3"/>
          <p:cNvSpPr>
            <a:spLocks noGrp="1" noChangeArrowheads="1"/>
          </p:cNvSpPr>
          <p:nvPr>
            <p:ph type="body" idx="1"/>
          </p:nvPr>
        </p:nvSpPr>
        <p:spPr>
          <a:xfrm>
            <a:off x="152400" y="1371600"/>
            <a:ext cx="8610600" cy="5029200"/>
          </a:xfrm>
        </p:spPr>
        <p:txBody>
          <a:bodyPr/>
          <a:lstStyle/>
          <a:p>
            <a:pPr eaLnBrk="1" hangingPunct="1"/>
            <a:r>
              <a:rPr lang="en-US" altLang="en-US"/>
              <a:t>Bylaws</a:t>
            </a:r>
          </a:p>
          <a:p>
            <a:pPr eaLnBrk="1" hangingPunct="1"/>
            <a:r>
              <a:rPr lang="en-US" altLang="en-US"/>
              <a:t>Roberts Rules</a:t>
            </a:r>
          </a:p>
          <a:p>
            <a:pPr eaLnBrk="1" hangingPunct="1"/>
            <a:r>
              <a:rPr lang="en-US" altLang="en-US"/>
              <a:t>Form for Motions</a:t>
            </a:r>
          </a:p>
          <a:p>
            <a:pPr lvl="1" eaLnBrk="1" hangingPunct="1"/>
            <a:r>
              <a:rPr lang="en-US" altLang="en-US"/>
              <a:t>Motions from Committees</a:t>
            </a:r>
          </a:p>
          <a:p>
            <a:pPr lvl="1" eaLnBrk="1" hangingPunct="1"/>
            <a:r>
              <a:rPr lang="en-US" altLang="en-US"/>
              <a:t>Motions from Board members</a:t>
            </a:r>
          </a:p>
        </p:txBody>
      </p:sp>
      <p:pic>
        <p:nvPicPr>
          <p:cNvPr id="12292" name="Picture 5" descr="MC9001986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752600"/>
            <a:ext cx="30654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8900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874" y="380491"/>
            <a:ext cx="7092250" cy="677108"/>
          </a:xfrm>
        </p:spPr>
        <p:txBody>
          <a:bodyPr/>
          <a:lstStyle/>
          <a:p>
            <a:r>
              <a:rPr lang="en-US" dirty="0"/>
              <a:t>Training Courses</a:t>
            </a:r>
          </a:p>
        </p:txBody>
      </p:sp>
      <p:sp>
        <p:nvSpPr>
          <p:cNvPr id="3" name="Text Placeholder 2"/>
          <p:cNvSpPr>
            <a:spLocks noGrp="1"/>
          </p:cNvSpPr>
          <p:nvPr>
            <p:ph type="body" idx="1"/>
          </p:nvPr>
        </p:nvSpPr>
        <p:spPr>
          <a:xfrm>
            <a:off x="535939" y="1524000"/>
            <a:ext cx="8072119" cy="4801314"/>
          </a:xfrm>
        </p:spPr>
        <p:txBody>
          <a:bodyPr/>
          <a:lstStyle/>
          <a:p>
            <a:pPr marL="457200" indent="-457200">
              <a:buFont typeface="Arial" panose="020B0604020202020204" pitchFamily="34" charset="0"/>
              <a:buChar char="•"/>
            </a:pPr>
            <a:r>
              <a:rPr lang="en-US" sz="2600" dirty="0">
                <a:solidFill>
                  <a:schemeClr val="bg1"/>
                </a:solidFill>
              </a:rPr>
              <a:t>Mass Casualty Incident Management </a:t>
            </a:r>
          </a:p>
          <a:p>
            <a:pPr marL="914400" lvl="1" indent="-457200">
              <a:buFont typeface="Arial" panose="020B0604020202020204" pitchFamily="34" charset="0"/>
              <a:buChar char="•"/>
            </a:pPr>
            <a:r>
              <a:rPr lang="en-US" sz="2600" dirty="0">
                <a:solidFill>
                  <a:schemeClr val="bg1"/>
                </a:solidFill>
              </a:rPr>
              <a:t>Module I – Awareness</a:t>
            </a:r>
          </a:p>
          <a:p>
            <a:pPr marL="914400" lvl="1" indent="-457200">
              <a:buFont typeface="Arial" panose="020B0604020202020204" pitchFamily="34" charset="0"/>
              <a:buChar char="•"/>
            </a:pPr>
            <a:r>
              <a:rPr lang="en-US" sz="2600" dirty="0">
                <a:solidFill>
                  <a:schemeClr val="bg1"/>
                </a:solidFill>
              </a:rPr>
              <a:t>Module II – Operations</a:t>
            </a:r>
          </a:p>
          <a:p>
            <a:pPr marL="457200" indent="-457200">
              <a:buFont typeface="Arial" panose="020B0604020202020204" pitchFamily="34" charset="0"/>
              <a:buChar char="•"/>
            </a:pPr>
            <a:endParaRPr lang="en-US" sz="2600" dirty="0">
              <a:solidFill>
                <a:schemeClr val="bg1"/>
              </a:solidFill>
            </a:endParaRPr>
          </a:p>
          <a:p>
            <a:pPr marL="457200" indent="-457200">
              <a:buFont typeface="Arial" panose="020B0604020202020204" pitchFamily="34" charset="0"/>
              <a:buChar char="•"/>
            </a:pPr>
            <a:r>
              <a:rPr lang="en-US" sz="2600" dirty="0">
                <a:solidFill>
                  <a:schemeClr val="bg1"/>
                </a:solidFill>
              </a:rPr>
              <a:t>Mass Casualty Incident Management Instructor </a:t>
            </a:r>
          </a:p>
          <a:p>
            <a:pPr marL="457200" indent="-457200">
              <a:buFont typeface="Arial" panose="020B0604020202020204" pitchFamily="34" charset="0"/>
              <a:buChar char="•"/>
            </a:pPr>
            <a:endParaRPr lang="en-US" sz="2600" dirty="0">
              <a:solidFill>
                <a:schemeClr val="bg1"/>
              </a:solidFill>
            </a:endParaRPr>
          </a:p>
          <a:p>
            <a:pPr marL="457200" indent="-457200">
              <a:buFont typeface="Arial" panose="020B0604020202020204" pitchFamily="34" charset="0"/>
              <a:buChar char="•"/>
            </a:pPr>
            <a:r>
              <a:rPr lang="en-US" sz="2600" dirty="0">
                <a:solidFill>
                  <a:schemeClr val="bg1"/>
                </a:solidFill>
              </a:rPr>
              <a:t>Vehicle Rescue</a:t>
            </a:r>
          </a:p>
          <a:p>
            <a:pPr marL="457200" indent="-457200">
              <a:buFont typeface="Arial" panose="020B0604020202020204" pitchFamily="34" charset="0"/>
              <a:buChar char="•"/>
            </a:pPr>
            <a:endParaRPr lang="en-US" sz="2600" dirty="0">
              <a:solidFill>
                <a:schemeClr val="bg1"/>
              </a:solidFill>
            </a:endParaRPr>
          </a:p>
          <a:p>
            <a:pPr marL="457200" indent="-457200">
              <a:buFont typeface="Arial" panose="020B0604020202020204" pitchFamily="34" charset="0"/>
              <a:buChar char="•"/>
            </a:pPr>
            <a:r>
              <a:rPr lang="en-US" sz="2600" dirty="0">
                <a:solidFill>
                  <a:schemeClr val="bg1"/>
                </a:solidFill>
              </a:rPr>
              <a:t>National Incident Management System (NIMS)/Incident Command System (ICS)</a:t>
            </a:r>
          </a:p>
          <a:p>
            <a:pPr marL="914400" lvl="1" indent="-457200">
              <a:buFont typeface="Arial" panose="020B0604020202020204" pitchFamily="34" charset="0"/>
              <a:buChar char="•"/>
            </a:pPr>
            <a:r>
              <a:rPr lang="en-US" sz="2600" dirty="0">
                <a:solidFill>
                  <a:schemeClr val="bg1"/>
                </a:solidFill>
              </a:rPr>
              <a:t>ICS 300 – Intermediate Incident Command</a:t>
            </a:r>
          </a:p>
          <a:p>
            <a:pPr marL="914400" lvl="1" indent="-457200">
              <a:buFont typeface="Arial" panose="020B0604020202020204" pitchFamily="34" charset="0"/>
              <a:buChar char="•"/>
            </a:pPr>
            <a:r>
              <a:rPr lang="en-US" sz="2600" dirty="0">
                <a:solidFill>
                  <a:schemeClr val="bg1"/>
                </a:solidFill>
              </a:rPr>
              <a:t>ICS 400 – Advanced ICS and General Staff</a:t>
            </a:r>
          </a:p>
        </p:txBody>
      </p:sp>
    </p:spTree>
    <p:extLst>
      <p:ext uri="{BB962C8B-B14F-4D97-AF65-F5344CB8AC3E}">
        <p14:creationId xmlns:p14="http://schemas.microsoft.com/office/powerpoint/2010/main" val="38209303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125980"/>
            <a:ext cx="7772400" cy="677108"/>
          </a:xfrm>
        </p:spPr>
        <p:txBody>
          <a:bodyPr/>
          <a:lstStyle/>
          <a:p>
            <a:r>
              <a:rPr lang="en-US" dirty="0"/>
              <a:t>Communications Programs</a:t>
            </a:r>
          </a:p>
        </p:txBody>
      </p:sp>
      <p:sp>
        <p:nvSpPr>
          <p:cNvPr id="7" name="Subtitle 6"/>
          <p:cNvSpPr>
            <a:spLocks noGrp="1"/>
          </p:cNvSpPr>
          <p:nvPr>
            <p:ph type="subTitle" idx="4"/>
          </p:nvPr>
        </p:nvSpPr>
        <p:spPr>
          <a:xfrm>
            <a:off x="1371600" y="3840480"/>
            <a:ext cx="6400800" cy="400110"/>
          </a:xfrm>
        </p:spPr>
        <p:txBody>
          <a:bodyPr/>
          <a:lstStyle/>
          <a:p>
            <a:r>
              <a:rPr lang="en-US" sz="2600" dirty="0">
                <a:solidFill>
                  <a:schemeClr val="bg1"/>
                </a:solidFill>
              </a:rPr>
              <a:t>Lead Staff – Rich Troshak</a:t>
            </a:r>
          </a:p>
        </p:txBody>
      </p:sp>
    </p:spTree>
    <p:extLst>
      <p:ext uri="{BB962C8B-B14F-4D97-AF65-F5344CB8AC3E}">
        <p14:creationId xmlns:p14="http://schemas.microsoft.com/office/powerpoint/2010/main" val="23267047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874" y="380491"/>
            <a:ext cx="7092250" cy="1354217"/>
          </a:xfrm>
        </p:spPr>
        <p:txBody>
          <a:bodyPr/>
          <a:lstStyle/>
          <a:p>
            <a:r>
              <a:rPr lang="en-US" dirty="0"/>
              <a:t>Public Safety Access Points (PSAP)/9-1-1 Centers</a:t>
            </a:r>
          </a:p>
        </p:txBody>
      </p:sp>
      <p:sp>
        <p:nvSpPr>
          <p:cNvPr id="3" name="Text Placeholder 2"/>
          <p:cNvSpPr>
            <a:spLocks noGrp="1"/>
          </p:cNvSpPr>
          <p:nvPr>
            <p:ph type="body" idx="1"/>
          </p:nvPr>
        </p:nvSpPr>
        <p:spPr>
          <a:xfrm>
            <a:off x="535940" y="2011172"/>
            <a:ext cx="8072119" cy="3200876"/>
          </a:xfrm>
        </p:spPr>
        <p:txBody>
          <a:bodyPr/>
          <a:lstStyle/>
          <a:p>
            <a:pPr marL="463550" lvl="1" indent="-457200">
              <a:buFont typeface="Arial" panose="020B0604020202020204" pitchFamily="34" charset="0"/>
              <a:buChar char="•"/>
            </a:pPr>
            <a:r>
              <a:rPr lang="en-US" sz="2600" dirty="0">
                <a:solidFill>
                  <a:schemeClr val="bg1"/>
                </a:solidFill>
              </a:rPr>
              <a:t>OEMS conducts outreach and provides technical assistance to 911 centers to promote and assist with the implementation of EMD statewide</a:t>
            </a:r>
          </a:p>
          <a:p>
            <a:pPr marL="463550" lvl="1" indent="-457200">
              <a:buFont typeface="Arial" panose="020B0604020202020204" pitchFamily="34" charset="0"/>
              <a:buChar char="•"/>
            </a:pPr>
            <a:endParaRPr lang="en-US" sz="2600" dirty="0">
              <a:solidFill>
                <a:schemeClr val="bg1"/>
              </a:solidFill>
            </a:endParaRPr>
          </a:p>
          <a:p>
            <a:pPr marL="463550" lvl="1" indent="-457200">
              <a:buFont typeface="Arial" panose="020B0604020202020204" pitchFamily="34" charset="0"/>
              <a:buChar char="•"/>
            </a:pPr>
            <a:r>
              <a:rPr lang="en-US" sz="2600" dirty="0">
                <a:solidFill>
                  <a:schemeClr val="bg1"/>
                </a:solidFill>
              </a:rPr>
              <a:t>Oversight of EMD Accreditation Program</a:t>
            </a:r>
          </a:p>
          <a:p>
            <a:pPr marL="463550" lvl="1" indent="-457200">
              <a:buFont typeface="Arial" panose="020B0604020202020204" pitchFamily="34" charset="0"/>
              <a:buChar char="•"/>
            </a:pPr>
            <a:endParaRPr lang="en-US" sz="2600" dirty="0">
              <a:solidFill>
                <a:schemeClr val="bg1"/>
              </a:solidFill>
            </a:endParaRPr>
          </a:p>
          <a:p>
            <a:pPr marL="463550" lvl="1" indent="-457200">
              <a:buFont typeface="Arial" panose="020B0604020202020204" pitchFamily="34" charset="0"/>
              <a:buChar char="•"/>
            </a:pPr>
            <a:r>
              <a:rPr lang="en-US" sz="2600" dirty="0">
                <a:solidFill>
                  <a:schemeClr val="bg1"/>
                </a:solidFill>
              </a:rPr>
              <a:t>Oversight of compliance with requirements set forth by legislation mandating </a:t>
            </a:r>
            <a:r>
              <a:rPr lang="en-US" sz="2600" dirty="0" err="1">
                <a:solidFill>
                  <a:schemeClr val="bg1"/>
                </a:solidFill>
              </a:rPr>
              <a:t>tCPR</a:t>
            </a:r>
            <a:r>
              <a:rPr lang="en-US" sz="2600" dirty="0">
                <a:solidFill>
                  <a:schemeClr val="bg1"/>
                </a:solidFill>
              </a:rPr>
              <a:t> and eventually EMD</a:t>
            </a:r>
            <a:endParaRPr lang="en-US" sz="2600" dirty="0"/>
          </a:p>
        </p:txBody>
      </p:sp>
    </p:spTree>
    <p:extLst>
      <p:ext uri="{BB962C8B-B14F-4D97-AF65-F5344CB8AC3E}">
        <p14:creationId xmlns:p14="http://schemas.microsoft.com/office/powerpoint/2010/main" val="27622458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874" y="380491"/>
            <a:ext cx="7092250" cy="677108"/>
          </a:xfrm>
        </p:spPr>
        <p:txBody>
          <a:bodyPr/>
          <a:lstStyle/>
          <a:p>
            <a:r>
              <a:rPr lang="en-US" dirty="0"/>
              <a:t>EMD Accreditation Program</a:t>
            </a:r>
          </a:p>
        </p:txBody>
      </p:sp>
      <p:sp>
        <p:nvSpPr>
          <p:cNvPr id="3" name="Text Placeholder 2"/>
          <p:cNvSpPr>
            <a:spLocks noGrp="1"/>
          </p:cNvSpPr>
          <p:nvPr>
            <p:ph type="body" idx="1"/>
          </p:nvPr>
        </p:nvSpPr>
        <p:spPr>
          <a:xfrm>
            <a:off x="535940" y="1447800"/>
            <a:ext cx="8072119" cy="5257800"/>
          </a:xfrm>
        </p:spPr>
        <p:txBody>
          <a:bodyPr/>
          <a:lstStyle/>
          <a:p>
            <a:pPr marL="463550" lvl="1" indent="-457200">
              <a:buFont typeface="Arial" panose="020B0604020202020204" pitchFamily="34" charset="0"/>
              <a:buChar char="•"/>
            </a:pPr>
            <a:r>
              <a:rPr lang="en-US" sz="2600" dirty="0">
                <a:solidFill>
                  <a:schemeClr val="bg1"/>
                </a:solidFill>
              </a:rPr>
              <a:t>EMD is defined as: “Trained communicators, using locally approved guidelines, dispatch appropriate resources to a medical call and provide instructions to the caller to treat the patient until first responders arrive.”</a:t>
            </a:r>
          </a:p>
          <a:p>
            <a:pPr marL="342900" indent="-342900">
              <a:buFont typeface="Arial" panose="020B0604020202020204" pitchFamily="34" charset="0"/>
              <a:buChar char="•"/>
            </a:pPr>
            <a:endParaRPr lang="en-US" sz="2600" dirty="0">
              <a:solidFill>
                <a:schemeClr val="bg1"/>
              </a:solidFill>
            </a:endParaRPr>
          </a:p>
          <a:p>
            <a:pPr marL="342900" indent="-342900">
              <a:buFont typeface="Arial" panose="020B0604020202020204" pitchFamily="34" charset="0"/>
              <a:buChar char="•"/>
            </a:pPr>
            <a:r>
              <a:rPr lang="en-US" sz="2600" dirty="0">
                <a:solidFill>
                  <a:schemeClr val="bg1"/>
                </a:solidFill>
              </a:rPr>
              <a:t>A voluntary accreditation program for 911 centers implementing emergency medical dispatch</a:t>
            </a:r>
          </a:p>
          <a:p>
            <a:pPr marL="342900" indent="-342900">
              <a:buFont typeface="Arial" panose="020B0604020202020204" pitchFamily="34" charset="0"/>
              <a:buChar char="•"/>
            </a:pPr>
            <a:endParaRPr lang="en-US" sz="2600" dirty="0">
              <a:solidFill>
                <a:schemeClr val="bg1"/>
              </a:solidFill>
            </a:endParaRPr>
          </a:p>
          <a:p>
            <a:pPr marL="342900" indent="-342900">
              <a:buFont typeface="Arial" panose="020B0604020202020204" pitchFamily="34" charset="0"/>
              <a:buChar char="•"/>
            </a:pPr>
            <a:r>
              <a:rPr lang="en-US" sz="2600" dirty="0">
                <a:solidFill>
                  <a:schemeClr val="bg1"/>
                </a:solidFill>
              </a:rPr>
              <a:t>Requires all personnel in and accredited agency to be trained in EMD by an OEMS recognized training organization within two years of initial employment and to comply with continuing education requirements</a:t>
            </a:r>
            <a:endParaRPr lang="en-US" sz="2600" dirty="0"/>
          </a:p>
        </p:txBody>
      </p:sp>
    </p:spTree>
    <p:extLst>
      <p:ext uri="{BB962C8B-B14F-4D97-AF65-F5344CB8AC3E}">
        <p14:creationId xmlns:p14="http://schemas.microsoft.com/office/powerpoint/2010/main" val="31894015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874" y="380491"/>
            <a:ext cx="7092250" cy="1354217"/>
          </a:xfrm>
        </p:spPr>
        <p:txBody>
          <a:bodyPr/>
          <a:lstStyle/>
          <a:p>
            <a:r>
              <a:rPr lang="en-US" dirty="0"/>
              <a:t>Other Communications Activities</a:t>
            </a:r>
          </a:p>
        </p:txBody>
      </p:sp>
      <p:sp>
        <p:nvSpPr>
          <p:cNvPr id="3" name="Text Placeholder 2"/>
          <p:cNvSpPr>
            <a:spLocks noGrp="1"/>
          </p:cNvSpPr>
          <p:nvPr>
            <p:ph type="body" idx="1"/>
          </p:nvPr>
        </p:nvSpPr>
        <p:spPr>
          <a:xfrm>
            <a:off x="535940" y="2011172"/>
            <a:ext cx="8072119" cy="3600986"/>
          </a:xfrm>
        </p:spPr>
        <p:txBody>
          <a:bodyPr/>
          <a:lstStyle/>
          <a:p>
            <a:pPr marL="342900" indent="-342900">
              <a:buFont typeface="Arial" panose="020B0604020202020204" pitchFamily="34" charset="0"/>
              <a:buChar char="•"/>
            </a:pPr>
            <a:r>
              <a:rPr lang="en-US" sz="2600" dirty="0">
                <a:solidFill>
                  <a:schemeClr val="bg1"/>
                </a:solidFill>
              </a:rPr>
              <a:t>FCC Coordination for EMS agencies or hospitals seeking to operate on EMS designated channels</a:t>
            </a:r>
          </a:p>
          <a:p>
            <a:pPr marL="342900" indent="-342900">
              <a:buFont typeface="Arial" panose="020B0604020202020204" pitchFamily="34" charset="0"/>
              <a:buChar char="•"/>
            </a:pPr>
            <a:endParaRPr lang="en-US" sz="2600" dirty="0">
              <a:solidFill>
                <a:schemeClr val="bg1"/>
              </a:solidFill>
            </a:endParaRPr>
          </a:p>
          <a:p>
            <a:pPr marL="342900" indent="-342900">
              <a:buFont typeface="Arial" panose="020B0604020202020204" pitchFamily="34" charset="0"/>
              <a:buChar char="•"/>
            </a:pPr>
            <a:r>
              <a:rPr lang="en-US" sz="2600" dirty="0" err="1">
                <a:solidFill>
                  <a:schemeClr val="bg1"/>
                </a:solidFill>
              </a:rPr>
              <a:t>FirstNet</a:t>
            </a:r>
            <a:endParaRPr lang="en-US" sz="2600" dirty="0">
              <a:solidFill>
                <a:schemeClr val="bg1"/>
              </a:solidFill>
            </a:endParaRPr>
          </a:p>
          <a:p>
            <a:pPr marL="342900" indent="-342900">
              <a:buFont typeface="Arial" panose="020B0604020202020204" pitchFamily="34" charset="0"/>
              <a:buChar char="•"/>
            </a:pPr>
            <a:endParaRPr lang="en-US" sz="2600" dirty="0">
              <a:solidFill>
                <a:schemeClr val="bg1"/>
              </a:solidFill>
            </a:endParaRPr>
          </a:p>
          <a:p>
            <a:pPr marL="342900" indent="-342900">
              <a:buFont typeface="Arial" panose="020B0604020202020204" pitchFamily="34" charset="0"/>
              <a:buChar char="•"/>
            </a:pPr>
            <a:r>
              <a:rPr lang="en-US" sz="2600" dirty="0">
                <a:solidFill>
                  <a:schemeClr val="bg1"/>
                </a:solidFill>
              </a:rPr>
              <a:t>Communications Directory </a:t>
            </a:r>
          </a:p>
          <a:p>
            <a:pPr marL="800100" lvl="1" indent="-342900">
              <a:buFont typeface="Arial" panose="020B0604020202020204" pitchFamily="34" charset="0"/>
              <a:buChar char="•"/>
            </a:pPr>
            <a:r>
              <a:rPr lang="en-US" sz="2600" dirty="0">
                <a:solidFill>
                  <a:schemeClr val="bg1"/>
                </a:solidFill>
              </a:rPr>
              <a:t>Provides contact information for the 911 centers</a:t>
            </a:r>
          </a:p>
          <a:p>
            <a:pPr marL="342900" indent="-342900">
              <a:buFont typeface="Arial" panose="020B0604020202020204" pitchFamily="34" charset="0"/>
              <a:buChar char="•"/>
            </a:pPr>
            <a:endParaRPr lang="en-US" sz="2600" dirty="0">
              <a:solidFill>
                <a:schemeClr val="bg1"/>
              </a:solidFill>
            </a:endParaRPr>
          </a:p>
          <a:p>
            <a:endParaRPr lang="en-US" sz="2600" dirty="0"/>
          </a:p>
        </p:txBody>
      </p:sp>
    </p:spTree>
    <p:extLst>
      <p:ext uri="{BB962C8B-B14F-4D97-AF65-F5344CB8AC3E}">
        <p14:creationId xmlns:p14="http://schemas.microsoft.com/office/powerpoint/2010/main" val="42584706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Emergency Operations Planning</a:t>
            </a:r>
          </a:p>
        </p:txBody>
      </p:sp>
      <p:sp>
        <p:nvSpPr>
          <p:cNvPr id="5" name="Subtitle 4"/>
          <p:cNvSpPr>
            <a:spLocks noGrp="1"/>
          </p:cNvSpPr>
          <p:nvPr>
            <p:ph type="subTitle" idx="4"/>
          </p:nvPr>
        </p:nvSpPr>
        <p:spPr/>
        <p:txBody>
          <a:bodyPr/>
          <a:lstStyle/>
          <a:p>
            <a:r>
              <a:rPr lang="en-US" sz="2600" dirty="0">
                <a:solidFill>
                  <a:schemeClr val="bg1"/>
                </a:solidFill>
              </a:rPr>
              <a:t>Lead Staff – Caron Nazario</a:t>
            </a:r>
          </a:p>
        </p:txBody>
      </p:sp>
    </p:spTree>
    <p:extLst>
      <p:ext uri="{BB962C8B-B14F-4D97-AF65-F5344CB8AC3E}">
        <p14:creationId xmlns:p14="http://schemas.microsoft.com/office/powerpoint/2010/main" val="26359865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0491"/>
            <a:ext cx="7848600" cy="1354217"/>
          </a:xfrm>
        </p:spPr>
        <p:txBody>
          <a:bodyPr/>
          <a:lstStyle/>
          <a:p>
            <a:r>
              <a:rPr lang="en-US" dirty="0"/>
              <a:t>Emergency Planning Assistance</a:t>
            </a:r>
          </a:p>
        </p:txBody>
      </p:sp>
      <p:sp>
        <p:nvSpPr>
          <p:cNvPr id="3" name="Text Placeholder 2"/>
          <p:cNvSpPr>
            <a:spLocks noGrp="1"/>
          </p:cNvSpPr>
          <p:nvPr>
            <p:ph type="body" idx="1"/>
          </p:nvPr>
        </p:nvSpPr>
        <p:spPr>
          <a:xfrm>
            <a:off x="381000" y="1447800"/>
            <a:ext cx="8072119" cy="4544834"/>
          </a:xfrm>
        </p:spPr>
        <p:txBody>
          <a:bodyPr/>
          <a:lstStyle/>
          <a:p>
            <a:pPr marL="469900" indent="-457200">
              <a:lnSpc>
                <a:spcPct val="100000"/>
              </a:lnSpc>
              <a:spcBef>
                <a:spcPts val="495"/>
              </a:spcBef>
              <a:buSzPct val="64062"/>
              <a:buFont typeface="Arial" panose="020B0604020202020204" pitchFamily="34" charset="0"/>
              <a:buChar char="•"/>
              <a:tabLst>
                <a:tab pos="354965" algn="l"/>
                <a:tab pos="355600" algn="l"/>
              </a:tabLst>
            </a:pPr>
            <a:r>
              <a:rPr lang="en-US" sz="2600" spc="-5" dirty="0">
                <a:solidFill>
                  <a:srgbClr val="FFFFFF"/>
                </a:solidFill>
                <a:latin typeface="Tahoma"/>
                <a:cs typeface="Tahoma"/>
              </a:rPr>
              <a:t>Provide assistance</a:t>
            </a:r>
            <a:r>
              <a:rPr lang="en-US" sz="2600" spc="-20" dirty="0">
                <a:solidFill>
                  <a:srgbClr val="FFFFFF"/>
                </a:solidFill>
                <a:latin typeface="Tahoma"/>
                <a:cs typeface="Tahoma"/>
              </a:rPr>
              <a:t> </a:t>
            </a:r>
            <a:r>
              <a:rPr lang="en-US" sz="2600" spc="-5" dirty="0">
                <a:solidFill>
                  <a:srgbClr val="FFFFFF"/>
                </a:solidFill>
                <a:latin typeface="Tahoma"/>
                <a:cs typeface="Tahoma"/>
              </a:rPr>
              <a:t>for:</a:t>
            </a:r>
            <a:endParaRPr lang="en-US" sz="2600" dirty="0">
              <a:latin typeface="Tahoma"/>
              <a:cs typeface="Tahoma"/>
            </a:endParaRPr>
          </a:p>
          <a:p>
            <a:pPr marL="926465" marR="1206500" lvl="1" indent="-457200">
              <a:lnSpc>
                <a:spcPts val="3030"/>
              </a:lnSpc>
              <a:spcBef>
                <a:spcPts val="715"/>
              </a:spcBef>
              <a:spcAft>
                <a:spcPts val="600"/>
              </a:spcAft>
              <a:buSzPct val="64285"/>
              <a:buFont typeface="Arial" panose="020B0604020202020204" pitchFamily="34" charset="0"/>
              <a:buChar char="•"/>
              <a:tabLst>
                <a:tab pos="756920" algn="l"/>
              </a:tabLst>
            </a:pPr>
            <a:r>
              <a:rPr lang="en-US" sz="2600" spc="-5" dirty="0">
                <a:solidFill>
                  <a:srgbClr val="FFFFFF"/>
                </a:solidFill>
                <a:latin typeface="Tahoma"/>
                <a:cs typeface="Tahoma"/>
              </a:rPr>
              <a:t>Writing and evaluating Comprehensive  Emergency Management</a:t>
            </a:r>
            <a:r>
              <a:rPr lang="en-US" sz="2600" spc="25" dirty="0">
                <a:solidFill>
                  <a:srgbClr val="FFFFFF"/>
                </a:solidFill>
                <a:latin typeface="Tahoma"/>
                <a:cs typeface="Tahoma"/>
              </a:rPr>
              <a:t> </a:t>
            </a:r>
            <a:r>
              <a:rPr lang="en-US" sz="2600" spc="-10" dirty="0">
                <a:solidFill>
                  <a:srgbClr val="FFFFFF"/>
                </a:solidFill>
                <a:latin typeface="Tahoma"/>
                <a:cs typeface="Tahoma"/>
              </a:rPr>
              <a:t>Plans</a:t>
            </a:r>
            <a:endParaRPr lang="en-US" sz="2600" dirty="0">
              <a:latin typeface="Tahoma"/>
              <a:cs typeface="Tahoma"/>
            </a:endParaRPr>
          </a:p>
          <a:p>
            <a:pPr marL="926465" marR="429259" lvl="1" indent="-457200">
              <a:lnSpc>
                <a:spcPts val="3030"/>
              </a:lnSpc>
              <a:spcBef>
                <a:spcPts val="660"/>
              </a:spcBef>
              <a:spcAft>
                <a:spcPts val="600"/>
              </a:spcAft>
              <a:buSzPct val="64285"/>
              <a:buFont typeface="Arial" panose="020B0604020202020204" pitchFamily="34" charset="0"/>
              <a:buChar char="•"/>
              <a:tabLst>
                <a:tab pos="756920" algn="l"/>
              </a:tabLst>
            </a:pPr>
            <a:r>
              <a:rPr lang="en-US" sz="2600" spc="-5" dirty="0">
                <a:solidFill>
                  <a:srgbClr val="FFFFFF"/>
                </a:solidFill>
                <a:latin typeface="Tahoma"/>
                <a:cs typeface="Tahoma"/>
              </a:rPr>
              <a:t>Outlining the steps for requesting state and  federal</a:t>
            </a:r>
            <a:r>
              <a:rPr lang="en-US" sz="2600" spc="-15" dirty="0">
                <a:solidFill>
                  <a:srgbClr val="FFFFFF"/>
                </a:solidFill>
                <a:latin typeface="Tahoma"/>
                <a:cs typeface="Tahoma"/>
              </a:rPr>
              <a:t> </a:t>
            </a:r>
            <a:r>
              <a:rPr lang="en-US" sz="2600" spc="-5" dirty="0">
                <a:solidFill>
                  <a:srgbClr val="FFFFFF"/>
                </a:solidFill>
                <a:latin typeface="Tahoma"/>
                <a:cs typeface="Tahoma"/>
              </a:rPr>
              <a:t>assistance</a:t>
            </a:r>
            <a:endParaRPr lang="en-US" sz="2600" dirty="0">
              <a:latin typeface="Tahoma"/>
              <a:cs typeface="Tahoma"/>
            </a:endParaRPr>
          </a:p>
          <a:p>
            <a:pPr marL="926465" marR="314325" lvl="1" indent="-457200">
              <a:lnSpc>
                <a:spcPts val="3030"/>
              </a:lnSpc>
              <a:spcBef>
                <a:spcPts val="660"/>
              </a:spcBef>
              <a:spcAft>
                <a:spcPts val="600"/>
              </a:spcAft>
              <a:buSzPct val="64285"/>
              <a:buFont typeface="Arial" panose="020B0604020202020204" pitchFamily="34" charset="0"/>
              <a:buChar char="•"/>
              <a:tabLst>
                <a:tab pos="756920" algn="l"/>
              </a:tabLst>
            </a:pPr>
            <a:r>
              <a:rPr lang="en-US" sz="2600" spc="-5" dirty="0">
                <a:solidFill>
                  <a:srgbClr val="FFFFFF"/>
                </a:solidFill>
                <a:latin typeface="Tahoma"/>
                <a:cs typeface="Tahoma"/>
              </a:rPr>
              <a:t>Writing and evaluating Comprehensive Mass  Casualty</a:t>
            </a:r>
            <a:r>
              <a:rPr lang="en-US" sz="2600" spc="30" dirty="0">
                <a:solidFill>
                  <a:srgbClr val="FFFFFF"/>
                </a:solidFill>
                <a:latin typeface="Tahoma"/>
                <a:cs typeface="Tahoma"/>
              </a:rPr>
              <a:t> </a:t>
            </a:r>
            <a:r>
              <a:rPr lang="en-US" sz="2600" spc="-10" dirty="0">
                <a:solidFill>
                  <a:srgbClr val="FFFFFF"/>
                </a:solidFill>
                <a:latin typeface="Tahoma"/>
                <a:cs typeface="Tahoma"/>
              </a:rPr>
              <a:t>Plans</a:t>
            </a:r>
            <a:endParaRPr lang="en-US" sz="2600" dirty="0">
              <a:latin typeface="Tahoma"/>
              <a:cs typeface="Tahoma"/>
            </a:endParaRPr>
          </a:p>
          <a:p>
            <a:pPr marL="926465" marR="5080" lvl="1" indent="-457200">
              <a:lnSpc>
                <a:spcPts val="3030"/>
              </a:lnSpc>
              <a:spcBef>
                <a:spcPts val="660"/>
              </a:spcBef>
              <a:spcAft>
                <a:spcPts val="600"/>
              </a:spcAft>
              <a:buSzPct val="64285"/>
              <a:buFont typeface="Arial" panose="020B0604020202020204" pitchFamily="34" charset="0"/>
              <a:buChar char="•"/>
              <a:tabLst>
                <a:tab pos="756920" algn="l"/>
              </a:tabLst>
            </a:pPr>
            <a:r>
              <a:rPr lang="en-US" sz="2600" spc="-5" dirty="0">
                <a:solidFill>
                  <a:srgbClr val="FFFFFF"/>
                </a:solidFill>
                <a:latin typeface="Tahoma"/>
                <a:cs typeface="Tahoma"/>
              </a:rPr>
              <a:t>Provide guidance for Contingency planning for  special</a:t>
            </a:r>
            <a:r>
              <a:rPr lang="en-US" sz="2600" spc="-10" dirty="0">
                <a:solidFill>
                  <a:srgbClr val="FFFFFF"/>
                </a:solidFill>
                <a:latin typeface="Tahoma"/>
                <a:cs typeface="Tahoma"/>
              </a:rPr>
              <a:t> </a:t>
            </a:r>
            <a:r>
              <a:rPr lang="en-US" sz="2600" spc="-5" dirty="0">
                <a:solidFill>
                  <a:srgbClr val="FFFFFF"/>
                </a:solidFill>
                <a:latin typeface="Tahoma"/>
                <a:cs typeface="Tahoma"/>
              </a:rPr>
              <a:t>events</a:t>
            </a:r>
            <a:endParaRPr lang="en-US" sz="2600" dirty="0">
              <a:latin typeface="Tahoma"/>
              <a:cs typeface="Tahoma"/>
            </a:endParaRPr>
          </a:p>
          <a:p>
            <a:endParaRPr lang="en-US" sz="2600" dirty="0"/>
          </a:p>
        </p:txBody>
      </p:sp>
    </p:spTree>
    <p:extLst>
      <p:ext uri="{BB962C8B-B14F-4D97-AF65-F5344CB8AC3E}">
        <p14:creationId xmlns:p14="http://schemas.microsoft.com/office/powerpoint/2010/main" val="40164390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125980"/>
            <a:ext cx="7772400" cy="677108"/>
          </a:xfrm>
        </p:spPr>
        <p:txBody>
          <a:bodyPr/>
          <a:lstStyle/>
          <a:p>
            <a:r>
              <a:rPr lang="en-US" dirty="0"/>
              <a:t>Other Programs</a:t>
            </a:r>
          </a:p>
        </p:txBody>
      </p:sp>
      <p:sp>
        <p:nvSpPr>
          <p:cNvPr id="5" name="Subtitle 4"/>
          <p:cNvSpPr>
            <a:spLocks noGrp="1"/>
          </p:cNvSpPr>
          <p:nvPr>
            <p:ph type="subTitle" idx="4"/>
          </p:nvPr>
        </p:nvSpPr>
        <p:spPr/>
        <p:txBody>
          <a:bodyPr/>
          <a:lstStyle/>
          <a:p>
            <a:endParaRPr lang="en-US" dirty="0"/>
          </a:p>
        </p:txBody>
      </p:sp>
    </p:spTree>
    <p:extLst>
      <p:ext uri="{BB962C8B-B14F-4D97-AF65-F5344CB8AC3E}">
        <p14:creationId xmlns:p14="http://schemas.microsoft.com/office/powerpoint/2010/main" val="10733449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874" y="380491"/>
            <a:ext cx="7092250" cy="677108"/>
          </a:xfrm>
        </p:spPr>
        <p:txBody>
          <a:bodyPr/>
          <a:lstStyle/>
          <a:p>
            <a:r>
              <a:rPr lang="en-US" dirty="0"/>
              <a:t>Other Areas of Focus</a:t>
            </a:r>
          </a:p>
        </p:txBody>
      </p:sp>
      <p:sp>
        <p:nvSpPr>
          <p:cNvPr id="3" name="Text Placeholder 2"/>
          <p:cNvSpPr>
            <a:spLocks noGrp="1"/>
          </p:cNvSpPr>
          <p:nvPr>
            <p:ph type="body" idx="1"/>
          </p:nvPr>
        </p:nvSpPr>
        <p:spPr>
          <a:xfrm>
            <a:off x="535940" y="1524000"/>
            <a:ext cx="8072119" cy="3200876"/>
          </a:xfrm>
        </p:spPr>
        <p:txBody>
          <a:bodyPr/>
          <a:lstStyle/>
          <a:p>
            <a:pPr marL="457200" indent="-457200">
              <a:buFont typeface="Arial" panose="020B0604020202020204" pitchFamily="34" charset="0"/>
              <a:buChar char="•"/>
            </a:pPr>
            <a:r>
              <a:rPr lang="en-US" sz="2600" dirty="0">
                <a:solidFill>
                  <a:schemeClr val="bg1"/>
                </a:solidFill>
              </a:rPr>
              <a:t>Human Trafficking Awareness Education</a:t>
            </a:r>
          </a:p>
          <a:p>
            <a:endParaRPr lang="en-US" sz="2600" dirty="0">
              <a:solidFill>
                <a:schemeClr val="bg1"/>
              </a:solidFill>
            </a:endParaRPr>
          </a:p>
          <a:p>
            <a:pPr marL="457200" indent="-457200">
              <a:buFont typeface="Arial" panose="020B0604020202020204" pitchFamily="34" charset="0"/>
              <a:buChar char="•"/>
            </a:pPr>
            <a:r>
              <a:rPr lang="en-US" sz="2600" dirty="0">
                <a:solidFill>
                  <a:schemeClr val="bg1"/>
                </a:solidFill>
              </a:rPr>
              <a:t>Opioid Crisis Response </a:t>
            </a:r>
          </a:p>
          <a:p>
            <a:endParaRPr lang="en-US" sz="2600" dirty="0">
              <a:solidFill>
                <a:schemeClr val="bg1"/>
              </a:solidFill>
            </a:endParaRPr>
          </a:p>
          <a:p>
            <a:pPr marL="457200" indent="-457200">
              <a:buFont typeface="Arial" panose="020B0604020202020204" pitchFamily="34" charset="0"/>
              <a:buChar char="•"/>
            </a:pPr>
            <a:r>
              <a:rPr lang="en-US" sz="2600" dirty="0">
                <a:solidFill>
                  <a:schemeClr val="bg1"/>
                </a:solidFill>
              </a:rPr>
              <a:t>Emergency Infectious Diseases</a:t>
            </a:r>
          </a:p>
          <a:p>
            <a:pPr marL="457200" indent="-457200">
              <a:buFont typeface="Arial" panose="020B0604020202020204" pitchFamily="34" charset="0"/>
              <a:buChar char="•"/>
            </a:pPr>
            <a:endParaRPr lang="en-US" sz="2600" dirty="0">
              <a:solidFill>
                <a:schemeClr val="bg1"/>
              </a:solidFill>
            </a:endParaRPr>
          </a:p>
          <a:p>
            <a:pPr marL="457200" indent="-457200">
              <a:buFont typeface="Arial" panose="020B0604020202020204" pitchFamily="34" charset="0"/>
              <a:buChar char="•"/>
            </a:pPr>
            <a:r>
              <a:rPr lang="en-US" sz="2600" dirty="0">
                <a:solidFill>
                  <a:schemeClr val="bg1"/>
                </a:solidFill>
              </a:rPr>
              <a:t>Symposium Communications Coordination</a:t>
            </a:r>
          </a:p>
          <a:p>
            <a:pPr marL="457200" indent="-457200">
              <a:buFont typeface="Arial" panose="020B0604020202020204" pitchFamily="34" charset="0"/>
              <a:buChar char="•"/>
            </a:pPr>
            <a:endParaRPr lang="en-US" sz="2600" dirty="0">
              <a:solidFill>
                <a:schemeClr val="bg1"/>
              </a:solidFill>
            </a:endParaRPr>
          </a:p>
        </p:txBody>
      </p:sp>
    </p:spTree>
    <p:extLst>
      <p:ext uri="{BB962C8B-B14F-4D97-AF65-F5344CB8AC3E}">
        <p14:creationId xmlns:p14="http://schemas.microsoft.com/office/powerpoint/2010/main" val="28211065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a:t>Regulation &amp; Compliance Enforcement</a:t>
            </a:r>
          </a:p>
        </p:txBody>
      </p:sp>
      <p:sp>
        <p:nvSpPr>
          <p:cNvPr id="4099" name="Rectangle 3"/>
          <p:cNvSpPr>
            <a:spLocks noGrp="1" noChangeArrowheads="1"/>
          </p:cNvSpPr>
          <p:nvPr>
            <p:ph type="body" idx="1"/>
          </p:nvPr>
        </p:nvSpPr>
        <p:spPr/>
        <p:txBody>
          <a:bodyPr/>
          <a:lstStyle/>
          <a:p>
            <a:pPr algn="ctr"/>
            <a:endParaRPr lang="en-US" dirty="0"/>
          </a:p>
          <a:p>
            <a:pPr algn="ctr"/>
            <a:endParaRPr lang="en-US" dirty="0"/>
          </a:p>
          <a:p>
            <a:pPr algn="ctr"/>
            <a:endParaRPr lang="en-US" dirty="0"/>
          </a:p>
          <a:p>
            <a:pPr algn="ctr"/>
            <a:r>
              <a:rPr lang="en-US" dirty="0"/>
              <a:t>Ronald D. Passmore, </a:t>
            </a:r>
            <a:r>
              <a:rPr lang="en-US" dirty="0" err="1"/>
              <a:t>NRP</a:t>
            </a:r>
            <a:endParaRPr lang="en-US" dirty="0"/>
          </a:p>
          <a:p>
            <a:pPr algn="ctr"/>
            <a:r>
              <a:rPr lang="en-US" dirty="0"/>
              <a:t>Division Director</a:t>
            </a:r>
          </a:p>
          <a:p>
            <a:pPr algn="ctr"/>
            <a:r>
              <a:rPr lang="en-US" dirty="0"/>
              <a:t>Virginia Office of EMS</a:t>
            </a:r>
          </a:p>
          <a:p>
            <a:pPr algn="ctr"/>
            <a:r>
              <a:rPr lang="en-US" dirty="0"/>
              <a:t>December 2020</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2732" y="3429000"/>
            <a:ext cx="2514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398253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S006256164">
  <a:themeElements>
    <a:clrScheme name="TS006256164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TS006256164">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S006256164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TS006256164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TS006256164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TS006256164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TS006256164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TS006256164 6">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VDH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10961</TotalTime>
  <Words>11020</Words>
  <Application>Microsoft Office PowerPoint</Application>
  <PresentationFormat>On-screen Show (4:3)</PresentationFormat>
  <Paragraphs>1355</Paragraphs>
  <Slides>147</Slides>
  <Notes>57</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147</vt:i4>
      </vt:variant>
    </vt:vector>
  </HeadingPairs>
  <TitlesOfParts>
    <vt:vector size="169" baseType="lpstr">
      <vt:lpstr>Arial</vt:lpstr>
      <vt:lpstr>Book Antiqua</vt:lpstr>
      <vt:lpstr>Calibri</vt:lpstr>
      <vt:lpstr>Castellar</vt:lpstr>
      <vt:lpstr>Corbel</vt:lpstr>
      <vt:lpstr>Courier New</vt:lpstr>
      <vt:lpstr>Gill Sans MT</vt:lpstr>
      <vt:lpstr>Lato</vt:lpstr>
      <vt:lpstr>Nunito</vt:lpstr>
      <vt:lpstr>Roboto</vt:lpstr>
      <vt:lpstr>Tahoma</vt:lpstr>
      <vt:lpstr>Times New Roman</vt:lpstr>
      <vt:lpstr>Trebuchet MS</vt:lpstr>
      <vt:lpstr>Wingdings</vt:lpstr>
      <vt:lpstr>Default Design</vt:lpstr>
      <vt:lpstr>Office Theme</vt:lpstr>
      <vt:lpstr>TS006256164</vt:lpstr>
      <vt:lpstr>Shift</vt:lpstr>
      <vt:lpstr>VDH Master</vt:lpstr>
      <vt:lpstr>1_Default Design</vt:lpstr>
      <vt:lpstr>2_Default Design</vt:lpstr>
      <vt:lpstr>1_Office Theme</vt:lpstr>
      <vt:lpstr>EMS Advisory Board</vt:lpstr>
      <vt:lpstr>Who We Are</vt:lpstr>
      <vt:lpstr>Who We Are</vt:lpstr>
      <vt:lpstr>Who We Are</vt:lpstr>
      <vt:lpstr>What We Do</vt:lpstr>
      <vt:lpstr>What We Do</vt:lpstr>
      <vt:lpstr>What We Do</vt:lpstr>
      <vt:lpstr>How We Do It</vt:lpstr>
      <vt:lpstr>Rules of Procedures</vt:lpstr>
      <vt:lpstr>Member Expectations</vt:lpstr>
      <vt:lpstr>Member Expectations</vt:lpstr>
      <vt:lpstr>Board Structure</vt:lpstr>
      <vt:lpstr>PowerPoint Presentation</vt:lpstr>
      <vt:lpstr>PowerPoint Presentation</vt:lpstr>
      <vt:lpstr>PowerPoint Presentation</vt:lpstr>
      <vt:lpstr>Coordinators and Committees</vt:lpstr>
      <vt:lpstr>Organization Chart</vt:lpstr>
      <vt:lpstr>EMS Advisory Board Org. Chart</vt:lpstr>
      <vt:lpstr>Tools to Help You</vt:lpstr>
      <vt:lpstr>Questions?</vt:lpstr>
      <vt:lpstr>Public Information and Education</vt:lpstr>
      <vt:lpstr>Public Information and Outreach</vt:lpstr>
      <vt:lpstr>VDH Office of Risk Communication and Education</vt:lpstr>
      <vt:lpstr>OEMS Program Support</vt:lpstr>
      <vt:lpstr>Outreach Methods</vt:lpstr>
      <vt:lpstr>Marketing Campaigns</vt:lpstr>
      <vt:lpstr>EMS Events</vt:lpstr>
      <vt:lpstr>Virginia EMS Symposium</vt:lpstr>
      <vt:lpstr>Governor’s EMS Awards</vt:lpstr>
      <vt:lpstr>Internal and External Communications</vt:lpstr>
      <vt:lpstr>Media Relations</vt:lpstr>
      <vt:lpstr>Meet the PR Team</vt:lpstr>
      <vt:lpstr>EMS Funding &amp; Support</vt:lpstr>
      <vt:lpstr>History of EMS Funding</vt:lpstr>
      <vt:lpstr>§ 46.2-694   Code of Virginia Para. 13 – EMS Funding  Commonly referred to as “Four for Life” Funding</vt:lpstr>
      <vt:lpstr>Additional $2.00 in DMV Registration Fees Set-Aside General Fund and State Police</vt:lpstr>
      <vt:lpstr>PowerPoint Presentation</vt:lpstr>
      <vt:lpstr>Return to Localities 26%  § 46.2-694   Code of Virginia</vt:lpstr>
      <vt:lpstr>Return to Localities 26%  Listing of Potential Uses</vt:lpstr>
      <vt:lpstr>Return to Localities 26%  Items that do NOT conform with the intent</vt:lpstr>
      <vt:lpstr>§ 32.1-111.12. Virginia Rescue Squads Assistance Fund</vt:lpstr>
      <vt:lpstr>RESCUE SQUAD ASSISTANCE FUND (RSAF) GRANT PROGRAM</vt:lpstr>
      <vt:lpstr>Other Sources of Revenues &amp; Programs</vt:lpstr>
      <vt:lpstr>Questions</vt:lpstr>
      <vt:lpstr>Division of Trauma and Critical Care</vt:lpstr>
      <vt:lpstr>Division Programs</vt:lpstr>
      <vt:lpstr>Trauma and Critical Care Program</vt:lpstr>
      <vt:lpstr>Trauma and Critical Care Program</vt:lpstr>
      <vt:lpstr>Trauma and Critical Care Program</vt:lpstr>
      <vt:lpstr>Trauma and Critical Care Program</vt:lpstr>
      <vt:lpstr>Trauma and Critical Care Program</vt:lpstr>
      <vt:lpstr>Trauma and Critical Care Program</vt:lpstr>
      <vt:lpstr>Trauma and Critical Care Program</vt:lpstr>
      <vt:lpstr>Trauma and Critical Care Program</vt:lpstr>
      <vt:lpstr>Trauma and Critical Care Program</vt:lpstr>
      <vt:lpstr>Trauma and Critical Care Program</vt:lpstr>
      <vt:lpstr>Virginia EMS for Children</vt:lpstr>
      <vt:lpstr>Virginia EMS for Children</vt:lpstr>
      <vt:lpstr>Patient Care Informatics</vt:lpstr>
      <vt:lpstr>Patient Care Informatics</vt:lpstr>
      <vt:lpstr>Epidemiology Program</vt:lpstr>
      <vt:lpstr>PowerPoint Presentation</vt:lpstr>
      <vt:lpstr>Division of Accreditation, Certification &amp; Education</vt:lpstr>
      <vt:lpstr>Division of Accreditation, Certification &amp; Education</vt:lpstr>
      <vt:lpstr>ACE Division Manager</vt:lpstr>
      <vt:lpstr>Education Program Manager</vt:lpstr>
      <vt:lpstr>Accreditation</vt:lpstr>
      <vt:lpstr>Accreditation</vt:lpstr>
      <vt:lpstr>PowerPoint Presentation</vt:lpstr>
      <vt:lpstr>Certification</vt:lpstr>
      <vt:lpstr>Certification (cont)</vt:lpstr>
      <vt:lpstr>Certification (cont)</vt:lpstr>
      <vt:lpstr>PowerPoint Presentation</vt:lpstr>
      <vt:lpstr>PowerPoint Presentation</vt:lpstr>
      <vt:lpstr>Education</vt:lpstr>
      <vt:lpstr>Education</vt:lpstr>
      <vt:lpstr>PowerPoint Presentation</vt:lpstr>
      <vt:lpstr>Virginia Office of EMS Division of Emergency  Operations</vt:lpstr>
      <vt:lpstr>Division of Emergency Operations Staff</vt:lpstr>
      <vt:lpstr>EMS Advisory Board Committees</vt:lpstr>
      <vt:lpstr>Statewide Emergency Medical Services Plan</vt:lpstr>
      <vt:lpstr>Emergency Response Capabilities</vt:lpstr>
      <vt:lpstr>Field Resources</vt:lpstr>
      <vt:lpstr>Virginia Emergency Support Team (VEST)</vt:lpstr>
      <vt:lpstr>Provider Health and Safety</vt:lpstr>
      <vt:lpstr>Mental Health and Resiliency</vt:lpstr>
      <vt:lpstr>Physical Health</vt:lpstr>
      <vt:lpstr>Emergency Operations Training</vt:lpstr>
      <vt:lpstr>Training Relationships</vt:lpstr>
      <vt:lpstr>Training Courses</vt:lpstr>
      <vt:lpstr>Communications Programs</vt:lpstr>
      <vt:lpstr>Public Safety Access Points (PSAP)/9-1-1 Centers</vt:lpstr>
      <vt:lpstr>EMD Accreditation Program</vt:lpstr>
      <vt:lpstr>Other Communications Activities</vt:lpstr>
      <vt:lpstr>Emergency Operations Planning</vt:lpstr>
      <vt:lpstr>Emergency Planning Assistance</vt:lpstr>
      <vt:lpstr>Other Programs</vt:lpstr>
      <vt:lpstr>Other Areas of Focus</vt:lpstr>
      <vt:lpstr>Regulation &amp; Compliance Enforcement</vt:lpstr>
      <vt:lpstr>Regulation and Compliance Enforcement  </vt:lpstr>
      <vt:lpstr>Regulation &amp; Compliance Enforcement</vt:lpstr>
      <vt:lpstr>Regulation &amp; Compliance Enforcement</vt:lpstr>
      <vt:lpstr>Field Staff</vt:lpstr>
      <vt:lpstr>PowerPoint Presentation</vt:lpstr>
      <vt:lpstr>PowerPoint Presentation</vt:lpstr>
      <vt:lpstr>PowerPoint Presentation</vt:lpstr>
      <vt:lpstr>Regulation &amp; Compliance Enforcement</vt:lpstr>
      <vt:lpstr>Regulation &amp; Compliance Enforcement</vt:lpstr>
      <vt:lpstr>Regulation &amp; Compliance Enforcement </vt:lpstr>
      <vt:lpstr>Are your providers “up to date” with DDNR regulation? </vt:lpstr>
      <vt:lpstr>Crystal Ball – What is on the Horizon?</vt:lpstr>
      <vt:lpstr>Upcoming Challenges</vt:lpstr>
      <vt:lpstr>Regulation &amp; Compliance Enforcement</vt:lpstr>
      <vt:lpstr>Virginia Office of EMS Division of  Community Health &amp; Technical Resources (CHaTR)</vt:lpstr>
      <vt:lpstr>What we do…</vt:lpstr>
      <vt:lpstr>A cohesive system…</vt:lpstr>
      <vt:lpstr>A cohesive system…</vt:lpstr>
      <vt:lpstr>Technical Assistance </vt:lpstr>
      <vt:lpstr>Technical Assistance </vt:lpstr>
      <vt:lpstr>Regional EMS Council Oversight</vt:lpstr>
      <vt:lpstr>Virginia Statewide EMS Plan</vt:lpstr>
      <vt:lpstr>Other current projects/programs</vt:lpstr>
      <vt:lpstr>CHaTR Staff</vt:lpstr>
      <vt:lpstr>Virginia’s Regional EMS Councils</vt:lpstr>
      <vt:lpstr>Role of Regional EMS Councils</vt:lpstr>
      <vt:lpstr>Background</vt:lpstr>
      <vt:lpstr>Locations of Regional Councils</vt:lpstr>
      <vt:lpstr>Hybrid Regional Offices</vt:lpstr>
      <vt:lpstr>Map of Virginia EMS Regions</vt:lpstr>
      <vt:lpstr>Regional Council Services</vt:lpstr>
      <vt:lpstr>Contract Services</vt:lpstr>
      <vt:lpstr>Contract Services (cont.)</vt:lpstr>
      <vt:lpstr>Contract Services (cont.)</vt:lpstr>
      <vt:lpstr>Non-Contract Services</vt:lpstr>
      <vt:lpstr>Point of Contact</vt:lpstr>
      <vt:lpstr>Virginia’s Regional EMS Councils</vt:lpstr>
      <vt:lpstr>Regional Hybrid EMS Offices</vt:lpstr>
      <vt:lpstr>What we do...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Henrico Health Department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Projections: U.S. Pandemic</dc:title>
  <dc:creator>mlevine</dc:creator>
  <cp:lastModifiedBy>VITA Program</cp:lastModifiedBy>
  <cp:revision>368</cp:revision>
  <dcterms:created xsi:type="dcterms:W3CDTF">2005-11-21T18:18:49Z</dcterms:created>
  <dcterms:modified xsi:type="dcterms:W3CDTF">2020-12-14T16:40:42Z</dcterms:modified>
</cp:coreProperties>
</file>