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8" r:id="rId2"/>
    <p:sldId id="259" r:id="rId3"/>
    <p:sldId id="267" r:id="rId4"/>
    <p:sldId id="270" r:id="rId5"/>
    <p:sldId id="268" r:id="rId6"/>
    <p:sldId id="269" r:id="rId7"/>
    <p:sldId id="260" r:id="rId8"/>
    <p:sldId id="262" r:id="rId9"/>
    <p:sldId id="272" r:id="rId10"/>
    <p:sldId id="264" r:id="rId11"/>
  </p:sldIdLst>
  <p:sldSz cx="9144000" cy="6858000" type="screen4x3"/>
  <p:notesSz cx="6894513" cy="9180513"/>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F9FF"/>
    <a:srgbClr val="CCCCFF"/>
    <a:srgbClr val="777777"/>
    <a:srgbClr val="5F5F5F"/>
    <a:srgbClr val="4D4D4D"/>
    <a:srgbClr val="333399"/>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7622" cy="45902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05295" y="0"/>
            <a:ext cx="2987622" cy="459026"/>
          </a:xfrm>
          <a:prstGeom prst="rect">
            <a:avLst/>
          </a:prstGeom>
        </p:spPr>
        <p:txBody>
          <a:bodyPr vert="horz" lIns="91440" tIns="45720" rIns="91440" bIns="45720" rtlCol="0"/>
          <a:lstStyle>
            <a:lvl1pPr algn="r">
              <a:defRPr sz="1200"/>
            </a:lvl1pPr>
          </a:lstStyle>
          <a:p>
            <a:fld id="{BCBD5836-F5B8-45E8-BB8E-0813F6FB19E0}" type="datetimeFigureOut">
              <a:rPr lang="en-US" smtClean="0"/>
              <a:t>11/30/2020</a:t>
            </a:fld>
            <a:endParaRPr lang="en-US"/>
          </a:p>
        </p:txBody>
      </p:sp>
      <p:sp>
        <p:nvSpPr>
          <p:cNvPr id="4" name="Footer Placeholder 3"/>
          <p:cNvSpPr>
            <a:spLocks noGrp="1"/>
          </p:cNvSpPr>
          <p:nvPr>
            <p:ph type="ftr" sz="quarter" idx="2"/>
          </p:nvPr>
        </p:nvSpPr>
        <p:spPr>
          <a:xfrm>
            <a:off x="0" y="8719894"/>
            <a:ext cx="2987622" cy="45902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05295" y="8719894"/>
            <a:ext cx="2987622" cy="459026"/>
          </a:xfrm>
          <a:prstGeom prst="rect">
            <a:avLst/>
          </a:prstGeom>
        </p:spPr>
        <p:txBody>
          <a:bodyPr vert="horz" lIns="91440" tIns="45720" rIns="91440" bIns="45720" rtlCol="0" anchor="b"/>
          <a:lstStyle>
            <a:lvl1pPr algn="r">
              <a:defRPr sz="1200"/>
            </a:lvl1pPr>
          </a:lstStyle>
          <a:p>
            <a:fld id="{17D2B85E-3683-4961-B77E-DD0418AC7AA6}" type="slidenum">
              <a:rPr lang="en-US" smtClean="0"/>
              <a:t>‹#›</a:t>
            </a:fld>
            <a:endParaRPr lang="en-US"/>
          </a:p>
        </p:txBody>
      </p:sp>
    </p:spTree>
    <p:extLst>
      <p:ext uri="{BB962C8B-B14F-4D97-AF65-F5344CB8AC3E}">
        <p14:creationId xmlns:p14="http://schemas.microsoft.com/office/powerpoint/2010/main" val="3432249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7675" cy="4603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05250" y="0"/>
            <a:ext cx="2987675" cy="460375"/>
          </a:xfrm>
          <a:prstGeom prst="rect">
            <a:avLst/>
          </a:prstGeom>
        </p:spPr>
        <p:txBody>
          <a:bodyPr vert="horz" lIns="91440" tIns="45720" rIns="91440" bIns="45720" rtlCol="0"/>
          <a:lstStyle>
            <a:lvl1pPr algn="r">
              <a:defRPr sz="1200"/>
            </a:lvl1pPr>
          </a:lstStyle>
          <a:p>
            <a:fld id="{34D28CFA-0E54-42BC-8155-15C64E6CFFCC}" type="datetimeFigureOut">
              <a:rPr lang="en-US" smtClean="0"/>
              <a:t>11/30/2020</a:t>
            </a:fld>
            <a:endParaRPr lang="en-US"/>
          </a:p>
        </p:txBody>
      </p:sp>
      <p:sp>
        <p:nvSpPr>
          <p:cNvPr id="4" name="Slide Image Placeholder 3"/>
          <p:cNvSpPr>
            <a:spLocks noGrp="1" noRot="1" noChangeAspect="1"/>
          </p:cNvSpPr>
          <p:nvPr>
            <p:ph type="sldImg" idx="2"/>
          </p:nvPr>
        </p:nvSpPr>
        <p:spPr>
          <a:xfrm>
            <a:off x="1381125" y="1147763"/>
            <a:ext cx="4132263" cy="30988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8975" y="4418013"/>
            <a:ext cx="5516563" cy="3614737"/>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20138"/>
            <a:ext cx="2987675" cy="46037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05250" y="8720138"/>
            <a:ext cx="2987675" cy="460375"/>
          </a:xfrm>
          <a:prstGeom prst="rect">
            <a:avLst/>
          </a:prstGeom>
        </p:spPr>
        <p:txBody>
          <a:bodyPr vert="horz" lIns="91440" tIns="45720" rIns="91440" bIns="45720" rtlCol="0" anchor="b"/>
          <a:lstStyle>
            <a:lvl1pPr algn="r">
              <a:defRPr sz="1200"/>
            </a:lvl1pPr>
          </a:lstStyle>
          <a:p>
            <a:fld id="{BFD93579-0B5F-4617-95A5-DD03ED20A53C}" type="slidenum">
              <a:rPr lang="en-US" smtClean="0"/>
              <a:t>‹#›</a:t>
            </a:fld>
            <a:endParaRPr lang="en-US"/>
          </a:p>
        </p:txBody>
      </p:sp>
    </p:spTree>
    <p:extLst>
      <p:ext uri="{BB962C8B-B14F-4D97-AF65-F5344CB8AC3E}">
        <p14:creationId xmlns:p14="http://schemas.microsoft.com/office/powerpoint/2010/main" val="21667130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D93579-0B5F-4617-95A5-DD03ED20A53C}" type="slidenum">
              <a:rPr lang="en-US" smtClean="0"/>
              <a:t>10</a:t>
            </a:fld>
            <a:endParaRPr lang="en-US"/>
          </a:p>
        </p:txBody>
      </p:sp>
    </p:spTree>
    <p:extLst>
      <p:ext uri="{BB962C8B-B14F-4D97-AF65-F5344CB8AC3E}">
        <p14:creationId xmlns:p14="http://schemas.microsoft.com/office/powerpoint/2010/main" val="36077248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61261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61261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4" name="Picture 10" descr="VDH_background"/>
          <p:cNvPicPr>
            <a:picLocks noChangeAspect="1" noChangeArrowheads="1"/>
          </p:cNvPicPr>
          <p:nvPr userDrawn="1"/>
        </p:nvPicPr>
        <p:blipFill>
          <a:blip r:embed="rId13" cstate="print"/>
          <a:srcRect/>
          <a:stretch>
            <a:fillRect/>
          </a:stretch>
        </p:blipFill>
        <p:spPr bwMode="auto">
          <a:xfrm>
            <a:off x="0" y="6083300"/>
            <a:ext cx="9144000" cy="774700"/>
          </a:xfrm>
          <a:prstGeom prst="rect">
            <a:avLst/>
          </a:prstGeom>
          <a:noFill/>
          <a:ln w="9525">
            <a:noFill/>
            <a:miter lim="800000"/>
            <a:headEnd/>
            <a:tailEnd/>
          </a:ln>
        </p:spPr>
      </p:pic>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800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fontAlgn="base">
        <a:spcBef>
          <a:spcPct val="0"/>
        </a:spcBef>
        <a:spcAft>
          <a:spcPct val="0"/>
        </a:spcAft>
        <a:defRPr sz="3600">
          <a:solidFill>
            <a:srgbClr val="003366"/>
          </a:solidFill>
          <a:latin typeface="+mj-lt"/>
          <a:ea typeface="+mj-ea"/>
          <a:cs typeface="+mj-cs"/>
        </a:defRPr>
      </a:lvl1pPr>
      <a:lvl2pPr algn="l" rtl="0" fontAlgn="base">
        <a:spcBef>
          <a:spcPct val="0"/>
        </a:spcBef>
        <a:spcAft>
          <a:spcPct val="0"/>
        </a:spcAft>
        <a:defRPr sz="3600">
          <a:solidFill>
            <a:srgbClr val="003366"/>
          </a:solidFill>
          <a:latin typeface="Trebuchet MS" pitchFamily="34" charset="0"/>
        </a:defRPr>
      </a:lvl2pPr>
      <a:lvl3pPr algn="l" rtl="0" fontAlgn="base">
        <a:spcBef>
          <a:spcPct val="0"/>
        </a:spcBef>
        <a:spcAft>
          <a:spcPct val="0"/>
        </a:spcAft>
        <a:defRPr sz="3600">
          <a:solidFill>
            <a:srgbClr val="003366"/>
          </a:solidFill>
          <a:latin typeface="Trebuchet MS" pitchFamily="34" charset="0"/>
        </a:defRPr>
      </a:lvl3pPr>
      <a:lvl4pPr algn="l" rtl="0" fontAlgn="base">
        <a:spcBef>
          <a:spcPct val="0"/>
        </a:spcBef>
        <a:spcAft>
          <a:spcPct val="0"/>
        </a:spcAft>
        <a:defRPr sz="3600">
          <a:solidFill>
            <a:srgbClr val="003366"/>
          </a:solidFill>
          <a:latin typeface="Trebuchet MS" pitchFamily="34" charset="0"/>
        </a:defRPr>
      </a:lvl4pPr>
      <a:lvl5pPr algn="l" rtl="0" fontAlgn="base">
        <a:spcBef>
          <a:spcPct val="0"/>
        </a:spcBef>
        <a:spcAft>
          <a:spcPct val="0"/>
        </a:spcAft>
        <a:defRPr sz="3600">
          <a:solidFill>
            <a:srgbClr val="003366"/>
          </a:solidFill>
          <a:latin typeface="Trebuchet MS" pitchFamily="34" charset="0"/>
        </a:defRPr>
      </a:lvl5pPr>
      <a:lvl6pPr marL="457200" algn="l" rtl="0" fontAlgn="base">
        <a:spcBef>
          <a:spcPct val="0"/>
        </a:spcBef>
        <a:spcAft>
          <a:spcPct val="0"/>
        </a:spcAft>
        <a:defRPr sz="3600">
          <a:solidFill>
            <a:srgbClr val="003366"/>
          </a:solidFill>
          <a:latin typeface="Trebuchet MS" pitchFamily="34" charset="0"/>
        </a:defRPr>
      </a:lvl6pPr>
      <a:lvl7pPr marL="914400" algn="l" rtl="0" fontAlgn="base">
        <a:spcBef>
          <a:spcPct val="0"/>
        </a:spcBef>
        <a:spcAft>
          <a:spcPct val="0"/>
        </a:spcAft>
        <a:defRPr sz="3600">
          <a:solidFill>
            <a:srgbClr val="003366"/>
          </a:solidFill>
          <a:latin typeface="Trebuchet MS" pitchFamily="34" charset="0"/>
        </a:defRPr>
      </a:lvl7pPr>
      <a:lvl8pPr marL="1371600" algn="l" rtl="0" fontAlgn="base">
        <a:spcBef>
          <a:spcPct val="0"/>
        </a:spcBef>
        <a:spcAft>
          <a:spcPct val="0"/>
        </a:spcAft>
        <a:defRPr sz="3600">
          <a:solidFill>
            <a:srgbClr val="003366"/>
          </a:solidFill>
          <a:latin typeface="Trebuchet MS" pitchFamily="34" charset="0"/>
        </a:defRPr>
      </a:lvl8pPr>
      <a:lvl9pPr marL="1828800" algn="l" rtl="0" fontAlgn="base">
        <a:spcBef>
          <a:spcPct val="0"/>
        </a:spcBef>
        <a:spcAft>
          <a:spcPct val="0"/>
        </a:spcAft>
        <a:defRPr sz="3600">
          <a:solidFill>
            <a:srgbClr val="003366"/>
          </a:solidFill>
          <a:latin typeface="Trebuchet MS" pitchFamily="34" charset="0"/>
        </a:defRPr>
      </a:lvl9pPr>
    </p:titleStyle>
    <p:bodyStyle>
      <a:lvl1pPr marL="342900" indent="-342900" algn="l" rtl="0" fontAlgn="base">
        <a:spcBef>
          <a:spcPct val="20000"/>
        </a:spcBef>
        <a:spcAft>
          <a:spcPct val="0"/>
        </a:spcAft>
        <a:defRPr sz="2400">
          <a:solidFill>
            <a:srgbClr val="4D4D4D"/>
          </a:solidFill>
          <a:latin typeface="+mn-lt"/>
          <a:ea typeface="+mn-ea"/>
          <a:cs typeface="+mn-cs"/>
        </a:defRPr>
      </a:lvl1pPr>
      <a:lvl2pPr marL="742950" indent="-285750" algn="l" rtl="0" fontAlgn="base">
        <a:spcBef>
          <a:spcPct val="20000"/>
        </a:spcBef>
        <a:spcAft>
          <a:spcPct val="0"/>
        </a:spcAft>
        <a:buChar char="•"/>
        <a:defRPr sz="2400">
          <a:solidFill>
            <a:srgbClr val="777777"/>
          </a:solidFill>
          <a:latin typeface="+mn-lt"/>
        </a:defRPr>
      </a:lvl2pPr>
      <a:lvl3pPr marL="1143000" indent="-228600" algn="l" rtl="0" fontAlgn="base">
        <a:spcBef>
          <a:spcPct val="20000"/>
        </a:spcBef>
        <a:spcAft>
          <a:spcPct val="0"/>
        </a:spcAft>
        <a:buChar char="•"/>
        <a:defRPr sz="2400">
          <a:solidFill>
            <a:srgbClr val="777777"/>
          </a:solidFill>
          <a:latin typeface="+mn-lt"/>
        </a:defRPr>
      </a:lvl3pPr>
      <a:lvl4pPr marL="1600200" indent="-228600" algn="l" rtl="0" fontAlgn="base">
        <a:spcBef>
          <a:spcPct val="20000"/>
        </a:spcBef>
        <a:spcAft>
          <a:spcPct val="0"/>
        </a:spcAft>
        <a:buChar char="•"/>
        <a:defRPr sz="2400">
          <a:solidFill>
            <a:srgbClr val="777777"/>
          </a:solidFill>
          <a:latin typeface="+mn-lt"/>
        </a:defRPr>
      </a:lvl4pPr>
      <a:lvl5pPr marL="2057400" indent="-228600" algn="l" rtl="0" fontAlgn="base">
        <a:spcBef>
          <a:spcPct val="20000"/>
        </a:spcBef>
        <a:spcAft>
          <a:spcPct val="0"/>
        </a:spcAft>
        <a:buChar char="•"/>
        <a:defRPr sz="2400">
          <a:solidFill>
            <a:srgbClr val="777777"/>
          </a:solidFill>
          <a:latin typeface="+mn-lt"/>
        </a:defRPr>
      </a:lvl5pPr>
      <a:lvl6pPr marL="2514600" indent="-228600" algn="l" rtl="0" fontAlgn="base">
        <a:spcBef>
          <a:spcPct val="20000"/>
        </a:spcBef>
        <a:spcAft>
          <a:spcPct val="0"/>
        </a:spcAft>
        <a:buChar char="•"/>
        <a:defRPr sz="2400">
          <a:solidFill>
            <a:srgbClr val="777777"/>
          </a:solidFill>
          <a:latin typeface="+mn-lt"/>
        </a:defRPr>
      </a:lvl6pPr>
      <a:lvl7pPr marL="2971800" indent="-228600" algn="l" rtl="0" fontAlgn="base">
        <a:spcBef>
          <a:spcPct val="20000"/>
        </a:spcBef>
        <a:spcAft>
          <a:spcPct val="0"/>
        </a:spcAft>
        <a:buChar char="•"/>
        <a:defRPr sz="2400">
          <a:solidFill>
            <a:srgbClr val="777777"/>
          </a:solidFill>
          <a:latin typeface="+mn-lt"/>
        </a:defRPr>
      </a:lvl7pPr>
      <a:lvl8pPr marL="3429000" indent="-228600" algn="l" rtl="0" fontAlgn="base">
        <a:spcBef>
          <a:spcPct val="20000"/>
        </a:spcBef>
        <a:spcAft>
          <a:spcPct val="0"/>
        </a:spcAft>
        <a:buChar char="•"/>
        <a:defRPr sz="2400">
          <a:solidFill>
            <a:srgbClr val="777777"/>
          </a:solidFill>
          <a:latin typeface="+mn-lt"/>
        </a:defRPr>
      </a:lvl8pPr>
      <a:lvl9pPr marL="3886200" indent="-228600" algn="l" rtl="0" fontAlgn="base">
        <a:spcBef>
          <a:spcPct val="20000"/>
        </a:spcBef>
        <a:spcAft>
          <a:spcPct val="0"/>
        </a:spcAft>
        <a:buChar char="•"/>
        <a:defRPr sz="2400">
          <a:solidFill>
            <a:srgbClr val="777777"/>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mailto:tim.perkins@vdh.virginia.gov"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www.vdh.virginia.gov/emergency-medical-services/chatr/" TargetMode="External"/><Relationship Id="rId5" Type="http://schemas.openxmlformats.org/officeDocument/2006/relationships/hyperlink" Target="mailto:hannah.lyons@vdh.virginia.gov" TargetMode="External"/><Relationship Id="rId4" Type="http://schemas.openxmlformats.org/officeDocument/2006/relationships/hyperlink" Target="mailto:chris.vernovai@vdh.virginia.gov"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066800" y="3505200"/>
            <a:ext cx="5923809" cy="3076190"/>
          </a:xfrm>
          <a:prstGeom prst="rect">
            <a:avLst/>
          </a:prstGeom>
        </p:spPr>
      </p:pic>
      <p:sp>
        <p:nvSpPr>
          <p:cNvPr id="4098" name="Rectangle 2"/>
          <p:cNvSpPr>
            <a:spLocks noGrp="1" noChangeArrowheads="1"/>
          </p:cNvSpPr>
          <p:nvPr>
            <p:ph type="title"/>
          </p:nvPr>
        </p:nvSpPr>
        <p:spPr>
          <a:xfrm>
            <a:off x="152400" y="152400"/>
            <a:ext cx="8915400" cy="3657600"/>
          </a:xfrm>
        </p:spPr>
        <p:txBody>
          <a:bodyPr/>
          <a:lstStyle/>
          <a:p>
            <a:r>
              <a:rPr lang="en-US" sz="4800" dirty="0" smtClean="0"/>
              <a:t>Virginia Office of EMS</a:t>
            </a:r>
            <a:br>
              <a:rPr lang="en-US" sz="4800" dirty="0" smtClean="0"/>
            </a:br>
            <a:r>
              <a:rPr lang="en-US" sz="4800" dirty="0" smtClean="0"/>
              <a:t>Division of </a:t>
            </a:r>
            <a:br>
              <a:rPr lang="en-US" sz="4800" dirty="0" smtClean="0"/>
            </a:br>
            <a:r>
              <a:rPr lang="en-US" sz="4800" dirty="0" smtClean="0"/>
              <a:t>Community Health &amp;</a:t>
            </a:r>
            <a:br>
              <a:rPr lang="en-US" sz="4800" dirty="0" smtClean="0"/>
            </a:br>
            <a:r>
              <a:rPr lang="en-US" sz="4800" dirty="0" smtClean="0"/>
              <a:t>Technical Resources</a:t>
            </a:r>
            <a:br>
              <a:rPr lang="en-US" sz="4800" dirty="0" smtClean="0"/>
            </a:br>
            <a:r>
              <a:rPr lang="en-US" sz="4800" dirty="0" smtClean="0"/>
              <a:t>(CHaTR)</a:t>
            </a:r>
            <a:endParaRPr lang="en-US" sz="4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914400"/>
          </a:xfrm>
        </p:spPr>
        <p:txBody>
          <a:bodyPr/>
          <a:lstStyle/>
          <a:p>
            <a:pPr algn="ctr"/>
            <a:r>
              <a:rPr lang="en-US" sz="4800" dirty="0" smtClean="0"/>
              <a:t>CHaTR </a:t>
            </a:r>
            <a:r>
              <a:rPr lang="en-US" sz="4400" dirty="0" smtClean="0"/>
              <a:t>Staff</a:t>
            </a:r>
            <a:endParaRPr lang="en-US" sz="4400" dirty="0"/>
          </a:p>
        </p:txBody>
      </p:sp>
      <p:sp>
        <p:nvSpPr>
          <p:cNvPr id="3" name="Content Placeholder 2"/>
          <p:cNvSpPr>
            <a:spLocks noGrp="1"/>
          </p:cNvSpPr>
          <p:nvPr>
            <p:ph idx="1"/>
          </p:nvPr>
        </p:nvSpPr>
        <p:spPr>
          <a:xfrm>
            <a:off x="152400" y="1143000"/>
            <a:ext cx="8839200" cy="4724400"/>
          </a:xfrm>
        </p:spPr>
        <p:txBody>
          <a:bodyPr/>
          <a:lstStyle/>
          <a:p>
            <a:r>
              <a:rPr lang="en-US" dirty="0" smtClean="0"/>
              <a:t>Tim Perkins, CHaTR </a:t>
            </a:r>
            <a:r>
              <a:rPr lang="en-US" smtClean="0"/>
              <a:t>Division Director </a:t>
            </a:r>
            <a:endParaRPr lang="en-US" dirty="0" smtClean="0"/>
          </a:p>
          <a:p>
            <a:pPr marL="0" indent="0"/>
            <a:r>
              <a:rPr lang="en-US" dirty="0" smtClean="0">
                <a:hlinkClick r:id="rId3"/>
              </a:rPr>
              <a:t>tim.perkins@vdh.virginia.gov</a:t>
            </a:r>
            <a:r>
              <a:rPr lang="en-US" dirty="0" smtClean="0"/>
              <a:t/>
            </a:r>
            <a:br>
              <a:rPr lang="en-US" dirty="0" smtClean="0"/>
            </a:br>
            <a:endParaRPr lang="en-US" dirty="0" smtClean="0"/>
          </a:p>
          <a:p>
            <a:pPr marL="0" indent="0"/>
            <a:r>
              <a:rPr lang="en-US" dirty="0" smtClean="0"/>
              <a:t>Chris Vernovai, EMS Systems Planner</a:t>
            </a:r>
          </a:p>
          <a:p>
            <a:pPr marL="0" indent="0"/>
            <a:r>
              <a:rPr lang="en-US" dirty="0" smtClean="0">
                <a:hlinkClick r:id="rId4"/>
              </a:rPr>
              <a:t>chris.vernovai@vdh.virginia.gov</a:t>
            </a:r>
            <a:endParaRPr lang="en-US" dirty="0" smtClean="0"/>
          </a:p>
          <a:p>
            <a:pPr marL="0" indent="0"/>
            <a:endParaRPr lang="en-US" dirty="0"/>
          </a:p>
          <a:p>
            <a:pPr marL="0" indent="0"/>
            <a:r>
              <a:rPr lang="en-US" dirty="0" smtClean="0"/>
              <a:t>Hannah Lyons, Program Specialist</a:t>
            </a:r>
          </a:p>
          <a:p>
            <a:pPr marL="0" indent="0"/>
            <a:r>
              <a:rPr lang="en-US" dirty="0" smtClean="0">
                <a:hlinkClick r:id="rId5"/>
              </a:rPr>
              <a:t>hannah.lyons@vdh.virginia.gov</a:t>
            </a:r>
            <a:endParaRPr lang="en-US" dirty="0" smtClean="0"/>
          </a:p>
          <a:p>
            <a:pPr marL="0" indent="0"/>
            <a:endParaRPr lang="en-US" dirty="0"/>
          </a:p>
          <a:p>
            <a:pPr marL="0" indent="0"/>
            <a:r>
              <a:rPr lang="en-US" sz="2200" dirty="0">
                <a:hlinkClick r:id="rId6"/>
              </a:rPr>
              <a:t>https://www.vdh.virginia.gov/emergency-medical-services/chatr/</a:t>
            </a:r>
            <a:endParaRPr lang="en-US" sz="2200" dirty="0" smtClean="0"/>
          </a:p>
          <a:p>
            <a:pPr marL="0" indent="0"/>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What we do…</a:t>
            </a:r>
            <a:endParaRPr lang="en-US" sz="4400" dirty="0"/>
          </a:p>
        </p:txBody>
      </p:sp>
      <p:sp>
        <p:nvSpPr>
          <p:cNvPr id="3" name="Content Placeholder 2"/>
          <p:cNvSpPr>
            <a:spLocks noGrp="1"/>
          </p:cNvSpPr>
          <p:nvPr>
            <p:ph idx="1"/>
          </p:nvPr>
        </p:nvSpPr>
        <p:spPr>
          <a:xfrm>
            <a:off x="76200" y="1295400"/>
            <a:ext cx="8915400" cy="5105400"/>
          </a:xfrm>
        </p:spPr>
        <p:txBody>
          <a:bodyPr/>
          <a:lstStyle/>
          <a:p>
            <a:pPr>
              <a:buFont typeface="Arial" pitchFamily="34" charset="0"/>
              <a:buChar char="•"/>
            </a:pPr>
            <a:r>
              <a:rPr lang="en-US" sz="1900" dirty="0" smtClean="0"/>
              <a:t>Mobile </a:t>
            </a:r>
            <a:r>
              <a:rPr lang="en-US" sz="1900" dirty="0"/>
              <a:t>Integrated Healthcare/Community </a:t>
            </a:r>
            <a:r>
              <a:rPr lang="en-US" sz="1900" dirty="0" smtClean="0"/>
              <a:t>Paramedicine (MIH/CP)</a:t>
            </a:r>
            <a:endParaRPr lang="en-US" sz="1900" dirty="0"/>
          </a:p>
          <a:p>
            <a:pPr>
              <a:buFont typeface="Arial" pitchFamily="34" charset="0"/>
              <a:buChar char="•"/>
            </a:pPr>
            <a:r>
              <a:rPr lang="en-US" sz="1900" dirty="0" smtClean="0"/>
              <a:t>Disease </a:t>
            </a:r>
            <a:r>
              <a:rPr lang="en-US" sz="1900" dirty="0"/>
              <a:t>management and preventative healthcare services</a:t>
            </a:r>
          </a:p>
          <a:p>
            <a:pPr>
              <a:buFont typeface="Arial" pitchFamily="34" charset="0"/>
              <a:buChar char="•"/>
            </a:pPr>
            <a:r>
              <a:rPr lang="en-US" sz="1900" dirty="0" smtClean="0"/>
              <a:t>Identification </a:t>
            </a:r>
            <a:r>
              <a:rPr lang="en-US" sz="1900" dirty="0"/>
              <a:t>of underserved populations and gaps in access to healthcare</a:t>
            </a:r>
          </a:p>
          <a:p>
            <a:pPr>
              <a:buFont typeface="Arial" pitchFamily="34" charset="0"/>
              <a:buChar char="•"/>
            </a:pPr>
            <a:r>
              <a:rPr lang="en-US" sz="1900" dirty="0" smtClean="0"/>
              <a:t>Fostering </a:t>
            </a:r>
            <a:r>
              <a:rPr lang="en-US" sz="1900" dirty="0"/>
              <a:t>strategic partnerships and collaboration between EMS agencies, healthcare professionals, and communities to advance population-based initiatives that will improve health outcomes</a:t>
            </a:r>
          </a:p>
          <a:p>
            <a:pPr>
              <a:buFont typeface="Arial" pitchFamily="34" charset="0"/>
              <a:buChar char="•"/>
            </a:pPr>
            <a:r>
              <a:rPr lang="en-US" sz="1900" dirty="0" smtClean="0"/>
              <a:t>Technical </a:t>
            </a:r>
            <a:r>
              <a:rPr lang="en-US" sz="1900" dirty="0"/>
              <a:t>Assistance liaison and subject matter expert</a:t>
            </a:r>
          </a:p>
          <a:p>
            <a:pPr>
              <a:buFont typeface="Arial" pitchFamily="34" charset="0"/>
              <a:buChar char="•"/>
            </a:pPr>
            <a:r>
              <a:rPr lang="en-US" sz="1900" dirty="0" smtClean="0"/>
              <a:t>EMS </a:t>
            </a:r>
            <a:r>
              <a:rPr lang="en-US" sz="1900" dirty="0"/>
              <a:t>workforce </a:t>
            </a:r>
            <a:r>
              <a:rPr lang="en-US" sz="1900" dirty="0" smtClean="0"/>
              <a:t>development, recruitment </a:t>
            </a:r>
            <a:r>
              <a:rPr lang="en-US" sz="1900" dirty="0"/>
              <a:t>and </a:t>
            </a:r>
            <a:r>
              <a:rPr lang="en-US" sz="1900" dirty="0" smtClean="0"/>
              <a:t>retention, EMS </a:t>
            </a:r>
            <a:r>
              <a:rPr lang="en-US" sz="1900" dirty="0"/>
              <a:t>agency </a:t>
            </a:r>
            <a:r>
              <a:rPr lang="en-US" sz="1900" dirty="0" smtClean="0"/>
              <a:t>resiliency, </a:t>
            </a:r>
            <a:r>
              <a:rPr lang="en-US" sz="1900" dirty="0"/>
              <a:t>and succession planning</a:t>
            </a:r>
          </a:p>
          <a:p>
            <a:pPr>
              <a:buFont typeface="Arial" pitchFamily="34" charset="0"/>
              <a:buChar char="•"/>
            </a:pPr>
            <a:r>
              <a:rPr lang="en-US" sz="1900" dirty="0" smtClean="0"/>
              <a:t>EMS </a:t>
            </a:r>
            <a:r>
              <a:rPr lang="en-US" sz="1900" dirty="0"/>
              <a:t>agency leadership and management</a:t>
            </a:r>
            <a:r>
              <a:rPr lang="en-US" sz="1900" dirty="0" smtClean="0"/>
              <a:t>.</a:t>
            </a:r>
          </a:p>
          <a:p>
            <a:pPr>
              <a:buFont typeface="Arial" pitchFamily="34" charset="0"/>
              <a:buChar char="•"/>
            </a:pPr>
            <a:r>
              <a:rPr lang="en-US" sz="1900" dirty="0" smtClean="0"/>
              <a:t>Regional EMS Council Oversight</a:t>
            </a:r>
          </a:p>
          <a:p>
            <a:pPr>
              <a:buFont typeface="Arial" pitchFamily="34" charset="0"/>
              <a:buChar char="•"/>
            </a:pPr>
            <a:r>
              <a:rPr lang="en-US" sz="1900" smtClean="0"/>
              <a:t>Virginia </a:t>
            </a:r>
            <a:r>
              <a:rPr lang="en-US" sz="1900" dirty="0" smtClean="0"/>
              <a:t>Statewide EMS Plan </a:t>
            </a:r>
            <a:endParaRPr lang="en-US" sz="19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152400"/>
            <a:ext cx="8229600" cy="1143000"/>
          </a:xfrm>
        </p:spPr>
        <p:txBody>
          <a:bodyPr/>
          <a:lstStyle/>
          <a:p>
            <a:r>
              <a:rPr lang="en-US" dirty="0" smtClean="0"/>
              <a:t>A cohesive system…</a:t>
            </a:r>
            <a:endParaRPr lang="en-US" dirty="0"/>
          </a:p>
        </p:txBody>
      </p:sp>
      <p:sp>
        <p:nvSpPr>
          <p:cNvPr id="3" name="Content Placeholder 2"/>
          <p:cNvSpPr>
            <a:spLocks noGrp="1"/>
          </p:cNvSpPr>
          <p:nvPr>
            <p:ph idx="1"/>
          </p:nvPr>
        </p:nvSpPr>
        <p:spPr>
          <a:xfrm>
            <a:off x="152400" y="1143000"/>
            <a:ext cx="8763000" cy="4800600"/>
          </a:xfrm>
        </p:spPr>
        <p:txBody>
          <a:bodyPr/>
          <a:lstStyle/>
          <a:p>
            <a:pPr marL="0" indent="514350"/>
            <a:r>
              <a:rPr lang="en-US" dirty="0" smtClean="0"/>
              <a:t>It has been generally accepted that there are portions of not only Virginia, but the country, where there are identified underserved populations and gaps in access to healthcare. </a:t>
            </a:r>
          </a:p>
          <a:p>
            <a:pPr marL="0" indent="514350"/>
            <a:r>
              <a:rPr lang="en-US" dirty="0" smtClean="0"/>
              <a:t>EMS strives to be an active partner in helping to bridge those gaps.</a:t>
            </a:r>
          </a:p>
          <a:p>
            <a:pPr marL="0" indent="514350"/>
            <a:r>
              <a:rPr lang="en-US" sz="2000" dirty="0" smtClean="0"/>
              <a:t>Wellness checks</a:t>
            </a:r>
          </a:p>
          <a:p>
            <a:pPr marL="0" indent="514350"/>
            <a:r>
              <a:rPr lang="en-US" sz="2000" dirty="0" smtClean="0"/>
              <a:t>Mental health evaluations</a:t>
            </a:r>
          </a:p>
          <a:p>
            <a:pPr marL="0" indent="514350"/>
            <a:r>
              <a:rPr lang="en-US" sz="2000" dirty="0" smtClean="0"/>
              <a:t>Opioid screenings</a:t>
            </a:r>
          </a:p>
          <a:p>
            <a:pPr marL="0" indent="514350"/>
            <a:r>
              <a:rPr lang="en-US" sz="2000" dirty="0" smtClean="0"/>
              <a:t>Alternate destination considerations</a:t>
            </a:r>
          </a:p>
          <a:p>
            <a:pPr marL="0" indent="514350"/>
            <a:r>
              <a:rPr lang="en-US" sz="2000" dirty="0" smtClean="0"/>
              <a:t>Referral to other healthcare providers</a:t>
            </a:r>
          </a:p>
          <a:p>
            <a:pPr marL="0" indent="514350"/>
            <a:r>
              <a:rPr lang="en-US" sz="2000" dirty="0" smtClean="0"/>
              <a:t>Point of dispensing (POD) immunization clinics</a:t>
            </a:r>
          </a:p>
          <a:p>
            <a:pPr marL="0" indent="514350"/>
            <a:endParaRPr lang="en-US" sz="1000" dirty="0" smtClean="0"/>
          </a:p>
          <a:p>
            <a:pPr marL="0" indent="514350"/>
            <a:r>
              <a:rPr lang="en-US" b="1" dirty="0" smtClean="0"/>
              <a:t>Improving Population Health is key!</a:t>
            </a:r>
            <a:endParaRPr lang="en-US" b="1" dirty="0"/>
          </a:p>
        </p:txBody>
      </p:sp>
    </p:spTree>
    <p:extLst>
      <p:ext uri="{BB962C8B-B14F-4D97-AF65-F5344CB8AC3E}">
        <p14:creationId xmlns:p14="http://schemas.microsoft.com/office/powerpoint/2010/main" val="2171474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344488"/>
            <a:r>
              <a:rPr lang="en-US" dirty="0" smtClean="0"/>
              <a:t>CHATR staffers continually seek to enhance partnerships with other entities within VDH.</a:t>
            </a:r>
          </a:p>
          <a:p>
            <a:pPr marL="0" indent="344488"/>
            <a:r>
              <a:rPr lang="en-US" dirty="0" smtClean="0"/>
              <a:t>Office of Health Equity</a:t>
            </a:r>
          </a:p>
          <a:p>
            <a:pPr marL="0" indent="344488"/>
            <a:r>
              <a:rPr lang="en-US" dirty="0" smtClean="0"/>
              <a:t>Population Health Action Team</a:t>
            </a:r>
          </a:p>
          <a:p>
            <a:pPr marL="0" indent="344488"/>
            <a:r>
              <a:rPr lang="en-US" dirty="0" smtClean="0"/>
              <a:t>Local Health Districts</a:t>
            </a:r>
          </a:p>
          <a:p>
            <a:pPr marL="0" indent="344488"/>
            <a:endParaRPr lang="en-US" dirty="0"/>
          </a:p>
          <a:p>
            <a:pPr marL="0" indent="344488"/>
            <a:r>
              <a:rPr lang="en-US" dirty="0" smtClean="0"/>
              <a:t>Tasks to be addressed fall in line with both the OEMS and VDH Strategic Plans.</a:t>
            </a:r>
            <a:endParaRPr lang="en-US" dirty="0"/>
          </a:p>
        </p:txBody>
      </p:sp>
      <p:sp>
        <p:nvSpPr>
          <p:cNvPr id="4" name="Title 1"/>
          <p:cNvSpPr>
            <a:spLocks noGrp="1"/>
          </p:cNvSpPr>
          <p:nvPr>
            <p:ph type="title"/>
          </p:nvPr>
        </p:nvSpPr>
        <p:spPr/>
        <p:txBody>
          <a:bodyPr/>
          <a:lstStyle/>
          <a:p>
            <a:r>
              <a:rPr lang="en-US" dirty="0" smtClean="0"/>
              <a:t>A cohesive system…</a:t>
            </a:r>
            <a:endParaRPr lang="en-US" dirty="0"/>
          </a:p>
        </p:txBody>
      </p:sp>
    </p:spTree>
    <p:extLst>
      <p:ext uri="{BB962C8B-B14F-4D97-AF65-F5344CB8AC3E}">
        <p14:creationId xmlns:p14="http://schemas.microsoft.com/office/powerpoint/2010/main" val="645041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Technical Assistance	</a:t>
            </a:r>
            <a:endParaRPr lang="en-US" dirty="0"/>
          </a:p>
        </p:txBody>
      </p:sp>
      <p:sp>
        <p:nvSpPr>
          <p:cNvPr id="3" name="Content Placeholder 2"/>
          <p:cNvSpPr>
            <a:spLocks noGrp="1"/>
          </p:cNvSpPr>
          <p:nvPr>
            <p:ph idx="1"/>
          </p:nvPr>
        </p:nvSpPr>
        <p:spPr>
          <a:xfrm>
            <a:off x="457200" y="1219200"/>
            <a:ext cx="8229600" cy="5181600"/>
          </a:xfrm>
        </p:spPr>
        <p:txBody>
          <a:bodyPr/>
          <a:lstStyle/>
          <a:p>
            <a:r>
              <a:rPr lang="en-US" dirty="0" smtClean="0"/>
              <a:t>Local Governments</a:t>
            </a:r>
          </a:p>
          <a:p>
            <a:r>
              <a:rPr lang="en-US" dirty="0" smtClean="0"/>
              <a:t>Stakeholders</a:t>
            </a:r>
          </a:p>
          <a:p>
            <a:r>
              <a:rPr lang="en-US" dirty="0" smtClean="0"/>
              <a:t>EMS Agencies</a:t>
            </a:r>
          </a:p>
          <a:p>
            <a:pPr indent="228600">
              <a:buFont typeface="Arial" panose="020B0604020202020204" pitchFamily="34" charset="0"/>
              <a:buChar char="•"/>
            </a:pPr>
            <a:r>
              <a:rPr lang="en-US" dirty="0" smtClean="0"/>
              <a:t>Funding (Funding Your Future)</a:t>
            </a:r>
          </a:p>
          <a:p>
            <a:pPr marL="571500" indent="-228600">
              <a:buFont typeface="Arial" panose="020B0604020202020204" pitchFamily="34" charset="0"/>
              <a:buChar char="•"/>
            </a:pPr>
            <a:r>
              <a:rPr lang="en-US" dirty="0" smtClean="0"/>
              <a:t>Agency resiliency (Standards of Excellence/Emergency Services Assistance Program)</a:t>
            </a:r>
          </a:p>
          <a:p>
            <a:pPr indent="228600">
              <a:buFont typeface="Arial" panose="020B0604020202020204" pitchFamily="34" charset="0"/>
              <a:buChar char="•"/>
            </a:pPr>
            <a:r>
              <a:rPr lang="en-US" dirty="0" smtClean="0"/>
              <a:t>Recruitment and retention (Keeping The Best!)</a:t>
            </a:r>
          </a:p>
          <a:p>
            <a:pPr indent="228600">
              <a:buFont typeface="Arial" panose="020B0604020202020204" pitchFamily="34" charset="0"/>
              <a:buChar char="•"/>
            </a:pPr>
            <a:r>
              <a:rPr lang="en-US" dirty="0" smtClean="0"/>
              <a:t>Leadership training (EMS Officer Series)</a:t>
            </a:r>
          </a:p>
          <a:p>
            <a:pPr indent="228600">
              <a:buFont typeface="Arial" panose="020B0604020202020204" pitchFamily="34" charset="0"/>
              <a:buChar char="•"/>
            </a:pPr>
            <a:r>
              <a:rPr lang="en-US" dirty="0" smtClean="0"/>
              <a:t>Succession Planning</a:t>
            </a:r>
          </a:p>
          <a:p>
            <a:pPr indent="228600">
              <a:buFont typeface="Arial" panose="020B0604020202020204" pitchFamily="34" charset="0"/>
              <a:buChar char="•"/>
            </a:pPr>
            <a:r>
              <a:rPr lang="en-US" dirty="0" smtClean="0"/>
              <a:t>Integration with other healthcare entities</a:t>
            </a:r>
          </a:p>
          <a:p>
            <a:endParaRPr lang="en-US" dirty="0"/>
          </a:p>
        </p:txBody>
      </p:sp>
    </p:spTree>
    <p:extLst>
      <p:ext uri="{BB962C8B-B14F-4D97-AF65-F5344CB8AC3E}">
        <p14:creationId xmlns:p14="http://schemas.microsoft.com/office/powerpoint/2010/main" val="30376045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EMS System Assessments</a:t>
            </a:r>
          </a:p>
          <a:p>
            <a:r>
              <a:rPr lang="en-US" dirty="0"/>
              <a:t>	</a:t>
            </a:r>
            <a:r>
              <a:rPr lang="en-US" dirty="0" smtClean="0"/>
              <a:t>Virginia Department of Fire Programs</a:t>
            </a:r>
          </a:p>
          <a:p>
            <a:r>
              <a:rPr lang="en-US" dirty="0"/>
              <a:t>	</a:t>
            </a:r>
            <a:r>
              <a:rPr lang="en-US" dirty="0" smtClean="0"/>
              <a:t>VDH Office of Rural Health(CAH studies)</a:t>
            </a:r>
          </a:p>
          <a:p>
            <a:r>
              <a:rPr lang="en-US" dirty="0" smtClean="0"/>
              <a:t>	Agency/locality request</a:t>
            </a:r>
            <a:endParaRPr lang="en-US" dirty="0"/>
          </a:p>
        </p:txBody>
      </p:sp>
      <p:sp>
        <p:nvSpPr>
          <p:cNvPr id="4" name="Title 1"/>
          <p:cNvSpPr>
            <a:spLocks noGrp="1"/>
          </p:cNvSpPr>
          <p:nvPr>
            <p:ph type="title"/>
          </p:nvPr>
        </p:nvSpPr>
        <p:spPr/>
        <p:txBody>
          <a:bodyPr/>
          <a:lstStyle/>
          <a:p>
            <a:r>
              <a:rPr lang="en-US" dirty="0" smtClean="0"/>
              <a:t>Technical Assistance	</a:t>
            </a:r>
            <a:endParaRPr lang="en-US" dirty="0"/>
          </a:p>
        </p:txBody>
      </p:sp>
    </p:spTree>
    <p:extLst>
      <p:ext uri="{BB962C8B-B14F-4D97-AF65-F5344CB8AC3E}">
        <p14:creationId xmlns:p14="http://schemas.microsoft.com/office/powerpoint/2010/main" val="880631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L:\Division of Executive Management\Public Information Education\LOGOS\Regional Council logo.jpg"/>
          <p:cNvPicPr>
            <a:picLocks noChangeAspect="1" noChangeArrowheads="1"/>
          </p:cNvPicPr>
          <p:nvPr/>
        </p:nvPicPr>
        <p:blipFill>
          <a:blip r:embed="rId2" cstate="print"/>
          <a:srcRect/>
          <a:stretch>
            <a:fillRect/>
          </a:stretch>
        </p:blipFill>
        <p:spPr bwMode="auto">
          <a:xfrm>
            <a:off x="1371600" y="4419600"/>
            <a:ext cx="5457244" cy="2057400"/>
          </a:xfrm>
          <a:prstGeom prst="rect">
            <a:avLst/>
          </a:prstGeom>
          <a:noFill/>
        </p:spPr>
      </p:pic>
      <p:sp>
        <p:nvSpPr>
          <p:cNvPr id="2" name="Title 1"/>
          <p:cNvSpPr>
            <a:spLocks noGrp="1"/>
          </p:cNvSpPr>
          <p:nvPr>
            <p:ph type="title"/>
          </p:nvPr>
        </p:nvSpPr>
        <p:spPr>
          <a:xfrm>
            <a:off x="381000" y="152400"/>
            <a:ext cx="8229600" cy="792162"/>
          </a:xfrm>
        </p:spPr>
        <p:txBody>
          <a:bodyPr/>
          <a:lstStyle/>
          <a:p>
            <a:r>
              <a:rPr lang="en-US" dirty="0" smtClean="0"/>
              <a:t>Regional EMS Council Oversight</a:t>
            </a:r>
            <a:endParaRPr lang="en-US" dirty="0"/>
          </a:p>
        </p:txBody>
      </p:sp>
      <p:sp>
        <p:nvSpPr>
          <p:cNvPr id="3" name="Content Placeholder 2"/>
          <p:cNvSpPr>
            <a:spLocks noGrp="1"/>
          </p:cNvSpPr>
          <p:nvPr>
            <p:ph idx="1"/>
          </p:nvPr>
        </p:nvSpPr>
        <p:spPr>
          <a:xfrm>
            <a:off x="457200" y="990600"/>
            <a:ext cx="8229600" cy="3733800"/>
          </a:xfrm>
        </p:spPr>
        <p:txBody>
          <a:bodyPr/>
          <a:lstStyle/>
          <a:p>
            <a:pPr marL="0" indent="0"/>
            <a:r>
              <a:rPr lang="en-US" dirty="0" smtClean="0"/>
              <a:t>	OEMS contracts with the eight Regional EMS Councils, which are non-profit organizations. The councils collectively receive $3.1 million dollars in contract funding annually.</a:t>
            </a:r>
          </a:p>
          <a:p>
            <a:pPr marL="0" indent="0"/>
            <a:r>
              <a:rPr lang="en-US" dirty="0" smtClean="0"/>
              <a:t>	The councils are responsible for the development of regional EMS plans and protocols, assist in administration of EMS certification examinations, and develop and maintain regional restocking agreements and medication exchange kit programs.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Virginia Statewide EMS Plan</a:t>
            </a:r>
            <a:endParaRPr lang="en-US" dirty="0"/>
          </a:p>
        </p:txBody>
      </p:sp>
      <p:sp>
        <p:nvSpPr>
          <p:cNvPr id="3" name="Content Placeholder 2"/>
          <p:cNvSpPr>
            <a:spLocks noGrp="1"/>
          </p:cNvSpPr>
          <p:nvPr>
            <p:ph idx="1"/>
          </p:nvPr>
        </p:nvSpPr>
        <p:spPr>
          <a:xfrm>
            <a:off x="152400" y="1600200"/>
            <a:ext cx="8534400" cy="4114800"/>
          </a:xfrm>
        </p:spPr>
        <p:txBody>
          <a:bodyPr/>
          <a:lstStyle/>
          <a:p>
            <a:pPr indent="0"/>
            <a:r>
              <a:rPr lang="en-US" dirty="0" smtClean="0"/>
              <a:t>	§32.1-111.3 of the </a:t>
            </a:r>
            <a:r>
              <a:rPr lang="en-US" i="1" dirty="0" smtClean="0"/>
              <a:t>Code of Virginia </a:t>
            </a:r>
            <a:r>
              <a:rPr lang="en-US" dirty="0" smtClean="0"/>
              <a:t>requires the development of a comprehensive, coordinated, statewide emergency medical services plan by OEMS.</a:t>
            </a:r>
          </a:p>
          <a:p>
            <a:pPr indent="0"/>
            <a:r>
              <a:rPr lang="en-US" sz="1200" dirty="0" smtClean="0"/>
              <a:t>	</a:t>
            </a:r>
          </a:p>
          <a:p>
            <a:pPr indent="0"/>
            <a:r>
              <a:rPr lang="en-US" dirty="0" smtClean="0"/>
              <a:t>	The Board of Health must review, update, and publish the plan triennially, making such revisions as may be necessary to improve the effectiveness and efficiency of the Commonwealth’s emergency care system. The objectives of the plan shall include, but not be limited to the nineteen (19) objectives outlined in §32.1-111.3.</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current projects/programs</a:t>
            </a:r>
            <a:endParaRPr lang="en-US" dirty="0"/>
          </a:p>
        </p:txBody>
      </p:sp>
      <p:sp>
        <p:nvSpPr>
          <p:cNvPr id="3" name="Content Placeholder 2"/>
          <p:cNvSpPr>
            <a:spLocks noGrp="1"/>
          </p:cNvSpPr>
          <p:nvPr>
            <p:ph idx="1"/>
          </p:nvPr>
        </p:nvSpPr>
        <p:spPr>
          <a:xfrm>
            <a:off x="152400" y="1600200"/>
            <a:ext cx="8839200" cy="4114800"/>
          </a:xfrm>
        </p:spPr>
        <p:txBody>
          <a:bodyPr/>
          <a:lstStyle/>
          <a:p>
            <a:pPr marL="685800">
              <a:buFont typeface="Arial" panose="020B0604020202020204" pitchFamily="34" charset="0"/>
              <a:buChar char="•"/>
            </a:pPr>
            <a:r>
              <a:rPr lang="en-US" dirty="0" smtClean="0"/>
              <a:t>State Medevac System </a:t>
            </a:r>
          </a:p>
          <a:p>
            <a:pPr marL="685800">
              <a:buFont typeface="Arial" panose="020B0604020202020204" pitchFamily="34" charset="0"/>
              <a:buChar char="•"/>
            </a:pPr>
            <a:r>
              <a:rPr lang="en-US" dirty="0" smtClean="0"/>
              <a:t>State Rural Health Plan (resource to VDH-SORH)</a:t>
            </a:r>
          </a:p>
          <a:p>
            <a:pPr marL="685800">
              <a:buFont typeface="Arial" panose="020B0604020202020204" pitchFamily="34" charset="0"/>
              <a:buChar char="•"/>
            </a:pPr>
            <a:r>
              <a:rPr lang="en-US" dirty="0" smtClean="0"/>
              <a:t>State Telehealth Plan </a:t>
            </a:r>
          </a:p>
          <a:p>
            <a:pPr indent="0"/>
            <a:r>
              <a:rPr lang="en-US" dirty="0"/>
              <a:t>	</a:t>
            </a:r>
          </a:p>
        </p:txBody>
      </p:sp>
    </p:spTree>
    <p:extLst>
      <p:ext uri="{BB962C8B-B14F-4D97-AF65-F5344CB8AC3E}">
        <p14:creationId xmlns:p14="http://schemas.microsoft.com/office/powerpoint/2010/main" val="2642890450"/>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464</TotalTime>
  <Words>500</Words>
  <Application>Microsoft Office PowerPoint</Application>
  <PresentationFormat>On-screen Show (4:3)</PresentationFormat>
  <Paragraphs>67</Paragraphs>
  <Slides>10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Trebuchet MS</vt:lpstr>
      <vt:lpstr>Default Design</vt:lpstr>
      <vt:lpstr>Virginia Office of EMS Division of  Community Health &amp; Technical Resources (CHaTR)</vt:lpstr>
      <vt:lpstr>What we do…</vt:lpstr>
      <vt:lpstr>A cohesive system…</vt:lpstr>
      <vt:lpstr>A cohesive system…</vt:lpstr>
      <vt:lpstr>Technical Assistance </vt:lpstr>
      <vt:lpstr>Technical Assistance </vt:lpstr>
      <vt:lpstr>Regional EMS Council Oversight</vt:lpstr>
      <vt:lpstr>Virginia Statewide EMS Plan</vt:lpstr>
      <vt:lpstr>Other current projects/programs</vt:lpstr>
      <vt:lpstr>CHaTR Staff</vt:lpstr>
    </vt:vector>
  </TitlesOfParts>
  <Company>VDH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rstepanek</dc:creator>
  <cp:lastModifiedBy>VITA Program</cp:lastModifiedBy>
  <cp:revision>42</cp:revision>
  <cp:lastPrinted>2018-04-17T16:57:57Z</cp:lastPrinted>
  <dcterms:created xsi:type="dcterms:W3CDTF">2008-08-05T14:53:59Z</dcterms:created>
  <dcterms:modified xsi:type="dcterms:W3CDTF">2020-11-30T22:00:54Z</dcterms:modified>
</cp:coreProperties>
</file>