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332" r:id="rId3"/>
    <p:sldId id="351" r:id="rId4"/>
    <p:sldId id="331" r:id="rId5"/>
    <p:sldId id="333" r:id="rId6"/>
    <p:sldId id="320" r:id="rId7"/>
    <p:sldId id="334" r:id="rId8"/>
    <p:sldId id="335" r:id="rId9"/>
    <p:sldId id="338" r:id="rId10"/>
    <p:sldId id="339" r:id="rId11"/>
    <p:sldId id="340" r:id="rId12"/>
    <p:sldId id="341" r:id="rId13"/>
    <p:sldId id="342" r:id="rId14"/>
    <p:sldId id="343" r:id="rId15"/>
    <p:sldId id="344" r:id="rId16"/>
    <p:sldId id="345" r:id="rId17"/>
    <p:sldId id="346" r:id="rId18"/>
    <p:sldId id="347" r:id="rId19"/>
    <p:sldId id="348" r:id="rId20"/>
    <p:sldId id="349" r:id="rId21"/>
    <p:sldId id="350" r:id="rId22"/>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F0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385" autoAdjust="0"/>
  </p:normalViewPr>
  <p:slideViewPr>
    <p:cSldViewPr>
      <p:cViewPr varScale="1">
        <p:scale>
          <a:sx n="56" d="100"/>
          <a:sy n="56" d="100"/>
        </p:scale>
        <p:origin x="618" y="60"/>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8E8D429A-7BE5-4DAD-8BFE-EFB049CD5F0C}" type="datetimeFigureOut">
              <a:rPr lang="en-US" smtClean="0"/>
              <a:t>11/29/2020</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02BCC33B-3B5C-4099-89C5-31E8969E45F8}" type="slidenum">
              <a:rPr lang="en-US" smtClean="0"/>
              <a:t>‹#›</a:t>
            </a:fld>
            <a:endParaRPr lang="en-US"/>
          </a:p>
        </p:txBody>
      </p:sp>
    </p:spTree>
    <p:extLst>
      <p:ext uri="{BB962C8B-B14F-4D97-AF65-F5344CB8AC3E}">
        <p14:creationId xmlns:p14="http://schemas.microsoft.com/office/powerpoint/2010/main" val="1488831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BCC33B-3B5C-4099-89C5-31E8969E45F8}" type="slidenum">
              <a:rPr lang="en-US" smtClean="0"/>
              <a:t>2</a:t>
            </a:fld>
            <a:endParaRPr lang="en-US"/>
          </a:p>
        </p:txBody>
      </p:sp>
    </p:spTree>
    <p:extLst>
      <p:ext uri="{BB962C8B-B14F-4D97-AF65-F5344CB8AC3E}">
        <p14:creationId xmlns:p14="http://schemas.microsoft.com/office/powerpoint/2010/main" val="3979236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E5FFFF"/>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E5FFFF"/>
                </a:solidFill>
                <a:latin typeface="Tahoma"/>
                <a:cs typeface="Tahom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16" name="bg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3271837" y="2709862"/>
            <a:ext cx="5870575" cy="4146550"/>
          </a:xfrm>
          <a:prstGeom prst="rect">
            <a:avLst/>
          </a:prstGeom>
          <a:blipFill>
            <a:blip r:embed="rId3" cstate="print"/>
            <a:stretch>
              <a:fillRect/>
            </a:stretch>
          </a:blipFill>
        </p:spPr>
        <p:txBody>
          <a:bodyPr wrap="square" lIns="0" tIns="0" rIns="0" bIns="0" rtlCol="0"/>
          <a:lstStyle/>
          <a:p>
            <a:endParaRPr/>
          </a:p>
        </p:txBody>
      </p:sp>
      <p:sp>
        <p:nvSpPr>
          <p:cNvPr id="18" name="bg object 18"/>
          <p:cNvSpPr/>
          <p:nvPr/>
        </p:nvSpPr>
        <p:spPr>
          <a:xfrm>
            <a:off x="203075" y="1552575"/>
            <a:ext cx="5488305" cy="5305425"/>
          </a:xfrm>
          <a:custGeom>
            <a:avLst/>
            <a:gdLst/>
            <a:ahLst/>
            <a:cxnLst/>
            <a:rect l="l" t="t" r="r" b="b"/>
            <a:pathLst>
              <a:path w="5488305" h="5305425">
                <a:moveTo>
                  <a:pt x="0" y="0"/>
                </a:moveTo>
                <a:lnTo>
                  <a:pt x="53544" y="8226"/>
                </a:lnTo>
                <a:lnTo>
                  <a:pt x="106920" y="16783"/>
                </a:lnTo>
                <a:lnTo>
                  <a:pt x="160128" y="25668"/>
                </a:lnTo>
                <a:lnTo>
                  <a:pt x="213166" y="34881"/>
                </a:lnTo>
                <a:lnTo>
                  <a:pt x="266031" y="44419"/>
                </a:lnTo>
                <a:lnTo>
                  <a:pt x="318723" y="54282"/>
                </a:lnTo>
                <a:lnTo>
                  <a:pt x="371241" y="64467"/>
                </a:lnTo>
                <a:lnTo>
                  <a:pt x="423581" y="74974"/>
                </a:lnTo>
                <a:lnTo>
                  <a:pt x="475744" y="85800"/>
                </a:lnTo>
                <a:lnTo>
                  <a:pt x="527727" y="96945"/>
                </a:lnTo>
                <a:lnTo>
                  <a:pt x="579529" y="108407"/>
                </a:lnTo>
                <a:lnTo>
                  <a:pt x="631149" y="120184"/>
                </a:lnTo>
                <a:lnTo>
                  <a:pt x="682584" y="132275"/>
                </a:lnTo>
                <a:lnTo>
                  <a:pt x="733834" y="144678"/>
                </a:lnTo>
                <a:lnTo>
                  <a:pt x="784897" y="157392"/>
                </a:lnTo>
                <a:lnTo>
                  <a:pt x="835771" y="170416"/>
                </a:lnTo>
                <a:lnTo>
                  <a:pt x="886455" y="183748"/>
                </a:lnTo>
                <a:lnTo>
                  <a:pt x="936947" y="197387"/>
                </a:lnTo>
                <a:lnTo>
                  <a:pt x="987246" y="211331"/>
                </a:lnTo>
                <a:lnTo>
                  <a:pt x="1037351" y="225578"/>
                </a:lnTo>
                <a:lnTo>
                  <a:pt x="1087259" y="240127"/>
                </a:lnTo>
                <a:lnTo>
                  <a:pt x="1136969" y="254978"/>
                </a:lnTo>
                <a:lnTo>
                  <a:pt x="1186480" y="270127"/>
                </a:lnTo>
                <a:lnTo>
                  <a:pt x="1235790" y="285574"/>
                </a:lnTo>
                <a:lnTo>
                  <a:pt x="1284898" y="301318"/>
                </a:lnTo>
                <a:lnTo>
                  <a:pt x="1333802" y="317356"/>
                </a:lnTo>
                <a:lnTo>
                  <a:pt x="1382500" y="333688"/>
                </a:lnTo>
                <a:lnTo>
                  <a:pt x="1430992" y="350311"/>
                </a:lnTo>
                <a:lnTo>
                  <a:pt x="1479275" y="367225"/>
                </a:lnTo>
                <a:lnTo>
                  <a:pt x="1527348" y="384428"/>
                </a:lnTo>
                <a:lnTo>
                  <a:pt x="1575210" y="401918"/>
                </a:lnTo>
                <a:lnTo>
                  <a:pt x="1622859" y="419694"/>
                </a:lnTo>
                <a:lnTo>
                  <a:pt x="1670293" y="437755"/>
                </a:lnTo>
                <a:lnTo>
                  <a:pt x="1717511" y="456099"/>
                </a:lnTo>
                <a:lnTo>
                  <a:pt x="1764511" y="474724"/>
                </a:lnTo>
                <a:lnTo>
                  <a:pt x="1811293" y="493630"/>
                </a:lnTo>
                <a:lnTo>
                  <a:pt x="1857854" y="512814"/>
                </a:lnTo>
                <a:lnTo>
                  <a:pt x="1904192" y="532275"/>
                </a:lnTo>
                <a:lnTo>
                  <a:pt x="1950307" y="552012"/>
                </a:lnTo>
                <a:lnTo>
                  <a:pt x="1996197" y="572024"/>
                </a:lnTo>
                <a:lnTo>
                  <a:pt x="2041861" y="592308"/>
                </a:lnTo>
                <a:lnTo>
                  <a:pt x="2087296" y="612863"/>
                </a:lnTo>
                <a:lnTo>
                  <a:pt x="2132501" y="633688"/>
                </a:lnTo>
                <a:lnTo>
                  <a:pt x="2177475" y="654782"/>
                </a:lnTo>
                <a:lnTo>
                  <a:pt x="2222216" y="676142"/>
                </a:lnTo>
                <a:lnTo>
                  <a:pt x="2266723" y="697768"/>
                </a:lnTo>
                <a:lnTo>
                  <a:pt x="2310994" y="719657"/>
                </a:lnTo>
                <a:lnTo>
                  <a:pt x="2355027" y="741809"/>
                </a:lnTo>
                <a:lnTo>
                  <a:pt x="2398822" y="764223"/>
                </a:lnTo>
                <a:lnTo>
                  <a:pt x="2442377" y="786895"/>
                </a:lnTo>
                <a:lnTo>
                  <a:pt x="2485689" y="809826"/>
                </a:lnTo>
                <a:lnTo>
                  <a:pt x="2528758" y="833013"/>
                </a:lnTo>
                <a:lnTo>
                  <a:pt x="2571582" y="856455"/>
                </a:lnTo>
                <a:lnTo>
                  <a:pt x="2614160" y="880151"/>
                </a:lnTo>
                <a:lnTo>
                  <a:pt x="2656489" y="904100"/>
                </a:lnTo>
                <a:lnTo>
                  <a:pt x="2698569" y="928298"/>
                </a:lnTo>
                <a:lnTo>
                  <a:pt x="2740398" y="952747"/>
                </a:lnTo>
                <a:lnTo>
                  <a:pt x="2781975" y="977442"/>
                </a:lnTo>
                <a:lnTo>
                  <a:pt x="2823297" y="1002384"/>
                </a:lnTo>
                <a:lnTo>
                  <a:pt x="2864364" y="1027571"/>
                </a:lnTo>
                <a:lnTo>
                  <a:pt x="2905173" y="1053002"/>
                </a:lnTo>
                <a:lnTo>
                  <a:pt x="2945724" y="1078674"/>
                </a:lnTo>
                <a:lnTo>
                  <a:pt x="2986015" y="1104586"/>
                </a:lnTo>
                <a:lnTo>
                  <a:pt x="3026044" y="1130738"/>
                </a:lnTo>
                <a:lnTo>
                  <a:pt x="3065810" y="1157127"/>
                </a:lnTo>
                <a:lnTo>
                  <a:pt x="3105311" y="1183752"/>
                </a:lnTo>
                <a:lnTo>
                  <a:pt x="3144545" y="1210611"/>
                </a:lnTo>
                <a:lnTo>
                  <a:pt x="3183512" y="1237704"/>
                </a:lnTo>
                <a:lnTo>
                  <a:pt x="3222210" y="1265028"/>
                </a:lnTo>
                <a:lnTo>
                  <a:pt x="3260637" y="1292582"/>
                </a:lnTo>
                <a:lnTo>
                  <a:pt x="3298791" y="1320365"/>
                </a:lnTo>
                <a:lnTo>
                  <a:pt x="3336672" y="1348374"/>
                </a:lnTo>
                <a:lnTo>
                  <a:pt x="3374277" y="1376610"/>
                </a:lnTo>
                <a:lnTo>
                  <a:pt x="3411605" y="1405070"/>
                </a:lnTo>
                <a:lnTo>
                  <a:pt x="3448655" y="1433753"/>
                </a:lnTo>
                <a:lnTo>
                  <a:pt x="3485425" y="1462656"/>
                </a:lnTo>
                <a:lnTo>
                  <a:pt x="3521913" y="1491780"/>
                </a:lnTo>
                <a:lnTo>
                  <a:pt x="3558119" y="1521122"/>
                </a:lnTo>
                <a:lnTo>
                  <a:pt x="3594039" y="1550681"/>
                </a:lnTo>
                <a:lnTo>
                  <a:pt x="3629674" y="1580455"/>
                </a:lnTo>
                <a:lnTo>
                  <a:pt x="3665021" y="1610444"/>
                </a:lnTo>
                <a:lnTo>
                  <a:pt x="3700079" y="1640644"/>
                </a:lnTo>
                <a:lnTo>
                  <a:pt x="3734847" y="1671056"/>
                </a:lnTo>
                <a:lnTo>
                  <a:pt x="3769322" y="1701677"/>
                </a:lnTo>
                <a:lnTo>
                  <a:pt x="3803504" y="1732507"/>
                </a:lnTo>
                <a:lnTo>
                  <a:pt x="3837390" y="1763542"/>
                </a:lnTo>
                <a:lnTo>
                  <a:pt x="3870980" y="1794783"/>
                </a:lnTo>
                <a:lnTo>
                  <a:pt x="3904271" y="1826228"/>
                </a:lnTo>
                <a:lnTo>
                  <a:pt x="3937263" y="1857875"/>
                </a:lnTo>
                <a:lnTo>
                  <a:pt x="3969953" y="1889722"/>
                </a:lnTo>
                <a:lnTo>
                  <a:pt x="4002341" y="1921769"/>
                </a:lnTo>
                <a:lnTo>
                  <a:pt x="4034424" y="1954013"/>
                </a:lnTo>
                <a:lnTo>
                  <a:pt x="4066202" y="1986454"/>
                </a:lnTo>
                <a:lnTo>
                  <a:pt x="4097672" y="2019089"/>
                </a:lnTo>
                <a:lnTo>
                  <a:pt x="4128833" y="2051918"/>
                </a:lnTo>
                <a:lnTo>
                  <a:pt x="4159684" y="2084939"/>
                </a:lnTo>
                <a:lnTo>
                  <a:pt x="4190223" y="2118150"/>
                </a:lnTo>
                <a:lnTo>
                  <a:pt x="4220448" y="2151550"/>
                </a:lnTo>
                <a:lnTo>
                  <a:pt x="4250359" y="2185137"/>
                </a:lnTo>
                <a:lnTo>
                  <a:pt x="4279953" y="2218911"/>
                </a:lnTo>
                <a:lnTo>
                  <a:pt x="4309229" y="2252868"/>
                </a:lnTo>
                <a:lnTo>
                  <a:pt x="4338185" y="2287009"/>
                </a:lnTo>
                <a:lnTo>
                  <a:pt x="4366821" y="2321332"/>
                </a:lnTo>
                <a:lnTo>
                  <a:pt x="4395133" y="2355835"/>
                </a:lnTo>
                <a:lnTo>
                  <a:pt x="4423122" y="2390516"/>
                </a:lnTo>
                <a:lnTo>
                  <a:pt x="4450785" y="2425374"/>
                </a:lnTo>
                <a:lnTo>
                  <a:pt x="4478121" y="2460409"/>
                </a:lnTo>
                <a:lnTo>
                  <a:pt x="4505128" y="2495617"/>
                </a:lnTo>
                <a:lnTo>
                  <a:pt x="4531805" y="2530998"/>
                </a:lnTo>
                <a:lnTo>
                  <a:pt x="4558151" y="2566550"/>
                </a:lnTo>
                <a:lnTo>
                  <a:pt x="4584163" y="2602273"/>
                </a:lnTo>
                <a:lnTo>
                  <a:pt x="4609840" y="2638163"/>
                </a:lnTo>
                <a:lnTo>
                  <a:pt x="4635181" y="2674221"/>
                </a:lnTo>
                <a:lnTo>
                  <a:pt x="4660184" y="2710443"/>
                </a:lnTo>
                <a:lnTo>
                  <a:pt x="4684848" y="2746830"/>
                </a:lnTo>
                <a:lnTo>
                  <a:pt x="4709171" y="2783379"/>
                </a:lnTo>
                <a:lnTo>
                  <a:pt x="4733152" y="2820089"/>
                </a:lnTo>
                <a:lnTo>
                  <a:pt x="4756789" y="2856959"/>
                </a:lnTo>
                <a:lnTo>
                  <a:pt x="4780080" y="2893987"/>
                </a:lnTo>
                <a:lnTo>
                  <a:pt x="4803024" y="2931171"/>
                </a:lnTo>
                <a:lnTo>
                  <a:pt x="4825620" y="2968510"/>
                </a:lnTo>
                <a:lnTo>
                  <a:pt x="4847866" y="3006003"/>
                </a:lnTo>
                <a:lnTo>
                  <a:pt x="4869761" y="3043649"/>
                </a:lnTo>
                <a:lnTo>
                  <a:pt x="4891302" y="3081444"/>
                </a:lnTo>
                <a:lnTo>
                  <a:pt x="4912489" y="3119389"/>
                </a:lnTo>
                <a:lnTo>
                  <a:pt x="4933320" y="3157482"/>
                </a:lnTo>
                <a:lnTo>
                  <a:pt x="4953794" y="3195721"/>
                </a:lnTo>
                <a:lnTo>
                  <a:pt x="4973908" y="3234105"/>
                </a:lnTo>
                <a:lnTo>
                  <a:pt x="4993661" y="3272632"/>
                </a:lnTo>
                <a:lnTo>
                  <a:pt x="5013053" y="3311302"/>
                </a:lnTo>
                <a:lnTo>
                  <a:pt x="5032080" y="3350111"/>
                </a:lnTo>
                <a:lnTo>
                  <a:pt x="5050743" y="3389059"/>
                </a:lnTo>
                <a:lnTo>
                  <a:pt x="5069039" y="3428145"/>
                </a:lnTo>
                <a:lnTo>
                  <a:pt x="5086966" y="3467367"/>
                </a:lnTo>
                <a:lnTo>
                  <a:pt x="5104524" y="3506724"/>
                </a:lnTo>
                <a:lnTo>
                  <a:pt x="5121710" y="3546213"/>
                </a:lnTo>
                <a:lnTo>
                  <a:pt x="5138524" y="3585834"/>
                </a:lnTo>
                <a:lnTo>
                  <a:pt x="5154963" y="3625585"/>
                </a:lnTo>
                <a:lnTo>
                  <a:pt x="5171027" y="3665465"/>
                </a:lnTo>
                <a:lnTo>
                  <a:pt x="5186713" y="3705471"/>
                </a:lnTo>
                <a:lnTo>
                  <a:pt x="5202020" y="3745604"/>
                </a:lnTo>
                <a:lnTo>
                  <a:pt x="5216947" y="3785861"/>
                </a:lnTo>
                <a:lnTo>
                  <a:pt x="5231492" y="3826240"/>
                </a:lnTo>
                <a:lnTo>
                  <a:pt x="5245653" y="3866741"/>
                </a:lnTo>
                <a:lnTo>
                  <a:pt x="5259430" y="3907362"/>
                </a:lnTo>
                <a:lnTo>
                  <a:pt x="5272820" y="3948100"/>
                </a:lnTo>
                <a:lnTo>
                  <a:pt x="5285822" y="3988956"/>
                </a:lnTo>
                <a:lnTo>
                  <a:pt x="5298434" y="4029927"/>
                </a:lnTo>
                <a:lnTo>
                  <a:pt x="5310655" y="4071012"/>
                </a:lnTo>
                <a:lnTo>
                  <a:pt x="5322484" y="4112210"/>
                </a:lnTo>
                <a:lnTo>
                  <a:pt x="5333918" y="4153518"/>
                </a:lnTo>
                <a:lnTo>
                  <a:pt x="5344957" y="4194937"/>
                </a:lnTo>
                <a:lnTo>
                  <a:pt x="5355599" y="4236463"/>
                </a:lnTo>
                <a:lnTo>
                  <a:pt x="5365842" y="4278095"/>
                </a:lnTo>
                <a:lnTo>
                  <a:pt x="5375685" y="4319833"/>
                </a:lnTo>
                <a:lnTo>
                  <a:pt x="5385126" y="4361674"/>
                </a:lnTo>
                <a:lnTo>
                  <a:pt x="5394164" y="4403618"/>
                </a:lnTo>
                <a:lnTo>
                  <a:pt x="5402797" y="4445662"/>
                </a:lnTo>
                <a:lnTo>
                  <a:pt x="5411024" y="4487805"/>
                </a:lnTo>
                <a:lnTo>
                  <a:pt x="5418843" y="4530046"/>
                </a:lnTo>
                <a:lnTo>
                  <a:pt x="5426253" y="4572384"/>
                </a:lnTo>
                <a:lnTo>
                  <a:pt x="5433251" y="4614816"/>
                </a:lnTo>
                <a:lnTo>
                  <a:pt x="5439838" y="4657342"/>
                </a:lnTo>
                <a:lnTo>
                  <a:pt x="5446010" y="4699959"/>
                </a:lnTo>
                <a:lnTo>
                  <a:pt x="5451768" y="4742667"/>
                </a:lnTo>
                <a:lnTo>
                  <a:pt x="5457108" y="4785464"/>
                </a:lnTo>
                <a:lnTo>
                  <a:pt x="5462029" y="4828348"/>
                </a:lnTo>
                <a:lnTo>
                  <a:pt x="5466531" y="4871318"/>
                </a:lnTo>
                <a:lnTo>
                  <a:pt x="5470611" y="4914373"/>
                </a:lnTo>
                <a:lnTo>
                  <a:pt x="5474268" y="4957510"/>
                </a:lnTo>
                <a:lnTo>
                  <a:pt x="5477501" y="5000729"/>
                </a:lnTo>
                <a:lnTo>
                  <a:pt x="5480308" y="5044029"/>
                </a:lnTo>
                <a:lnTo>
                  <a:pt x="5482687" y="5087407"/>
                </a:lnTo>
                <a:lnTo>
                  <a:pt x="5484636" y="5130862"/>
                </a:lnTo>
                <a:lnTo>
                  <a:pt x="5486156" y="5174393"/>
                </a:lnTo>
                <a:lnTo>
                  <a:pt x="5487243" y="5217998"/>
                </a:lnTo>
                <a:lnTo>
                  <a:pt x="5487896" y="5261675"/>
                </a:lnTo>
                <a:lnTo>
                  <a:pt x="5488114" y="5305425"/>
                </a:lnTo>
              </a:path>
            </a:pathLst>
          </a:custGeom>
          <a:ln w="12700">
            <a:solidFill>
              <a:srgbClr val="336699"/>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0" i="0">
                <a:solidFill>
                  <a:srgbClr val="E5FFFF"/>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1025874" y="380491"/>
            <a:ext cx="7092250" cy="1367789"/>
          </a:xfrm>
          <a:prstGeom prst="rect">
            <a:avLst/>
          </a:prstGeom>
        </p:spPr>
        <p:txBody>
          <a:bodyPr wrap="square" lIns="0" tIns="0" rIns="0" bIns="0">
            <a:spAutoFit/>
          </a:bodyPr>
          <a:lstStyle>
            <a:lvl1pPr>
              <a:defRPr sz="4400" b="0" i="0">
                <a:solidFill>
                  <a:srgbClr val="E5FFFF"/>
                </a:solidFill>
                <a:latin typeface="Tahoma"/>
                <a:cs typeface="Tahoma"/>
              </a:defRPr>
            </a:lvl1pPr>
          </a:lstStyle>
          <a:p>
            <a:endParaRPr/>
          </a:p>
        </p:txBody>
      </p:sp>
      <p:sp>
        <p:nvSpPr>
          <p:cNvPr id="3" name="Holder 3"/>
          <p:cNvSpPr>
            <a:spLocks noGrp="1"/>
          </p:cNvSpPr>
          <p:nvPr>
            <p:ph type="body" idx="1"/>
          </p:nvPr>
        </p:nvSpPr>
        <p:spPr>
          <a:xfrm>
            <a:off x="535940" y="2011172"/>
            <a:ext cx="8072119" cy="285496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11/29/2020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0" y="2154609"/>
            <a:ext cx="9144000" cy="1367682"/>
          </a:xfrm>
          <a:prstGeom prst="rect">
            <a:avLst/>
          </a:prstGeom>
        </p:spPr>
        <p:txBody>
          <a:bodyPr vert="horz" wrap="square" lIns="0" tIns="13335" rIns="0" bIns="0" rtlCol="0">
            <a:spAutoFit/>
          </a:bodyPr>
          <a:lstStyle/>
          <a:p>
            <a:pPr marL="12700" marR="5080" indent="635" algn="ctr">
              <a:lnSpc>
                <a:spcPct val="100000"/>
              </a:lnSpc>
              <a:spcBef>
                <a:spcPts val="105"/>
              </a:spcBef>
            </a:pPr>
            <a:r>
              <a:rPr lang="en-US" dirty="0">
                <a:solidFill>
                  <a:schemeClr val="bg1"/>
                </a:solidFill>
              </a:rPr>
              <a:t>Virginia </a:t>
            </a:r>
            <a:r>
              <a:rPr dirty="0">
                <a:solidFill>
                  <a:schemeClr val="bg1"/>
                </a:solidFill>
              </a:rPr>
              <a:t>Office </a:t>
            </a:r>
            <a:r>
              <a:rPr spc="-5" dirty="0">
                <a:solidFill>
                  <a:schemeClr val="bg1"/>
                </a:solidFill>
              </a:rPr>
              <a:t>of </a:t>
            </a:r>
            <a:r>
              <a:rPr dirty="0">
                <a:solidFill>
                  <a:schemeClr val="bg1"/>
                </a:solidFill>
              </a:rPr>
              <a:t>EMS</a:t>
            </a:r>
            <a:r>
              <a:rPr lang="en-US" sz="1800" dirty="0">
                <a:solidFill>
                  <a:schemeClr val="bg1"/>
                </a:solidFill>
              </a:rPr>
              <a:t/>
            </a:r>
            <a:br>
              <a:rPr lang="en-US" sz="1800" dirty="0">
                <a:solidFill>
                  <a:schemeClr val="bg1"/>
                </a:solidFill>
              </a:rPr>
            </a:br>
            <a:r>
              <a:rPr dirty="0">
                <a:solidFill>
                  <a:schemeClr val="bg1"/>
                </a:solidFill>
              </a:rPr>
              <a:t>Division </a:t>
            </a:r>
            <a:r>
              <a:rPr spc="-5" dirty="0">
                <a:solidFill>
                  <a:schemeClr val="bg1"/>
                </a:solidFill>
              </a:rPr>
              <a:t>of</a:t>
            </a:r>
            <a:r>
              <a:rPr spc="-140" dirty="0">
                <a:solidFill>
                  <a:schemeClr val="bg1"/>
                </a:solidFill>
              </a:rPr>
              <a:t> </a:t>
            </a:r>
            <a:r>
              <a:rPr dirty="0">
                <a:solidFill>
                  <a:schemeClr val="bg1"/>
                </a:solidFill>
              </a:rPr>
              <a:t>Emergency  Operations</a:t>
            </a:r>
          </a:p>
        </p:txBody>
      </p:sp>
      <p:sp>
        <p:nvSpPr>
          <p:cNvPr id="7" name="object 7"/>
          <p:cNvSpPr/>
          <p:nvPr/>
        </p:nvSpPr>
        <p:spPr>
          <a:xfrm>
            <a:off x="3162300" y="242455"/>
            <a:ext cx="2857500" cy="1738745"/>
          </a:xfrm>
          <a:prstGeom prst="rect">
            <a:avLst/>
          </a:prstGeom>
          <a:blipFill>
            <a:blip r:embed="rId2" cstate="print"/>
            <a:stretch>
              <a:fillRect/>
            </a:stretch>
          </a:blipFill>
          <a:ln w="38100">
            <a:solidFill>
              <a:schemeClr val="tx2">
                <a:lumMod val="75000"/>
              </a:schemeClr>
            </a:solidFill>
          </a:ln>
        </p:spPr>
        <p:txBody>
          <a:bodyPr wrap="square" lIns="0" tIns="0" rIns="0" bIns="0" rtlCol="0"/>
          <a:lstStyle/>
          <a:p>
            <a:endParaRPr dirty="0"/>
          </a:p>
        </p:txBody>
      </p:sp>
      <p:pic>
        <p:nvPicPr>
          <p:cNvPr id="13" name="Picture 12" descr="A close up of a sign&#10;&#10;Description automatically generated">
            <a:extLst>
              <a:ext uri="{FF2B5EF4-FFF2-40B4-BE49-F238E27FC236}">
                <a16:creationId xmlns:a16="http://schemas.microsoft.com/office/drawing/2014/main" id="{7174A72E-826E-45CD-BDE3-6E47A244F5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0661" y="3810000"/>
            <a:ext cx="1799241" cy="26501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941" y="380491"/>
            <a:ext cx="8072119" cy="677108"/>
          </a:xfrm>
        </p:spPr>
        <p:txBody>
          <a:bodyPr/>
          <a:lstStyle/>
          <a:p>
            <a:pPr algn="ctr"/>
            <a:r>
              <a:rPr lang="en-US" dirty="0" smtClean="0">
                <a:latin typeface="Tahoma" panose="020B0604030504040204" pitchFamily="34" charset="0"/>
                <a:ea typeface="Tahoma" panose="020B0604030504040204" pitchFamily="34" charset="0"/>
                <a:cs typeface="Tahoma" panose="020B0604030504040204" pitchFamily="34" charset="0"/>
              </a:rPr>
              <a:t>Physical Health</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Text Placeholder 2"/>
          <p:cNvSpPr>
            <a:spLocks noGrp="1"/>
          </p:cNvSpPr>
          <p:nvPr>
            <p:ph type="body" idx="1"/>
          </p:nvPr>
        </p:nvSpPr>
        <p:spPr>
          <a:xfrm>
            <a:off x="535940" y="1524000"/>
            <a:ext cx="8072119" cy="4401205"/>
          </a:xfrm>
        </p:spPr>
        <p:txBody>
          <a:bodyPr/>
          <a:lstStyle/>
          <a:p>
            <a:pPr marL="457200" indent="-457200">
              <a:buClr>
                <a:schemeClr val="bg1"/>
              </a:buClr>
              <a:buFont typeface="Arial" panose="020B0604020202020204" pitchFamily="34" charset="0"/>
              <a:buChar char="•"/>
            </a:pPr>
            <a:r>
              <a:rPr lang="en-US" sz="2600" dirty="0" smtClean="0">
                <a:solidFill>
                  <a:schemeClr val="bg1"/>
                </a:solidFill>
                <a:latin typeface="+mj-lt"/>
                <a:ea typeface="Tahoma" panose="020B0604030504040204" pitchFamily="34" charset="0"/>
                <a:cs typeface="Tahoma" panose="020B0604030504040204" pitchFamily="34" charset="0"/>
              </a:rPr>
              <a:t>Public Safety Provider Exposure Workgroup</a:t>
            </a:r>
          </a:p>
          <a:p>
            <a:pPr marL="914400" lvl="1" indent="-457200">
              <a:buClr>
                <a:schemeClr val="bg1"/>
              </a:buClr>
              <a:buFont typeface="Arial" panose="020B0604020202020204" pitchFamily="34" charset="0"/>
              <a:buChar char="•"/>
            </a:pPr>
            <a:r>
              <a:rPr lang="en-US" sz="2600" dirty="0" smtClean="0">
                <a:solidFill>
                  <a:schemeClr val="bg1"/>
                </a:solidFill>
                <a:latin typeface="+mj-lt"/>
                <a:ea typeface="Tahoma" panose="020B0604030504040204" pitchFamily="34" charset="0"/>
                <a:cs typeface="Tahoma" panose="020B0604030504040204" pitchFamily="34" charset="0"/>
              </a:rPr>
              <a:t>Development of standardized prevention of and response to public safety exposure incidents</a:t>
            </a:r>
          </a:p>
          <a:p>
            <a:pPr marL="914400" lvl="1" indent="-457200">
              <a:buClr>
                <a:schemeClr val="bg1"/>
              </a:buClr>
              <a:buFont typeface="Arial" panose="020B0604020202020204" pitchFamily="34" charset="0"/>
              <a:buChar char="•"/>
            </a:pPr>
            <a:endParaRPr lang="en-US" sz="2600" dirty="0">
              <a:solidFill>
                <a:schemeClr val="bg1"/>
              </a:solidFill>
              <a:latin typeface="+mj-lt"/>
              <a:ea typeface="Tahoma" panose="020B0604030504040204" pitchFamily="34" charset="0"/>
              <a:cs typeface="Tahoma" panose="020B0604030504040204" pitchFamily="34" charset="0"/>
            </a:endParaRPr>
          </a:p>
          <a:p>
            <a:pPr marL="457200" indent="-457200">
              <a:buClr>
                <a:schemeClr val="bg1"/>
              </a:buClr>
              <a:buFont typeface="Arial" panose="020B0604020202020204" pitchFamily="34" charset="0"/>
              <a:buChar char="•"/>
            </a:pPr>
            <a:r>
              <a:rPr lang="en-US" sz="2600" dirty="0" smtClean="0">
                <a:solidFill>
                  <a:schemeClr val="bg1"/>
                </a:solidFill>
                <a:latin typeface="+mj-lt"/>
                <a:ea typeface="Tahoma" panose="020B0604030504040204" pitchFamily="34" charset="0"/>
                <a:cs typeface="Tahoma" panose="020B0604030504040204" pitchFamily="34" charset="0"/>
              </a:rPr>
              <a:t>Health and Safety Pledge</a:t>
            </a:r>
          </a:p>
          <a:p>
            <a:pPr marL="914400" lvl="1" indent="-457200">
              <a:buClr>
                <a:schemeClr val="bg1"/>
              </a:buClr>
              <a:buFont typeface="Arial" panose="020B0604020202020204" pitchFamily="34" charset="0"/>
              <a:buChar char="•"/>
            </a:pPr>
            <a:r>
              <a:rPr lang="en-US" sz="2600" dirty="0" smtClean="0">
                <a:solidFill>
                  <a:schemeClr val="bg1"/>
                </a:solidFill>
                <a:latin typeface="+mj-lt"/>
                <a:ea typeface="Tahoma" panose="020B0604030504040204" pitchFamily="34" charset="0"/>
                <a:cs typeface="Tahoma" panose="020B0604030504040204" pitchFamily="34" charset="0"/>
              </a:rPr>
              <a:t>Provider and Agency</a:t>
            </a:r>
          </a:p>
          <a:p>
            <a:pPr marL="914400" lvl="1" indent="-457200">
              <a:buClr>
                <a:schemeClr val="bg1"/>
              </a:buClr>
              <a:buFont typeface="Arial" panose="020B0604020202020204" pitchFamily="34" charset="0"/>
              <a:buChar char="•"/>
            </a:pPr>
            <a:endParaRPr lang="en-US" sz="2600" dirty="0">
              <a:solidFill>
                <a:schemeClr val="bg1"/>
              </a:solidFill>
              <a:latin typeface="+mj-lt"/>
              <a:ea typeface="Tahoma" panose="020B0604030504040204" pitchFamily="34" charset="0"/>
              <a:cs typeface="Tahoma" panose="020B0604030504040204" pitchFamily="34" charset="0"/>
            </a:endParaRPr>
          </a:p>
          <a:p>
            <a:pPr marL="914400" lvl="1" indent="-457200">
              <a:buClr>
                <a:schemeClr val="bg1"/>
              </a:buClr>
              <a:buFont typeface="Arial" panose="020B0604020202020204" pitchFamily="34" charset="0"/>
              <a:buChar char="•"/>
            </a:pPr>
            <a:endParaRPr lang="en-US" sz="2600" dirty="0" smtClean="0">
              <a:solidFill>
                <a:schemeClr val="bg1"/>
              </a:solidFill>
              <a:latin typeface="+mj-lt"/>
              <a:ea typeface="Tahoma" panose="020B0604030504040204" pitchFamily="34" charset="0"/>
              <a:cs typeface="Tahoma" panose="020B0604030504040204" pitchFamily="34" charset="0"/>
            </a:endParaRPr>
          </a:p>
          <a:p>
            <a:pPr marL="914400" lvl="1" indent="-457200">
              <a:buClr>
                <a:schemeClr val="bg1"/>
              </a:buClr>
              <a:buFont typeface="Arial" panose="020B0604020202020204" pitchFamily="34" charset="0"/>
              <a:buChar char="•"/>
            </a:pPr>
            <a:endParaRPr lang="en-US" sz="2600" dirty="0">
              <a:solidFill>
                <a:schemeClr val="bg1"/>
              </a:solidFill>
              <a:latin typeface="+mj-lt"/>
              <a:ea typeface="Tahoma" panose="020B0604030504040204" pitchFamily="34" charset="0"/>
              <a:cs typeface="Tahoma" panose="020B0604030504040204" pitchFamily="34" charset="0"/>
            </a:endParaRPr>
          </a:p>
          <a:p>
            <a:pPr marL="457200" indent="-457200">
              <a:buClr>
                <a:schemeClr val="bg1"/>
              </a:buClr>
              <a:buFont typeface="Arial" panose="020B0604020202020204" pitchFamily="34" charset="0"/>
              <a:buChar char="•"/>
            </a:pPr>
            <a:endParaRPr lang="en-US" sz="2600" dirty="0">
              <a:solidFill>
                <a:schemeClr val="bg1"/>
              </a:solidFill>
              <a:latin typeface="+mj-lt"/>
              <a:ea typeface="Tahoma" panose="020B0604030504040204" pitchFamily="34" charset="0"/>
              <a:cs typeface="Tahoma" panose="020B0604030504040204" pitchFamily="34" charset="0"/>
            </a:endParaRPr>
          </a:p>
          <a:p>
            <a:pPr marL="457200" indent="-457200">
              <a:buClr>
                <a:schemeClr val="bg1"/>
              </a:buClr>
              <a:buFont typeface="Arial" panose="020B0604020202020204" pitchFamily="34" charset="0"/>
              <a:buChar char="•"/>
            </a:pPr>
            <a:endParaRPr lang="en-US" sz="2600" dirty="0" smtClean="0">
              <a:solidFill>
                <a:schemeClr val="bg1"/>
              </a:solidFill>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04911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25980"/>
            <a:ext cx="7772400" cy="677108"/>
          </a:xfrm>
        </p:spPr>
        <p:txBody>
          <a:bodyPr/>
          <a:lstStyle/>
          <a:p>
            <a:r>
              <a:rPr lang="en-US" dirty="0" smtClean="0"/>
              <a:t>Emergency Operations Training</a:t>
            </a:r>
            <a:endParaRPr lang="en-US" dirty="0"/>
          </a:p>
        </p:txBody>
      </p:sp>
      <p:sp>
        <p:nvSpPr>
          <p:cNvPr id="5" name="Subtitle 4"/>
          <p:cNvSpPr>
            <a:spLocks noGrp="1"/>
          </p:cNvSpPr>
          <p:nvPr>
            <p:ph type="subTitle" idx="4"/>
          </p:nvPr>
        </p:nvSpPr>
        <p:spPr>
          <a:xfrm>
            <a:off x="1371600" y="3840480"/>
            <a:ext cx="6400800" cy="400110"/>
          </a:xfrm>
        </p:spPr>
        <p:txBody>
          <a:bodyPr/>
          <a:lstStyle/>
          <a:p>
            <a:r>
              <a:rPr lang="en-US" sz="2600" dirty="0" smtClean="0">
                <a:solidFill>
                  <a:schemeClr val="bg1"/>
                </a:solidFill>
              </a:rPr>
              <a:t>Lead Staff – Sam Burnette</a:t>
            </a:r>
            <a:endParaRPr lang="en-US" sz="2600" dirty="0">
              <a:solidFill>
                <a:schemeClr val="bg1"/>
              </a:solidFill>
            </a:endParaRPr>
          </a:p>
        </p:txBody>
      </p:sp>
    </p:spTree>
    <p:extLst>
      <p:ext uri="{BB962C8B-B14F-4D97-AF65-F5344CB8AC3E}">
        <p14:creationId xmlns:p14="http://schemas.microsoft.com/office/powerpoint/2010/main" val="3558197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874" y="380491"/>
            <a:ext cx="7092250" cy="677108"/>
          </a:xfrm>
        </p:spPr>
        <p:txBody>
          <a:bodyPr/>
          <a:lstStyle/>
          <a:p>
            <a:r>
              <a:rPr lang="en-US" dirty="0" smtClean="0"/>
              <a:t>Training Relationships</a:t>
            </a:r>
            <a:endParaRPr lang="en-US" dirty="0"/>
          </a:p>
        </p:txBody>
      </p:sp>
      <p:sp>
        <p:nvSpPr>
          <p:cNvPr id="3" name="Text Placeholder 2"/>
          <p:cNvSpPr>
            <a:spLocks noGrp="1"/>
          </p:cNvSpPr>
          <p:nvPr>
            <p:ph type="body" idx="1"/>
          </p:nvPr>
        </p:nvSpPr>
        <p:spPr>
          <a:xfrm>
            <a:off x="535940" y="2011172"/>
            <a:ext cx="8072119" cy="3200876"/>
          </a:xfrm>
        </p:spPr>
        <p:txBody>
          <a:bodyPr/>
          <a:lstStyle/>
          <a:p>
            <a:pPr marL="800100" lvl="1" indent="-342900">
              <a:buFont typeface="Arial" panose="020B0604020202020204" pitchFamily="34" charset="0"/>
              <a:buChar char="•"/>
            </a:pPr>
            <a:r>
              <a:rPr lang="en-US" sz="2600" dirty="0">
                <a:solidFill>
                  <a:schemeClr val="bg1"/>
                </a:solidFill>
              </a:rPr>
              <a:t>Virginia Department of Emergency Management (VDEM)</a:t>
            </a:r>
          </a:p>
          <a:p>
            <a:pPr marL="800100" lvl="1" indent="-342900">
              <a:buFont typeface="Arial" panose="020B0604020202020204" pitchFamily="34" charset="0"/>
              <a:buChar char="•"/>
            </a:pPr>
            <a:r>
              <a:rPr lang="en-US" sz="2600" dirty="0">
                <a:solidFill>
                  <a:schemeClr val="bg1"/>
                </a:solidFill>
              </a:rPr>
              <a:t>Virginia </a:t>
            </a:r>
            <a:r>
              <a:rPr lang="en-US" sz="2600" dirty="0" smtClean="0">
                <a:solidFill>
                  <a:schemeClr val="bg1"/>
                </a:solidFill>
              </a:rPr>
              <a:t>Department </a:t>
            </a:r>
            <a:r>
              <a:rPr lang="en-US" sz="2600" dirty="0">
                <a:solidFill>
                  <a:schemeClr val="bg1"/>
                </a:solidFill>
              </a:rPr>
              <a:t>of Fire Programs (VDFP)</a:t>
            </a:r>
          </a:p>
          <a:p>
            <a:pPr marL="800100" lvl="1" indent="-342900">
              <a:buFont typeface="Arial" panose="020B0604020202020204" pitchFamily="34" charset="0"/>
              <a:buChar char="•"/>
            </a:pPr>
            <a:r>
              <a:rPr lang="en-US" sz="2600" dirty="0">
                <a:solidFill>
                  <a:schemeClr val="bg1"/>
                </a:solidFill>
              </a:rPr>
              <a:t>Virginia Association of Volunteer Rescue Squads (VAVRS)</a:t>
            </a:r>
          </a:p>
          <a:p>
            <a:pPr marL="800100" lvl="1" indent="-342900">
              <a:buFont typeface="Arial" panose="020B0604020202020204" pitchFamily="34" charset="0"/>
              <a:buChar char="•"/>
            </a:pPr>
            <a:r>
              <a:rPr lang="en-US" sz="2600" dirty="0">
                <a:solidFill>
                  <a:schemeClr val="bg1"/>
                </a:solidFill>
              </a:rPr>
              <a:t>Virginia Department of Health – Office of Emergency Preparedness (VDH-OEP)</a:t>
            </a:r>
          </a:p>
          <a:p>
            <a:endParaRPr lang="en-US" sz="2600" dirty="0"/>
          </a:p>
        </p:txBody>
      </p:sp>
    </p:spTree>
    <p:extLst>
      <p:ext uri="{BB962C8B-B14F-4D97-AF65-F5344CB8AC3E}">
        <p14:creationId xmlns:p14="http://schemas.microsoft.com/office/powerpoint/2010/main" val="2405683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874" y="380491"/>
            <a:ext cx="7092250" cy="677108"/>
          </a:xfrm>
        </p:spPr>
        <p:txBody>
          <a:bodyPr/>
          <a:lstStyle/>
          <a:p>
            <a:r>
              <a:rPr lang="en-US" dirty="0" smtClean="0"/>
              <a:t>Training Courses</a:t>
            </a:r>
            <a:endParaRPr lang="en-US" dirty="0"/>
          </a:p>
        </p:txBody>
      </p:sp>
      <p:sp>
        <p:nvSpPr>
          <p:cNvPr id="3" name="Text Placeholder 2"/>
          <p:cNvSpPr>
            <a:spLocks noGrp="1"/>
          </p:cNvSpPr>
          <p:nvPr>
            <p:ph type="body" idx="1"/>
          </p:nvPr>
        </p:nvSpPr>
        <p:spPr>
          <a:xfrm>
            <a:off x="535939" y="1524000"/>
            <a:ext cx="8072119" cy="4801314"/>
          </a:xfrm>
        </p:spPr>
        <p:txBody>
          <a:bodyPr/>
          <a:lstStyle/>
          <a:p>
            <a:pPr marL="457200" indent="-457200">
              <a:buFont typeface="Arial" panose="020B0604020202020204" pitchFamily="34" charset="0"/>
              <a:buChar char="•"/>
            </a:pPr>
            <a:r>
              <a:rPr lang="en-US" sz="2600" dirty="0" smtClean="0">
                <a:solidFill>
                  <a:schemeClr val="bg1"/>
                </a:solidFill>
              </a:rPr>
              <a:t>Mass Casualty Incident Management </a:t>
            </a:r>
          </a:p>
          <a:p>
            <a:pPr marL="914400" lvl="1" indent="-457200">
              <a:buFont typeface="Arial" panose="020B0604020202020204" pitchFamily="34" charset="0"/>
              <a:buChar char="•"/>
            </a:pPr>
            <a:r>
              <a:rPr lang="en-US" sz="2600" dirty="0" smtClean="0">
                <a:solidFill>
                  <a:schemeClr val="bg1"/>
                </a:solidFill>
              </a:rPr>
              <a:t>Module I – Awareness</a:t>
            </a:r>
          </a:p>
          <a:p>
            <a:pPr marL="914400" lvl="1" indent="-457200">
              <a:buFont typeface="Arial" panose="020B0604020202020204" pitchFamily="34" charset="0"/>
              <a:buChar char="•"/>
            </a:pPr>
            <a:r>
              <a:rPr lang="en-US" sz="2600" dirty="0" smtClean="0">
                <a:solidFill>
                  <a:schemeClr val="bg1"/>
                </a:solidFill>
              </a:rPr>
              <a:t>Module II – Operations</a:t>
            </a:r>
          </a:p>
          <a:p>
            <a:pPr marL="457200" indent="-457200">
              <a:buFont typeface="Arial" panose="020B0604020202020204" pitchFamily="34" charset="0"/>
              <a:buChar char="•"/>
            </a:pPr>
            <a:endParaRPr lang="en-US" sz="2600" dirty="0">
              <a:solidFill>
                <a:schemeClr val="bg1"/>
              </a:solidFill>
            </a:endParaRPr>
          </a:p>
          <a:p>
            <a:pPr marL="457200" indent="-457200">
              <a:buFont typeface="Arial" panose="020B0604020202020204" pitchFamily="34" charset="0"/>
              <a:buChar char="•"/>
            </a:pPr>
            <a:r>
              <a:rPr lang="en-US" sz="2600" dirty="0" smtClean="0">
                <a:solidFill>
                  <a:schemeClr val="bg1"/>
                </a:solidFill>
              </a:rPr>
              <a:t>Mass Casualty Incident Management Instructor </a:t>
            </a:r>
          </a:p>
          <a:p>
            <a:pPr marL="457200" indent="-457200">
              <a:buFont typeface="Arial" panose="020B0604020202020204" pitchFamily="34" charset="0"/>
              <a:buChar char="•"/>
            </a:pPr>
            <a:endParaRPr lang="en-US" sz="2600" dirty="0">
              <a:solidFill>
                <a:schemeClr val="bg1"/>
              </a:solidFill>
            </a:endParaRPr>
          </a:p>
          <a:p>
            <a:pPr marL="457200" indent="-457200">
              <a:buFont typeface="Arial" panose="020B0604020202020204" pitchFamily="34" charset="0"/>
              <a:buChar char="•"/>
            </a:pPr>
            <a:r>
              <a:rPr lang="en-US" sz="2600" dirty="0" smtClean="0">
                <a:solidFill>
                  <a:schemeClr val="bg1"/>
                </a:solidFill>
              </a:rPr>
              <a:t>Vehicle Rescue</a:t>
            </a:r>
          </a:p>
          <a:p>
            <a:pPr marL="457200" indent="-457200">
              <a:buFont typeface="Arial" panose="020B0604020202020204" pitchFamily="34" charset="0"/>
              <a:buChar char="•"/>
            </a:pPr>
            <a:endParaRPr lang="en-US" sz="2600" dirty="0">
              <a:solidFill>
                <a:schemeClr val="bg1"/>
              </a:solidFill>
            </a:endParaRPr>
          </a:p>
          <a:p>
            <a:pPr marL="457200" indent="-457200">
              <a:buFont typeface="Arial" panose="020B0604020202020204" pitchFamily="34" charset="0"/>
              <a:buChar char="•"/>
            </a:pPr>
            <a:r>
              <a:rPr lang="en-US" sz="2600" dirty="0" smtClean="0">
                <a:solidFill>
                  <a:schemeClr val="bg1"/>
                </a:solidFill>
              </a:rPr>
              <a:t>National Incident Management System (NIMS)/Incident Command System (ICS)</a:t>
            </a:r>
          </a:p>
          <a:p>
            <a:pPr marL="914400" lvl="1" indent="-457200">
              <a:buFont typeface="Arial" panose="020B0604020202020204" pitchFamily="34" charset="0"/>
              <a:buChar char="•"/>
            </a:pPr>
            <a:r>
              <a:rPr lang="en-US" sz="2600" dirty="0" smtClean="0">
                <a:solidFill>
                  <a:schemeClr val="bg1"/>
                </a:solidFill>
              </a:rPr>
              <a:t>ICS 300 – Intermediate Incident Command</a:t>
            </a:r>
          </a:p>
          <a:p>
            <a:pPr marL="914400" lvl="1" indent="-457200">
              <a:buFont typeface="Arial" panose="020B0604020202020204" pitchFamily="34" charset="0"/>
              <a:buChar char="•"/>
            </a:pPr>
            <a:r>
              <a:rPr lang="en-US" sz="2600" dirty="0" smtClean="0">
                <a:solidFill>
                  <a:schemeClr val="bg1"/>
                </a:solidFill>
              </a:rPr>
              <a:t>ICS 400 – Advanced ICS and General Staff</a:t>
            </a:r>
            <a:endParaRPr lang="en-US" sz="2600" dirty="0">
              <a:solidFill>
                <a:schemeClr val="bg1"/>
              </a:solidFill>
            </a:endParaRPr>
          </a:p>
        </p:txBody>
      </p:sp>
    </p:spTree>
    <p:extLst>
      <p:ext uri="{BB962C8B-B14F-4D97-AF65-F5344CB8AC3E}">
        <p14:creationId xmlns:p14="http://schemas.microsoft.com/office/powerpoint/2010/main" val="3518872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2125980"/>
            <a:ext cx="7772400" cy="677108"/>
          </a:xfrm>
        </p:spPr>
        <p:txBody>
          <a:bodyPr/>
          <a:lstStyle/>
          <a:p>
            <a:r>
              <a:rPr lang="en-US" dirty="0" smtClean="0"/>
              <a:t>Communications Programs</a:t>
            </a:r>
            <a:endParaRPr lang="en-US" dirty="0"/>
          </a:p>
        </p:txBody>
      </p:sp>
      <p:sp>
        <p:nvSpPr>
          <p:cNvPr id="7" name="Subtitle 6"/>
          <p:cNvSpPr>
            <a:spLocks noGrp="1"/>
          </p:cNvSpPr>
          <p:nvPr>
            <p:ph type="subTitle" idx="4"/>
          </p:nvPr>
        </p:nvSpPr>
        <p:spPr>
          <a:xfrm>
            <a:off x="1371600" y="3840480"/>
            <a:ext cx="6400800" cy="400110"/>
          </a:xfrm>
        </p:spPr>
        <p:txBody>
          <a:bodyPr/>
          <a:lstStyle/>
          <a:p>
            <a:r>
              <a:rPr lang="en-US" sz="2600" dirty="0" smtClean="0">
                <a:solidFill>
                  <a:schemeClr val="bg1"/>
                </a:solidFill>
              </a:rPr>
              <a:t>Lead Staff – Rich Troshak</a:t>
            </a:r>
            <a:endParaRPr lang="en-US" sz="2600" dirty="0">
              <a:solidFill>
                <a:schemeClr val="bg1"/>
              </a:solidFill>
            </a:endParaRPr>
          </a:p>
        </p:txBody>
      </p:sp>
    </p:spTree>
    <p:extLst>
      <p:ext uri="{BB962C8B-B14F-4D97-AF65-F5344CB8AC3E}">
        <p14:creationId xmlns:p14="http://schemas.microsoft.com/office/powerpoint/2010/main" val="3019472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874" y="380491"/>
            <a:ext cx="7092250" cy="1354217"/>
          </a:xfrm>
        </p:spPr>
        <p:txBody>
          <a:bodyPr/>
          <a:lstStyle/>
          <a:p>
            <a:r>
              <a:rPr lang="en-US" dirty="0" smtClean="0"/>
              <a:t>Public Safety Access Points (PSAP)/9-1-1 Centers</a:t>
            </a:r>
            <a:endParaRPr lang="en-US" dirty="0"/>
          </a:p>
        </p:txBody>
      </p:sp>
      <p:sp>
        <p:nvSpPr>
          <p:cNvPr id="3" name="Text Placeholder 2"/>
          <p:cNvSpPr>
            <a:spLocks noGrp="1"/>
          </p:cNvSpPr>
          <p:nvPr>
            <p:ph type="body" idx="1"/>
          </p:nvPr>
        </p:nvSpPr>
        <p:spPr>
          <a:xfrm>
            <a:off x="535940" y="2011172"/>
            <a:ext cx="8072119" cy="3200876"/>
          </a:xfrm>
        </p:spPr>
        <p:txBody>
          <a:bodyPr/>
          <a:lstStyle/>
          <a:p>
            <a:pPr marL="463550" lvl="1" indent="-457200">
              <a:buFont typeface="Arial" panose="020B0604020202020204" pitchFamily="34" charset="0"/>
              <a:buChar char="•"/>
            </a:pPr>
            <a:r>
              <a:rPr lang="en-US" sz="2600" dirty="0">
                <a:solidFill>
                  <a:schemeClr val="bg1"/>
                </a:solidFill>
              </a:rPr>
              <a:t>OEMS conducts outreach and provides technical assistance to 911 centers to promote and assist with the implementation of EMD </a:t>
            </a:r>
            <a:r>
              <a:rPr lang="en-US" sz="2600" dirty="0" smtClean="0">
                <a:solidFill>
                  <a:schemeClr val="bg1"/>
                </a:solidFill>
              </a:rPr>
              <a:t>statewide</a:t>
            </a:r>
          </a:p>
          <a:p>
            <a:pPr marL="463550" lvl="1" indent="-457200">
              <a:buFont typeface="Arial" panose="020B0604020202020204" pitchFamily="34" charset="0"/>
              <a:buChar char="•"/>
            </a:pPr>
            <a:endParaRPr lang="en-US" sz="2600" dirty="0">
              <a:solidFill>
                <a:schemeClr val="bg1"/>
              </a:solidFill>
            </a:endParaRPr>
          </a:p>
          <a:p>
            <a:pPr marL="463550" lvl="1" indent="-457200">
              <a:buFont typeface="Arial" panose="020B0604020202020204" pitchFamily="34" charset="0"/>
              <a:buChar char="•"/>
            </a:pPr>
            <a:r>
              <a:rPr lang="en-US" sz="2600" dirty="0" smtClean="0">
                <a:solidFill>
                  <a:schemeClr val="bg1"/>
                </a:solidFill>
              </a:rPr>
              <a:t>Oversight of EMD Accreditation Program</a:t>
            </a:r>
          </a:p>
          <a:p>
            <a:pPr marL="463550" lvl="1" indent="-457200">
              <a:buFont typeface="Arial" panose="020B0604020202020204" pitchFamily="34" charset="0"/>
              <a:buChar char="•"/>
            </a:pPr>
            <a:endParaRPr lang="en-US" sz="2600" dirty="0">
              <a:solidFill>
                <a:schemeClr val="bg1"/>
              </a:solidFill>
            </a:endParaRPr>
          </a:p>
          <a:p>
            <a:pPr marL="463550" lvl="1" indent="-457200">
              <a:buFont typeface="Arial" panose="020B0604020202020204" pitchFamily="34" charset="0"/>
              <a:buChar char="•"/>
            </a:pPr>
            <a:r>
              <a:rPr lang="en-US" sz="2600" dirty="0" smtClean="0">
                <a:solidFill>
                  <a:schemeClr val="bg1"/>
                </a:solidFill>
              </a:rPr>
              <a:t>Oversight of compliance with requirements set forth by legislation mandating </a:t>
            </a:r>
            <a:r>
              <a:rPr lang="en-US" sz="2600" dirty="0" err="1" smtClean="0">
                <a:solidFill>
                  <a:schemeClr val="bg1"/>
                </a:solidFill>
              </a:rPr>
              <a:t>tCPR</a:t>
            </a:r>
            <a:r>
              <a:rPr lang="en-US" sz="2600" dirty="0" smtClean="0">
                <a:solidFill>
                  <a:schemeClr val="bg1"/>
                </a:solidFill>
              </a:rPr>
              <a:t> and eventually EMD</a:t>
            </a:r>
            <a:endParaRPr lang="en-US" sz="2600" dirty="0"/>
          </a:p>
        </p:txBody>
      </p:sp>
    </p:spTree>
    <p:extLst>
      <p:ext uri="{BB962C8B-B14F-4D97-AF65-F5344CB8AC3E}">
        <p14:creationId xmlns:p14="http://schemas.microsoft.com/office/powerpoint/2010/main" val="2617345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874" y="380491"/>
            <a:ext cx="7092250" cy="677108"/>
          </a:xfrm>
        </p:spPr>
        <p:txBody>
          <a:bodyPr/>
          <a:lstStyle/>
          <a:p>
            <a:r>
              <a:rPr lang="en-US" dirty="0" smtClean="0"/>
              <a:t>EMD Accreditation Program</a:t>
            </a:r>
            <a:endParaRPr lang="en-US" dirty="0"/>
          </a:p>
        </p:txBody>
      </p:sp>
      <p:sp>
        <p:nvSpPr>
          <p:cNvPr id="3" name="Text Placeholder 2"/>
          <p:cNvSpPr>
            <a:spLocks noGrp="1"/>
          </p:cNvSpPr>
          <p:nvPr>
            <p:ph type="body" idx="1"/>
          </p:nvPr>
        </p:nvSpPr>
        <p:spPr>
          <a:xfrm>
            <a:off x="535940" y="1447800"/>
            <a:ext cx="8072119" cy="5257800"/>
          </a:xfrm>
        </p:spPr>
        <p:txBody>
          <a:bodyPr/>
          <a:lstStyle/>
          <a:p>
            <a:pPr marL="463550" lvl="1" indent="-457200">
              <a:buFont typeface="Arial" panose="020B0604020202020204" pitchFamily="34" charset="0"/>
              <a:buChar char="•"/>
            </a:pPr>
            <a:r>
              <a:rPr lang="en-US" sz="2600" dirty="0" smtClean="0">
                <a:solidFill>
                  <a:schemeClr val="bg1"/>
                </a:solidFill>
              </a:rPr>
              <a:t>EMD </a:t>
            </a:r>
            <a:r>
              <a:rPr lang="en-US" sz="2600" dirty="0">
                <a:solidFill>
                  <a:schemeClr val="bg1"/>
                </a:solidFill>
              </a:rPr>
              <a:t>is defined as: “Trained communicators, using locally approved guidelines, dispatch appropriate resources to a medical call and provide instructions to the caller to treat the patient until first responders arrive</a:t>
            </a:r>
            <a:r>
              <a:rPr lang="en-US" sz="2600" dirty="0" smtClean="0">
                <a:solidFill>
                  <a:schemeClr val="bg1"/>
                </a:solidFill>
              </a:rPr>
              <a:t>.”</a:t>
            </a:r>
          </a:p>
          <a:p>
            <a:pPr marL="342900" indent="-342900">
              <a:buFont typeface="Arial" panose="020B0604020202020204" pitchFamily="34" charset="0"/>
              <a:buChar char="•"/>
            </a:pPr>
            <a:endParaRPr lang="en-US" sz="2600" dirty="0">
              <a:solidFill>
                <a:schemeClr val="bg1"/>
              </a:solidFill>
            </a:endParaRPr>
          </a:p>
          <a:p>
            <a:pPr marL="342900" indent="-342900">
              <a:buFont typeface="Arial" panose="020B0604020202020204" pitchFamily="34" charset="0"/>
              <a:buChar char="•"/>
            </a:pPr>
            <a:r>
              <a:rPr lang="en-US" sz="2600" dirty="0" smtClean="0">
                <a:solidFill>
                  <a:schemeClr val="bg1"/>
                </a:solidFill>
              </a:rPr>
              <a:t>A </a:t>
            </a:r>
            <a:r>
              <a:rPr lang="en-US" sz="2600" dirty="0">
                <a:solidFill>
                  <a:schemeClr val="bg1"/>
                </a:solidFill>
              </a:rPr>
              <a:t>voluntary accreditation program for 911 centers implementing emergency medical dispatch</a:t>
            </a:r>
          </a:p>
          <a:p>
            <a:pPr marL="342900" indent="-342900">
              <a:buFont typeface="Arial" panose="020B0604020202020204" pitchFamily="34" charset="0"/>
              <a:buChar char="•"/>
            </a:pPr>
            <a:endParaRPr lang="en-US" sz="2600" dirty="0">
              <a:solidFill>
                <a:schemeClr val="bg1"/>
              </a:solidFill>
            </a:endParaRPr>
          </a:p>
          <a:p>
            <a:pPr marL="342900" indent="-342900">
              <a:buFont typeface="Arial" panose="020B0604020202020204" pitchFamily="34" charset="0"/>
              <a:buChar char="•"/>
            </a:pPr>
            <a:r>
              <a:rPr lang="en-US" sz="2600" dirty="0">
                <a:solidFill>
                  <a:schemeClr val="bg1"/>
                </a:solidFill>
              </a:rPr>
              <a:t>Requires all personnel in and accredited agency to be trained in EMD by an OEMS recognized training organization within two years of initial employment and to comply with continuing education requirements</a:t>
            </a:r>
            <a:endParaRPr lang="en-US" sz="2600" dirty="0"/>
          </a:p>
        </p:txBody>
      </p:sp>
    </p:spTree>
    <p:extLst>
      <p:ext uri="{BB962C8B-B14F-4D97-AF65-F5344CB8AC3E}">
        <p14:creationId xmlns:p14="http://schemas.microsoft.com/office/powerpoint/2010/main" val="550856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874" y="380491"/>
            <a:ext cx="7092250" cy="1354217"/>
          </a:xfrm>
        </p:spPr>
        <p:txBody>
          <a:bodyPr/>
          <a:lstStyle/>
          <a:p>
            <a:r>
              <a:rPr lang="en-US" dirty="0" smtClean="0"/>
              <a:t>Other Communications Activities</a:t>
            </a:r>
            <a:endParaRPr lang="en-US" dirty="0"/>
          </a:p>
        </p:txBody>
      </p:sp>
      <p:sp>
        <p:nvSpPr>
          <p:cNvPr id="3" name="Text Placeholder 2"/>
          <p:cNvSpPr>
            <a:spLocks noGrp="1"/>
          </p:cNvSpPr>
          <p:nvPr>
            <p:ph type="body" idx="1"/>
          </p:nvPr>
        </p:nvSpPr>
        <p:spPr>
          <a:xfrm>
            <a:off x="535940" y="2011172"/>
            <a:ext cx="8072119" cy="3600986"/>
          </a:xfrm>
        </p:spPr>
        <p:txBody>
          <a:bodyPr/>
          <a:lstStyle/>
          <a:p>
            <a:pPr marL="342900" indent="-342900">
              <a:buFont typeface="Arial" panose="020B0604020202020204" pitchFamily="34" charset="0"/>
              <a:buChar char="•"/>
            </a:pPr>
            <a:r>
              <a:rPr lang="en-US" sz="2600" dirty="0">
                <a:solidFill>
                  <a:schemeClr val="bg1"/>
                </a:solidFill>
              </a:rPr>
              <a:t>FCC Coordination for EMS agencies or hospitals seeking to operate on EMS designated channels</a:t>
            </a:r>
          </a:p>
          <a:p>
            <a:pPr marL="342900" indent="-342900">
              <a:buFont typeface="Arial" panose="020B0604020202020204" pitchFamily="34" charset="0"/>
              <a:buChar char="•"/>
            </a:pPr>
            <a:endParaRPr lang="en-US" sz="2600" dirty="0">
              <a:solidFill>
                <a:schemeClr val="bg1"/>
              </a:solidFill>
            </a:endParaRPr>
          </a:p>
          <a:p>
            <a:pPr marL="342900" indent="-342900">
              <a:buFont typeface="Arial" panose="020B0604020202020204" pitchFamily="34" charset="0"/>
              <a:buChar char="•"/>
            </a:pPr>
            <a:r>
              <a:rPr lang="en-US" sz="2600" dirty="0" err="1" smtClean="0">
                <a:solidFill>
                  <a:schemeClr val="bg1"/>
                </a:solidFill>
              </a:rPr>
              <a:t>FirstNet</a:t>
            </a:r>
            <a:endParaRPr lang="en-US" sz="2600" dirty="0" smtClean="0">
              <a:solidFill>
                <a:schemeClr val="bg1"/>
              </a:solidFill>
            </a:endParaRPr>
          </a:p>
          <a:p>
            <a:pPr marL="342900" indent="-342900">
              <a:buFont typeface="Arial" panose="020B0604020202020204" pitchFamily="34" charset="0"/>
              <a:buChar char="•"/>
            </a:pPr>
            <a:endParaRPr lang="en-US" sz="2600" dirty="0" smtClean="0">
              <a:solidFill>
                <a:schemeClr val="bg1"/>
              </a:solidFill>
            </a:endParaRPr>
          </a:p>
          <a:p>
            <a:pPr marL="342900" indent="-342900">
              <a:buFont typeface="Arial" panose="020B0604020202020204" pitchFamily="34" charset="0"/>
              <a:buChar char="•"/>
            </a:pPr>
            <a:r>
              <a:rPr lang="en-US" sz="2600" dirty="0" smtClean="0">
                <a:solidFill>
                  <a:schemeClr val="bg1"/>
                </a:solidFill>
              </a:rPr>
              <a:t>Communications Directory </a:t>
            </a:r>
          </a:p>
          <a:p>
            <a:pPr marL="800100" lvl="1" indent="-342900">
              <a:buFont typeface="Arial" panose="020B0604020202020204" pitchFamily="34" charset="0"/>
              <a:buChar char="•"/>
            </a:pPr>
            <a:r>
              <a:rPr lang="en-US" sz="2600" dirty="0" smtClean="0">
                <a:solidFill>
                  <a:schemeClr val="bg1"/>
                </a:solidFill>
              </a:rPr>
              <a:t>Provides </a:t>
            </a:r>
            <a:r>
              <a:rPr lang="en-US" sz="2600" dirty="0">
                <a:solidFill>
                  <a:schemeClr val="bg1"/>
                </a:solidFill>
              </a:rPr>
              <a:t>contact information for the 911 </a:t>
            </a:r>
            <a:r>
              <a:rPr lang="en-US" sz="2600" dirty="0" smtClean="0">
                <a:solidFill>
                  <a:schemeClr val="bg1"/>
                </a:solidFill>
              </a:rPr>
              <a:t>centers</a:t>
            </a:r>
          </a:p>
          <a:p>
            <a:pPr marL="342900" indent="-342900">
              <a:buFont typeface="Arial" panose="020B0604020202020204" pitchFamily="34" charset="0"/>
              <a:buChar char="•"/>
            </a:pPr>
            <a:endParaRPr lang="en-US" sz="2600" dirty="0">
              <a:solidFill>
                <a:schemeClr val="bg1"/>
              </a:solidFill>
            </a:endParaRPr>
          </a:p>
          <a:p>
            <a:endParaRPr lang="en-US" sz="2600" dirty="0"/>
          </a:p>
        </p:txBody>
      </p:sp>
    </p:spTree>
    <p:extLst>
      <p:ext uri="{BB962C8B-B14F-4D97-AF65-F5344CB8AC3E}">
        <p14:creationId xmlns:p14="http://schemas.microsoft.com/office/powerpoint/2010/main" val="114776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Emergency Operations Planning</a:t>
            </a:r>
            <a:endParaRPr lang="en-US" dirty="0"/>
          </a:p>
        </p:txBody>
      </p:sp>
      <p:sp>
        <p:nvSpPr>
          <p:cNvPr id="5" name="Subtitle 4"/>
          <p:cNvSpPr>
            <a:spLocks noGrp="1"/>
          </p:cNvSpPr>
          <p:nvPr>
            <p:ph type="subTitle" idx="4"/>
          </p:nvPr>
        </p:nvSpPr>
        <p:spPr/>
        <p:txBody>
          <a:bodyPr/>
          <a:lstStyle/>
          <a:p>
            <a:r>
              <a:rPr lang="en-US" sz="2600" dirty="0" smtClean="0">
                <a:solidFill>
                  <a:schemeClr val="bg1"/>
                </a:solidFill>
              </a:rPr>
              <a:t>Lead Staff – Caron Nazario</a:t>
            </a:r>
            <a:endParaRPr lang="en-US" sz="2600" dirty="0">
              <a:solidFill>
                <a:schemeClr val="bg1"/>
              </a:solidFill>
            </a:endParaRPr>
          </a:p>
        </p:txBody>
      </p:sp>
    </p:spTree>
    <p:extLst>
      <p:ext uri="{BB962C8B-B14F-4D97-AF65-F5344CB8AC3E}">
        <p14:creationId xmlns:p14="http://schemas.microsoft.com/office/powerpoint/2010/main" val="2223014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0491"/>
            <a:ext cx="7848600" cy="1354217"/>
          </a:xfrm>
        </p:spPr>
        <p:txBody>
          <a:bodyPr/>
          <a:lstStyle/>
          <a:p>
            <a:r>
              <a:rPr lang="en-US" dirty="0" smtClean="0"/>
              <a:t>Emergency Planning Assistance</a:t>
            </a:r>
            <a:endParaRPr lang="en-US" dirty="0"/>
          </a:p>
        </p:txBody>
      </p:sp>
      <p:sp>
        <p:nvSpPr>
          <p:cNvPr id="3" name="Text Placeholder 2"/>
          <p:cNvSpPr>
            <a:spLocks noGrp="1"/>
          </p:cNvSpPr>
          <p:nvPr>
            <p:ph type="body" idx="1"/>
          </p:nvPr>
        </p:nvSpPr>
        <p:spPr>
          <a:xfrm>
            <a:off x="381000" y="1447800"/>
            <a:ext cx="8072119" cy="4544834"/>
          </a:xfrm>
        </p:spPr>
        <p:txBody>
          <a:bodyPr/>
          <a:lstStyle/>
          <a:p>
            <a:pPr marL="469900" indent="-457200">
              <a:lnSpc>
                <a:spcPct val="100000"/>
              </a:lnSpc>
              <a:spcBef>
                <a:spcPts val="495"/>
              </a:spcBef>
              <a:buSzPct val="64062"/>
              <a:buFont typeface="Arial" panose="020B0604020202020204" pitchFamily="34" charset="0"/>
              <a:buChar char="•"/>
              <a:tabLst>
                <a:tab pos="354965" algn="l"/>
                <a:tab pos="355600" algn="l"/>
              </a:tabLst>
            </a:pPr>
            <a:r>
              <a:rPr lang="en-US" sz="2600" spc="-5" dirty="0">
                <a:solidFill>
                  <a:srgbClr val="FFFFFF"/>
                </a:solidFill>
                <a:latin typeface="Tahoma"/>
                <a:cs typeface="Tahoma"/>
              </a:rPr>
              <a:t>Provide assistance</a:t>
            </a:r>
            <a:r>
              <a:rPr lang="en-US" sz="2600" spc="-20" dirty="0">
                <a:solidFill>
                  <a:srgbClr val="FFFFFF"/>
                </a:solidFill>
                <a:latin typeface="Tahoma"/>
                <a:cs typeface="Tahoma"/>
              </a:rPr>
              <a:t> </a:t>
            </a:r>
            <a:r>
              <a:rPr lang="en-US" sz="2600" spc="-5" dirty="0">
                <a:solidFill>
                  <a:srgbClr val="FFFFFF"/>
                </a:solidFill>
                <a:latin typeface="Tahoma"/>
                <a:cs typeface="Tahoma"/>
              </a:rPr>
              <a:t>for:</a:t>
            </a:r>
            <a:endParaRPr lang="en-US" sz="2600" dirty="0">
              <a:latin typeface="Tahoma"/>
              <a:cs typeface="Tahoma"/>
            </a:endParaRPr>
          </a:p>
          <a:p>
            <a:pPr marL="926465" marR="1206500" lvl="1" indent="-457200">
              <a:lnSpc>
                <a:spcPts val="3030"/>
              </a:lnSpc>
              <a:spcBef>
                <a:spcPts val="715"/>
              </a:spcBef>
              <a:spcAft>
                <a:spcPts val="600"/>
              </a:spcAft>
              <a:buSzPct val="64285"/>
              <a:buFont typeface="Arial" panose="020B0604020202020204" pitchFamily="34" charset="0"/>
              <a:buChar char="•"/>
              <a:tabLst>
                <a:tab pos="756920" algn="l"/>
              </a:tabLst>
            </a:pPr>
            <a:r>
              <a:rPr lang="en-US" sz="2600" spc="-5" dirty="0">
                <a:solidFill>
                  <a:srgbClr val="FFFFFF"/>
                </a:solidFill>
                <a:latin typeface="Tahoma"/>
                <a:cs typeface="Tahoma"/>
              </a:rPr>
              <a:t>Writing and evaluating Comprehensive  Emergency Management</a:t>
            </a:r>
            <a:r>
              <a:rPr lang="en-US" sz="2600" spc="25" dirty="0">
                <a:solidFill>
                  <a:srgbClr val="FFFFFF"/>
                </a:solidFill>
                <a:latin typeface="Tahoma"/>
                <a:cs typeface="Tahoma"/>
              </a:rPr>
              <a:t> </a:t>
            </a:r>
            <a:r>
              <a:rPr lang="en-US" sz="2600" spc="-10" dirty="0">
                <a:solidFill>
                  <a:srgbClr val="FFFFFF"/>
                </a:solidFill>
                <a:latin typeface="Tahoma"/>
                <a:cs typeface="Tahoma"/>
              </a:rPr>
              <a:t>Plans</a:t>
            </a:r>
            <a:endParaRPr lang="en-US" sz="2600" dirty="0">
              <a:latin typeface="Tahoma"/>
              <a:cs typeface="Tahoma"/>
            </a:endParaRPr>
          </a:p>
          <a:p>
            <a:pPr marL="926465" marR="429259" lvl="1" indent="-457200">
              <a:lnSpc>
                <a:spcPts val="3030"/>
              </a:lnSpc>
              <a:spcBef>
                <a:spcPts val="660"/>
              </a:spcBef>
              <a:spcAft>
                <a:spcPts val="600"/>
              </a:spcAft>
              <a:buSzPct val="64285"/>
              <a:buFont typeface="Arial" panose="020B0604020202020204" pitchFamily="34" charset="0"/>
              <a:buChar char="•"/>
              <a:tabLst>
                <a:tab pos="756920" algn="l"/>
              </a:tabLst>
            </a:pPr>
            <a:r>
              <a:rPr lang="en-US" sz="2600" spc="-5" dirty="0">
                <a:solidFill>
                  <a:srgbClr val="FFFFFF"/>
                </a:solidFill>
                <a:latin typeface="Tahoma"/>
                <a:cs typeface="Tahoma"/>
              </a:rPr>
              <a:t>Outlining the steps for requesting state and  federal</a:t>
            </a:r>
            <a:r>
              <a:rPr lang="en-US" sz="2600" spc="-15" dirty="0">
                <a:solidFill>
                  <a:srgbClr val="FFFFFF"/>
                </a:solidFill>
                <a:latin typeface="Tahoma"/>
                <a:cs typeface="Tahoma"/>
              </a:rPr>
              <a:t> </a:t>
            </a:r>
            <a:r>
              <a:rPr lang="en-US" sz="2600" spc="-5" dirty="0">
                <a:solidFill>
                  <a:srgbClr val="FFFFFF"/>
                </a:solidFill>
                <a:latin typeface="Tahoma"/>
                <a:cs typeface="Tahoma"/>
              </a:rPr>
              <a:t>assistance</a:t>
            </a:r>
            <a:endParaRPr lang="en-US" sz="2600" dirty="0">
              <a:latin typeface="Tahoma"/>
              <a:cs typeface="Tahoma"/>
            </a:endParaRPr>
          </a:p>
          <a:p>
            <a:pPr marL="926465" marR="314325" lvl="1" indent="-457200">
              <a:lnSpc>
                <a:spcPts val="3030"/>
              </a:lnSpc>
              <a:spcBef>
                <a:spcPts val="660"/>
              </a:spcBef>
              <a:spcAft>
                <a:spcPts val="600"/>
              </a:spcAft>
              <a:buSzPct val="64285"/>
              <a:buFont typeface="Arial" panose="020B0604020202020204" pitchFamily="34" charset="0"/>
              <a:buChar char="•"/>
              <a:tabLst>
                <a:tab pos="756920" algn="l"/>
              </a:tabLst>
            </a:pPr>
            <a:r>
              <a:rPr lang="en-US" sz="2600" spc="-5" dirty="0">
                <a:solidFill>
                  <a:srgbClr val="FFFFFF"/>
                </a:solidFill>
                <a:latin typeface="Tahoma"/>
                <a:cs typeface="Tahoma"/>
              </a:rPr>
              <a:t>Writing and evaluating Comprehensive Mass  Casualty</a:t>
            </a:r>
            <a:r>
              <a:rPr lang="en-US" sz="2600" spc="30" dirty="0">
                <a:solidFill>
                  <a:srgbClr val="FFFFFF"/>
                </a:solidFill>
                <a:latin typeface="Tahoma"/>
                <a:cs typeface="Tahoma"/>
              </a:rPr>
              <a:t> </a:t>
            </a:r>
            <a:r>
              <a:rPr lang="en-US" sz="2600" spc="-10" dirty="0">
                <a:solidFill>
                  <a:srgbClr val="FFFFFF"/>
                </a:solidFill>
                <a:latin typeface="Tahoma"/>
                <a:cs typeface="Tahoma"/>
              </a:rPr>
              <a:t>Plans</a:t>
            </a:r>
            <a:endParaRPr lang="en-US" sz="2600" dirty="0">
              <a:latin typeface="Tahoma"/>
              <a:cs typeface="Tahoma"/>
            </a:endParaRPr>
          </a:p>
          <a:p>
            <a:pPr marL="926465" marR="5080" lvl="1" indent="-457200">
              <a:lnSpc>
                <a:spcPts val="3030"/>
              </a:lnSpc>
              <a:spcBef>
                <a:spcPts val="660"/>
              </a:spcBef>
              <a:spcAft>
                <a:spcPts val="600"/>
              </a:spcAft>
              <a:buSzPct val="64285"/>
              <a:buFont typeface="Arial" panose="020B0604020202020204" pitchFamily="34" charset="0"/>
              <a:buChar char="•"/>
              <a:tabLst>
                <a:tab pos="756920" algn="l"/>
              </a:tabLst>
            </a:pPr>
            <a:r>
              <a:rPr lang="en-US" sz="2600" spc="-5" dirty="0">
                <a:solidFill>
                  <a:srgbClr val="FFFFFF"/>
                </a:solidFill>
                <a:latin typeface="Tahoma"/>
                <a:cs typeface="Tahoma"/>
              </a:rPr>
              <a:t>Provide guidance for Contingency planning for  special</a:t>
            </a:r>
            <a:r>
              <a:rPr lang="en-US" sz="2600" spc="-10" dirty="0">
                <a:solidFill>
                  <a:srgbClr val="FFFFFF"/>
                </a:solidFill>
                <a:latin typeface="Tahoma"/>
                <a:cs typeface="Tahoma"/>
              </a:rPr>
              <a:t> </a:t>
            </a:r>
            <a:r>
              <a:rPr lang="en-US" sz="2600" spc="-5" dirty="0">
                <a:solidFill>
                  <a:srgbClr val="FFFFFF"/>
                </a:solidFill>
                <a:latin typeface="Tahoma"/>
                <a:cs typeface="Tahoma"/>
              </a:rPr>
              <a:t>events</a:t>
            </a:r>
            <a:endParaRPr lang="en-US" sz="2600" dirty="0">
              <a:latin typeface="Tahoma"/>
              <a:cs typeface="Tahoma"/>
            </a:endParaRPr>
          </a:p>
          <a:p>
            <a:endParaRPr lang="en-US" sz="2600" dirty="0"/>
          </a:p>
        </p:txBody>
      </p:sp>
    </p:spTree>
    <p:extLst>
      <p:ext uri="{BB962C8B-B14F-4D97-AF65-F5344CB8AC3E}">
        <p14:creationId xmlns:p14="http://schemas.microsoft.com/office/powerpoint/2010/main" val="1585405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939" y="380491"/>
            <a:ext cx="8072119" cy="1231106"/>
          </a:xfrm>
        </p:spPr>
        <p:txBody>
          <a:bodyPr/>
          <a:lstStyle/>
          <a:p>
            <a:r>
              <a:rPr lang="en-US" sz="4000" dirty="0" smtClean="0"/>
              <a:t>Division of Emergency Operations Staff</a:t>
            </a:r>
            <a:endParaRPr lang="en-US" sz="4000" dirty="0"/>
          </a:p>
        </p:txBody>
      </p:sp>
      <p:sp>
        <p:nvSpPr>
          <p:cNvPr id="3" name="Text Placeholder 2"/>
          <p:cNvSpPr>
            <a:spLocks noGrp="1"/>
          </p:cNvSpPr>
          <p:nvPr>
            <p:ph type="body" idx="1"/>
          </p:nvPr>
        </p:nvSpPr>
        <p:spPr>
          <a:xfrm>
            <a:off x="535938" y="1636406"/>
            <a:ext cx="8072119" cy="5069194"/>
          </a:xfrm>
        </p:spPr>
        <p:txBody>
          <a:bodyPr/>
          <a:lstStyle/>
          <a:p>
            <a:r>
              <a:rPr lang="en-US" sz="2200" dirty="0" smtClean="0">
                <a:solidFill>
                  <a:schemeClr val="bg1"/>
                </a:solidFill>
              </a:rPr>
              <a:t>Division Director – Karen Owens</a:t>
            </a:r>
          </a:p>
          <a:p>
            <a:r>
              <a:rPr lang="en-US" sz="2200" dirty="0" smtClean="0">
                <a:solidFill>
                  <a:schemeClr val="bg1"/>
                </a:solidFill>
              </a:rPr>
              <a:t>	Karen.Owens@vdh.virginia.gov</a:t>
            </a:r>
          </a:p>
          <a:p>
            <a:endParaRPr lang="en-US" sz="2200" dirty="0" smtClean="0">
              <a:solidFill>
                <a:schemeClr val="bg1"/>
              </a:solidFill>
            </a:endParaRPr>
          </a:p>
          <a:p>
            <a:r>
              <a:rPr lang="en-US" sz="2200" dirty="0" smtClean="0">
                <a:solidFill>
                  <a:schemeClr val="bg1"/>
                </a:solidFill>
              </a:rPr>
              <a:t>Emergency Services Coordinator – Sam Burnette</a:t>
            </a:r>
          </a:p>
          <a:p>
            <a:r>
              <a:rPr lang="en-US" sz="2200" dirty="0" smtClean="0">
                <a:solidFill>
                  <a:schemeClr val="bg1"/>
                </a:solidFill>
              </a:rPr>
              <a:t>	Samuel.Burnette@vdh.virginia.gov</a:t>
            </a:r>
          </a:p>
          <a:p>
            <a:endParaRPr lang="en-US" sz="2200" dirty="0" smtClean="0">
              <a:solidFill>
                <a:schemeClr val="bg1"/>
              </a:solidFill>
            </a:endParaRPr>
          </a:p>
          <a:p>
            <a:r>
              <a:rPr lang="en-US" sz="2200" dirty="0" smtClean="0">
                <a:solidFill>
                  <a:schemeClr val="bg1"/>
                </a:solidFill>
              </a:rPr>
              <a:t>Emergency Operations Specialist – Richard Troshak</a:t>
            </a:r>
          </a:p>
          <a:p>
            <a:r>
              <a:rPr lang="en-US" sz="2200" dirty="0" smtClean="0">
                <a:solidFill>
                  <a:schemeClr val="bg1"/>
                </a:solidFill>
              </a:rPr>
              <a:t>	Richard.Troshak@vdh.virginia.gov</a:t>
            </a:r>
          </a:p>
          <a:p>
            <a:endParaRPr lang="en-US" sz="2200" dirty="0" smtClean="0">
              <a:solidFill>
                <a:schemeClr val="bg1"/>
              </a:solidFill>
            </a:endParaRPr>
          </a:p>
          <a:p>
            <a:r>
              <a:rPr lang="en-US" sz="2200" dirty="0" smtClean="0">
                <a:solidFill>
                  <a:schemeClr val="bg1"/>
                </a:solidFill>
              </a:rPr>
              <a:t>Emergency Operations Planner – Caron Nazario</a:t>
            </a:r>
          </a:p>
          <a:p>
            <a:r>
              <a:rPr lang="en-US" sz="2200" dirty="0" smtClean="0">
                <a:solidFill>
                  <a:schemeClr val="bg1"/>
                </a:solidFill>
              </a:rPr>
              <a:t>	Caron.Nazario@vdh.virginia.gov</a:t>
            </a:r>
          </a:p>
          <a:p>
            <a:endParaRPr lang="en-US" sz="2200" dirty="0" smtClean="0">
              <a:solidFill>
                <a:schemeClr val="bg1"/>
              </a:solidFill>
            </a:endParaRPr>
          </a:p>
          <a:p>
            <a:r>
              <a:rPr lang="en-US" sz="2200" dirty="0" smtClean="0">
                <a:solidFill>
                  <a:schemeClr val="bg1"/>
                </a:solidFill>
              </a:rPr>
              <a:t>Epidemiologist – Vince Valeriano</a:t>
            </a:r>
          </a:p>
          <a:p>
            <a:r>
              <a:rPr lang="en-US" sz="2200" dirty="0" smtClean="0">
                <a:solidFill>
                  <a:schemeClr val="bg1"/>
                </a:solidFill>
              </a:rPr>
              <a:t>	Vincent.Valeriano@vdh.virginia.gov</a:t>
            </a:r>
          </a:p>
          <a:p>
            <a:endParaRPr lang="en-US" sz="2400" dirty="0">
              <a:solidFill>
                <a:schemeClr val="bg1"/>
              </a:solidFill>
            </a:endParaRPr>
          </a:p>
        </p:txBody>
      </p:sp>
    </p:spTree>
    <p:extLst>
      <p:ext uri="{BB962C8B-B14F-4D97-AF65-F5344CB8AC3E}">
        <p14:creationId xmlns:p14="http://schemas.microsoft.com/office/powerpoint/2010/main" val="2020262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25980"/>
            <a:ext cx="7772400" cy="677108"/>
          </a:xfrm>
        </p:spPr>
        <p:txBody>
          <a:bodyPr/>
          <a:lstStyle/>
          <a:p>
            <a:r>
              <a:rPr lang="en-US" dirty="0" smtClean="0"/>
              <a:t>Other Programs</a:t>
            </a:r>
            <a:endParaRPr lang="en-US" dirty="0"/>
          </a:p>
        </p:txBody>
      </p:sp>
      <p:sp>
        <p:nvSpPr>
          <p:cNvPr id="5" name="Subtitle 4"/>
          <p:cNvSpPr>
            <a:spLocks noGrp="1"/>
          </p:cNvSpPr>
          <p:nvPr>
            <p:ph type="subTitle" idx="4"/>
          </p:nvPr>
        </p:nvSpPr>
        <p:spPr/>
        <p:txBody>
          <a:bodyPr/>
          <a:lstStyle/>
          <a:p>
            <a:endParaRPr lang="en-US" dirty="0"/>
          </a:p>
        </p:txBody>
      </p:sp>
    </p:spTree>
    <p:extLst>
      <p:ext uri="{BB962C8B-B14F-4D97-AF65-F5344CB8AC3E}">
        <p14:creationId xmlns:p14="http://schemas.microsoft.com/office/powerpoint/2010/main" val="2180559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874" y="380491"/>
            <a:ext cx="7092250" cy="677108"/>
          </a:xfrm>
        </p:spPr>
        <p:txBody>
          <a:bodyPr/>
          <a:lstStyle/>
          <a:p>
            <a:r>
              <a:rPr lang="en-US" dirty="0" smtClean="0"/>
              <a:t>Other Areas of Focus</a:t>
            </a:r>
            <a:endParaRPr lang="en-US" dirty="0"/>
          </a:p>
        </p:txBody>
      </p:sp>
      <p:sp>
        <p:nvSpPr>
          <p:cNvPr id="3" name="Text Placeholder 2"/>
          <p:cNvSpPr>
            <a:spLocks noGrp="1"/>
          </p:cNvSpPr>
          <p:nvPr>
            <p:ph type="body" idx="1"/>
          </p:nvPr>
        </p:nvSpPr>
        <p:spPr>
          <a:xfrm>
            <a:off x="535940" y="1524000"/>
            <a:ext cx="8072119" cy="3200876"/>
          </a:xfrm>
        </p:spPr>
        <p:txBody>
          <a:bodyPr/>
          <a:lstStyle/>
          <a:p>
            <a:pPr marL="457200" indent="-457200">
              <a:buFont typeface="Arial" panose="020B0604020202020204" pitchFamily="34" charset="0"/>
              <a:buChar char="•"/>
            </a:pPr>
            <a:r>
              <a:rPr lang="en-US" sz="2600" dirty="0" smtClean="0">
                <a:solidFill>
                  <a:schemeClr val="bg1"/>
                </a:solidFill>
              </a:rPr>
              <a:t>Human Trafficking Awareness Education</a:t>
            </a:r>
          </a:p>
          <a:p>
            <a:endParaRPr lang="en-US" sz="2600" dirty="0" smtClean="0">
              <a:solidFill>
                <a:schemeClr val="bg1"/>
              </a:solidFill>
            </a:endParaRPr>
          </a:p>
          <a:p>
            <a:pPr marL="457200" indent="-457200">
              <a:buFont typeface="Arial" panose="020B0604020202020204" pitchFamily="34" charset="0"/>
              <a:buChar char="•"/>
            </a:pPr>
            <a:r>
              <a:rPr lang="en-US" sz="2600" dirty="0" smtClean="0">
                <a:solidFill>
                  <a:schemeClr val="bg1"/>
                </a:solidFill>
              </a:rPr>
              <a:t>Opioid Crisis Response </a:t>
            </a:r>
          </a:p>
          <a:p>
            <a:endParaRPr lang="en-US" sz="2600" dirty="0" smtClean="0">
              <a:solidFill>
                <a:schemeClr val="bg1"/>
              </a:solidFill>
            </a:endParaRPr>
          </a:p>
          <a:p>
            <a:pPr marL="457200" indent="-457200">
              <a:buFont typeface="Arial" panose="020B0604020202020204" pitchFamily="34" charset="0"/>
              <a:buChar char="•"/>
            </a:pPr>
            <a:r>
              <a:rPr lang="en-US" sz="2600" dirty="0" smtClean="0">
                <a:solidFill>
                  <a:schemeClr val="bg1"/>
                </a:solidFill>
              </a:rPr>
              <a:t>Emergency Infectious Diseases</a:t>
            </a:r>
          </a:p>
          <a:p>
            <a:pPr marL="457200" indent="-457200">
              <a:buFont typeface="Arial" panose="020B0604020202020204" pitchFamily="34" charset="0"/>
              <a:buChar char="•"/>
            </a:pPr>
            <a:endParaRPr lang="en-US" sz="2600" dirty="0">
              <a:solidFill>
                <a:schemeClr val="bg1"/>
              </a:solidFill>
            </a:endParaRPr>
          </a:p>
          <a:p>
            <a:pPr marL="457200" indent="-457200">
              <a:buFont typeface="Arial" panose="020B0604020202020204" pitchFamily="34" charset="0"/>
              <a:buChar char="•"/>
            </a:pPr>
            <a:r>
              <a:rPr lang="en-US" sz="2600" dirty="0" smtClean="0">
                <a:solidFill>
                  <a:schemeClr val="bg1"/>
                </a:solidFill>
              </a:rPr>
              <a:t>Symposium Communications Coordination</a:t>
            </a:r>
          </a:p>
          <a:p>
            <a:pPr marL="457200" indent="-457200">
              <a:buFont typeface="Arial" panose="020B0604020202020204" pitchFamily="34" charset="0"/>
              <a:buChar char="•"/>
            </a:pPr>
            <a:endParaRPr lang="en-US" sz="2600" dirty="0" smtClean="0">
              <a:solidFill>
                <a:schemeClr val="bg1"/>
              </a:solidFill>
            </a:endParaRPr>
          </a:p>
        </p:txBody>
      </p:sp>
    </p:spTree>
    <p:extLst>
      <p:ext uri="{BB962C8B-B14F-4D97-AF65-F5344CB8AC3E}">
        <p14:creationId xmlns:p14="http://schemas.microsoft.com/office/powerpoint/2010/main" val="3874543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0491"/>
            <a:ext cx="8229600" cy="1354217"/>
          </a:xfrm>
        </p:spPr>
        <p:txBody>
          <a:bodyPr/>
          <a:lstStyle/>
          <a:p>
            <a:r>
              <a:rPr lang="en-US" dirty="0" smtClean="0"/>
              <a:t>EMS Advisory Board Committees</a:t>
            </a:r>
            <a:endParaRPr lang="en-US" dirty="0"/>
          </a:p>
        </p:txBody>
      </p:sp>
      <p:sp>
        <p:nvSpPr>
          <p:cNvPr id="3" name="Text Placeholder 2"/>
          <p:cNvSpPr>
            <a:spLocks noGrp="1"/>
          </p:cNvSpPr>
          <p:nvPr>
            <p:ph type="body" idx="1"/>
          </p:nvPr>
        </p:nvSpPr>
        <p:spPr>
          <a:xfrm>
            <a:off x="535940" y="1656576"/>
            <a:ext cx="8072119" cy="5201424"/>
          </a:xfrm>
        </p:spPr>
        <p:txBody>
          <a:bodyPr/>
          <a:lstStyle/>
          <a:p>
            <a:pPr marL="457200" indent="-457200">
              <a:buFont typeface="Arial" panose="020B0604020202020204" pitchFamily="34" charset="0"/>
              <a:buChar char="•"/>
            </a:pPr>
            <a:r>
              <a:rPr lang="en-US" sz="2600" dirty="0" smtClean="0">
                <a:solidFill>
                  <a:schemeClr val="bg1"/>
                </a:solidFill>
              </a:rPr>
              <a:t>EMS Communications Committee </a:t>
            </a:r>
          </a:p>
          <a:p>
            <a:pPr marL="914400" lvl="1" indent="-457200">
              <a:buFont typeface="Arial" panose="020B0604020202020204" pitchFamily="34" charset="0"/>
              <a:buChar char="•"/>
            </a:pPr>
            <a:r>
              <a:rPr lang="en-US" sz="2600" dirty="0" smtClean="0">
                <a:solidFill>
                  <a:schemeClr val="bg1"/>
                </a:solidFill>
              </a:rPr>
              <a:t>Primary - Rich Troshak</a:t>
            </a:r>
          </a:p>
          <a:p>
            <a:pPr marL="914400" lvl="1" indent="-457200">
              <a:buFont typeface="Arial" panose="020B0604020202020204" pitchFamily="34" charset="0"/>
              <a:buChar char="•"/>
            </a:pPr>
            <a:r>
              <a:rPr lang="en-US" sz="2600" dirty="0" smtClean="0">
                <a:solidFill>
                  <a:schemeClr val="bg1"/>
                </a:solidFill>
              </a:rPr>
              <a:t>Secondary – Sam Burnette</a:t>
            </a:r>
          </a:p>
          <a:p>
            <a:pPr marL="457200" indent="-457200">
              <a:buFont typeface="Arial" panose="020B0604020202020204" pitchFamily="34" charset="0"/>
              <a:buChar char="•"/>
            </a:pPr>
            <a:endParaRPr lang="en-US" sz="2600" dirty="0">
              <a:solidFill>
                <a:schemeClr val="bg1"/>
              </a:solidFill>
            </a:endParaRPr>
          </a:p>
          <a:p>
            <a:pPr marL="457200" indent="-457200">
              <a:buFont typeface="Arial" panose="020B0604020202020204" pitchFamily="34" charset="0"/>
              <a:buChar char="•"/>
            </a:pPr>
            <a:r>
              <a:rPr lang="en-US" sz="2600" dirty="0" smtClean="0">
                <a:solidFill>
                  <a:schemeClr val="bg1"/>
                </a:solidFill>
              </a:rPr>
              <a:t>EMS Emergency Management Committee</a:t>
            </a:r>
          </a:p>
          <a:p>
            <a:pPr marL="914400" lvl="1" indent="-457200">
              <a:buFont typeface="Arial" panose="020B0604020202020204" pitchFamily="34" charset="0"/>
              <a:buChar char="•"/>
            </a:pPr>
            <a:r>
              <a:rPr lang="en-US" sz="2600" dirty="0" smtClean="0">
                <a:solidFill>
                  <a:schemeClr val="bg1"/>
                </a:solidFill>
              </a:rPr>
              <a:t>Primary – Caron Nazario</a:t>
            </a:r>
          </a:p>
          <a:p>
            <a:pPr marL="914400" lvl="1" indent="-457200">
              <a:buFont typeface="Arial" panose="020B0604020202020204" pitchFamily="34" charset="0"/>
              <a:buChar char="•"/>
            </a:pPr>
            <a:r>
              <a:rPr lang="en-US" sz="2600" dirty="0" smtClean="0">
                <a:solidFill>
                  <a:schemeClr val="bg1"/>
                </a:solidFill>
              </a:rPr>
              <a:t>Secondary – Karen Owens</a:t>
            </a:r>
          </a:p>
          <a:p>
            <a:pPr marL="457200" indent="-457200">
              <a:buFont typeface="Arial" panose="020B0604020202020204" pitchFamily="34" charset="0"/>
              <a:buChar char="•"/>
            </a:pPr>
            <a:endParaRPr lang="en-US" sz="2600" dirty="0">
              <a:solidFill>
                <a:schemeClr val="bg1"/>
              </a:solidFill>
            </a:endParaRPr>
          </a:p>
          <a:p>
            <a:pPr marL="457200" indent="-457200">
              <a:buFont typeface="Arial" panose="020B0604020202020204" pitchFamily="34" charset="0"/>
              <a:buChar char="•"/>
            </a:pPr>
            <a:r>
              <a:rPr lang="en-US" sz="2600" dirty="0" smtClean="0">
                <a:solidFill>
                  <a:schemeClr val="bg1"/>
                </a:solidFill>
              </a:rPr>
              <a:t>Provider Health and Safety Committee</a:t>
            </a:r>
          </a:p>
          <a:p>
            <a:pPr marL="914400" lvl="1" indent="-457200">
              <a:buFont typeface="Arial" panose="020B0604020202020204" pitchFamily="34" charset="0"/>
              <a:buChar char="•"/>
            </a:pPr>
            <a:r>
              <a:rPr lang="en-US" sz="2600" dirty="0" smtClean="0">
                <a:solidFill>
                  <a:schemeClr val="bg1"/>
                </a:solidFill>
              </a:rPr>
              <a:t>Primary – Karen Owens</a:t>
            </a:r>
          </a:p>
          <a:p>
            <a:pPr marL="914400" lvl="1" indent="-457200">
              <a:buFont typeface="Arial" panose="020B0604020202020204" pitchFamily="34" charset="0"/>
              <a:buChar char="•"/>
            </a:pPr>
            <a:r>
              <a:rPr lang="en-US" sz="2600" dirty="0" smtClean="0">
                <a:solidFill>
                  <a:schemeClr val="bg1"/>
                </a:solidFill>
              </a:rPr>
              <a:t>Secondary – Vince Valeriano</a:t>
            </a:r>
          </a:p>
          <a:p>
            <a:pPr marL="457200" indent="-457200">
              <a:buFont typeface="Arial" panose="020B0604020202020204" pitchFamily="34" charset="0"/>
              <a:buChar char="•"/>
            </a:pPr>
            <a:endParaRPr lang="en-US" sz="2600" dirty="0">
              <a:solidFill>
                <a:schemeClr val="bg1"/>
              </a:solidFill>
            </a:endParaRPr>
          </a:p>
          <a:p>
            <a:pPr marL="457200" indent="-457200">
              <a:buFont typeface="Arial" panose="020B0604020202020204" pitchFamily="34" charset="0"/>
              <a:buChar char="•"/>
            </a:pPr>
            <a:endParaRPr lang="en-US" sz="2600" dirty="0">
              <a:solidFill>
                <a:schemeClr val="bg1"/>
              </a:solidFill>
            </a:endParaRPr>
          </a:p>
        </p:txBody>
      </p:sp>
    </p:spTree>
    <p:extLst>
      <p:ext uri="{BB962C8B-B14F-4D97-AF65-F5344CB8AC3E}">
        <p14:creationId xmlns:p14="http://schemas.microsoft.com/office/powerpoint/2010/main" val="264912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80491"/>
            <a:ext cx="7508524" cy="1231106"/>
          </a:xfrm>
        </p:spPr>
        <p:txBody>
          <a:bodyPr/>
          <a:lstStyle/>
          <a:p>
            <a:r>
              <a:rPr lang="en-US" sz="4000" dirty="0" smtClean="0"/>
              <a:t>Statewide Emergency Medical Services Plan</a:t>
            </a:r>
            <a:endParaRPr lang="en-US" sz="4000" dirty="0"/>
          </a:p>
        </p:txBody>
      </p:sp>
      <p:sp>
        <p:nvSpPr>
          <p:cNvPr id="4" name="Text Placeholder 3"/>
          <p:cNvSpPr>
            <a:spLocks noGrp="1"/>
          </p:cNvSpPr>
          <p:nvPr>
            <p:ph type="body" idx="1"/>
          </p:nvPr>
        </p:nvSpPr>
        <p:spPr>
          <a:xfrm>
            <a:off x="535940" y="2011172"/>
            <a:ext cx="8072119" cy="4001095"/>
          </a:xfrm>
        </p:spPr>
        <p:txBody>
          <a:bodyPr/>
          <a:lstStyle/>
          <a:p>
            <a:pPr marL="457200" indent="-457200">
              <a:buFont typeface="Arial" panose="020B0604020202020204" pitchFamily="34" charset="0"/>
              <a:buChar char="•"/>
            </a:pPr>
            <a:r>
              <a:rPr lang="en-US" sz="2600" dirty="0" smtClean="0">
                <a:solidFill>
                  <a:schemeClr val="bg1"/>
                </a:solidFill>
              </a:rPr>
              <a:t>Emergency Operations Specific Areas:</a:t>
            </a:r>
          </a:p>
          <a:p>
            <a:pPr marL="742950" lvl="1" indent="-285750">
              <a:buFont typeface="Arial" panose="020B0604020202020204" pitchFamily="34" charset="0"/>
              <a:buChar char="•"/>
            </a:pPr>
            <a:r>
              <a:rPr lang="en-US" sz="2600" dirty="0" smtClean="0">
                <a:solidFill>
                  <a:schemeClr val="bg1"/>
                </a:solidFill>
              </a:rPr>
              <a:t>Strategic Initiative 2.1 – Coordinate </a:t>
            </a:r>
            <a:r>
              <a:rPr lang="en-US" sz="2600" dirty="0">
                <a:solidFill>
                  <a:schemeClr val="bg1"/>
                </a:solidFill>
              </a:rPr>
              <a:t>response to natural, man-made, and public health emergencies</a:t>
            </a:r>
            <a:endParaRPr lang="en-US" sz="2600" dirty="0" smtClean="0">
              <a:solidFill>
                <a:schemeClr val="bg1"/>
              </a:solidFill>
            </a:endParaRPr>
          </a:p>
          <a:p>
            <a:pPr marL="742950" lvl="1" indent="-285750">
              <a:buFont typeface="Arial" panose="020B0604020202020204" pitchFamily="34" charset="0"/>
              <a:buChar char="•"/>
            </a:pPr>
            <a:r>
              <a:rPr lang="en-US" sz="2600" dirty="0" smtClean="0">
                <a:solidFill>
                  <a:schemeClr val="bg1"/>
                </a:solidFill>
              </a:rPr>
              <a:t>Strategic Initiative 3.3 – Upgrade technology and communications systems</a:t>
            </a:r>
          </a:p>
          <a:p>
            <a:pPr marL="742950" lvl="1" indent="-285750">
              <a:buFont typeface="Arial" panose="020B0604020202020204" pitchFamily="34" charset="0"/>
              <a:buChar char="•"/>
            </a:pPr>
            <a:r>
              <a:rPr lang="en-US" sz="2600" dirty="0" smtClean="0">
                <a:solidFill>
                  <a:schemeClr val="bg1"/>
                </a:solidFill>
              </a:rPr>
              <a:t>Strategic Initiative 4.3 – Pursue initiatives that support EMS</a:t>
            </a:r>
          </a:p>
          <a:p>
            <a:pPr marL="1200150" lvl="2" indent="-285750">
              <a:buFont typeface="Arial" panose="020B0604020202020204" pitchFamily="34" charset="0"/>
              <a:buChar char="•"/>
            </a:pPr>
            <a:r>
              <a:rPr lang="en-US" sz="2600" dirty="0" smtClean="0">
                <a:solidFill>
                  <a:schemeClr val="bg1"/>
                </a:solidFill>
              </a:rPr>
              <a:t>Safety, health, and wellness of first responders</a:t>
            </a:r>
          </a:p>
          <a:p>
            <a:pPr marL="1200150" lvl="2" indent="-285750">
              <a:buFont typeface="Arial" panose="020B0604020202020204" pitchFamily="34" charset="0"/>
              <a:buChar char="•"/>
            </a:pPr>
            <a:r>
              <a:rPr lang="en-US" sz="2600" dirty="0" smtClean="0">
                <a:solidFill>
                  <a:schemeClr val="bg1"/>
                </a:solidFill>
              </a:rPr>
              <a:t>Response to hostile environment events</a:t>
            </a:r>
          </a:p>
          <a:p>
            <a:pPr marL="742950" lvl="1" indent="-285750">
              <a:buFont typeface="Arial" panose="020B0604020202020204" pitchFamily="34" charset="0"/>
              <a:buChar char="•"/>
            </a:pPr>
            <a:endParaRPr lang="en-US" sz="2600" dirty="0">
              <a:solidFill>
                <a:schemeClr val="bg1"/>
              </a:solidFill>
            </a:endParaRPr>
          </a:p>
        </p:txBody>
      </p:sp>
    </p:spTree>
    <p:extLst>
      <p:ext uri="{BB962C8B-B14F-4D97-AF65-F5344CB8AC3E}">
        <p14:creationId xmlns:p14="http://schemas.microsoft.com/office/powerpoint/2010/main" val="4095550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25980"/>
            <a:ext cx="7772400" cy="1354217"/>
          </a:xfrm>
        </p:spPr>
        <p:txBody>
          <a:bodyPr/>
          <a:lstStyle/>
          <a:p>
            <a:r>
              <a:rPr lang="en-US" dirty="0" smtClean="0"/>
              <a:t>Emergency Response Capabilities</a:t>
            </a:r>
            <a:endParaRPr lang="en-US" dirty="0"/>
          </a:p>
        </p:txBody>
      </p:sp>
      <p:sp>
        <p:nvSpPr>
          <p:cNvPr id="5" name="Subtitle 4"/>
          <p:cNvSpPr>
            <a:spLocks noGrp="1"/>
          </p:cNvSpPr>
          <p:nvPr>
            <p:ph type="subTitle" idx="4"/>
          </p:nvPr>
        </p:nvSpPr>
        <p:spPr>
          <a:xfrm>
            <a:off x="1371600" y="3840480"/>
            <a:ext cx="6400800" cy="400110"/>
          </a:xfrm>
        </p:spPr>
        <p:txBody>
          <a:bodyPr/>
          <a:lstStyle/>
          <a:p>
            <a:r>
              <a:rPr lang="en-US" sz="2600" dirty="0" smtClean="0">
                <a:solidFill>
                  <a:schemeClr val="bg1"/>
                </a:solidFill>
              </a:rPr>
              <a:t>Lead Staff – Karen Owens</a:t>
            </a:r>
            <a:endParaRPr lang="en-US" sz="2600" dirty="0">
              <a:solidFill>
                <a:schemeClr val="bg1"/>
              </a:solidFill>
            </a:endParaRPr>
          </a:p>
        </p:txBody>
      </p:sp>
    </p:spTree>
    <p:extLst>
      <p:ext uri="{BB962C8B-B14F-4D97-AF65-F5344CB8AC3E}">
        <p14:creationId xmlns:p14="http://schemas.microsoft.com/office/powerpoint/2010/main" val="864558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906A52-3D20-40C3-B21E-D9417028F246}"/>
              </a:ext>
            </a:extLst>
          </p:cNvPr>
          <p:cNvSpPr>
            <a:spLocks noGrp="1"/>
          </p:cNvSpPr>
          <p:nvPr>
            <p:ph type="title"/>
          </p:nvPr>
        </p:nvSpPr>
        <p:spPr>
          <a:xfrm>
            <a:off x="307340" y="380491"/>
            <a:ext cx="7810784" cy="677108"/>
          </a:xfrm>
        </p:spPr>
        <p:txBody>
          <a:bodyPr/>
          <a:lstStyle/>
          <a:p>
            <a:r>
              <a:rPr lang="en-US" dirty="0" smtClean="0">
                <a:solidFill>
                  <a:srgbClr val="D4F0F4"/>
                </a:solidFill>
                <a:latin typeface="Tahoma" panose="020B0604030504040204" pitchFamily="34" charset="0"/>
                <a:ea typeface="Tahoma" panose="020B0604030504040204" pitchFamily="34" charset="0"/>
                <a:cs typeface="Tahoma" panose="020B0604030504040204" pitchFamily="34" charset="0"/>
              </a:rPr>
              <a:t>Field Resources</a:t>
            </a:r>
            <a:endParaRPr lang="en-US" dirty="0">
              <a:solidFill>
                <a:srgbClr val="D4F0F4"/>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 Placeholder 1"/>
          <p:cNvSpPr>
            <a:spLocks noGrp="1"/>
          </p:cNvSpPr>
          <p:nvPr>
            <p:ph type="body" idx="1"/>
          </p:nvPr>
        </p:nvSpPr>
        <p:spPr>
          <a:xfrm>
            <a:off x="535940" y="1295399"/>
            <a:ext cx="8379460" cy="4852610"/>
          </a:xfrm>
        </p:spPr>
        <p:txBody>
          <a:bodyPr/>
          <a:lstStyle/>
          <a:p>
            <a:pPr marL="457200" indent="-457200">
              <a:buFont typeface="Arial" panose="020B0604020202020204" pitchFamily="34" charset="0"/>
              <a:buChar char="•"/>
            </a:pPr>
            <a:r>
              <a:rPr lang="en-US" sz="2600" dirty="0" smtClean="0">
                <a:solidFill>
                  <a:schemeClr val="bg1"/>
                </a:solidFill>
              </a:rPr>
              <a:t>Health and Medical Emergency Response Teams (HMERT)</a:t>
            </a:r>
          </a:p>
          <a:p>
            <a:pPr marL="914400" lvl="1" indent="-457200">
              <a:buFont typeface="Arial" panose="020B0604020202020204" pitchFamily="34" charset="0"/>
              <a:buChar char="•"/>
            </a:pPr>
            <a:r>
              <a:rPr lang="en-US" sz="2600" dirty="0" smtClean="0">
                <a:solidFill>
                  <a:schemeClr val="bg1"/>
                </a:solidFill>
              </a:rPr>
              <a:t>Coordination Teams</a:t>
            </a:r>
          </a:p>
          <a:p>
            <a:pPr marL="914400" lvl="1" indent="-457200">
              <a:buFont typeface="Arial" panose="020B0604020202020204" pitchFamily="34" charset="0"/>
              <a:buChar char="•"/>
            </a:pPr>
            <a:r>
              <a:rPr lang="en-US" sz="2600" dirty="0" smtClean="0">
                <a:solidFill>
                  <a:schemeClr val="bg1"/>
                </a:solidFill>
              </a:rPr>
              <a:t>EMS Task Forces</a:t>
            </a:r>
          </a:p>
          <a:p>
            <a:pPr marL="914400" lvl="1" indent="-457200">
              <a:buFont typeface="Arial" panose="020B0604020202020204" pitchFamily="34" charset="0"/>
              <a:buChar char="•"/>
            </a:pPr>
            <a:endParaRPr lang="en-US" sz="2600" dirty="0">
              <a:solidFill>
                <a:schemeClr val="bg1"/>
              </a:solidFill>
            </a:endParaRPr>
          </a:p>
          <a:p>
            <a:pPr marL="457200" indent="-457200">
              <a:buFont typeface="Arial" panose="020B0604020202020204" pitchFamily="34" charset="0"/>
              <a:buChar char="•"/>
            </a:pPr>
            <a:r>
              <a:rPr lang="en-US" sz="2600" dirty="0" smtClean="0">
                <a:solidFill>
                  <a:schemeClr val="bg1"/>
                </a:solidFill>
                <a:latin typeface="+mj-lt"/>
              </a:rPr>
              <a:t>Incident Support Trailer</a:t>
            </a:r>
          </a:p>
          <a:p>
            <a:pPr marL="914400" lvl="1" indent="-457200">
              <a:buFont typeface="Arial" panose="020B0604020202020204" pitchFamily="34" charset="0"/>
              <a:buChar char="•"/>
            </a:pPr>
            <a:r>
              <a:rPr lang="en-US" sz="2600" dirty="0" smtClean="0">
                <a:solidFill>
                  <a:schemeClr val="bg1"/>
                </a:solidFill>
                <a:latin typeface="+mj-lt"/>
              </a:rPr>
              <a:t>Command Office Space</a:t>
            </a:r>
          </a:p>
          <a:p>
            <a:pPr marL="914400" lvl="1" indent="-457200">
              <a:buFont typeface="Arial" panose="020B0604020202020204" pitchFamily="34" charset="0"/>
              <a:buChar char="•"/>
            </a:pPr>
            <a:r>
              <a:rPr lang="en-US" sz="2600" dirty="0" smtClean="0">
                <a:solidFill>
                  <a:schemeClr val="bg1"/>
                </a:solidFill>
                <a:latin typeface="+mj-lt"/>
              </a:rPr>
              <a:t>Communications Equipment</a:t>
            </a:r>
          </a:p>
          <a:p>
            <a:pPr marL="1384300" marR="986155" lvl="2" indent="-457200">
              <a:spcBef>
                <a:spcPts val="105"/>
              </a:spcBef>
              <a:buSzPct val="64062"/>
              <a:buFont typeface="Arial" panose="020B0604020202020204" pitchFamily="34" charset="0"/>
              <a:buChar char="•"/>
              <a:tabLst>
                <a:tab pos="354965" algn="l"/>
                <a:tab pos="355600" algn="l"/>
              </a:tabLst>
            </a:pPr>
            <a:r>
              <a:rPr lang="en-US" sz="2600" dirty="0">
                <a:solidFill>
                  <a:srgbClr val="FFFFFF"/>
                </a:solidFill>
                <a:latin typeface="+mj-lt"/>
                <a:cs typeface="Tahoma"/>
              </a:rPr>
              <a:t>State agency radio system (STARS)</a:t>
            </a:r>
          </a:p>
          <a:p>
            <a:pPr marL="1384300" marR="986155" lvl="2" indent="-457200">
              <a:spcBef>
                <a:spcPts val="105"/>
              </a:spcBef>
              <a:buSzPct val="64062"/>
              <a:buFont typeface="Arial" panose="020B0604020202020204" pitchFamily="34" charset="0"/>
              <a:buChar char="•"/>
              <a:tabLst>
                <a:tab pos="354965" algn="l"/>
                <a:tab pos="355600" algn="l"/>
              </a:tabLst>
            </a:pPr>
            <a:r>
              <a:rPr lang="en-US" sz="2600" dirty="0">
                <a:solidFill>
                  <a:srgbClr val="FFFFFF"/>
                </a:solidFill>
                <a:latin typeface="+mj-lt"/>
                <a:cs typeface="Tahoma"/>
              </a:rPr>
              <a:t>Multi-band digital interoperability radio*</a:t>
            </a:r>
          </a:p>
          <a:p>
            <a:pPr marL="1384300" marR="986155" lvl="2" indent="-457200">
              <a:spcBef>
                <a:spcPts val="105"/>
              </a:spcBef>
              <a:buSzPct val="64062"/>
              <a:buFont typeface="Arial" panose="020B0604020202020204" pitchFamily="34" charset="0"/>
              <a:buChar char="•"/>
              <a:tabLst>
                <a:tab pos="354965" algn="l"/>
                <a:tab pos="355600" algn="l"/>
              </a:tabLst>
            </a:pPr>
            <a:r>
              <a:rPr lang="en-US" sz="2600" dirty="0">
                <a:solidFill>
                  <a:srgbClr val="FFFFFF"/>
                </a:solidFill>
                <a:latin typeface="+mj-lt"/>
                <a:cs typeface="Tahoma"/>
              </a:rPr>
              <a:t>COMMLINC tactical radio*</a:t>
            </a:r>
          </a:p>
          <a:p>
            <a:pPr marL="1384300" marR="986155" lvl="2" indent="-457200">
              <a:spcBef>
                <a:spcPts val="105"/>
              </a:spcBef>
              <a:buSzPct val="64062"/>
              <a:buFont typeface="Arial" panose="020B0604020202020204" pitchFamily="34" charset="0"/>
              <a:buChar char="•"/>
              <a:tabLst>
                <a:tab pos="354965" algn="l"/>
                <a:tab pos="355600" algn="l"/>
              </a:tabLst>
            </a:pPr>
            <a:r>
              <a:rPr lang="en-US" sz="2600" dirty="0">
                <a:solidFill>
                  <a:srgbClr val="FFFFFF"/>
                </a:solidFill>
                <a:latin typeface="+mj-lt"/>
                <a:cs typeface="Tahoma"/>
              </a:rPr>
              <a:t>Radio cache of 80 analog/digital P25-ready handheld radios with transportable </a:t>
            </a:r>
            <a:r>
              <a:rPr lang="en-US" sz="2600" dirty="0" smtClean="0">
                <a:solidFill>
                  <a:srgbClr val="FFFFFF"/>
                </a:solidFill>
                <a:latin typeface="+mj-lt"/>
                <a:cs typeface="Tahoma"/>
              </a:rPr>
              <a:t>repeater</a:t>
            </a:r>
            <a:endParaRPr lang="en-US" sz="2600" dirty="0">
              <a:solidFill>
                <a:srgbClr val="FFFFFF"/>
              </a:solidFill>
              <a:latin typeface="+mj-lt"/>
              <a:cs typeface="Tahoma"/>
            </a:endParaRPr>
          </a:p>
        </p:txBody>
      </p:sp>
      <p:sp>
        <p:nvSpPr>
          <p:cNvPr id="4" name="object 7">
            <a:extLst>
              <a:ext uri="{FF2B5EF4-FFF2-40B4-BE49-F238E27FC236}">
                <a16:creationId xmlns:a16="http://schemas.microsoft.com/office/drawing/2014/main" id="{4E288A41-CB5E-4164-A23F-EE6EF959D93C}"/>
              </a:ext>
            </a:extLst>
          </p:cNvPr>
          <p:cNvSpPr/>
          <p:nvPr/>
        </p:nvSpPr>
        <p:spPr>
          <a:xfrm>
            <a:off x="1" y="6208868"/>
            <a:ext cx="1066800" cy="649132"/>
          </a:xfrm>
          <a:prstGeom prst="rect">
            <a:avLst/>
          </a:prstGeom>
          <a:blipFill>
            <a:blip r:embed="rId2" cstate="print"/>
            <a:stretch>
              <a:fillRect/>
            </a:stretch>
          </a:blipFill>
          <a:ln w="38100">
            <a:solidFill>
              <a:schemeClr val="tx2">
                <a:lumMod val="75000"/>
              </a:schemeClr>
            </a:solidFill>
          </a:ln>
        </p:spPr>
        <p:txBody>
          <a:bodyPr wrap="square" lIns="0" tIns="0" rIns="0" bIns="0" rtlCol="0"/>
          <a:lstStyle/>
          <a:p>
            <a:endParaRPr dirty="0"/>
          </a:p>
        </p:txBody>
      </p:sp>
      <p:pic>
        <p:nvPicPr>
          <p:cNvPr id="5" name="Picture 4" descr="A close up of a sign&#10;&#10;Description automatically generated">
            <a:extLst>
              <a:ext uri="{FF2B5EF4-FFF2-40B4-BE49-F238E27FC236}">
                <a16:creationId xmlns:a16="http://schemas.microsoft.com/office/drawing/2014/main" id="{0D29576D-A094-483C-97C4-D58723E1CD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7182" y="5857355"/>
            <a:ext cx="666818" cy="982172"/>
          </a:xfrm>
          <a:prstGeom prst="rect">
            <a:avLst/>
          </a:prstGeom>
        </p:spPr>
      </p:pic>
    </p:spTree>
    <p:extLst>
      <p:ext uri="{BB962C8B-B14F-4D97-AF65-F5344CB8AC3E}">
        <p14:creationId xmlns:p14="http://schemas.microsoft.com/office/powerpoint/2010/main" val="193011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5874" y="380491"/>
            <a:ext cx="7092250" cy="1354217"/>
          </a:xfrm>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Virginia Emergency Support Team (VEST)</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Text Placeholder 4"/>
          <p:cNvSpPr>
            <a:spLocks noGrp="1"/>
          </p:cNvSpPr>
          <p:nvPr>
            <p:ph type="body" idx="1"/>
          </p:nvPr>
        </p:nvSpPr>
        <p:spPr>
          <a:xfrm>
            <a:off x="535940" y="2011172"/>
            <a:ext cx="8072119" cy="3600986"/>
          </a:xfrm>
        </p:spPr>
        <p:txBody>
          <a:bodyPr/>
          <a:lstStyle/>
          <a:p>
            <a:pPr marL="285750" indent="-285750">
              <a:buFont typeface="Arial" panose="020B0604020202020204" pitchFamily="34" charset="0"/>
              <a:buChar char="•"/>
            </a:pPr>
            <a:r>
              <a:rPr lang="en-US" sz="2600" dirty="0" smtClean="0">
                <a:solidFill>
                  <a:schemeClr val="bg1"/>
                </a:solidFill>
              </a:rPr>
              <a:t>Support Emergency Support Function (ESF) – 8 – Public Health</a:t>
            </a:r>
          </a:p>
          <a:p>
            <a:endParaRPr lang="en-US" sz="2600" dirty="0">
              <a:solidFill>
                <a:schemeClr val="bg1"/>
              </a:solidFill>
            </a:endParaRPr>
          </a:p>
          <a:p>
            <a:pPr marL="285750" indent="-285750">
              <a:buFont typeface="Arial" panose="020B0604020202020204" pitchFamily="34" charset="0"/>
              <a:buChar char="•"/>
            </a:pPr>
            <a:r>
              <a:rPr lang="en-US" sz="2600" dirty="0" smtClean="0">
                <a:solidFill>
                  <a:schemeClr val="bg1"/>
                </a:solidFill>
              </a:rPr>
              <a:t>Provide staffing at the state Emergency Operations Center during emergency and non-emergency large scale events</a:t>
            </a:r>
          </a:p>
          <a:p>
            <a:pPr marL="285750" indent="-285750">
              <a:buFont typeface="Arial" panose="020B0604020202020204" pitchFamily="34" charset="0"/>
              <a:buChar char="•"/>
            </a:pPr>
            <a:endParaRPr lang="en-US" sz="2600" dirty="0">
              <a:solidFill>
                <a:schemeClr val="bg1"/>
              </a:solidFill>
            </a:endParaRPr>
          </a:p>
          <a:p>
            <a:pPr marL="285750" indent="-285750">
              <a:buFont typeface="Arial" panose="020B0604020202020204" pitchFamily="34" charset="0"/>
              <a:buChar char="•"/>
            </a:pPr>
            <a:r>
              <a:rPr lang="en-US" sz="2600" dirty="0" smtClean="0">
                <a:solidFill>
                  <a:schemeClr val="bg1"/>
                </a:solidFill>
              </a:rPr>
              <a:t>Coordinate response to EMS resource requests during events</a:t>
            </a:r>
            <a:endParaRPr lang="en-US" sz="2600" dirty="0">
              <a:solidFill>
                <a:schemeClr val="bg1"/>
              </a:solidFill>
            </a:endParaRPr>
          </a:p>
        </p:txBody>
      </p:sp>
    </p:spTree>
    <p:extLst>
      <p:ext uri="{BB962C8B-B14F-4D97-AF65-F5344CB8AC3E}">
        <p14:creationId xmlns:p14="http://schemas.microsoft.com/office/powerpoint/2010/main" val="275966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Provider Health and Safety</a:t>
            </a:r>
            <a:endParaRPr lang="en-US" dirty="0"/>
          </a:p>
        </p:txBody>
      </p:sp>
      <p:sp>
        <p:nvSpPr>
          <p:cNvPr id="9" name="Subtitle 8"/>
          <p:cNvSpPr>
            <a:spLocks noGrp="1"/>
          </p:cNvSpPr>
          <p:nvPr>
            <p:ph type="subTitle" idx="4"/>
          </p:nvPr>
        </p:nvSpPr>
        <p:spPr>
          <a:xfrm>
            <a:off x="1371600" y="3840480"/>
            <a:ext cx="6400800" cy="400110"/>
          </a:xfrm>
        </p:spPr>
        <p:txBody>
          <a:bodyPr/>
          <a:lstStyle/>
          <a:p>
            <a:r>
              <a:rPr lang="en-US" sz="2600" dirty="0" smtClean="0">
                <a:solidFill>
                  <a:schemeClr val="bg1"/>
                </a:solidFill>
              </a:rPr>
              <a:t>Lead Staff – Karen Owens and Vince Valeriano</a:t>
            </a:r>
            <a:endParaRPr lang="en-US" sz="2600" dirty="0">
              <a:solidFill>
                <a:schemeClr val="bg1"/>
              </a:solidFill>
            </a:endParaRPr>
          </a:p>
        </p:txBody>
      </p:sp>
    </p:spTree>
    <p:extLst>
      <p:ext uri="{BB962C8B-B14F-4D97-AF65-F5344CB8AC3E}">
        <p14:creationId xmlns:p14="http://schemas.microsoft.com/office/powerpoint/2010/main" val="3303059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874" y="380491"/>
            <a:ext cx="7092250" cy="677108"/>
          </a:xfrm>
        </p:spPr>
        <p:txBody>
          <a:bodyPr/>
          <a:lstStyle/>
          <a:p>
            <a:pPr algn="ctr"/>
            <a:r>
              <a:rPr lang="en-US" dirty="0" smtClean="0"/>
              <a:t>Mental Health and Resiliency</a:t>
            </a:r>
            <a:endParaRPr lang="en-US" dirty="0"/>
          </a:p>
        </p:txBody>
      </p:sp>
      <p:sp>
        <p:nvSpPr>
          <p:cNvPr id="3" name="Text Placeholder 2"/>
          <p:cNvSpPr>
            <a:spLocks noGrp="1"/>
          </p:cNvSpPr>
          <p:nvPr>
            <p:ph type="body" idx="1"/>
          </p:nvPr>
        </p:nvSpPr>
        <p:spPr>
          <a:xfrm>
            <a:off x="535940" y="1676400"/>
            <a:ext cx="8072119" cy="4001095"/>
          </a:xfrm>
        </p:spPr>
        <p:txBody>
          <a:bodyPr/>
          <a:lstStyle/>
          <a:p>
            <a:pPr marL="457200" indent="-457200">
              <a:buClr>
                <a:schemeClr val="bg1"/>
              </a:buClr>
              <a:buFont typeface="Arial" panose="020B0604020202020204" pitchFamily="34" charset="0"/>
              <a:buChar char="•"/>
            </a:pPr>
            <a:r>
              <a:rPr lang="en-US" sz="2600" dirty="0" smtClean="0">
                <a:solidFill>
                  <a:schemeClr val="bg1"/>
                </a:solidFill>
                <a:latin typeface="+mj-lt"/>
                <a:ea typeface="Tahoma" panose="020B0604030504040204" pitchFamily="34" charset="0"/>
                <a:cs typeface="Tahoma" panose="020B0604030504040204" pitchFamily="34" charset="0"/>
              </a:rPr>
              <a:t>Peer Support/Critical Incident Stress Management Accreditation Program</a:t>
            </a:r>
          </a:p>
          <a:p>
            <a:pPr marL="457200" indent="-457200">
              <a:buClr>
                <a:schemeClr val="bg1"/>
              </a:buClr>
              <a:buFont typeface="Arial" panose="020B0604020202020204" pitchFamily="34" charset="0"/>
              <a:buChar char="•"/>
            </a:pPr>
            <a:endParaRPr lang="en-US" sz="2600" dirty="0" smtClean="0">
              <a:solidFill>
                <a:schemeClr val="bg1"/>
              </a:solidFill>
              <a:latin typeface="+mj-lt"/>
              <a:ea typeface="Tahoma" panose="020B0604030504040204" pitchFamily="34" charset="0"/>
              <a:cs typeface="Tahoma" panose="020B0604030504040204" pitchFamily="34" charset="0"/>
            </a:endParaRPr>
          </a:p>
          <a:p>
            <a:pPr marL="457200" indent="-457200">
              <a:buClr>
                <a:schemeClr val="bg1"/>
              </a:buClr>
              <a:buFont typeface="Arial" panose="020B0604020202020204" pitchFamily="34" charset="0"/>
              <a:buChar char="•"/>
            </a:pPr>
            <a:r>
              <a:rPr lang="en-US" sz="2600" dirty="0" smtClean="0">
                <a:solidFill>
                  <a:schemeClr val="bg1"/>
                </a:solidFill>
                <a:latin typeface="+mj-lt"/>
                <a:ea typeface="Tahoma" panose="020B0604030504040204" pitchFamily="34" charset="0"/>
                <a:cs typeface="Tahoma" panose="020B0604030504040204" pitchFamily="34" charset="0"/>
              </a:rPr>
              <a:t>Make The Call Campaign</a:t>
            </a:r>
          </a:p>
          <a:p>
            <a:pPr marL="457200" indent="-457200">
              <a:buClr>
                <a:schemeClr val="bg1"/>
              </a:buClr>
              <a:buFont typeface="Arial" panose="020B0604020202020204" pitchFamily="34" charset="0"/>
              <a:buChar char="•"/>
            </a:pPr>
            <a:endParaRPr lang="en-US" sz="2600" dirty="0" smtClean="0">
              <a:solidFill>
                <a:schemeClr val="bg1"/>
              </a:solidFill>
              <a:latin typeface="+mj-lt"/>
              <a:ea typeface="Tahoma" panose="020B0604030504040204" pitchFamily="34" charset="0"/>
              <a:cs typeface="Tahoma" panose="020B0604030504040204" pitchFamily="34" charset="0"/>
            </a:endParaRPr>
          </a:p>
          <a:p>
            <a:pPr marL="457200" indent="-457200">
              <a:buClr>
                <a:schemeClr val="bg1"/>
              </a:buClr>
              <a:buFont typeface="Arial" panose="020B0604020202020204" pitchFamily="34" charset="0"/>
              <a:buChar char="•"/>
            </a:pPr>
            <a:r>
              <a:rPr lang="en-US" sz="2600" dirty="0" smtClean="0">
                <a:solidFill>
                  <a:schemeClr val="bg1"/>
                </a:solidFill>
                <a:latin typeface="+mj-lt"/>
                <a:ea typeface="Tahoma" panose="020B0604030504040204" pitchFamily="34" charset="0"/>
                <a:cs typeface="Tahoma" panose="020B0604030504040204" pitchFamily="34" charset="0"/>
              </a:rPr>
              <a:t>2019 EMS Provider Mental Health Survey</a:t>
            </a:r>
          </a:p>
          <a:p>
            <a:pPr marL="457200" indent="-457200">
              <a:buClr>
                <a:schemeClr val="bg1"/>
              </a:buClr>
              <a:buFont typeface="Arial" panose="020B0604020202020204" pitchFamily="34" charset="0"/>
              <a:buChar char="•"/>
            </a:pPr>
            <a:endParaRPr lang="en-US" sz="2600" dirty="0" smtClean="0">
              <a:solidFill>
                <a:schemeClr val="bg1"/>
              </a:solidFill>
              <a:latin typeface="+mj-lt"/>
              <a:ea typeface="Tahoma" panose="020B0604030504040204" pitchFamily="34" charset="0"/>
              <a:cs typeface="Tahoma" panose="020B0604030504040204" pitchFamily="34" charset="0"/>
            </a:endParaRPr>
          </a:p>
          <a:p>
            <a:pPr marL="457200" indent="-457200">
              <a:buClr>
                <a:schemeClr val="bg1"/>
              </a:buClr>
              <a:buFont typeface="Arial" panose="020B0604020202020204" pitchFamily="34" charset="0"/>
              <a:buChar char="•"/>
            </a:pPr>
            <a:r>
              <a:rPr lang="en-US" sz="2600" dirty="0" smtClean="0">
                <a:solidFill>
                  <a:schemeClr val="bg1"/>
                </a:solidFill>
                <a:latin typeface="+mj-lt"/>
                <a:ea typeface="Tahoma" panose="020B0604030504040204" pitchFamily="34" charset="0"/>
                <a:cs typeface="Tahoma" panose="020B0604030504040204" pitchFamily="34" charset="0"/>
              </a:rPr>
              <a:t>Comprehensive Website</a:t>
            </a:r>
          </a:p>
          <a:p>
            <a:pPr marL="457200" indent="-457200">
              <a:buClr>
                <a:schemeClr val="bg1"/>
              </a:buClr>
              <a:buFont typeface="Arial" panose="020B0604020202020204" pitchFamily="34" charset="0"/>
              <a:buChar char="•"/>
            </a:pPr>
            <a:endParaRPr lang="en-US" sz="2600" dirty="0" smtClean="0">
              <a:solidFill>
                <a:schemeClr val="bg1"/>
              </a:solidFill>
              <a:latin typeface="+mj-lt"/>
              <a:ea typeface="Tahoma" panose="020B0604030504040204" pitchFamily="34" charset="0"/>
              <a:cs typeface="Tahoma" panose="020B0604030504040204" pitchFamily="34" charset="0"/>
            </a:endParaRPr>
          </a:p>
          <a:p>
            <a:pPr marL="457200" indent="-457200">
              <a:buClr>
                <a:schemeClr val="bg1"/>
              </a:buClr>
              <a:buFont typeface="Arial" panose="020B0604020202020204" pitchFamily="34" charset="0"/>
              <a:buChar char="•"/>
            </a:pPr>
            <a:r>
              <a:rPr lang="en-US" sz="2600" dirty="0" smtClean="0">
                <a:solidFill>
                  <a:schemeClr val="bg1"/>
                </a:solidFill>
                <a:latin typeface="+mj-lt"/>
                <a:ea typeface="Tahoma" panose="020B0604030504040204" pitchFamily="34" charset="0"/>
                <a:cs typeface="Tahoma" panose="020B0604030504040204" pitchFamily="34" charset="0"/>
              </a:rPr>
              <a:t>Monthly </a:t>
            </a:r>
            <a:r>
              <a:rPr lang="en-US" sz="2600" dirty="0">
                <a:solidFill>
                  <a:schemeClr val="bg1"/>
                </a:solidFill>
                <a:latin typeface="+mj-lt"/>
                <a:ea typeface="Tahoma" panose="020B0604030504040204" pitchFamily="34" charset="0"/>
                <a:cs typeface="Tahoma" panose="020B0604030504040204" pitchFamily="34" charset="0"/>
              </a:rPr>
              <a:t>h</a:t>
            </a:r>
            <a:r>
              <a:rPr lang="en-US" sz="2600" dirty="0" smtClean="0">
                <a:solidFill>
                  <a:schemeClr val="bg1"/>
                </a:solidFill>
                <a:latin typeface="+mj-lt"/>
                <a:ea typeface="Tahoma" panose="020B0604030504040204" pitchFamily="34" charset="0"/>
                <a:cs typeface="Tahoma" panose="020B0604030504040204" pitchFamily="34" charset="0"/>
              </a:rPr>
              <a:t>ealth and safety bulletins</a:t>
            </a:r>
          </a:p>
        </p:txBody>
      </p:sp>
    </p:spTree>
    <p:extLst>
      <p:ext uri="{BB962C8B-B14F-4D97-AF65-F5344CB8AC3E}">
        <p14:creationId xmlns:p14="http://schemas.microsoft.com/office/powerpoint/2010/main" val="9267067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1962</TotalTime>
  <Words>639</Words>
  <Application>Microsoft Office PowerPoint</Application>
  <PresentationFormat>On-screen Show (4:3)</PresentationFormat>
  <Paragraphs>134</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Tahoma</vt:lpstr>
      <vt:lpstr>Office Theme</vt:lpstr>
      <vt:lpstr>Virginia Office of EMS Division of Emergency  Operations</vt:lpstr>
      <vt:lpstr>Division of Emergency Operations Staff</vt:lpstr>
      <vt:lpstr>EMS Advisory Board Committees</vt:lpstr>
      <vt:lpstr>Statewide Emergency Medical Services Plan</vt:lpstr>
      <vt:lpstr>Emergency Response Capabilities</vt:lpstr>
      <vt:lpstr>Field Resources</vt:lpstr>
      <vt:lpstr>Virginia Emergency Support Team (VEST)</vt:lpstr>
      <vt:lpstr>Provider Health and Safety</vt:lpstr>
      <vt:lpstr>Mental Health and Resiliency</vt:lpstr>
      <vt:lpstr>Physical Health</vt:lpstr>
      <vt:lpstr>Emergency Operations Training</vt:lpstr>
      <vt:lpstr>Training Relationships</vt:lpstr>
      <vt:lpstr>Training Courses</vt:lpstr>
      <vt:lpstr>Communications Programs</vt:lpstr>
      <vt:lpstr>Public Safety Access Points (PSAP)/9-1-1 Centers</vt:lpstr>
      <vt:lpstr>EMD Accreditation Program</vt:lpstr>
      <vt:lpstr>Other Communications Activities</vt:lpstr>
      <vt:lpstr>Emergency Operations Planning</vt:lpstr>
      <vt:lpstr>Emergency Planning Assistance</vt:lpstr>
      <vt:lpstr>Other Programs</vt:lpstr>
      <vt:lpstr>Other Areas of Focus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Virginia Health and Medical Emergency Response Teams</dc:title>
  <dc:creator>Everette Vaughan</dc:creator>
  <cp:lastModifiedBy>VITA Program</cp:lastModifiedBy>
  <cp:revision>72</cp:revision>
  <dcterms:created xsi:type="dcterms:W3CDTF">2020-10-23T15:21:51Z</dcterms:created>
  <dcterms:modified xsi:type="dcterms:W3CDTF">2020-11-29T15:22:14Z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2014-08-11T00:00:00Z</vt:filetime>
  </property>
  <property fmtid="{D5CDD505-2E9C-101B-9397-08002B2CF9AE}" pid="3" name="Creator">
    <vt:lpwstr>Acrobat PDFMaker 10.1 for PowerPoint</vt:lpwstr>
  </property>
  <property fmtid="{D5CDD505-2E9C-101B-9397-08002B2CF9AE}" pid="4" name="LastSaved">
    <vt:filetime>2020-10-23T00:00:00Z</vt:filetime>
  </property>
</Properties>
</file>