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7010400" cy="92360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7364-132E-4878-962C-848152F10CF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5485-6CE8-4238-BB82-4A386B8E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C8FB41-7AFF-4059-9CB6-B890D1BD763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B9F024-ADA1-4E1C-99CB-41C9B8BE5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F024-ADA1-4E1C-99CB-41C9B8BE52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F024-ADA1-4E1C-99CB-41C9B8BE52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42047" t="49384" r="43752" b="3381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0"/>
            <a:ext cx="2327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45361" t="13956" r="45172" b="77457"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00800" cy="16002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3635375"/>
            <a:ext cx="7772400" cy="936625"/>
          </a:xfrm>
        </p:spPr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76400"/>
            <a:ext cx="9144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4962"/>
            <a:ext cx="8229600" cy="655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296EDB3-16F3-4A74-973A-3480C4AF5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3" cstate="print"/>
          <a:srcRect l="42047" t="54750" r="43752" b="3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34962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D334AB6-69D4-48C6-B05F-A3B845E708F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032" name="Picture 8" descr="02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08900" y="6477000"/>
            <a:ext cx="133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4763" y="-15875"/>
            <a:ext cx="9153526" cy="184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Book Antiqu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isten.Graves@vdh.virginia.gov" TargetMode="External"/><Relationship Id="rId2" Type="http://schemas.openxmlformats.org/officeDocument/2006/relationships/hyperlink" Target="mailto:Marian.Hunter@vdh.virgini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7772400" cy="9366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Public Information and Education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9" name="Picture 7" descr="Z:\Logo\OEMS logo high res_navytra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657850"/>
            <a:ext cx="20574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Internal and External Communications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0593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700" dirty="0" smtClean="0"/>
              <a:t>Work with executive management and division managers to provide assistance with internal and external communications.</a:t>
            </a:r>
          </a:p>
          <a:p>
            <a:pPr lvl="1"/>
            <a:r>
              <a:rPr lang="en-US" sz="1900" dirty="0" smtClean="0"/>
              <a:t>Review and edit documents (as requested) to meet the VDH communications standards.</a:t>
            </a:r>
          </a:p>
          <a:p>
            <a:pPr lvl="1"/>
            <a:r>
              <a:rPr lang="en-US" sz="1900" dirty="0" smtClean="0"/>
              <a:t>Provide access to preapproved templates, PowerPoints, logos, etc. that have been approved by VDH. </a:t>
            </a:r>
            <a:r>
              <a:rPr lang="en-US" sz="1500" i="1" dirty="0" smtClean="0"/>
              <a:t>Note: Anytime OEMS logo is used, VDH logo must be used. </a:t>
            </a:r>
          </a:p>
          <a:p>
            <a:pPr lvl="1"/>
            <a:r>
              <a:rPr lang="en-US" sz="1900" dirty="0" smtClean="0"/>
              <a:t>Assist with review and/or preparation of event and media notifications, constituent call sheets, legislative contact sheets.</a:t>
            </a:r>
          </a:p>
          <a:p>
            <a:pPr lvl="1"/>
            <a:r>
              <a:rPr lang="en-US" sz="1900" dirty="0" smtClean="0"/>
              <a:t>Submit media alerts via Media Alert Generator (MAG) on behalf of staff who are interviewed by </a:t>
            </a:r>
            <a:r>
              <a:rPr lang="en-US" sz="1900" dirty="0"/>
              <a:t>media. </a:t>
            </a:r>
            <a:r>
              <a:rPr lang="en-US" sz="1900" dirty="0" smtClean="0"/>
              <a:t>The MAG site is: www.vdh.virginia.gov/mag</a:t>
            </a:r>
            <a:r>
              <a:rPr lang="en-US" sz="1900" dirty="0"/>
              <a:t>/</a:t>
            </a:r>
            <a:endParaRPr lang="en-US" sz="1900" dirty="0" smtClean="0"/>
          </a:p>
          <a:p>
            <a:pPr lvl="1"/>
            <a:r>
              <a:rPr lang="en-US" sz="1900" dirty="0" smtClean="0"/>
              <a:t>Important documents and policies* to familiarize yourself with: VDH Branding Guidance, VDH Correspondence Handbook, Guidance for Preparing Studies and Reports to the General Assembly, Social Media Guidance, Freedom of Information Act. </a:t>
            </a:r>
            <a:br>
              <a:rPr lang="en-US" sz="1900" dirty="0" smtClean="0"/>
            </a:br>
            <a:r>
              <a:rPr lang="en-US" sz="1500" i="1" dirty="0" smtClean="0"/>
              <a:t>*Documents can be found on L:drive&gt; Division of Executive Management&gt; Public </a:t>
            </a:r>
            <a:r>
              <a:rPr lang="en-US" sz="1500" i="1" dirty="0"/>
              <a:t>Information Education. </a:t>
            </a:r>
            <a:r>
              <a:rPr lang="en-US" sz="1500" i="1" dirty="0" smtClean="0"/>
              <a:t>You can also find other helpful info and policies on the VDH </a:t>
            </a:r>
            <a:br>
              <a:rPr lang="en-US" sz="1500" i="1" dirty="0" smtClean="0"/>
            </a:br>
            <a:r>
              <a:rPr lang="en-US" sz="1500" i="1" dirty="0" smtClean="0"/>
              <a:t>intranet at: http</a:t>
            </a:r>
            <a:r>
              <a:rPr lang="en-US" sz="1500" i="1" dirty="0"/>
              <a:t>://vdhweb/</a:t>
            </a:r>
          </a:p>
        </p:txBody>
      </p:sp>
      <p:pic>
        <p:nvPicPr>
          <p:cNvPr id="4" name="Picture 7" descr="Z:\Logo\OEMS logo high res_navytra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248400"/>
            <a:ext cx="1175657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Media Relations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0292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pitchFamily="34" charset="0"/>
              </a:rPr>
              <a:t>Manage all aspects of media relations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Outreach to media to promote programs, events, public health emergencies, etc.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Field and facilitate media calls related 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to EMS/VDH issues.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Work as a VDH representative in the Joint Information Center during crisis response or disaster situations.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Track media mentions of OEMS/EMS-related topics and submit to VDH in the News.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Submit Media Alerts when OEMS staff has been quoted or worked with the media.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Work with COMO team to create media training segments to be posted on TRAIN Virginia website.</a:t>
            </a:r>
          </a:p>
        </p:txBody>
      </p:sp>
      <p:pic>
        <p:nvPicPr>
          <p:cNvPr id="4" name="Picture 4" descr="DSCN0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644900" cy="2695575"/>
          </a:xfrm>
          <a:prstGeom prst="rect">
            <a:avLst/>
          </a:prstGeom>
          <a:noFill/>
        </p:spPr>
      </p:pic>
      <p:pic>
        <p:nvPicPr>
          <p:cNvPr id="5" name="Picture 7" descr="Z:\Logo\OEMS logo high res_navytran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7362"/>
            <a:ext cx="8229600" cy="65563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Meet the PR Team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Marian Hunter			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Public Relations Coordinator</a:t>
            </a:r>
            <a:r>
              <a:rPr lang="en-US" sz="2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n-US" sz="1800" dirty="0" smtClean="0">
                <a:latin typeface="Gill Sans MT" pitchFamily="34" charset="0"/>
                <a:hlinkClick r:id="rId2"/>
              </a:rPr>
              <a:t>Marian.Hunter@vdh.virginia.gov</a:t>
            </a:r>
            <a:r>
              <a:rPr lang="en-US" sz="1800" dirty="0" smtClean="0">
                <a:latin typeface="Gill Sans MT" pitchFamily="34" charset="0"/>
              </a:rPr>
              <a:t>	</a:t>
            </a:r>
            <a:br>
              <a:rPr lang="en-US" sz="1800" dirty="0" smtClean="0">
                <a:latin typeface="Gill Sans MT" pitchFamily="34" charset="0"/>
              </a:rPr>
            </a:br>
            <a:r>
              <a:rPr lang="en-US" sz="1800" dirty="0" smtClean="0">
                <a:latin typeface="Gill Sans MT" pitchFamily="34" charset="0"/>
              </a:rPr>
              <a:t>804-888-9116				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Gill Sans MT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Tristen Graves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Public Relations Assistant</a:t>
            </a:r>
            <a:r>
              <a:rPr lang="en-US" sz="2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n-US" sz="1800" dirty="0" smtClean="0">
                <a:latin typeface="Gill Sans MT" pitchFamily="34" charset="0"/>
                <a:hlinkClick r:id="rId3"/>
              </a:rPr>
              <a:t>Tristen.Graves@vdh.virginia.gov</a:t>
            </a:r>
            <a:r>
              <a:rPr lang="en-US" sz="1800" dirty="0" smtClean="0">
                <a:latin typeface="Gill Sans MT" pitchFamily="34" charset="0"/>
              </a:rPr>
              <a:t/>
            </a:r>
            <a:br>
              <a:rPr lang="en-US" sz="1800" dirty="0" smtClean="0">
                <a:latin typeface="Gill Sans MT" pitchFamily="34" charset="0"/>
              </a:rPr>
            </a:br>
            <a:r>
              <a:rPr lang="en-US" sz="1800" dirty="0" smtClean="0">
                <a:latin typeface="Gill Sans MT" pitchFamily="34" charset="0"/>
              </a:rPr>
              <a:t>804-888-9115</a:t>
            </a:r>
          </a:p>
          <a:p>
            <a:endParaRPr lang="en-US" dirty="0"/>
          </a:p>
        </p:txBody>
      </p:sp>
      <p:pic>
        <p:nvPicPr>
          <p:cNvPr id="8" name="Picture 7" descr="Z:\Logo\OEMS logo high res_navytran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Public Information and Outreach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ill Sans MT" pitchFamily="34" charset="0"/>
              </a:rPr>
              <a:t>Our goal is to increase awareness of OEMS through the distribution of public information, and to provide clear and concise messages about its programs to key stakeholder groups.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EMS agencies and providers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Local governments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EMS organizations (VAGEMSA, VAVRS, etc.)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Regional EMS Councils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Fire services (Department of Fire Programs, VSFA, etc.) 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Governor’s EMS Advisory Board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Trauma centers, ERs, emergency nurses and physicians</a:t>
            </a:r>
          </a:p>
        </p:txBody>
      </p:sp>
      <p:pic>
        <p:nvPicPr>
          <p:cNvPr id="5" name="Picture 7" descr="Z:\Logo\OEMS logo high res_navytra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65563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VDH Office of Risk Communication and Education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pitchFamily="34" charset="0"/>
              </a:rPr>
              <a:t>The OEMS Public Relations (PR) Coordinator is part of the VDH Office of Communications (COMO)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The OEMS PR Coordinator holds a dual role, representing the OEMS and COMO team.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The COMO team, comprised of seven Public Information Officers (PIOs), works together to provide updates in each of the PIOs respective health regions/offices, pertaining to upcoming events, projects, etc.  We regularly collaborate on VDH projects and team assignments, including the commissioner’s email, social media,  VDH in the News, Media Alerts, Clinician Letters, etc.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In times of crisis we all work together, on behalf of VDH, to respond to public health emergencies (i.e. H1N1, COVID-19) and to provide PR support at the Virginia Department of Emergency Management’s Joint Information Center (JIC).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The OEMS Public Relations Assistant’s primary job duties fall within the OEMS. However, this role also assists with COMO on Clinician Letters, Media Alerts and FOIA.</a:t>
            </a:r>
          </a:p>
        </p:txBody>
      </p:sp>
      <p:pic>
        <p:nvPicPr>
          <p:cNvPr id="4" name="Picture 7" descr="Z:\Logo\OEMS logo high res_navytra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5563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OEMS Program Support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ill Sans MT" pitchFamily="34" charset="0"/>
              </a:rPr>
              <a:t>The Public Relations team supports OEMS programs by: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Identifying divisions that need promotional assistance and designing program fliers, handouts, brochures, etc.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Creating a strategic marketing plan based upon identified priorities from the State EMS Plan.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Implementing a plan through a variety of outreach methods and researching new ways of reaching our target market. 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Working with key stakeholder groups to promote joint programs and projects.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Managing the OEMS general email box and responding to program-related inquiries from the public.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Assisting with the coordination of program surveys via Survey Monkey.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Scheduling attendance at local conferences (i.e. VAVRS,  Virginia Fire Chiefs, etc. ) to help promote OEMS.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Providing giveaway items to local organizations seeking EMS-related fliers or promotional materials.</a:t>
            </a:r>
          </a:p>
        </p:txBody>
      </p:sp>
      <p:pic>
        <p:nvPicPr>
          <p:cNvPr id="4" name="Picture 7" descr="Z:\Logo\OEMS logo high res_navytra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5563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Outreach Methods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31837"/>
            <a:ext cx="4778264" cy="50593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100" dirty="0" smtClean="0">
                <a:latin typeface="Gill Sans MT" pitchFamily="34" charset="0"/>
              </a:rPr>
              <a:t>Work closely with the division managers to support and promote events and programs to our key stakeholder groups. We do this by utilizing several methods: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OEMS website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Social media (Facebook 8,200+ likes, Twitter, 5,200+ followers, YouTube)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Virginia EMS Blog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Listserv emails (</a:t>
            </a:r>
            <a:r>
              <a:rPr lang="en-US" sz="2000" dirty="0" err="1" smtClean="0">
                <a:latin typeface="Gill Sans MT" pitchFamily="34" charset="0"/>
              </a:rPr>
              <a:t>apx</a:t>
            </a:r>
            <a:r>
              <a:rPr lang="en-US" sz="2000" dirty="0" smtClean="0">
                <a:latin typeface="Gill Sans MT" pitchFamily="34" charset="0"/>
              </a:rPr>
              <a:t>. 32,000 contacts)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Regional EMS Councils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Media relations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Promotional mailings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Event promotion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Submitting articles to EMS/Fire Trade Publications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Designing and producing printed promotional items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Submitting stories to Commissioner’s weekly email and Governor’s weekly report</a:t>
            </a:r>
          </a:p>
        </p:txBody>
      </p:sp>
      <p:pic>
        <p:nvPicPr>
          <p:cNvPr id="10" name="Picture 7" descr="Z:\Logo\OEMS logo high res_navytra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87" y="3472894"/>
            <a:ext cx="2135950" cy="276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24038" t="17105" r="42148" b="5358"/>
          <a:stretch/>
        </p:blipFill>
        <p:spPr bwMode="auto">
          <a:xfrm>
            <a:off x="7066614" y="3485594"/>
            <a:ext cx="2077386" cy="275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37" y="1267546"/>
            <a:ext cx="2149998" cy="214915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/>
          <a:srcRect l="27884" t="26511" r="8013" b="17617"/>
          <a:stretch/>
        </p:blipFill>
        <p:spPr bwMode="auto">
          <a:xfrm>
            <a:off x="4863787" y="2057400"/>
            <a:ext cx="2069073" cy="1018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Marketing Campaigns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800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Gill Sans MT" pitchFamily="34" charset="0"/>
              </a:rPr>
              <a:t>The Public Relations team creates, implements and manages new campaigns for the office. We do this by creating and disseminating promotional materials with a clear, concise and unified message. </a:t>
            </a:r>
            <a:r>
              <a:rPr lang="en-US" sz="2400" dirty="0" smtClean="0">
                <a:latin typeface="Gill Sans MT" pitchFamily="34" charset="0"/>
              </a:rPr>
              <a:t/>
            </a:r>
            <a:br>
              <a:rPr lang="en-US" sz="2400" dirty="0" smtClean="0">
                <a:latin typeface="Gill Sans MT" pitchFamily="34" charset="0"/>
              </a:rPr>
            </a:b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Past campaigns include:</a:t>
            </a:r>
          </a:p>
          <a:p>
            <a:pPr lvl="1"/>
            <a:r>
              <a:rPr lang="en-US" sz="1700" dirty="0">
                <a:latin typeface="Gill Sans MT" pitchFamily="34" charset="0"/>
              </a:rPr>
              <a:t>#</a:t>
            </a:r>
            <a:r>
              <a:rPr lang="en-US" sz="1700" dirty="0" err="1">
                <a:latin typeface="Gill Sans MT" pitchFamily="34" charset="0"/>
              </a:rPr>
              <a:t>MaketheCall</a:t>
            </a:r>
            <a:r>
              <a:rPr lang="en-US" sz="1700" dirty="0">
                <a:latin typeface="Gill Sans MT" pitchFamily="34" charset="0"/>
              </a:rPr>
              <a:t> Mental Health Awareness</a:t>
            </a:r>
          </a:p>
          <a:p>
            <a:pPr lvl="1"/>
            <a:r>
              <a:rPr lang="en-US" sz="1700" dirty="0" smtClean="0">
                <a:latin typeface="Gill Sans MT" pitchFamily="34" charset="0"/>
              </a:rPr>
              <a:t>Campaign </a:t>
            </a:r>
            <a:r>
              <a:rPr lang="en-US" sz="1700" dirty="0">
                <a:latin typeface="Gill Sans MT" pitchFamily="34" charset="0"/>
              </a:rPr>
              <a:t>to promote Regional and Governor’s EMS </a:t>
            </a:r>
            <a:r>
              <a:rPr lang="en-US" sz="1700" dirty="0" smtClean="0">
                <a:latin typeface="Gill Sans MT" pitchFamily="34" charset="0"/>
              </a:rPr>
              <a:t>Awards</a:t>
            </a:r>
          </a:p>
          <a:p>
            <a:pPr lvl="1"/>
            <a:r>
              <a:rPr lang="en-US" sz="1700" dirty="0">
                <a:latin typeface="Gill Sans MT" pitchFamily="34" charset="0"/>
              </a:rPr>
              <a:t>Christopher Reeve recruitment </a:t>
            </a:r>
            <a:r>
              <a:rPr lang="en-US" sz="1700" dirty="0" smtClean="0">
                <a:latin typeface="Gill Sans MT" pitchFamily="34" charset="0"/>
              </a:rPr>
              <a:t>campaign</a:t>
            </a:r>
            <a:endParaRPr lang="en-US" sz="1700" dirty="0">
              <a:latin typeface="Gill Sans MT" pitchFamily="34" charset="0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Future campaigns might include:</a:t>
            </a:r>
          </a:p>
          <a:p>
            <a:pPr lvl="1"/>
            <a:r>
              <a:rPr lang="en-US" sz="1700" dirty="0" smtClean="0">
                <a:latin typeface="Gill Sans MT" pitchFamily="34" charset="0"/>
              </a:rPr>
              <a:t>Division of Edu. Certificate Program</a:t>
            </a:r>
          </a:p>
          <a:p>
            <a:pPr lvl="1"/>
            <a:r>
              <a:rPr lang="en-US" sz="1700" dirty="0" smtClean="0">
                <a:latin typeface="Gill Sans MT" pitchFamily="34" charset="0"/>
              </a:rPr>
              <a:t>Social Media campaign promoting</a:t>
            </a:r>
            <a:br>
              <a:rPr lang="en-US" sz="1700" dirty="0" smtClean="0">
                <a:latin typeface="Gill Sans MT" pitchFamily="34" charset="0"/>
              </a:rPr>
            </a:br>
            <a:r>
              <a:rPr lang="en-US" sz="1700" dirty="0" smtClean="0">
                <a:latin typeface="Gill Sans MT" pitchFamily="34" charset="0"/>
              </a:rPr>
              <a:t>EMS in Virginia</a:t>
            </a:r>
          </a:p>
          <a:p>
            <a:pPr lvl="1"/>
            <a:r>
              <a:rPr lang="en-US" sz="1700" dirty="0" smtClean="0">
                <a:latin typeface="Gill Sans MT" pitchFamily="34" charset="0"/>
              </a:rPr>
              <a:t>Public education campaign on illness and injury prevention</a:t>
            </a:r>
          </a:p>
          <a:p>
            <a:pPr lvl="1"/>
            <a:r>
              <a:rPr lang="en-US" sz="1700" dirty="0" smtClean="0">
                <a:latin typeface="Gill Sans MT" pitchFamily="34" charset="0"/>
              </a:rPr>
              <a:t>EMS education campaign (the EMS System or proper uses for 911)</a:t>
            </a:r>
          </a:p>
          <a:p>
            <a:pPr lvl="1"/>
            <a:r>
              <a:rPr lang="en-US" sz="1700" dirty="0" smtClean="0">
                <a:latin typeface="Gill Sans MT" pitchFamily="34" charset="0"/>
              </a:rPr>
              <a:t>Recruitment and retention </a:t>
            </a:r>
          </a:p>
          <a:p>
            <a:endParaRPr lang="en-US" sz="2000" dirty="0"/>
          </a:p>
        </p:txBody>
      </p:sp>
      <p:pic>
        <p:nvPicPr>
          <p:cNvPr id="5" name="Picture 4" descr="christopher reeve recruitment campaign.jpg"/>
          <p:cNvPicPr>
            <a:picLocks noChangeAspect="1"/>
          </p:cNvPicPr>
          <p:nvPr/>
        </p:nvPicPr>
        <p:blipFill>
          <a:blip r:embed="rId2" cstate="print"/>
          <a:srcRect t="1923"/>
          <a:stretch>
            <a:fillRect/>
          </a:stretch>
        </p:blipFill>
        <p:spPr>
          <a:xfrm>
            <a:off x="5029200" y="3124200"/>
            <a:ext cx="2408625" cy="3068890"/>
          </a:xfrm>
          <a:prstGeom prst="rect">
            <a:avLst/>
          </a:prstGeom>
        </p:spPr>
      </p:pic>
      <p:pic>
        <p:nvPicPr>
          <p:cNvPr id="6" name="Picture 7" descr="Z:\Logo\OEMS logo high res_navytran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84" y="334962"/>
            <a:ext cx="2626375" cy="339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EMS Events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/>
          <a:lstStyle/>
          <a:p>
            <a:pPr marL="320040" lvl="1" indent="-32004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Work closely with OEMS program managers to promote OEMS events, in addition to the Symposium. </a:t>
            </a:r>
          </a:p>
          <a:p>
            <a:pPr marL="320040" lvl="1" indent="-32004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Work to promote national EMS events and days of recognition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EMS Week in Virginia/National EMS Week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National EMS for Children Day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Fire and EMS Memorial Week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Public Service Week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National Public Health Week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National EMS Memorial Service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National EMS Memorial Bike Ride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National Volunteer Week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National Trauma Month (Head Injury Prevention Month)</a:t>
            </a:r>
          </a:p>
          <a:p>
            <a:endParaRPr lang="en-US" dirty="0"/>
          </a:p>
        </p:txBody>
      </p:sp>
      <p:pic>
        <p:nvPicPr>
          <p:cNvPr id="4" name="Picture 7" descr="Z:\Logo\OEMS logo high res_navytran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65563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Virginia EMS Symposium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8037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Gill Sans MT" pitchFamily="34" charset="0"/>
              </a:rPr>
              <a:t>Provide management support and event coordination to Symposium committees.</a:t>
            </a:r>
          </a:p>
          <a:p>
            <a:pPr marL="320040" lvl="1" indent="-320040">
              <a:lnSpc>
                <a:spcPct val="90000"/>
              </a:lnSpc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Gill Sans MT" pitchFamily="34" charset="0"/>
              </a:rPr>
              <a:t>Promote the Symposium to the EMS community through social media, e-blasts, advertising, local partners, stakeholders, etc.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Gill Sans MT" pitchFamily="34" charset="0"/>
              </a:rPr>
              <a:t>Provide event planning functions: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Coordinate sponsor promotion/solicitation via sponsorship packet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Produce printed materials (catalog, on-site guide, promotional mailer, fliers, banners, signage, etc.)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Coordinate event advertising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Create event press release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Field event-related media inquiries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Manage Symposium website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Create and update Symposium App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Coordinate event giveaways and promotional items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Manage onsite signage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Organize registration packets and name badges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ill Sans MT" pitchFamily="34" charset="0"/>
              </a:rPr>
              <a:t>Manage on-site events: Flu shot clinic, Governor’s 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EMS Awards, nightly activities</a:t>
            </a:r>
          </a:p>
          <a:p>
            <a:endParaRPr lang="en-US" dirty="0"/>
          </a:p>
        </p:txBody>
      </p:sp>
      <p:pic>
        <p:nvPicPr>
          <p:cNvPr id="4" name="Picture 7" descr="Z:\Logo\OEMS logo high res_navytran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Governor’s EMS Awards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ill Sans MT" pitchFamily="34" charset="0"/>
              </a:rPr>
              <a:t>Manage all aspects of the Governor’s EMS Awards program.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Assist with the marketing and promotion of the Regional EMS Council Awards.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Work closely with the Regional EMS Councils to ensure that the best nominees are presented to the selection committee.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Organize Governor’s EMS Awards nomination committee meetings.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Work with the Governor's Office to formally recognize the winners with a signed certificate from the Governor and an engraved award.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Gill Sans MT" pitchFamily="34" charset="0"/>
              </a:rPr>
              <a:t>Promote regional and state level winners to local media through press releases.</a:t>
            </a:r>
          </a:p>
          <a:p>
            <a:endParaRPr lang="en-US" sz="2000" dirty="0"/>
          </a:p>
        </p:txBody>
      </p:sp>
      <p:pic>
        <p:nvPicPr>
          <p:cNvPr id="4" name="Picture 3" descr="2012 gov ems award c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914400"/>
            <a:ext cx="2818953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7" descr="Z:\Logo\OEMS logo high res_navytran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35700"/>
            <a:ext cx="1066800" cy="622300"/>
          </a:xfrm>
          <a:prstGeom prst="rect">
            <a:avLst/>
          </a:prstGeom>
          <a:noFill/>
        </p:spPr>
      </p:pic>
      <p:pic>
        <p:nvPicPr>
          <p:cNvPr id="2050" name="Picture 2" descr="C:\Users\qji91102\Pictures\My Pictures\DSN_7834.JPG"/>
          <p:cNvPicPr>
            <a:picLocks noChangeAspect="1" noChangeArrowheads="1"/>
          </p:cNvPicPr>
          <p:nvPr/>
        </p:nvPicPr>
        <p:blipFill>
          <a:blip r:embed="rId4" cstate="print">
            <a:lum bright="-5000"/>
          </a:blip>
          <a:srcRect l="6926"/>
          <a:stretch>
            <a:fillRect/>
          </a:stretch>
        </p:blipFill>
        <p:spPr bwMode="auto">
          <a:xfrm>
            <a:off x="5309886" y="3657600"/>
            <a:ext cx="3072114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DH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1189</Words>
  <Application>Microsoft Office PowerPoint</Application>
  <PresentationFormat>On-screen Show (4:3)</PresentationFormat>
  <Paragraphs>109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Gill Sans MT</vt:lpstr>
      <vt:lpstr>Wingdings</vt:lpstr>
      <vt:lpstr>VDH Master</vt:lpstr>
      <vt:lpstr>Public Information and Education</vt:lpstr>
      <vt:lpstr>Public Information and Outreach</vt:lpstr>
      <vt:lpstr>VDH Office of Risk Communication and Education</vt:lpstr>
      <vt:lpstr>OEMS Program Support</vt:lpstr>
      <vt:lpstr>Outreach Methods</vt:lpstr>
      <vt:lpstr>Marketing Campaigns</vt:lpstr>
      <vt:lpstr>EMS Events</vt:lpstr>
      <vt:lpstr>Virginia EMS Symposium</vt:lpstr>
      <vt:lpstr>Governor’s EMS Awards</vt:lpstr>
      <vt:lpstr>Internal and External Communications</vt:lpstr>
      <vt:lpstr>Media Relations</vt:lpstr>
      <vt:lpstr>Meet the PR Team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pfa78481</dc:creator>
  <cp:lastModifiedBy>VITA Program</cp:lastModifiedBy>
  <cp:revision>159</cp:revision>
  <cp:lastPrinted>2017-03-14T19:21:46Z</cp:lastPrinted>
  <dcterms:created xsi:type="dcterms:W3CDTF">2013-08-05T15:22:36Z</dcterms:created>
  <dcterms:modified xsi:type="dcterms:W3CDTF">2020-12-01T15:52:48Z</dcterms:modified>
</cp:coreProperties>
</file>