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9" r:id="rId5"/>
    <p:sldId id="273" r:id="rId6"/>
    <p:sldId id="267" r:id="rId7"/>
    <p:sldId id="260" r:id="rId8"/>
    <p:sldId id="261" r:id="rId9"/>
    <p:sldId id="270" r:id="rId10"/>
    <p:sldId id="271" r:id="rId11"/>
    <p:sldId id="268" r:id="rId12"/>
    <p:sldId id="269"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3A0"/>
    <a:srgbClr val="3135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0"/>
  </p:normalViewPr>
  <p:slideViewPr>
    <p:cSldViewPr>
      <p:cViewPr varScale="1">
        <p:scale>
          <a:sx n="73" d="100"/>
          <a:sy n="73" d="100"/>
        </p:scale>
        <p:origin x="10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8153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6D8975-E03D-4980-81AF-D044290AFEB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6D8975-E03D-4980-81AF-D044290AFEB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6D8975-E03D-4980-81AF-D044290AFEB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6D8975-E03D-4980-81AF-D044290AFEB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6D8975-E03D-4980-81AF-D044290AFEB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6D8975-E03D-4980-81AF-D044290AFEB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6D8975-E03D-4980-81AF-D044290AFEB9}" type="datetimeFigureOut">
              <a:rPr lang="en-US" smtClean="0"/>
              <a:pPr/>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86D8975-E03D-4980-81AF-D044290AFEB9}" type="datetimeFigureOut">
              <a:rPr lang="en-US" smtClean="0"/>
              <a:pPr/>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D8975-E03D-4980-81AF-D044290AFEB9}" type="datetimeFigureOut">
              <a:rPr lang="en-US" smtClean="0"/>
              <a:pPr/>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6D8975-E03D-4980-81AF-D044290AFEB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6D8975-E03D-4980-81AF-D044290AFEB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86E2C-B05A-468A-B4A7-67D09CABC377}" type="slidenum">
              <a:rPr lang="en-US" smtClean="0"/>
              <a:pPr/>
              <a:t>‹#›</a:t>
            </a:fld>
            <a:endParaRPr lang="en-US"/>
          </a:p>
        </p:txBody>
      </p:sp>
    </p:spTree>
  </p:cSld>
  <p:clrMapOvr>
    <a:masterClrMapping/>
  </p:clrMapOvr>
  <p:transition advTm="17956">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rgbClr val="3135D5"/>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D8975-E03D-4980-81AF-D044290AFEB9}" type="datetimeFigureOut">
              <a:rPr lang="en-US" smtClean="0"/>
              <a:pPr/>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86E2C-B05A-468A-B4A7-67D09CABC377}" type="slidenum">
              <a:rPr lang="en-US" smtClean="0"/>
              <a:pPr/>
              <a:t>‹#›</a:t>
            </a:fld>
            <a:endParaRPr lang="en-US"/>
          </a:p>
        </p:txBody>
      </p:sp>
      <p:cxnSp>
        <p:nvCxnSpPr>
          <p:cNvPr id="8" name="Straight Connector 7"/>
          <p:cNvCxnSpPr/>
          <p:nvPr/>
        </p:nvCxnSpPr>
        <p:spPr>
          <a:xfrm>
            <a:off x="457200" y="304800"/>
            <a:ext cx="0" cy="5791200"/>
          </a:xfrm>
          <a:prstGeom prst="line">
            <a:avLst/>
          </a:prstGeom>
          <a:ln w="31750">
            <a:solidFill>
              <a:srgbClr val="3135D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33400" y="1600200"/>
            <a:ext cx="8153400" cy="4419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441325" y="6096000"/>
            <a:ext cx="8229600" cy="0"/>
          </a:xfrm>
          <a:prstGeom prst="line">
            <a:avLst/>
          </a:prstGeom>
          <a:ln w="31750">
            <a:solidFill>
              <a:srgbClr val="3135D5"/>
            </a:solidFill>
          </a:ln>
        </p:spPr>
        <p:style>
          <a:lnRef idx="1">
            <a:schemeClr val="accent1"/>
          </a:lnRef>
          <a:fillRef idx="0">
            <a:schemeClr val="accent1"/>
          </a:fillRef>
          <a:effectRef idx="0">
            <a:schemeClr val="accent1"/>
          </a:effectRef>
          <a:fontRef idx="minor">
            <a:schemeClr val="tx1"/>
          </a:fontRef>
        </p:style>
      </p:cxnSp>
      <p:pic>
        <p:nvPicPr>
          <p:cNvPr id="13" name="Picture 12" descr="rdg logo clear.png"/>
          <p:cNvPicPr>
            <a:picLocks noChangeAspect="1"/>
          </p:cNvPicPr>
          <p:nvPr userDrawn="1"/>
        </p:nvPicPr>
        <p:blipFill>
          <a:blip r:embed="rId13" cstate="print"/>
          <a:stretch>
            <a:fillRect/>
          </a:stretch>
        </p:blipFill>
        <p:spPr>
          <a:xfrm>
            <a:off x="5867400" y="4953000"/>
            <a:ext cx="3219450" cy="12382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17956">
    <p:fade/>
  </p:transition>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mailto:gwoods@vaems.org" TargetMode="External"/><Relationship Id="rId2" Type="http://schemas.openxmlformats.org/officeDocument/2006/relationships/hyperlink" Target="http://www.vaem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153400" cy="1470025"/>
          </a:xfrm>
        </p:spPr>
        <p:txBody>
          <a:bodyPr/>
          <a:lstStyle/>
          <a:p>
            <a:r>
              <a:rPr lang="en-US" dirty="0"/>
              <a:t>Virginia’s Regional EMS Councils</a:t>
            </a:r>
          </a:p>
        </p:txBody>
      </p:sp>
      <p:sp>
        <p:nvSpPr>
          <p:cNvPr id="3" name="Subtitle 2"/>
          <p:cNvSpPr>
            <a:spLocks noGrp="1"/>
          </p:cNvSpPr>
          <p:nvPr>
            <p:ph type="subTitle" idx="1"/>
          </p:nvPr>
        </p:nvSpPr>
        <p:spPr>
          <a:xfrm>
            <a:off x="1295400" y="2819400"/>
            <a:ext cx="6400800" cy="838200"/>
          </a:xfrm>
        </p:spPr>
        <p:txBody>
          <a:bodyPr>
            <a:normAutofit fontScale="92500"/>
          </a:bodyPr>
          <a:lstStyle/>
          <a:p>
            <a:r>
              <a:rPr lang="en-US" b="1" dirty="0">
                <a:solidFill>
                  <a:schemeClr val="tx1">
                    <a:lumMod val="65000"/>
                    <a:lumOff val="35000"/>
                  </a:schemeClr>
                </a:solidFill>
              </a:rPr>
              <a:t>State EMS Advisory Board Orientation</a:t>
            </a:r>
          </a:p>
        </p:txBody>
      </p:sp>
      <p:sp>
        <p:nvSpPr>
          <p:cNvPr id="4" name="Subtitle 2"/>
          <p:cNvSpPr txBox="1">
            <a:spLocks/>
          </p:cNvSpPr>
          <p:nvPr/>
        </p:nvSpPr>
        <p:spPr>
          <a:xfrm>
            <a:off x="1371600" y="4191000"/>
            <a:ext cx="6400800" cy="1066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400" b="1" noProof="0" dirty="0">
                <a:solidFill>
                  <a:schemeClr val="tx1">
                    <a:lumMod val="65000"/>
                    <a:lumOff val="35000"/>
                  </a:schemeClr>
                </a:solidFill>
              </a:rPr>
              <a:t>Updated 2020</a:t>
            </a:r>
            <a:endParaRPr kumimoji="0" lang="en-US" sz="24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Tree>
  </p:cSld>
  <p:clrMapOvr>
    <a:masterClrMapping/>
  </p:clrMapOvr>
  <p:transition advTm="2792">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Contract Services (cont.)</a:t>
            </a:r>
          </a:p>
        </p:txBody>
      </p:sp>
      <p:sp>
        <p:nvSpPr>
          <p:cNvPr id="4" name="TextBox 3"/>
          <p:cNvSpPr txBox="1"/>
          <p:nvPr/>
        </p:nvSpPr>
        <p:spPr>
          <a:xfrm>
            <a:off x="609600" y="1752600"/>
            <a:ext cx="7620000" cy="2862322"/>
          </a:xfrm>
          <a:prstGeom prst="rect">
            <a:avLst/>
          </a:prstGeom>
          <a:noFill/>
        </p:spPr>
        <p:txBody>
          <a:bodyPr wrap="square" rtlCol="0">
            <a:spAutoFit/>
          </a:bodyPr>
          <a:lstStyle/>
          <a:p>
            <a:pPr marL="470916" lvl="1"/>
            <a:r>
              <a:rPr lang="en-US" sz="3000" dirty="0"/>
              <a:t>Regional Coordination (cont.)</a:t>
            </a:r>
          </a:p>
          <a:p>
            <a:pPr marL="1385316" lvl="2" indent="-457200">
              <a:buFont typeface="Arial" panose="020B0604020202020204" pitchFamily="34" charset="0"/>
              <a:buChar char="•"/>
            </a:pPr>
            <a:r>
              <a:rPr lang="en-US" sz="3000" i="1" dirty="0"/>
              <a:t>RSAF Program</a:t>
            </a:r>
          </a:p>
          <a:p>
            <a:pPr marL="1385316" lvl="2" indent="-457200">
              <a:buFont typeface="Arial" panose="020B0604020202020204" pitchFamily="34" charset="0"/>
              <a:buChar char="•"/>
            </a:pPr>
            <a:r>
              <a:rPr lang="en-US" sz="3000" i="1" dirty="0"/>
              <a:t>CISM Program</a:t>
            </a:r>
          </a:p>
          <a:p>
            <a:pPr marL="1385316" lvl="2" indent="-457200">
              <a:buFont typeface="Arial" panose="020B0604020202020204" pitchFamily="34" charset="0"/>
              <a:buChar char="•"/>
            </a:pPr>
            <a:r>
              <a:rPr lang="en-US" sz="3000" i="1" dirty="0"/>
              <a:t>Regional EMS Awards</a:t>
            </a:r>
          </a:p>
          <a:p>
            <a:pPr marL="1385316" lvl="2" indent="-457200">
              <a:buFont typeface="Arial" panose="020B0604020202020204" pitchFamily="34" charset="0"/>
              <a:buChar char="•"/>
            </a:pPr>
            <a:r>
              <a:rPr lang="en-US" sz="3000" i="1" dirty="0"/>
              <a:t>Regional Instructor Network</a:t>
            </a:r>
          </a:p>
          <a:p>
            <a:pPr marL="1385316" lvl="2" indent="-457200">
              <a:buFont typeface="Arial" panose="020B0604020202020204" pitchFamily="34" charset="0"/>
              <a:buChar char="•"/>
            </a:pPr>
            <a:r>
              <a:rPr lang="en-US" sz="3000" i="1" dirty="0"/>
              <a:t>BLS Testing Coordination</a:t>
            </a:r>
          </a:p>
        </p:txBody>
      </p:sp>
    </p:spTree>
    <p:extLst>
      <p:ext uri="{BB962C8B-B14F-4D97-AF65-F5344CB8AC3E}">
        <p14:creationId xmlns:p14="http://schemas.microsoft.com/office/powerpoint/2010/main" val="1161564173"/>
      </p:ext>
    </p:extLst>
  </p:cSld>
  <p:clrMapOvr>
    <a:masterClrMapping/>
  </p:clrMapOvr>
  <p:transition advTm="7628">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Non-Contract Services</a:t>
            </a:r>
          </a:p>
        </p:txBody>
      </p:sp>
      <p:sp>
        <p:nvSpPr>
          <p:cNvPr id="4" name="TextBox 3"/>
          <p:cNvSpPr txBox="1"/>
          <p:nvPr/>
        </p:nvSpPr>
        <p:spPr>
          <a:xfrm>
            <a:off x="533400" y="1526262"/>
            <a:ext cx="8077200" cy="4493538"/>
          </a:xfrm>
          <a:prstGeom prst="rect">
            <a:avLst/>
          </a:prstGeom>
          <a:noFill/>
        </p:spPr>
        <p:txBody>
          <a:bodyPr wrap="square" rtlCol="0">
            <a:spAutoFit/>
          </a:bodyPr>
          <a:lstStyle/>
          <a:p>
            <a:pPr marL="470916"/>
            <a:r>
              <a:rPr lang="en-US" sz="3000" dirty="0"/>
              <a:t>Councils may provide other services that are needed in their region but are not required under their OEMS contract including:</a:t>
            </a:r>
          </a:p>
          <a:p>
            <a:pPr marL="1385316" lvl="2" indent="-457200">
              <a:buFont typeface="Arial" pitchFamily="34" charset="0"/>
              <a:buChar char="•"/>
            </a:pPr>
            <a:r>
              <a:rPr lang="en-US" sz="2800" i="1" dirty="0">
                <a:solidFill>
                  <a:srgbClr val="2023A0"/>
                </a:solidFill>
              </a:rPr>
              <a:t>EMS Training Programs (various)</a:t>
            </a:r>
          </a:p>
          <a:p>
            <a:pPr marL="1385316" lvl="2" indent="-457200">
              <a:buFont typeface="Arial" pitchFamily="34" charset="0"/>
              <a:buChar char="•"/>
            </a:pPr>
            <a:r>
              <a:rPr lang="en-US" sz="2800" i="1" dirty="0">
                <a:solidFill>
                  <a:srgbClr val="2023A0"/>
                </a:solidFill>
              </a:rPr>
              <a:t>Medical Reserve </a:t>
            </a:r>
            <a:r>
              <a:rPr lang="en-US" sz="2800" i="1" dirty="0" smtClean="0">
                <a:solidFill>
                  <a:srgbClr val="2023A0"/>
                </a:solidFill>
              </a:rPr>
              <a:t>Corps/Hospital </a:t>
            </a:r>
            <a:r>
              <a:rPr lang="en-US" sz="2800" i="1" dirty="0">
                <a:solidFill>
                  <a:srgbClr val="2023A0"/>
                </a:solidFill>
              </a:rPr>
              <a:t>and Healthcare Preparedness</a:t>
            </a:r>
          </a:p>
          <a:p>
            <a:pPr marL="1385316" lvl="2" indent="-457200">
              <a:buFont typeface="Arial" pitchFamily="34" charset="0"/>
              <a:buChar char="•"/>
            </a:pPr>
            <a:r>
              <a:rPr lang="en-US" sz="2800" i="1" dirty="0">
                <a:solidFill>
                  <a:srgbClr val="2023A0"/>
                </a:solidFill>
              </a:rPr>
              <a:t>Emergency Planning/Preparedness</a:t>
            </a:r>
          </a:p>
          <a:p>
            <a:pPr marL="1385316" lvl="2" indent="-457200">
              <a:buFont typeface="Arial" pitchFamily="34" charset="0"/>
              <a:buChar char="•"/>
            </a:pPr>
            <a:r>
              <a:rPr lang="en-US" sz="2800" i="1" dirty="0">
                <a:solidFill>
                  <a:srgbClr val="2023A0"/>
                </a:solidFill>
              </a:rPr>
              <a:t>Communications Systems</a:t>
            </a:r>
          </a:p>
          <a:p>
            <a:pPr marL="1385316" lvl="2" indent="-457200">
              <a:buFont typeface="Arial" pitchFamily="34" charset="0"/>
              <a:buChar char="•"/>
            </a:pPr>
            <a:r>
              <a:rPr lang="en-US" sz="2800" i="1" dirty="0">
                <a:solidFill>
                  <a:srgbClr val="2023A0"/>
                </a:solidFill>
              </a:rPr>
              <a:t>Specialty Response Teams</a:t>
            </a:r>
          </a:p>
          <a:p>
            <a:pPr marL="1385316" lvl="2" indent="-457200">
              <a:buFont typeface="Arial" pitchFamily="34" charset="0"/>
              <a:buChar char="•"/>
            </a:pPr>
            <a:r>
              <a:rPr lang="en-US" sz="2800" i="1" dirty="0">
                <a:solidFill>
                  <a:srgbClr val="2023A0"/>
                </a:solidFill>
              </a:rPr>
              <a:t>Local/Regional projects</a:t>
            </a:r>
          </a:p>
        </p:txBody>
      </p:sp>
    </p:spTree>
  </p:cSld>
  <p:clrMapOvr>
    <a:masterClrMapping/>
  </p:clrMapOvr>
  <p:transition advTm="7628">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Point of Contact</a:t>
            </a:r>
          </a:p>
        </p:txBody>
      </p:sp>
      <p:sp>
        <p:nvSpPr>
          <p:cNvPr id="4" name="TextBox 3"/>
          <p:cNvSpPr txBox="1"/>
          <p:nvPr/>
        </p:nvSpPr>
        <p:spPr>
          <a:xfrm>
            <a:off x="609600" y="1752600"/>
            <a:ext cx="7620000" cy="3323987"/>
          </a:xfrm>
          <a:prstGeom prst="rect">
            <a:avLst/>
          </a:prstGeom>
          <a:noFill/>
        </p:spPr>
        <p:txBody>
          <a:bodyPr wrap="square" rtlCol="0">
            <a:spAutoFit/>
          </a:bodyPr>
          <a:lstStyle/>
          <a:p>
            <a:pPr marL="470916"/>
            <a:r>
              <a:rPr lang="en-US" sz="3000" dirty="0"/>
              <a:t>Virginia’s Regional EMS Councils provide a point of contact and support for all stakeholders in the regional EMS system.  They will assist in resolving issues whenever possible, and they will make appropriate referrals to the state office on specific matters.</a:t>
            </a:r>
          </a:p>
        </p:txBody>
      </p:sp>
    </p:spTree>
  </p:cSld>
  <p:clrMapOvr>
    <a:masterClrMapping/>
  </p:clrMapOvr>
  <p:transition advTm="7628">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153400" cy="1470025"/>
          </a:xfrm>
        </p:spPr>
        <p:txBody>
          <a:bodyPr/>
          <a:lstStyle/>
          <a:p>
            <a:r>
              <a:rPr lang="en-US" dirty="0"/>
              <a:t>Virginia’s Regional EMS Councils</a:t>
            </a:r>
          </a:p>
        </p:txBody>
      </p:sp>
      <p:sp>
        <p:nvSpPr>
          <p:cNvPr id="3" name="Subtitle 2"/>
          <p:cNvSpPr>
            <a:spLocks noGrp="1"/>
          </p:cNvSpPr>
          <p:nvPr>
            <p:ph type="subTitle" idx="1"/>
          </p:nvPr>
        </p:nvSpPr>
        <p:spPr>
          <a:xfrm>
            <a:off x="609600" y="2057400"/>
            <a:ext cx="7924800" cy="2133600"/>
          </a:xfrm>
        </p:spPr>
        <p:txBody>
          <a:bodyPr>
            <a:normAutofit/>
          </a:bodyPr>
          <a:lstStyle/>
          <a:p>
            <a:r>
              <a:rPr lang="en-US" sz="2500" b="1" dirty="0">
                <a:solidFill>
                  <a:schemeClr val="tx1">
                    <a:lumMod val="65000"/>
                    <a:lumOff val="35000"/>
                  </a:schemeClr>
                </a:solidFill>
              </a:rPr>
              <a:t>We appreciate the opportunity to talk with you.  For more information, please visit </a:t>
            </a:r>
            <a:r>
              <a:rPr lang="en-US" sz="2500" b="1" dirty="0">
                <a:solidFill>
                  <a:schemeClr val="tx1">
                    <a:lumMod val="65000"/>
                    <a:lumOff val="35000"/>
                  </a:schemeClr>
                </a:solidFill>
                <a:hlinkClick r:id="rId2"/>
              </a:rPr>
              <a:t>www.vaems.org</a:t>
            </a:r>
            <a:r>
              <a:rPr lang="en-US" sz="2500" b="1" dirty="0">
                <a:solidFill>
                  <a:schemeClr val="tx1">
                    <a:lumMod val="65000"/>
                    <a:lumOff val="35000"/>
                  </a:schemeClr>
                </a:solidFill>
              </a:rPr>
              <a:t>.  From this website you can obtain contact information for each regional EMS council.</a:t>
            </a:r>
          </a:p>
        </p:txBody>
      </p:sp>
      <p:sp>
        <p:nvSpPr>
          <p:cNvPr id="4" name="Subtitle 2"/>
          <p:cNvSpPr txBox="1">
            <a:spLocks/>
          </p:cNvSpPr>
          <p:nvPr/>
        </p:nvSpPr>
        <p:spPr>
          <a:xfrm>
            <a:off x="1143000" y="3962400"/>
            <a:ext cx="6400800" cy="16764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1" i="0" u="none" strike="noStrike" kern="1200" cap="none" spc="0" normalizeH="0" baseline="0" noProof="0" dirty="0">
                <a:ln>
                  <a:noFill/>
                </a:ln>
                <a:solidFill>
                  <a:schemeClr val="tx1">
                    <a:lumMod val="65000"/>
                    <a:lumOff val="35000"/>
                  </a:schemeClr>
                </a:solidFill>
                <a:effectLst/>
                <a:uLnTx/>
                <a:uFillTx/>
              </a:rPr>
              <a:t>Questions or suggestions should be directed to</a:t>
            </a:r>
            <a:r>
              <a:rPr kumimoji="0" lang="en-US" sz="2000" b="1" i="0" u="none" strike="noStrike" kern="1200" cap="none" spc="0" normalizeH="0" noProof="0" dirty="0">
                <a:ln>
                  <a:noFill/>
                </a:ln>
                <a:solidFill>
                  <a:schemeClr val="tx1">
                    <a:lumMod val="65000"/>
                    <a:lumOff val="35000"/>
                  </a:schemeClr>
                </a:solidFill>
                <a:effectLst/>
                <a:uLnTx/>
                <a:uFillTx/>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baseline="0" dirty="0">
                <a:solidFill>
                  <a:schemeClr val="tx1">
                    <a:lumMod val="65000"/>
                    <a:lumOff val="35000"/>
                  </a:schemeClr>
                </a:solidFill>
              </a:rPr>
              <a:t>Greg</a:t>
            </a:r>
            <a:r>
              <a:rPr lang="en-US" sz="2000" dirty="0">
                <a:solidFill>
                  <a:schemeClr val="tx1">
                    <a:lumMod val="65000"/>
                    <a:lumOff val="35000"/>
                  </a:schemeClr>
                </a:solidFill>
              </a:rPr>
              <a:t> Woods</a:t>
            </a:r>
            <a:r>
              <a:rPr lang="en-US" sz="2000" baseline="0" dirty="0">
                <a:solidFill>
                  <a:schemeClr val="tx1">
                    <a:lumMod val="65000"/>
                    <a:lumOff val="35000"/>
                  </a:schemeClr>
                </a:solidFill>
              </a:rPr>
              <a:t>,</a:t>
            </a:r>
            <a:r>
              <a:rPr lang="en-US" sz="2000" dirty="0">
                <a:solidFill>
                  <a:schemeClr val="tx1">
                    <a:lumMod val="65000"/>
                    <a:lumOff val="35000"/>
                  </a:schemeClr>
                </a:solidFill>
              </a:rPr>
              <a:t> Chair</a:t>
            </a:r>
          </a:p>
          <a:p>
            <a:pPr lvl="0" algn="ctr">
              <a:spcBef>
                <a:spcPct val="20000"/>
              </a:spcBef>
              <a:defRPr/>
            </a:pPr>
            <a:r>
              <a:rPr lang="en-US" sz="2000" dirty="0">
                <a:solidFill>
                  <a:schemeClr val="tx1">
                    <a:lumMod val="65000"/>
                    <a:lumOff val="35000"/>
                  </a:schemeClr>
                </a:solidFill>
              </a:rPr>
              <a:t>Virginia’s Regional EMS Councils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err="1">
                <a:solidFill>
                  <a:schemeClr val="tx1">
                    <a:lumMod val="65000"/>
                    <a:lumOff val="35000"/>
                  </a:schemeClr>
                </a:solidFill>
                <a:hlinkClick r:id="rId3"/>
              </a:rPr>
              <a:t>gwoods</a:t>
            </a:r>
            <a:r>
              <a:rPr kumimoji="0" lang="en-US" sz="2000" b="0" i="0" u="none" strike="noStrike" kern="1200" cap="none" spc="0" normalizeH="0" baseline="0" noProof="0" dirty="0">
                <a:ln>
                  <a:noFill/>
                </a:ln>
                <a:solidFill>
                  <a:schemeClr val="tx1">
                    <a:lumMod val="65000"/>
                    <a:lumOff val="35000"/>
                  </a:schemeClr>
                </a:solidFill>
                <a:effectLst/>
                <a:uLnTx/>
                <a:uFillTx/>
                <a:hlinkClick r:id="rId3"/>
              </a:rPr>
              <a:t>@</a:t>
            </a:r>
            <a:r>
              <a:rPr kumimoji="0" lang="en-US" sz="2000" b="0" i="0" u="none" strike="noStrike" kern="1200" cap="none" spc="0" normalizeH="0" baseline="0" noProof="0" dirty="0" err="1">
                <a:ln>
                  <a:noFill/>
                </a:ln>
                <a:solidFill>
                  <a:schemeClr val="tx1">
                    <a:lumMod val="65000"/>
                    <a:lumOff val="35000"/>
                  </a:schemeClr>
                </a:solidFill>
                <a:effectLst/>
                <a:uLnTx/>
                <a:uFillTx/>
                <a:hlinkClick r:id="rId3"/>
              </a:rPr>
              <a:t>vaems.org</a:t>
            </a:r>
            <a:endParaRPr kumimoji="0" lang="en-US" sz="2000" b="0" i="0" u="none" strike="noStrike" kern="1200" cap="none" spc="0" normalizeH="0" baseline="0" noProof="0" dirty="0">
              <a:ln>
                <a:noFill/>
              </a:ln>
              <a:solidFill>
                <a:schemeClr val="tx1">
                  <a:lumMod val="65000"/>
                  <a:lumOff val="35000"/>
                </a:schemeClr>
              </a:solidFill>
              <a:effectLst/>
              <a:uLnTx/>
              <a:uFillTx/>
            </a:endParaRPr>
          </a:p>
        </p:txBody>
      </p:sp>
    </p:spTree>
  </p:cSld>
  <p:clrMapOvr>
    <a:masterClrMapping/>
  </p:clrMapOvr>
  <p:transition advTm="16">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Role of Regional EMS Councils</a:t>
            </a:r>
          </a:p>
        </p:txBody>
      </p:sp>
      <p:sp>
        <p:nvSpPr>
          <p:cNvPr id="4" name="TextBox 3"/>
          <p:cNvSpPr txBox="1"/>
          <p:nvPr/>
        </p:nvSpPr>
        <p:spPr>
          <a:xfrm>
            <a:off x="762000" y="1828800"/>
            <a:ext cx="7620000" cy="2862322"/>
          </a:xfrm>
          <a:prstGeom prst="rect">
            <a:avLst/>
          </a:prstGeom>
          <a:noFill/>
        </p:spPr>
        <p:txBody>
          <a:bodyPr wrap="square" rtlCol="0">
            <a:spAutoFit/>
          </a:bodyPr>
          <a:lstStyle/>
          <a:p>
            <a:r>
              <a:rPr lang="en-US" sz="3000" dirty="0"/>
              <a:t>Regional EMS Councils collaborate with the Virginia Office of EMS, local government officials, physicians, hospitals, EMS agencies, and other stakeholders to plan and coordinate EMS activities at the regional level to promote quality of care.</a:t>
            </a:r>
          </a:p>
        </p:txBody>
      </p:sp>
    </p:spTree>
  </p:cSld>
  <p:clrMapOvr>
    <a:masterClrMapping/>
  </p:clrMapOvr>
  <p:transition advTm="7722">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Background</a:t>
            </a:r>
          </a:p>
        </p:txBody>
      </p:sp>
      <p:sp>
        <p:nvSpPr>
          <p:cNvPr id="3" name="Content Placeholder 2"/>
          <p:cNvSpPr>
            <a:spLocks noGrp="1"/>
          </p:cNvSpPr>
          <p:nvPr>
            <p:ph idx="1"/>
          </p:nvPr>
        </p:nvSpPr>
        <p:spPr>
          <a:xfrm>
            <a:off x="304800" y="1524000"/>
            <a:ext cx="8610600" cy="4525963"/>
          </a:xfrm>
        </p:spPr>
        <p:txBody>
          <a:bodyPr>
            <a:normAutofit/>
          </a:bodyPr>
          <a:lstStyle/>
          <a:p>
            <a:pPr>
              <a:buNone/>
            </a:pPr>
            <a:r>
              <a:rPr lang="en-US" sz="3000" dirty="0" smtClean="0"/>
              <a:t>    The </a:t>
            </a:r>
            <a:r>
              <a:rPr lang="en-US" sz="3000" i="1" dirty="0"/>
              <a:t>Code of Virginia </a:t>
            </a:r>
            <a:r>
              <a:rPr lang="en-US" sz="3000" dirty="0"/>
              <a:t>(§ 32.1-111.11) </a:t>
            </a:r>
            <a:r>
              <a:rPr lang="en-US" sz="3000" dirty="0" smtClean="0"/>
              <a:t>establishes Regional </a:t>
            </a:r>
            <a:r>
              <a:rPr lang="en-US" sz="3000" dirty="0"/>
              <a:t>EMS Councils and defines their function and purpose.</a:t>
            </a:r>
          </a:p>
          <a:p>
            <a:pPr>
              <a:buNone/>
            </a:pPr>
            <a:endParaRPr lang="en-US" sz="1600" dirty="0"/>
          </a:p>
          <a:p>
            <a:pPr>
              <a:buNone/>
            </a:pPr>
            <a:r>
              <a:rPr lang="en-US" sz="3000" dirty="0" smtClean="0"/>
              <a:t>    Each </a:t>
            </a:r>
            <a:r>
              <a:rPr lang="en-US" sz="3000" dirty="0"/>
              <a:t>council is charged with the development and implementation of an efficient and effective regional emergency medical services delivery system. </a:t>
            </a:r>
          </a:p>
        </p:txBody>
      </p:sp>
    </p:spTree>
  </p:cSld>
  <p:clrMapOvr>
    <a:masterClrMapping/>
  </p:clrMapOvr>
  <p:transition advTm="11341">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Locations of Regional Councils</a:t>
            </a:r>
          </a:p>
        </p:txBody>
      </p:sp>
      <p:sp>
        <p:nvSpPr>
          <p:cNvPr id="6" name="TextBox 5"/>
          <p:cNvSpPr txBox="1"/>
          <p:nvPr/>
        </p:nvSpPr>
        <p:spPr>
          <a:xfrm>
            <a:off x="609600" y="1498937"/>
            <a:ext cx="8054282" cy="2862322"/>
          </a:xfrm>
          <a:prstGeom prst="rect">
            <a:avLst/>
          </a:prstGeom>
          <a:noFill/>
        </p:spPr>
        <p:txBody>
          <a:bodyPr wrap="square" rtlCol="0">
            <a:spAutoFit/>
          </a:bodyPr>
          <a:lstStyle/>
          <a:p>
            <a:r>
              <a:rPr lang="en-US" sz="3000" dirty="0"/>
              <a:t>There are 11 regional EMS councils that are designated to serve specific geographic areas of the Commonwealth.  Virginia’s regional EMS councils contract with the Virginia Office of EMS during their designation period and undergo designation reviews every 3 years.</a:t>
            </a:r>
          </a:p>
        </p:txBody>
      </p:sp>
    </p:spTree>
  </p:cSld>
  <p:clrMapOvr>
    <a:masterClrMapping/>
  </p:clrMapOvr>
  <p:transition advTm="12933">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Regional Offices</a:t>
            </a:r>
            <a:endParaRPr lang="en-US" dirty="0"/>
          </a:p>
        </p:txBody>
      </p:sp>
      <p:sp>
        <p:nvSpPr>
          <p:cNvPr id="6" name="TextBox 5"/>
          <p:cNvSpPr txBox="1"/>
          <p:nvPr/>
        </p:nvSpPr>
        <p:spPr>
          <a:xfrm>
            <a:off x="609600" y="1498937"/>
            <a:ext cx="8054282"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Of the 11 regional EMS councils, there are 3 that are Regional Offices </a:t>
            </a:r>
            <a:r>
              <a:rPr kumimoji="0" lang="en-US" sz="3000" b="0" i="0" u="none" strike="noStrike" kern="1200" cap="none" spc="0" normalizeH="0" baseline="0" noProof="0" dirty="0" smtClean="0">
                <a:ln>
                  <a:noFill/>
                </a:ln>
                <a:solidFill>
                  <a:prstClr val="black"/>
                </a:solidFill>
                <a:effectLst/>
                <a:uLnTx/>
                <a:uFillTx/>
                <a:latin typeface="Calibri"/>
                <a:ea typeface="+mn-ea"/>
                <a:cs typeface="+mn-cs"/>
              </a:rPr>
              <a:t>of </a:t>
            </a:r>
            <a:r>
              <a:rPr kumimoji="0" lang="en-US" sz="3000" b="0" i="0" u="none" strike="noStrike" kern="1200" cap="none" spc="0" normalizeH="0" baseline="0" noProof="0" dirty="0">
                <a:ln>
                  <a:noFill/>
                </a:ln>
                <a:solidFill>
                  <a:prstClr val="black"/>
                </a:solidFill>
                <a:effectLst/>
                <a:uLnTx/>
                <a:uFillTx/>
                <a:latin typeface="Calibri"/>
                <a:ea typeface="+mn-ea"/>
                <a:cs typeface="+mn-cs"/>
              </a:rPr>
              <a:t>the Office of EMS. These are hybrid </a:t>
            </a:r>
            <a:r>
              <a:rPr kumimoji="0" lang="en-US" sz="3000" b="0" i="0" u="none" strike="noStrike" kern="1200" cap="none" spc="0" normalizeH="0" baseline="0" noProof="0" dirty="0" smtClean="0">
                <a:ln>
                  <a:noFill/>
                </a:ln>
                <a:solidFill>
                  <a:prstClr val="black"/>
                </a:solidFill>
                <a:effectLst/>
                <a:uLnTx/>
                <a:uFillTx/>
                <a:latin typeface="Calibri"/>
                <a:ea typeface="+mn-ea"/>
                <a:cs typeface="+mn-cs"/>
              </a:rPr>
              <a:t>offices, </a:t>
            </a:r>
            <a:r>
              <a:rPr kumimoji="0" lang="en-US" sz="3000" b="0" i="0" u="none" strike="noStrike" kern="1200" cap="none" spc="0" normalizeH="0" baseline="0" noProof="0" dirty="0">
                <a:ln>
                  <a:noFill/>
                </a:ln>
                <a:solidFill>
                  <a:prstClr val="black"/>
                </a:solidFill>
                <a:effectLst/>
                <a:uLnTx/>
                <a:uFillTx/>
                <a:latin typeface="Calibri"/>
                <a:ea typeface="+mn-ea"/>
                <a:cs typeface="+mn-cs"/>
              </a:rPr>
              <a:t>with OEMS staff completing the work of OEMS and the Regional Council’s Board of Directors for their region. </a:t>
            </a:r>
            <a:r>
              <a:rPr kumimoji="0" lang="en-US" sz="3000" b="0" i="0" u="none" strike="noStrike" kern="1200" cap="none" spc="0" normalizeH="0" baseline="0" noProof="0" dirty="0" smtClean="0">
                <a:ln>
                  <a:noFill/>
                </a:ln>
                <a:solidFill>
                  <a:prstClr val="black"/>
                </a:solidFill>
                <a:effectLst/>
                <a:uLnTx/>
                <a:uFillTx/>
                <a:latin typeface="Calibri"/>
                <a:ea typeface="+mn-ea"/>
                <a:cs typeface="+mn-cs"/>
              </a:rPr>
              <a:t>Central Shenandoah EMS Council was the first to become a hybrid office followed by Blue Ridge EMS Council and Rappahannock EMS Council.</a:t>
            </a:r>
            <a:endParaRPr kumimoji="0" lang="en-US" sz="3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19314968"/>
      </p:ext>
    </p:extLst>
  </p:cSld>
  <p:clrMapOvr>
    <a:masterClrMapping/>
  </p:clrMapOvr>
  <p:transition advTm="12933">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aems_map_sm.png"/>
          <p:cNvPicPr>
            <a:picLocks noChangeAspect="1"/>
          </p:cNvPicPr>
          <p:nvPr/>
        </p:nvPicPr>
        <p:blipFill>
          <a:blip r:embed="rId2" cstate="print"/>
          <a:stretch>
            <a:fillRect/>
          </a:stretch>
        </p:blipFill>
        <p:spPr>
          <a:xfrm>
            <a:off x="838200" y="1828800"/>
            <a:ext cx="7086600" cy="3133852"/>
          </a:xfrm>
          <a:prstGeom prst="rect">
            <a:avLst/>
          </a:prstGeom>
        </p:spPr>
      </p:pic>
      <p:sp>
        <p:nvSpPr>
          <p:cNvPr id="2" name="Title 1"/>
          <p:cNvSpPr>
            <a:spLocks noGrp="1"/>
          </p:cNvSpPr>
          <p:nvPr>
            <p:ph type="title"/>
          </p:nvPr>
        </p:nvSpPr>
        <p:spPr>
          <a:xfrm>
            <a:off x="457200" y="304800"/>
            <a:ext cx="8229600" cy="1143000"/>
          </a:xfrm>
        </p:spPr>
        <p:txBody>
          <a:bodyPr/>
          <a:lstStyle/>
          <a:p>
            <a:r>
              <a:rPr lang="en-US" dirty="0"/>
              <a:t>Map of Virginia EMS Regions</a:t>
            </a:r>
          </a:p>
        </p:txBody>
      </p:sp>
    </p:spTree>
  </p:cSld>
  <p:clrMapOvr>
    <a:masterClrMapping/>
  </p:clrMapOvr>
  <p:transition advTm="12933">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Regional Council Services</a:t>
            </a:r>
          </a:p>
        </p:txBody>
      </p:sp>
      <p:sp>
        <p:nvSpPr>
          <p:cNvPr id="4" name="TextBox 3"/>
          <p:cNvSpPr txBox="1"/>
          <p:nvPr/>
        </p:nvSpPr>
        <p:spPr>
          <a:xfrm>
            <a:off x="762000" y="1676400"/>
            <a:ext cx="7620000" cy="3693319"/>
          </a:xfrm>
          <a:prstGeom prst="rect">
            <a:avLst/>
          </a:prstGeom>
          <a:noFill/>
        </p:spPr>
        <p:txBody>
          <a:bodyPr wrap="square" rtlCol="0">
            <a:spAutoFit/>
          </a:bodyPr>
          <a:lstStyle/>
          <a:p>
            <a:r>
              <a:rPr lang="en-US" sz="3000" dirty="0"/>
              <a:t>While services provided by regional EMS councils can vary, generally services can be broken into two distinct categories:</a:t>
            </a:r>
          </a:p>
          <a:p>
            <a:endParaRPr lang="en-US" sz="1600" dirty="0"/>
          </a:p>
          <a:p>
            <a:pPr lvl="1">
              <a:buFont typeface="Arial" pitchFamily="34" charset="0"/>
              <a:buChar char="•"/>
            </a:pPr>
            <a:r>
              <a:rPr lang="en-US" sz="2800" i="1" dirty="0">
                <a:solidFill>
                  <a:srgbClr val="2023A0"/>
                </a:solidFill>
              </a:rPr>
              <a:t>Services required under contract with the </a:t>
            </a:r>
            <a:r>
              <a:rPr lang="en-US" sz="2800" i="1" dirty="0" smtClean="0">
                <a:solidFill>
                  <a:srgbClr val="2023A0"/>
                </a:solidFill>
              </a:rPr>
              <a:t>OEMS</a:t>
            </a:r>
            <a:endParaRPr lang="en-US" sz="2800" i="1" dirty="0">
              <a:solidFill>
                <a:srgbClr val="2023A0"/>
              </a:solidFill>
            </a:endParaRPr>
          </a:p>
          <a:p>
            <a:pPr lvl="1"/>
            <a:endParaRPr lang="en-US" sz="1600" i="1" dirty="0">
              <a:solidFill>
                <a:srgbClr val="2023A0"/>
              </a:solidFill>
            </a:endParaRPr>
          </a:p>
          <a:p>
            <a:pPr lvl="1">
              <a:buFont typeface="Arial" pitchFamily="34" charset="0"/>
              <a:buChar char="•"/>
            </a:pPr>
            <a:r>
              <a:rPr lang="en-US" sz="2800" i="1" dirty="0">
                <a:solidFill>
                  <a:srgbClr val="2023A0"/>
                </a:solidFill>
              </a:rPr>
              <a:t>Services necessary for the region but not required under OEMS contract</a:t>
            </a:r>
          </a:p>
        </p:txBody>
      </p:sp>
    </p:spTree>
  </p:cSld>
  <p:clrMapOvr>
    <a:masterClrMapping/>
  </p:clrMapOvr>
  <p:transition advTm="961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Contract Services</a:t>
            </a:r>
          </a:p>
        </p:txBody>
      </p:sp>
      <p:sp>
        <p:nvSpPr>
          <p:cNvPr id="4" name="TextBox 3"/>
          <p:cNvSpPr txBox="1"/>
          <p:nvPr/>
        </p:nvSpPr>
        <p:spPr>
          <a:xfrm>
            <a:off x="609600" y="1752600"/>
            <a:ext cx="7620000" cy="4031873"/>
          </a:xfrm>
          <a:prstGeom prst="rect">
            <a:avLst/>
          </a:prstGeom>
          <a:noFill/>
        </p:spPr>
        <p:txBody>
          <a:bodyPr wrap="square" rtlCol="0">
            <a:spAutoFit/>
          </a:bodyPr>
          <a:lstStyle/>
          <a:p>
            <a:pPr marL="470916" lvl="1"/>
            <a:r>
              <a:rPr lang="en-US" sz="3000" dirty="0"/>
              <a:t>Regional Infrastructure</a:t>
            </a:r>
          </a:p>
          <a:p>
            <a:pPr marL="1385316" lvl="2" indent="-457200">
              <a:buFont typeface="Arial" panose="020B0604020202020204" pitchFamily="34" charset="0"/>
              <a:buChar char="•"/>
            </a:pPr>
            <a:r>
              <a:rPr lang="en-US" sz="2800" i="1" dirty="0"/>
              <a:t>Assistance and Referral</a:t>
            </a:r>
          </a:p>
          <a:p>
            <a:pPr marL="1385316" lvl="2" indent="-457200">
              <a:buFont typeface="Arial" panose="020B0604020202020204" pitchFamily="34" charset="0"/>
              <a:buChar char="•"/>
            </a:pPr>
            <a:r>
              <a:rPr lang="en-US" sz="2800" i="1" dirty="0"/>
              <a:t>Continuity Planning</a:t>
            </a:r>
          </a:p>
          <a:p>
            <a:pPr marL="1385316" lvl="2" indent="-457200">
              <a:buFont typeface="Arial" panose="020B0604020202020204" pitchFamily="34" charset="0"/>
              <a:buChar char="•"/>
            </a:pPr>
            <a:r>
              <a:rPr lang="en-US" sz="2800" i="1" dirty="0"/>
              <a:t>State Committees</a:t>
            </a:r>
          </a:p>
          <a:p>
            <a:pPr marL="1385316" lvl="2" indent="-457200">
              <a:buFont typeface="Arial" panose="020B0604020202020204" pitchFamily="34" charset="0"/>
              <a:buChar char="•"/>
            </a:pPr>
            <a:r>
              <a:rPr lang="en-US" sz="2800" i="1" dirty="0"/>
              <a:t>Local VDH Collaboration</a:t>
            </a:r>
          </a:p>
          <a:p>
            <a:pPr marL="470916" lvl="1"/>
            <a:r>
              <a:rPr lang="en-US" sz="3000" dirty="0"/>
              <a:t>Regional Medical Direction</a:t>
            </a:r>
          </a:p>
          <a:p>
            <a:pPr marL="1385316" lvl="2" indent="-457200">
              <a:buFont typeface="Arial" panose="020B0604020202020204" pitchFamily="34" charset="0"/>
              <a:buChar char="•"/>
            </a:pPr>
            <a:r>
              <a:rPr lang="en-US" sz="2800" i="1" dirty="0"/>
              <a:t>Regional </a:t>
            </a:r>
            <a:r>
              <a:rPr lang="en-US" sz="2800" i="1" dirty="0" smtClean="0"/>
              <a:t>Medical Direction</a:t>
            </a:r>
            <a:endParaRPr lang="en-US" sz="2800" i="1" dirty="0"/>
          </a:p>
          <a:p>
            <a:pPr marL="1385316" lvl="2" indent="-457200">
              <a:buFont typeface="Arial" panose="020B0604020202020204" pitchFamily="34" charset="0"/>
              <a:buChar char="•"/>
            </a:pPr>
            <a:r>
              <a:rPr lang="en-US" sz="2800" i="1" dirty="0"/>
              <a:t>Patient Care Protocols</a:t>
            </a:r>
          </a:p>
          <a:p>
            <a:pPr marL="1385316" lvl="2" indent="-457200">
              <a:buFont typeface="Arial" panose="020B0604020202020204" pitchFamily="34" charset="0"/>
              <a:buChar char="•"/>
            </a:pPr>
            <a:r>
              <a:rPr lang="en-US" sz="2800" i="1" dirty="0"/>
              <a:t>Medication Kit Exchange</a:t>
            </a:r>
          </a:p>
        </p:txBody>
      </p:sp>
    </p:spTree>
  </p:cSld>
  <p:clrMapOvr>
    <a:masterClrMapping/>
  </p:clrMapOvr>
  <p:transition advTm="7628">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Contract Services (cont.)</a:t>
            </a:r>
          </a:p>
        </p:txBody>
      </p:sp>
      <p:sp>
        <p:nvSpPr>
          <p:cNvPr id="4" name="TextBox 3"/>
          <p:cNvSpPr txBox="1"/>
          <p:nvPr/>
        </p:nvSpPr>
        <p:spPr>
          <a:xfrm>
            <a:off x="609600" y="1752600"/>
            <a:ext cx="7620000" cy="4124206"/>
          </a:xfrm>
          <a:prstGeom prst="rect">
            <a:avLst/>
          </a:prstGeom>
          <a:noFill/>
        </p:spPr>
        <p:txBody>
          <a:bodyPr wrap="square" rtlCol="0">
            <a:spAutoFit/>
          </a:bodyPr>
          <a:lstStyle/>
          <a:p>
            <a:pPr marL="470916" lvl="1"/>
            <a:r>
              <a:rPr lang="en-US" sz="3000" dirty="0"/>
              <a:t>Regional Planning</a:t>
            </a:r>
          </a:p>
          <a:p>
            <a:pPr marL="1385316" lvl="2" indent="-457200">
              <a:buFont typeface="Arial" panose="020B0604020202020204" pitchFamily="34" charset="0"/>
              <a:buChar char="•"/>
            </a:pPr>
            <a:r>
              <a:rPr lang="en-US" sz="2800" i="1" dirty="0"/>
              <a:t>Strategic EMS Plan</a:t>
            </a:r>
          </a:p>
          <a:p>
            <a:pPr marL="1385316" lvl="2" indent="-457200">
              <a:buFont typeface="Arial" panose="020B0604020202020204" pitchFamily="34" charset="0"/>
              <a:buChar char="•"/>
            </a:pPr>
            <a:r>
              <a:rPr lang="en-US" sz="2800" i="1" dirty="0"/>
              <a:t>Stroke Triage Plan</a:t>
            </a:r>
          </a:p>
          <a:p>
            <a:pPr marL="1385316" lvl="2" indent="-457200">
              <a:buFont typeface="Arial" panose="020B0604020202020204" pitchFamily="34" charset="0"/>
              <a:buChar char="•"/>
            </a:pPr>
            <a:r>
              <a:rPr lang="en-US" sz="2800" i="1" dirty="0"/>
              <a:t>Infectious Disease Planning</a:t>
            </a:r>
          </a:p>
          <a:p>
            <a:pPr marL="1385316" lvl="2" indent="-457200">
              <a:buFont typeface="Arial" panose="020B0604020202020204" pitchFamily="34" charset="0"/>
              <a:buChar char="•"/>
            </a:pPr>
            <a:r>
              <a:rPr lang="en-US" sz="2800" i="1" dirty="0"/>
              <a:t>Hospital Diversion Planning</a:t>
            </a:r>
          </a:p>
          <a:p>
            <a:pPr marL="470916" lvl="1"/>
            <a:r>
              <a:rPr lang="en-US" sz="3000" dirty="0"/>
              <a:t>Regional Coordination</a:t>
            </a:r>
          </a:p>
          <a:p>
            <a:pPr marL="1385316" lvl="2" indent="-457200">
              <a:buFont typeface="Arial" panose="020B0604020202020204" pitchFamily="34" charset="0"/>
              <a:buChar char="•"/>
            </a:pPr>
            <a:r>
              <a:rPr lang="en-US" sz="3000" i="1" dirty="0"/>
              <a:t>Information and Referral</a:t>
            </a:r>
          </a:p>
          <a:p>
            <a:pPr marL="1385316" lvl="2" indent="-457200">
              <a:buFont typeface="Arial" panose="020B0604020202020204" pitchFamily="34" charset="0"/>
              <a:buChar char="•"/>
            </a:pPr>
            <a:r>
              <a:rPr lang="en-US" sz="3000" i="1" dirty="0"/>
              <a:t>Performance Improvement</a:t>
            </a:r>
          </a:p>
          <a:p>
            <a:pPr marL="1385316" lvl="2" indent="-457200">
              <a:buFont typeface="Arial" panose="020B0604020202020204" pitchFamily="34" charset="0"/>
              <a:buChar char="•"/>
            </a:pPr>
            <a:r>
              <a:rPr lang="en-US" sz="3000" i="1" dirty="0"/>
              <a:t>Trauma Triage Plan</a:t>
            </a:r>
          </a:p>
        </p:txBody>
      </p:sp>
    </p:spTree>
    <p:extLst>
      <p:ext uri="{BB962C8B-B14F-4D97-AF65-F5344CB8AC3E}">
        <p14:creationId xmlns:p14="http://schemas.microsoft.com/office/powerpoint/2010/main" val="182832793"/>
      </p:ext>
    </p:extLst>
  </p:cSld>
  <p:clrMapOvr>
    <a:masterClrMapping/>
  </p:clrMapOvr>
  <p:transition advTm="7628">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480</Words>
  <Application>Microsoft Office PowerPoint</Application>
  <PresentationFormat>On-screen Show (4:3)</PresentationFormat>
  <Paragraphs>63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Virginia’s Regional EMS Councils</vt:lpstr>
      <vt:lpstr>Role of Regional EMS Councils</vt:lpstr>
      <vt:lpstr>Background</vt:lpstr>
      <vt:lpstr>Locations of Regional Councils</vt:lpstr>
      <vt:lpstr>Hybrid Regional Offices</vt:lpstr>
      <vt:lpstr>Map of Virginia EMS Regions</vt:lpstr>
      <vt:lpstr>Regional Council Services</vt:lpstr>
      <vt:lpstr>Contract Services</vt:lpstr>
      <vt:lpstr>Contract Services (cont.)</vt:lpstr>
      <vt:lpstr>Contract Services (cont.)</vt:lpstr>
      <vt:lpstr>Non-Contract Services</vt:lpstr>
      <vt:lpstr>Point of Contact</vt:lpstr>
      <vt:lpstr>Virginia’s Regional EMS Councils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Protocol Updates</dc:title>
  <dc:creator>gwoods</dc:creator>
  <cp:lastModifiedBy>VITA Program</cp:lastModifiedBy>
  <cp:revision>26</cp:revision>
  <dcterms:created xsi:type="dcterms:W3CDTF">2014-05-01T15:06:44Z</dcterms:created>
  <dcterms:modified xsi:type="dcterms:W3CDTF">2020-12-01T19:23:08Z</dcterms:modified>
</cp:coreProperties>
</file>