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59" r:id="rId4"/>
    <p:sldId id="276" r:id="rId5"/>
    <p:sldId id="272" r:id="rId6"/>
    <p:sldId id="273" r:id="rId7"/>
    <p:sldId id="280" r:id="rId8"/>
    <p:sldId id="261" r:id="rId9"/>
    <p:sldId id="265" r:id="rId10"/>
    <p:sldId id="271" r:id="rId11"/>
    <p:sldId id="278" r:id="rId12"/>
    <p:sldId id="277" r:id="rId13"/>
    <p:sldId id="269" r:id="rId14"/>
    <p:sldId id="263" r:id="rId15"/>
    <p:sldId id="27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nter, Marian (VDH)" initials="HM" lastIdx="10" clrIdx="0"/>
  <p:cmAuthor id="1" name="cng57895" initials="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9FF"/>
    <a:srgbClr val="CCCCFF"/>
    <a:srgbClr val="777777"/>
    <a:srgbClr val="5F5F5F"/>
    <a:srgbClr val="4D4D4D"/>
    <a:srgbClr val="33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VDH_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8330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&amp; Compliance Enforcement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Ronald D. Passmore, NRP, TS-C</a:t>
            </a:r>
          </a:p>
          <a:p>
            <a:pPr algn="ctr"/>
            <a:r>
              <a:rPr lang="en-US" dirty="0" smtClean="0"/>
              <a:t>Division Director</a:t>
            </a:r>
          </a:p>
          <a:p>
            <a:pPr algn="ctr"/>
            <a:r>
              <a:rPr lang="en-US" dirty="0" smtClean="0"/>
              <a:t>Virginia Office of EMS</a:t>
            </a:r>
          </a:p>
          <a:p>
            <a:pPr algn="ctr"/>
            <a:r>
              <a:rPr lang="en-US" dirty="0" smtClean="0"/>
              <a:t>March 2022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732" y="3429000"/>
            <a:ext cx="2514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&amp; Compliance Enforcement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Drug Diversion complaints </a:t>
            </a:r>
          </a:p>
          <a:p>
            <a:endParaRPr lang="en-US" dirty="0"/>
          </a:p>
          <a:p>
            <a:r>
              <a:rPr lang="en-US" dirty="0" smtClean="0"/>
              <a:t>Provide </a:t>
            </a:r>
            <a:r>
              <a:rPr lang="en-US" dirty="0"/>
              <a:t>technical assistance &amp; guidance to State EMS Advisory Board and all </a:t>
            </a:r>
            <a:r>
              <a:rPr lang="en-US" dirty="0" smtClean="0"/>
              <a:t>board committees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Technical resource </a:t>
            </a:r>
            <a:r>
              <a:rPr lang="en-US" dirty="0"/>
              <a:t>to </a:t>
            </a:r>
            <a:r>
              <a:rPr lang="en-US" dirty="0" smtClean="0"/>
              <a:t>state and local government entities, </a:t>
            </a:r>
            <a:r>
              <a:rPr lang="en-US" dirty="0"/>
              <a:t>EMS </a:t>
            </a:r>
            <a:r>
              <a:rPr lang="en-US" dirty="0" smtClean="0"/>
              <a:t>agencies, and providers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/>
              <a:t>participation with EMS licensure &amp; </a:t>
            </a:r>
            <a:r>
              <a:rPr lang="en-US" dirty="0" smtClean="0"/>
              <a:t>regulations</a:t>
            </a:r>
          </a:p>
          <a:p>
            <a:r>
              <a:rPr lang="en-US" dirty="0" smtClean="0"/>
              <a:t>     (National &amp; State Provider Database Submissions)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7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Regulation Requirements of Division Virginia Administrative Code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99" y="1752600"/>
            <a:ext cx="194310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19400" y="1600200"/>
            <a:ext cx="5867400" cy="480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12VAC5-31 – EMS Regulations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12VAC5-66 – DDNR Regulations</a:t>
            </a:r>
            <a:endParaRPr lang="en-US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Manage both chapters of regulations 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Annual and Tri-Annual review requirements 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Annual Virginia Library of Congress reviews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Create and publish Guidance documents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State contact for Technical Resources regarding Durable Do Not Resuscitate 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Manage DDNR jewelry VAC approved vendors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Point of Contact for DDNR information for Virginia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Development of complete rewrite of EMS Regulations – Chapter 32 (RIS Project # 5100)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50970"/>
            <a:ext cx="1676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9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Ball – What is on the Horizon?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2300271"/>
            <a:ext cx="4800600" cy="301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4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Division Deliverables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Develop OEMS resources to comply with new DEA regulations for EMS Agency drug box programs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Collaborate with Virginia Board of Pharmacy  </a:t>
            </a:r>
            <a:endParaRPr lang="en-US" sz="1600" dirty="0"/>
          </a:p>
          <a:p>
            <a:pPr>
              <a:lnSpc>
                <a:spcPct val="200000"/>
              </a:lnSpc>
            </a:pPr>
            <a:r>
              <a:rPr lang="en-US" sz="1600" dirty="0" smtClean="0"/>
              <a:t>* Develop EMS Scope of Practice to define Critical Care in EMS </a:t>
            </a:r>
          </a:p>
          <a:p>
            <a:pPr>
              <a:lnSpc>
                <a:spcPct val="200000"/>
              </a:lnSpc>
            </a:pPr>
            <a:r>
              <a:rPr lang="en-US" sz="1600" dirty="0" smtClean="0"/>
              <a:t>* Monitor General Assembly Legislative efforts that impact EMS </a:t>
            </a:r>
            <a:endParaRPr lang="en-US" sz="1600" dirty="0"/>
          </a:p>
          <a:p>
            <a:pPr>
              <a:lnSpc>
                <a:spcPct val="200000"/>
              </a:lnSpc>
            </a:pPr>
            <a:r>
              <a:rPr lang="en-US" sz="1600" dirty="0" smtClean="0"/>
              <a:t>* Collaborate with </a:t>
            </a:r>
            <a:r>
              <a:rPr lang="en-US" sz="1600" dirty="0" err="1" smtClean="0"/>
              <a:t>CHaTR</a:t>
            </a:r>
            <a:r>
              <a:rPr lang="en-US" sz="1600" dirty="0" smtClean="0"/>
              <a:t> Division on developing EMS agency guidelines for implementing CP/MIH programs within Virginia </a:t>
            </a:r>
          </a:p>
          <a:p>
            <a:pPr>
              <a:lnSpc>
                <a:spcPct val="200000"/>
              </a:lnSpc>
            </a:pPr>
            <a:r>
              <a:rPr lang="en-US" sz="1600" dirty="0" smtClean="0"/>
              <a:t>* Implement new Return to Practice Guideline for the impaired provider</a:t>
            </a:r>
          </a:p>
          <a:p>
            <a:pPr>
              <a:lnSpc>
                <a:spcPct val="200000"/>
              </a:lnSpc>
            </a:pPr>
            <a:r>
              <a:rPr lang="en-US" sz="1600" dirty="0" smtClean="0"/>
              <a:t>* EMS </a:t>
            </a:r>
            <a:r>
              <a:rPr lang="en-US" sz="1600" dirty="0"/>
              <a:t>Physician Recruitment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&amp; Compliance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sz="32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welcome you to “spend a day” with one of the OEMS Program Representatives “in the field”.  </a:t>
            </a:r>
            <a:endParaRPr lang="en-US" dirty="0"/>
          </a:p>
        </p:txBody>
      </p:sp>
      <p:pic>
        <p:nvPicPr>
          <p:cNvPr id="3074" name="Picture 2" descr="Part 3 of 4: What Questions Will College Coaches Ask About The Prospect? -  Just Ho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48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 </a:t>
            </a:r>
            <a:br>
              <a:rPr lang="en-US" dirty="0" smtClean="0"/>
            </a:br>
            <a:r>
              <a:rPr lang="en-US" dirty="0" smtClean="0"/>
              <a:t>Take a Picture &amp; Save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419600" cy="4191000"/>
          </a:xfrm>
        </p:spPr>
      </p:pic>
    </p:spTree>
    <p:extLst>
      <p:ext uri="{BB962C8B-B14F-4D97-AF65-F5344CB8AC3E}">
        <p14:creationId xmlns:p14="http://schemas.microsoft.com/office/powerpoint/2010/main" val="324018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AdobeStock_93695415.jpeg" descr="AdobeStock_936954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795" y="1399308"/>
            <a:ext cx="8199516" cy="468543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29491" y="263236"/>
            <a:ext cx="8257309" cy="115440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smtClean="0"/>
              <a:t>Regulation </a:t>
            </a:r>
            <a:r>
              <a:rPr dirty="0"/>
              <a:t>and </a:t>
            </a:r>
            <a:r>
              <a:rPr dirty="0" smtClean="0"/>
              <a:t>Compliance</a:t>
            </a:r>
            <a:r>
              <a:rPr lang="en-US" dirty="0" smtClean="0"/>
              <a:t> Enforcement 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15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471"/>
            <a:ext cx="8229600" cy="1143000"/>
          </a:xfrm>
        </p:spPr>
        <p:txBody>
          <a:bodyPr/>
          <a:lstStyle/>
          <a:p>
            <a:r>
              <a:rPr lang="en-US" dirty="0" smtClean="0"/>
              <a:t>Regulation &amp; Compliance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   License     </a:t>
            </a:r>
            <a:r>
              <a:rPr lang="en-US" dirty="0" smtClean="0"/>
              <a:t>		</a:t>
            </a:r>
            <a:r>
              <a:rPr lang="en-US" u="sng" dirty="0"/>
              <a:t> </a:t>
            </a:r>
            <a:r>
              <a:rPr lang="en-US" u="sng" dirty="0" smtClean="0"/>
              <a:t>   Regulate 	</a:t>
            </a:r>
            <a:r>
              <a:rPr lang="en-US" dirty="0" smtClean="0"/>
              <a:t>	</a:t>
            </a:r>
            <a:r>
              <a:rPr lang="en-US" u="sng" dirty="0" smtClean="0"/>
              <a:t>Develop &amp; Enforce</a:t>
            </a:r>
          </a:p>
          <a:p>
            <a:r>
              <a:rPr lang="en-US" i="1" dirty="0" smtClean="0"/>
              <a:t>EMS Agencies		EMS Agencies		EMS &amp; DDNR </a:t>
            </a:r>
            <a:r>
              <a:rPr lang="en-US" i="1" dirty="0" err="1" smtClean="0"/>
              <a:t>Reg’s</a:t>
            </a:r>
            <a:endParaRPr lang="en-US" i="1" dirty="0" smtClean="0"/>
          </a:p>
          <a:p>
            <a:r>
              <a:rPr lang="en-US" i="1" dirty="0" smtClean="0"/>
              <a:t>EMS Vehicles 	EMS Providers	Investigations </a:t>
            </a:r>
          </a:p>
          <a:p>
            <a:r>
              <a:rPr lang="en-US" i="1" dirty="0" smtClean="0"/>
              <a:t>EMS Aircraft		EMS Physicians	Regulatory Action </a:t>
            </a:r>
          </a:p>
          <a:p>
            <a:r>
              <a:rPr lang="en-US" dirty="0" smtClean="0"/>
              <a:t>Provide SME resources to Agencies, Providers, &amp; Localities</a:t>
            </a:r>
            <a:endParaRPr lang="en-US" dirty="0"/>
          </a:p>
        </p:txBody>
      </p:sp>
      <p:pic>
        <p:nvPicPr>
          <p:cNvPr id="4" name="Picture 2" descr="L:\Division of Executive Management\Public Information Education\EMS PHOTOS\Program Reps\IMG_23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t="15433" r="10216"/>
          <a:stretch/>
        </p:blipFill>
        <p:spPr bwMode="auto">
          <a:xfrm>
            <a:off x="533400" y="3888501"/>
            <a:ext cx="2667000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ng57895\AppData\Local\Microsoft\Windows\Temporary Internet Files\Content.Outlook\NGDFV425\Virginia Beach-20140310-0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8501"/>
            <a:ext cx="3352800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&amp; Compliance Enforcement</a:t>
            </a:r>
            <a:endParaRPr lang="en-US" dirty="0"/>
          </a:p>
        </p:txBody>
      </p:sp>
      <p:pic>
        <p:nvPicPr>
          <p:cNvPr id="2050" name="Picture 2" descr="who-we-are - The Initiates Pl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477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"/>
          <p:cNvSpPr/>
          <p:nvPr/>
        </p:nvSpPr>
        <p:spPr>
          <a:xfrm>
            <a:off x="974576" y="1581149"/>
            <a:ext cx="1997224" cy="749301"/>
          </a:xfrm>
          <a:prstGeom prst="rect">
            <a:avLst/>
          </a:prstGeom>
          <a:gradFill>
            <a:gsLst>
              <a:gs pos="0">
                <a:schemeClr val="accent6">
                  <a:satOff val="-22379"/>
                  <a:lumOff val="16029"/>
                </a:schemeClr>
              </a:gs>
              <a:gs pos="100000">
                <a:schemeClr val="accent1">
                  <a:satOff val="58333"/>
                  <a:lumOff val="163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21" name="Rectangle"/>
          <p:cNvSpPr/>
          <p:nvPr/>
        </p:nvSpPr>
        <p:spPr>
          <a:xfrm>
            <a:off x="3002974" y="520700"/>
            <a:ext cx="3170040" cy="749300"/>
          </a:xfrm>
          <a:prstGeom prst="rect">
            <a:avLst/>
          </a:prstGeom>
          <a:gradFill>
            <a:gsLst>
              <a:gs pos="0">
                <a:schemeClr val="accent6">
                  <a:satOff val="-22379"/>
                  <a:lumOff val="16029"/>
                </a:schemeClr>
              </a:gs>
              <a:gs pos="100000">
                <a:schemeClr val="accent1">
                  <a:satOff val="58333"/>
                  <a:lumOff val="163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 dirty="0"/>
          </a:p>
        </p:txBody>
      </p:sp>
      <p:sp>
        <p:nvSpPr>
          <p:cNvPr id="122" name="Rectangle"/>
          <p:cNvSpPr/>
          <p:nvPr/>
        </p:nvSpPr>
        <p:spPr>
          <a:xfrm>
            <a:off x="3657600" y="1707583"/>
            <a:ext cx="1904999" cy="673237"/>
          </a:xfrm>
          <a:prstGeom prst="rect">
            <a:avLst/>
          </a:prstGeom>
          <a:gradFill>
            <a:gsLst>
              <a:gs pos="0">
                <a:schemeClr val="accent6">
                  <a:satOff val="-22379"/>
                  <a:lumOff val="16029"/>
                </a:schemeClr>
              </a:gs>
              <a:gs pos="100000">
                <a:schemeClr val="accent1">
                  <a:satOff val="58333"/>
                  <a:lumOff val="163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23" name="Rectangle"/>
          <p:cNvSpPr/>
          <p:nvPr/>
        </p:nvSpPr>
        <p:spPr>
          <a:xfrm>
            <a:off x="6172200" y="1581149"/>
            <a:ext cx="1997224" cy="749301"/>
          </a:xfrm>
          <a:prstGeom prst="rect">
            <a:avLst/>
          </a:prstGeom>
          <a:gradFill>
            <a:gsLst>
              <a:gs pos="0">
                <a:schemeClr val="accent6">
                  <a:satOff val="-22379"/>
                  <a:lumOff val="16029"/>
                </a:schemeClr>
              </a:gs>
              <a:gs pos="100000">
                <a:schemeClr val="accent1">
                  <a:satOff val="58333"/>
                  <a:lumOff val="163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24" name="Ron Passmore"/>
          <p:cNvSpPr txBox="1"/>
          <p:nvPr/>
        </p:nvSpPr>
        <p:spPr>
          <a:xfrm>
            <a:off x="3048000" y="911859"/>
            <a:ext cx="3124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dirty="0"/>
              <a:t>Ron Passmore</a:t>
            </a:r>
          </a:p>
        </p:txBody>
      </p:sp>
      <p:sp>
        <p:nvSpPr>
          <p:cNvPr id="125" name="Division Manager"/>
          <p:cNvSpPr txBox="1"/>
          <p:nvPr/>
        </p:nvSpPr>
        <p:spPr>
          <a:xfrm>
            <a:off x="3002974" y="468630"/>
            <a:ext cx="3169226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700"/>
            </a:lvl1pPr>
          </a:lstStyle>
          <a:p>
            <a:pPr algn="ctr"/>
            <a:r>
              <a:rPr dirty="0"/>
              <a:t>Division </a:t>
            </a:r>
            <a:r>
              <a:rPr lang="en-US" dirty="0" smtClean="0"/>
              <a:t>Director</a:t>
            </a:r>
            <a:endParaRPr dirty="0"/>
          </a:p>
        </p:txBody>
      </p:sp>
      <p:sp>
        <p:nvSpPr>
          <p:cNvPr id="126" name="Supervisor"/>
          <p:cNvSpPr txBox="1"/>
          <p:nvPr/>
        </p:nvSpPr>
        <p:spPr>
          <a:xfrm>
            <a:off x="974576" y="1563613"/>
            <a:ext cx="1961393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/>
            </a:lvl1pPr>
          </a:lstStyle>
          <a:p>
            <a:pPr algn="ctr"/>
            <a:r>
              <a:rPr lang="en-US" dirty="0" smtClean="0"/>
              <a:t>Senior Supervisor </a:t>
            </a:r>
            <a:endParaRPr dirty="0"/>
          </a:p>
        </p:txBody>
      </p:sp>
      <p:sp>
        <p:nvSpPr>
          <p:cNvPr id="127" name="Jimmy Burch"/>
          <p:cNvSpPr txBox="1"/>
          <p:nvPr/>
        </p:nvSpPr>
        <p:spPr>
          <a:xfrm>
            <a:off x="1195069" y="1985009"/>
            <a:ext cx="14206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Jimmy Burch</a:t>
            </a:r>
          </a:p>
        </p:txBody>
      </p:sp>
      <p:sp>
        <p:nvSpPr>
          <p:cNvPr id="128" name="Marybeth Mizell"/>
          <p:cNvSpPr txBox="1"/>
          <p:nvPr/>
        </p:nvSpPr>
        <p:spPr>
          <a:xfrm>
            <a:off x="3810033" y="1951672"/>
            <a:ext cx="1513999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/>
            </a:lvl1pPr>
          </a:lstStyle>
          <a:p>
            <a:pPr algn="ctr"/>
            <a:r>
              <a:rPr dirty="0"/>
              <a:t>Marybeth </a:t>
            </a:r>
            <a:r>
              <a:rPr dirty="0" err="1"/>
              <a:t>Mizell</a:t>
            </a:r>
            <a:endParaRPr dirty="0"/>
          </a:p>
        </p:txBody>
      </p:sp>
      <p:sp>
        <p:nvSpPr>
          <p:cNvPr id="129" name="Support Tecnhnician"/>
          <p:cNvSpPr txBox="1"/>
          <p:nvPr/>
        </p:nvSpPr>
        <p:spPr>
          <a:xfrm>
            <a:off x="3785078" y="1707584"/>
            <a:ext cx="153895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/>
            </a:lvl1pPr>
          </a:lstStyle>
          <a:p>
            <a:pPr algn="ctr"/>
            <a:r>
              <a:rPr lang="en-US" dirty="0" smtClean="0"/>
              <a:t>Division Support</a:t>
            </a:r>
            <a:endParaRPr dirty="0"/>
          </a:p>
        </p:txBody>
      </p:sp>
      <p:sp>
        <p:nvSpPr>
          <p:cNvPr id="130" name="Paul Fleenor"/>
          <p:cNvSpPr txBox="1"/>
          <p:nvPr/>
        </p:nvSpPr>
        <p:spPr>
          <a:xfrm>
            <a:off x="6204188" y="1985009"/>
            <a:ext cx="196523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dirty="0"/>
              <a:t>Paul </a:t>
            </a:r>
            <a:r>
              <a:rPr dirty="0" err="1"/>
              <a:t>Fleenor</a:t>
            </a:r>
            <a:endParaRPr dirty="0"/>
          </a:p>
        </p:txBody>
      </p:sp>
      <p:sp>
        <p:nvSpPr>
          <p:cNvPr id="131" name="Supervisor"/>
          <p:cNvSpPr txBox="1"/>
          <p:nvPr/>
        </p:nvSpPr>
        <p:spPr>
          <a:xfrm>
            <a:off x="6204188" y="1563613"/>
            <a:ext cx="1965235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/>
            </a:lvl1pPr>
          </a:lstStyle>
          <a:p>
            <a:pPr algn="ctr"/>
            <a:r>
              <a:rPr dirty="0"/>
              <a:t>Supervisor</a:t>
            </a:r>
          </a:p>
        </p:txBody>
      </p:sp>
      <p:sp>
        <p:nvSpPr>
          <p:cNvPr id="132" name="Rectangle"/>
          <p:cNvSpPr/>
          <p:nvPr/>
        </p:nvSpPr>
        <p:spPr>
          <a:xfrm>
            <a:off x="938745" y="2929547"/>
            <a:ext cx="1997225" cy="749301"/>
          </a:xfrm>
          <a:prstGeom prst="rect">
            <a:avLst/>
          </a:prstGeom>
          <a:gradFill>
            <a:gsLst>
              <a:gs pos="0">
                <a:schemeClr val="accent6">
                  <a:satOff val="-22379"/>
                  <a:lumOff val="16029"/>
                </a:schemeClr>
              </a:gs>
              <a:gs pos="100000">
                <a:schemeClr val="accent1">
                  <a:satOff val="58333"/>
                  <a:lumOff val="163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3" name="Rectangle"/>
          <p:cNvSpPr/>
          <p:nvPr/>
        </p:nvSpPr>
        <p:spPr>
          <a:xfrm>
            <a:off x="974576" y="4048124"/>
            <a:ext cx="1997224" cy="749301"/>
          </a:xfrm>
          <a:prstGeom prst="rect">
            <a:avLst/>
          </a:prstGeom>
          <a:gradFill>
            <a:gsLst>
              <a:gs pos="0">
                <a:schemeClr val="accent6">
                  <a:satOff val="-22379"/>
                  <a:lumOff val="16029"/>
                </a:schemeClr>
              </a:gs>
              <a:gs pos="100000">
                <a:schemeClr val="accent1">
                  <a:satOff val="58333"/>
                  <a:lumOff val="163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4" name="Rectangle"/>
          <p:cNvSpPr/>
          <p:nvPr/>
        </p:nvSpPr>
        <p:spPr>
          <a:xfrm>
            <a:off x="6204188" y="2929547"/>
            <a:ext cx="1997224" cy="749301"/>
          </a:xfrm>
          <a:prstGeom prst="rect">
            <a:avLst/>
          </a:prstGeom>
          <a:gradFill>
            <a:gsLst>
              <a:gs pos="0">
                <a:schemeClr val="accent6">
                  <a:satOff val="-22379"/>
                  <a:lumOff val="16029"/>
                </a:schemeClr>
              </a:gs>
              <a:gs pos="100000">
                <a:schemeClr val="accent1">
                  <a:satOff val="58333"/>
                  <a:lumOff val="163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5" name="Rectangle"/>
          <p:cNvSpPr/>
          <p:nvPr/>
        </p:nvSpPr>
        <p:spPr>
          <a:xfrm>
            <a:off x="938745" y="5297170"/>
            <a:ext cx="1997225" cy="749301"/>
          </a:xfrm>
          <a:prstGeom prst="rect">
            <a:avLst/>
          </a:prstGeom>
          <a:gradFill>
            <a:gsLst>
              <a:gs pos="0">
                <a:schemeClr val="accent6">
                  <a:satOff val="-22379"/>
                  <a:lumOff val="16029"/>
                </a:schemeClr>
              </a:gs>
              <a:gs pos="100000">
                <a:schemeClr val="accent1">
                  <a:satOff val="58333"/>
                  <a:lumOff val="163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6" name="Rectangle"/>
          <p:cNvSpPr/>
          <p:nvPr/>
        </p:nvSpPr>
        <p:spPr>
          <a:xfrm>
            <a:off x="6204188" y="4048124"/>
            <a:ext cx="1997224" cy="749301"/>
          </a:xfrm>
          <a:prstGeom prst="rect">
            <a:avLst/>
          </a:prstGeom>
          <a:gradFill>
            <a:gsLst>
              <a:gs pos="0">
                <a:schemeClr val="accent6">
                  <a:satOff val="-22379"/>
                  <a:lumOff val="16029"/>
                </a:schemeClr>
              </a:gs>
              <a:gs pos="100000">
                <a:schemeClr val="accent1">
                  <a:satOff val="58333"/>
                  <a:lumOff val="163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Steve McNeer"/>
          <p:cNvSpPr txBox="1"/>
          <p:nvPr/>
        </p:nvSpPr>
        <p:spPr>
          <a:xfrm>
            <a:off x="1158179" y="3344616"/>
            <a:ext cx="149438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Steve McNeer</a:t>
            </a:r>
          </a:p>
        </p:txBody>
      </p:sp>
      <p:sp>
        <p:nvSpPr>
          <p:cNvPr id="138" name="Program Rep"/>
          <p:cNvSpPr txBox="1"/>
          <p:nvPr/>
        </p:nvSpPr>
        <p:spPr>
          <a:xfrm>
            <a:off x="1420838" y="4065905"/>
            <a:ext cx="110470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t>Program Rep</a:t>
            </a:r>
          </a:p>
        </p:txBody>
      </p:sp>
      <p:sp>
        <p:nvSpPr>
          <p:cNvPr id="139" name="Program Rep"/>
          <p:cNvSpPr txBox="1"/>
          <p:nvPr/>
        </p:nvSpPr>
        <p:spPr>
          <a:xfrm>
            <a:off x="1369182" y="2931477"/>
            <a:ext cx="110470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t>Program Rep</a:t>
            </a:r>
          </a:p>
        </p:txBody>
      </p:sp>
      <p:sp>
        <p:nvSpPr>
          <p:cNvPr id="140" name="Program Rep"/>
          <p:cNvSpPr txBox="1"/>
          <p:nvPr/>
        </p:nvSpPr>
        <p:spPr>
          <a:xfrm>
            <a:off x="6650450" y="2919094"/>
            <a:ext cx="110470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t>Program Rep</a:t>
            </a:r>
          </a:p>
        </p:txBody>
      </p:sp>
      <p:sp>
        <p:nvSpPr>
          <p:cNvPr id="141" name="Program Rep"/>
          <p:cNvSpPr txBox="1"/>
          <p:nvPr/>
        </p:nvSpPr>
        <p:spPr>
          <a:xfrm>
            <a:off x="1369182" y="5299392"/>
            <a:ext cx="110470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t>Program Rep</a:t>
            </a:r>
          </a:p>
        </p:txBody>
      </p:sp>
      <p:sp>
        <p:nvSpPr>
          <p:cNvPr id="142" name="Program Rep"/>
          <p:cNvSpPr txBox="1"/>
          <p:nvPr/>
        </p:nvSpPr>
        <p:spPr>
          <a:xfrm>
            <a:off x="6650450" y="4065905"/>
            <a:ext cx="110470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t>Program Rep</a:t>
            </a:r>
          </a:p>
        </p:txBody>
      </p:sp>
      <p:sp>
        <p:nvSpPr>
          <p:cNvPr id="143" name="Rectangle"/>
          <p:cNvSpPr/>
          <p:nvPr/>
        </p:nvSpPr>
        <p:spPr>
          <a:xfrm>
            <a:off x="6204188" y="5297170"/>
            <a:ext cx="1997224" cy="749301"/>
          </a:xfrm>
          <a:prstGeom prst="rect">
            <a:avLst/>
          </a:prstGeom>
          <a:gradFill>
            <a:gsLst>
              <a:gs pos="0">
                <a:schemeClr val="accent6">
                  <a:satOff val="-22379"/>
                  <a:lumOff val="16029"/>
                </a:schemeClr>
              </a:gs>
              <a:gs pos="100000">
                <a:schemeClr val="accent1">
                  <a:satOff val="58333"/>
                  <a:lumOff val="163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44" name="Program Rep"/>
          <p:cNvSpPr txBox="1"/>
          <p:nvPr/>
        </p:nvSpPr>
        <p:spPr>
          <a:xfrm>
            <a:off x="6618462" y="5299392"/>
            <a:ext cx="110470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t>Program Rep</a:t>
            </a:r>
          </a:p>
        </p:txBody>
      </p:sp>
      <p:sp>
        <p:nvSpPr>
          <p:cNvPr id="145" name="Doug Layton"/>
          <p:cNvSpPr txBox="1"/>
          <p:nvPr/>
        </p:nvSpPr>
        <p:spPr>
          <a:xfrm>
            <a:off x="1292021" y="4451984"/>
            <a:ext cx="136233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Doug Layton</a:t>
            </a:r>
          </a:p>
        </p:txBody>
      </p:sp>
      <p:sp>
        <p:nvSpPr>
          <p:cNvPr id="146" name="Wayne Berry"/>
          <p:cNvSpPr txBox="1"/>
          <p:nvPr/>
        </p:nvSpPr>
        <p:spPr>
          <a:xfrm>
            <a:off x="1214380" y="5659596"/>
            <a:ext cx="134908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 smtClean="0"/>
              <a:t>Chad Gregg</a:t>
            </a:r>
            <a:endParaRPr dirty="0"/>
          </a:p>
        </p:txBody>
      </p:sp>
      <p:sp>
        <p:nvSpPr>
          <p:cNvPr id="147" name="Scotty Williams"/>
          <p:cNvSpPr txBox="1"/>
          <p:nvPr/>
        </p:nvSpPr>
        <p:spPr>
          <a:xfrm>
            <a:off x="6334771" y="4469447"/>
            <a:ext cx="16720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Scotty Williams</a:t>
            </a:r>
          </a:p>
        </p:txBody>
      </p:sp>
      <p:sp>
        <p:nvSpPr>
          <p:cNvPr id="148" name="Len Mascaro"/>
          <p:cNvSpPr txBox="1"/>
          <p:nvPr/>
        </p:nvSpPr>
        <p:spPr>
          <a:xfrm>
            <a:off x="6523810" y="5659596"/>
            <a:ext cx="135798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Len Mascaro</a:t>
            </a:r>
          </a:p>
        </p:txBody>
      </p:sp>
      <p:sp>
        <p:nvSpPr>
          <p:cNvPr id="149" name="Ron Kendrick"/>
          <p:cNvSpPr txBox="1"/>
          <p:nvPr/>
        </p:nvSpPr>
        <p:spPr>
          <a:xfrm>
            <a:off x="6488649" y="3344616"/>
            <a:ext cx="142830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Ron Kendrick</a:t>
            </a:r>
          </a:p>
        </p:txBody>
      </p:sp>
      <p:sp>
        <p:nvSpPr>
          <p:cNvPr id="151" name="Rectangle"/>
          <p:cNvSpPr/>
          <p:nvPr/>
        </p:nvSpPr>
        <p:spPr>
          <a:xfrm>
            <a:off x="3735897" y="2930664"/>
            <a:ext cx="1828800" cy="593022"/>
          </a:xfrm>
          <a:prstGeom prst="rect">
            <a:avLst/>
          </a:prstGeom>
          <a:gradFill>
            <a:gsLst>
              <a:gs pos="0">
                <a:schemeClr val="accent6">
                  <a:satOff val="-22379"/>
                  <a:lumOff val="16029"/>
                </a:schemeClr>
              </a:gs>
              <a:gs pos="100000">
                <a:schemeClr val="accent1">
                  <a:satOff val="58333"/>
                  <a:lumOff val="163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66" name="Connection Line"/>
          <p:cNvSpPr/>
          <p:nvPr/>
        </p:nvSpPr>
        <p:spPr>
          <a:xfrm>
            <a:off x="1926431" y="2356494"/>
            <a:ext cx="6461" cy="560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54" name="Line"/>
          <p:cNvSpPr/>
          <p:nvPr/>
        </p:nvSpPr>
        <p:spPr>
          <a:xfrm>
            <a:off x="1925290" y="3714204"/>
            <a:ext cx="6252" cy="331590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55" name="Line"/>
          <p:cNvSpPr/>
          <p:nvPr/>
        </p:nvSpPr>
        <p:spPr>
          <a:xfrm>
            <a:off x="7223273" y="2369194"/>
            <a:ext cx="5458" cy="522983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58" name="Line"/>
          <p:cNvSpPr/>
          <p:nvPr/>
        </p:nvSpPr>
        <p:spPr>
          <a:xfrm flipH="1">
            <a:off x="1933426" y="4838352"/>
            <a:ext cx="249" cy="446932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59" name="Line"/>
          <p:cNvSpPr/>
          <p:nvPr/>
        </p:nvSpPr>
        <p:spPr>
          <a:xfrm>
            <a:off x="7232550" y="3723233"/>
            <a:ext cx="1" cy="294641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60" name="Line"/>
          <p:cNvSpPr/>
          <p:nvPr/>
        </p:nvSpPr>
        <p:spPr>
          <a:xfrm>
            <a:off x="7206257" y="4835128"/>
            <a:ext cx="1" cy="424339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62" name="Background Unit"/>
          <p:cNvSpPr txBox="1"/>
          <p:nvPr/>
        </p:nvSpPr>
        <p:spPr>
          <a:xfrm>
            <a:off x="3733800" y="2956877"/>
            <a:ext cx="1828800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000"/>
            </a:lvl1pPr>
          </a:lstStyle>
          <a:p>
            <a:pPr algn="ctr"/>
            <a:r>
              <a:rPr sz="1100" dirty="0" smtClean="0"/>
              <a:t>Background</a:t>
            </a:r>
            <a:r>
              <a:rPr lang="en-US" sz="1100" dirty="0" smtClean="0"/>
              <a:t> Investigations </a:t>
            </a:r>
            <a:endParaRPr sz="1100" dirty="0"/>
          </a:p>
        </p:txBody>
      </p:sp>
      <p:sp>
        <p:nvSpPr>
          <p:cNvPr id="164" name="Katy Hodges"/>
          <p:cNvSpPr txBox="1"/>
          <p:nvPr/>
        </p:nvSpPr>
        <p:spPr>
          <a:xfrm>
            <a:off x="3785078" y="3258134"/>
            <a:ext cx="1777522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100"/>
            </a:lvl1pPr>
          </a:lstStyle>
          <a:p>
            <a:pPr algn="ctr"/>
            <a:r>
              <a:rPr sz="1500" dirty="0" smtClean="0"/>
              <a:t>Kat</a:t>
            </a:r>
            <a:r>
              <a:rPr lang="en-US" sz="1500" dirty="0" smtClean="0"/>
              <a:t>ie</a:t>
            </a:r>
            <a:r>
              <a:rPr sz="1500" dirty="0" smtClean="0"/>
              <a:t> </a:t>
            </a:r>
            <a:r>
              <a:rPr sz="1500" dirty="0"/>
              <a:t>Hodges</a:t>
            </a:r>
          </a:p>
        </p:txBody>
      </p:sp>
      <p:sp>
        <p:nvSpPr>
          <p:cNvPr id="165" name="Division of Regulation &amp; Compliance"/>
          <p:cNvSpPr txBox="1"/>
          <p:nvPr/>
        </p:nvSpPr>
        <p:spPr>
          <a:xfrm>
            <a:off x="2684465" y="6352"/>
            <a:ext cx="41318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 smtClean="0"/>
              <a:t>Regulation </a:t>
            </a:r>
            <a:r>
              <a:rPr dirty="0"/>
              <a:t>&amp; </a:t>
            </a:r>
            <a:r>
              <a:rPr dirty="0" smtClean="0"/>
              <a:t>Compliance</a:t>
            </a:r>
            <a:r>
              <a:rPr lang="en-US" dirty="0" smtClean="0"/>
              <a:t> Enforcement</a:t>
            </a:r>
            <a:endParaRPr dirty="0"/>
          </a:p>
        </p:txBody>
      </p:sp>
      <p:sp>
        <p:nvSpPr>
          <p:cNvPr id="50" name="Line"/>
          <p:cNvSpPr/>
          <p:nvPr/>
        </p:nvSpPr>
        <p:spPr>
          <a:xfrm flipH="1">
            <a:off x="4648200" y="1297052"/>
            <a:ext cx="699" cy="380378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52" name="Line"/>
          <p:cNvSpPr/>
          <p:nvPr/>
        </p:nvSpPr>
        <p:spPr>
          <a:xfrm>
            <a:off x="4624278" y="2410976"/>
            <a:ext cx="5458" cy="522983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84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RepAreas.pdf" descr="RepArea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6035" y="-76494"/>
            <a:ext cx="9596070" cy="74151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Program Representative Listing by Jurisdiction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55" t="12549" r="17592" b="24705"/>
          <a:stretch/>
        </p:blipFill>
        <p:spPr>
          <a:xfrm>
            <a:off x="762000" y="1524000"/>
            <a:ext cx="7848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8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&amp; Compliance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EMS </a:t>
            </a:r>
            <a:r>
              <a:rPr lang="en-US" dirty="0"/>
              <a:t>Physician </a:t>
            </a:r>
            <a:r>
              <a:rPr lang="en-US" dirty="0" smtClean="0"/>
              <a:t>(OMD/PCD) initial </a:t>
            </a:r>
            <a:r>
              <a:rPr lang="en-US" dirty="0"/>
              <a:t>and </a:t>
            </a:r>
            <a:r>
              <a:rPr lang="en-US" dirty="0" smtClean="0"/>
              <a:t>re-endorsement (&gt;250)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EMS </a:t>
            </a:r>
            <a:r>
              <a:rPr lang="en-US" dirty="0"/>
              <a:t>agency initial and </a:t>
            </a:r>
            <a:r>
              <a:rPr lang="en-US" dirty="0" smtClean="0"/>
              <a:t>re-licensure (&gt;600)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EMS vehicles permitting </a:t>
            </a:r>
            <a:r>
              <a:rPr lang="en-US" dirty="0"/>
              <a:t>and </a:t>
            </a:r>
            <a:r>
              <a:rPr lang="en-US" dirty="0" smtClean="0"/>
              <a:t>renewal (&gt;4,500)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EMS enforcement (12VAC5-31 &amp; 12VAC5-66) current </a:t>
            </a:r>
            <a:r>
              <a:rPr lang="en-US" dirty="0" err="1" smtClean="0"/>
              <a:t>reg’s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/>
              <a:t>EMS regulations development (12VAC5-32) proposed </a:t>
            </a:r>
            <a:r>
              <a:rPr lang="en-US" dirty="0" err="1"/>
              <a:t>reg’s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EMS variances/exemption requests (provider/agency/entity)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&amp; Compliance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Investigate complaints of regulatory violations involving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Physicians, Providers, Agencies, Entities, EMS educational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Programs (</a:t>
            </a:r>
            <a:r>
              <a:rPr lang="en-US" dirty="0" err="1" smtClean="0"/>
              <a:t>VCCS</a:t>
            </a:r>
            <a:r>
              <a:rPr lang="en-US" dirty="0" smtClean="0"/>
              <a:t> &amp; non-</a:t>
            </a:r>
            <a:r>
              <a:rPr lang="en-US" dirty="0" err="1" smtClean="0"/>
              <a:t>VCCS</a:t>
            </a:r>
            <a:r>
              <a:rPr lang="en-US" dirty="0" smtClean="0"/>
              <a:t>), educators, and students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Litigate IFFC appeal hearings - enforcement actions</a:t>
            </a:r>
          </a:p>
          <a:p>
            <a:pPr>
              <a:lnSpc>
                <a:spcPct val="150000"/>
              </a:lnSpc>
            </a:pPr>
            <a:r>
              <a:rPr lang="en-US" sz="1600" i="1" dirty="0" smtClean="0"/>
              <a:t>(Correction Order, Verbal Warning, Citation, Suspension, Revocation, or Civil Penalty) </a:t>
            </a:r>
            <a:endParaRPr lang="en-US" sz="1600" i="1" dirty="0"/>
          </a:p>
          <a:p>
            <a:pPr>
              <a:lnSpc>
                <a:spcPct val="150000"/>
              </a:lnSpc>
            </a:pPr>
            <a:r>
              <a:rPr lang="en-US" dirty="0" smtClean="0"/>
              <a:t>Background Investigations of EMS personnel </a:t>
            </a:r>
            <a:r>
              <a:rPr lang="en-US" sz="2000" dirty="0" smtClean="0"/>
              <a:t>(criminal history)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RASF</a:t>
            </a:r>
            <a:r>
              <a:rPr lang="en-US" dirty="0" smtClean="0"/>
              <a:t> </a:t>
            </a:r>
            <a:r>
              <a:rPr lang="en-US" dirty="0"/>
              <a:t>Grant </a:t>
            </a:r>
            <a:r>
              <a:rPr lang="en-US" dirty="0" smtClean="0"/>
              <a:t>Compliance verification per cycle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236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504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Default Design</vt:lpstr>
      <vt:lpstr>Regulation &amp; Compliance Enforcement</vt:lpstr>
      <vt:lpstr>Regulation and Compliance Enforcement  </vt:lpstr>
      <vt:lpstr>Regulation &amp; Compliance Enforcement</vt:lpstr>
      <vt:lpstr>Regulation &amp; Compliance Enforcement</vt:lpstr>
      <vt:lpstr>PowerPoint Presentation</vt:lpstr>
      <vt:lpstr>PowerPoint Presentation</vt:lpstr>
      <vt:lpstr>Program Representative Listing by Jurisdiction</vt:lpstr>
      <vt:lpstr>Regulation &amp; Compliance Enforcement</vt:lpstr>
      <vt:lpstr>Regulation &amp; Compliance Enforcement</vt:lpstr>
      <vt:lpstr>Regulation &amp; Compliance Enforcement </vt:lpstr>
      <vt:lpstr>Regulation Requirements of Division Virginia Administrative Code</vt:lpstr>
      <vt:lpstr>Crystal Ball – What is on the Horizon?</vt:lpstr>
      <vt:lpstr>Current Division Deliverables </vt:lpstr>
      <vt:lpstr>Regulation &amp; Compliance Enforcement</vt:lpstr>
      <vt:lpstr>Contact Information  Take a Picture &amp; Save  </vt:lpstr>
    </vt:vector>
  </TitlesOfParts>
  <Company>VDH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rstepanek</dc:creator>
  <cp:lastModifiedBy>Mizell, Marybeth (VDH)</cp:lastModifiedBy>
  <cp:revision>51</cp:revision>
  <dcterms:created xsi:type="dcterms:W3CDTF">2008-08-05T14:53:59Z</dcterms:created>
  <dcterms:modified xsi:type="dcterms:W3CDTF">2022-03-09T18:41:03Z</dcterms:modified>
</cp:coreProperties>
</file>