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  <p:sldMasterId id="2147483664" r:id="rId5"/>
  </p:sldMasterIdLst>
  <p:notesMasterIdLst>
    <p:notesMasterId r:id="rId15"/>
  </p:notesMasterIdLst>
  <p:sldIdLst>
    <p:sldId id="357" r:id="rId6"/>
    <p:sldId id="258" r:id="rId7"/>
    <p:sldId id="260" r:id="rId8"/>
    <p:sldId id="263" r:id="rId9"/>
    <p:sldId id="324" r:id="rId10"/>
    <p:sldId id="264" r:id="rId11"/>
    <p:sldId id="360" r:id="rId12"/>
    <p:sldId id="261" r:id="rId13"/>
    <p:sldId id="262" r:id="rId14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93537" autoAdjust="0"/>
  </p:normalViewPr>
  <p:slideViewPr>
    <p:cSldViewPr snapToGrid="0">
      <p:cViewPr varScale="1">
        <p:scale>
          <a:sx n="137" d="100"/>
          <a:sy n="137" d="100"/>
        </p:scale>
        <p:origin x="786" y="1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1ab8272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1ab8272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3cac64c0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3cac64c0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fa7aa9dc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fa7aa9dc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fa7aa9dc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fa7aa9dc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3cac64c0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3cac64c0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72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3cac64c0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53cac64c0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99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3cac64c0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3cac64c0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08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lines, subtitle">
  <p:cSld name="Title Slide 2 lines, sub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1828800" y="2880088"/>
            <a:ext cx="54864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1828800" y="3699145"/>
            <a:ext cx="54864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line, subtitle">
  <p:cSld name="Title Slide 1 line, sub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1828800" y="2880088"/>
            <a:ext cx="54864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1828800" y="3699145"/>
            <a:ext cx="54864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lines, subtitle">
  <p:cSld name="Title Slide 2 lines, sub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1828800" y="2880088"/>
            <a:ext cx="54864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1828800" y="3699145"/>
            <a:ext cx="54864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no text">
  <p:cSld name="Title Slide no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17"/>
          <p:cNvGrpSpPr/>
          <p:nvPr/>
        </p:nvGrpSpPr>
        <p:grpSpPr>
          <a:xfrm>
            <a:off x="3532516" y="2342758"/>
            <a:ext cx="2187520" cy="926624"/>
            <a:chOff x="3532436" y="1210242"/>
            <a:chExt cx="2189490" cy="927459"/>
          </a:xfrm>
        </p:grpSpPr>
        <p:pic>
          <p:nvPicPr>
            <p:cNvPr id="65" name="Google Shape;65;p17"/>
            <p:cNvPicPr preferRelativeResize="0"/>
            <p:nvPr/>
          </p:nvPicPr>
          <p:blipFill rotWithShape="1">
            <a:blip r:embed="rId2">
              <a:alphaModFix/>
            </a:blip>
            <a:srcRect r="-361"/>
            <a:stretch/>
          </p:blipFill>
          <p:spPr>
            <a:xfrm>
              <a:off x="3532436" y="1210242"/>
              <a:ext cx="2189490" cy="422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60529" y="2103380"/>
              <a:ext cx="822943" cy="343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5">
            <a:alphaModFix/>
          </a:blip>
          <a:srcRect r="-361"/>
          <a:stretch/>
        </p:blipFill>
        <p:spPr>
          <a:xfrm>
            <a:off x="3532436" y="1343473"/>
            <a:ext cx="2187468" cy="42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60529" y="2334933"/>
            <a:ext cx="822184" cy="342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4l.force.com/referral/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72270-7D6C-69C5-F985-1E35A675C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2293" y="2704242"/>
            <a:ext cx="6059415" cy="1454520"/>
          </a:xfrm>
        </p:spPr>
        <p:txBody>
          <a:bodyPr/>
          <a:lstStyle/>
          <a:p>
            <a:pPr marL="0" indent="1588"/>
            <a:r>
              <a:rPr lang="en-US" b="1" dirty="0">
                <a:latin typeface="+mn-lt"/>
              </a:rPr>
              <a:t>Online Referral Portal for Quit Services: </a:t>
            </a:r>
            <a:r>
              <a:rPr lang="en-US" dirty="0">
                <a:latin typeface="+mn-lt"/>
              </a:rPr>
              <a:t>Instructions for Referral Partners</a:t>
            </a:r>
          </a:p>
        </p:txBody>
      </p:sp>
    </p:spTree>
    <p:extLst>
      <p:ext uri="{BB962C8B-B14F-4D97-AF65-F5344CB8AC3E}">
        <p14:creationId xmlns:p14="http://schemas.microsoft.com/office/powerpoint/2010/main" val="128377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A61C78-C7EF-43FC-B3C0-4F57EB90FD69}"/>
              </a:ext>
            </a:extLst>
          </p:cNvPr>
          <p:cNvSpPr txBox="1"/>
          <p:nvPr/>
        </p:nvSpPr>
        <p:spPr>
          <a:xfrm>
            <a:off x="914400" y="237998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1. Go to </a:t>
            </a:r>
            <a:r>
              <a:rPr lang="en-US" sz="1400" b="1" dirty="0">
                <a:latin typeface="+mn-lt"/>
                <a:hlinkClick r:id="rId3"/>
              </a:rPr>
              <a:t>https://q4l.force.com/referral/s/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(bookmark this page!)</a:t>
            </a:r>
            <a:r>
              <a:rPr lang="en-US" b="1" dirty="0">
                <a:latin typeface="+mn-lt"/>
              </a:rPr>
              <a:t>.</a:t>
            </a:r>
            <a:endParaRPr lang="en-US" sz="1400" b="1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2. Choose your patient’s state of residence, and confirm state when prompted. 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08C71-20FE-4B70-95F8-4A6AED329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437913"/>
            <a:ext cx="7315200" cy="3564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6F182-300B-40DF-A6BC-7C5ECBE23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00304"/>
            <a:ext cx="8229600" cy="3967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D39575-C193-4EDC-8F8D-61E84080EB91}"/>
              </a:ext>
            </a:extLst>
          </p:cNvPr>
          <p:cNvSpPr txBox="1"/>
          <p:nvPr/>
        </p:nvSpPr>
        <p:spPr>
          <a:xfrm>
            <a:off x="914400" y="237998"/>
            <a:ext cx="7315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3. Click ‘Search Referring Facility’ </a:t>
            </a:r>
            <a:r>
              <a:rPr lang="en-US" sz="1400" dirty="0">
                <a:latin typeface="+mn-lt"/>
              </a:rPr>
              <a:t>(or indicate that you are not affiliated with a facility). </a:t>
            </a:r>
            <a:endParaRPr lang="en-US" dirty="0"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490E8E-C7F0-4FD9-92B0-EE1A56644693}"/>
              </a:ext>
            </a:extLst>
          </p:cNvPr>
          <p:cNvSpPr/>
          <p:nvPr/>
        </p:nvSpPr>
        <p:spPr>
          <a:xfrm>
            <a:off x="1216262" y="2016797"/>
            <a:ext cx="1087188" cy="3913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CDBF6A-1B55-44EC-B014-98882FCFF21A}"/>
              </a:ext>
            </a:extLst>
          </p:cNvPr>
          <p:cNvSpPr txBox="1"/>
          <p:nvPr/>
        </p:nvSpPr>
        <p:spPr>
          <a:xfrm>
            <a:off x="914400" y="237998"/>
            <a:ext cx="7315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4. Search for the facility with which you are affiliated. </a:t>
            </a:r>
            <a:r>
              <a:rPr lang="en-US" sz="1400" dirty="0">
                <a:latin typeface="+mn-lt"/>
              </a:rPr>
              <a:t>If you have your facility’s NPI number, enter it and click ‘Search’. </a:t>
            </a:r>
            <a:r>
              <a:rPr lang="en-US" dirty="0">
                <a:latin typeface="+mn-lt"/>
              </a:rPr>
              <a:t>Otherwise, search with a combination of facility name, ZIP code, and/or fax number.</a:t>
            </a:r>
            <a:endParaRPr lang="en-US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8DD9F-308A-476F-B0DE-B7E7994C3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75561"/>
            <a:ext cx="7315200" cy="3980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7409BB-FEF7-4CB4-B356-33ADE76DFA98}"/>
              </a:ext>
            </a:extLst>
          </p:cNvPr>
          <p:cNvSpPr txBox="1"/>
          <p:nvPr/>
        </p:nvSpPr>
        <p:spPr>
          <a:xfrm>
            <a:off x="914400" y="237998"/>
            <a:ext cx="7315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5. Scroll to select from the search results. If there is no match, click ‘New Facility’.</a:t>
            </a:r>
            <a:endParaRPr lang="en-US" b="1" dirty="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9BB1DE-93BC-482F-B8E4-38558DD6D58A}"/>
              </a:ext>
            </a:extLst>
          </p:cNvPr>
          <p:cNvGrpSpPr/>
          <p:nvPr/>
        </p:nvGrpSpPr>
        <p:grpSpPr>
          <a:xfrm>
            <a:off x="914400" y="1088074"/>
            <a:ext cx="7315200" cy="3978165"/>
            <a:chOff x="914400" y="1235308"/>
            <a:chExt cx="7315200" cy="39781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5958E6-FABE-4C0F-BC39-E3A86BBFB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235308"/>
              <a:ext cx="7315200" cy="39781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096001F-9C2E-4CEB-B9E2-019074BDE79E}"/>
                </a:ext>
              </a:extLst>
            </p:cNvPr>
            <p:cNvSpPr/>
            <p:nvPr/>
          </p:nvSpPr>
          <p:spPr>
            <a:xfrm>
              <a:off x="4652133" y="2922089"/>
              <a:ext cx="601792" cy="2318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DD3BFB8-1B51-49F2-BE78-CA591471261D}"/>
                </a:ext>
              </a:extLst>
            </p:cNvPr>
            <p:cNvSpPr/>
            <p:nvPr/>
          </p:nvSpPr>
          <p:spPr>
            <a:xfrm>
              <a:off x="2146514" y="4324027"/>
              <a:ext cx="178231" cy="15566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051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3E7C5E-BDF1-4C44-8194-F2DAE7A1F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46458"/>
            <a:ext cx="7315200" cy="440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4E38BD-2E36-4EF7-942A-7405D48A19ED}"/>
              </a:ext>
            </a:extLst>
          </p:cNvPr>
          <p:cNvSpPr txBox="1"/>
          <p:nvPr/>
        </p:nvSpPr>
        <p:spPr>
          <a:xfrm>
            <a:off x="914400" y="237998"/>
            <a:ext cx="7315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(If applicable, complete the form with information about your facility.)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2D39575-C193-4EDC-8F8D-61E84080EB91}"/>
              </a:ext>
            </a:extLst>
          </p:cNvPr>
          <p:cNvSpPr txBox="1"/>
          <p:nvPr/>
        </p:nvSpPr>
        <p:spPr>
          <a:xfrm>
            <a:off x="914400" y="237998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6. Click ‘Search Healthcare Professional’. Follow the same process as with Referring Facility (i.e., search by NPI first, add a new record if no match).</a:t>
            </a:r>
            <a:endParaRPr lang="en-US" dirty="0"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011A05-F0BA-4BFF-880B-7D0BCB2AC5C5}"/>
              </a:ext>
            </a:extLst>
          </p:cNvPr>
          <p:cNvSpPr/>
          <p:nvPr/>
        </p:nvSpPr>
        <p:spPr>
          <a:xfrm>
            <a:off x="1653053" y="2721847"/>
            <a:ext cx="1341356" cy="271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942E5B-CEA6-44C1-95F1-8773A6CE6270}"/>
              </a:ext>
            </a:extLst>
          </p:cNvPr>
          <p:cNvGrpSpPr/>
          <p:nvPr/>
        </p:nvGrpSpPr>
        <p:grpSpPr>
          <a:xfrm>
            <a:off x="914400" y="1124314"/>
            <a:ext cx="7315200" cy="3975766"/>
            <a:chOff x="1410346" y="1124314"/>
            <a:chExt cx="7315200" cy="39757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78B39D-F2DF-4665-93FB-E21B9FBA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0346" y="1124314"/>
              <a:ext cx="7315200" cy="39757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F50CF20-1B47-4907-9244-715E4BF42692}"/>
                </a:ext>
              </a:extLst>
            </p:cNvPr>
            <p:cNvSpPr/>
            <p:nvPr/>
          </p:nvSpPr>
          <p:spPr>
            <a:xfrm>
              <a:off x="2148999" y="2721847"/>
              <a:ext cx="1206384" cy="27130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249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844F41-CF65-43CA-9E44-8C311F5787CB}"/>
              </a:ext>
            </a:extLst>
          </p:cNvPr>
          <p:cNvSpPr txBox="1"/>
          <p:nvPr/>
        </p:nvSpPr>
        <p:spPr>
          <a:xfrm>
            <a:off x="914400" y="237998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7. Complete the referral form with your patient’s information and indicate if (and how) you would like to receive an outcome report for the referral.</a:t>
            </a:r>
            <a:endParaRPr lang="en-US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0A38E7-EC70-49DA-9284-B78AD3A476AB}"/>
              </a:ext>
            </a:extLst>
          </p:cNvPr>
          <p:cNvGrpSpPr/>
          <p:nvPr/>
        </p:nvGrpSpPr>
        <p:grpSpPr>
          <a:xfrm>
            <a:off x="914400" y="1140098"/>
            <a:ext cx="7315200" cy="3975310"/>
            <a:chOff x="914400" y="1163345"/>
            <a:chExt cx="7315200" cy="39753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95623-9CFF-43F6-8FBD-B49A1B8B4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1163345"/>
              <a:ext cx="7315200" cy="39753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B381C5E-990B-4114-BA81-177EC353B264}"/>
                </a:ext>
              </a:extLst>
            </p:cNvPr>
            <p:cNvSpPr/>
            <p:nvPr/>
          </p:nvSpPr>
          <p:spPr>
            <a:xfrm>
              <a:off x="1645303" y="3854758"/>
              <a:ext cx="2918947" cy="27130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313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14FF788-66B3-41BA-B394-DF7E72B8A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76064"/>
            <a:ext cx="7315200" cy="4390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C0113D-E771-4A5D-A358-70386F2434F4}"/>
              </a:ext>
            </a:extLst>
          </p:cNvPr>
          <p:cNvSpPr txBox="1"/>
          <p:nvPr/>
        </p:nvSpPr>
        <p:spPr>
          <a:xfrm>
            <a:off x="914400" y="237998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8. Once you have completed the form (and verified that you are not a robot), click ‘Submit’. Thank you for referring your patient to their state’s quit services!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7F8D2E-1646-45C3-972C-941532B54427}"/>
              </a:ext>
            </a:extLst>
          </p:cNvPr>
          <p:cNvSpPr/>
          <p:nvPr/>
        </p:nvSpPr>
        <p:spPr>
          <a:xfrm>
            <a:off x="6973556" y="4952581"/>
            <a:ext cx="512466" cy="271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011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master">
  <a:themeElements>
    <a:clrScheme name="Rally Blu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CBEEF8"/>
      </a:accent1>
      <a:accent2>
        <a:srgbClr val="9AD7ED"/>
      </a:accent2>
      <a:accent3>
        <a:srgbClr val="6ACBE7"/>
      </a:accent3>
      <a:accent4>
        <a:srgbClr val="33BEE8"/>
      </a:accent4>
      <a:accent5>
        <a:srgbClr val="00B2E2"/>
      </a:accent5>
      <a:accent6>
        <a:srgbClr val="0099C3"/>
      </a:accent6>
      <a:hlink>
        <a:srgbClr val="008EB4"/>
      </a:hlink>
      <a:folHlink>
        <a:srgbClr val="0081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4B259EA1DA641859A6EFD8EE96E99" ma:contentTypeVersion="12" ma:contentTypeDescription="Create a new document." ma:contentTypeScope="" ma:versionID="5782f57ab06cba28deb1383120d1e347">
  <xsd:schema xmlns:xsd="http://www.w3.org/2001/XMLSchema" xmlns:xs="http://www.w3.org/2001/XMLSchema" xmlns:p="http://schemas.microsoft.com/office/2006/metadata/properties" xmlns:ns2="d2f74ade-c419-4183-ba0b-b7e979dd97d0" xmlns:ns3="a9dd9ee1-8286-448c-b2e4-d814e6a7d978" targetNamespace="http://schemas.microsoft.com/office/2006/metadata/properties" ma:root="true" ma:fieldsID="72ac4ef9aa500c1ec3b44aa2de374fce" ns2:_="" ns3:_="">
    <xsd:import namespace="d2f74ade-c419-4183-ba0b-b7e979dd97d0"/>
    <xsd:import namespace="a9dd9ee1-8286-448c-b2e4-d814e6a7d9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74ade-c419-4183-ba0b-b7e979dd97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92cd860-d7bb-41b4-b197-6435e428817e}" ma:internalName="TaxCatchAll" ma:showField="CatchAllData" ma:web="d2f74ade-c419-4183-ba0b-b7e979dd97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d9ee1-8286-448c-b2e4-d814e6a7d9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a6b2b66-40d8-4e06-8a39-adc3ecd451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f74ade-c419-4183-ba0b-b7e979dd97d0" xsi:nil="true"/>
    <lcf76f155ced4ddcb4097134ff3c332f xmlns="a9dd9ee1-8286-448c-b2e4-d814e6a7d97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4F21AB-5B80-44A2-8B9D-13D81963C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f74ade-c419-4183-ba0b-b7e979dd97d0"/>
    <ds:schemaRef ds:uri="a9dd9ee1-8286-448c-b2e4-d814e6a7d9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0F5D80-334D-4414-8B83-9FFF7F2C20DE}">
  <ds:schemaRefs>
    <ds:schemaRef ds:uri="http://schemas.microsoft.com/office/2006/metadata/properties"/>
    <ds:schemaRef ds:uri="http://schemas.microsoft.com/office/infopath/2007/PartnerControls"/>
    <ds:schemaRef ds:uri="d2f74ade-c419-4183-ba0b-b7e979dd97d0"/>
    <ds:schemaRef ds:uri="a9dd9ee1-8286-448c-b2e4-d814e6a7d978"/>
  </ds:schemaRefs>
</ds:datastoreItem>
</file>

<file path=customXml/itemProps3.xml><?xml version="1.0" encoding="utf-8"?>
<ds:datastoreItem xmlns:ds="http://schemas.openxmlformats.org/officeDocument/2006/customXml" ds:itemID="{F3161AAD-8488-473D-B530-E29879FB55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11666</TotalTime>
  <Words>244</Words>
  <Application>Microsoft Office PowerPoint</Application>
  <PresentationFormat>On-screen Show (16:10)</PresentationFormat>
  <Paragraphs>10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Helvetica Neue Light</vt:lpstr>
      <vt:lpstr>Simple Light</vt:lpstr>
      <vt:lpstr>Title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Fradkin, Nicholas S</dc:creator>
  <cp:lastModifiedBy>Nick Fradkin</cp:lastModifiedBy>
  <cp:revision>634</cp:revision>
  <dcterms:modified xsi:type="dcterms:W3CDTF">2023-05-16T16:46:54Z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0x0101008234B259EA1DA641859A6EFD8EE96E99</vt:lpwstr>
  </property>
  <property fmtid="{D5CDD505-2E9C-101B-9397-08002B2CF9AE}" pid="3" name="MSIP_Label_a8a73c85-e524-44a6-bd58-7df7ef87be8f_Enabled">
    <vt:lpwstr>true</vt:lpwstr>
  </property>
  <property fmtid="{D5CDD505-2E9C-101B-9397-08002B2CF9AE}" pid="4" name="MSIP_Label_a8a73c85-e524-44a6-bd58-7df7ef87be8f_SetDate">
    <vt:lpwstr>2022-11-22T17:10:58Z</vt:lpwstr>
  </property>
  <property fmtid="{D5CDD505-2E9C-101B-9397-08002B2CF9AE}" pid="5" name="MSIP_Label_a8a73c85-e524-44a6-bd58-7df7ef87be8f_Method">
    <vt:lpwstr>Standard</vt:lpwstr>
  </property>
  <property fmtid="{D5CDD505-2E9C-101B-9397-08002B2CF9AE}" pid="6" name="MSIP_Label_a8a73c85-e524-44a6-bd58-7df7ef87be8f_Name">
    <vt:lpwstr>Internal Label</vt:lpwstr>
  </property>
  <property fmtid="{D5CDD505-2E9C-101B-9397-08002B2CF9AE}" pid="7" name="MSIP_Label_a8a73c85-e524-44a6-bd58-7df7ef87be8f_SiteId">
    <vt:lpwstr>db05faca-c82a-4b9d-b9c5-0f64b6755421</vt:lpwstr>
  </property>
  <property fmtid="{D5CDD505-2E9C-101B-9397-08002B2CF9AE}" pid="8" name="MSIP_Label_a8a73c85-e524-44a6-bd58-7df7ef87be8f_ActionId">
    <vt:lpwstr>03a991a3-94ba-45c2-9906-35473c723c6e</vt:lpwstr>
  </property>
  <property fmtid="{D5CDD505-2E9C-101B-9397-08002B2CF9AE}" pid="9" name="MSIP_Label_a8a73c85-e524-44a6-bd58-7df7ef87be8f_ContentBits">
    <vt:lpwstr>0</vt:lpwstr>
  </property>
  <property fmtid="{D5CDD505-2E9C-101B-9397-08002B2CF9AE}" pid="10" name="MediaServiceImageTags">
    <vt:lpwstr/>
  </property>
</Properties>
</file>