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57" r:id="rId3"/>
    <p:sldId id="258" r:id="rId4"/>
    <p:sldId id="260" r:id="rId5"/>
    <p:sldId id="259" r:id="rId6"/>
    <p:sldId id="261" r:id="rId7"/>
    <p:sldId id="263"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15" autoAdjust="0"/>
  </p:normalViewPr>
  <p:slideViewPr>
    <p:cSldViewPr>
      <p:cViewPr>
        <p:scale>
          <a:sx n="78" d="100"/>
          <a:sy n="78" d="100"/>
        </p:scale>
        <p:origin x="-72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F4706-1301-486A-B32A-E2308BB1FBA8}" type="datetimeFigureOut">
              <a:rPr lang="en-US" smtClean="0"/>
              <a:t>10/26/2016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732D-482D-459A-8E9F-0D882D834C73}" type="slidenum">
              <a:rPr lang="en-US" smtClean="0"/>
              <a:t>‹#›</a:t>
            </a:fld>
            <a:endParaRPr lang="en-US"/>
          </a:p>
        </p:txBody>
      </p:sp>
    </p:spTree>
    <p:extLst>
      <p:ext uri="{BB962C8B-B14F-4D97-AF65-F5344CB8AC3E}">
        <p14:creationId xmlns:p14="http://schemas.microsoft.com/office/powerpoint/2010/main" val="381879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lunearyou.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Flu Near You (FNY) is a participatory disease surveillance system for volunteer reports of ILI symptoms that was created in 2011 through a collaboration between the American Public Health Association (APHA), HealthMap of Boston Children’s Hospital, epidemiologists at Harvard, and the </a:t>
            </a:r>
            <a:r>
              <a:rPr lang="en-US" dirty="0" err="1" smtClean="0">
                <a:latin typeface="Arial" pitchFamily="34" charset="0"/>
              </a:rPr>
              <a:t>Skoll</a:t>
            </a:r>
            <a:r>
              <a:rPr lang="en-US" dirty="0" smtClean="0">
                <a:latin typeface="Arial" pitchFamily="34" charset="0"/>
              </a:rPr>
              <a:t> Global Threats Fund (SGTF). FNY maintains a website (</a:t>
            </a:r>
            <a:r>
              <a:rPr lang="en-US" b="1" u="sng" dirty="0" smtClean="0">
                <a:latin typeface="Arial" pitchFamily="34" charset="0"/>
                <a:hlinkClick r:id="rId3"/>
              </a:rPr>
              <a:t>www.flunearyou.org</a:t>
            </a:r>
            <a:r>
              <a:rPr lang="en-US" dirty="0" smtClean="0">
                <a:latin typeface="Arial" pitchFamily="34" charset="0"/>
              </a:rPr>
              <a:t>) and mobile application that allows volunteers in the US and Canada to report their health information using a brief weekly survey. FNY allows individuals to register using its website, a mobile application, or Facebook. The system collects symptom data on a weekly basis, which it publishes to the website, while offering an interface to compare its data with data from the CDC sentinel influenza network in the form of maps and charts. Having completed its fourth season in 2015-16, FNY has demonstrated strong correlation with the CDC’s </a:t>
            </a:r>
            <a:r>
              <a:rPr lang="en-US" dirty="0" err="1" smtClean="0">
                <a:latin typeface="Arial" pitchFamily="34" charset="0"/>
              </a:rPr>
              <a:t>ILINet</a:t>
            </a:r>
            <a:r>
              <a:rPr lang="en-US" dirty="0" smtClean="0">
                <a:latin typeface="Arial" pitchFamily="34" charset="0"/>
              </a:rPr>
              <a:t> surveillance system. FNY also hosts a “Vaccine Finder” tool that allows individuals to identify local sources for influenza vaccine and vaccines for other diseases. Any resident of the US or Canada who is at least 13 years old can register to participate in FNY.</a:t>
            </a:r>
          </a:p>
          <a:p>
            <a:r>
              <a:rPr lang="en-US" dirty="0" smtClean="0">
                <a:latin typeface="Arial" pitchFamily="34" charset="0"/>
              </a:rPr>
              <a:t> </a:t>
            </a:r>
          </a:p>
          <a:p>
            <a:r>
              <a:rPr lang="en-US" dirty="0" smtClean="0">
                <a:latin typeface="Arial" pitchFamily="34" charset="0"/>
              </a:rPr>
              <a:t>The mission of FNY is to collect and freely share participant-reported ILI data that are free, open, and timely, with the general public and key stakeholders (departments of public health, other government agencies, health care providers, etc.) to increase awareness and insights about ILI activity. The long-term vision for FNY is to generate the earliest signal of ILI occurrence and provide user-friendly and actionable insights to the general public and key stakeholders. The system also aims to comprehensively track ILI symptoms across the US.</a:t>
            </a:r>
          </a:p>
          <a:p>
            <a:r>
              <a:rPr lang="en-US" dirty="0" smtClean="0">
                <a:latin typeface="Arial" pitchFamily="34" charset="0"/>
              </a:rPr>
              <a:t> </a:t>
            </a:r>
          </a:p>
          <a:p>
            <a:endParaRPr lang="en-US" dirty="0"/>
          </a:p>
        </p:txBody>
      </p:sp>
      <p:sp>
        <p:nvSpPr>
          <p:cNvPr id="4" name="Slide Number Placeholder 3"/>
          <p:cNvSpPr>
            <a:spLocks noGrp="1"/>
          </p:cNvSpPr>
          <p:nvPr>
            <p:ph type="sldNum" sz="quarter" idx="10"/>
          </p:nvPr>
        </p:nvSpPr>
        <p:spPr/>
        <p:txBody>
          <a:bodyPr/>
          <a:lstStyle/>
          <a:p>
            <a:fld id="{3288E939-AB99-8046-AE26-98CBE600FCF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8568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Collaborative</a:t>
            </a:r>
            <a:r>
              <a:rPr lang="en-US" baseline="0" dirty="0" smtClean="0"/>
              <a:t> effort between the above listed partners, starting in 2011</a:t>
            </a:r>
            <a:endParaRPr lang="en-US" dirty="0"/>
          </a:p>
        </p:txBody>
      </p:sp>
      <p:sp>
        <p:nvSpPr>
          <p:cNvPr id="4" name="Slide Number Placeholder 3"/>
          <p:cNvSpPr>
            <a:spLocks noGrp="1"/>
          </p:cNvSpPr>
          <p:nvPr>
            <p:ph type="sldNum" sz="quarter" idx="10"/>
          </p:nvPr>
        </p:nvSpPr>
        <p:spPr/>
        <p:txBody>
          <a:bodyPr/>
          <a:lstStyle/>
          <a:p>
            <a:fld id="{3288E939-AB99-8046-AE26-98CBE600FCF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9093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Users will be </a:t>
            </a:r>
            <a:r>
              <a:rPr lang="en-US" sz="1200" dirty="0" smtClean="0"/>
              <a:t>asked to enter sex, date of birth, zip code, and email address. Users can even report for household members who are too young to register.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t>The weekly health survey is sent on Mondays via email or push notification</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Some</a:t>
            </a:r>
            <a:r>
              <a:rPr lang="en-US" sz="1400" baseline="0" dirty="0" smtClean="0"/>
              <a:t> FAQs about completing the survey:</a:t>
            </a:r>
          </a:p>
          <a:p>
            <a:r>
              <a:rPr lang="en-US" sz="1200" b="1" kern="1200" dirty="0" smtClean="0">
                <a:solidFill>
                  <a:schemeClr val="tx1"/>
                </a:solidFill>
                <a:effectLst/>
                <a:latin typeface="+mn-lt"/>
                <a:ea typeface="+mn-ea"/>
                <a:cs typeface="+mn-cs"/>
              </a:rPr>
              <a:t>Should I still report my symptoms even if I do not go to the doctor?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 At Flu Near You, we track influenza-like illness (ILI) using reported symptoms. This allows us to count everyone who felt sick, regardless of whether or not they went to see their doctor.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 don't know if I have the flu, but I do have some symptoms. Should I still report them?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 First, the flu can only be confirmed with a laboratory test from your doctor. This is why we are looking for symptoms of influenza-like illness, rather than a definitive flu diagnosis. Second, even though the focus of Flu Near You is the flu, it is important to know when people are getting sick with other illnesses, too. We do not limit reporting only to people whose symptoms are related to flu.</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 had the flu confirmed by my doctor. Why doesn’t Flu Near You give me the option to report this information?</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Flu Near You, we track influenza using symptoms, instead of confirmed cases. This way, we can also count people who may not have visited their doctor or had their flu confirmed by a laboratory test. As long as you reported any symptoms you were experiencing, you provided the information necessary to help understand how influenza is behaving in your community.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 didn't have any symptoms last week, should I still report this?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 you should still report this information. We want to hear from you when you’re healthy, too! This helps better understand how disease is moving in the community. If you've had no symptoms all week, you simply report “no symptoms.”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Do I have to answer a health survey even when it's not flu season?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conduct the survey year-round instead of only during the flu season for a couple reasons. First, it is possible for an influenza outbreak to occur outside of the traditional flu season. For instance, the first wave of pandemic Influenza A (H1N1) hit in the spring of 2009. We want to capture any emerging outbreak, should something similar occur again. Second, our symptoms based health forms allow us to monitor other diseases that may have different seasons than influenza. We already have a longer symptom list targeted to users in Puerto Rico which also monitors Dengue.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 just joined Flu Near You and would like to report symptoms I had 2 months ago. Can I do this?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goal of Flu Near You is to provide a real-time view of influenza in your area. To do this, we need to collect symptom information as it happens. Therefore, we ask each week that you report on your health status from the previous week only.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I'm a health care provider and have seen many patients recently with flu-like symptoms?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Flu Near You is a system in which participants report symptom information only about themselves and their household members. Our partner site, </a:t>
            </a:r>
            <a:r>
              <a:rPr lang="en-US" sz="1200" kern="1200" dirty="0" err="1" smtClean="0">
                <a:solidFill>
                  <a:schemeClr val="tx1"/>
                </a:solidFill>
                <a:effectLst/>
                <a:latin typeface="+mn-lt"/>
                <a:ea typeface="+mn-ea"/>
                <a:cs typeface="+mn-cs"/>
              </a:rPr>
              <a:t>HealthMap</a:t>
            </a:r>
            <a:r>
              <a:rPr lang="en-US" sz="1200" kern="1200" dirty="0" smtClean="0">
                <a:solidFill>
                  <a:schemeClr val="tx1"/>
                </a:solidFill>
                <a:effectLst/>
                <a:latin typeface="+mn-lt"/>
                <a:ea typeface="+mn-ea"/>
                <a:cs typeface="+mn-cs"/>
              </a:rPr>
              <a:t>, allows users to report on known outbreaks such as the one you describe. Please visit </a:t>
            </a:r>
            <a:r>
              <a:rPr lang="en-US" sz="1200" kern="1200" dirty="0" err="1" smtClean="0">
                <a:solidFill>
                  <a:schemeClr val="tx1"/>
                </a:solidFill>
                <a:effectLst/>
                <a:latin typeface="+mn-lt"/>
                <a:ea typeface="+mn-ea"/>
                <a:cs typeface="+mn-cs"/>
              </a:rPr>
              <a:t>healthmap.org</a:t>
            </a:r>
            <a:r>
              <a:rPr lang="en-US" sz="1200" kern="1200" dirty="0" smtClean="0">
                <a:solidFill>
                  <a:schemeClr val="tx1"/>
                </a:solidFill>
                <a:effectLst/>
                <a:latin typeface="+mn-lt"/>
                <a:ea typeface="+mn-ea"/>
                <a:cs typeface="+mn-cs"/>
              </a:rPr>
              <a:t> and click on the box in the lower left side of the map that says "Outbreak Missing" to report an outbreak, or use the </a:t>
            </a:r>
            <a:r>
              <a:rPr lang="en-US" sz="1200" kern="1200" dirty="0" err="1" smtClean="0">
                <a:solidFill>
                  <a:schemeClr val="tx1"/>
                </a:solidFill>
                <a:effectLst/>
                <a:latin typeface="+mn-lt"/>
                <a:ea typeface="+mn-ea"/>
                <a:cs typeface="+mn-cs"/>
              </a:rPr>
              <a:t>HealthMap</a:t>
            </a:r>
            <a:r>
              <a:rPr lang="en-US" sz="1200" kern="1200" dirty="0" smtClean="0">
                <a:solidFill>
                  <a:schemeClr val="tx1"/>
                </a:solidFill>
                <a:effectLst/>
                <a:latin typeface="+mn-lt"/>
                <a:ea typeface="+mn-ea"/>
                <a:cs typeface="+mn-cs"/>
              </a:rPr>
              <a:t> "Outbreaks Near Me" mobile app (available in the iTunes store and the Google Play store). Please feel free to refer your patients to Flu Near You so they can report their symptoms directly to 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Link to FNY FAQs: </a:t>
            </a:r>
            <a:r>
              <a:rPr lang="en-US" sz="1200" b="1" dirty="0" smtClean="0"/>
              <a:t>https://flunearyou.org/#/faq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92A3278E-3878-48D0-B9B9-596044F72649}" type="slidenum">
              <a:rPr lang="en-US" smtClean="0"/>
              <a:pPr>
                <a:defRPr/>
              </a:pPr>
              <a:t>5</a:t>
            </a:fld>
            <a:endParaRPr lang="en-US"/>
          </a:p>
        </p:txBody>
      </p:sp>
    </p:spTree>
    <p:extLst>
      <p:ext uri="{BB962C8B-B14F-4D97-AF65-F5344CB8AC3E}">
        <p14:creationId xmlns:p14="http://schemas.microsoft.com/office/powerpoint/2010/main" val="375325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 is a visual of Flu Near You -- here is a map where you can see flu activity on a local, regional or nationwide scale, aggregate data compared to CDC flu data, local public health links with vaccine information, and a number of reports in your area. </a:t>
            </a:r>
          </a:p>
          <a:p>
            <a:endParaRPr lang="en-US" dirty="0" smtClean="0"/>
          </a:p>
          <a:p>
            <a:r>
              <a:rPr lang="en-US" dirty="0" smtClean="0"/>
              <a:t>Source: from NACCHO’s FNY toolkit </a:t>
            </a:r>
          </a:p>
          <a:p>
            <a:endParaRPr lang="en-US" dirty="0"/>
          </a:p>
        </p:txBody>
      </p:sp>
      <p:sp>
        <p:nvSpPr>
          <p:cNvPr id="4" name="Slide Number Placeholder 3"/>
          <p:cNvSpPr>
            <a:spLocks noGrp="1"/>
          </p:cNvSpPr>
          <p:nvPr>
            <p:ph type="sldNum" sz="quarter" idx="10"/>
          </p:nvPr>
        </p:nvSpPr>
        <p:spPr/>
        <p:txBody>
          <a:bodyPr/>
          <a:lstStyle/>
          <a:p>
            <a:fld id="{D7C1732D-482D-459A-8E9F-0D882D834C73}" type="slidenum">
              <a:rPr lang="en-US" smtClean="0"/>
              <a:t>6</a:t>
            </a:fld>
            <a:endParaRPr lang="en-US"/>
          </a:p>
        </p:txBody>
      </p:sp>
    </p:spTree>
    <p:extLst>
      <p:ext uri="{BB962C8B-B14F-4D97-AF65-F5344CB8AC3E}">
        <p14:creationId xmlns:p14="http://schemas.microsoft.com/office/powerpoint/2010/main" val="73149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4573393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09415929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53238240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0415898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1281758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92312752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E59A147-62F8-D949-A7D7-6BEC6F3B4466}"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75096090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90725832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136545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2" name="Date Placeholder 1"/>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42176DE-DE38-D044-9106-B801E8658C5F}" type="slidenum">
              <a:rPr lang="en-US" smtClean="0"/>
              <a:pPr/>
              <a:t>‹#›</a:t>
            </a:fld>
            <a:endParaRPr lang="en-US"/>
          </a:p>
        </p:txBody>
      </p:sp>
    </p:spTree>
    <p:extLst>
      <p:ext uri="{BB962C8B-B14F-4D97-AF65-F5344CB8AC3E}">
        <p14:creationId xmlns:p14="http://schemas.microsoft.com/office/powerpoint/2010/main" val="1542120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5" name="Date Placeholder 4"/>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14272605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6323611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2E59A147-62F8-D949-A7D7-6BEC6F3B4466}" type="datetimeFigureOut">
              <a:rPr lang="en-US" smtClean="0"/>
              <a:pPr/>
              <a:t>10/26/2016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3270076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47621102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39445174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7698763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E59A147-62F8-D949-A7D7-6BEC6F3B4466}"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6678652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2172715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62103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2" name="Date Placeholder 1"/>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42176DE-DE38-D044-9106-B801E8658C5F}" type="slidenum">
              <a:rPr lang="en-US" smtClean="0"/>
              <a:pPr/>
              <a:t>‹#›</a:t>
            </a:fld>
            <a:endParaRPr lang="en-US"/>
          </a:p>
        </p:txBody>
      </p:sp>
    </p:spTree>
    <p:extLst>
      <p:ext uri="{BB962C8B-B14F-4D97-AF65-F5344CB8AC3E}">
        <p14:creationId xmlns:p14="http://schemas.microsoft.com/office/powerpoint/2010/main" val="187277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5" name="Date Placeholder 4"/>
          <p:cNvSpPr>
            <a:spLocks noGrp="1"/>
          </p:cNvSpPr>
          <p:nvPr>
            <p:ph type="dt" sz="half" idx="10"/>
          </p:nvPr>
        </p:nvSpPr>
        <p:spPr/>
        <p:txBody>
          <a:bodyPr/>
          <a:lstStyle/>
          <a:p>
            <a:fld id="{2E59A147-62F8-D949-A7D7-6BEC6F3B4466}" type="datetimeFigureOut">
              <a:rPr lang="en-US" smtClean="0"/>
              <a:pPr/>
              <a:t>10/26/2016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65953375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342176DE-DE38-D044-9106-B801E8658C5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2E59A147-62F8-D949-A7D7-6BEC6F3B4466}" type="datetimeFigureOut">
              <a:rPr lang="en-US" smtClean="0"/>
              <a:pPr/>
              <a:t>10/26/2016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99979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defTabSz="457200"/>
            <a:fld id="{2E59A147-62F8-D949-A7D7-6BEC6F3B4466}" type="datetimeFigureOut">
              <a:rPr lang="en-US" smtClean="0"/>
              <a:pPr defTabSz="457200"/>
              <a:t>10/26/2016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defTabSz="457200"/>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457200"/>
            <a:fld id="{342176DE-DE38-D044-9106-B801E8658C5F}" type="slidenum">
              <a:rPr lang="en-US" smtClean="0">
                <a:solidFill>
                  <a:srgbClr val="8CADAE">
                    <a:shade val="75000"/>
                  </a:srgbClr>
                </a:solidFill>
              </a:rPr>
              <a:pPr defTabSz="457200"/>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904878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defTabSz="457200"/>
            <a:fld id="{2E59A147-62F8-D949-A7D7-6BEC6F3B4466}" type="datetimeFigureOut">
              <a:rPr lang="en-US" smtClean="0"/>
              <a:pPr defTabSz="457200"/>
              <a:t>10/26/2016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defTabSz="457200"/>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457200"/>
            <a:fld id="{342176DE-DE38-D044-9106-B801E8658C5F}" type="slidenum">
              <a:rPr lang="en-US" smtClean="0">
                <a:solidFill>
                  <a:srgbClr val="8CADAE">
                    <a:shade val="75000"/>
                  </a:srgbClr>
                </a:solidFill>
              </a:rPr>
              <a:pPr defTabSz="457200"/>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0972316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s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701616"/>
            <a:ext cx="3810000" cy="3810000"/>
          </a:xfrm>
          <a:prstGeom prst="rect">
            <a:avLst/>
          </a:prstGeom>
        </p:spPr>
      </p:pic>
      <p:sp>
        <p:nvSpPr>
          <p:cNvPr id="3" name="Subtitle 2"/>
          <p:cNvSpPr>
            <a:spLocks noGrp="1"/>
          </p:cNvSpPr>
          <p:nvPr>
            <p:ph type="subTitle" idx="1"/>
          </p:nvPr>
        </p:nvSpPr>
        <p:spPr>
          <a:xfrm>
            <a:off x="1371600" y="4519081"/>
            <a:ext cx="6308165" cy="1992536"/>
          </a:xfrm>
        </p:spPr>
        <p:txBody>
          <a:bodyPr>
            <a:normAutofit/>
          </a:bodyPr>
          <a:lstStyle/>
          <a:p>
            <a:endParaRPr lang="en-US" sz="2400" dirty="0" smtClean="0"/>
          </a:p>
          <a:p>
            <a:endParaRPr lang="en-US" sz="2400" dirty="0"/>
          </a:p>
          <a:p>
            <a:endParaRPr lang="en-US" sz="2400" dirty="0" smtClean="0"/>
          </a:p>
          <a:p>
            <a:endParaRPr lang="en-US" sz="2100" dirty="0" smtClean="0"/>
          </a:p>
        </p:txBody>
      </p:sp>
      <p:sp>
        <p:nvSpPr>
          <p:cNvPr id="2" name="Title 1"/>
          <p:cNvSpPr>
            <a:spLocks noGrp="1"/>
          </p:cNvSpPr>
          <p:nvPr>
            <p:ph type="ctrTitle"/>
          </p:nvPr>
        </p:nvSpPr>
        <p:spPr>
          <a:xfrm>
            <a:off x="339623" y="298824"/>
            <a:ext cx="8490611" cy="1673411"/>
          </a:xfrm>
        </p:spPr>
        <p:txBody>
          <a:bodyPr>
            <a:normAutofit/>
          </a:bodyPr>
          <a:lstStyle/>
          <a:p>
            <a:r>
              <a:rPr lang="en-US" sz="4000" dirty="0" smtClean="0"/>
              <a:t>TRACKING THE FLU WITH</a:t>
            </a:r>
            <a:r>
              <a:rPr lang="is-IS" sz="4000" dirty="0" smtClean="0"/>
              <a:t>…</a:t>
            </a:r>
            <a:br>
              <a:rPr lang="is-IS" sz="4000" dirty="0" smtClean="0"/>
            </a:br>
            <a:r>
              <a:rPr lang="is-IS" b="1" dirty="0" smtClean="0"/>
              <a:t>FLU NEAR YOU</a:t>
            </a:r>
            <a:endParaRPr lang="en-US" b="1" dirty="0"/>
          </a:p>
        </p:txBody>
      </p:sp>
      <p:pic>
        <p:nvPicPr>
          <p:cNvPr id="6" name="Picture 5" descr="FNY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110948"/>
            <a:ext cx="4681455" cy="1828800"/>
          </a:xfrm>
          <a:prstGeom prst="rect">
            <a:avLst/>
          </a:prstGeom>
          <a:ln w="25400">
            <a:solidFill>
              <a:schemeClr val="accent1"/>
            </a:solidFill>
          </a:ln>
        </p:spPr>
      </p:pic>
      <p:sp>
        <p:nvSpPr>
          <p:cNvPr id="8" name="TextBox 7"/>
          <p:cNvSpPr txBox="1"/>
          <p:nvPr/>
        </p:nvSpPr>
        <p:spPr>
          <a:xfrm>
            <a:off x="152400" y="5882640"/>
            <a:ext cx="7696200" cy="523220"/>
          </a:xfrm>
          <a:prstGeom prst="rect">
            <a:avLst/>
          </a:prstGeom>
          <a:noFill/>
        </p:spPr>
        <p:txBody>
          <a:bodyPr wrap="square" rtlCol="0">
            <a:spAutoFit/>
          </a:bodyPr>
          <a:lstStyle/>
          <a:p>
            <a:r>
              <a:rPr lang="en-US" sz="2800" b="1" dirty="0" smtClean="0">
                <a:solidFill>
                  <a:schemeClr val="tx2">
                    <a:lumMod val="75000"/>
                  </a:schemeClr>
                </a:solidFill>
              </a:rPr>
              <a:t>Help spread the word, not the flu! </a:t>
            </a:r>
            <a:endParaRPr lang="en-US" sz="2800" dirty="0"/>
          </a:p>
        </p:txBody>
      </p:sp>
    </p:spTree>
    <p:extLst>
      <p:ext uri="{BB962C8B-B14F-4D97-AF65-F5344CB8AC3E}">
        <p14:creationId xmlns:p14="http://schemas.microsoft.com/office/powerpoint/2010/main" val="369688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Flu Near You (FNY)?</a:t>
            </a:r>
            <a:endParaRPr lang="en-US" dirty="0"/>
          </a:p>
        </p:txBody>
      </p:sp>
      <p:sp>
        <p:nvSpPr>
          <p:cNvPr id="3" name="Content Placeholder 2"/>
          <p:cNvSpPr>
            <a:spLocks noGrp="1"/>
          </p:cNvSpPr>
          <p:nvPr>
            <p:ph sz="quarter" idx="1"/>
          </p:nvPr>
        </p:nvSpPr>
        <p:spPr>
          <a:xfrm>
            <a:off x="301751" y="1680882"/>
            <a:ext cx="6724056" cy="4840942"/>
          </a:xfrm>
        </p:spPr>
        <p:txBody>
          <a:bodyPr>
            <a:normAutofit fontScale="77500" lnSpcReduction="20000"/>
          </a:bodyPr>
          <a:lstStyle/>
          <a:p>
            <a:r>
              <a:rPr lang="en-US" dirty="0" smtClean="0"/>
              <a:t>Participatory disease surveillance system for influenza-like illness (ILI)</a:t>
            </a:r>
          </a:p>
          <a:p>
            <a:pPr marL="0" indent="0">
              <a:buNone/>
            </a:pPr>
            <a:endParaRPr lang="en-US" dirty="0" smtClean="0"/>
          </a:p>
          <a:p>
            <a:r>
              <a:rPr lang="en-US" sz="2800" dirty="0"/>
              <a:t>W</a:t>
            </a:r>
            <a:r>
              <a:rPr lang="en-US" sz="2800" dirty="0" smtClean="0"/>
              <a:t>ebsite </a:t>
            </a:r>
            <a:r>
              <a:rPr lang="en-US" sz="2800" dirty="0"/>
              <a:t>and mobile application that allows the public to report their health </a:t>
            </a:r>
            <a:r>
              <a:rPr lang="en-US" sz="2800" dirty="0" smtClean="0"/>
              <a:t>status from the previous week </a:t>
            </a:r>
          </a:p>
          <a:p>
            <a:pPr marL="0" indent="0">
              <a:buNone/>
            </a:pPr>
            <a:endParaRPr lang="en-US" sz="2800" dirty="0" smtClean="0"/>
          </a:p>
          <a:p>
            <a:r>
              <a:rPr lang="en-US" sz="2800" dirty="0"/>
              <a:t>G</a:t>
            </a:r>
            <a:r>
              <a:rPr lang="en-US" sz="2800" dirty="0" smtClean="0"/>
              <a:t>raphs </a:t>
            </a:r>
            <a:r>
              <a:rPr lang="en-US" sz="2800" dirty="0"/>
              <a:t>and maps </a:t>
            </a:r>
            <a:r>
              <a:rPr lang="en-US" sz="2800" dirty="0" smtClean="0"/>
              <a:t>these data </a:t>
            </a:r>
            <a:r>
              <a:rPr lang="en-US" sz="2800" dirty="0"/>
              <a:t>to provide local and national views of </a:t>
            </a:r>
            <a:r>
              <a:rPr lang="en-US" sz="2800" dirty="0" smtClean="0"/>
              <a:t>self-reported ILI</a:t>
            </a:r>
          </a:p>
          <a:p>
            <a:endParaRPr lang="en-US" sz="2800" dirty="0" smtClean="0"/>
          </a:p>
          <a:p>
            <a:r>
              <a:rPr lang="en-US" sz="2800" dirty="0" smtClean="0"/>
              <a:t>Also features a “Vaccine Finder” tool</a:t>
            </a:r>
          </a:p>
          <a:p>
            <a:endParaRPr lang="en-US" sz="2800" dirty="0"/>
          </a:p>
          <a:p>
            <a:r>
              <a:rPr lang="en-US" sz="2800" b="1" dirty="0"/>
              <a:t>E</a:t>
            </a:r>
            <a:r>
              <a:rPr lang="en-US" sz="2800" b="1" dirty="0" smtClean="0"/>
              <a:t>arly detection </a:t>
            </a:r>
            <a:r>
              <a:rPr lang="en-US" sz="2800" dirty="0" smtClean="0"/>
              <a:t>of </a:t>
            </a:r>
            <a:r>
              <a:rPr lang="en-US" sz="2800" dirty="0"/>
              <a:t>ILI and provide user-friendly and actionable insights to the public and </a:t>
            </a:r>
            <a:r>
              <a:rPr lang="en-US" sz="2800" dirty="0" smtClean="0"/>
              <a:t>stakeholders </a:t>
            </a:r>
          </a:p>
          <a:p>
            <a:endParaRPr lang="en-US" sz="2800" dirty="0"/>
          </a:p>
          <a:p>
            <a:pPr marL="0" indent="0">
              <a:buNone/>
            </a:pPr>
            <a:endParaRPr lang="en-US" sz="2800" dirty="0"/>
          </a:p>
          <a:p>
            <a:endParaRPr lang="en-US" dirty="0" smtClean="0"/>
          </a:p>
          <a:p>
            <a:endParaRPr lang="en-US" dirty="0" smtClean="0"/>
          </a:p>
          <a:p>
            <a:endParaRPr lang="en-US" dirty="0" smtClean="0"/>
          </a:p>
          <a:p>
            <a:endParaRPr lang="en-US" dirty="0"/>
          </a:p>
        </p:txBody>
      </p:sp>
      <p:pic>
        <p:nvPicPr>
          <p:cNvPr id="4" name="Picture 3" descr="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752" y="2211294"/>
            <a:ext cx="2208494" cy="3854823"/>
          </a:xfrm>
          <a:prstGeom prst="rect">
            <a:avLst/>
          </a:prstGeom>
        </p:spPr>
      </p:pic>
    </p:spTree>
    <p:extLst>
      <p:ext uri="{BB962C8B-B14F-4D97-AF65-F5344CB8AC3E}">
        <p14:creationId xmlns:p14="http://schemas.microsoft.com/office/powerpoint/2010/main" val="1703278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 Near You</a:t>
            </a:r>
            <a:endParaRPr lang="en-US" dirty="0"/>
          </a:p>
        </p:txBody>
      </p:sp>
      <p:sp>
        <p:nvSpPr>
          <p:cNvPr id="3" name="Content Placeholder 2"/>
          <p:cNvSpPr>
            <a:spLocks noGrp="1"/>
          </p:cNvSpPr>
          <p:nvPr>
            <p:ph sz="quarter" idx="1"/>
          </p:nvPr>
        </p:nvSpPr>
        <p:spPr>
          <a:xfrm>
            <a:off x="193183" y="1981200"/>
            <a:ext cx="5563673" cy="4430334"/>
          </a:xfrm>
        </p:spPr>
        <p:txBody>
          <a:bodyPr>
            <a:normAutofit/>
          </a:bodyPr>
          <a:lstStyle/>
          <a:p>
            <a:r>
              <a:rPr lang="en-US" dirty="0" smtClean="0"/>
              <a:t>The tool allows </a:t>
            </a:r>
            <a:r>
              <a:rPr lang="en-US" dirty="0"/>
              <a:t>you to:</a:t>
            </a:r>
          </a:p>
          <a:p>
            <a:pPr lvl="1"/>
            <a:r>
              <a:rPr lang="en-US" dirty="0"/>
              <a:t>Complete quick and easy surveys to build flu </a:t>
            </a:r>
            <a:r>
              <a:rPr lang="en-US" dirty="0" smtClean="0"/>
              <a:t>awareness</a:t>
            </a:r>
            <a:endParaRPr lang="en-US" dirty="0" smtClean="0"/>
          </a:p>
          <a:p>
            <a:pPr lvl="1"/>
            <a:r>
              <a:rPr lang="en-US" dirty="0" smtClean="0"/>
              <a:t>See </a:t>
            </a:r>
            <a:r>
              <a:rPr lang="en-US" dirty="0" smtClean="0"/>
              <a:t>self-reported flu </a:t>
            </a:r>
            <a:r>
              <a:rPr lang="en-US" dirty="0"/>
              <a:t>activity in your </a:t>
            </a:r>
            <a:r>
              <a:rPr lang="en-US" dirty="0" smtClean="0"/>
              <a:t>area</a:t>
            </a:r>
            <a:endParaRPr lang="en-US" dirty="0"/>
          </a:p>
          <a:p>
            <a:pPr lvl="1"/>
            <a:r>
              <a:rPr lang="en-US" dirty="0"/>
              <a:t>Find nearby locations that </a:t>
            </a:r>
            <a:r>
              <a:rPr lang="en-US" dirty="0" smtClean="0"/>
              <a:t>offer </a:t>
            </a:r>
            <a:r>
              <a:rPr lang="en-US" dirty="0"/>
              <a:t>flu vaccines</a:t>
            </a:r>
          </a:p>
          <a:p>
            <a:pPr lvl="1"/>
            <a:r>
              <a:rPr lang="en-US" dirty="0" smtClean="0"/>
              <a:t>Connect </a:t>
            </a:r>
            <a:r>
              <a:rPr lang="en-US" dirty="0"/>
              <a:t>to local public health resources</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305318"/>
            <a:ext cx="3155323" cy="3028682"/>
          </a:xfrm>
          <a:prstGeom prst="rect">
            <a:avLst/>
          </a:prstGeom>
        </p:spPr>
      </p:pic>
    </p:spTree>
    <p:extLst>
      <p:ext uri="{BB962C8B-B14F-4D97-AF65-F5344CB8AC3E}">
        <p14:creationId xmlns:p14="http://schemas.microsoft.com/office/powerpoint/2010/main" val="175756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Created Flu Near You?</a:t>
            </a:r>
            <a:endParaRPr lang="en-US" dirty="0"/>
          </a:p>
        </p:txBody>
      </p:sp>
      <p:sp>
        <p:nvSpPr>
          <p:cNvPr id="3" name="Content Placeholder 2"/>
          <p:cNvSpPr>
            <a:spLocks noGrp="1"/>
          </p:cNvSpPr>
          <p:nvPr>
            <p:ph sz="quarter" idx="1"/>
          </p:nvPr>
        </p:nvSpPr>
        <p:spPr>
          <a:xfrm>
            <a:off x="301752" y="1905000"/>
            <a:ext cx="8503920" cy="3465124"/>
          </a:xfrm>
        </p:spPr>
        <p:txBody>
          <a:bodyPr>
            <a:normAutofit/>
          </a:bodyPr>
          <a:lstStyle/>
          <a:p>
            <a:r>
              <a:rPr lang="en-US" dirty="0"/>
              <a:t>Flu Near You </a:t>
            </a:r>
            <a:r>
              <a:rPr lang="en-US" dirty="0" smtClean="0"/>
              <a:t>is a collaboration between:</a:t>
            </a:r>
          </a:p>
          <a:p>
            <a:pPr lvl="1"/>
            <a:r>
              <a:rPr lang="en-US" dirty="0" smtClean="0"/>
              <a:t>HealthMap at Boston Children’s Hospital</a:t>
            </a:r>
          </a:p>
          <a:p>
            <a:pPr lvl="1"/>
            <a:r>
              <a:rPr lang="en-US" dirty="0" smtClean="0"/>
              <a:t>American Public Health Association</a:t>
            </a:r>
          </a:p>
          <a:p>
            <a:pPr lvl="1"/>
            <a:r>
              <a:rPr lang="en-US" dirty="0" smtClean="0"/>
              <a:t>Epidemiologists at Harvard University </a:t>
            </a:r>
          </a:p>
          <a:p>
            <a:pPr lvl="1"/>
            <a:r>
              <a:rPr lang="en-US" dirty="0" err="1" smtClean="0"/>
              <a:t>Skoll</a:t>
            </a:r>
            <a:r>
              <a:rPr lang="en-US" dirty="0" smtClean="0"/>
              <a:t> Global Threats Fund </a:t>
            </a:r>
          </a:p>
          <a:p>
            <a:pPr marL="0" indent="0">
              <a:buNone/>
            </a:pPr>
            <a:endParaRPr lang="en-US" dirty="0" smtClean="0"/>
          </a:p>
          <a:p>
            <a:endParaRPr lang="en-US" dirty="0"/>
          </a:p>
          <a:p>
            <a:endParaRPr lang="en-US" dirty="0"/>
          </a:p>
          <a:p>
            <a:pPr marL="0" indent="0">
              <a:buNone/>
            </a:pPr>
            <a:endParaRPr lang="en-US" dirty="0"/>
          </a:p>
          <a:p>
            <a:pPr marL="0"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01752" y="5437023"/>
            <a:ext cx="1897270" cy="820471"/>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2400262" y="5437021"/>
            <a:ext cx="2185185" cy="820471"/>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4723279" y="5421363"/>
            <a:ext cx="1990759" cy="820471"/>
          </a:xfrm>
          <a:prstGeom prst="rect">
            <a:avLst/>
          </a:prstGeom>
          <a:noFill/>
          <a:ln>
            <a:no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4002" y="5437022"/>
            <a:ext cx="1962150" cy="820471"/>
          </a:xfrm>
          <a:prstGeom prst="rect">
            <a:avLst/>
          </a:prstGeom>
        </p:spPr>
      </p:pic>
    </p:spTree>
    <p:extLst>
      <p:ext uri="{BB962C8B-B14F-4D97-AF65-F5344CB8AC3E}">
        <p14:creationId xmlns:p14="http://schemas.microsoft.com/office/powerpoint/2010/main" val="3208925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Participate? </a:t>
            </a:r>
            <a:endParaRPr lang="en-US" dirty="0"/>
          </a:p>
        </p:txBody>
      </p:sp>
      <p:sp>
        <p:nvSpPr>
          <p:cNvPr id="3" name="Slide Number Placeholder 2"/>
          <p:cNvSpPr>
            <a:spLocks noGrp="1"/>
          </p:cNvSpPr>
          <p:nvPr>
            <p:ph type="sldNum" sz="quarter" idx="12"/>
          </p:nvPr>
        </p:nvSpPr>
        <p:spPr/>
        <p:txBody>
          <a:bodyPr/>
          <a:lstStyle/>
          <a:p>
            <a:pPr>
              <a:defRPr/>
            </a:pPr>
            <a:fld id="{DDF8381D-E67E-4B7F-853C-BD8502116913}" type="slidenum">
              <a:rPr lang="en-US" smtClean="0"/>
              <a:pPr>
                <a:defRPr/>
              </a:pPr>
              <a:t>5</a:t>
            </a:fld>
            <a:endParaRPr lang="en-US"/>
          </a:p>
        </p:txBody>
      </p:sp>
      <p:sp>
        <p:nvSpPr>
          <p:cNvPr id="4" name="Content Placeholder 3"/>
          <p:cNvSpPr>
            <a:spLocks noGrp="1"/>
          </p:cNvSpPr>
          <p:nvPr>
            <p:ph sz="quarter" idx="1"/>
          </p:nvPr>
        </p:nvSpPr>
        <p:spPr>
          <a:xfrm>
            <a:off x="228600" y="1467696"/>
            <a:ext cx="5105400" cy="5085503"/>
          </a:xfrm>
        </p:spPr>
        <p:txBody>
          <a:bodyPr>
            <a:normAutofit lnSpcReduction="10000"/>
          </a:bodyPr>
          <a:lstStyle/>
          <a:p>
            <a:r>
              <a:rPr lang="en-US" sz="2300" dirty="0" smtClean="0"/>
              <a:t>Individuals 13 years and older in US and Canada can register </a:t>
            </a:r>
            <a:endParaRPr lang="en-US" sz="2300" dirty="0"/>
          </a:p>
          <a:p>
            <a:pPr lvl="1"/>
            <a:r>
              <a:rPr lang="en-US" sz="1900" dirty="0" smtClean="0"/>
              <a:t>Register using the </a:t>
            </a:r>
            <a:r>
              <a:rPr lang="en-US" sz="1900" dirty="0"/>
              <a:t>website, a mobile application, or </a:t>
            </a:r>
            <a:r>
              <a:rPr lang="en-US" sz="1900" dirty="0" smtClean="0"/>
              <a:t>Facebook</a:t>
            </a:r>
            <a:endParaRPr lang="en-US" sz="1900" dirty="0"/>
          </a:p>
          <a:p>
            <a:pPr lvl="1"/>
            <a:endParaRPr lang="en-US" sz="2400" dirty="0"/>
          </a:p>
          <a:p>
            <a:r>
              <a:rPr lang="en-US" sz="2400" dirty="0"/>
              <a:t>After </a:t>
            </a:r>
            <a:r>
              <a:rPr lang="en-US" sz="2400" dirty="0" smtClean="0"/>
              <a:t>registration </a:t>
            </a:r>
            <a:r>
              <a:rPr lang="en-US" sz="2400" dirty="0"/>
              <a:t>is confirmed, </a:t>
            </a:r>
            <a:r>
              <a:rPr lang="en-US" sz="2400" dirty="0" smtClean="0"/>
              <a:t>users can </a:t>
            </a:r>
            <a:r>
              <a:rPr lang="en-US" sz="2400" dirty="0"/>
              <a:t>complete </a:t>
            </a:r>
            <a:r>
              <a:rPr lang="en-US" sz="2400" dirty="0" smtClean="0"/>
              <a:t>their </a:t>
            </a:r>
            <a:r>
              <a:rPr lang="en-US" sz="2400" dirty="0"/>
              <a:t>first </a:t>
            </a:r>
            <a:r>
              <a:rPr lang="en-US" sz="2400" dirty="0" smtClean="0"/>
              <a:t>health status survey</a:t>
            </a:r>
            <a:endParaRPr lang="en-US" sz="2400" dirty="0"/>
          </a:p>
          <a:p>
            <a:endParaRPr lang="en-US" sz="2400" dirty="0"/>
          </a:p>
          <a:p>
            <a:r>
              <a:rPr lang="en-US" sz="2400" dirty="0"/>
              <a:t>Each </a:t>
            </a:r>
            <a:r>
              <a:rPr lang="en-US" sz="2400" dirty="0" smtClean="0"/>
              <a:t>Monday, users receive an email with a link to report any symptoms </a:t>
            </a:r>
            <a:r>
              <a:rPr lang="en-US" sz="2400" dirty="0"/>
              <a:t>in the past </a:t>
            </a:r>
            <a:r>
              <a:rPr lang="en-US" sz="2400" dirty="0" smtClean="0"/>
              <a:t>week</a:t>
            </a:r>
          </a:p>
          <a:p>
            <a:pPr marL="0" indent="0">
              <a:buNone/>
            </a:pPr>
            <a:endParaRPr lang="en-US" sz="2300" dirty="0"/>
          </a:p>
          <a:p>
            <a:r>
              <a:rPr lang="en-US" sz="2300" dirty="0" smtClean="0"/>
              <a:t>FluNearYou.org</a:t>
            </a:r>
            <a:endParaRPr lang="en-US" sz="2000" dirty="0" smtClean="0"/>
          </a:p>
          <a:p>
            <a:endParaRPr lang="en-US" sz="2000" dirty="0" smtClean="0"/>
          </a:p>
          <a:p>
            <a:endParaRPr lang="en-US" dirty="0" smtClean="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67696"/>
            <a:ext cx="3657600" cy="4780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133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Information Displayed?</a:t>
            </a:r>
            <a:endParaRPr lang="en-US" dirty="0"/>
          </a:p>
        </p:txBody>
      </p:sp>
      <p:pic>
        <p:nvPicPr>
          <p:cNvPr id="4" name="Content Placeholder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7696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35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1176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610</Words>
  <Application>Microsoft Office PowerPoint</Application>
  <PresentationFormat>On-screen Show (4:3)</PresentationFormat>
  <Paragraphs>83</Paragraphs>
  <Slides>7</Slides>
  <Notes>4</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Civic</vt:lpstr>
      <vt:lpstr>1_Civic</vt:lpstr>
      <vt:lpstr>TRACKING THE FLU WITH… FLU NEAR YOU</vt:lpstr>
      <vt:lpstr>What is Flu Near You (FNY)?</vt:lpstr>
      <vt:lpstr>Flu Near You</vt:lpstr>
      <vt:lpstr>Who Created Flu Near You?</vt:lpstr>
      <vt:lpstr>How Can You Participate? </vt:lpstr>
      <vt:lpstr>How is the Information Displayed?</vt:lpstr>
      <vt:lpstr>PowerPoint Presentation</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THE FLU WITH… FLU NEAR YOU</dc:title>
  <dc:creator>Fenno, Sarah (VDH)</dc:creator>
  <cp:lastModifiedBy>Fenno, Sarah (VDH)</cp:lastModifiedBy>
  <cp:revision>3</cp:revision>
  <dcterms:created xsi:type="dcterms:W3CDTF">2016-10-18T15:38:04Z</dcterms:created>
  <dcterms:modified xsi:type="dcterms:W3CDTF">2016-10-26T14:13:14Z</dcterms:modified>
</cp:coreProperties>
</file>