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5"/>
  </p:sldMasterIdLst>
  <p:notesMasterIdLst>
    <p:notesMasterId r:id="rId60"/>
  </p:notesMasterIdLst>
  <p:handoutMasterIdLst>
    <p:handoutMasterId r:id="rId61"/>
  </p:handoutMasterIdLst>
  <p:sldIdLst>
    <p:sldId id="274" r:id="rId6"/>
    <p:sldId id="314" r:id="rId7"/>
    <p:sldId id="368" r:id="rId8"/>
    <p:sldId id="355" r:id="rId9"/>
    <p:sldId id="380" r:id="rId10"/>
    <p:sldId id="376" r:id="rId11"/>
    <p:sldId id="377" r:id="rId12"/>
    <p:sldId id="378" r:id="rId13"/>
    <p:sldId id="275" r:id="rId14"/>
    <p:sldId id="277" r:id="rId15"/>
    <p:sldId id="369" r:id="rId16"/>
    <p:sldId id="366" r:id="rId17"/>
    <p:sldId id="280" r:id="rId18"/>
    <p:sldId id="363" r:id="rId19"/>
    <p:sldId id="362" r:id="rId20"/>
    <p:sldId id="364" r:id="rId21"/>
    <p:sldId id="281" r:id="rId22"/>
    <p:sldId id="318" r:id="rId23"/>
    <p:sldId id="382" r:id="rId24"/>
    <p:sldId id="319" r:id="rId25"/>
    <p:sldId id="358" r:id="rId26"/>
    <p:sldId id="341" r:id="rId27"/>
    <p:sldId id="343" r:id="rId28"/>
    <p:sldId id="342" r:id="rId29"/>
    <p:sldId id="338" r:id="rId30"/>
    <p:sldId id="384" r:id="rId31"/>
    <p:sldId id="321" r:id="rId32"/>
    <p:sldId id="332" r:id="rId33"/>
    <p:sldId id="290" r:id="rId34"/>
    <p:sldId id="385" r:id="rId35"/>
    <p:sldId id="386" r:id="rId36"/>
    <p:sldId id="291" r:id="rId37"/>
    <p:sldId id="328" r:id="rId38"/>
    <p:sldId id="330" r:id="rId39"/>
    <p:sldId id="357" r:id="rId40"/>
    <p:sldId id="329" r:id="rId41"/>
    <p:sldId id="293" r:id="rId42"/>
    <p:sldId id="324" r:id="rId43"/>
    <p:sldId id="323" r:id="rId44"/>
    <p:sldId id="322" r:id="rId45"/>
    <p:sldId id="339" r:id="rId46"/>
    <p:sldId id="383" r:id="rId47"/>
    <p:sldId id="325" r:id="rId48"/>
    <p:sldId id="340" r:id="rId49"/>
    <p:sldId id="326" r:id="rId50"/>
    <p:sldId id="327" r:id="rId51"/>
    <p:sldId id="365" r:id="rId52"/>
    <p:sldId id="381" r:id="rId53"/>
    <p:sldId id="353" r:id="rId54"/>
    <p:sldId id="306" r:id="rId55"/>
    <p:sldId id="359" r:id="rId56"/>
    <p:sldId id="360" r:id="rId57"/>
    <p:sldId id="361" r:id="rId58"/>
    <p:sldId id="276" r:id="rId5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C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1" autoAdjust="0"/>
    <p:restoredTop sz="81541" autoAdjust="0"/>
  </p:normalViewPr>
  <p:slideViewPr>
    <p:cSldViewPr snapToGrid="0">
      <p:cViewPr>
        <p:scale>
          <a:sx n="60" d="100"/>
          <a:sy n="60" d="100"/>
        </p:scale>
        <p:origin x="-978" y="-60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1" d="100"/>
          <a:sy n="81" d="100"/>
        </p:scale>
        <p:origin x="-2034" y="-84"/>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1314" tIns="45658" rIns="91314" bIns="45658" rtlCol="0"/>
          <a:lstStyle>
            <a:lvl1pPr algn="l">
              <a:defRPr sz="1200"/>
            </a:lvl1pPr>
          </a:lstStyle>
          <a:p>
            <a:endParaRPr lang="en-US" dirty="0"/>
          </a:p>
        </p:txBody>
      </p:sp>
      <p:sp>
        <p:nvSpPr>
          <p:cNvPr id="3" name="Date Placeholder 2"/>
          <p:cNvSpPr>
            <a:spLocks noGrp="1"/>
          </p:cNvSpPr>
          <p:nvPr>
            <p:ph type="dt" sz="quarter" idx="1"/>
          </p:nvPr>
        </p:nvSpPr>
        <p:spPr>
          <a:xfrm>
            <a:off x="3898103" y="0"/>
            <a:ext cx="2982119" cy="464820"/>
          </a:xfrm>
          <a:prstGeom prst="rect">
            <a:avLst/>
          </a:prstGeom>
        </p:spPr>
        <p:txBody>
          <a:bodyPr vert="horz" lIns="91314" tIns="45658" rIns="91314" bIns="45658" rtlCol="0"/>
          <a:lstStyle>
            <a:lvl1pPr algn="r">
              <a:defRPr sz="1200"/>
            </a:lvl1pPr>
          </a:lstStyle>
          <a:p>
            <a:fld id="{66CBCFD5-3691-417D-A318-617534CB2623}" type="datetimeFigureOut">
              <a:rPr lang="en-US" smtClean="0"/>
              <a:pPr/>
              <a:t>10/6/2015</a:t>
            </a:fld>
            <a:endParaRPr lang="en-US" dirty="0"/>
          </a:p>
        </p:txBody>
      </p:sp>
      <p:sp>
        <p:nvSpPr>
          <p:cNvPr id="4" name="Footer Placeholder 3"/>
          <p:cNvSpPr>
            <a:spLocks noGrp="1"/>
          </p:cNvSpPr>
          <p:nvPr>
            <p:ph type="ftr" sz="quarter" idx="2"/>
          </p:nvPr>
        </p:nvSpPr>
        <p:spPr>
          <a:xfrm>
            <a:off x="1" y="8829968"/>
            <a:ext cx="2982119" cy="464820"/>
          </a:xfrm>
          <a:prstGeom prst="rect">
            <a:avLst/>
          </a:prstGeom>
        </p:spPr>
        <p:txBody>
          <a:bodyPr vert="horz" lIns="91314" tIns="45658" rIns="91314" bIns="45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3" y="8829968"/>
            <a:ext cx="2982119" cy="464820"/>
          </a:xfrm>
          <a:prstGeom prst="rect">
            <a:avLst/>
          </a:prstGeom>
        </p:spPr>
        <p:txBody>
          <a:bodyPr vert="horz" lIns="91314" tIns="45658" rIns="91314" bIns="45658" rtlCol="0" anchor="b"/>
          <a:lstStyle>
            <a:lvl1pPr algn="r">
              <a:defRPr sz="1200"/>
            </a:lvl1pPr>
          </a:lstStyle>
          <a:p>
            <a:fld id="{EE49689E-4A77-4A55-AE13-5D757D700AD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1314" tIns="45658" rIns="91314" bIns="45658" rtlCol="0"/>
          <a:lstStyle>
            <a:lvl1pPr algn="l">
              <a:defRPr sz="1200"/>
            </a:lvl1pPr>
          </a:lstStyle>
          <a:p>
            <a:endParaRPr lang="en-US" dirty="0"/>
          </a:p>
        </p:txBody>
      </p:sp>
      <p:sp>
        <p:nvSpPr>
          <p:cNvPr id="3" name="Date Placeholder 2"/>
          <p:cNvSpPr>
            <a:spLocks noGrp="1"/>
          </p:cNvSpPr>
          <p:nvPr>
            <p:ph type="dt" idx="1"/>
          </p:nvPr>
        </p:nvSpPr>
        <p:spPr>
          <a:xfrm>
            <a:off x="3898103" y="0"/>
            <a:ext cx="2982119" cy="466434"/>
          </a:xfrm>
          <a:prstGeom prst="rect">
            <a:avLst/>
          </a:prstGeom>
        </p:spPr>
        <p:txBody>
          <a:bodyPr vert="horz" lIns="91314" tIns="45658" rIns="91314" bIns="45658" rtlCol="0"/>
          <a:lstStyle>
            <a:lvl1pPr algn="r">
              <a:defRPr sz="1200"/>
            </a:lvl1pPr>
          </a:lstStyle>
          <a:p>
            <a:fld id="{A2BC1606-E161-46D0-A1EB-901890B30C86}" type="datetimeFigureOut">
              <a:rPr lang="en-US" smtClean="0"/>
              <a:pPr/>
              <a:t>10/6/2015</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314" tIns="45658" rIns="91314" bIns="45658" rtlCol="0" anchor="ctr"/>
          <a:lstStyle/>
          <a:p>
            <a:endParaRPr lang="en-US" dirty="0"/>
          </a:p>
        </p:txBody>
      </p:sp>
      <p:sp>
        <p:nvSpPr>
          <p:cNvPr id="5" name="Notes Placeholder 4"/>
          <p:cNvSpPr>
            <a:spLocks noGrp="1"/>
          </p:cNvSpPr>
          <p:nvPr>
            <p:ph type="body" sz="quarter" idx="3"/>
          </p:nvPr>
        </p:nvSpPr>
        <p:spPr>
          <a:xfrm>
            <a:off x="688182" y="4473893"/>
            <a:ext cx="5505450" cy="3660457"/>
          </a:xfrm>
          <a:prstGeom prst="rect">
            <a:avLst/>
          </a:prstGeom>
        </p:spPr>
        <p:txBody>
          <a:bodyPr vert="horz" lIns="91314" tIns="45658" rIns="91314" bIns="45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6433"/>
          </a:xfrm>
          <a:prstGeom prst="rect">
            <a:avLst/>
          </a:prstGeom>
        </p:spPr>
        <p:txBody>
          <a:bodyPr vert="horz" lIns="91314" tIns="45658" rIns="91314" bIns="45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7"/>
            <a:ext cx="2982119" cy="466433"/>
          </a:xfrm>
          <a:prstGeom prst="rect">
            <a:avLst/>
          </a:prstGeom>
        </p:spPr>
        <p:txBody>
          <a:bodyPr vert="horz" lIns="91314" tIns="45658" rIns="91314" bIns="45658" rtlCol="0" anchor="b"/>
          <a:lstStyle>
            <a:lvl1pPr algn="r">
              <a:defRPr sz="1200"/>
            </a:lvl1pPr>
          </a:lstStyle>
          <a:p>
            <a:fld id="{EE5A74DF-0D7B-4D16-8D2B-D3746DDCA769}" type="slidenum">
              <a:rPr lang="en-US" smtClean="0"/>
              <a:pPr/>
              <a:t>‹#›</a:t>
            </a:fld>
            <a:endParaRPr lang="en-US" dirty="0"/>
          </a:p>
        </p:txBody>
      </p:sp>
    </p:spTree>
    <p:extLst>
      <p:ext uri="{BB962C8B-B14F-4D97-AF65-F5344CB8AC3E}">
        <p14:creationId xmlns:p14="http://schemas.microsoft.com/office/powerpoint/2010/main" xmlns="" val="267431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3039" indent="-453039">
              <a:spcBef>
                <a:spcPts val="1189"/>
              </a:spcBef>
              <a:buFont typeface="+mj-lt"/>
              <a:buAutoNum type="arabicPeriod"/>
            </a:pPr>
            <a:r>
              <a:rPr lang="en-US" b="1" dirty="0" smtClean="0">
                <a:solidFill>
                  <a:schemeClr val="accent6"/>
                </a:solidFill>
              </a:rPr>
              <a:t>Build healthy, connected communities</a:t>
            </a:r>
          </a:p>
          <a:p>
            <a:pPr marL="453039" indent="-453039">
              <a:spcBef>
                <a:spcPts val="1189"/>
              </a:spcBef>
              <a:buFont typeface="+mj-lt"/>
              <a:buAutoNum type="arabicPeriod"/>
            </a:pPr>
            <a:r>
              <a:rPr lang="en-US" b="1" dirty="0" smtClean="0">
                <a:solidFill>
                  <a:schemeClr val="accent6"/>
                </a:solidFill>
              </a:rPr>
              <a:t>Give Virginia’s children a strong start</a:t>
            </a:r>
          </a:p>
          <a:p>
            <a:pPr marL="453039" indent="-453039">
              <a:spcBef>
                <a:spcPts val="1189"/>
              </a:spcBef>
              <a:buFont typeface="+mj-lt"/>
              <a:buAutoNum type="arabicPeriod"/>
            </a:pPr>
            <a:r>
              <a:rPr lang="en-US" b="1" dirty="0" smtClean="0">
                <a:solidFill>
                  <a:schemeClr val="accent6"/>
                </a:solidFill>
              </a:rPr>
              <a:t>Focus on prevention</a:t>
            </a:r>
          </a:p>
          <a:p>
            <a:pPr marL="453039" indent="-453039">
              <a:spcBef>
                <a:spcPts val="1189"/>
              </a:spcBef>
              <a:buFont typeface="+mj-lt"/>
              <a:buAutoNum type="arabicPeriod"/>
            </a:pPr>
            <a:r>
              <a:rPr lang="en-US" b="1" dirty="0" smtClean="0">
                <a:solidFill>
                  <a:schemeClr val="accent6"/>
                </a:solidFill>
              </a:rPr>
              <a:t>Provide quality healthcare</a:t>
            </a:r>
          </a:p>
          <a:p>
            <a:pPr marL="453039" indent="-453039">
              <a:spcBef>
                <a:spcPts val="1189"/>
              </a:spcBef>
              <a:buFont typeface="+mj-lt"/>
              <a:buAutoNum type="arabicPeriod"/>
            </a:pPr>
            <a:endParaRPr lang="en-US" b="1" dirty="0" smtClean="0">
              <a:solidFill>
                <a:schemeClr val="accent6"/>
              </a:solidFill>
            </a:endParaRPr>
          </a:p>
          <a:p>
            <a:pPr marL="453039" indent="-453039">
              <a:spcBef>
                <a:spcPts val="1189"/>
              </a:spcBef>
              <a:buFont typeface="+mj-lt"/>
              <a:buAutoNum type="arabicPeriod"/>
            </a:pPr>
            <a:endParaRPr lang="en-US" b="1" dirty="0" smtClean="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Consumer Opportunity Profile is comprised of four population level variables (average years of education, food accessibility, affordability (cost of housing and transportation as a % of income), and material deprivation (lack of housing access, lack of transportation, prevalence of overcrowding in homes and unemployment).  The profile represents access to basic consumer resources that support long and health lives.  The profile is measured on a scale of 0 (representing no access) to 100 (representing perfect access).  The current baseline for Virginia is 81.8.</a:t>
            </a: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079">
              <a:defRPr/>
            </a:pPr>
            <a:r>
              <a:rPr lang="en-US" baseline="0" dirty="0" smtClean="0"/>
              <a:t>The Economic Opportunity Profile is comprised of three variables (employment access, job participation and income inequality) that represent access to traditional economic resources that support long and health lives.  The profile is measured on a scale of 0 (representing no access) to 100 (representing perfect access).  The current baseline for Virginia is 70.7</a:t>
            </a: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079">
              <a:defRPr/>
            </a:pPr>
            <a:r>
              <a:rPr lang="en-US" baseline="0" dirty="0" err="1" smtClean="0"/>
              <a:t>HIE</a:t>
            </a:r>
            <a:r>
              <a:rPr lang="en-US" baseline="0" dirty="0" smtClean="0"/>
              <a:t> connectedness is still under development, however an available surrogate metric is office based providers with a basic </a:t>
            </a:r>
            <a:r>
              <a:rPr lang="en-US" baseline="0" dirty="0" err="1" smtClean="0"/>
              <a:t>EHR</a:t>
            </a:r>
            <a:r>
              <a:rPr lang="en-US" baseline="0" dirty="0" smtClean="0"/>
              <a:t>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2B25BD4-033D-4768-A1CB-7EB9744401C0}" type="slidenum">
              <a:rPr lang="en-US" smtClean="0"/>
              <a:pPr/>
              <a:t>19</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lvl="0"/>
            <a:r>
              <a:rPr lang="en-US" dirty="0" smtClean="0"/>
              <a:t>Demonstration</a:t>
            </a:r>
            <a:r>
              <a:rPr lang="en-US" baseline="0" dirty="0" smtClean="0"/>
              <a:t> of geographic disparities for Teen </a:t>
            </a:r>
            <a:r>
              <a:rPr lang="en-US" baseline="0" smtClean="0"/>
              <a:t>Pregnancy Rate.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2014 have not yet been published. Later this year, VDH will maintain full access to these data and will be able to calculate performance for 2014. These data are not available prior to 2013. </a:t>
            </a:r>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metric is constrained</a:t>
            </a:r>
            <a:r>
              <a:rPr lang="en-US" baseline="0" dirty="0" smtClean="0"/>
              <a:t> by our available data.  Th</a:t>
            </a:r>
            <a:r>
              <a:rPr lang="en-US" dirty="0" smtClean="0"/>
              <a:t>e</a:t>
            </a:r>
            <a:r>
              <a:rPr lang="en-US" baseline="0" dirty="0" smtClean="0"/>
              <a:t> m</a:t>
            </a:r>
            <a:r>
              <a:rPr lang="en-US" dirty="0" smtClean="0"/>
              <a:t>ost</a:t>
            </a:r>
            <a:r>
              <a:rPr lang="en-US" baseline="0" dirty="0" smtClean="0"/>
              <a:t> comprehensive cost data is from 2009, however cost information is captured by </a:t>
            </a:r>
            <a:r>
              <a:rPr lang="en-US" baseline="0" dirty="0" err="1" smtClean="0"/>
              <a:t>APCD</a:t>
            </a:r>
            <a:r>
              <a:rPr lang="en-US" baseline="0" dirty="0" smtClean="0"/>
              <a:t> and with current participation rates accounts for about 50% of Virginia’s population  </a:t>
            </a:r>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BRFSS</a:t>
            </a:r>
            <a:r>
              <a:rPr lang="en-US" dirty="0" smtClean="0"/>
              <a:t> is an ongoing, annual survey of adults, who are randomly called via landline or cell phone.  The survey is coordinated by the Centers for Disease Control and Prevention (CDC) and conducted in all 50 states.  Therefore the rates of </a:t>
            </a:r>
            <a:r>
              <a:rPr lang="en-US" dirty="0" err="1" smtClean="0"/>
              <a:t>of</a:t>
            </a:r>
            <a:r>
              <a:rPr lang="en-US" dirty="0" smtClean="0"/>
              <a:t> Virginia adults who reported having one or more days of poor health that kept them from doing usual activities in Virginia can be easily compared to other states and can be trended over time.  While the data can be annually tracked at the state level,  the small number of people surveyed in any given locality makes it difficult to estimate the rate of  Virginia adults who reported having one or more days of poor health (physical health or mental health) that kept them from doing usual activities  within local areas, without combining several years of data.</a:t>
            </a:r>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3039" indent="-453039">
              <a:spcBef>
                <a:spcPts val="1189"/>
              </a:spcBef>
              <a:buFont typeface="+mj-lt"/>
              <a:buAutoNum type="arabicPeriod"/>
            </a:pPr>
            <a:endParaRPr lang="en-US" b="1" dirty="0" smtClean="0">
              <a:solidFill>
                <a:schemeClr val="accent6"/>
              </a:solidFill>
            </a:endParaRPr>
          </a:p>
          <a:p>
            <a:pPr marL="453039" indent="-453039">
              <a:spcBef>
                <a:spcPts val="1189"/>
              </a:spcBef>
              <a:buFont typeface="+mj-lt"/>
              <a:buAutoNum type="arabicPeriod"/>
            </a:pPr>
            <a:endParaRPr lang="en-US" b="1" dirty="0" smtClean="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chemeClr val="bg1"/>
                </a:solidFill>
              </a:rPr>
              <a:t>born preterm, Virginia’s preterm birth rate would be reduced to 8.6 %, and Virginia would have the lowest rate in the nation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New 21st Century Scientific Basis----  provides one system with multiple</a:t>
            </a:r>
            <a:r>
              <a:rPr lang="en-US" baseline="0" dirty="0" smtClean="0"/>
              <a:t> </a:t>
            </a:r>
            <a:r>
              <a:rPr lang="en-US" baseline="0" dirty="0" err="1" smtClean="0"/>
              <a:t>factors,</a:t>
            </a:r>
            <a:r>
              <a:rPr lang="en-US" dirty="0" err="1" smtClean="0"/>
              <a:t>Provides</a:t>
            </a:r>
            <a:r>
              <a:rPr lang="en-US" dirty="0" smtClean="0"/>
              <a:t> an understanding of</a:t>
            </a:r>
            <a:r>
              <a:rPr lang="en-US" b="1" dirty="0" smtClean="0"/>
              <a:t> how </a:t>
            </a:r>
            <a:r>
              <a:rPr lang="en-US" dirty="0" smtClean="0"/>
              <a:t>the social environment gets built into our bodies</a:t>
            </a:r>
          </a:p>
          <a:p>
            <a:r>
              <a:rPr lang="en-US" dirty="0" smtClean="0"/>
              <a:t>• Bridges our intuitive understanding of the social causes of ill health with our understanding of the body’s response and clinical manifestations</a:t>
            </a:r>
          </a:p>
          <a:p>
            <a:r>
              <a:rPr lang="en-US" dirty="0" smtClean="0"/>
              <a:t>• Incorporates our growing scientific understanding of the biology of human development including brain development</a:t>
            </a:r>
          </a:p>
          <a:p>
            <a:r>
              <a:rPr lang="en-US" dirty="0" smtClean="0"/>
              <a:t>• Focuses on root causes of illness and disparities</a:t>
            </a:r>
          </a:p>
          <a:p>
            <a:endParaRPr lang="en-US" sz="800" dirty="0" smtClean="0"/>
          </a:p>
          <a:p>
            <a:endParaRPr lang="en-US" sz="800" dirty="0" smtClean="0"/>
          </a:p>
          <a:p>
            <a:endParaRPr lang="en-US" sz="800" dirty="0" smtClean="0"/>
          </a:p>
          <a:p>
            <a:r>
              <a:rPr lang="en-US" sz="800" dirty="0" smtClean="0"/>
              <a:t>Adapted from Milt </a:t>
            </a:r>
            <a:r>
              <a:rPr lang="en-US" sz="800" dirty="0" err="1" smtClean="0"/>
              <a:t>Kotelchuck</a:t>
            </a:r>
            <a:r>
              <a:rPr lang="en-US" sz="800" dirty="0" smtClean="0"/>
              <a:t>, Martha May Eliot Symposium, </a:t>
            </a:r>
            <a:r>
              <a:rPr lang="en-US" sz="800" dirty="0" err="1" smtClean="0"/>
              <a:t>APHA</a:t>
            </a:r>
            <a:r>
              <a:rPr lang="en-US" sz="800" dirty="0" smtClean="0"/>
              <a:t>, October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BRFSS</a:t>
            </a:r>
            <a:r>
              <a:rPr lang="en-US" baseline="0" dirty="0" smtClean="0"/>
              <a:t> (2013) All questions are not assessed every year. </a:t>
            </a:r>
            <a:endParaRPr lang="en-US" dirty="0"/>
          </a:p>
        </p:txBody>
      </p:sp>
      <p:sp>
        <p:nvSpPr>
          <p:cNvPr id="4" name="Slide Number Placeholder 3"/>
          <p:cNvSpPr>
            <a:spLocks noGrp="1"/>
          </p:cNvSpPr>
          <p:nvPr>
            <p:ph type="sldNum" sz="quarter" idx="10"/>
          </p:nvPr>
        </p:nvSpPr>
        <p:spPr/>
        <p:txBody>
          <a:bodyPr/>
          <a:lstStyle/>
          <a:p>
            <a:fld id="{6CE677AD-ED86-4937-A1BB-4023AA6288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FDC7-32E5-45EE-A204-F77409504CF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612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800600"/>
          </a:xfrm>
        </p:spPr>
        <p:txBody>
          <a:bodyPr/>
          <a:lstStyle/>
          <a:p>
            <a:pPr lvl="0"/>
            <a:r>
              <a:rPr lang="en-US" noProof="0" dirty="0" smtClean="0"/>
              <a:t>Click icon to add table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p:nvPicPr>
        <p:blipFill>
          <a:blip r:embed="rId15" cstate="print"/>
          <a:srcRect/>
          <a:stretch>
            <a:fillRect/>
          </a:stretch>
        </p:blipFill>
        <p:spPr bwMode="auto">
          <a:xfrm>
            <a:off x="0" y="6083300"/>
            <a:ext cx="12192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09600" y="1600200"/>
            <a:ext cx="10972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txBox="1">
            <a:spLocks noChangeArrowheads="1"/>
          </p:cNvSpPr>
          <p:nvPr/>
        </p:nvSpPr>
        <p:spPr>
          <a:xfrm>
            <a:off x="0" y="6553200"/>
            <a:ext cx="28448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rtl="0" eaLnBrk="1" fontAlgn="base" hangingPunct="1">
        <a:spcBef>
          <a:spcPct val="0"/>
        </a:spcBef>
        <a:spcAft>
          <a:spcPct val="0"/>
        </a:spcAft>
        <a:defRPr sz="3600">
          <a:solidFill>
            <a:srgbClr val="003366"/>
          </a:solidFill>
          <a:latin typeface="+mj-lt"/>
          <a:ea typeface="+mj-ea"/>
          <a:cs typeface="+mj-cs"/>
        </a:defRPr>
      </a:lvl1pPr>
      <a:lvl2pPr algn="l" rtl="0" eaLnBrk="1" fontAlgn="base" hangingPunct="1">
        <a:spcBef>
          <a:spcPct val="0"/>
        </a:spcBef>
        <a:spcAft>
          <a:spcPct val="0"/>
        </a:spcAft>
        <a:defRPr sz="3600">
          <a:solidFill>
            <a:srgbClr val="003366"/>
          </a:solidFill>
          <a:latin typeface="Trebuchet MS" pitchFamily="34" charset="0"/>
        </a:defRPr>
      </a:lvl2pPr>
      <a:lvl3pPr algn="l" rtl="0" eaLnBrk="1" fontAlgn="base" hangingPunct="1">
        <a:spcBef>
          <a:spcPct val="0"/>
        </a:spcBef>
        <a:spcAft>
          <a:spcPct val="0"/>
        </a:spcAft>
        <a:defRPr sz="3600">
          <a:solidFill>
            <a:srgbClr val="003366"/>
          </a:solidFill>
          <a:latin typeface="Trebuchet MS" pitchFamily="34" charset="0"/>
        </a:defRPr>
      </a:lvl3pPr>
      <a:lvl4pPr algn="l" rtl="0" eaLnBrk="1" fontAlgn="base" hangingPunct="1">
        <a:spcBef>
          <a:spcPct val="0"/>
        </a:spcBef>
        <a:spcAft>
          <a:spcPct val="0"/>
        </a:spcAft>
        <a:defRPr sz="3600">
          <a:solidFill>
            <a:srgbClr val="003366"/>
          </a:solidFill>
          <a:latin typeface="Trebuchet MS" pitchFamily="34" charset="0"/>
        </a:defRPr>
      </a:lvl4pPr>
      <a:lvl5pPr algn="l" rtl="0" eaLnBrk="1" fontAlgn="base" hangingPunct="1">
        <a:spcBef>
          <a:spcPct val="0"/>
        </a:spcBef>
        <a:spcAft>
          <a:spcPct val="0"/>
        </a:spcAft>
        <a:defRPr sz="3600">
          <a:solidFill>
            <a:srgbClr val="003366"/>
          </a:solidFill>
          <a:latin typeface="Trebuchet MS" pitchFamily="34" charset="0"/>
        </a:defRPr>
      </a:lvl5pPr>
      <a:lvl6pPr marL="457200" algn="l" rtl="0" eaLnBrk="1" fontAlgn="base" hangingPunct="1">
        <a:spcBef>
          <a:spcPct val="0"/>
        </a:spcBef>
        <a:spcAft>
          <a:spcPct val="0"/>
        </a:spcAft>
        <a:defRPr sz="3600">
          <a:solidFill>
            <a:srgbClr val="003366"/>
          </a:solidFill>
          <a:latin typeface="Trebuchet MS" pitchFamily="34" charset="0"/>
        </a:defRPr>
      </a:lvl6pPr>
      <a:lvl7pPr marL="914400" algn="l" rtl="0" eaLnBrk="1" fontAlgn="base" hangingPunct="1">
        <a:spcBef>
          <a:spcPct val="0"/>
        </a:spcBef>
        <a:spcAft>
          <a:spcPct val="0"/>
        </a:spcAft>
        <a:defRPr sz="3600">
          <a:solidFill>
            <a:srgbClr val="003366"/>
          </a:solidFill>
          <a:latin typeface="Trebuchet MS" pitchFamily="34" charset="0"/>
        </a:defRPr>
      </a:lvl7pPr>
      <a:lvl8pPr marL="1371600" algn="l" rtl="0" eaLnBrk="1" fontAlgn="base" hangingPunct="1">
        <a:spcBef>
          <a:spcPct val="0"/>
        </a:spcBef>
        <a:spcAft>
          <a:spcPct val="0"/>
        </a:spcAft>
        <a:defRPr sz="3600">
          <a:solidFill>
            <a:srgbClr val="003366"/>
          </a:solidFill>
          <a:latin typeface="Trebuchet MS" pitchFamily="34" charset="0"/>
        </a:defRPr>
      </a:lvl8pPr>
      <a:lvl9pPr marL="1828800" algn="l" rtl="0" eaLnBrk="1" fontAlgn="base" hangingPunct="1">
        <a:spcBef>
          <a:spcPct val="0"/>
        </a:spcBef>
        <a:spcAft>
          <a:spcPct val="0"/>
        </a:spcAft>
        <a:defRPr sz="3600">
          <a:solidFill>
            <a:srgbClr val="003366"/>
          </a:solidFill>
          <a:latin typeface="Trebuchet MS" pitchFamily="34" charset="0"/>
        </a:defRPr>
      </a:lvl9pPr>
    </p:titleStyle>
    <p:bodyStyle>
      <a:lvl1pPr marL="342900" indent="-342900" algn="l" rtl="0" eaLnBrk="1" fontAlgn="base" hangingPunct="1">
        <a:spcBef>
          <a:spcPct val="20000"/>
        </a:spcBef>
        <a:spcAft>
          <a:spcPct val="0"/>
        </a:spcAft>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777777"/>
          </a:solidFill>
          <a:latin typeface="+mn-lt"/>
        </a:defRPr>
      </a:lvl2pPr>
      <a:lvl3pPr marL="1143000" indent="-228600" algn="l" rtl="0" eaLnBrk="1" fontAlgn="base" hangingPunct="1">
        <a:spcBef>
          <a:spcPct val="20000"/>
        </a:spcBef>
        <a:spcAft>
          <a:spcPct val="0"/>
        </a:spcAft>
        <a:buChar char="•"/>
        <a:defRPr sz="2400">
          <a:solidFill>
            <a:srgbClr val="777777"/>
          </a:solidFill>
          <a:latin typeface="+mn-lt"/>
        </a:defRPr>
      </a:lvl3pPr>
      <a:lvl4pPr marL="1600200" indent="-228600" algn="l" rtl="0" eaLnBrk="1" fontAlgn="base" hangingPunct="1">
        <a:spcBef>
          <a:spcPct val="20000"/>
        </a:spcBef>
        <a:spcAft>
          <a:spcPct val="0"/>
        </a:spcAft>
        <a:buChar char="•"/>
        <a:defRPr sz="2400">
          <a:solidFill>
            <a:srgbClr val="777777"/>
          </a:solidFill>
          <a:latin typeface="+mn-lt"/>
        </a:defRPr>
      </a:lvl4pPr>
      <a:lvl5pPr marL="2057400" indent="-228600" algn="l" rtl="0" eaLnBrk="1" fontAlgn="base" hangingPunct="1">
        <a:spcBef>
          <a:spcPct val="20000"/>
        </a:spcBef>
        <a:spcAft>
          <a:spcPct val="0"/>
        </a:spcAft>
        <a:buChar char="•"/>
        <a:defRPr sz="2400">
          <a:solidFill>
            <a:srgbClr val="777777"/>
          </a:solidFill>
          <a:latin typeface="+mn-lt"/>
        </a:defRPr>
      </a:lvl5pPr>
      <a:lvl6pPr marL="2514600" indent="-228600" algn="l" rtl="0" eaLnBrk="1" fontAlgn="base" hangingPunct="1">
        <a:spcBef>
          <a:spcPct val="20000"/>
        </a:spcBef>
        <a:spcAft>
          <a:spcPct val="0"/>
        </a:spcAft>
        <a:buChar char="•"/>
        <a:defRPr sz="2400">
          <a:solidFill>
            <a:srgbClr val="777777"/>
          </a:solidFill>
          <a:latin typeface="+mn-lt"/>
        </a:defRPr>
      </a:lvl6pPr>
      <a:lvl7pPr marL="2971800" indent="-228600" algn="l" rtl="0" eaLnBrk="1" fontAlgn="base" hangingPunct="1">
        <a:spcBef>
          <a:spcPct val="20000"/>
        </a:spcBef>
        <a:spcAft>
          <a:spcPct val="0"/>
        </a:spcAft>
        <a:buChar char="•"/>
        <a:defRPr sz="2400">
          <a:solidFill>
            <a:srgbClr val="777777"/>
          </a:solidFill>
          <a:latin typeface="+mn-lt"/>
        </a:defRPr>
      </a:lvl7pPr>
      <a:lvl8pPr marL="3429000" indent="-228600" algn="l" rtl="0" eaLnBrk="1" fontAlgn="base" hangingPunct="1">
        <a:spcBef>
          <a:spcPct val="20000"/>
        </a:spcBef>
        <a:spcAft>
          <a:spcPct val="0"/>
        </a:spcAft>
        <a:buChar char="•"/>
        <a:defRPr sz="2400">
          <a:solidFill>
            <a:srgbClr val="777777"/>
          </a:solidFill>
          <a:latin typeface="+mn-lt"/>
        </a:defRPr>
      </a:lvl8pPr>
      <a:lvl9pPr marL="3886200" indent="-228600" algn="l" rtl="0" eaLnBrk="1" fontAlgn="base" hangingPunct="1">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3.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71118"/>
            <a:ext cx="10363200" cy="1470025"/>
          </a:xfrm>
        </p:spPr>
        <p:txBody>
          <a:bodyPr/>
          <a:lstStyle/>
          <a:p>
            <a:pPr algn="ctr"/>
            <a:r>
              <a:rPr lang="en-US" sz="4400" b="1" dirty="0" smtClean="0"/>
              <a:t>Metrics to Reflect the </a:t>
            </a:r>
            <a:br>
              <a:rPr lang="en-US" sz="4400" b="1" dirty="0" smtClean="0"/>
            </a:br>
            <a:r>
              <a:rPr lang="en-US" sz="4400" b="1" dirty="0" smtClean="0"/>
              <a:t>Health and Well Being of the People of Virginia</a:t>
            </a:r>
            <a:endParaRPr lang="en-US" sz="4400" dirty="0"/>
          </a:p>
        </p:txBody>
      </p:sp>
      <p:sp>
        <p:nvSpPr>
          <p:cNvPr id="3" name="Subtitle 2"/>
          <p:cNvSpPr>
            <a:spLocks noGrp="1"/>
          </p:cNvSpPr>
          <p:nvPr>
            <p:ph type="subTitle" idx="1"/>
          </p:nvPr>
        </p:nvSpPr>
        <p:spPr/>
        <p:txBody>
          <a:bodyPr/>
          <a:lstStyle/>
          <a:p>
            <a:r>
              <a:rPr lang="en-US" sz="2800" b="1" i="1" dirty="0" smtClean="0">
                <a:solidFill>
                  <a:schemeClr val="tx1"/>
                </a:solidFill>
                <a:latin typeface="Times New Roman" pitchFamily="18" charset="0"/>
                <a:cs typeface="Times New Roman" pitchFamily="18" charset="0"/>
              </a:rPr>
              <a:t>Marissa J. Levine, MD, MPH</a:t>
            </a:r>
            <a:endParaRPr lang="en-US" sz="2800" b="1" dirty="0" smtClean="0">
              <a:solidFill>
                <a:schemeClr val="tx1"/>
              </a:solidFill>
              <a:latin typeface="Times New Roman" pitchFamily="18" charset="0"/>
              <a:cs typeface="Times New Roman" pitchFamily="18" charset="0"/>
            </a:endParaRPr>
          </a:p>
          <a:p>
            <a:r>
              <a:rPr lang="en-US" sz="2800" b="1" i="1" dirty="0" smtClean="0">
                <a:solidFill>
                  <a:schemeClr val="tx1"/>
                </a:solidFill>
                <a:latin typeface="Times New Roman" pitchFamily="18" charset="0"/>
                <a:cs typeface="Times New Roman" pitchFamily="18" charset="0"/>
              </a:rPr>
              <a:t>State Health Commissioner</a:t>
            </a:r>
          </a:p>
          <a:p>
            <a:r>
              <a:rPr lang="en-US" sz="2800" b="1" i="1" dirty="0" smtClean="0">
                <a:solidFill>
                  <a:schemeClr val="tx1"/>
                </a:solidFill>
                <a:latin typeface="Times New Roman" pitchFamily="18" charset="0"/>
                <a:cs typeface="Times New Roman" pitchFamily="18" charset="0"/>
              </a:rPr>
              <a:t>October 7, 2015</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800" b="1" dirty="0" smtClean="0"/>
              <a:t>Vision:</a:t>
            </a:r>
            <a:br>
              <a:rPr lang="en-US" sz="4800" b="1" dirty="0" smtClean="0"/>
            </a:br>
            <a:r>
              <a:rPr lang="en-US" sz="4800" b="1" dirty="0" smtClean="0"/>
              <a:t>  </a:t>
            </a:r>
            <a:br>
              <a:rPr lang="en-US" sz="4800" b="1" dirty="0" smtClean="0"/>
            </a:br>
            <a:r>
              <a:rPr lang="en-US" sz="4800" b="1" dirty="0" smtClean="0"/>
              <a:t>Virginia is the Healthiest State in the Nation</a:t>
            </a:r>
            <a:endParaRPr lang="en-US" sz="4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smtClean="0"/>
              <a:t>Framework for Well-Being in Virginia</a:t>
            </a:r>
            <a:endParaRPr lang="en-US" sz="4000" dirty="0"/>
          </a:p>
        </p:txBody>
      </p:sp>
      <p:grpSp>
        <p:nvGrpSpPr>
          <p:cNvPr id="2" name="Group 3"/>
          <p:cNvGrpSpPr/>
          <p:nvPr/>
        </p:nvGrpSpPr>
        <p:grpSpPr>
          <a:xfrm>
            <a:off x="491320" y="1282890"/>
            <a:ext cx="11190928" cy="4786836"/>
            <a:chOff x="491320" y="1282890"/>
            <a:chExt cx="11190928" cy="4786836"/>
          </a:xfrm>
        </p:grpSpPr>
        <p:grpSp>
          <p:nvGrpSpPr>
            <p:cNvPr id="4" name="Group 13"/>
            <p:cNvGrpSpPr/>
            <p:nvPr/>
          </p:nvGrpSpPr>
          <p:grpSpPr>
            <a:xfrm>
              <a:off x="491320" y="1282890"/>
              <a:ext cx="11190928" cy="4786836"/>
              <a:chOff x="457200" y="1447800"/>
              <a:chExt cx="8535692" cy="4726027"/>
            </a:xfrm>
          </p:grpSpPr>
          <p:sp>
            <p:nvSpPr>
              <p:cNvPr id="7" name="Oval 6"/>
              <p:cNvSpPr/>
              <p:nvPr/>
            </p:nvSpPr>
            <p:spPr>
              <a:xfrm>
                <a:off x="2699288" y="3965575"/>
                <a:ext cx="4122549" cy="1828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Strong Start for Children</a:t>
                </a:r>
                <a:endParaRPr lang="en-US" b="1" dirty="0">
                  <a:solidFill>
                    <a:schemeClr val="tx1"/>
                  </a:solidFill>
                </a:endParaRPr>
              </a:p>
              <a:p>
                <a:pPr algn="ctr"/>
                <a:endParaRPr lang="en-US" dirty="0" smtClean="0"/>
              </a:p>
              <a:p>
                <a:pPr algn="ctr"/>
                <a:endParaRPr lang="en-US" dirty="0"/>
              </a:p>
            </p:txBody>
          </p:sp>
          <p:pic>
            <p:nvPicPr>
              <p:cNvPr id="8" name="Picture 3" descr="C:\Users\xoh65222\Desktop\Column-2-icon.png"/>
              <p:cNvPicPr>
                <a:picLocks noChangeAspect="1" noChangeArrowheads="1"/>
              </p:cNvPicPr>
              <p:nvPr/>
            </p:nvPicPr>
            <p:blipFill>
              <a:blip r:embed="rId3" cstate="print"/>
              <a:srcRect/>
              <a:stretch>
                <a:fillRect/>
              </a:stretch>
            </p:blipFill>
            <p:spPr bwMode="auto">
              <a:xfrm>
                <a:off x="1831383" y="3707342"/>
                <a:ext cx="785247" cy="1412875"/>
              </a:xfrm>
              <a:prstGeom prst="rect">
                <a:avLst/>
              </a:prstGeom>
              <a:noFill/>
            </p:spPr>
          </p:pic>
          <p:pic>
            <p:nvPicPr>
              <p:cNvPr id="9" name="Picture 3" descr="C:\Users\xoh65222\Desktop\Column-2-icon.png"/>
              <p:cNvPicPr>
                <a:picLocks noChangeAspect="1" noChangeArrowheads="1"/>
              </p:cNvPicPr>
              <p:nvPr/>
            </p:nvPicPr>
            <p:blipFill>
              <a:blip r:embed="rId3" cstate="print"/>
              <a:srcRect/>
              <a:stretch>
                <a:fillRect/>
              </a:stretch>
            </p:blipFill>
            <p:spPr bwMode="auto">
              <a:xfrm>
                <a:off x="6894163" y="3707342"/>
                <a:ext cx="795579" cy="1386416"/>
              </a:xfrm>
              <a:prstGeom prst="rect">
                <a:avLst/>
              </a:prstGeom>
              <a:noFill/>
            </p:spPr>
          </p:pic>
          <p:sp>
            <p:nvSpPr>
              <p:cNvPr id="10" name="Oval 9"/>
              <p:cNvSpPr/>
              <p:nvPr/>
            </p:nvSpPr>
            <p:spPr>
              <a:xfrm>
                <a:off x="1252780" y="1899708"/>
                <a:ext cx="7015566" cy="2065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smtClean="0">
                    <a:solidFill>
                      <a:schemeClr val="tx1"/>
                    </a:solidFill>
                  </a:rPr>
                  <a:t>Physical Wellness</a:t>
                </a:r>
              </a:p>
              <a:p>
                <a:pPr algn="ctr"/>
                <a:r>
                  <a:rPr lang="en-US" dirty="0" smtClean="0">
                    <a:solidFill>
                      <a:schemeClr val="tx1"/>
                    </a:solidFill>
                  </a:rPr>
                  <a:t>Emotional Wellness</a:t>
                </a:r>
              </a:p>
              <a:p>
                <a:pPr algn="ctr"/>
                <a:r>
                  <a:rPr lang="en-US" dirty="0" smtClean="0">
                    <a:solidFill>
                      <a:schemeClr val="tx1"/>
                    </a:solidFill>
                  </a:rPr>
                  <a:t>Aging Well</a:t>
                </a:r>
              </a:p>
            </p:txBody>
          </p:sp>
          <p:sp>
            <p:nvSpPr>
              <p:cNvPr id="11" name="TextBox 10"/>
              <p:cNvSpPr txBox="1"/>
              <p:nvPr/>
            </p:nvSpPr>
            <p:spPr>
              <a:xfrm>
                <a:off x="604344" y="3867411"/>
                <a:ext cx="1447801" cy="577768"/>
              </a:xfrm>
              <a:prstGeom prst="rect">
                <a:avLst/>
              </a:prstGeom>
              <a:noFill/>
            </p:spPr>
            <p:txBody>
              <a:bodyPr wrap="square" rtlCol="0">
                <a:spAutoFit/>
              </a:bodyPr>
              <a:lstStyle/>
              <a:p>
                <a:pPr algn="ctr"/>
                <a:r>
                  <a:rPr lang="en-US" dirty="0" smtClean="0"/>
                  <a:t>Preventive</a:t>
                </a:r>
              </a:p>
              <a:p>
                <a:pPr algn="ctr"/>
                <a:r>
                  <a:rPr lang="en-US" dirty="0" smtClean="0"/>
                  <a:t>Actions</a:t>
                </a:r>
                <a:endParaRPr lang="en-US" dirty="0"/>
              </a:p>
            </p:txBody>
          </p:sp>
          <p:sp>
            <p:nvSpPr>
              <p:cNvPr id="12" name="TextBox 11"/>
              <p:cNvSpPr txBox="1"/>
              <p:nvPr/>
            </p:nvSpPr>
            <p:spPr>
              <a:xfrm>
                <a:off x="7545091" y="3901017"/>
                <a:ext cx="1447801" cy="577768"/>
              </a:xfrm>
              <a:prstGeom prst="rect">
                <a:avLst/>
              </a:prstGeom>
              <a:noFill/>
            </p:spPr>
            <p:txBody>
              <a:bodyPr wrap="square" rtlCol="0">
                <a:spAutoFit/>
              </a:bodyPr>
              <a:lstStyle/>
              <a:p>
                <a:pPr algn="ctr"/>
                <a:r>
                  <a:rPr lang="en-US" dirty="0" smtClean="0"/>
                  <a:t>Quality Healthcare</a:t>
                </a:r>
                <a:endParaRPr lang="en-US" dirty="0"/>
              </a:p>
            </p:txBody>
          </p:sp>
          <p:sp>
            <p:nvSpPr>
              <p:cNvPr id="13" name="Oval 12"/>
              <p:cNvSpPr/>
              <p:nvPr/>
            </p:nvSpPr>
            <p:spPr>
              <a:xfrm>
                <a:off x="457200" y="1447800"/>
                <a:ext cx="8534400" cy="45720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67050" y="5107027"/>
                <a:ext cx="7162800" cy="1066800"/>
              </a:xfrm>
              <a:prstGeom prst="rect">
                <a:avLst/>
              </a:prstGeom>
              <a:solidFill>
                <a:srgbClr val="00B0F0"/>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Healthy, Connected Community</a:t>
                </a:r>
              </a:p>
            </p:txBody>
          </p:sp>
        </p:grpSp>
        <p:sp>
          <p:nvSpPr>
            <p:cNvPr id="6" name="TextBox 5"/>
            <p:cNvSpPr txBox="1"/>
            <p:nvPr/>
          </p:nvSpPr>
          <p:spPr>
            <a:xfrm>
              <a:off x="4064000" y="1718443"/>
              <a:ext cx="4876800" cy="1200329"/>
            </a:xfrm>
            <a:prstGeom prst="rect">
              <a:avLst/>
            </a:prstGeom>
            <a:noFill/>
          </p:spPr>
          <p:txBody>
            <a:bodyPr wrap="square" rtlCol="0">
              <a:spAutoFit/>
            </a:bodyPr>
            <a:lstStyle/>
            <a:p>
              <a:r>
                <a:rPr lang="en-US" sz="5400" b="1" dirty="0" smtClean="0"/>
                <a:t>Well-Being</a:t>
              </a:r>
            </a:p>
            <a:p>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0"/>
            <a:ext cx="11164388" cy="1143000"/>
          </a:xfrm>
        </p:spPr>
        <p:txBody>
          <a:bodyPr/>
          <a:lstStyle/>
          <a:p>
            <a:pPr algn="ctr"/>
            <a:r>
              <a:rPr lang="en-US" sz="4000" b="1" dirty="0" smtClean="0"/>
              <a:t>Plan for Well Being Metrics</a:t>
            </a:r>
            <a:endParaRPr lang="en-US" sz="4000" b="1" dirty="0"/>
          </a:p>
        </p:txBody>
      </p:sp>
      <p:graphicFrame>
        <p:nvGraphicFramePr>
          <p:cNvPr id="4" name="Content Placeholder 3"/>
          <p:cNvGraphicFramePr>
            <a:graphicFrameLocks noGrp="1"/>
          </p:cNvGraphicFramePr>
          <p:nvPr>
            <p:ph idx="1"/>
          </p:nvPr>
        </p:nvGraphicFramePr>
        <p:xfrm>
          <a:off x="315310" y="1051560"/>
          <a:ext cx="11619187" cy="5806440"/>
        </p:xfrm>
        <a:graphic>
          <a:graphicData uri="http://schemas.openxmlformats.org/drawingml/2006/table">
            <a:tbl>
              <a:tblPr firstRow="1" bandRow="1">
                <a:tableStyleId>{5C22544A-7EE6-4342-B048-85BDC9FD1C3A}</a:tableStyleId>
              </a:tblPr>
              <a:tblGrid>
                <a:gridCol w="5370966"/>
                <a:gridCol w="6248221"/>
              </a:tblGrid>
              <a:tr h="5529927">
                <a:tc>
                  <a:txBody>
                    <a:bodyPr/>
                    <a:lstStyle/>
                    <a:p>
                      <a:r>
                        <a:rPr lang="en-US" sz="1500" b="1" u="sng" kern="1200" dirty="0" smtClean="0">
                          <a:solidFill>
                            <a:srgbClr val="002060"/>
                          </a:solidFill>
                          <a:latin typeface="+mn-lt"/>
                          <a:ea typeface="+mn-ea"/>
                          <a:cs typeface="+mn-cs"/>
                        </a:rPr>
                        <a:t>HEALTHY, CONNECTED COMMUNITIES</a:t>
                      </a:r>
                      <a:endParaRPr lang="en-US" sz="1500" b="1" kern="1200" dirty="0" smtClean="0">
                        <a:solidFill>
                          <a:srgbClr val="002060"/>
                        </a:solidFill>
                        <a:latin typeface="+mn-lt"/>
                        <a:ea typeface="+mn-ea"/>
                        <a:cs typeface="+mn-cs"/>
                      </a:endParaRPr>
                    </a:p>
                    <a:p>
                      <a:pPr marL="225425" indent="-225425"/>
                      <a:r>
                        <a:rPr lang="en-US" sz="1500" b="1" kern="1200" dirty="0" smtClean="0">
                          <a:solidFill>
                            <a:srgbClr val="002060"/>
                          </a:solidFill>
                          <a:latin typeface="+mn-lt"/>
                          <a:ea typeface="+mn-ea"/>
                          <a:cs typeface="+mn-cs"/>
                        </a:rPr>
                        <a:t>Consumer Opportunity Profile </a:t>
                      </a:r>
                    </a:p>
                    <a:p>
                      <a:pPr marL="225425" indent="-225425"/>
                      <a:r>
                        <a:rPr lang="en-US" sz="1500" b="1" kern="1200" dirty="0" smtClean="0">
                          <a:solidFill>
                            <a:srgbClr val="002060"/>
                          </a:solidFill>
                          <a:latin typeface="+mn-lt"/>
                          <a:ea typeface="+mn-ea"/>
                          <a:cs typeface="+mn-cs"/>
                        </a:rPr>
                        <a:t>Economic Opportunity Profile </a:t>
                      </a:r>
                    </a:p>
                    <a:p>
                      <a:pPr marL="225425" indent="-225425"/>
                      <a:r>
                        <a:rPr lang="en-US" sz="1500" b="1" kern="1200" dirty="0" smtClean="0">
                          <a:solidFill>
                            <a:srgbClr val="002060"/>
                          </a:solidFill>
                          <a:latin typeface="+mn-lt"/>
                          <a:ea typeface="+mn-ea"/>
                          <a:cs typeface="+mn-cs"/>
                        </a:rPr>
                        <a:t>Percent of the Commonwealth</a:t>
                      </a:r>
                      <a:r>
                        <a:rPr lang="en-US" sz="1500" b="1" kern="1200" baseline="0" dirty="0" smtClean="0">
                          <a:solidFill>
                            <a:srgbClr val="002060"/>
                          </a:solidFill>
                          <a:latin typeface="+mn-lt"/>
                          <a:ea typeface="+mn-ea"/>
                          <a:cs typeface="+mn-cs"/>
                        </a:rPr>
                        <a:t> </a:t>
                      </a:r>
                      <a:r>
                        <a:rPr lang="en-US" sz="1500" b="1" kern="1200" dirty="0" smtClean="0">
                          <a:solidFill>
                            <a:srgbClr val="002060"/>
                          </a:solidFill>
                          <a:latin typeface="+mn-lt"/>
                          <a:ea typeface="+mn-ea"/>
                          <a:cs typeface="+mn-cs"/>
                        </a:rPr>
                        <a:t>Connected via a Statewide Health Information Exchange</a:t>
                      </a:r>
                    </a:p>
                    <a:p>
                      <a:r>
                        <a:rPr lang="en-US" sz="1500" b="1" u="none" strike="noStrike" kern="1200" dirty="0" smtClean="0">
                          <a:solidFill>
                            <a:srgbClr val="002060"/>
                          </a:solidFill>
                          <a:latin typeface="+mn-lt"/>
                          <a:ea typeface="+mn-ea"/>
                          <a:cs typeface="+mn-cs"/>
                        </a:rPr>
                        <a:t> </a:t>
                      </a:r>
                      <a:endParaRPr lang="en-US" sz="1500" b="1" kern="1200" dirty="0" smtClean="0">
                        <a:solidFill>
                          <a:srgbClr val="002060"/>
                        </a:solidFill>
                        <a:latin typeface="+mn-lt"/>
                        <a:ea typeface="+mn-ea"/>
                        <a:cs typeface="+mn-cs"/>
                      </a:endParaRPr>
                    </a:p>
                    <a:p>
                      <a:r>
                        <a:rPr lang="en-US" sz="1500" b="1" u="sng" kern="1200" dirty="0" smtClean="0">
                          <a:solidFill>
                            <a:srgbClr val="002060"/>
                          </a:solidFill>
                          <a:latin typeface="+mn-lt"/>
                          <a:ea typeface="+mn-ea"/>
                          <a:cs typeface="+mn-cs"/>
                        </a:rPr>
                        <a:t>STRONG START FOR CHILDREN</a:t>
                      </a:r>
                      <a:endParaRPr lang="en-US" sz="1500" b="1" kern="1200" dirty="0" smtClean="0">
                        <a:solidFill>
                          <a:srgbClr val="002060"/>
                        </a:solidFill>
                        <a:latin typeface="+mn-lt"/>
                        <a:ea typeface="+mn-ea"/>
                        <a:cs typeface="+mn-cs"/>
                      </a:endParaRPr>
                    </a:p>
                    <a:p>
                      <a:pPr marL="225425" indent="-225425"/>
                      <a:r>
                        <a:rPr lang="en-US" sz="1500" b="1" kern="1200" dirty="0" smtClean="0">
                          <a:solidFill>
                            <a:srgbClr val="002060"/>
                          </a:solidFill>
                          <a:latin typeface="+mn-lt"/>
                          <a:ea typeface="+mn-ea"/>
                          <a:cs typeface="+mn-cs"/>
                        </a:rPr>
                        <a:t>Teen Pregnancy Rate </a:t>
                      </a:r>
                    </a:p>
                    <a:p>
                      <a:pPr marL="225425" indent="-225425"/>
                      <a:r>
                        <a:rPr lang="en-US" sz="1500" b="1" kern="1200" dirty="0" smtClean="0">
                          <a:solidFill>
                            <a:srgbClr val="002060"/>
                          </a:solidFill>
                          <a:latin typeface="+mn-lt"/>
                          <a:ea typeface="+mn-ea"/>
                          <a:cs typeface="+mn-cs"/>
                        </a:rPr>
                        <a:t>Preterm Birth Rate </a:t>
                      </a:r>
                    </a:p>
                    <a:p>
                      <a:pPr marL="225425" indent="-225425"/>
                      <a:r>
                        <a:rPr lang="en-US" sz="1500" b="1" kern="1200" dirty="0" smtClean="0">
                          <a:solidFill>
                            <a:srgbClr val="002060"/>
                          </a:solidFill>
                          <a:latin typeface="+mn-lt"/>
                          <a:ea typeface="+mn-ea"/>
                          <a:cs typeface="+mn-cs"/>
                        </a:rPr>
                        <a:t>Thriving Infant Rate </a:t>
                      </a:r>
                    </a:p>
                    <a:p>
                      <a:pPr marL="225425" indent="-225425"/>
                      <a:r>
                        <a:rPr lang="en-US" sz="1500" b="1" kern="1200" dirty="0" smtClean="0">
                          <a:solidFill>
                            <a:srgbClr val="002060"/>
                          </a:solidFill>
                          <a:latin typeface="+mn-lt"/>
                          <a:ea typeface="+mn-ea"/>
                          <a:cs typeface="+mn-cs"/>
                        </a:rPr>
                        <a:t>Childhood Obesity/Overweight Rate</a:t>
                      </a:r>
                    </a:p>
                    <a:p>
                      <a:pPr marL="225425" indent="-225425"/>
                      <a:r>
                        <a:rPr lang="en-US" sz="1500" b="1" kern="1200" dirty="0" smtClean="0">
                          <a:solidFill>
                            <a:srgbClr val="002060"/>
                          </a:solidFill>
                          <a:latin typeface="+mn-lt"/>
                          <a:ea typeface="+mn-ea"/>
                          <a:cs typeface="+mn-cs"/>
                        </a:rPr>
                        <a:t>Percentage of Children in Kindergarten Not Meeting PALS K Benchmarks and Requiring Literacy Interventions</a:t>
                      </a:r>
                    </a:p>
                    <a:p>
                      <a:pPr marL="225425" indent="-225425"/>
                      <a:r>
                        <a:rPr lang="en-US" sz="1500" b="1" kern="1200" dirty="0" smtClean="0">
                          <a:solidFill>
                            <a:srgbClr val="002060"/>
                          </a:solidFill>
                          <a:latin typeface="+mn-lt"/>
                          <a:ea typeface="+mn-ea"/>
                          <a:cs typeface="+mn-cs"/>
                        </a:rPr>
                        <a:t>Percent of Third Graders Who Passed the SOL Third Grade Reading Assessment</a:t>
                      </a:r>
                    </a:p>
                    <a:p>
                      <a:r>
                        <a:rPr lang="en-US" sz="1500" b="1" kern="1200" dirty="0" smtClean="0">
                          <a:solidFill>
                            <a:srgbClr val="002060"/>
                          </a:solidFill>
                          <a:latin typeface="+mn-lt"/>
                          <a:ea typeface="+mn-ea"/>
                          <a:cs typeface="+mn-cs"/>
                        </a:rPr>
                        <a:t> </a:t>
                      </a:r>
                    </a:p>
                    <a:p>
                      <a:r>
                        <a:rPr lang="en-US" sz="1500" b="1" u="sng" kern="1200" dirty="0" smtClean="0">
                          <a:solidFill>
                            <a:srgbClr val="002060"/>
                          </a:solidFill>
                          <a:latin typeface="+mn-lt"/>
                          <a:ea typeface="+mn-ea"/>
                          <a:cs typeface="+mn-cs"/>
                        </a:rPr>
                        <a:t>QUALITY HEALTHCARE</a:t>
                      </a:r>
                      <a:endParaRPr lang="en-US" sz="1500" b="1" kern="1200" dirty="0" smtClean="0">
                        <a:solidFill>
                          <a:srgbClr val="002060"/>
                        </a:solidFill>
                        <a:latin typeface="+mn-lt"/>
                        <a:ea typeface="+mn-ea"/>
                        <a:cs typeface="+mn-cs"/>
                      </a:endParaRPr>
                    </a:p>
                    <a:p>
                      <a:pPr marL="225425" indent="-225425"/>
                      <a:r>
                        <a:rPr lang="en-US" sz="1500" b="1" kern="1200" dirty="0" smtClean="0">
                          <a:solidFill>
                            <a:srgbClr val="002060"/>
                          </a:solidFill>
                          <a:latin typeface="+mn-lt"/>
                          <a:ea typeface="+mn-ea"/>
                          <a:cs typeface="+mn-cs"/>
                        </a:rPr>
                        <a:t>Avoidable Hospital Stays</a:t>
                      </a:r>
                    </a:p>
                    <a:p>
                      <a:pPr marL="225425" indent="-225425"/>
                      <a:r>
                        <a:rPr lang="en-US" sz="1500" b="1" kern="1200" dirty="0" smtClean="0">
                          <a:solidFill>
                            <a:srgbClr val="002060"/>
                          </a:solidFill>
                          <a:latin typeface="+mn-lt"/>
                          <a:ea typeface="+mn-ea"/>
                          <a:cs typeface="+mn-cs"/>
                        </a:rPr>
                        <a:t>Percent of Adults Who Report Having a Regular  Healthcare</a:t>
                      </a:r>
                      <a:r>
                        <a:rPr lang="en-US" sz="1500" b="1" kern="1200" baseline="0" dirty="0" smtClean="0">
                          <a:solidFill>
                            <a:srgbClr val="002060"/>
                          </a:solidFill>
                          <a:latin typeface="+mn-lt"/>
                          <a:ea typeface="+mn-ea"/>
                          <a:cs typeface="+mn-cs"/>
                        </a:rPr>
                        <a:t> Provider</a:t>
                      </a:r>
                      <a:endParaRPr lang="en-US" sz="1500" b="1" kern="1200" dirty="0" smtClean="0">
                        <a:solidFill>
                          <a:srgbClr val="002060"/>
                        </a:solidFill>
                        <a:latin typeface="+mn-lt"/>
                        <a:ea typeface="+mn-ea"/>
                        <a:cs typeface="+mn-cs"/>
                      </a:endParaRPr>
                    </a:p>
                    <a:p>
                      <a:pPr marL="225425" indent="-225425"/>
                      <a:r>
                        <a:rPr lang="en-US" sz="1500" b="1" kern="1200" dirty="0" smtClean="0">
                          <a:solidFill>
                            <a:srgbClr val="002060"/>
                          </a:solidFill>
                          <a:latin typeface="+mn-lt"/>
                          <a:ea typeface="+mn-ea"/>
                          <a:cs typeface="+mn-cs"/>
                        </a:rPr>
                        <a:t>Percent of Hospitals Meeting Virginia’s Goal for Prevention of Hospital-onset </a:t>
                      </a:r>
                      <a:r>
                        <a:rPr lang="en-US" sz="1500" b="1" i="1" kern="1200" dirty="0" smtClean="0">
                          <a:solidFill>
                            <a:srgbClr val="002060"/>
                          </a:solidFill>
                          <a:latin typeface="+mn-lt"/>
                          <a:ea typeface="+mn-ea"/>
                          <a:cs typeface="+mn-cs"/>
                        </a:rPr>
                        <a:t>Clostridium </a:t>
                      </a:r>
                      <a:r>
                        <a:rPr lang="en-US" sz="1500" b="1" i="1" kern="1200" dirty="0" err="1" smtClean="0">
                          <a:solidFill>
                            <a:srgbClr val="002060"/>
                          </a:solidFill>
                          <a:latin typeface="+mn-lt"/>
                          <a:ea typeface="+mn-ea"/>
                          <a:cs typeface="+mn-cs"/>
                        </a:rPr>
                        <a:t>difficile</a:t>
                      </a:r>
                      <a:r>
                        <a:rPr lang="en-US" sz="1500" b="1" i="1" kern="1200" dirty="0" smtClean="0">
                          <a:solidFill>
                            <a:srgbClr val="002060"/>
                          </a:solidFill>
                          <a:latin typeface="+mn-lt"/>
                          <a:ea typeface="+mn-ea"/>
                          <a:cs typeface="+mn-cs"/>
                        </a:rPr>
                        <a:t> </a:t>
                      </a:r>
                      <a:r>
                        <a:rPr lang="en-US" sz="1500" b="1" kern="1200" dirty="0" smtClean="0">
                          <a:solidFill>
                            <a:srgbClr val="002060"/>
                          </a:solidFill>
                          <a:latin typeface="+mn-lt"/>
                          <a:ea typeface="+mn-ea"/>
                          <a:cs typeface="+mn-cs"/>
                        </a:rPr>
                        <a:t>Infections</a:t>
                      </a:r>
                    </a:p>
                    <a:p>
                      <a:pPr marL="225425" indent="-225425"/>
                      <a:r>
                        <a:rPr lang="en-US" sz="1500" b="1" kern="1200" dirty="0" smtClean="0">
                          <a:solidFill>
                            <a:srgbClr val="002060"/>
                          </a:solidFill>
                          <a:latin typeface="+mn-lt"/>
                          <a:ea typeface="+mn-ea"/>
                          <a:cs typeface="+mn-cs"/>
                        </a:rPr>
                        <a:t>Cost of Healthcare</a:t>
                      </a:r>
                    </a:p>
                    <a:p>
                      <a:endParaRPr lang="en-US" sz="1500" dirty="0"/>
                    </a:p>
                  </a:txBody>
                  <a:tcPr>
                    <a:noFill/>
                  </a:tcPr>
                </a:tc>
                <a:tc>
                  <a:txBody>
                    <a:bodyPr/>
                    <a:lstStyle/>
                    <a:p>
                      <a:r>
                        <a:rPr lang="en-US" sz="1500" b="1" u="sng" kern="1200" dirty="0" smtClean="0">
                          <a:solidFill>
                            <a:srgbClr val="002060"/>
                          </a:solidFill>
                          <a:latin typeface="+mn-lt"/>
                          <a:ea typeface="+mn-ea"/>
                          <a:cs typeface="+mn-cs"/>
                        </a:rPr>
                        <a:t>PREVENTIVE ACTIONS</a:t>
                      </a:r>
                      <a:endParaRPr lang="en-US" sz="1500" b="1" kern="1200" dirty="0" smtClean="0">
                        <a:solidFill>
                          <a:srgbClr val="002060"/>
                        </a:solidFill>
                        <a:latin typeface="+mn-lt"/>
                        <a:ea typeface="+mn-ea"/>
                        <a:cs typeface="+mn-cs"/>
                      </a:endParaRPr>
                    </a:p>
                    <a:p>
                      <a:pPr marL="342900" indent="-225425"/>
                      <a:r>
                        <a:rPr lang="en-US" sz="1500" b="1" kern="1200" dirty="0" smtClean="0">
                          <a:solidFill>
                            <a:srgbClr val="002060"/>
                          </a:solidFill>
                          <a:latin typeface="+mn-lt"/>
                          <a:ea typeface="+mn-ea"/>
                          <a:cs typeface="+mn-cs"/>
                        </a:rPr>
                        <a:t>Percent of Children Aged 19-35 Months Who Received the Recommended Vaccines </a:t>
                      </a:r>
                    </a:p>
                    <a:p>
                      <a:pPr marL="342900" indent="-225425"/>
                      <a:r>
                        <a:rPr lang="en-US" sz="1500" b="1" kern="1200" dirty="0" smtClean="0">
                          <a:solidFill>
                            <a:srgbClr val="002060"/>
                          </a:solidFill>
                          <a:latin typeface="+mn-lt"/>
                          <a:ea typeface="+mn-ea"/>
                          <a:cs typeface="+mn-cs"/>
                        </a:rPr>
                        <a:t>Percent of Girls/Boys Aged 13-17 Who Received Three Doses of Human Papilloma Virus</a:t>
                      </a:r>
                      <a:r>
                        <a:rPr lang="en-US" sz="1500" b="1" kern="1200" baseline="0" dirty="0" smtClean="0">
                          <a:solidFill>
                            <a:srgbClr val="002060"/>
                          </a:solidFill>
                          <a:latin typeface="+mn-lt"/>
                          <a:ea typeface="+mn-ea"/>
                          <a:cs typeface="+mn-cs"/>
                        </a:rPr>
                        <a:t> (</a:t>
                      </a:r>
                      <a:r>
                        <a:rPr lang="en-US" sz="1500" b="1" kern="1200" dirty="0" err="1" smtClean="0">
                          <a:solidFill>
                            <a:srgbClr val="002060"/>
                          </a:solidFill>
                          <a:latin typeface="+mn-lt"/>
                          <a:ea typeface="+mn-ea"/>
                          <a:cs typeface="+mn-cs"/>
                        </a:rPr>
                        <a:t>HPV</a:t>
                      </a:r>
                      <a:r>
                        <a:rPr lang="en-US" sz="1500" b="1" kern="1200" dirty="0" smtClean="0">
                          <a:solidFill>
                            <a:srgbClr val="002060"/>
                          </a:solidFill>
                          <a:latin typeface="+mn-lt"/>
                          <a:ea typeface="+mn-ea"/>
                          <a:cs typeface="+mn-cs"/>
                        </a:rPr>
                        <a:t>) Vaccine</a:t>
                      </a:r>
                    </a:p>
                    <a:p>
                      <a:pPr marL="342900" indent="-225425"/>
                      <a:r>
                        <a:rPr lang="en-US" sz="1500" b="1" kern="1200" dirty="0" smtClean="0">
                          <a:solidFill>
                            <a:srgbClr val="002060"/>
                          </a:solidFill>
                          <a:latin typeface="+mn-lt"/>
                          <a:ea typeface="+mn-ea"/>
                          <a:cs typeface="+mn-cs"/>
                        </a:rPr>
                        <a:t>Percent of Adults 18 Years and Older Who Received an Annual Influenza Vaccination</a:t>
                      </a:r>
                    </a:p>
                    <a:p>
                      <a:pPr marL="342900" indent="-225425"/>
                      <a:r>
                        <a:rPr lang="en-US" sz="1500" b="1" kern="1200" dirty="0" smtClean="0">
                          <a:solidFill>
                            <a:srgbClr val="002060"/>
                          </a:solidFill>
                          <a:latin typeface="+mn-lt"/>
                          <a:ea typeface="+mn-ea"/>
                          <a:cs typeface="+mn-cs"/>
                        </a:rPr>
                        <a:t>Percent of Females Aged 50 to 74 Years Who Received Breast Cancer Screening </a:t>
                      </a:r>
                    </a:p>
                    <a:p>
                      <a:pPr marL="342900" indent="-225425"/>
                      <a:r>
                        <a:rPr lang="en-US" sz="1500" b="1" kern="1200" dirty="0" smtClean="0">
                          <a:solidFill>
                            <a:srgbClr val="002060"/>
                          </a:solidFill>
                          <a:latin typeface="+mn-lt"/>
                          <a:ea typeface="+mn-ea"/>
                          <a:cs typeface="+mn-cs"/>
                        </a:rPr>
                        <a:t>Percent of Adults Aged 50 to 75 Years Who Received Colorectal Cancer Screening </a:t>
                      </a:r>
                    </a:p>
                    <a:p>
                      <a:pPr marL="342900" indent="-225425"/>
                      <a:r>
                        <a:rPr lang="en-US" sz="1500" b="1" kern="1200" dirty="0" smtClean="0">
                          <a:solidFill>
                            <a:srgbClr val="002060"/>
                          </a:solidFill>
                          <a:latin typeface="+mn-lt"/>
                          <a:ea typeface="+mn-ea"/>
                          <a:cs typeface="+mn-cs"/>
                        </a:rPr>
                        <a:t>Percent of Virginian Adults (18 years old and up) Who Report Using Tobacco</a:t>
                      </a:r>
                    </a:p>
                    <a:p>
                      <a:r>
                        <a:rPr lang="en-US" sz="1500" b="1" kern="1200" dirty="0" smtClean="0">
                          <a:solidFill>
                            <a:srgbClr val="002060"/>
                          </a:solidFill>
                          <a:latin typeface="+mn-lt"/>
                          <a:ea typeface="+mn-ea"/>
                          <a:cs typeface="+mn-cs"/>
                        </a:rPr>
                        <a:t> </a:t>
                      </a:r>
                    </a:p>
                    <a:p>
                      <a:r>
                        <a:rPr lang="en-US" sz="1500" b="1" u="sng" kern="1200" dirty="0" smtClean="0">
                          <a:solidFill>
                            <a:srgbClr val="002060"/>
                          </a:solidFill>
                          <a:latin typeface="+mn-lt"/>
                          <a:ea typeface="+mn-ea"/>
                          <a:cs typeface="+mn-cs"/>
                        </a:rPr>
                        <a:t>WELL BEING: PHYSICAL &amp; EMOTIONAL WELLNESS; AGING WELL</a:t>
                      </a:r>
                      <a:endParaRPr lang="en-US" sz="1500" b="1" kern="1200" dirty="0" smtClean="0">
                        <a:solidFill>
                          <a:srgbClr val="002060"/>
                        </a:solidFill>
                        <a:latin typeface="+mn-lt"/>
                        <a:ea typeface="+mn-ea"/>
                        <a:cs typeface="+mn-cs"/>
                      </a:endParaRPr>
                    </a:p>
                    <a:p>
                      <a:pPr marL="339725" indent="-234950"/>
                      <a:r>
                        <a:rPr lang="en-US" sz="1500" b="1" kern="1200" dirty="0" smtClean="0">
                          <a:solidFill>
                            <a:srgbClr val="002060"/>
                          </a:solidFill>
                          <a:latin typeface="+mn-lt"/>
                          <a:ea typeface="+mn-ea"/>
                          <a:cs typeface="+mn-cs"/>
                        </a:rPr>
                        <a:t>Percent of Adults Who Reported One or More Days of Poor Health That Kept Them from Doing Usual Activities</a:t>
                      </a:r>
                    </a:p>
                    <a:p>
                      <a:pPr marL="339725" indent="-234950"/>
                      <a:r>
                        <a:rPr lang="en-US" sz="1500" b="1" kern="1200" dirty="0" smtClean="0">
                          <a:solidFill>
                            <a:srgbClr val="002060"/>
                          </a:solidFill>
                          <a:latin typeface="+mn-lt"/>
                          <a:ea typeface="+mn-ea"/>
                          <a:cs typeface="+mn-cs"/>
                        </a:rPr>
                        <a:t>Percent of Adults Who Did Not Participate In Any Physical Activities Other Than Their Regular Job during the Past 30 Days</a:t>
                      </a:r>
                    </a:p>
                    <a:p>
                      <a:pPr marL="339725" indent="-234950"/>
                      <a:r>
                        <a:rPr lang="en-US" sz="1500" b="1" kern="1200" dirty="0" smtClean="0">
                          <a:solidFill>
                            <a:srgbClr val="002060"/>
                          </a:solidFill>
                          <a:latin typeface="+mn-lt"/>
                          <a:ea typeface="+mn-ea"/>
                          <a:cs typeface="+mn-cs"/>
                        </a:rPr>
                        <a:t>Rate of Injury Hospitalization </a:t>
                      </a:r>
                    </a:p>
                    <a:p>
                      <a:pPr marL="339725" indent="-234950"/>
                      <a:r>
                        <a:rPr lang="en-US" sz="1500" b="1" kern="1200" dirty="0" smtClean="0">
                          <a:solidFill>
                            <a:srgbClr val="002060"/>
                          </a:solidFill>
                          <a:latin typeface="+mn-lt"/>
                          <a:ea typeface="+mn-ea"/>
                          <a:cs typeface="+mn-cs"/>
                        </a:rPr>
                        <a:t>Rate of Mental Health and Substance Use Disorder Hospitalization in Adults</a:t>
                      </a:r>
                    </a:p>
                    <a:p>
                      <a:pPr marL="339725" indent="-234950"/>
                      <a:r>
                        <a:rPr lang="en-US" sz="1500" b="1" kern="1200" dirty="0" smtClean="0">
                          <a:solidFill>
                            <a:srgbClr val="002060"/>
                          </a:solidFill>
                          <a:latin typeface="+mn-lt"/>
                          <a:ea typeface="+mn-ea"/>
                          <a:cs typeface="+mn-cs"/>
                        </a:rPr>
                        <a:t>Life Expectancy</a:t>
                      </a:r>
                    </a:p>
                    <a:p>
                      <a:endParaRPr lang="en-US" sz="1500" dirty="0">
                        <a:solidFill>
                          <a:srgbClr val="002060"/>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2304" y="2"/>
            <a:ext cx="10972800" cy="940013"/>
          </a:xfrm>
        </p:spPr>
        <p:txBody>
          <a:bodyPr/>
          <a:lstStyle/>
          <a:p>
            <a:pPr algn="ctr"/>
            <a:r>
              <a:rPr lang="en-US" sz="4000" b="1" dirty="0" smtClean="0"/>
              <a:t>Healthy, Connected Communities</a:t>
            </a:r>
            <a:endParaRPr lang="en-US" sz="4000" b="1" dirty="0"/>
          </a:p>
        </p:txBody>
      </p:sp>
      <p:graphicFrame>
        <p:nvGraphicFramePr>
          <p:cNvPr id="4" name="Content Placeholder 3"/>
          <p:cNvGraphicFramePr>
            <a:graphicFrameLocks noGrp="1"/>
          </p:cNvGraphicFramePr>
          <p:nvPr>
            <p:ph idx="1"/>
          </p:nvPr>
        </p:nvGraphicFramePr>
        <p:xfrm>
          <a:off x="556741" y="921812"/>
          <a:ext cx="11172816" cy="5549787"/>
        </p:xfrm>
        <a:graphic>
          <a:graphicData uri="http://schemas.openxmlformats.org/drawingml/2006/table">
            <a:tbl>
              <a:tblPr firstRow="1" bandRow="1">
                <a:tableStyleId>{21E4AEA4-8DFA-4A89-87EB-49C32662AFE0}</a:tableStyleId>
              </a:tblPr>
              <a:tblGrid>
                <a:gridCol w="5586408"/>
                <a:gridCol w="5586408"/>
              </a:tblGrid>
              <a:tr h="1099707">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99707">
                <a:tc>
                  <a:txBody>
                    <a:bodyPr/>
                    <a:lstStyle/>
                    <a:p>
                      <a:pPr marL="514350" indent="-514350" algn="l">
                        <a:spcBef>
                          <a:spcPts val="1200"/>
                        </a:spcBef>
                        <a:buFont typeface="+mj-lt"/>
                        <a:buNone/>
                      </a:pPr>
                      <a:r>
                        <a:rPr lang="en-US" sz="2800" b="1" dirty="0" smtClean="0">
                          <a:solidFill>
                            <a:schemeClr val="tx1"/>
                          </a:solidFill>
                          <a:latin typeface="+mn-lt"/>
                          <a:cs typeface="Times New Roman" pitchFamily="18" charset="0"/>
                        </a:rPr>
                        <a:t>Consumer Opportunity Profile</a:t>
                      </a:r>
                      <a:r>
                        <a:rPr lang="en-US" sz="2800" dirty="0" smtClean="0">
                          <a:solidFill>
                            <a:schemeClr val="tx1"/>
                          </a:solidFill>
                          <a:latin typeface="+mn-lt"/>
                          <a:cs typeface="Times New Roman" pitchFamily="18" charset="0"/>
                        </a:rPr>
                        <a:t> </a:t>
                      </a:r>
                    </a:p>
                  </a:txBody>
                  <a:tcPr anchor="ctr"/>
                </a:tc>
                <a:tc row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1" kern="1200" dirty="0" smtClean="0">
                        <a:solidFill>
                          <a:schemeClr val="bg1"/>
                        </a:solidFill>
                        <a:latin typeface="+mn-lt"/>
                        <a:ea typeface="+mn-ea"/>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Full Health Opportunity Index</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kern="1200" dirty="0" smtClean="0">
                          <a:solidFill>
                            <a:schemeClr val="bg1"/>
                          </a:solidFill>
                          <a:latin typeface="+mn-lt"/>
                          <a:ea typeface="+mn-ea"/>
                          <a:cs typeface="Times New Roman" pitchFamily="18" charset="0"/>
                        </a:rPr>
                        <a:t> Includes environmental</a:t>
                      </a:r>
                      <a:r>
                        <a:rPr lang="en-US" sz="2800" b="1" kern="1200" baseline="0" dirty="0" smtClean="0">
                          <a:solidFill>
                            <a:schemeClr val="bg1"/>
                          </a:solidFill>
                          <a:latin typeface="+mn-lt"/>
                          <a:ea typeface="+mn-ea"/>
                          <a:cs typeface="Times New Roman" pitchFamily="18" charset="0"/>
                        </a:rPr>
                        <a:t> issues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kern="1200" dirty="0" smtClean="0">
                          <a:solidFill>
                            <a:schemeClr val="bg1"/>
                          </a:solidFill>
                          <a:latin typeface="+mn-lt"/>
                          <a:ea typeface="+mn-ea"/>
                          <a:cs typeface="Times New Roman" pitchFamily="18" charset="0"/>
                        </a:rPr>
                        <a:t> Add</a:t>
                      </a:r>
                      <a:r>
                        <a:rPr lang="en-US" sz="2800" b="1" kern="1200" baseline="0" dirty="0" smtClean="0">
                          <a:solidFill>
                            <a:schemeClr val="bg1"/>
                          </a:solidFill>
                          <a:latin typeface="+mn-lt"/>
                          <a:ea typeface="+mn-ea"/>
                          <a:cs typeface="Times New Roman" pitchFamily="18" charset="0"/>
                        </a:rPr>
                        <a:t> measure of</a:t>
                      </a:r>
                      <a:r>
                        <a:rPr lang="en-US" sz="2800" b="1" kern="1200" dirty="0" smtClean="0">
                          <a:solidFill>
                            <a:schemeClr val="bg1"/>
                          </a:solidFill>
                          <a:latin typeface="+mn-lt"/>
                          <a:ea typeface="+mn-ea"/>
                          <a:cs typeface="Times New Roman" pitchFamily="18" charset="0"/>
                        </a:rPr>
                        <a:t> social capital,</a:t>
                      </a:r>
                      <a:r>
                        <a:rPr lang="en-US" sz="2800" b="1" kern="1200" baseline="0" dirty="0" smtClean="0">
                          <a:solidFill>
                            <a:schemeClr val="bg1"/>
                          </a:solidFill>
                          <a:latin typeface="+mn-lt"/>
                          <a:ea typeface="+mn-ea"/>
                          <a:cs typeface="Times New Roman" pitchFamily="18" charset="0"/>
                        </a:rPr>
                        <a:t> </a:t>
                      </a:r>
                      <a:r>
                        <a:rPr lang="en-US" sz="2800" b="1" kern="1200" dirty="0" smtClean="0">
                          <a:solidFill>
                            <a:schemeClr val="bg1"/>
                          </a:solidFill>
                          <a:latin typeface="+mn-lt"/>
                          <a:ea typeface="+mn-ea"/>
                          <a:cs typeface="Times New Roman" pitchFamily="18" charset="0"/>
                        </a:rPr>
                        <a:t>connectedness to index</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bg1"/>
                          </a:solidFill>
                          <a:latin typeface="+mn-lt"/>
                          <a:ea typeface="+mn-ea"/>
                          <a:cs typeface="Times New Roman" pitchFamily="18" charset="0"/>
                        </a:rPr>
                        <a:t> </a:t>
                      </a:r>
                    </a:p>
                  </a:txBody>
                  <a:tcPr>
                    <a:solidFill>
                      <a:srgbClr val="002060"/>
                    </a:solidFill>
                  </a:tcPr>
                </a:tc>
              </a:tr>
              <a:tr h="1099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mn-lt"/>
                          <a:cs typeface="Times New Roman" pitchFamily="18" charset="0"/>
                        </a:rPr>
                        <a:t>Economic Opportunity Profile</a:t>
                      </a:r>
                      <a:r>
                        <a:rPr lang="en-US" sz="2800" dirty="0" smtClean="0">
                          <a:solidFill>
                            <a:schemeClr val="tx1"/>
                          </a:solidFill>
                          <a:latin typeface="+mn-lt"/>
                          <a:cs typeface="Times New Roman" pitchFamily="18" charset="0"/>
                        </a:rPr>
                        <a:t> </a:t>
                      </a:r>
                    </a:p>
                  </a:txBody>
                  <a:tcPr anchor="ctr"/>
                </a:tc>
                <a:tc vMerge="1">
                  <a:txBody>
                    <a:bodyPr/>
                    <a:lstStyle/>
                    <a:p>
                      <a:endParaRPr lang="en-US" dirty="0"/>
                    </a:p>
                  </a:txBody>
                  <a:tcPr/>
                </a:tc>
              </a:tr>
              <a:tr h="16123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mn-lt"/>
                          <a:cs typeface="Times New Roman" pitchFamily="18" charset="0"/>
                        </a:rPr>
                        <a:t>Percent of the Commonwealth Providers</a:t>
                      </a:r>
                      <a:r>
                        <a:rPr lang="en-US" sz="2800" b="1" baseline="0" dirty="0" smtClean="0">
                          <a:solidFill>
                            <a:schemeClr val="tx1"/>
                          </a:solidFill>
                          <a:latin typeface="+mn-lt"/>
                          <a:cs typeface="Times New Roman" pitchFamily="18" charset="0"/>
                        </a:rPr>
                        <a:t> </a:t>
                      </a:r>
                      <a:r>
                        <a:rPr lang="en-US" sz="2800" b="1" dirty="0" smtClean="0">
                          <a:solidFill>
                            <a:schemeClr val="tx1"/>
                          </a:solidFill>
                          <a:latin typeface="+mn-lt"/>
                          <a:cs typeface="Times New Roman" pitchFamily="18" charset="0"/>
                        </a:rPr>
                        <a:t>Connected via </a:t>
                      </a:r>
                      <a:r>
                        <a:rPr lang="en-US" sz="2800" b="1" i="0" dirty="0" smtClean="0">
                          <a:solidFill>
                            <a:schemeClr val="tx1"/>
                          </a:solidFill>
                          <a:latin typeface="+mn-lt"/>
                          <a:cs typeface="Times New Roman" pitchFamily="18" charset="0"/>
                        </a:rPr>
                        <a:t>a</a:t>
                      </a:r>
                      <a:r>
                        <a:rPr lang="en-US" sz="2800" b="1" i="0" baseline="0" dirty="0" smtClean="0">
                          <a:solidFill>
                            <a:schemeClr val="tx1"/>
                          </a:solidFill>
                          <a:latin typeface="+mn-lt"/>
                          <a:cs typeface="Times New Roman" pitchFamily="18" charset="0"/>
                        </a:rPr>
                        <a:t> Statewide</a:t>
                      </a:r>
                      <a:r>
                        <a:rPr lang="en-US" sz="2800" b="1" dirty="0" smtClean="0">
                          <a:solidFill>
                            <a:schemeClr val="tx1"/>
                          </a:solidFill>
                          <a:latin typeface="+mn-lt"/>
                          <a:cs typeface="Times New Roman" pitchFamily="18" charset="0"/>
                        </a:rPr>
                        <a:t> Health Information Exchange</a:t>
                      </a:r>
                      <a:endParaRPr lang="en-US" sz="2800" dirty="0" smtClean="0">
                        <a:solidFill>
                          <a:schemeClr val="tx1"/>
                        </a:solidFill>
                        <a:latin typeface="+mn-lt"/>
                        <a:cs typeface="Times New Roman" pitchFamily="18"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bg1"/>
                          </a:solidFill>
                          <a:latin typeface="+mn-lt"/>
                          <a:ea typeface="+mn-ea"/>
                          <a:cs typeface="Times New Roman" pitchFamily="18" charset="0"/>
                        </a:rPr>
                        <a:t> </a:t>
                      </a:r>
                      <a:r>
                        <a:rPr lang="en-US" sz="2800" b="1" kern="1200" dirty="0" smtClean="0">
                          <a:solidFill>
                            <a:schemeClr val="bg1"/>
                          </a:solidFill>
                          <a:latin typeface="+mn-lt"/>
                          <a:ea typeface="+mn-ea"/>
                          <a:cs typeface="Times New Roman" pitchFamily="18" charset="0"/>
                        </a:rPr>
                        <a:t>Broadband</a:t>
                      </a:r>
                      <a:r>
                        <a:rPr lang="en-US" sz="2800" b="1" kern="1200" baseline="0" dirty="0" smtClean="0">
                          <a:solidFill>
                            <a:schemeClr val="bg1"/>
                          </a:solidFill>
                          <a:latin typeface="+mn-lt"/>
                          <a:ea typeface="+mn-ea"/>
                          <a:cs typeface="Times New Roman" pitchFamily="18" charset="0"/>
                        </a:rPr>
                        <a:t> and cell phone connectivity/coverage</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kern="1200" baseline="0" dirty="0" smtClean="0">
                          <a:solidFill>
                            <a:schemeClr val="bg1"/>
                          </a:solidFill>
                          <a:latin typeface="+mn-lt"/>
                          <a:ea typeface="+mn-ea"/>
                          <a:cs typeface="Times New Roman" pitchFamily="18" charset="0"/>
                        </a:rPr>
                        <a:t> Other connectivity metrics</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bl>
          </a:graphicData>
        </a:graphic>
      </p:graphicFrame>
      <p:sp>
        <p:nvSpPr>
          <p:cNvPr id="5" name="Right Arrow 4"/>
          <p:cNvSpPr/>
          <p:nvPr/>
        </p:nvSpPr>
        <p:spPr>
          <a:xfrm>
            <a:off x="5612525" y="1229709"/>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274638"/>
            <a:ext cx="11319641" cy="1143000"/>
          </a:xfrm>
        </p:spPr>
        <p:txBody>
          <a:bodyPr/>
          <a:lstStyle/>
          <a:p>
            <a:pPr algn="ctr"/>
            <a:r>
              <a:rPr lang="en-US" sz="4000" b="1" dirty="0" smtClean="0"/>
              <a:t>Consumer Opportunity Profile (No Trend Data)</a:t>
            </a:r>
            <a:endParaRPr lang="en-US" sz="4000" b="1" dirty="0"/>
          </a:p>
        </p:txBody>
      </p:sp>
      <p:pic>
        <p:nvPicPr>
          <p:cNvPr id="1026" name="Picture 2"/>
          <p:cNvPicPr>
            <a:picLocks noChangeAspect="1" noChangeArrowheads="1"/>
          </p:cNvPicPr>
          <p:nvPr/>
        </p:nvPicPr>
        <p:blipFill>
          <a:blip r:embed="rId3"/>
          <a:srcRect/>
          <a:stretch>
            <a:fillRect/>
          </a:stretch>
        </p:blipFill>
        <p:spPr bwMode="auto">
          <a:xfrm>
            <a:off x="1734207" y="1225301"/>
            <a:ext cx="7623551" cy="5207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274638"/>
            <a:ext cx="11445766" cy="1143000"/>
          </a:xfrm>
        </p:spPr>
        <p:txBody>
          <a:bodyPr/>
          <a:lstStyle/>
          <a:p>
            <a:pPr algn="ctr"/>
            <a:r>
              <a:rPr lang="en-US" sz="4000" b="1" dirty="0" smtClean="0"/>
              <a:t>Economic Opportunity Profile (No Trend Data)</a:t>
            </a:r>
            <a:endParaRPr lang="en-US" sz="4000" b="1" dirty="0"/>
          </a:p>
        </p:txBody>
      </p:sp>
      <p:pic>
        <p:nvPicPr>
          <p:cNvPr id="2050" name="Picture 2"/>
          <p:cNvPicPr>
            <a:picLocks noChangeAspect="1" noChangeArrowheads="1"/>
          </p:cNvPicPr>
          <p:nvPr/>
        </p:nvPicPr>
        <p:blipFill>
          <a:blip r:embed="rId3"/>
          <a:srcRect/>
          <a:stretch>
            <a:fillRect/>
          </a:stretch>
        </p:blipFill>
        <p:spPr bwMode="auto">
          <a:xfrm>
            <a:off x="1738936" y="1259350"/>
            <a:ext cx="7610016" cy="519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614991" cy="1143000"/>
          </a:xfrm>
        </p:spPr>
        <p:txBody>
          <a:bodyPr/>
          <a:lstStyle/>
          <a:p>
            <a:pPr algn="ctr"/>
            <a:r>
              <a:rPr lang="en-US" sz="4000" b="1" dirty="0" smtClean="0"/>
              <a:t>Office Based Providers with at least a </a:t>
            </a:r>
            <a:br>
              <a:rPr lang="en-US" sz="4000" b="1" dirty="0" smtClean="0"/>
            </a:br>
            <a:r>
              <a:rPr lang="en-US" sz="4000" b="1" dirty="0" smtClean="0"/>
              <a:t>Basic Electronic Health Record System</a:t>
            </a:r>
          </a:p>
        </p:txBody>
      </p:sp>
      <p:pic>
        <p:nvPicPr>
          <p:cNvPr id="2050" name="Picture 2"/>
          <p:cNvPicPr>
            <a:picLocks noChangeAspect="1" noChangeArrowheads="1"/>
          </p:cNvPicPr>
          <p:nvPr/>
        </p:nvPicPr>
        <p:blipFill>
          <a:blip r:embed="rId3"/>
          <a:srcRect/>
          <a:stretch>
            <a:fillRect/>
          </a:stretch>
        </p:blipFill>
        <p:spPr bwMode="auto">
          <a:xfrm>
            <a:off x="259186" y="1590426"/>
            <a:ext cx="5911790" cy="40378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262694" y="1590423"/>
            <a:ext cx="5888711" cy="40221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2" y="0"/>
            <a:ext cx="10972800" cy="1143000"/>
          </a:xfrm>
        </p:spPr>
        <p:txBody>
          <a:bodyPr/>
          <a:lstStyle/>
          <a:p>
            <a:pPr algn="ctr"/>
            <a:r>
              <a:rPr lang="en-US" sz="4000" b="1" dirty="0" smtClean="0"/>
              <a:t>Strong Start for Children</a:t>
            </a:r>
          </a:p>
        </p:txBody>
      </p:sp>
      <p:graphicFrame>
        <p:nvGraphicFramePr>
          <p:cNvPr id="4" name="Content Placeholder 3"/>
          <p:cNvGraphicFramePr>
            <a:graphicFrameLocks noGrp="1"/>
          </p:cNvGraphicFramePr>
          <p:nvPr>
            <p:ph idx="1"/>
          </p:nvPr>
        </p:nvGraphicFramePr>
        <p:xfrm>
          <a:off x="259308" y="1245358"/>
          <a:ext cx="11627894" cy="4241044"/>
        </p:xfrm>
        <a:graphic>
          <a:graphicData uri="http://schemas.openxmlformats.org/drawingml/2006/table">
            <a:tbl>
              <a:tblPr firstRow="1" bandRow="1">
                <a:tableStyleId>{21E4AEA4-8DFA-4A89-87EB-49C32662AFE0}</a:tableStyleId>
              </a:tblPr>
              <a:tblGrid>
                <a:gridCol w="5813947"/>
                <a:gridCol w="5813947"/>
              </a:tblGrid>
              <a:tr h="1060261">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60261">
                <a:tc>
                  <a:txBody>
                    <a:bodyPr/>
                    <a:lstStyle/>
                    <a:p>
                      <a:pPr marL="514350" indent="-514350" algn="ctr" defTabSz="914400" rtl="0" eaLnBrk="1" latinLnBrk="0" hangingPunct="1">
                        <a:spcBef>
                          <a:spcPts val="1200"/>
                        </a:spcBef>
                        <a:buFont typeface="+mj-lt"/>
                        <a:buNone/>
                      </a:pPr>
                      <a:r>
                        <a:rPr lang="en-US" sz="2800" b="1" kern="1200" dirty="0" smtClean="0">
                          <a:solidFill>
                            <a:schemeClr val="tx1"/>
                          </a:solidFill>
                          <a:latin typeface="+mn-lt"/>
                          <a:ea typeface="+mn-ea"/>
                          <a:cs typeface="Times New Roman" pitchFamily="18" charset="0"/>
                        </a:rPr>
                        <a:t>Teen Pregnancy Rate </a:t>
                      </a:r>
                    </a:p>
                  </a:txBody>
                  <a:tcPr anchor="ctr"/>
                </a:tc>
                <a:tc>
                  <a:txBody>
                    <a:bodyPr/>
                    <a:lstStyle/>
                    <a:p>
                      <a:pPr marL="514350" indent="-514350" algn="ctr" defTabSz="914400" rtl="0" eaLnBrk="1" latinLnBrk="0" hangingPunct="1">
                        <a:spcBef>
                          <a:spcPts val="1200"/>
                        </a:spcBef>
                        <a:buFont typeface="+mj-lt"/>
                        <a:buNone/>
                      </a:pPr>
                      <a:r>
                        <a:rPr lang="en-US" sz="2800" b="1" kern="1200" dirty="0" smtClean="0">
                          <a:solidFill>
                            <a:schemeClr val="tx1"/>
                          </a:solidFill>
                          <a:latin typeface="+mn-lt"/>
                          <a:ea typeface="+mn-ea"/>
                          <a:cs typeface="Times New Roman" pitchFamily="18" charset="0"/>
                        </a:rPr>
                        <a:t>Measure of Well-Being in Graduating</a:t>
                      </a:r>
                      <a:r>
                        <a:rPr lang="en-US" sz="2800" b="1" kern="1200" baseline="0" dirty="0" smtClean="0">
                          <a:solidFill>
                            <a:schemeClr val="tx1"/>
                          </a:solidFill>
                          <a:latin typeface="+mn-lt"/>
                          <a:ea typeface="+mn-ea"/>
                          <a:cs typeface="Times New Roman" pitchFamily="18" charset="0"/>
                        </a:rPr>
                        <a:t> HS students</a:t>
                      </a:r>
                      <a:endParaRPr lang="en-US" sz="2800" b="1" kern="1200" dirty="0" smtClean="0">
                        <a:solidFill>
                          <a:schemeClr val="tx1"/>
                        </a:solidFill>
                        <a:latin typeface="+mn-lt"/>
                        <a:ea typeface="+mn-ea"/>
                        <a:cs typeface="Times New Roman" pitchFamily="18" charset="0"/>
                      </a:endParaRPr>
                    </a:p>
                  </a:txBody>
                  <a:tcPr anchor="ctr"/>
                </a:tc>
              </a:tr>
              <a:tr h="1060261">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Preterm Birth Rate </a:t>
                      </a:r>
                    </a:p>
                  </a:txBody>
                  <a:tcPr anchor="ctr"/>
                </a:tc>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Neonates born at full term</a:t>
                      </a:r>
                    </a:p>
                  </a:txBody>
                  <a:tcPr anchor="ctr"/>
                </a:tc>
              </a:tr>
              <a:tr h="1060261">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Thriving</a:t>
                      </a:r>
                      <a:r>
                        <a:rPr lang="en-US" sz="2800" b="1" kern="1200" baseline="0" dirty="0" smtClean="0">
                          <a:solidFill>
                            <a:schemeClr val="tx1"/>
                          </a:solidFill>
                          <a:latin typeface="+mn-lt"/>
                          <a:ea typeface="+mn-ea"/>
                          <a:cs typeface="Times New Roman" pitchFamily="18" charset="0"/>
                        </a:rPr>
                        <a:t> </a:t>
                      </a:r>
                      <a:r>
                        <a:rPr lang="en-US" sz="2800" b="1" kern="1200" dirty="0" smtClean="0">
                          <a:solidFill>
                            <a:schemeClr val="tx1"/>
                          </a:solidFill>
                          <a:latin typeface="+mn-lt"/>
                          <a:ea typeface="+mn-ea"/>
                          <a:cs typeface="Times New Roman" pitchFamily="18" charset="0"/>
                        </a:rPr>
                        <a:t>Infant Rate </a:t>
                      </a:r>
                    </a:p>
                  </a:txBody>
                  <a:tcPr anchor="ctr"/>
                </a:tc>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baseline="0" dirty="0" smtClean="0">
                          <a:solidFill>
                            <a:schemeClr val="tx1"/>
                          </a:solidFill>
                          <a:latin typeface="+mn-lt"/>
                          <a:ea typeface="+mn-ea"/>
                          <a:cs typeface="Times New Roman" pitchFamily="18" charset="0"/>
                        </a:rPr>
                        <a:t>Thriving </a:t>
                      </a:r>
                      <a:r>
                        <a:rPr lang="en-US" sz="2800" b="1" kern="1200" dirty="0" smtClean="0">
                          <a:solidFill>
                            <a:schemeClr val="tx1"/>
                          </a:solidFill>
                          <a:latin typeface="+mn-lt"/>
                          <a:ea typeface="+mn-ea"/>
                          <a:cs typeface="Times New Roman" pitchFamily="18" charset="0"/>
                        </a:rPr>
                        <a:t>Infant </a:t>
                      </a:r>
                      <a:r>
                        <a:rPr lang="en-US" sz="2800" b="1" kern="1200" baseline="0" dirty="0" smtClean="0">
                          <a:solidFill>
                            <a:schemeClr val="tx1"/>
                          </a:solidFill>
                          <a:latin typeface="+mn-lt"/>
                          <a:ea typeface="+mn-ea"/>
                          <a:cs typeface="Times New Roman" pitchFamily="18" charset="0"/>
                        </a:rPr>
                        <a:t>Rate</a:t>
                      </a:r>
                      <a:endParaRPr lang="en-US" sz="2800" b="1" kern="1200" dirty="0" smtClean="0">
                        <a:solidFill>
                          <a:schemeClr val="tx1"/>
                        </a:solidFill>
                        <a:latin typeface="+mn-lt"/>
                        <a:ea typeface="+mn-ea"/>
                        <a:cs typeface="Times New Roman" pitchFamily="18" charset="0"/>
                      </a:endParaRPr>
                    </a:p>
                  </a:txBody>
                  <a:tcPr anchor="ctr"/>
                </a:tc>
              </a:tr>
            </a:tbl>
          </a:graphicData>
        </a:graphic>
      </p:graphicFrame>
      <p:sp>
        <p:nvSpPr>
          <p:cNvPr id="6" name="Right Arrow 5"/>
          <p:cNvSpPr/>
          <p:nvPr/>
        </p:nvSpPr>
        <p:spPr>
          <a:xfrm>
            <a:off x="5454869" y="1560786"/>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Teen Pregnancy Rate Ages 10-19</a:t>
            </a:r>
            <a:endParaRPr lang="en-US" sz="4000" b="1" dirty="0"/>
          </a:p>
        </p:txBody>
      </p:sp>
      <p:pic>
        <p:nvPicPr>
          <p:cNvPr id="1027" name="Picture 3"/>
          <p:cNvPicPr>
            <a:picLocks noChangeAspect="1" noChangeArrowheads="1"/>
          </p:cNvPicPr>
          <p:nvPr/>
        </p:nvPicPr>
        <p:blipFill>
          <a:blip r:embed="rId3"/>
          <a:srcRect/>
          <a:stretch>
            <a:fillRect/>
          </a:stretch>
        </p:blipFill>
        <p:spPr bwMode="auto">
          <a:xfrm>
            <a:off x="232166" y="1891862"/>
            <a:ext cx="5771451" cy="394201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199632" y="1876097"/>
            <a:ext cx="5794532" cy="395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508000" y="6248400"/>
            <a:ext cx="9347200" cy="381000"/>
          </a:xfrm>
          <a:prstGeom prst="rect">
            <a:avLst/>
          </a:prstGeom>
          <a:noFill/>
          <a:ln w="9525">
            <a:noFill/>
            <a:miter lim="800000"/>
            <a:headEnd/>
            <a:tailEnd/>
          </a:ln>
        </p:spPr>
        <p:txBody>
          <a:bodyPr/>
          <a:lstStyle/>
          <a:p>
            <a:r>
              <a:rPr lang="en-US" sz="700" dirty="0" smtClean="0"/>
              <a:t>Source</a:t>
            </a:r>
            <a:r>
              <a:rPr lang="en-US" sz="700" dirty="0"/>
              <a:t>: VDH Division of Health </a:t>
            </a:r>
            <a:r>
              <a:rPr lang="en-US" sz="700" dirty="0" smtClean="0"/>
              <a:t>Statistics, compiled </a:t>
            </a:r>
            <a:r>
              <a:rPr lang="en-US" sz="700" dirty="0"/>
              <a:t>by the Division of Policy &amp; Evaluation, Office of Family Health </a:t>
            </a:r>
            <a:r>
              <a:rPr lang="en-US" sz="700" dirty="0" smtClean="0"/>
              <a:t>Services</a:t>
            </a:r>
            <a:endParaRPr lang="en-US" sz="700" dirty="0"/>
          </a:p>
        </p:txBody>
      </p:sp>
      <p:sp>
        <p:nvSpPr>
          <p:cNvPr id="5" name="Title 4"/>
          <p:cNvSpPr>
            <a:spLocks noGrp="1"/>
          </p:cNvSpPr>
          <p:nvPr>
            <p:ph type="title"/>
          </p:nvPr>
        </p:nvSpPr>
        <p:spPr>
          <a:xfrm>
            <a:off x="406400" y="152400"/>
            <a:ext cx="11480800" cy="1143000"/>
          </a:xfrm>
        </p:spPr>
        <p:txBody>
          <a:bodyPr/>
          <a:lstStyle/>
          <a:p>
            <a:r>
              <a:rPr lang="en-US" sz="3200" dirty="0" smtClean="0"/>
              <a:t>Virginia Teen (ages 10-19yrs) Pregnancy Rate, 2013</a:t>
            </a:r>
            <a:endParaRPr lang="en-US" sz="3200" dirty="0"/>
          </a:p>
        </p:txBody>
      </p:sp>
      <p:pic>
        <p:nvPicPr>
          <p:cNvPr id="7" name="Content Placeholder 6" descr="Teen (10-19) Preg Rate 2013.jpg"/>
          <p:cNvPicPr>
            <a:picLocks noGrp="1" noChangeAspect="1"/>
          </p:cNvPicPr>
          <p:nvPr>
            <p:ph idx="1"/>
          </p:nvPr>
        </p:nvPicPr>
        <p:blipFill>
          <a:blip r:embed="rId3" cstate="print"/>
          <a:srcRect l="11905" t="31746" r="11905" b="31746"/>
          <a:stretch>
            <a:fillRect/>
          </a:stretch>
        </p:blipFill>
        <p:spPr>
          <a:xfrm>
            <a:off x="101600" y="2188369"/>
            <a:ext cx="11953461" cy="322183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l="15862" t="14943" r="14517" b="15632"/>
          <a:stretch>
            <a:fillRect/>
          </a:stretch>
        </p:blipFill>
        <p:spPr bwMode="auto">
          <a:xfrm>
            <a:off x="169328" y="504499"/>
            <a:ext cx="11908249" cy="5533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Preterm Birth Rate</a:t>
            </a:r>
            <a:endParaRPr lang="en-US" sz="4000" b="1" dirty="0"/>
          </a:p>
        </p:txBody>
      </p:sp>
      <p:pic>
        <p:nvPicPr>
          <p:cNvPr id="10243" name="Picture 3"/>
          <p:cNvPicPr>
            <a:picLocks noGrp="1" noChangeAspect="1" noChangeArrowheads="1"/>
          </p:cNvPicPr>
          <p:nvPr>
            <p:ph sz="half" idx="2"/>
          </p:nvPr>
        </p:nvPicPr>
        <p:blipFill>
          <a:blip r:embed="rId3"/>
          <a:srcRect/>
          <a:stretch>
            <a:fillRect/>
          </a:stretch>
        </p:blipFill>
        <p:spPr bwMode="auto">
          <a:xfrm>
            <a:off x="6197600" y="1860331"/>
            <a:ext cx="5825110" cy="3979531"/>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162920" y="1844566"/>
            <a:ext cx="5840697" cy="3989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Infant Thriving Rate	</a:t>
            </a:r>
            <a:endParaRPr lang="en-US" sz="4000" b="1" dirty="0"/>
          </a:p>
        </p:txBody>
      </p:sp>
      <p:pic>
        <p:nvPicPr>
          <p:cNvPr id="1026" name="Picture 2"/>
          <p:cNvPicPr>
            <a:picLocks noChangeAspect="1" noChangeArrowheads="1"/>
          </p:cNvPicPr>
          <p:nvPr/>
        </p:nvPicPr>
        <p:blipFill>
          <a:blip r:embed="rId3"/>
          <a:srcRect/>
          <a:stretch>
            <a:fillRect/>
          </a:stretch>
        </p:blipFill>
        <p:spPr bwMode="auto">
          <a:xfrm>
            <a:off x="70592" y="1781503"/>
            <a:ext cx="5933026" cy="40523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99632" y="1781503"/>
            <a:ext cx="5933026" cy="4052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211576"/>
            <a:ext cx="10972800" cy="1143000"/>
          </a:xfrm>
        </p:spPr>
        <p:txBody>
          <a:bodyPr/>
          <a:lstStyle/>
          <a:p>
            <a:pPr algn="ctr"/>
            <a:r>
              <a:rPr lang="en-US" sz="4000" b="1" dirty="0" smtClean="0"/>
              <a:t>Strong Start for Children</a:t>
            </a:r>
          </a:p>
        </p:txBody>
      </p:sp>
      <p:graphicFrame>
        <p:nvGraphicFramePr>
          <p:cNvPr id="5" name="Content Placeholder 3"/>
          <p:cNvGraphicFramePr>
            <a:graphicFrameLocks/>
          </p:cNvGraphicFramePr>
          <p:nvPr/>
        </p:nvGraphicFramePr>
        <p:xfrm>
          <a:off x="362606" y="1122316"/>
          <a:ext cx="11272346" cy="4880115"/>
        </p:xfrm>
        <a:graphic>
          <a:graphicData uri="http://schemas.openxmlformats.org/drawingml/2006/table">
            <a:tbl>
              <a:tblPr firstRow="1" bandRow="1">
                <a:tableStyleId>{21E4AEA4-8DFA-4A89-87EB-49C32662AFE0}</a:tableStyleId>
              </a:tblPr>
              <a:tblGrid>
                <a:gridCol w="5636173"/>
                <a:gridCol w="5636173"/>
              </a:tblGrid>
              <a:tr h="651507">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485408">
                <a:tc>
                  <a:txBody>
                    <a:bodyPr/>
                    <a:lstStyle/>
                    <a:p>
                      <a:pPr marL="0" indent="0" algn="l" defTabSz="914400" rtl="0" eaLnBrk="1" latinLnBrk="0" hangingPunct="1">
                        <a:spcBef>
                          <a:spcPts val="1200"/>
                        </a:spcBef>
                        <a:buFont typeface="+mj-lt"/>
                        <a:buNone/>
                      </a:pPr>
                      <a:r>
                        <a:rPr lang="en-US" sz="2800" b="1" kern="1200" dirty="0" smtClean="0">
                          <a:solidFill>
                            <a:schemeClr val="tx1"/>
                          </a:solidFill>
                          <a:latin typeface="+mn-lt"/>
                          <a:ea typeface="+mn-ea"/>
                          <a:cs typeface="Times New Roman" pitchFamily="18" charset="0"/>
                        </a:rPr>
                        <a:t>Childhood Overweight/Obesity Rates</a:t>
                      </a:r>
                      <a:r>
                        <a:rPr lang="en-US" sz="2800" b="1" kern="1200" baseline="0" dirty="0" smtClean="0">
                          <a:solidFill>
                            <a:schemeClr val="tx1"/>
                          </a:solidFill>
                          <a:latin typeface="+mn-lt"/>
                          <a:ea typeface="+mn-ea"/>
                          <a:cs typeface="Times New Roman" pitchFamily="18" charset="0"/>
                        </a:rPr>
                        <a:t> </a:t>
                      </a:r>
                    </a:p>
                    <a:p>
                      <a:pPr marL="0" indent="0" algn="l" defTabSz="914400" rtl="0" eaLnBrk="1" latinLnBrk="0" hangingPunct="1">
                        <a:spcBef>
                          <a:spcPts val="1200"/>
                        </a:spcBef>
                        <a:buFont typeface="+mj-lt"/>
                        <a:buNone/>
                      </a:pPr>
                      <a:r>
                        <a:rPr lang="en-US" sz="2000" b="0" i="1" kern="1200" dirty="0" smtClean="0">
                          <a:solidFill>
                            <a:schemeClr val="tx1"/>
                          </a:solidFill>
                          <a:latin typeface="+mn-lt"/>
                          <a:ea typeface="+mn-ea"/>
                          <a:cs typeface="Times New Roman" pitchFamily="18" charset="0"/>
                        </a:rPr>
                        <a:t>Source: YRBS Self Report or School</a:t>
                      </a:r>
                      <a:r>
                        <a:rPr lang="en-US" sz="2000" b="0" i="1" kern="1200" baseline="0" dirty="0" smtClean="0">
                          <a:solidFill>
                            <a:schemeClr val="tx1"/>
                          </a:solidFill>
                          <a:latin typeface="+mn-lt"/>
                          <a:ea typeface="+mn-ea"/>
                          <a:cs typeface="Times New Roman" pitchFamily="18" charset="0"/>
                        </a:rPr>
                        <a:t> Reports</a:t>
                      </a:r>
                      <a:endParaRPr lang="en-US" sz="2000" b="0" i="1" kern="1200" dirty="0" smtClean="0">
                        <a:solidFill>
                          <a:schemeClr val="tx1"/>
                        </a:solidFill>
                        <a:latin typeface="+mn-lt"/>
                        <a:ea typeface="+mn-ea"/>
                        <a:cs typeface="Times New Roman" pitchFamily="18"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Children At Healthy</a:t>
                      </a:r>
                      <a:r>
                        <a:rPr lang="en-US" sz="2800" b="1" kern="1200" baseline="0" dirty="0" smtClean="0">
                          <a:solidFill>
                            <a:schemeClr val="bg1"/>
                          </a:solidFill>
                          <a:latin typeface="+mn-lt"/>
                          <a:ea typeface="+mn-ea"/>
                          <a:cs typeface="Times New Roman" pitchFamily="18" charset="0"/>
                        </a:rPr>
                        <a:t> Weight at Key Milestones</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r h="1310654">
                <a:tc>
                  <a:txBody>
                    <a:bodyPr/>
                    <a:lstStyle/>
                    <a:p>
                      <a:pPr marL="0" marR="0" indent="0" algn="l"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Percent of Children in Fall of Kindergarten Not Meeting PALS K Benchmarks</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a:t>
                      </a:r>
                      <a:r>
                        <a:rPr lang="en-US" sz="2800" b="1" kern="1200" baseline="0" dirty="0" smtClean="0">
                          <a:solidFill>
                            <a:schemeClr val="bg1"/>
                          </a:solidFill>
                          <a:latin typeface="+mn-lt"/>
                          <a:ea typeface="+mn-ea"/>
                          <a:cs typeface="Times New Roman" pitchFamily="18" charset="0"/>
                        </a:rPr>
                        <a:t> Attaining Kindergarten Reading Benchmarks</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r h="1310654">
                <a:tc>
                  <a:txBody>
                    <a:bodyPr/>
                    <a:lstStyle/>
                    <a:p>
                      <a:pPr marL="0" marR="0" indent="0" algn="l"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Percent of Third Graders Who Passed the SOL Reading Assessment</a:t>
                      </a:r>
                    </a:p>
                  </a:txBody>
                  <a:tcPr anchor="ctr"/>
                </a:tc>
                <a:tc>
                  <a:txBody>
                    <a:bodyPr/>
                    <a:lstStyle/>
                    <a:p>
                      <a:pPr marL="0" algn="l" defTabSz="914400" rtl="0" eaLnBrk="1" latinLnBrk="0" hangingPunct="1"/>
                      <a:r>
                        <a:rPr lang="en-US" sz="2800" b="1" kern="1200" dirty="0" smtClean="0">
                          <a:solidFill>
                            <a:schemeClr val="bg1"/>
                          </a:solidFill>
                          <a:latin typeface="+mn-lt"/>
                          <a:ea typeface="+mn-ea"/>
                          <a:cs typeface="Times New Roman" pitchFamily="18" charset="0"/>
                        </a:rPr>
                        <a:t>Same</a:t>
                      </a:r>
                    </a:p>
                  </a:txBody>
                  <a:tcPr anchor="ctr">
                    <a:solidFill>
                      <a:srgbClr val="002060"/>
                    </a:solidFill>
                  </a:tcPr>
                </a:tc>
              </a:tr>
            </a:tbl>
          </a:graphicData>
        </a:graphic>
      </p:graphicFrame>
      <p:sp>
        <p:nvSpPr>
          <p:cNvPr id="4" name="Right Arrow 3"/>
          <p:cNvSpPr/>
          <p:nvPr/>
        </p:nvSpPr>
        <p:spPr>
          <a:xfrm>
            <a:off x="5454869" y="1261241"/>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0" y="274638"/>
            <a:ext cx="11934497" cy="1143000"/>
          </a:xfrm>
        </p:spPr>
        <p:txBody>
          <a:bodyPr/>
          <a:lstStyle/>
          <a:p>
            <a:pPr algn="ctr"/>
            <a:r>
              <a:rPr lang="en-US" sz="3800" b="1" dirty="0" smtClean="0"/>
              <a:t>Percent of Kindergarten Children Not Meeting PALS K Benchmarks and Requiring Literacy Intervention</a:t>
            </a:r>
          </a:p>
        </p:txBody>
      </p:sp>
      <p:pic>
        <p:nvPicPr>
          <p:cNvPr id="2050" name="Picture 2"/>
          <p:cNvPicPr>
            <a:picLocks noChangeAspect="1" noChangeArrowheads="1"/>
          </p:cNvPicPr>
          <p:nvPr/>
        </p:nvPicPr>
        <p:blipFill>
          <a:blip r:embed="rId3"/>
          <a:srcRect/>
          <a:stretch>
            <a:fillRect/>
          </a:stretch>
        </p:blipFill>
        <p:spPr bwMode="auto">
          <a:xfrm>
            <a:off x="116756" y="1813034"/>
            <a:ext cx="5886862" cy="40208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199632" y="1828800"/>
            <a:ext cx="5863779" cy="4005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2" y="274638"/>
            <a:ext cx="11987048" cy="1143000"/>
          </a:xfrm>
        </p:spPr>
        <p:txBody>
          <a:bodyPr/>
          <a:lstStyle/>
          <a:p>
            <a:pPr algn="ctr"/>
            <a:r>
              <a:rPr lang="en-US" sz="3800" b="1" dirty="0" smtClean="0"/>
              <a:t>Percent of Third Graders Who Passed the Standards of Learning (SOL) Third Grade Reading Assessment</a:t>
            </a:r>
          </a:p>
        </p:txBody>
      </p:sp>
      <p:pic>
        <p:nvPicPr>
          <p:cNvPr id="1026" name="Picture 2"/>
          <p:cNvPicPr>
            <a:picLocks noChangeAspect="1" noChangeArrowheads="1"/>
          </p:cNvPicPr>
          <p:nvPr/>
        </p:nvPicPr>
        <p:blipFill>
          <a:blip r:embed="rId3"/>
          <a:srcRect/>
          <a:stretch>
            <a:fillRect/>
          </a:stretch>
        </p:blipFill>
        <p:spPr bwMode="auto">
          <a:xfrm>
            <a:off x="621792" y="2157984"/>
            <a:ext cx="5381825" cy="36758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99632" y="2157984"/>
            <a:ext cx="5381825" cy="3675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41131" y="0"/>
            <a:ext cx="10972800" cy="1143000"/>
          </a:xfrm>
        </p:spPr>
        <p:txBody>
          <a:bodyPr/>
          <a:lstStyle/>
          <a:p>
            <a:pPr algn="ctr"/>
            <a:r>
              <a:rPr lang="en-US" sz="4000" b="1" dirty="0" smtClean="0"/>
              <a:t>Quality Healthcare</a:t>
            </a:r>
          </a:p>
        </p:txBody>
      </p:sp>
      <p:graphicFrame>
        <p:nvGraphicFramePr>
          <p:cNvPr id="6" name="Content Placeholder 3"/>
          <p:cNvGraphicFramePr>
            <a:graphicFrameLocks/>
          </p:cNvGraphicFramePr>
          <p:nvPr/>
        </p:nvGraphicFramePr>
        <p:xfrm>
          <a:off x="614854" y="1135111"/>
          <a:ext cx="11098918" cy="5016664"/>
        </p:xfrm>
        <a:graphic>
          <a:graphicData uri="http://schemas.openxmlformats.org/drawingml/2006/table">
            <a:tbl>
              <a:tblPr firstRow="1" bandRow="1">
                <a:tableStyleId>{21E4AEA4-8DFA-4A89-87EB-49C32662AFE0}</a:tableStyleId>
              </a:tblPr>
              <a:tblGrid>
                <a:gridCol w="5549459"/>
                <a:gridCol w="5549459"/>
              </a:tblGrid>
              <a:tr h="718984">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718984">
                <a:tc>
                  <a:txBody>
                    <a:bodyPr/>
                    <a:lstStyle/>
                    <a:p>
                      <a:pPr marL="514350" indent="-514350" algn="l" defTabSz="914400" rtl="0" eaLnBrk="1" latinLnBrk="0" hangingPunct="1">
                        <a:spcBef>
                          <a:spcPts val="1200"/>
                        </a:spcBef>
                        <a:buFont typeface="+mj-lt"/>
                        <a:buNone/>
                      </a:pPr>
                      <a:r>
                        <a:rPr lang="en-US" sz="2800" b="1" kern="1200" dirty="0" smtClean="0">
                          <a:solidFill>
                            <a:schemeClr val="tx1"/>
                          </a:solidFill>
                          <a:latin typeface="+mn-lt"/>
                          <a:ea typeface="+mn-ea"/>
                          <a:cs typeface="Times New Roman" pitchFamily="18" charset="0"/>
                        </a:rPr>
                        <a:t>Avoidable Hospitalization Rate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bg1"/>
                          </a:solidFill>
                          <a:latin typeface="+mn-lt"/>
                          <a:ea typeface="+mn-ea"/>
                          <a:cs typeface="Times New Roman" pitchFamily="18" charset="0"/>
                        </a:rPr>
                        <a:t>Metric related to accessibility of appropriate care when needed</a:t>
                      </a:r>
                      <a:endParaRPr lang="en-US" sz="2400" b="1" kern="1200" dirty="0" smtClean="0">
                        <a:solidFill>
                          <a:schemeClr val="bg1"/>
                        </a:solidFill>
                        <a:latin typeface="+mn-lt"/>
                        <a:ea typeface="+mn-ea"/>
                        <a:cs typeface="Times New Roman" pitchFamily="18" charset="0"/>
                      </a:endParaRPr>
                    </a:p>
                  </a:txBody>
                  <a:tcPr anchor="ctr">
                    <a:solidFill>
                      <a:srgbClr val="002060"/>
                    </a:solidFill>
                  </a:tcPr>
                </a:tc>
              </a:tr>
              <a:tr h="161852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Percent of Adults Who Report Having a Regular Healthcare Provider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Times New Roman" pitchFamily="18" charset="0"/>
                        </a:rPr>
                        <a:t>Percent of people in an integrated health home (medical, behavioral, dental)</a:t>
                      </a:r>
                    </a:p>
                  </a:txBody>
                  <a:tcPr anchor="ctr">
                    <a:solidFill>
                      <a:srgbClr val="002060"/>
                    </a:solidFill>
                  </a:tcPr>
                </a:tc>
              </a:tr>
              <a:tr h="1736233">
                <a:tc>
                  <a:txBody>
                    <a:bodyPr/>
                    <a:lstStyle/>
                    <a:p>
                      <a:pPr marL="0" marR="0" indent="0" algn="l" defTabSz="914400" rtl="0" eaLnBrk="1" fontAlgn="auto" latinLnBrk="0" hangingPunct="1">
                        <a:lnSpc>
                          <a:spcPct val="100000"/>
                        </a:lnSpc>
                        <a:spcBef>
                          <a:spcPts val="1200"/>
                        </a:spcBef>
                        <a:spcAft>
                          <a:spcPts val="0"/>
                        </a:spcAft>
                        <a:buClrTx/>
                        <a:buSzTx/>
                        <a:buFont typeface="+mj-lt"/>
                        <a:buNone/>
                        <a:tabLst/>
                        <a:defRPr/>
                      </a:pPr>
                      <a:r>
                        <a:rPr lang="en-US" sz="2400" b="1" kern="1200" dirty="0" smtClean="0">
                          <a:solidFill>
                            <a:schemeClr val="tx1"/>
                          </a:solidFill>
                          <a:latin typeface="+mn-lt"/>
                          <a:ea typeface="+mn-ea"/>
                          <a:cs typeface="Times New Roman" pitchFamily="18" charset="0"/>
                        </a:rPr>
                        <a:t>P</a:t>
                      </a:r>
                      <a:r>
                        <a:rPr lang="en-US" sz="2800" b="1" kern="1200" dirty="0" smtClean="0">
                          <a:solidFill>
                            <a:schemeClr val="tx1"/>
                          </a:solidFill>
                          <a:latin typeface="+mn-lt"/>
                          <a:ea typeface="+mn-ea"/>
                          <a:cs typeface="Times New Roman" pitchFamily="18" charset="0"/>
                        </a:rPr>
                        <a:t>ercent of Hospitals Meeting Virginia’s Goal for Prevention of Hospital-onset </a:t>
                      </a:r>
                      <a:r>
                        <a:rPr lang="en-US" sz="2800" b="1" i="1" kern="1200" dirty="0" smtClean="0">
                          <a:solidFill>
                            <a:schemeClr val="tx1"/>
                          </a:solidFill>
                          <a:latin typeface="+mn-lt"/>
                          <a:ea typeface="+mn-ea"/>
                          <a:cs typeface="Times New Roman" pitchFamily="18" charset="0"/>
                        </a:rPr>
                        <a:t>Clostridium difficile </a:t>
                      </a:r>
                      <a:r>
                        <a:rPr lang="en-US" sz="2800" b="1" kern="1200" dirty="0" smtClean="0">
                          <a:solidFill>
                            <a:schemeClr val="tx1"/>
                          </a:solidFill>
                          <a:latin typeface="+mn-lt"/>
                          <a:ea typeface="+mn-ea"/>
                          <a:cs typeface="Times New Roman" pitchFamily="18" charset="0"/>
                        </a:rPr>
                        <a:t>Infections</a:t>
                      </a:r>
                      <a:endParaRPr lang="en-US" sz="2400" b="1" kern="1200" dirty="0" smtClean="0">
                        <a:solidFill>
                          <a:schemeClr val="tx1"/>
                        </a:solidFill>
                        <a:latin typeface="+mn-lt"/>
                        <a:ea typeface="+mn-ea"/>
                        <a:cs typeface="Times New Roman" pitchFamily="18"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Times New Roman" pitchFamily="18" charset="0"/>
                        </a:rPr>
                        <a:t>Evolving</a:t>
                      </a:r>
                      <a:r>
                        <a:rPr lang="en-US" sz="2400" b="1" kern="1200" baseline="0" dirty="0" smtClean="0">
                          <a:solidFill>
                            <a:schemeClr val="bg1"/>
                          </a:solidFill>
                          <a:latin typeface="+mn-lt"/>
                          <a:ea typeface="+mn-ea"/>
                          <a:cs typeface="Times New Roman" pitchFamily="18" charset="0"/>
                        </a:rPr>
                        <a:t> </a:t>
                      </a:r>
                      <a:r>
                        <a:rPr lang="en-US" sz="2400" b="1" kern="1200" dirty="0" smtClean="0">
                          <a:solidFill>
                            <a:schemeClr val="bg1"/>
                          </a:solidFill>
                          <a:latin typeface="+mn-lt"/>
                          <a:ea typeface="+mn-ea"/>
                          <a:cs typeface="Times New Roman" pitchFamily="18" charset="0"/>
                        </a:rPr>
                        <a:t>healthcare safety metric</a:t>
                      </a:r>
                    </a:p>
                  </a:txBody>
                  <a:tcPr anchor="ctr">
                    <a:solidFill>
                      <a:srgbClr val="002060"/>
                    </a:solidFill>
                  </a:tcPr>
                </a:tc>
              </a:tr>
            </a:tbl>
          </a:graphicData>
        </a:graphic>
      </p:graphicFrame>
      <p:sp>
        <p:nvSpPr>
          <p:cNvPr id="4" name="Right Arrow 3"/>
          <p:cNvSpPr/>
          <p:nvPr/>
        </p:nvSpPr>
        <p:spPr>
          <a:xfrm>
            <a:off x="5580993" y="1292772"/>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Avoidable Hospital Stays per 100,000 People</a:t>
            </a:r>
            <a:endParaRPr lang="en-US" sz="4000" b="1" dirty="0"/>
          </a:p>
        </p:txBody>
      </p:sp>
      <p:pic>
        <p:nvPicPr>
          <p:cNvPr id="7171" name="Picture 3"/>
          <p:cNvPicPr>
            <a:picLocks noChangeAspect="1" noChangeArrowheads="1"/>
          </p:cNvPicPr>
          <p:nvPr/>
        </p:nvPicPr>
        <p:blipFill>
          <a:blip r:embed="rId3"/>
          <a:srcRect/>
          <a:stretch>
            <a:fillRect/>
          </a:stretch>
        </p:blipFill>
        <p:spPr bwMode="auto">
          <a:xfrm>
            <a:off x="6199632" y="1813034"/>
            <a:ext cx="5886862" cy="402083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55834" y="1807534"/>
            <a:ext cx="5862194" cy="4004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Adults Having a Regular </a:t>
            </a:r>
            <a:br>
              <a:rPr lang="en-US" sz="4000" b="1" dirty="0" smtClean="0"/>
            </a:br>
            <a:r>
              <a:rPr lang="en-US" sz="4000" b="1" dirty="0" smtClean="0"/>
              <a:t>Healthcare Provider	</a:t>
            </a:r>
            <a:endParaRPr lang="en-US" sz="4000" b="1" dirty="0"/>
          </a:p>
        </p:txBody>
      </p:sp>
      <p:pic>
        <p:nvPicPr>
          <p:cNvPr id="4099" name="Picture 3"/>
          <p:cNvPicPr>
            <a:picLocks noChangeAspect="1" noChangeArrowheads="1"/>
          </p:cNvPicPr>
          <p:nvPr/>
        </p:nvPicPr>
        <p:blipFill>
          <a:blip r:embed="rId3"/>
          <a:srcRect/>
          <a:stretch>
            <a:fillRect/>
          </a:stretch>
        </p:blipFill>
        <p:spPr bwMode="auto">
          <a:xfrm>
            <a:off x="47510" y="1765738"/>
            <a:ext cx="5956108" cy="4068134"/>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199632" y="1781503"/>
            <a:ext cx="5933026" cy="4052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664"/>
            <a:ext cx="10972800" cy="1143000"/>
          </a:xfrm>
        </p:spPr>
        <p:txBody>
          <a:bodyPr/>
          <a:lstStyle/>
          <a:p>
            <a:pPr algn="ctr"/>
            <a:r>
              <a:rPr lang="en-US" sz="3800" b="1" dirty="0" smtClean="0"/>
              <a:t>Percent of Hospitals Meeting Virginia's Goal for Prevention of Hospital-Onset </a:t>
            </a:r>
            <a:br>
              <a:rPr lang="en-US" sz="3800" b="1" dirty="0" smtClean="0"/>
            </a:br>
            <a:r>
              <a:rPr lang="en-US" sz="3800" b="1" i="1" dirty="0" smtClean="0"/>
              <a:t>Clostridium </a:t>
            </a:r>
            <a:r>
              <a:rPr lang="en-US" sz="3800" b="1" i="1" dirty="0" err="1" smtClean="0"/>
              <a:t>difficile</a:t>
            </a:r>
            <a:r>
              <a:rPr lang="en-US" sz="3800" b="1" i="1" dirty="0" smtClean="0"/>
              <a:t> </a:t>
            </a:r>
            <a:r>
              <a:rPr lang="en-US" sz="3800" b="1" dirty="0" smtClean="0"/>
              <a:t>Infections (No Trend Data)</a:t>
            </a:r>
            <a:endParaRPr lang="en-US" sz="3800" b="1" dirty="0"/>
          </a:p>
        </p:txBody>
      </p:sp>
      <p:pic>
        <p:nvPicPr>
          <p:cNvPr id="5122" name="Picture 2"/>
          <p:cNvPicPr>
            <a:picLocks noChangeAspect="1" noChangeArrowheads="1"/>
          </p:cNvPicPr>
          <p:nvPr/>
        </p:nvPicPr>
        <p:blipFill>
          <a:blip r:embed="rId3"/>
          <a:srcRect/>
          <a:stretch>
            <a:fillRect/>
          </a:stretch>
        </p:blipFill>
        <p:spPr bwMode="auto">
          <a:xfrm>
            <a:off x="3063240" y="2157984"/>
            <a:ext cx="5381825" cy="3675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95952" y="0"/>
            <a:ext cx="10972800" cy="1143000"/>
          </a:xfrm>
        </p:spPr>
        <p:txBody>
          <a:bodyPr/>
          <a:lstStyle/>
          <a:p>
            <a:pPr algn="ctr"/>
            <a:r>
              <a:rPr lang="en-US" sz="4000" b="1" dirty="0" smtClean="0"/>
              <a:t>Quality Healthcare</a:t>
            </a:r>
          </a:p>
        </p:txBody>
      </p:sp>
      <p:graphicFrame>
        <p:nvGraphicFramePr>
          <p:cNvPr id="4" name="Content Placeholder 3"/>
          <p:cNvGraphicFramePr>
            <a:graphicFrameLocks noGrp="1"/>
          </p:cNvGraphicFramePr>
          <p:nvPr>
            <p:ph idx="1"/>
          </p:nvPr>
        </p:nvGraphicFramePr>
        <p:xfrm>
          <a:off x="272955" y="1518313"/>
          <a:ext cx="11655190" cy="2614741"/>
        </p:xfrm>
        <a:graphic>
          <a:graphicData uri="http://schemas.openxmlformats.org/drawingml/2006/table">
            <a:tbl>
              <a:tblPr firstRow="1" bandRow="1">
                <a:tableStyleId>{21E4AEA4-8DFA-4A89-87EB-49C32662AFE0}</a:tableStyleId>
              </a:tblPr>
              <a:tblGrid>
                <a:gridCol w="5827595"/>
                <a:gridCol w="5827595"/>
              </a:tblGrid>
              <a:tr h="1060261">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60261">
                <a:tc>
                  <a:txBody>
                    <a:bodyPr/>
                    <a:lstStyle/>
                    <a:p>
                      <a:pPr marL="0" marR="0" indent="0" algn="l"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 capita healthcare expenditure (Total cost)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dirty="0" smtClean="0">
                          <a:solidFill>
                            <a:schemeClr val="bg1"/>
                          </a:solidFill>
                          <a:latin typeface="+mn-lt"/>
                          <a:ea typeface="+mn-ea"/>
                          <a:cs typeface="Times New Roman" pitchFamily="18" charset="0"/>
                        </a:rPr>
                        <a:t>Trending inpatient and outpatient costs comparatively</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dirty="0" smtClean="0">
                          <a:solidFill>
                            <a:schemeClr val="bg1"/>
                          </a:solidFill>
                          <a:latin typeface="+mn-lt"/>
                          <a:ea typeface="+mn-ea"/>
                          <a:cs typeface="Times New Roman" pitchFamily="18" charset="0"/>
                        </a:rPr>
                        <a:t>Capture health care spending relative to income (measure</a:t>
                      </a:r>
                      <a:r>
                        <a:rPr lang="en-US" sz="2400" b="1" kern="1200" baseline="0" dirty="0" smtClean="0">
                          <a:solidFill>
                            <a:schemeClr val="bg1"/>
                          </a:solidFill>
                          <a:latin typeface="+mn-lt"/>
                          <a:ea typeface="+mn-ea"/>
                          <a:cs typeface="Times New Roman" pitchFamily="18" charset="0"/>
                        </a:rPr>
                        <a:t> of burden)</a:t>
                      </a:r>
                      <a:endParaRPr lang="en-US" sz="2400" b="1" kern="1200" dirty="0" smtClean="0">
                        <a:solidFill>
                          <a:schemeClr val="bg1"/>
                        </a:solidFill>
                        <a:latin typeface="+mn-lt"/>
                        <a:ea typeface="+mn-ea"/>
                        <a:cs typeface="Times New Roman" pitchFamily="18" charset="0"/>
                      </a:endParaRPr>
                    </a:p>
                  </a:txBody>
                  <a:tcPr anchor="ctr">
                    <a:solidFill>
                      <a:srgbClr val="002060"/>
                    </a:solidFill>
                  </a:tcPr>
                </a:tc>
              </a:tr>
            </a:tbl>
          </a:graphicData>
        </a:graphic>
      </p:graphicFrame>
      <p:sp>
        <p:nvSpPr>
          <p:cNvPr id="5" name="Right Arrow 4"/>
          <p:cNvSpPr/>
          <p:nvPr/>
        </p:nvSpPr>
        <p:spPr>
          <a:xfrm>
            <a:off x="5502166" y="1797269"/>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WJF Health Factors Virginia 2015.png"/>
          <p:cNvPicPr>
            <a:picLocks noChangeAspect="1"/>
          </p:cNvPicPr>
          <p:nvPr/>
        </p:nvPicPr>
        <p:blipFill>
          <a:blip r:embed="rId3"/>
          <a:stretch>
            <a:fillRect/>
          </a:stretch>
        </p:blipFill>
        <p:spPr>
          <a:xfrm>
            <a:off x="7457618" y="3736428"/>
            <a:ext cx="4734382" cy="3121571"/>
          </a:xfrm>
          <a:prstGeom prst="rect">
            <a:avLst/>
          </a:prstGeom>
        </p:spPr>
      </p:pic>
      <p:pic>
        <p:nvPicPr>
          <p:cNvPr id="3" name="Picture 2" descr="RWJF Health Outcomes Virginia 2015.png"/>
          <p:cNvPicPr>
            <a:picLocks noChangeAspect="1"/>
          </p:cNvPicPr>
          <p:nvPr/>
        </p:nvPicPr>
        <p:blipFill>
          <a:blip r:embed="rId4"/>
          <a:stretch>
            <a:fillRect/>
          </a:stretch>
        </p:blipFill>
        <p:spPr>
          <a:xfrm>
            <a:off x="7457090" y="519743"/>
            <a:ext cx="4734909" cy="3121919"/>
          </a:xfrm>
          <a:prstGeom prst="rect">
            <a:avLst/>
          </a:prstGeom>
        </p:spPr>
      </p:pic>
      <p:pic>
        <p:nvPicPr>
          <p:cNvPr id="4" name="Picture 1"/>
          <p:cNvPicPr>
            <a:picLocks noChangeAspect="1" noChangeArrowheads="1"/>
          </p:cNvPicPr>
          <p:nvPr/>
        </p:nvPicPr>
        <p:blipFill>
          <a:blip r:embed="rId5" cstate="print"/>
          <a:srcRect/>
          <a:stretch>
            <a:fillRect/>
          </a:stretch>
        </p:blipFill>
        <p:spPr bwMode="auto">
          <a:xfrm>
            <a:off x="1198180" y="597884"/>
            <a:ext cx="5218386" cy="6260116"/>
          </a:xfrm>
          <a:prstGeom prst="rect">
            <a:avLst/>
          </a:prstGeom>
          <a:noFill/>
          <a:ln w="9525">
            <a:noFill/>
            <a:miter lim="800000"/>
            <a:headEnd/>
            <a:tailEnd/>
          </a:ln>
        </p:spPr>
      </p:pic>
      <p:sp>
        <p:nvSpPr>
          <p:cNvPr id="5" name="TextBox 4"/>
          <p:cNvSpPr txBox="1"/>
          <p:nvPr/>
        </p:nvSpPr>
        <p:spPr>
          <a:xfrm>
            <a:off x="0" y="228600"/>
            <a:ext cx="9144000" cy="369332"/>
          </a:xfrm>
          <a:prstGeom prst="rect">
            <a:avLst/>
          </a:prstGeom>
          <a:noFill/>
        </p:spPr>
        <p:txBody>
          <a:bodyPr wrap="square" rtlCol="0">
            <a:spAutoFit/>
          </a:bodyPr>
          <a:lstStyle/>
          <a:p>
            <a:pPr algn="ctr"/>
            <a:r>
              <a:rPr lang="en-US" b="1" dirty="0" smtClean="0">
                <a:latin typeface="Comic Sans MS" pitchFamily="66" charset="0"/>
              </a:rPr>
              <a:t>County Health Rankings from Robert Wood Johnson </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9133"/>
          <a:stretch/>
        </p:blipFill>
        <p:spPr>
          <a:xfrm>
            <a:off x="522771" y="688202"/>
            <a:ext cx="10695561" cy="5356245"/>
          </a:xfrm>
          <a:prstGeom prst="rect">
            <a:avLst/>
          </a:prstGeom>
        </p:spPr>
      </p:pic>
      <p:sp>
        <p:nvSpPr>
          <p:cNvPr id="5" name="TextBox 4"/>
          <p:cNvSpPr txBox="1"/>
          <p:nvPr/>
        </p:nvSpPr>
        <p:spPr>
          <a:xfrm>
            <a:off x="749299" y="688202"/>
            <a:ext cx="1769534" cy="276999"/>
          </a:xfrm>
          <a:prstGeom prst="rect">
            <a:avLst/>
          </a:prstGeom>
          <a:noFill/>
        </p:spPr>
        <p:txBody>
          <a:bodyPr wrap="square" rtlCol="0">
            <a:spAutoFit/>
          </a:bodyPr>
          <a:lstStyle/>
          <a:p>
            <a:r>
              <a:rPr lang="en-US" sz="1200" b="1" dirty="0" smtClean="0"/>
              <a:t>Total: $77.81</a:t>
            </a:r>
            <a:endParaRPr lang="en-US" sz="1200" b="1" dirty="0"/>
          </a:p>
        </p:txBody>
      </p:sp>
      <p:sp>
        <p:nvSpPr>
          <p:cNvPr id="6" name="TextBox 5"/>
          <p:cNvSpPr txBox="1"/>
          <p:nvPr/>
        </p:nvSpPr>
        <p:spPr>
          <a:xfrm>
            <a:off x="3733800" y="834566"/>
            <a:ext cx="1769534" cy="276999"/>
          </a:xfrm>
          <a:prstGeom prst="rect">
            <a:avLst/>
          </a:prstGeom>
          <a:noFill/>
        </p:spPr>
        <p:txBody>
          <a:bodyPr wrap="square" rtlCol="0">
            <a:spAutoFit/>
          </a:bodyPr>
          <a:lstStyle/>
          <a:p>
            <a:r>
              <a:rPr lang="en-US" sz="1200" b="1" dirty="0" smtClean="0"/>
              <a:t>Total: $75.76</a:t>
            </a:r>
            <a:endParaRPr lang="en-US" sz="1200" b="1" dirty="0"/>
          </a:p>
        </p:txBody>
      </p:sp>
      <p:sp>
        <p:nvSpPr>
          <p:cNvPr id="7" name="TextBox 6"/>
          <p:cNvSpPr txBox="1"/>
          <p:nvPr/>
        </p:nvSpPr>
        <p:spPr>
          <a:xfrm>
            <a:off x="6944828" y="771096"/>
            <a:ext cx="1769534" cy="276999"/>
          </a:xfrm>
          <a:prstGeom prst="rect">
            <a:avLst/>
          </a:prstGeom>
          <a:noFill/>
        </p:spPr>
        <p:txBody>
          <a:bodyPr wrap="square" rtlCol="0">
            <a:spAutoFit/>
          </a:bodyPr>
          <a:lstStyle/>
          <a:p>
            <a:r>
              <a:rPr lang="en-US" sz="1200" b="1" dirty="0" smtClean="0"/>
              <a:t>Total: $77.45</a:t>
            </a:r>
            <a:endParaRPr lang="en-US" sz="1200" b="1" dirty="0"/>
          </a:p>
        </p:txBody>
      </p:sp>
      <p:sp>
        <p:nvSpPr>
          <p:cNvPr id="8" name="TextBox 7"/>
          <p:cNvSpPr txBox="1"/>
          <p:nvPr/>
        </p:nvSpPr>
        <p:spPr>
          <a:xfrm>
            <a:off x="10155856" y="504966"/>
            <a:ext cx="1769534" cy="276999"/>
          </a:xfrm>
          <a:prstGeom prst="rect">
            <a:avLst/>
          </a:prstGeom>
          <a:noFill/>
        </p:spPr>
        <p:txBody>
          <a:bodyPr wrap="square" rtlCol="0">
            <a:spAutoFit/>
          </a:bodyPr>
          <a:lstStyle/>
          <a:p>
            <a:r>
              <a:rPr lang="en-US" sz="1200" b="1" dirty="0" smtClean="0"/>
              <a:t>Total: $82.97</a:t>
            </a:r>
            <a:endParaRPr lang="en-US" sz="1200" b="1" dirty="0"/>
          </a:p>
        </p:txBody>
      </p:sp>
      <p:sp>
        <p:nvSpPr>
          <p:cNvPr id="9" name="TextBox 8"/>
          <p:cNvSpPr txBox="1"/>
          <p:nvPr/>
        </p:nvSpPr>
        <p:spPr>
          <a:xfrm>
            <a:off x="1634066" y="12981"/>
            <a:ext cx="8043333" cy="677108"/>
          </a:xfrm>
          <a:prstGeom prst="rect">
            <a:avLst/>
          </a:prstGeom>
          <a:noFill/>
        </p:spPr>
        <p:txBody>
          <a:bodyPr wrap="square" rtlCol="0">
            <a:spAutoFit/>
          </a:bodyPr>
          <a:lstStyle/>
          <a:p>
            <a:pPr algn="ctr"/>
            <a:r>
              <a:rPr lang="en-US" sz="2400" b="1" dirty="0" smtClean="0"/>
              <a:t>Inpatient Costs 2011-2014</a:t>
            </a:r>
          </a:p>
          <a:p>
            <a:pPr algn="ctr"/>
            <a:r>
              <a:rPr lang="en-US" sz="1400" i="1" dirty="0" smtClean="0"/>
              <a:t>Figures are in U.S. Dollars per member, per month</a:t>
            </a:r>
          </a:p>
        </p:txBody>
      </p:sp>
      <p:sp>
        <p:nvSpPr>
          <p:cNvPr id="11" name="TextBox 10"/>
          <p:cNvSpPr txBox="1"/>
          <p:nvPr/>
        </p:nvSpPr>
        <p:spPr>
          <a:xfrm>
            <a:off x="0" y="6073170"/>
            <a:ext cx="6888480" cy="784830"/>
          </a:xfrm>
          <a:prstGeom prst="rect">
            <a:avLst/>
          </a:prstGeom>
          <a:noFill/>
        </p:spPr>
        <p:txBody>
          <a:bodyPr wrap="square" rtlCol="0">
            <a:spAutoFit/>
          </a:bodyPr>
          <a:lstStyle/>
          <a:p>
            <a:pPr marL="285750" indent="-285750">
              <a:buFont typeface="Arial" panose="020B0604020202020204" pitchFamily="34" charset="0"/>
              <a:buChar char="•"/>
            </a:pPr>
            <a:r>
              <a:rPr lang="en-US" sz="900" i="1" dirty="0" smtClean="0"/>
              <a:t>Source: Virginia APCD, all dollars displayed utilize a standardized proxy reimbursement amount</a:t>
            </a:r>
          </a:p>
          <a:p>
            <a:pPr marL="285750" indent="-285750">
              <a:buFont typeface="Arial" panose="020B0604020202020204" pitchFamily="34" charset="0"/>
              <a:buChar char="•"/>
            </a:pPr>
            <a:r>
              <a:rPr lang="en-US" sz="900" i="1" dirty="0" smtClean="0"/>
              <a:t>Service categories are derived from Milliman Health Cost Guidelines (HCGs)</a:t>
            </a:r>
          </a:p>
          <a:p>
            <a:pPr marL="285750" indent="-285750">
              <a:buFont typeface="Arial" panose="020B0604020202020204" pitchFamily="34" charset="0"/>
              <a:buChar char="•"/>
            </a:pPr>
            <a:r>
              <a:rPr lang="en-US" sz="900" i="1" dirty="0" smtClean="0"/>
              <a:t>The following coverage types are currently not included in the Virginia APCD: Charity Care, Self Pay, TRICARE, FEHBP and Medicare FFS</a:t>
            </a:r>
          </a:p>
          <a:p>
            <a:pPr marL="285750" indent="-285750">
              <a:buFont typeface="Arial" panose="020B0604020202020204" pitchFamily="34" charset="0"/>
              <a:buChar char="•"/>
            </a:pPr>
            <a:r>
              <a:rPr lang="en-US" sz="900" i="1" dirty="0" smtClean="0"/>
              <a:t>State Medicaid data is only included through June of 2014</a:t>
            </a:r>
          </a:p>
          <a:p>
            <a:pPr marL="285750" indent="-285750">
              <a:buFont typeface="Arial" panose="020B0604020202020204" pitchFamily="34" charset="0"/>
              <a:buChar char="•"/>
            </a:pPr>
            <a:endParaRPr lang="en-US" sz="900" i="1" dirty="0"/>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438466" y="6258316"/>
            <a:ext cx="620363" cy="599684"/>
          </a:xfrm>
          <a:prstGeom prst="rect">
            <a:avLst/>
          </a:prstGeom>
        </p:spPr>
      </p:pic>
      <p:pic>
        <p:nvPicPr>
          <p:cNvPr id="14" name="Picture 2" descr="http://www.fairfaxcounty.gov/hd/immun/images/vdhlog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509179" y="6344567"/>
            <a:ext cx="819220" cy="375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4975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7066" y="22227"/>
            <a:ext cx="8043333" cy="677108"/>
          </a:xfrm>
          <a:prstGeom prst="rect">
            <a:avLst/>
          </a:prstGeom>
          <a:noFill/>
        </p:spPr>
        <p:txBody>
          <a:bodyPr wrap="square" rtlCol="0">
            <a:spAutoFit/>
          </a:bodyPr>
          <a:lstStyle/>
          <a:p>
            <a:pPr algn="ctr"/>
            <a:r>
              <a:rPr lang="en-US" sz="2400" b="1" dirty="0" smtClean="0"/>
              <a:t>Outpatient Costs 2011-2014</a:t>
            </a:r>
          </a:p>
          <a:p>
            <a:pPr algn="ctr"/>
            <a:r>
              <a:rPr lang="en-US" sz="1400" i="1" dirty="0" smtClean="0"/>
              <a:t>Figures are in U.S. Dollars per member, per month</a:t>
            </a:r>
          </a:p>
        </p:txBody>
      </p:sp>
      <p:sp>
        <p:nvSpPr>
          <p:cNvPr id="4" name="TextBox 3"/>
          <p:cNvSpPr txBox="1"/>
          <p:nvPr/>
        </p:nvSpPr>
        <p:spPr>
          <a:xfrm>
            <a:off x="0" y="6211378"/>
            <a:ext cx="6888480" cy="784830"/>
          </a:xfrm>
          <a:prstGeom prst="rect">
            <a:avLst/>
          </a:prstGeom>
          <a:noFill/>
        </p:spPr>
        <p:txBody>
          <a:bodyPr wrap="square" rtlCol="0">
            <a:spAutoFit/>
          </a:bodyPr>
          <a:lstStyle/>
          <a:p>
            <a:pPr marL="285750" indent="-285750">
              <a:buFont typeface="Arial" panose="020B0604020202020204" pitchFamily="34" charset="0"/>
              <a:buChar char="•"/>
            </a:pPr>
            <a:r>
              <a:rPr lang="en-US" sz="900" i="1" dirty="0" smtClean="0"/>
              <a:t>Source: Virginia APCD, all dollars displayed utilize a standardized proxy reimbursement amount</a:t>
            </a:r>
          </a:p>
          <a:p>
            <a:pPr marL="285750" indent="-285750">
              <a:buFont typeface="Arial" panose="020B0604020202020204" pitchFamily="34" charset="0"/>
              <a:buChar char="•"/>
            </a:pPr>
            <a:r>
              <a:rPr lang="en-US" sz="900" i="1" dirty="0" smtClean="0"/>
              <a:t>Service categories are derived from Milliman Health Cost Guidelines (HCGs)</a:t>
            </a:r>
          </a:p>
          <a:p>
            <a:pPr marL="285750" indent="-285750">
              <a:buFont typeface="Arial" panose="020B0604020202020204" pitchFamily="34" charset="0"/>
              <a:buChar char="•"/>
            </a:pPr>
            <a:r>
              <a:rPr lang="en-US" sz="900" i="1" dirty="0" smtClean="0"/>
              <a:t>The following coverage types are currently not included in the Virginia APCD: Charity Care, Self Pay, TRICARE, FEHBP and Medicare FFS</a:t>
            </a:r>
          </a:p>
          <a:p>
            <a:pPr marL="285750" indent="-285750">
              <a:buFont typeface="Arial" panose="020B0604020202020204" pitchFamily="34" charset="0"/>
              <a:buChar char="•"/>
            </a:pPr>
            <a:r>
              <a:rPr lang="en-US" sz="900" i="1" dirty="0" smtClean="0"/>
              <a:t>State Medicaid data is only included through June of 2014</a:t>
            </a:r>
          </a:p>
          <a:p>
            <a:pPr marL="285750" indent="-285750">
              <a:buFont typeface="Arial" panose="020B0604020202020204" pitchFamily="34" charset="0"/>
              <a:buChar char="•"/>
            </a:pPr>
            <a:endParaRPr lang="en-US" sz="900" i="1" dirty="0"/>
          </a:p>
        </p:txBody>
      </p:sp>
      <p:pic>
        <p:nvPicPr>
          <p:cNvPr id="5" name="Picture 4"/>
          <p:cNvPicPr>
            <a:picLocks noChangeAspect="1"/>
          </p:cNvPicPr>
          <p:nvPr/>
        </p:nvPicPr>
        <p:blipFill rotWithShape="1">
          <a:blip r:embed="rId3"/>
          <a:srcRect b="365"/>
          <a:stretch/>
        </p:blipFill>
        <p:spPr>
          <a:xfrm>
            <a:off x="755110" y="768891"/>
            <a:ext cx="10835997" cy="5344526"/>
          </a:xfrm>
          <a:prstGeom prst="rect">
            <a:avLst/>
          </a:prstGeom>
        </p:spPr>
      </p:pic>
      <p:sp>
        <p:nvSpPr>
          <p:cNvPr id="6" name="TextBox 5"/>
          <p:cNvSpPr txBox="1"/>
          <p:nvPr/>
        </p:nvSpPr>
        <p:spPr>
          <a:xfrm>
            <a:off x="843280" y="950685"/>
            <a:ext cx="1769534" cy="276999"/>
          </a:xfrm>
          <a:prstGeom prst="rect">
            <a:avLst/>
          </a:prstGeom>
          <a:noFill/>
        </p:spPr>
        <p:txBody>
          <a:bodyPr wrap="square" rtlCol="0">
            <a:spAutoFit/>
          </a:bodyPr>
          <a:lstStyle/>
          <a:p>
            <a:r>
              <a:rPr lang="en-US" sz="1200" b="1" dirty="0" smtClean="0"/>
              <a:t>Total: $262.09</a:t>
            </a:r>
            <a:endParaRPr lang="en-US" sz="1200" b="1" dirty="0"/>
          </a:p>
        </p:txBody>
      </p:sp>
      <p:sp>
        <p:nvSpPr>
          <p:cNvPr id="7" name="TextBox 6"/>
          <p:cNvSpPr txBox="1"/>
          <p:nvPr/>
        </p:nvSpPr>
        <p:spPr>
          <a:xfrm>
            <a:off x="7379063" y="670930"/>
            <a:ext cx="1769534" cy="276999"/>
          </a:xfrm>
          <a:prstGeom prst="rect">
            <a:avLst/>
          </a:prstGeom>
          <a:noFill/>
        </p:spPr>
        <p:txBody>
          <a:bodyPr wrap="square" rtlCol="0">
            <a:spAutoFit/>
          </a:bodyPr>
          <a:lstStyle/>
          <a:p>
            <a:r>
              <a:rPr lang="en-US" sz="1200" b="1" dirty="0" smtClean="0"/>
              <a:t>Total: $279.31</a:t>
            </a:r>
            <a:endParaRPr lang="en-US" sz="1200" b="1" dirty="0"/>
          </a:p>
        </p:txBody>
      </p:sp>
      <p:sp>
        <p:nvSpPr>
          <p:cNvPr id="8" name="TextBox 7"/>
          <p:cNvSpPr txBox="1"/>
          <p:nvPr/>
        </p:nvSpPr>
        <p:spPr>
          <a:xfrm>
            <a:off x="3759199" y="908004"/>
            <a:ext cx="1769534" cy="276999"/>
          </a:xfrm>
          <a:prstGeom prst="rect">
            <a:avLst/>
          </a:prstGeom>
          <a:noFill/>
        </p:spPr>
        <p:txBody>
          <a:bodyPr wrap="square" rtlCol="0">
            <a:spAutoFit/>
          </a:bodyPr>
          <a:lstStyle/>
          <a:p>
            <a:r>
              <a:rPr lang="en-US" sz="1200" b="1" dirty="0" smtClean="0"/>
              <a:t>Total: $263.68</a:t>
            </a:r>
            <a:endParaRPr lang="en-US" sz="1200" b="1" dirty="0"/>
          </a:p>
        </p:txBody>
      </p:sp>
      <p:sp>
        <p:nvSpPr>
          <p:cNvPr id="9" name="TextBox 8"/>
          <p:cNvSpPr txBox="1"/>
          <p:nvPr/>
        </p:nvSpPr>
        <p:spPr>
          <a:xfrm>
            <a:off x="10422466" y="532430"/>
            <a:ext cx="1769534" cy="276999"/>
          </a:xfrm>
          <a:prstGeom prst="rect">
            <a:avLst/>
          </a:prstGeom>
          <a:noFill/>
        </p:spPr>
        <p:txBody>
          <a:bodyPr wrap="square" rtlCol="0">
            <a:spAutoFit/>
          </a:bodyPr>
          <a:lstStyle/>
          <a:p>
            <a:r>
              <a:rPr lang="en-US" sz="1200" b="1" dirty="0" smtClean="0"/>
              <a:t>Total: $287.81</a:t>
            </a:r>
            <a:endParaRPr lang="en-US" sz="1200" b="1"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438466" y="6258316"/>
            <a:ext cx="620363" cy="599684"/>
          </a:xfrm>
          <a:prstGeom prst="rect">
            <a:avLst/>
          </a:prstGeom>
        </p:spPr>
      </p:pic>
      <p:pic>
        <p:nvPicPr>
          <p:cNvPr id="11" name="Picture 2" descr="http://www.fairfaxcounty.gov/hd/immun/images/vdhlog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509179" y="6344567"/>
            <a:ext cx="819220" cy="375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9971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2" y="0"/>
            <a:ext cx="10972800" cy="1143000"/>
          </a:xfrm>
        </p:spPr>
        <p:txBody>
          <a:bodyPr/>
          <a:lstStyle/>
          <a:p>
            <a:pPr algn="ctr"/>
            <a:r>
              <a:rPr lang="en-US" sz="4000" b="1" dirty="0" smtClean="0"/>
              <a:t>Preventive Actions</a:t>
            </a:r>
          </a:p>
        </p:txBody>
      </p:sp>
      <p:graphicFrame>
        <p:nvGraphicFramePr>
          <p:cNvPr id="4" name="Content Placeholder 3"/>
          <p:cNvGraphicFramePr>
            <a:graphicFrameLocks noGrp="1"/>
          </p:cNvGraphicFramePr>
          <p:nvPr>
            <p:ph idx="1"/>
          </p:nvPr>
        </p:nvGraphicFramePr>
        <p:xfrm>
          <a:off x="609600" y="1245358"/>
          <a:ext cx="10972800" cy="4241044"/>
        </p:xfrm>
        <a:graphic>
          <a:graphicData uri="http://schemas.openxmlformats.org/drawingml/2006/table">
            <a:tbl>
              <a:tblPr firstRow="1" bandRow="1">
                <a:tableStyleId>{21E4AEA4-8DFA-4A89-87EB-49C32662AFE0}</a:tableStyleId>
              </a:tblPr>
              <a:tblGrid>
                <a:gridCol w="5486400"/>
                <a:gridCol w="5486400"/>
              </a:tblGrid>
              <a:tr h="1060261">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60261">
                <a:tc>
                  <a:txBody>
                    <a:bodyPr/>
                    <a:lstStyle/>
                    <a:p>
                      <a:pPr marL="514350" indent="-514350" algn="ctr" defTabSz="914400" rtl="0" eaLnBrk="1" latinLnBrk="0" hangingPunct="1">
                        <a:spcBef>
                          <a:spcPts val="1200"/>
                        </a:spcBef>
                        <a:buFont typeface="+mj-lt"/>
                        <a:buNone/>
                      </a:pPr>
                      <a:r>
                        <a:rPr lang="en-US" sz="2800" b="1" kern="1200" dirty="0" smtClean="0">
                          <a:solidFill>
                            <a:schemeClr val="tx1"/>
                          </a:solidFill>
                          <a:latin typeface="+mn-lt"/>
                          <a:ea typeface="+mn-ea"/>
                          <a:cs typeface="Times New Roman" pitchFamily="18" charset="0"/>
                        </a:rPr>
                        <a:t>Percent of Two-Year Olds with Up-to-date Immunizations</a:t>
                      </a:r>
                    </a:p>
                  </a:txBody>
                  <a:tcPr anchor="ctr"/>
                </a:tc>
                <a:tc rowSpan="3">
                  <a:txBody>
                    <a:bodyPr/>
                    <a:lstStyle/>
                    <a:p>
                      <a:pPr marL="514350" indent="-514350" algn="ctr" defTabSz="914400" rtl="0" eaLnBrk="1" latinLnBrk="0" hangingPunct="1">
                        <a:spcBef>
                          <a:spcPts val="1200"/>
                        </a:spcBef>
                        <a:buFont typeface="+mj-lt"/>
                        <a:buNone/>
                      </a:pPr>
                      <a:r>
                        <a:rPr lang="en-US" sz="3600" b="1" kern="1200" dirty="0" smtClean="0">
                          <a:solidFill>
                            <a:schemeClr val="tx1"/>
                          </a:solidFill>
                          <a:latin typeface="+mn-lt"/>
                          <a:ea typeface="+mn-ea"/>
                          <a:cs typeface="Times New Roman" pitchFamily="18" charset="0"/>
                        </a:rPr>
                        <a:t>Percent of Population</a:t>
                      </a:r>
                      <a:r>
                        <a:rPr lang="en-US" sz="3600" b="1" kern="1200" baseline="0" dirty="0" smtClean="0">
                          <a:solidFill>
                            <a:schemeClr val="tx1"/>
                          </a:solidFill>
                          <a:latin typeface="+mn-lt"/>
                          <a:ea typeface="+mn-ea"/>
                          <a:cs typeface="Times New Roman" pitchFamily="18" charset="0"/>
                        </a:rPr>
                        <a:t> without vaccine-preventable disease</a:t>
                      </a:r>
                      <a:endParaRPr lang="en-US" sz="3600" b="1" kern="1200" dirty="0" smtClean="0">
                        <a:solidFill>
                          <a:schemeClr val="tx1"/>
                        </a:solidFill>
                        <a:latin typeface="+mn-lt"/>
                        <a:ea typeface="+mn-ea"/>
                        <a:cs typeface="Times New Roman" pitchFamily="18" charset="0"/>
                      </a:endParaRPr>
                    </a:p>
                  </a:txBody>
                  <a:tcPr anchor="ctr"/>
                </a:tc>
              </a:tr>
              <a:tr h="1060261">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Percent of Adolescents Fully Vaccinated Against HPV</a:t>
                      </a:r>
                    </a:p>
                  </a:txBody>
                  <a:tcPr anchor="ctr"/>
                </a:tc>
                <a:tc vMerge="1">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endParaRPr lang="en-US" sz="2800" b="1" kern="1200" dirty="0" smtClean="0">
                        <a:solidFill>
                          <a:schemeClr val="tx1"/>
                        </a:solidFill>
                        <a:latin typeface="+mn-lt"/>
                        <a:ea typeface="+mn-ea"/>
                        <a:cs typeface="Times New Roman" pitchFamily="18" charset="0"/>
                      </a:endParaRPr>
                    </a:p>
                  </a:txBody>
                  <a:tcPr anchor="ctr"/>
                </a:tc>
              </a:tr>
              <a:tr h="1060261">
                <a:tc>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r>
                        <a:rPr lang="en-US" sz="2800" b="1" kern="1200" dirty="0" smtClean="0">
                          <a:solidFill>
                            <a:schemeClr val="tx1"/>
                          </a:solidFill>
                          <a:latin typeface="+mn-lt"/>
                          <a:ea typeface="+mn-ea"/>
                          <a:cs typeface="Times New Roman" pitchFamily="18" charset="0"/>
                        </a:rPr>
                        <a:t>Percent of Adults Vaccinated Against Influenza</a:t>
                      </a:r>
                    </a:p>
                  </a:txBody>
                  <a:tcPr anchor="ctr"/>
                </a:tc>
                <a:tc vMerge="1">
                  <a:txBody>
                    <a:bodyPr/>
                    <a:lstStyle/>
                    <a:p>
                      <a:pPr marL="514350" marR="0" indent="-514350" algn="ctr" defTabSz="914400" rtl="0" eaLnBrk="1" fontAlgn="auto" latinLnBrk="0" hangingPunct="1">
                        <a:lnSpc>
                          <a:spcPct val="100000"/>
                        </a:lnSpc>
                        <a:spcBef>
                          <a:spcPts val="1200"/>
                        </a:spcBef>
                        <a:spcAft>
                          <a:spcPts val="0"/>
                        </a:spcAft>
                        <a:buClrTx/>
                        <a:buSzTx/>
                        <a:buFont typeface="+mj-lt"/>
                        <a:buNone/>
                        <a:tabLst/>
                        <a:defRPr/>
                      </a:pPr>
                      <a:endParaRPr lang="en-US" sz="2800" b="1" kern="1200" dirty="0" smtClean="0">
                        <a:solidFill>
                          <a:schemeClr val="tx1"/>
                        </a:solidFill>
                        <a:latin typeface="+mn-lt"/>
                        <a:ea typeface="+mn-ea"/>
                        <a:cs typeface="Times New Roman" pitchFamily="18" charset="0"/>
                      </a:endParaRPr>
                    </a:p>
                  </a:txBody>
                  <a:tcPr anchor="ctr"/>
                </a:tc>
              </a:tr>
            </a:tbl>
          </a:graphicData>
        </a:graphic>
      </p:graphicFrame>
      <p:sp>
        <p:nvSpPr>
          <p:cNvPr id="5" name="Right Arrow 4"/>
          <p:cNvSpPr/>
          <p:nvPr/>
        </p:nvSpPr>
        <p:spPr>
          <a:xfrm>
            <a:off x="5565228" y="1560786"/>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Children Who Received All Recommended Vaccines</a:t>
            </a:r>
          </a:p>
        </p:txBody>
      </p:sp>
      <p:pic>
        <p:nvPicPr>
          <p:cNvPr id="1028" name="Picture 4"/>
          <p:cNvPicPr>
            <a:picLocks noChangeAspect="1" noChangeArrowheads="1"/>
          </p:cNvPicPr>
          <p:nvPr/>
        </p:nvPicPr>
        <p:blipFill>
          <a:blip r:embed="rId3"/>
          <a:srcRect/>
          <a:stretch>
            <a:fillRect/>
          </a:stretch>
        </p:blipFill>
        <p:spPr bwMode="auto">
          <a:xfrm>
            <a:off x="6199632" y="1765738"/>
            <a:ext cx="5956108" cy="406813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4426" y="1749972"/>
            <a:ext cx="5979191" cy="408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Girls 13-17 Years Old Who Received Three Doses of HPV Vaccine </a:t>
            </a:r>
            <a:endParaRPr lang="en-US" sz="4000" b="1" dirty="0"/>
          </a:p>
        </p:txBody>
      </p:sp>
      <p:pic>
        <p:nvPicPr>
          <p:cNvPr id="3074" name="Picture 2"/>
          <p:cNvPicPr>
            <a:picLocks noChangeAspect="1" noChangeArrowheads="1"/>
          </p:cNvPicPr>
          <p:nvPr/>
        </p:nvPicPr>
        <p:blipFill>
          <a:blip r:embed="rId3"/>
          <a:srcRect/>
          <a:stretch>
            <a:fillRect/>
          </a:stretch>
        </p:blipFill>
        <p:spPr bwMode="auto">
          <a:xfrm>
            <a:off x="93674" y="1797269"/>
            <a:ext cx="5909944" cy="4036603"/>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6199632" y="1813034"/>
            <a:ext cx="5886862" cy="4020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b="1" dirty="0" smtClean="0"/>
              <a:t>Percent of Boys 13-17 Years Old Who Received Three Doses of HPV Vaccine (No Trend Data)</a:t>
            </a:r>
            <a:endParaRPr lang="en-US" sz="3800" b="1" dirty="0"/>
          </a:p>
        </p:txBody>
      </p:sp>
      <p:pic>
        <p:nvPicPr>
          <p:cNvPr id="4098" name="Picture 2"/>
          <p:cNvPicPr>
            <a:picLocks noChangeAspect="1" noChangeArrowheads="1"/>
          </p:cNvPicPr>
          <p:nvPr/>
        </p:nvPicPr>
        <p:blipFill>
          <a:blip r:embed="rId3"/>
          <a:srcRect/>
          <a:stretch>
            <a:fillRect/>
          </a:stretch>
        </p:blipFill>
        <p:spPr bwMode="auto">
          <a:xfrm>
            <a:off x="2033752" y="1456928"/>
            <a:ext cx="7157545" cy="4888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Adults Who Received an </a:t>
            </a:r>
            <a:br>
              <a:rPr lang="en-US" sz="4000" b="1" dirty="0" smtClean="0"/>
            </a:br>
            <a:r>
              <a:rPr lang="en-US" sz="4000" b="1" dirty="0" smtClean="0"/>
              <a:t>Annual Influenza Vaccination</a:t>
            </a:r>
          </a:p>
        </p:txBody>
      </p:sp>
      <p:pic>
        <p:nvPicPr>
          <p:cNvPr id="2050" name="Picture 2"/>
          <p:cNvPicPr>
            <a:picLocks noChangeAspect="1" noChangeArrowheads="1"/>
          </p:cNvPicPr>
          <p:nvPr/>
        </p:nvPicPr>
        <p:blipFill>
          <a:blip r:embed="rId3"/>
          <a:srcRect/>
          <a:stretch>
            <a:fillRect/>
          </a:stretch>
        </p:blipFill>
        <p:spPr bwMode="auto">
          <a:xfrm>
            <a:off x="70592" y="1781503"/>
            <a:ext cx="5933026" cy="40523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199632" y="1813034"/>
            <a:ext cx="5886862" cy="4020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9184" y="1040526"/>
          <a:ext cx="11813624" cy="5023966"/>
        </p:xfrm>
        <a:graphic>
          <a:graphicData uri="http://schemas.openxmlformats.org/drawingml/2006/table">
            <a:tbl>
              <a:tblPr firstRow="1" bandRow="1">
                <a:tableStyleId>{21E4AEA4-8DFA-4A89-87EB-49C32662AFE0}</a:tableStyleId>
              </a:tblPr>
              <a:tblGrid>
                <a:gridCol w="5906812"/>
                <a:gridCol w="5906812"/>
              </a:tblGrid>
              <a:tr h="1087886">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2822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Percent of Adults Who Use Tobacco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 of Population</a:t>
                      </a:r>
                      <a:r>
                        <a:rPr lang="en-US" sz="2800" b="1" kern="1200" baseline="0" dirty="0" smtClean="0">
                          <a:solidFill>
                            <a:schemeClr val="bg1"/>
                          </a:solidFill>
                          <a:latin typeface="+mn-lt"/>
                          <a:ea typeface="+mn-ea"/>
                          <a:cs typeface="Times New Roman" pitchFamily="18" charset="0"/>
                        </a:rPr>
                        <a:t> Free of Lung Cancer/Tobacco related illness</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r h="12822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Percent of Adults Screened for Colorectal Cancer</a:t>
                      </a:r>
                    </a:p>
                    <a:p>
                      <a:pPr marL="514350" marR="0" indent="-514350" algn="l" defTabSz="914400" rtl="0" eaLnBrk="1" fontAlgn="auto" latinLnBrk="0" hangingPunct="1">
                        <a:lnSpc>
                          <a:spcPct val="100000"/>
                        </a:lnSpc>
                        <a:spcBef>
                          <a:spcPts val="0"/>
                        </a:spcBef>
                        <a:spcAft>
                          <a:spcPts val="0"/>
                        </a:spcAft>
                        <a:buClrTx/>
                        <a:buSzTx/>
                        <a:buFont typeface="+mj-lt"/>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 of Population Free</a:t>
                      </a:r>
                      <a:r>
                        <a:rPr lang="en-US" sz="2800" b="1" kern="1200" baseline="0" dirty="0" smtClean="0">
                          <a:solidFill>
                            <a:schemeClr val="bg1"/>
                          </a:solidFill>
                          <a:latin typeface="+mn-lt"/>
                          <a:ea typeface="+mn-ea"/>
                          <a:cs typeface="Times New Roman" pitchFamily="18" charset="0"/>
                        </a:rPr>
                        <a:t> of Colorectal Cancer</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r h="12822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Percent of Females Screened for Breast Cancer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 of Population Free of Breast Cancer</a:t>
                      </a:r>
                    </a:p>
                  </a:txBody>
                  <a:tcPr anchor="ctr">
                    <a:solidFill>
                      <a:srgbClr val="002060"/>
                    </a:solidFill>
                  </a:tcPr>
                </a:tc>
              </a:tr>
            </a:tbl>
          </a:graphicData>
        </a:graphic>
      </p:graphicFrame>
      <p:sp>
        <p:nvSpPr>
          <p:cNvPr id="8" name="Title 1"/>
          <p:cNvSpPr>
            <a:spLocks noGrp="1"/>
          </p:cNvSpPr>
          <p:nvPr>
            <p:ph type="title"/>
          </p:nvPr>
        </p:nvSpPr>
        <p:spPr>
          <a:xfrm>
            <a:off x="595952" y="0"/>
            <a:ext cx="10972800" cy="1143000"/>
          </a:xfrm>
        </p:spPr>
        <p:txBody>
          <a:bodyPr/>
          <a:lstStyle/>
          <a:p>
            <a:pPr algn="ctr"/>
            <a:r>
              <a:rPr lang="en-US" sz="4000" b="1" dirty="0" smtClean="0"/>
              <a:t>Preventive Actions</a:t>
            </a:r>
          </a:p>
        </p:txBody>
      </p:sp>
      <p:sp>
        <p:nvSpPr>
          <p:cNvPr id="5" name="Right Arrow 4"/>
          <p:cNvSpPr/>
          <p:nvPr/>
        </p:nvSpPr>
        <p:spPr>
          <a:xfrm>
            <a:off x="5486400" y="1387365"/>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smtClean="0"/>
              <a:t>Percent of Adults Who Report Using Tobacco</a:t>
            </a:r>
            <a:endParaRPr lang="en-US" sz="4000" b="1" dirty="0"/>
          </a:p>
        </p:txBody>
      </p:sp>
      <p:pic>
        <p:nvPicPr>
          <p:cNvPr id="4098" name="Picture 2"/>
          <p:cNvPicPr>
            <a:picLocks noGrp="1" noChangeAspect="1" noChangeArrowheads="1"/>
          </p:cNvPicPr>
          <p:nvPr>
            <p:ph sz="half" idx="1"/>
          </p:nvPr>
        </p:nvPicPr>
        <p:blipFill>
          <a:blip r:embed="rId3"/>
          <a:srcRect/>
          <a:stretch>
            <a:fillRect/>
          </a:stretch>
        </p:blipFill>
        <p:spPr bwMode="auto">
          <a:xfrm>
            <a:off x="100058" y="1813034"/>
            <a:ext cx="5891167" cy="4024659"/>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4"/>
          <a:srcRect/>
          <a:stretch>
            <a:fillRect/>
          </a:stretch>
        </p:blipFill>
        <p:spPr bwMode="auto">
          <a:xfrm>
            <a:off x="6199118" y="1828800"/>
            <a:ext cx="5869747"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Adults Who Received Colorectal Cancer Screening in Accordance with Current Guidelines</a:t>
            </a:r>
            <a:endParaRPr lang="en-US" sz="4000" b="1" dirty="0"/>
          </a:p>
        </p:txBody>
      </p:sp>
      <p:pic>
        <p:nvPicPr>
          <p:cNvPr id="6146" name="Picture 2"/>
          <p:cNvPicPr>
            <a:picLocks noChangeAspect="1" noChangeArrowheads="1"/>
          </p:cNvPicPr>
          <p:nvPr/>
        </p:nvPicPr>
        <p:blipFill>
          <a:blip r:embed="rId3"/>
          <a:srcRect/>
          <a:stretch>
            <a:fillRect/>
          </a:stretch>
        </p:blipFill>
        <p:spPr bwMode="auto">
          <a:xfrm>
            <a:off x="47510" y="1765738"/>
            <a:ext cx="5956108" cy="40681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6199631" y="1783253"/>
            <a:ext cx="5640271" cy="4050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I_State Only.tif"/>
          <p:cNvPicPr>
            <a:picLocks noChangeAspect="1"/>
          </p:cNvPicPr>
          <p:nvPr/>
        </p:nvPicPr>
        <p:blipFill>
          <a:blip r:embed="rId3"/>
          <a:srcRect t="11111" b="22221"/>
          <a:stretch>
            <a:fillRect/>
          </a:stretch>
        </p:blipFill>
        <p:spPr bwMode="auto">
          <a:xfrm>
            <a:off x="447941" y="951192"/>
            <a:ext cx="11247360" cy="4346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Percent of Women Who Received Breast Cancer Screening in the Past Two Years</a:t>
            </a:r>
            <a:endParaRPr lang="en-US" sz="4000" b="1" dirty="0"/>
          </a:p>
        </p:txBody>
      </p:sp>
      <p:pic>
        <p:nvPicPr>
          <p:cNvPr id="5122" name="Picture 2"/>
          <p:cNvPicPr>
            <a:picLocks noChangeAspect="1" noChangeArrowheads="1"/>
          </p:cNvPicPr>
          <p:nvPr/>
        </p:nvPicPr>
        <p:blipFill>
          <a:blip r:embed="rId3"/>
          <a:srcRect/>
          <a:stretch>
            <a:fillRect/>
          </a:stretch>
        </p:blipFill>
        <p:spPr bwMode="auto">
          <a:xfrm>
            <a:off x="93674" y="1797269"/>
            <a:ext cx="5909944" cy="4036603"/>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199632" y="1794575"/>
            <a:ext cx="5624506" cy="4039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ctr"/>
            <a:r>
              <a:rPr lang="en-US" sz="4000" b="1" dirty="0" smtClean="0"/>
              <a:t>Well Being</a:t>
            </a:r>
          </a:p>
        </p:txBody>
      </p:sp>
      <p:graphicFrame>
        <p:nvGraphicFramePr>
          <p:cNvPr id="6" name="Content Placeholder 3"/>
          <p:cNvGraphicFramePr>
            <a:graphicFrameLocks/>
          </p:cNvGraphicFramePr>
          <p:nvPr/>
        </p:nvGraphicFramePr>
        <p:xfrm>
          <a:off x="218366" y="1355449"/>
          <a:ext cx="11682486" cy="4594975"/>
        </p:xfrm>
        <a:graphic>
          <a:graphicData uri="http://schemas.openxmlformats.org/drawingml/2006/table">
            <a:tbl>
              <a:tblPr firstRow="1" bandRow="1">
                <a:tableStyleId>{21E4AEA4-8DFA-4A89-87EB-49C32662AFE0}</a:tableStyleId>
              </a:tblPr>
              <a:tblGrid>
                <a:gridCol w="5841243"/>
                <a:gridCol w="5841243"/>
              </a:tblGrid>
              <a:tr h="815455">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60261">
                <a:tc>
                  <a: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Percent of Adults Who Report Poor Health Kept Them from Usual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a:t>
                      </a:r>
                      <a:r>
                        <a:rPr lang="en-US" sz="2800" b="1" kern="1200" baseline="0" dirty="0" smtClean="0">
                          <a:solidFill>
                            <a:schemeClr val="bg1"/>
                          </a:solidFill>
                          <a:latin typeface="+mn-lt"/>
                          <a:ea typeface="+mn-ea"/>
                          <a:cs typeface="Times New Roman" pitchFamily="18" charset="0"/>
                        </a:rPr>
                        <a:t> of Population Reporting Health and Well-Being</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r h="1060261">
                <a:tc>
                  <a: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Percent of Adults Who Did Not Participate in any Physical Activities Other than Their Regular Job</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1" kern="1200" dirty="0" smtClean="0">
                          <a:solidFill>
                            <a:schemeClr val="tx1"/>
                          </a:solidFill>
                          <a:latin typeface="+mn-lt"/>
                          <a:ea typeface="+mn-ea"/>
                          <a:cs typeface="Times New Roman" pitchFamily="18" charset="0"/>
                        </a:rPr>
                        <a:t>Source: BRFSS</a:t>
                      </a:r>
                      <a:r>
                        <a:rPr lang="en-US" sz="2000" b="0" i="1" kern="1200" baseline="0" dirty="0" smtClean="0">
                          <a:solidFill>
                            <a:schemeClr val="tx1"/>
                          </a:solidFill>
                          <a:latin typeface="+mn-lt"/>
                          <a:ea typeface="+mn-ea"/>
                          <a:cs typeface="Times New Roman" pitchFamily="18" charset="0"/>
                        </a:rPr>
                        <a:t> </a:t>
                      </a:r>
                      <a:r>
                        <a:rPr lang="en-US" sz="2000" b="0" i="1" kern="1200" dirty="0" smtClean="0">
                          <a:solidFill>
                            <a:schemeClr val="tx1"/>
                          </a:solidFill>
                          <a:latin typeface="+mn-lt"/>
                          <a:ea typeface="+mn-ea"/>
                          <a:cs typeface="Times New Roman" pitchFamily="18" charset="0"/>
                        </a:rPr>
                        <a:t>Self Report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Times New Roman" pitchFamily="18" charset="0"/>
                        </a:rPr>
                        <a:t>Percent</a:t>
                      </a:r>
                      <a:r>
                        <a:rPr lang="en-US" sz="2800" b="1" kern="1200" baseline="0" dirty="0" smtClean="0">
                          <a:solidFill>
                            <a:schemeClr val="bg1"/>
                          </a:solidFill>
                          <a:latin typeface="+mn-lt"/>
                          <a:ea typeface="+mn-ea"/>
                          <a:cs typeface="Times New Roman" pitchFamily="18" charset="0"/>
                        </a:rPr>
                        <a:t> of Adults Who are Physically Fit</a:t>
                      </a:r>
                      <a:endParaRPr lang="en-US" sz="2800" b="1" kern="1200" dirty="0" smtClean="0">
                        <a:solidFill>
                          <a:schemeClr val="bg1"/>
                        </a:solidFill>
                        <a:latin typeface="+mn-lt"/>
                        <a:ea typeface="+mn-ea"/>
                        <a:cs typeface="Times New Roman" pitchFamily="18" charset="0"/>
                      </a:endParaRPr>
                    </a:p>
                  </a:txBody>
                  <a:tcPr anchor="ctr">
                    <a:solidFill>
                      <a:srgbClr val="002060"/>
                    </a:solidFill>
                  </a:tcPr>
                </a:tc>
              </a:tr>
            </a:tbl>
          </a:graphicData>
        </a:graphic>
      </p:graphicFrame>
      <p:sp>
        <p:nvSpPr>
          <p:cNvPr id="4" name="Right Arrow 3"/>
          <p:cNvSpPr/>
          <p:nvPr/>
        </p:nvSpPr>
        <p:spPr>
          <a:xfrm>
            <a:off x="5454869" y="1560786"/>
            <a:ext cx="1229710" cy="5202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Adults Who Reported Poor Health Kept Them From Usual Activities </a:t>
            </a:r>
            <a:endParaRPr lang="en-US" sz="4000" b="1" dirty="0"/>
          </a:p>
        </p:txBody>
      </p:sp>
      <p:pic>
        <p:nvPicPr>
          <p:cNvPr id="2050" name="Picture 2"/>
          <p:cNvPicPr>
            <a:picLocks noChangeAspect="1" noChangeArrowheads="1"/>
          </p:cNvPicPr>
          <p:nvPr/>
        </p:nvPicPr>
        <p:blipFill>
          <a:blip r:embed="rId3"/>
          <a:srcRect/>
          <a:stretch>
            <a:fillRect/>
          </a:stretch>
        </p:blipFill>
        <p:spPr bwMode="auto">
          <a:xfrm>
            <a:off x="187731" y="1839433"/>
            <a:ext cx="5880609" cy="4017446"/>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6145619" y="1843275"/>
            <a:ext cx="5890549" cy="4024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Adults Who Did Not Participate in </a:t>
            </a:r>
            <a:br>
              <a:rPr lang="en-US" sz="4000" b="1" dirty="0" smtClean="0"/>
            </a:br>
            <a:r>
              <a:rPr lang="en-US" sz="4000" b="1" dirty="0" smtClean="0"/>
              <a:t>Physical Activity </a:t>
            </a:r>
            <a:endParaRPr lang="en-US" sz="4000" b="1" dirty="0"/>
          </a:p>
        </p:txBody>
      </p:sp>
      <p:pic>
        <p:nvPicPr>
          <p:cNvPr id="5123" name="Picture 3"/>
          <p:cNvPicPr>
            <a:picLocks noGrp="1" noChangeAspect="1" noChangeArrowheads="1"/>
          </p:cNvPicPr>
          <p:nvPr>
            <p:ph sz="half" idx="2"/>
          </p:nvPr>
        </p:nvPicPr>
        <p:blipFill>
          <a:blip r:embed="rId3"/>
          <a:srcRect/>
          <a:stretch>
            <a:fillRect/>
          </a:stretch>
        </p:blipFill>
        <p:spPr bwMode="auto">
          <a:xfrm>
            <a:off x="6197600" y="1813035"/>
            <a:ext cx="5894342" cy="4026828"/>
          </a:xfrm>
          <a:prstGeom prst="rect">
            <a:avLst/>
          </a:prstGeom>
          <a:noFill/>
          <a:ln w="9525">
            <a:noFill/>
            <a:miter lim="800000"/>
            <a:headEnd/>
            <a:tailEnd/>
          </a:ln>
        </p:spPr>
      </p:pic>
      <p:pic>
        <p:nvPicPr>
          <p:cNvPr id="7171" name="Picture 3"/>
          <p:cNvPicPr>
            <a:picLocks noChangeAspect="1" noChangeArrowheads="1"/>
          </p:cNvPicPr>
          <p:nvPr/>
        </p:nvPicPr>
        <p:blipFill>
          <a:blip r:embed="rId4"/>
          <a:srcRect/>
          <a:stretch>
            <a:fillRect/>
          </a:stretch>
        </p:blipFill>
        <p:spPr bwMode="auto">
          <a:xfrm>
            <a:off x="116865" y="1813034"/>
            <a:ext cx="5885575" cy="4020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ctr"/>
            <a:r>
              <a:rPr lang="en-US" sz="4000" b="1" dirty="0" smtClean="0"/>
              <a:t>Well Being</a:t>
            </a:r>
          </a:p>
        </p:txBody>
      </p:sp>
      <p:graphicFrame>
        <p:nvGraphicFramePr>
          <p:cNvPr id="4" name="Content Placeholder 3"/>
          <p:cNvGraphicFramePr>
            <a:graphicFrameLocks/>
          </p:cNvGraphicFramePr>
          <p:nvPr/>
        </p:nvGraphicFramePr>
        <p:xfrm>
          <a:off x="272957" y="1450984"/>
          <a:ext cx="11682486" cy="4436036"/>
        </p:xfrm>
        <a:graphic>
          <a:graphicData uri="http://schemas.openxmlformats.org/drawingml/2006/table">
            <a:tbl>
              <a:tblPr firstRow="1" bandRow="1">
                <a:tableStyleId>{21E4AEA4-8DFA-4A89-87EB-49C32662AFE0}</a:tableStyleId>
              </a:tblPr>
              <a:tblGrid>
                <a:gridCol w="5841243"/>
                <a:gridCol w="5841243"/>
              </a:tblGrid>
              <a:tr h="815455">
                <a:tc>
                  <a:txBody>
                    <a:bodyPr/>
                    <a:lstStyle/>
                    <a:p>
                      <a:pPr algn="ctr"/>
                      <a:r>
                        <a:rPr lang="en-US" sz="3200" dirty="0" smtClean="0"/>
                        <a:t>Short</a:t>
                      </a:r>
                      <a:r>
                        <a:rPr lang="en-US" sz="3200" baseline="0" dirty="0" smtClean="0"/>
                        <a:t> Horizon Metrics</a:t>
                      </a:r>
                      <a:endParaRPr lang="en-US" sz="3200" dirty="0"/>
                    </a:p>
                  </a:txBody>
                  <a:tcPr anchor="ctr"/>
                </a:tc>
                <a:tc>
                  <a:txBody>
                    <a:bodyPr/>
                    <a:lstStyle/>
                    <a:p>
                      <a:pPr marL="0" algn="ctr" defTabSz="914400" rtl="0" eaLnBrk="1" latinLnBrk="0" hangingPunct="1"/>
                      <a:r>
                        <a:rPr lang="en-US" sz="3200" b="1" kern="1200" dirty="0" smtClean="0">
                          <a:solidFill>
                            <a:schemeClr val="lt1"/>
                          </a:solidFill>
                          <a:latin typeface="+mn-lt"/>
                          <a:ea typeface="+mn-ea"/>
                          <a:cs typeface="+mn-cs"/>
                        </a:rPr>
                        <a:t>Long Horizon Metrics</a:t>
                      </a:r>
                    </a:p>
                  </a:txBody>
                  <a:tcPr anchor="ctr"/>
                </a:tc>
              </a:tr>
              <a:tr h="1060261">
                <a:tc gridSpan="2">
                  <a:txBody>
                    <a:bodyPr/>
                    <a:lstStyle/>
                    <a:p>
                      <a:pPr marL="0" marR="0" indent="0" algn="ctr" defTabSz="914400" rtl="0" eaLnBrk="1" fontAlgn="auto" latinLnBrk="0" hangingPunct="1">
                        <a:lnSpc>
                          <a:spcPct val="100000"/>
                        </a:lnSpc>
                        <a:spcBef>
                          <a:spcPts val="120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Rate of Injury Hospitalization by Age Group</a:t>
                      </a:r>
                    </a:p>
                  </a:txBody>
                  <a:tcPr anchor="ct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mn-lt"/>
                        <a:ea typeface="+mn-ea"/>
                        <a:cs typeface="Times New Roman" pitchFamily="18" charset="0"/>
                      </a:endParaRPr>
                    </a:p>
                  </a:txBody>
                  <a:tcPr anchor="ctr">
                    <a:solidFill>
                      <a:srgbClr val="002060"/>
                    </a:solidFill>
                  </a:tcPr>
                </a:tc>
              </a:tr>
              <a:tr h="1060261">
                <a:tc>
                  <a: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2800" b="1" kern="1200" dirty="0" smtClean="0">
                          <a:solidFill>
                            <a:schemeClr val="tx1"/>
                          </a:solidFill>
                          <a:latin typeface="+mn-lt"/>
                          <a:ea typeface="+mn-ea"/>
                          <a:cs typeface="Times New Roman" pitchFamily="18" charset="0"/>
                        </a:rPr>
                        <a:t>Life Expectancy at Birth</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Times New Roman" pitchFamily="18" charset="0"/>
                        </a:rPr>
                        <a:t>Disability Adjusted Life Years (</a:t>
                      </a:r>
                      <a:r>
                        <a:rPr lang="en-US" sz="2400" b="1" kern="1200" dirty="0" err="1" smtClean="0">
                          <a:solidFill>
                            <a:schemeClr val="bg1"/>
                          </a:solidFill>
                          <a:latin typeface="+mn-lt"/>
                          <a:ea typeface="+mn-ea"/>
                          <a:cs typeface="Times New Roman" pitchFamily="18" charset="0"/>
                        </a:rPr>
                        <a:t>DALYs</a:t>
                      </a:r>
                      <a:r>
                        <a:rPr lang="en-US" sz="2400" b="1" kern="1200" dirty="0" smtClean="0">
                          <a:solidFill>
                            <a:schemeClr val="bg1"/>
                          </a:solidFill>
                          <a:latin typeface="+mn-lt"/>
                          <a:ea typeface="+mn-ea"/>
                          <a:cs typeface="Times New Roman" pitchFamily="18" charset="0"/>
                        </a:rPr>
                        <a:t>); Measure Of Functional Well-Being in Older Adults</a:t>
                      </a:r>
                    </a:p>
                  </a:txBody>
                  <a:tcPr anchor="ctr">
                    <a:solidFill>
                      <a:srgbClr val="002060"/>
                    </a:solidFill>
                  </a:tcPr>
                </a:tc>
              </a:tr>
              <a:tr h="1060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latin typeface="+mn-lt"/>
                          <a:ea typeface="+mn-ea"/>
                          <a:cs typeface="Times New Roman" pitchFamily="18" charset="0"/>
                        </a:rPr>
                        <a:t>Rate of Mental Health and Substance Use Disorder Hospitalization in Adults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Times New Roman" pitchFamily="18" charset="0"/>
                        </a:rPr>
                        <a:t>Percent of Population reporting</a:t>
                      </a:r>
                      <a:r>
                        <a:rPr lang="en-US" sz="2400" b="1" kern="1200" baseline="0" dirty="0" smtClean="0">
                          <a:solidFill>
                            <a:schemeClr val="bg1"/>
                          </a:solidFill>
                          <a:latin typeface="+mn-lt"/>
                          <a:ea typeface="+mn-ea"/>
                          <a:cs typeface="Times New Roman" pitchFamily="18" charset="0"/>
                        </a:rPr>
                        <a:t> no behavioral health/substance use issues impacting daily functioning</a:t>
                      </a:r>
                      <a:endParaRPr lang="en-US" sz="2400" b="1" kern="1200" dirty="0" smtClean="0">
                        <a:solidFill>
                          <a:schemeClr val="bg1"/>
                        </a:solidFill>
                        <a:latin typeface="+mn-lt"/>
                        <a:ea typeface="+mn-ea"/>
                        <a:cs typeface="Times New Roman" pitchFamily="18" charset="0"/>
                      </a:endParaRPr>
                    </a:p>
                  </a:txBody>
                  <a:tcPr anchor="ctr">
                    <a:solidFill>
                      <a:srgbClr val="002060"/>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Injury Related Hospitalizations</a:t>
            </a:r>
            <a:endParaRPr lang="en-US" sz="4000" b="1" dirty="0"/>
          </a:p>
        </p:txBody>
      </p:sp>
      <p:pic>
        <p:nvPicPr>
          <p:cNvPr id="2050" name="Picture 2"/>
          <p:cNvPicPr>
            <a:picLocks noGrp="1" noChangeAspect="1" noChangeArrowheads="1"/>
          </p:cNvPicPr>
          <p:nvPr>
            <p:ph sz="half" idx="1"/>
          </p:nvPr>
        </p:nvPicPr>
        <p:blipFill>
          <a:blip r:embed="rId3"/>
          <a:srcRect/>
          <a:stretch>
            <a:fillRect/>
          </a:stretch>
        </p:blipFill>
        <p:spPr bwMode="auto">
          <a:xfrm>
            <a:off x="24558" y="1749972"/>
            <a:ext cx="5977882" cy="4083900"/>
          </a:xfrm>
          <a:prstGeom prst="rect">
            <a:avLst/>
          </a:prstGeom>
          <a:noFill/>
          <a:ln w="9525">
            <a:noFill/>
            <a:miter lim="800000"/>
            <a:headEnd/>
            <a:tailEnd/>
          </a:ln>
        </p:spPr>
      </p:pic>
      <p:pic>
        <p:nvPicPr>
          <p:cNvPr id="2053" name="Picture 5"/>
          <p:cNvPicPr>
            <a:picLocks noGrp="1" noChangeAspect="1" noChangeArrowheads="1"/>
          </p:cNvPicPr>
          <p:nvPr>
            <p:ph sz="half" idx="2"/>
          </p:nvPr>
        </p:nvPicPr>
        <p:blipFill>
          <a:blip r:embed="rId4"/>
          <a:srcRect/>
          <a:stretch>
            <a:fillRect/>
          </a:stretch>
        </p:blipFill>
        <p:spPr bwMode="auto">
          <a:xfrm>
            <a:off x="6199632" y="1781503"/>
            <a:ext cx="5790172" cy="4052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Life Expectancy at Birth</a:t>
            </a:r>
            <a:endParaRPr lang="en-US" sz="4000" b="1" dirty="0"/>
          </a:p>
        </p:txBody>
      </p:sp>
      <p:pic>
        <p:nvPicPr>
          <p:cNvPr id="12290" name="Picture 2"/>
          <p:cNvPicPr>
            <a:picLocks noGrp="1" noChangeAspect="1" noChangeArrowheads="1"/>
          </p:cNvPicPr>
          <p:nvPr>
            <p:ph sz="half" idx="1"/>
          </p:nvPr>
        </p:nvPicPr>
        <p:blipFill>
          <a:blip r:embed="rId3"/>
          <a:srcRect/>
          <a:stretch>
            <a:fillRect/>
          </a:stretch>
        </p:blipFill>
        <p:spPr bwMode="auto">
          <a:xfrm>
            <a:off x="158405" y="1844567"/>
            <a:ext cx="5848187" cy="3995296"/>
          </a:xfrm>
          <a:prstGeom prst="rect">
            <a:avLst/>
          </a:prstGeom>
          <a:noFill/>
          <a:ln w="9525">
            <a:noFill/>
            <a:miter lim="800000"/>
            <a:headEnd/>
            <a:tailEnd/>
          </a:ln>
        </p:spPr>
      </p:pic>
      <p:pic>
        <p:nvPicPr>
          <p:cNvPr id="12291" name="Picture 3"/>
          <p:cNvPicPr>
            <a:picLocks noGrp="1" noChangeAspect="1" noChangeArrowheads="1"/>
          </p:cNvPicPr>
          <p:nvPr>
            <p:ph sz="half" idx="2"/>
          </p:nvPr>
        </p:nvPicPr>
        <p:blipFill>
          <a:blip r:embed="rId4"/>
          <a:srcRect/>
          <a:stretch>
            <a:fillRect/>
          </a:stretch>
        </p:blipFill>
        <p:spPr bwMode="auto">
          <a:xfrm>
            <a:off x="6197599" y="1844567"/>
            <a:ext cx="5848187" cy="3995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614991" cy="1143000"/>
          </a:xfrm>
        </p:spPr>
        <p:txBody>
          <a:bodyPr/>
          <a:lstStyle/>
          <a:p>
            <a:pPr algn="ctr"/>
            <a:r>
              <a:rPr lang="en-US" sz="4000" b="1" dirty="0" smtClean="0"/>
              <a:t>Mental Health and Substance Use Disorder Hospitalization Rate</a:t>
            </a:r>
          </a:p>
        </p:txBody>
      </p:sp>
      <p:pic>
        <p:nvPicPr>
          <p:cNvPr id="1026" name="Picture 2"/>
          <p:cNvPicPr>
            <a:picLocks noChangeAspect="1" noChangeArrowheads="1"/>
          </p:cNvPicPr>
          <p:nvPr/>
        </p:nvPicPr>
        <p:blipFill>
          <a:blip r:embed="rId3"/>
          <a:srcRect/>
          <a:stretch>
            <a:fillRect/>
          </a:stretch>
        </p:blipFill>
        <p:spPr bwMode="auto">
          <a:xfrm>
            <a:off x="93674" y="1797269"/>
            <a:ext cx="5909944" cy="403660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199632" y="1828800"/>
            <a:ext cx="5863779" cy="4005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METRICS ALONE ARE INSUFFICIENT</a:t>
            </a:r>
            <a:endParaRPr lang="en-US" sz="4000" b="1" dirty="0"/>
          </a:p>
        </p:txBody>
      </p:sp>
      <p:sp>
        <p:nvSpPr>
          <p:cNvPr id="3" name="Subtitle 2"/>
          <p:cNvSpPr>
            <a:spLocks noGrp="1"/>
          </p:cNvSpPr>
          <p:nvPr>
            <p:ph idx="1"/>
          </p:nvPr>
        </p:nvSpPr>
        <p:spPr/>
        <p:txBody>
          <a:bodyPr/>
          <a:lstStyle/>
          <a:p>
            <a:pPr>
              <a:buFont typeface="Arial" pitchFamily="34" charset="0"/>
              <a:buChar char="•"/>
            </a:pPr>
            <a:r>
              <a:rPr lang="en-US" sz="3600" b="1" dirty="0" smtClean="0">
                <a:solidFill>
                  <a:schemeClr val="tx1"/>
                </a:solidFill>
              </a:rPr>
              <a:t>We also require:</a:t>
            </a:r>
          </a:p>
          <a:p>
            <a:pPr lvl="1">
              <a:buFont typeface="Arial" pitchFamily="34" charset="0"/>
              <a:buChar char="•"/>
            </a:pPr>
            <a:r>
              <a:rPr lang="en-US" sz="3600" b="1" dirty="0" smtClean="0">
                <a:solidFill>
                  <a:schemeClr val="tx1"/>
                </a:solidFill>
              </a:rPr>
              <a:t>Vision – Where we want to be</a:t>
            </a:r>
          </a:p>
          <a:p>
            <a:pPr lvl="1">
              <a:buFont typeface="Arial" pitchFamily="34" charset="0"/>
              <a:buChar char="•"/>
            </a:pPr>
            <a:r>
              <a:rPr lang="en-US" sz="3600" b="1" dirty="0" smtClean="0">
                <a:solidFill>
                  <a:schemeClr val="tx1"/>
                </a:solidFill>
              </a:rPr>
              <a:t>Process – How to get there</a:t>
            </a:r>
          </a:p>
          <a:p>
            <a:pPr lvl="1">
              <a:buFont typeface="Arial" pitchFamily="34" charset="0"/>
              <a:buChar char="•"/>
            </a:pPr>
            <a:r>
              <a:rPr lang="en-US" sz="3600" b="1" dirty="0" smtClean="0">
                <a:solidFill>
                  <a:schemeClr val="tx1"/>
                </a:solidFill>
              </a:rPr>
              <a:t>Accountability – Who does what and by when</a:t>
            </a:r>
          </a:p>
          <a:p>
            <a:pPr lvl="1">
              <a:buFont typeface="Arial" pitchFamily="34" charset="0"/>
              <a:buChar char="•"/>
            </a:pPr>
            <a:r>
              <a:rPr lang="en-US" sz="3600" b="1" dirty="0" smtClean="0">
                <a:solidFill>
                  <a:schemeClr val="tx1"/>
                </a:solidFill>
              </a:rPr>
              <a:t>Will – A commitment to move forward</a:t>
            </a:r>
          </a:p>
          <a:p>
            <a:pPr>
              <a:buFont typeface="Arial" pitchFamily="34" charset="0"/>
              <a:buChar char="•"/>
            </a:pPr>
            <a:r>
              <a:rPr lang="en-US" sz="3600" b="1" dirty="0" smtClean="0">
                <a:solidFill>
                  <a:schemeClr val="tx1"/>
                </a:solidFill>
              </a:rPr>
              <a:t>Much of the above will be addressed as we collectively create Virginia’s </a:t>
            </a:r>
            <a:r>
              <a:rPr lang="en-US" sz="3600" b="1" i="1" dirty="0" smtClean="0">
                <a:solidFill>
                  <a:schemeClr val="tx1"/>
                </a:solidFill>
              </a:rPr>
              <a:t>Plan for Well-Being</a:t>
            </a:r>
            <a:endParaRPr lang="en-US" sz="3600" b="1" i="1"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smtClean="0"/>
              <a:t>Framework for Well-Being in Virginia</a:t>
            </a:r>
            <a:endParaRPr lang="en-US" sz="4000" dirty="0"/>
          </a:p>
        </p:txBody>
      </p:sp>
      <p:grpSp>
        <p:nvGrpSpPr>
          <p:cNvPr id="4" name="Group 3"/>
          <p:cNvGrpSpPr/>
          <p:nvPr/>
        </p:nvGrpSpPr>
        <p:grpSpPr>
          <a:xfrm>
            <a:off x="491320" y="1282890"/>
            <a:ext cx="11190928" cy="4708008"/>
            <a:chOff x="491320" y="1282890"/>
            <a:chExt cx="11190928" cy="4708008"/>
          </a:xfrm>
        </p:grpSpPr>
        <p:grpSp>
          <p:nvGrpSpPr>
            <p:cNvPr id="5" name="Group 13"/>
            <p:cNvGrpSpPr/>
            <p:nvPr/>
          </p:nvGrpSpPr>
          <p:grpSpPr>
            <a:xfrm>
              <a:off x="491320" y="1282890"/>
              <a:ext cx="11190928" cy="4708008"/>
              <a:chOff x="457200" y="1447800"/>
              <a:chExt cx="8535692" cy="4648200"/>
            </a:xfrm>
          </p:grpSpPr>
          <p:sp>
            <p:nvSpPr>
              <p:cNvPr id="7" name="Oval 6"/>
              <p:cNvSpPr/>
              <p:nvPr/>
            </p:nvSpPr>
            <p:spPr>
              <a:xfrm>
                <a:off x="2699288" y="3965575"/>
                <a:ext cx="4122549" cy="1828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Strong Start for Children</a:t>
                </a:r>
                <a:endParaRPr lang="en-US" b="1" dirty="0">
                  <a:solidFill>
                    <a:schemeClr val="tx1"/>
                  </a:solidFill>
                </a:endParaRPr>
              </a:p>
              <a:p>
                <a:pPr algn="ctr"/>
                <a:endParaRPr lang="en-US" dirty="0" smtClean="0"/>
              </a:p>
              <a:p>
                <a:pPr algn="ctr"/>
                <a:endParaRPr lang="en-US" dirty="0"/>
              </a:p>
            </p:txBody>
          </p:sp>
          <p:pic>
            <p:nvPicPr>
              <p:cNvPr id="8" name="Picture 3" descr="C:\Users\xoh65222\Desktop\Column-2-icon.png"/>
              <p:cNvPicPr>
                <a:picLocks noChangeAspect="1" noChangeArrowheads="1"/>
              </p:cNvPicPr>
              <p:nvPr/>
            </p:nvPicPr>
            <p:blipFill>
              <a:blip r:embed="rId3" cstate="print"/>
              <a:srcRect/>
              <a:stretch>
                <a:fillRect/>
              </a:stretch>
            </p:blipFill>
            <p:spPr bwMode="auto">
              <a:xfrm>
                <a:off x="1831383" y="3707342"/>
                <a:ext cx="785247" cy="1412875"/>
              </a:xfrm>
              <a:prstGeom prst="rect">
                <a:avLst/>
              </a:prstGeom>
              <a:noFill/>
            </p:spPr>
          </p:pic>
          <p:pic>
            <p:nvPicPr>
              <p:cNvPr id="9" name="Picture 3" descr="C:\Users\xoh65222\Desktop\Column-2-icon.png"/>
              <p:cNvPicPr>
                <a:picLocks noChangeAspect="1" noChangeArrowheads="1"/>
              </p:cNvPicPr>
              <p:nvPr/>
            </p:nvPicPr>
            <p:blipFill>
              <a:blip r:embed="rId3" cstate="print"/>
              <a:srcRect/>
              <a:stretch>
                <a:fillRect/>
              </a:stretch>
            </p:blipFill>
            <p:spPr bwMode="auto">
              <a:xfrm>
                <a:off x="6894163" y="3707342"/>
                <a:ext cx="795579" cy="1386416"/>
              </a:xfrm>
              <a:prstGeom prst="rect">
                <a:avLst/>
              </a:prstGeom>
              <a:noFill/>
            </p:spPr>
          </p:pic>
          <p:sp>
            <p:nvSpPr>
              <p:cNvPr id="10" name="Oval 9"/>
              <p:cNvSpPr/>
              <p:nvPr/>
            </p:nvSpPr>
            <p:spPr>
              <a:xfrm>
                <a:off x="1252780" y="1899708"/>
                <a:ext cx="7015566" cy="2065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smtClean="0">
                    <a:solidFill>
                      <a:schemeClr val="tx1"/>
                    </a:solidFill>
                  </a:rPr>
                  <a:t>Physical Wellness</a:t>
                </a:r>
              </a:p>
              <a:p>
                <a:pPr algn="ctr"/>
                <a:r>
                  <a:rPr lang="en-US" dirty="0" smtClean="0">
                    <a:solidFill>
                      <a:schemeClr val="tx1"/>
                    </a:solidFill>
                  </a:rPr>
                  <a:t>Emotional Wellness</a:t>
                </a:r>
              </a:p>
              <a:p>
                <a:pPr algn="ctr"/>
                <a:r>
                  <a:rPr lang="en-US" dirty="0" smtClean="0">
                    <a:solidFill>
                      <a:schemeClr val="tx1"/>
                    </a:solidFill>
                  </a:rPr>
                  <a:t>Aging Well</a:t>
                </a:r>
              </a:p>
            </p:txBody>
          </p:sp>
          <p:sp>
            <p:nvSpPr>
              <p:cNvPr id="11" name="TextBox 10"/>
              <p:cNvSpPr txBox="1"/>
              <p:nvPr/>
            </p:nvSpPr>
            <p:spPr>
              <a:xfrm>
                <a:off x="604344" y="3867411"/>
                <a:ext cx="1447801" cy="577768"/>
              </a:xfrm>
              <a:prstGeom prst="rect">
                <a:avLst/>
              </a:prstGeom>
              <a:noFill/>
            </p:spPr>
            <p:txBody>
              <a:bodyPr wrap="square" rtlCol="0">
                <a:spAutoFit/>
              </a:bodyPr>
              <a:lstStyle/>
              <a:p>
                <a:pPr algn="ctr"/>
                <a:r>
                  <a:rPr lang="en-US" dirty="0" smtClean="0"/>
                  <a:t>Preventive</a:t>
                </a:r>
              </a:p>
              <a:p>
                <a:pPr algn="ctr"/>
                <a:r>
                  <a:rPr lang="en-US" dirty="0" smtClean="0"/>
                  <a:t>Actions</a:t>
                </a:r>
                <a:endParaRPr lang="en-US" dirty="0"/>
              </a:p>
            </p:txBody>
          </p:sp>
          <p:sp>
            <p:nvSpPr>
              <p:cNvPr id="12" name="TextBox 11"/>
              <p:cNvSpPr txBox="1"/>
              <p:nvPr/>
            </p:nvSpPr>
            <p:spPr>
              <a:xfrm>
                <a:off x="7545091" y="3901017"/>
                <a:ext cx="1447801" cy="577768"/>
              </a:xfrm>
              <a:prstGeom prst="rect">
                <a:avLst/>
              </a:prstGeom>
              <a:noFill/>
            </p:spPr>
            <p:txBody>
              <a:bodyPr wrap="square" rtlCol="0">
                <a:spAutoFit/>
              </a:bodyPr>
              <a:lstStyle/>
              <a:p>
                <a:pPr algn="ctr"/>
                <a:r>
                  <a:rPr lang="en-US" dirty="0" smtClean="0"/>
                  <a:t>Quality Healthcare</a:t>
                </a:r>
                <a:endParaRPr lang="en-US" dirty="0"/>
              </a:p>
            </p:txBody>
          </p:sp>
          <p:sp>
            <p:nvSpPr>
              <p:cNvPr id="13" name="Oval 12"/>
              <p:cNvSpPr/>
              <p:nvPr/>
            </p:nvSpPr>
            <p:spPr>
              <a:xfrm>
                <a:off x="457200" y="1447800"/>
                <a:ext cx="8534400" cy="45720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5029200"/>
                <a:ext cx="7162800" cy="1066800"/>
              </a:xfrm>
              <a:prstGeom prst="rect">
                <a:avLst/>
              </a:prstGeom>
              <a:solidFill>
                <a:srgbClr val="00B0F0"/>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Healthy, Connected Community</a:t>
                </a:r>
              </a:p>
            </p:txBody>
          </p:sp>
        </p:grpSp>
        <p:sp>
          <p:nvSpPr>
            <p:cNvPr id="6" name="TextBox 5"/>
            <p:cNvSpPr txBox="1"/>
            <p:nvPr/>
          </p:nvSpPr>
          <p:spPr>
            <a:xfrm>
              <a:off x="4064000" y="1718443"/>
              <a:ext cx="4876800" cy="1200329"/>
            </a:xfrm>
            <a:prstGeom prst="rect">
              <a:avLst/>
            </a:prstGeom>
            <a:noFill/>
          </p:spPr>
          <p:txBody>
            <a:bodyPr wrap="square" rtlCol="0">
              <a:spAutoFit/>
            </a:bodyPr>
            <a:lstStyle/>
            <a:p>
              <a:r>
                <a:rPr lang="en-US" sz="5400" b="1" dirty="0" smtClean="0"/>
                <a:t>Well-Being</a:t>
              </a:r>
            </a:p>
            <a:p>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99090" y="0"/>
            <a:ext cx="8608508" cy="6858000"/>
          </a:xfrm>
          <a:prstGeom prst="rect">
            <a:avLst/>
          </a:prstGeom>
          <a:noFill/>
          <a:ln w="9525">
            <a:noFill/>
            <a:miter lim="800000"/>
            <a:headEnd/>
            <a:tailEnd/>
          </a:ln>
        </p:spPr>
      </p:pic>
      <p:sp>
        <p:nvSpPr>
          <p:cNvPr id="3" name="Rectangle 2"/>
          <p:cNvSpPr/>
          <p:nvPr/>
        </p:nvSpPr>
        <p:spPr>
          <a:xfrm>
            <a:off x="0" y="0"/>
            <a:ext cx="12192000" cy="1245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2"/>
                </a:solidFill>
              </a:rPr>
              <a:t>Years of Potential Life Lost Before Age 65</a:t>
            </a:r>
          </a:p>
          <a:p>
            <a:pPr algn="ctr"/>
            <a:r>
              <a:rPr lang="en-US" sz="3600" b="1" dirty="0" smtClean="0">
                <a:solidFill>
                  <a:schemeClr val="accent2"/>
                </a:solidFill>
              </a:rPr>
              <a:t>All Causes, Virginia, 2013</a:t>
            </a:r>
            <a:endParaRPr lang="en-US" sz="3600" b="1" dirty="0">
              <a:solidFill>
                <a:schemeClr val="accent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91500"/>
            <a:ext cx="12192000" cy="1362075"/>
          </a:xfrm>
        </p:spPr>
        <p:txBody>
          <a:bodyPr/>
          <a:lstStyle/>
          <a:p>
            <a:pPr algn="ctr"/>
            <a:r>
              <a:rPr lang="en-US" sz="4800" dirty="0" smtClean="0"/>
              <a:t>EFFECTS OF  </a:t>
            </a:r>
            <a:br>
              <a:rPr lang="en-US" sz="4800" dirty="0" smtClean="0"/>
            </a:br>
            <a:r>
              <a:rPr lang="en-US" sz="4800" dirty="0" smtClean="0"/>
              <a:t>TOBACCO ON</a:t>
            </a:r>
            <a:br>
              <a:rPr lang="en-US" sz="4800" dirty="0" smtClean="0"/>
            </a:br>
            <a:r>
              <a:rPr lang="en-US" sz="4800" dirty="0" smtClean="0"/>
              <a:t>PREGNANCY OUTCOMES</a:t>
            </a:r>
            <a:endParaRPr lang="en-US" sz="4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National Preterm.jpg"/>
          <p:cNvPicPr>
            <a:picLocks noChangeAspect="1"/>
          </p:cNvPicPr>
          <p:nvPr/>
        </p:nvPicPr>
        <p:blipFill>
          <a:blip r:embed="rId3" cstate="print"/>
          <a:srcRect l="47689" t="45706" r="12000" b="30473"/>
          <a:stretch>
            <a:fillRect/>
          </a:stretch>
        </p:blipFill>
        <p:spPr>
          <a:xfrm>
            <a:off x="709684" y="703017"/>
            <a:ext cx="9134422" cy="4066312"/>
          </a:xfrm>
          <a:prstGeom prst="rect">
            <a:avLst/>
          </a:prstGeom>
        </p:spPr>
      </p:pic>
      <p:grpSp>
        <p:nvGrpSpPr>
          <p:cNvPr id="5" name="Group 10"/>
          <p:cNvGrpSpPr/>
          <p:nvPr/>
        </p:nvGrpSpPr>
        <p:grpSpPr>
          <a:xfrm>
            <a:off x="0" y="4175234"/>
            <a:ext cx="4267200" cy="2209800"/>
            <a:chOff x="228600" y="4114800"/>
            <a:chExt cx="3200400" cy="2209800"/>
          </a:xfrm>
        </p:grpSpPr>
        <p:pic>
          <p:nvPicPr>
            <p:cNvPr id="6" name="Picture 5" descr="National Preterm.jpg"/>
            <p:cNvPicPr>
              <a:picLocks noChangeAspect="1"/>
            </p:cNvPicPr>
            <p:nvPr/>
          </p:nvPicPr>
          <p:blipFill>
            <a:blip r:embed="rId4" cstate="print"/>
            <a:srcRect l="10833" t="25314" r="54167" b="55555"/>
            <a:stretch>
              <a:fillRect/>
            </a:stretch>
          </p:blipFill>
          <p:spPr>
            <a:xfrm>
              <a:off x="228600" y="4114800"/>
              <a:ext cx="3200400" cy="1676400"/>
            </a:xfrm>
            <a:prstGeom prst="rect">
              <a:avLst/>
            </a:prstGeom>
          </p:spPr>
        </p:pic>
        <p:pic>
          <p:nvPicPr>
            <p:cNvPr id="7" name="Picture 6" descr="National Preterm.jpg"/>
            <p:cNvPicPr>
              <a:picLocks noChangeAspect="1"/>
            </p:cNvPicPr>
            <p:nvPr/>
          </p:nvPicPr>
          <p:blipFill>
            <a:blip r:embed="rId5" cstate="print"/>
            <a:srcRect l="21667" t="67778" r="70000" b="22222"/>
            <a:stretch>
              <a:fillRect/>
            </a:stretch>
          </p:blipFill>
          <p:spPr>
            <a:xfrm>
              <a:off x="1905000" y="5638800"/>
              <a:ext cx="762000" cy="685800"/>
            </a:xfrm>
            <a:prstGeom prst="rect">
              <a:avLst/>
            </a:prstGeom>
          </p:spPr>
        </p:pic>
      </p:grpSp>
      <p:sp>
        <p:nvSpPr>
          <p:cNvPr id="8" name="Text Box 3"/>
          <p:cNvSpPr txBox="1">
            <a:spLocks noChangeArrowheads="1"/>
          </p:cNvSpPr>
          <p:nvPr/>
        </p:nvSpPr>
        <p:spPr bwMode="auto">
          <a:xfrm>
            <a:off x="508000" y="5927834"/>
            <a:ext cx="9347200" cy="228600"/>
          </a:xfrm>
          <a:prstGeom prst="rect">
            <a:avLst/>
          </a:prstGeom>
          <a:noFill/>
          <a:ln w="9525">
            <a:noFill/>
            <a:miter lim="800000"/>
            <a:headEnd/>
            <a:tailEnd/>
          </a:ln>
        </p:spPr>
        <p:txBody>
          <a:bodyPr/>
          <a:lstStyle/>
          <a:p>
            <a:r>
              <a:rPr lang="en-US" sz="700" dirty="0" smtClean="0"/>
              <a:t>Source</a:t>
            </a:r>
            <a:r>
              <a:rPr lang="en-US" sz="700" dirty="0"/>
              <a:t>: VDH Division of Health </a:t>
            </a:r>
            <a:r>
              <a:rPr lang="en-US" sz="700" dirty="0" smtClean="0"/>
              <a:t>Statistics, </a:t>
            </a:r>
            <a:r>
              <a:rPr lang="en-US" sz="700" dirty="0"/>
              <a:t>compiled by the Division of Policy &amp; Evaluation, Office of Family Health Services</a:t>
            </a:r>
          </a:p>
        </p:txBody>
      </p:sp>
      <p:sp>
        <p:nvSpPr>
          <p:cNvPr id="9" name="Text Box 6"/>
          <p:cNvSpPr txBox="1">
            <a:spLocks noChangeArrowheads="1"/>
          </p:cNvSpPr>
          <p:nvPr/>
        </p:nvSpPr>
        <p:spPr bwMode="auto">
          <a:xfrm>
            <a:off x="6390187" y="4805306"/>
            <a:ext cx="5560484" cy="1323439"/>
          </a:xfrm>
          <a:prstGeom prst="rect">
            <a:avLst/>
          </a:prstGeom>
          <a:noFill/>
          <a:ln w="76200" cmpd="tri">
            <a:noFill/>
            <a:miter lim="800000"/>
            <a:headEnd/>
            <a:tailEnd/>
          </a:ln>
        </p:spPr>
        <p:txBody>
          <a:bodyPr wrap="square">
            <a:spAutoFit/>
          </a:bodyPr>
          <a:lstStyle/>
          <a:p>
            <a:pPr>
              <a:spcBef>
                <a:spcPct val="50000"/>
              </a:spcBef>
            </a:pPr>
            <a:r>
              <a:rPr lang="en-US" sz="2000" b="1" dirty="0" smtClean="0"/>
              <a:t>If ~2,800 fewer infants were born preterm, Virginia’s preterm birth rate would be reduced to 8.6%, and Virginia would have the lowest rate in the nation.</a:t>
            </a:r>
            <a:endParaRPr lang="en-US" sz="2000" b="1" dirty="0"/>
          </a:p>
        </p:txBody>
      </p:sp>
      <p:pic>
        <p:nvPicPr>
          <p:cNvPr id="10" name="Content Placeholder 5" descr="Preterm Nationally 2012.jpg"/>
          <p:cNvPicPr>
            <a:picLocks noChangeAspect="1"/>
          </p:cNvPicPr>
          <p:nvPr/>
        </p:nvPicPr>
        <p:blipFill>
          <a:blip r:embed="rId6" cstate="print"/>
          <a:srcRect l="29762" t="44444" r="52381" b="34921"/>
          <a:stretch>
            <a:fillRect/>
          </a:stretch>
        </p:blipFill>
        <p:spPr bwMode="auto">
          <a:xfrm>
            <a:off x="9236502" y="2106763"/>
            <a:ext cx="2641600" cy="1717040"/>
          </a:xfrm>
          <a:prstGeom prst="rect">
            <a:avLst/>
          </a:prstGeom>
          <a:noFill/>
          <a:ln w="9525">
            <a:noFill/>
            <a:miter lim="800000"/>
            <a:headEnd/>
            <a:tailEnd/>
          </a:ln>
        </p:spPr>
      </p:pic>
      <p:sp>
        <p:nvSpPr>
          <p:cNvPr id="11" name="Title 1"/>
          <p:cNvSpPr txBox="1">
            <a:spLocks/>
          </p:cNvSpPr>
          <p:nvPr/>
        </p:nvSpPr>
        <p:spPr>
          <a:xfrm>
            <a:off x="304800" y="152400"/>
            <a:ext cx="11582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Preterm (&lt;37 completed wks) Birth Across the Nation, 2012</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282575" y="966958"/>
            <a:ext cx="11620500" cy="5334000"/>
          </a:xfrm>
          <a:prstGeom prst="rect">
            <a:avLst/>
          </a:prstGeom>
          <a:noFill/>
          <a:ln w="9525">
            <a:noFill/>
            <a:miter lim="800000"/>
            <a:headEnd/>
            <a:tailEnd/>
          </a:ln>
          <a:effectLst/>
        </p:spPr>
      </p:pic>
      <p:sp>
        <p:nvSpPr>
          <p:cNvPr id="5" name="Title 1"/>
          <p:cNvSpPr txBox="1">
            <a:spLocks/>
          </p:cNvSpPr>
          <p:nvPr/>
        </p:nvSpPr>
        <p:spPr>
          <a:xfrm>
            <a:off x="0" y="274638"/>
            <a:ext cx="121920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3366"/>
                </a:solidFill>
                <a:effectLst/>
                <a:uLnTx/>
                <a:uFillTx/>
                <a:latin typeface="+mj-lt"/>
                <a:ea typeface="+mj-ea"/>
                <a:cs typeface="+mj-cs"/>
              </a:rPr>
              <a:t>Virginia’s Goal: The best term rate in the nation</a:t>
            </a:r>
            <a:endParaRPr kumimoji="0" lang="en-US" sz="4000" b="1" i="0" u="none" strike="noStrike" kern="0" cap="none" spc="0" normalizeH="0" baseline="0" noProof="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qr71384\Desktop\MCH DR K SLIDE.jpg"/>
          <p:cNvPicPr>
            <a:picLocks noChangeAspect="1" noChangeArrowheads="1"/>
          </p:cNvPicPr>
          <p:nvPr/>
        </p:nvPicPr>
        <p:blipFill>
          <a:blip r:embed="rId3" cstate="print"/>
          <a:srcRect/>
          <a:stretch>
            <a:fillRect/>
          </a:stretch>
        </p:blipFill>
        <p:spPr bwMode="auto">
          <a:xfrm>
            <a:off x="141886" y="1"/>
            <a:ext cx="11923986" cy="6085490"/>
          </a:xfrm>
          <a:prstGeom prst="rect">
            <a:avLst/>
          </a:prstGeom>
          <a:ln>
            <a:noFill/>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5" y="2349097"/>
            <a:ext cx="10972800" cy="1143000"/>
          </a:xfrm>
          <a:solidFill>
            <a:schemeClr val="accent6"/>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b="1" dirty="0" smtClean="0">
                <a:solidFill>
                  <a:schemeClr val="bg1"/>
                </a:solidFill>
              </a:rPr>
              <a:t>Discussion/Questions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10972800" cy="1143000"/>
          </a:xfrm>
          <a:prstGeom prst="rect">
            <a:avLst/>
          </a:prstGeom>
        </p:spPr>
        <p:txBody>
          <a:bodyPr anchor="ctr">
            <a:noAutofit/>
          </a:bodyPr>
          <a:lstStyle/>
          <a:p>
            <a:pPr marL="0" marR="0" lvl="0" indent="0" algn="ctr" defTabSz="914400" eaLnBrk="1" latinLnBrk="0" hangingPunct="1">
              <a:lnSpc>
                <a:spcPct val="100000"/>
              </a:lnSpc>
              <a:buClrTx/>
              <a:buSzTx/>
              <a:buFontTx/>
              <a:buNone/>
              <a:tabLst/>
              <a:defRPr/>
            </a:pPr>
            <a:r>
              <a:rPr lang="en-US" sz="3600" b="1" dirty="0">
                <a:solidFill>
                  <a:srgbClr val="003366"/>
                </a:solidFill>
                <a:latin typeface="+mj-lt"/>
                <a:ea typeface="+mj-ea"/>
                <a:cs typeface="+mj-cs"/>
              </a:rPr>
              <a:t>Years of Potential Life Lost </a:t>
            </a:r>
            <a:r>
              <a:rPr lang="en-US" sz="3600" b="1" dirty="0" smtClean="0">
                <a:solidFill>
                  <a:srgbClr val="003366"/>
                </a:solidFill>
                <a:latin typeface="+mj-lt"/>
                <a:ea typeface="+mj-ea"/>
                <a:cs typeface="+mj-cs"/>
              </a:rPr>
              <a:t>Before Age 75</a:t>
            </a:r>
          </a:p>
          <a:p>
            <a:pPr marL="0" marR="0" lvl="0" indent="0" algn="ctr" defTabSz="914400" eaLnBrk="1" latinLnBrk="0" hangingPunct="1">
              <a:lnSpc>
                <a:spcPct val="100000"/>
              </a:lnSpc>
              <a:buClrTx/>
              <a:buSzTx/>
              <a:buFontTx/>
              <a:buNone/>
              <a:tabLst/>
              <a:defRPr/>
            </a:pPr>
            <a:r>
              <a:rPr lang="en-US" sz="3600" b="1" dirty="0" smtClean="0">
                <a:solidFill>
                  <a:srgbClr val="003366"/>
                </a:solidFill>
                <a:latin typeface="+mj-lt"/>
                <a:ea typeface="+mj-ea"/>
                <a:cs typeface="+mj-cs"/>
              </a:rPr>
              <a:t>Chronic Diseases</a:t>
            </a:r>
          </a:p>
          <a:p>
            <a:pPr marL="0" marR="0" lvl="0" indent="0" algn="ctr" defTabSz="914400" eaLnBrk="1" latinLnBrk="0" hangingPunct="1">
              <a:lnSpc>
                <a:spcPct val="100000"/>
              </a:lnSpc>
              <a:buClrTx/>
              <a:buSzTx/>
              <a:buFontTx/>
              <a:buNone/>
              <a:tabLst/>
              <a:defRPr/>
            </a:pPr>
            <a:r>
              <a:rPr lang="en-US" sz="3600" b="1" dirty="0" smtClean="0">
                <a:solidFill>
                  <a:srgbClr val="003366"/>
                </a:solidFill>
                <a:latin typeface="+mj-lt"/>
                <a:ea typeface="+mj-ea"/>
                <a:cs typeface="+mj-cs"/>
              </a:rPr>
              <a:t>Virginia, </a:t>
            </a:r>
            <a:r>
              <a:rPr lang="en-US" sz="3600" b="1" dirty="0">
                <a:solidFill>
                  <a:srgbClr val="003366"/>
                </a:solidFill>
                <a:latin typeface="+mj-lt"/>
                <a:ea typeface="+mj-ea"/>
                <a:cs typeface="+mj-cs"/>
              </a:rPr>
              <a:t>2013</a:t>
            </a:r>
          </a:p>
        </p:txBody>
      </p:sp>
      <p:sp>
        <p:nvSpPr>
          <p:cNvPr id="3" name="TextBox 2"/>
          <p:cNvSpPr txBox="1"/>
          <p:nvPr/>
        </p:nvSpPr>
        <p:spPr>
          <a:xfrm>
            <a:off x="0" y="6581002"/>
            <a:ext cx="9652000" cy="276999"/>
          </a:xfrm>
          <a:prstGeom prst="rect">
            <a:avLst/>
          </a:prstGeom>
          <a:noFill/>
        </p:spPr>
        <p:txBody>
          <a:bodyPr wrap="square" rtlCol="0">
            <a:spAutoFit/>
          </a:bodyPr>
          <a:lstStyle/>
          <a:p>
            <a:r>
              <a:rPr lang="en-US" sz="1200" dirty="0" smtClean="0">
                <a:latin typeface="Calibri" pitchFamily="34" charset="0"/>
              </a:rPr>
              <a:t>Data Source: Vital Statistics (2013), Annual,  Health District Level</a:t>
            </a:r>
            <a:endParaRPr lang="en-US" sz="1200" dirty="0">
              <a:latin typeface="Calibri" pitchFamily="34" charset="0"/>
            </a:endParaRPr>
          </a:p>
        </p:txBody>
      </p:sp>
      <p:pic>
        <p:nvPicPr>
          <p:cNvPr id="4" name="Picture 2"/>
          <p:cNvPicPr>
            <a:picLocks noChangeAspect="1" noChangeArrowheads="1"/>
          </p:cNvPicPr>
          <p:nvPr/>
        </p:nvPicPr>
        <p:blipFill>
          <a:blip r:embed="rId3" cstate="print"/>
          <a:srcRect l="3333" t="5703" r="1634"/>
          <a:stretch>
            <a:fillRect/>
          </a:stretch>
        </p:blipFill>
        <p:spPr bwMode="auto">
          <a:xfrm>
            <a:off x="372016" y="1989083"/>
            <a:ext cx="11819984" cy="3856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2800" y="0"/>
            <a:ext cx="10972800" cy="1143000"/>
          </a:xfrm>
          <a:prstGeom prst="rect">
            <a:avLst/>
          </a:prstGeom>
        </p:spPr>
        <p:txBody>
          <a:bodyPr>
            <a:noAutofit/>
          </a:bodyPr>
          <a:lstStyle/>
          <a:p>
            <a:pPr marL="0" marR="0" lvl="0" indent="0" algn="ctr" defTabSz="914400" eaLnBrk="1" latinLnBrk="0" hangingPunct="1">
              <a:lnSpc>
                <a:spcPct val="100000"/>
              </a:lnSpc>
              <a:buClrTx/>
              <a:buSzTx/>
              <a:buFontTx/>
              <a:buNone/>
              <a:tabLst/>
              <a:defRPr/>
            </a:pPr>
            <a:r>
              <a:rPr lang="en-US" sz="2800" dirty="0">
                <a:solidFill>
                  <a:srgbClr val="003366"/>
                </a:solidFill>
                <a:latin typeface="+mj-lt"/>
                <a:ea typeface="+mj-ea"/>
                <a:cs typeface="+mj-cs"/>
              </a:rPr>
              <a:t>Prevalence, Number of Deaths, and Hospitalization Costs of Chronic Diseases, 2013</a:t>
            </a:r>
          </a:p>
        </p:txBody>
      </p:sp>
      <p:sp>
        <p:nvSpPr>
          <p:cNvPr id="3" name="TextBox 2"/>
          <p:cNvSpPr txBox="1"/>
          <p:nvPr/>
        </p:nvSpPr>
        <p:spPr>
          <a:xfrm>
            <a:off x="0" y="6581002"/>
            <a:ext cx="9652000" cy="276999"/>
          </a:xfrm>
          <a:prstGeom prst="rect">
            <a:avLst/>
          </a:prstGeom>
          <a:noFill/>
        </p:spPr>
        <p:txBody>
          <a:bodyPr wrap="square" rtlCol="0">
            <a:spAutoFit/>
          </a:bodyPr>
          <a:lstStyle/>
          <a:p>
            <a:r>
              <a:rPr lang="en-US" sz="1200" dirty="0" smtClean="0">
                <a:latin typeface="Calibri" pitchFamily="34" charset="0"/>
              </a:rPr>
              <a:t>Data Sources: Vital Statistics (2013), Behavior Risk Factor Surveillance System (2013), CDC Cost Calculator (2013)</a:t>
            </a:r>
            <a:endParaRPr lang="en-US" sz="1200" dirty="0">
              <a:latin typeface="Calibri" pitchFamily="34" charset="0"/>
            </a:endParaRP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2800" y="1143000"/>
            <a:ext cx="10363200" cy="526796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t="82958" r="80609"/>
          <a:stretch>
            <a:fillRect/>
          </a:stretch>
        </p:blipFill>
        <p:spPr bwMode="auto">
          <a:xfrm>
            <a:off x="508000" y="5319420"/>
            <a:ext cx="2641600" cy="118014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896999" y="789522"/>
            <a:ext cx="8128000" cy="6043426"/>
          </a:xfrm>
          <a:prstGeom prst="rect">
            <a:avLst/>
          </a:prstGeom>
          <a:noFill/>
          <a:ln w="9525">
            <a:noFill/>
            <a:miter lim="800000"/>
            <a:headEnd/>
            <a:tailEnd/>
          </a:ln>
        </p:spPr>
      </p:pic>
      <p:sp>
        <p:nvSpPr>
          <p:cNvPr id="2" name="Title 1"/>
          <p:cNvSpPr>
            <a:spLocks noGrp="1"/>
          </p:cNvSpPr>
          <p:nvPr>
            <p:ph type="title"/>
          </p:nvPr>
        </p:nvSpPr>
        <p:spPr>
          <a:xfrm>
            <a:off x="94587" y="0"/>
            <a:ext cx="11887200" cy="1143000"/>
          </a:xfrm>
        </p:spPr>
        <p:txBody>
          <a:bodyPr>
            <a:normAutofit/>
          </a:bodyPr>
          <a:lstStyle/>
          <a:p>
            <a:pPr algn="ctr"/>
            <a:r>
              <a:rPr lang="en-US" sz="2400" b="1" dirty="0" smtClean="0"/>
              <a:t>Changing Trajectories To Become the Healthiest State in the Nation</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italSigns_Core%20Metrics%20Infographic_IOM_Apr%202015.jpg"/>
          <p:cNvPicPr>
            <a:picLocks noGrp="1" noChangeAspect="1"/>
          </p:cNvPicPr>
          <p:nvPr>
            <p:ph idx="1"/>
          </p:nvPr>
        </p:nvPicPr>
        <p:blipFill>
          <a:blip r:embed="rId3"/>
          <a:stretch>
            <a:fillRect/>
          </a:stretch>
        </p:blipFill>
        <p:spPr>
          <a:xfrm>
            <a:off x="0" y="0"/>
            <a:ext cx="9697949" cy="6279042"/>
          </a:xfrm>
        </p:spPr>
      </p:pic>
      <p:sp>
        <p:nvSpPr>
          <p:cNvPr id="3" name="TextBox 2"/>
          <p:cNvSpPr txBox="1"/>
          <p:nvPr/>
        </p:nvSpPr>
        <p:spPr>
          <a:xfrm>
            <a:off x="6358758" y="5659822"/>
            <a:ext cx="5833242" cy="369332"/>
          </a:xfrm>
          <a:prstGeom prst="rect">
            <a:avLst/>
          </a:prstGeom>
          <a:noFill/>
        </p:spPr>
        <p:txBody>
          <a:bodyPr wrap="square" rtlCol="0">
            <a:spAutoFit/>
          </a:bodyPr>
          <a:lstStyle/>
          <a:p>
            <a:pPr algn="r"/>
            <a:r>
              <a:rPr lang="en-US" dirty="0" smtClean="0"/>
              <a:t>http://www.nap.edu/read/19402/chapter/1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35D3156F075FB4AAC2C6B20DDFB09C1" ma:contentTypeVersion="2" ma:contentTypeDescription="Create a new document." ma:contentTypeScope="" ma:versionID="adeca1c9795322acbe9d517a58657416">
  <xsd:schema xmlns:xsd="http://www.w3.org/2001/XMLSchema" xmlns:xs="http://www.w3.org/2001/XMLSchema" xmlns:p="http://schemas.microsoft.com/office/2006/metadata/properties" xmlns:ns2="d13c6267-2f60-4b23-be37-f73da25e0cd7" targetNamespace="http://schemas.microsoft.com/office/2006/metadata/properties" ma:root="true" ma:fieldsID="9918707f90b9d7411ce514c9b1b69efd" ns2:_="">
    <xsd:import namespace="d13c6267-2f60-4b23-be37-f73da25e0cd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c6267-2f60-4b23-be37-f73da25e0cd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13c6267-2f60-4b23-be37-f73da25e0cd7">VDHDOCID-114-53</_dlc_DocId>
    <_dlc_DocIdUrl xmlns="d13c6267-2f60-4b23-be37-f73da25e0cd7">
      <Url>https://share.virginia.gov/sites/vdh/OCOM/SIM/_layouts/15/DocIdRedir.aspx?ID=VDHDOCID-114-53</Url>
      <Description>VDHDOCID-114-53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35AA4-A594-4E67-BD18-B15AAA0A72A1}">
  <ds:schemaRefs>
    <ds:schemaRef ds:uri="http://schemas.microsoft.com/sharepoint/events"/>
  </ds:schemaRefs>
</ds:datastoreItem>
</file>

<file path=customXml/itemProps2.xml><?xml version="1.0" encoding="utf-8"?>
<ds:datastoreItem xmlns:ds="http://schemas.openxmlformats.org/officeDocument/2006/customXml" ds:itemID="{FF6B9927-E08A-4C06-9DF9-87464BE9D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3c6267-2f60-4b23-be37-f73da25e0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883FBE-0F80-4DF2-8734-6F0B38AB6176}">
  <ds:schemaRefs>
    <ds:schemaRef ds:uri="http://schemas.microsoft.com/office/2006/metadata/properties"/>
    <ds:schemaRef ds:uri="http://schemas.microsoft.com/office/infopath/2007/PartnerControls"/>
    <ds:schemaRef ds:uri="d13c6267-2f60-4b23-be37-f73da25e0cd7"/>
  </ds:schemaRefs>
</ds:datastoreItem>
</file>

<file path=customXml/itemProps4.xml><?xml version="1.0" encoding="utf-8"?>
<ds:datastoreItem xmlns:ds="http://schemas.openxmlformats.org/officeDocument/2006/customXml" ds:itemID="{A80056BE-48A6-44AD-B424-32B4BB3246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21296</TotalTime>
  <Words>1684</Words>
  <Application>Microsoft Office PowerPoint</Application>
  <PresentationFormat>Custom</PresentationFormat>
  <Paragraphs>291</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1_Default Design</vt:lpstr>
      <vt:lpstr>Metrics to Reflect the  Health and Well Being of the People of Virginia</vt:lpstr>
      <vt:lpstr>Slide 2</vt:lpstr>
      <vt:lpstr>Slide 3</vt:lpstr>
      <vt:lpstr>Slide 4</vt:lpstr>
      <vt:lpstr>Slide 5</vt:lpstr>
      <vt:lpstr>Slide 6</vt:lpstr>
      <vt:lpstr>Slide 7</vt:lpstr>
      <vt:lpstr>Changing Trajectories To Become the Healthiest State in the Nation</vt:lpstr>
      <vt:lpstr>Slide 9</vt:lpstr>
      <vt:lpstr>Vision:    Virginia is the Healthiest State in the Nation</vt:lpstr>
      <vt:lpstr>Framework for Well-Being in Virginia</vt:lpstr>
      <vt:lpstr>Plan for Well Being Metrics</vt:lpstr>
      <vt:lpstr>Healthy, Connected Communities</vt:lpstr>
      <vt:lpstr>Consumer Opportunity Profile (No Trend Data)</vt:lpstr>
      <vt:lpstr>Economic Opportunity Profile (No Trend Data)</vt:lpstr>
      <vt:lpstr>Office Based Providers with at least a  Basic Electronic Health Record System</vt:lpstr>
      <vt:lpstr>Strong Start for Children</vt:lpstr>
      <vt:lpstr>Teen Pregnancy Rate Ages 10-19</vt:lpstr>
      <vt:lpstr>Virginia Teen (ages 10-19yrs) Pregnancy Rate, 2013</vt:lpstr>
      <vt:lpstr>Preterm Birth Rate</vt:lpstr>
      <vt:lpstr>Infant Thriving Rate </vt:lpstr>
      <vt:lpstr>Strong Start for Children</vt:lpstr>
      <vt:lpstr>Percent of Kindergarten Children Not Meeting PALS K Benchmarks and Requiring Literacy Intervention</vt:lpstr>
      <vt:lpstr>Percent of Third Graders Who Passed the Standards of Learning (SOL) Third Grade Reading Assessment</vt:lpstr>
      <vt:lpstr>Quality Healthcare</vt:lpstr>
      <vt:lpstr>Avoidable Hospital Stays per 100,000 People</vt:lpstr>
      <vt:lpstr>Percent of Adults Having a Regular  Healthcare Provider </vt:lpstr>
      <vt:lpstr>Percent of Hospitals Meeting Virginia's Goal for Prevention of Hospital-Onset  Clostridium difficile Infections (No Trend Data)</vt:lpstr>
      <vt:lpstr>Quality Healthcare</vt:lpstr>
      <vt:lpstr>Slide 30</vt:lpstr>
      <vt:lpstr>Slide 31</vt:lpstr>
      <vt:lpstr>Preventive Actions</vt:lpstr>
      <vt:lpstr>Percent of Children Who Received All Recommended Vaccines</vt:lpstr>
      <vt:lpstr>Percent of Girls 13-17 Years Old Who Received Three Doses of HPV Vaccine </vt:lpstr>
      <vt:lpstr>Percent of Boys 13-17 Years Old Who Received Three Doses of HPV Vaccine (No Trend Data)</vt:lpstr>
      <vt:lpstr>Percent of Adults Who Received an  Annual Influenza Vaccination</vt:lpstr>
      <vt:lpstr>Preventive Actions</vt:lpstr>
      <vt:lpstr>Percent of Adults Who Report Using Tobacco</vt:lpstr>
      <vt:lpstr>Percent of Adults Who Received Colorectal Cancer Screening in Accordance with Current Guidelines</vt:lpstr>
      <vt:lpstr>Percent of Women Who Received Breast Cancer Screening in the Past Two Years</vt:lpstr>
      <vt:lpstr>Well Being</vt:lpstr>
      <vt:lpstr>Adults Who Reported Poor Health Kept Them From Usual Activities </vt:lpstr>
      <vt:lpstr>Adults Who Did Not Participate in  Physical Activity </vt:lpstr>
      <vt:lpstr>Well Being</vt:lpstr>
      <vt:lpstr>Injury Related Hospitalizations</vt:lpstr>
      <vt:lpstr>Life Expectancy at Birth</vt:lpstr>
      <vt:lpstr>Mental Health and Substance Use Disorder Hospitalization Rate</vt:lpstr>
      <vt:lpstr>METRICS ALONE ARE INSUFFICIENT</vt:lpstr>
      <vt:lpstr>Framework for Well-Being in Virginia</vt:lpstr>
      <vt:lpstr>EFFECTS OF   TOBACCO ON PREGNANCY OUTCOMES</vt:lpstr>
      <vt:lpstr>Slide 51</vt:lpstr>
      <vt:lpstr>Slide 52</vt:lpstr>
      <vt:lpstr>Slide 53</vt:lpstr>
      <vt:lpstr>Discussion/Questions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POPULATION HEALTH PLAN FOR VIRGINIA</dc:title>
  <dc:creator>Levine, Marissa (VDH)</dc:creator>
  <cp:lastModifiedBy>tgv10574</cp:lastModifiedBy>
  <cp:revision>1695</cp:revision>
  <dcterms:created xsi:type="dcterms:W3CDTF">2015-03-29T14:56:50Z</dcterms:created>
  <dcterms:modified xsi:type="dcterms:W3CDTF">2015-10-06T14:34:32Z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31e65588-f1be-47ee-91cb-e3f40048b1df</vt:lpwstr>
  </property>
  <property fmtid="{D5CDD505-2E9C-101B-9397-08002B2CF9AE}" pid="3" name="ContentTypeId">
    <vt:lpwstr>0x010100E35D3156F075FB4AAC2C6B20DDFB09C1</vt:lpwstr>
  </property>
</Properties>
</file>