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868" r:id="rId1"/>
    <p:sldMasterId id="2147483880" r:id="rId2"/>
    <p:sldMasterId id="2147484006" r:id="rId3"/>
    <p:sldMasterId id="2147484030" r:id="rId4"/>
  </p:sldMasterIdLst>
  <p:notesMasterIdLst>
    <p:notesMasterId r:id="rId53"/>
  </p:notesMasterIdLst>
  <p:handoutMasterIdLst>
    <p:handoutMasterId r:id="rId54"/>
  </p:handoutMasterIdLst>
  <p:sldIdLst>
    <p:sldId id="643" r:id="rId5"/>
    <p:sldId id="488" r:id="rId6"/>
    <p:sldId id="639" r:id="rId7"/>
    <p:sldId id="600" r:id="rId8"/>
    <p:sldId id="585" r:id="rId9"/>
    <p:sldId id="546" r:id="rId10"/>
    <p:sldId id="637" r:id="rId11"/>
    <p:sldId id="549" r:id="rId12"/>
    <p:sldId id="623" r:id="rId13"/>
    <p:sldId id="624" r:id="rId14"/>
    <p:sldId id="625" r:id="rId15"/>
    <p:sldId id="626" r:id="rId16"/>
    <p:sldId id="627" r:id="rId17"/>
    <p:sldId id="628" r:id="rId18"/>
    <p:sldId id="630" r:id="rId19"/>
    <p:sldId id="631" r:id="rId20"/>
    <p:sldId id="430" r:id="rId21"/>
    <p:sldId id="589" r:id="rId22"/>
    <p:sldId id="649" r:id="rId23"/>
    <p:sldId id="634" r:id="rId24"/>
    <p:sldId id="556" r:id="rId25"/>
    <p:sldId id="598" r:id="rId26"/>
    <p:sldId id="597" r:id="rId27"/>
    <p:sldId id="655" r:id="rId28"/>
    <p:sldId id="454" r:id="rId29"/>
    <p:sldId id="644" r:id="rId30"/>
    <p:sldId id="439" r:id="rId31"/>
    <p:sldId id="607" r:id="rId32"/>
    <p:sldId id="619" r:id="rId33"/>
    <p:sldId id="438" r:id="rId34"/>
    <p:sldId id="606" r:id="rId35"/>
    <p:sldId id="610" r:id="rId36"/>
    <p:sldId id="530" r:id="rId37"/>
    <p:sldId id="651" r:id="rId38"/>
    <p:sldId id="652" r:id="rId39"/>
    <p:sldId id="638" r:id="rId40"/>
    <p:sldId id="532" r:id="rId41"/>
    <p:sldId id="650" r:id="rId42"/>
    <p:sldId id="653" r:id="rId43"/>
    <p:sldId id="509" r:id="rId44"/>
    <p:sldId id="621" r:id="rId45"/>
    <p:sldId id="536" r:id="rId46"/>
    <p:sldId id="641" r:id="rId47"/>
    <p:sldId id="620" r:id="rId48"/>
    <p:sldId id="462" r:id="rId49"/>
    <p:sldId id="333" r:id="rId50"/>
    <p:sldId id="545" r:id="rId51"/>
    <p:sldId id="654" r:id="rId52"/>
  </p:sldIdLst>
  <p:sldSz cx="10661650" cy="6665913"/>
  <p:notesSz cx="7315200" cy="96012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099">
          <p15:clr>
            <a:srgbClr val="A4A3A4"/>
          </p15:clr>
        </p15:guide>
        <p15:guide id="2" pos="335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i17218"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8D2C"/>
    <a:srgbClr val="0255FC"/>
    <a:srgbClr val="0066FF"/>
    <a:srgbClr val="FF0066"/>
    <a:srgbClr val="612A8A"/>
    <a:srgbClr val="00FF00"/>
    <a:srgbClr val="660033"/>
    <a:srgbClr val="0099FF"/>
    <a:srgbClr val="008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40998" autoAdjust="0"/>
  </p:normalViewPr>
  <p:slideViewPr>
    <p:cSldViewPr snapToObjects="1">
      <p:cViewPr varScale="1">
        <p:scale>
          <a:sx n="33" d="100"/>
          <a:sy n="33" d="100"/>
        </p:scale>
        <p:origin x="2645" y="34"/>
      </p:cViewPr>
      <p:guideLst>
        <p:guide orient="horz" pos="2099"/>
        <p:guide pos="3359"/>
      </p:guideLst>
    </p:cSldViewPr>
  </p:slideViewPr>
  <p:outlineViewPr>
    <p:cViewPr>
      <p:scale>
        <a:sx n="33" d="100"/>
        <a:sy n="33" d="100"/>
      </p:scale>
      <p:origin x="0" y="-7110"/>
    </p:cViewPr>
  </p:outlineViewPr>
  <p:notesTextViewPr>
    <p:cViewPr>
      <p:scale>
        <a:sx n="3" d="2"/>
        <a:sy n="3" d="2"/>
      </p:scale>
      <p:origin x="0" y="0"/>
    </p:cViewPr>
  </p:notesTextViewPr>
  <p:sorterViewPr>
    <p:cViewPr>
      <p:scale>
        <a:sx n="50" d="100"/>
        <a:sy n="50" d="100"/>
      </p:scale>
      <p:origin x="0" y="0"/>
    </p:cViewPr>
  </p:sorterViewPr>
  <p:notesViewPr>
    <p:cSldViewPr snapToObjects="1">
      <p:cViewPr>
        <p:scale>
          <a:sx n="50" d="100"/>
          <a:sy n="50" d="100"/>
        </p:scale>
        <p:origin x="2814" y="1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4" y="1"/>
            <a:ext cx="3170581" cy="480389"/>
          </a:xfrm>
          <a:prstGeom prst="rect">
            <a:avLst/>
          </a:prstGeom>
          <a:noFill/>
          <a:ln w="9525">
            <a:noFill/>
            <a:miter lim="800000"/>
            <a:headEnd/>
            <a:tailEnd/>
          </a:ln>
          <a:effectLst/>
        </p:spPr>
        <p:txBody>
          <a:bodyPr vert="horz" wrap="square" lIns="97906" tIns="48954" rIns="97906" bIns="48954" numCol="1" anchor="t" anchorCtr="0" compatLnSpc="1">
            <a:prstTxWarp prst="textNoShape">
              <a:avLst/>
            </a:prstTxWarp>
          </a:bodyPr>
          <a:lstStyle>
            <a:lvl1pPr defTabSz="488743">
              <a:defRPr sz="1400">
                <a:latin typeface="Calibri" pitchFamily="34" charset="0"/>
                <a:ea typeface="ＭＳ Ｐゴシック" pitchFamily="-109" charset="-128"/>
                <a:cs typeface="+mn-cs"/>
              </a:defRPr>
            </a:lvl1pPr>
          </a:lstStyle>
          <a:p>
            <a:pPr>
              <a:defRPr/>
            </a:pPr>
            <a:r>
              <a:rPr lang="en-US" dirty="0"/>
              <a:t>VIRGINIA WIC PROGRAM</a:t>
            </a:r>
          </a:p>
        </p:txBody>
      </p:sp>
      <p:sp>
        <p:nvSpPr>
          <p:cNvPr id="15365" name="Rectangle 5"/>
          <p:cNvSpPr>
            <a:spLocks noGrp="1" noChangeArrowheads="1"/>
          </p:cNvSpPr>
          <p:nvPr>
            <p:ph type="sldNum" sz="quarter" idx="3"/>
          </p:nvPr>
        </p:nvSpPr>
        <p:spPr bwMode="auto">
          <a:xfrm>
            <a:off x="4142971" y="9119173"/>
            <a:ext cx="3170581" cy="480389"/>
          </a:xfrm>
          <a:prstGeom prst="rect">
            <a:avLst/>
          </a:prstGeom>
          <a:noFill/>
          <a:ln w="9525">
            <a:noFill/>
            <a:miter lim="800000"/>
            <a:headEnd/>
            <a:tailEnd/>
          </a:ln>
          <a:effectLst/>
        </p:spPr>
        <p:txBody>
          <a:bodyPr vert="horz" wrap="square" lIns="97906" tIns="48954" rIns="97906" bIns="48954" numCol="1" anchor="b" anchorCtr="0" compatLnSpc="1">
            <a:prstTxWarp prst="textNoShape">
              <a:avLst/>
            </a:prstTxWarp>
          </a:bodyPr>
          <a:lstStyle>
            <a:lvl1pPr algn="r" defTabSz="488743">
              <a:defRPr sz="1400">
                <a:latin typeface="Calibri" pitchFamily="34" charset="0"/>
                <a:ea typeface="ＭＳ Ｐゴシック" pitchFamily="-109" charset="-128"/>
                <a:cs typeface="+mn-cs"/>
              </a:defRPr>
            </a:lvl1pPr>
          </a:lstStyle>
          <a:p>
            <a:pPr>
              <a:defRPr/>
            </a:pPr>
            <a:fld id="{2276962C-012F-4C35-8ADE-8686D66A23FB}" type="slidenum">
              <a:rPr lang="en-US"/>
              <a:pPr>
                <a:defRPr/>
              </a:pPr>
              <a:t>‹#›</a:t>
            </a:fld>
            <a:endParaRPr lang="en-US" dirty="0"/>
          </a:p>
        </p:txBody>
      </p:sp>
      <p:sp>
        <p:nvSpPr>
          <p:cNvPr id="5" name="Date Placeholder 4"/>
          <p:cNvSpPr>
            <a:spLocks noGrp="1"/>
          </p:cNvSpPr>
          <p:nvPr>
            <p:ph type="dt" sz="quarter" idx="1"/>
          </p:nvPr>
        </p:nvSpPr>
        <p:spPr>
          <a:xfrm>
            <a:off x="4143377" y="17"/>
            <a:ext cx="3170238" cy="479425"/>
          </a:xfrm>
          <a:prstGeom prst="rect">
            <a:avLst/>
          </a:prstGeom>
        </p:spPr>
        <p:txBody>
          <a:bodyPr vert="horz" lIns="91769" tIns="45886" rIns="91769" bIns="45886" rtlCol="0"/>
          <a:lstStyle>
            <a:lvl1pPr algn="r">
              <a:defRPr sz="1300"/>
            </a:lvl1pPr>
          </a:lstStyle>
          <a:p>
            <a:r>
              <a:rPr lang="en-US" dirty="0"/>
              <a:t>Certified WIC Trainer Workshop 2020</a:t>
            </a:r>
          </a:p>
        </p:txBody>
      </p:sp>
    </p:spTree>
    <p:extLst>
      <p:ext uri="{BB962C8B-B14F-4D97-AF65-F5344CB8AC3E}">
        <p14:creationId xmlns:p14="http://schemas.microsoft.com/office/powerpoint/2010/main" val="96210383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14" y="1"/>
            <a:ext cx="3170581" cy="480389"/>
          </a:xfrm>
          <a:prstGeom prst="rect">
            <a:avLst/>
          </a:prstGeom>
          <a:noFill/>
          <a:ln w="9525">
            <a:noFill/>
            <a:miter lim="800000"/>
            <a:headEnd/>
            <a:tailEnd/>
          </a:ln>
          <a:effectLst/>
        </p:spPr>
        <p:txBody>
          <a:bodyPr vert="horz" wrap="square" lIns="97906" tIns="48954" rIns="97906" bIns="48954" numCol="1" anchor="t" anchorCtr="0" compatLnSpc="1">
            <a:prstTxWarp prst="textNoShape">
              <a:avLst/>
            </a:prstTxWarp>
          </a:bodyPr>
          <a:lstStyle>
            <a:lvl1pPr defTabSz="488743">
              <a:defRPr sz="1400">
                <a:latin typeface="Calibri" pitchFamily="34" charset="0"/>
                <a:ea typeface="ＭＳ Ｐゴシック" pitchFamily="-109" charset="-128"/>
                <a:cs typeface="+mn-cs"/>
              </a:defRPr>
            </a:lvl1pPr>
          </a:lstStyle>
          <a:p>
            <a:pPr>
              <a:defRPr/>
            </a:pPr>
            <a:r>
              <a:rPr lang="en-US" dirty="0"/>
              <a:t>VIRGINIA WIC PROGRAM</a:t>
            </a:r>
          </a:p>
        </p:txBody>
      </p:sp>
      <p:sp>
        <p:nvSpPr>
          <p:cNvPr id="25603" name="Rectangle 3"/>
          <p:cNvSpPr>
            <a:spLocks noGrp="1" noChangeArrowheads="1"/>
          </p:cNvSpPr>
          <p:nvPr>
            <p:ph type="dt" idx="1"/>
          </p:nvPr>
        </p:nvSpPr>
        <p:spPr bwMode="auto">
          <a:xfrm>
            <a:off x="4142971" y="1"/>
            <a:ext cx="3170581" cy="480389"/>
          </a:xfrm>
          <a:prstGeom prst="rect">
            <a:avLst/>
          </a:prstGeom>
          <a:noFill/>
          <a:ln w="9525">
            <a:noFill/>
            <a:miter lim="800000"/>
            <a:headEnd/>
            <a:tailEnd/>
          </a:ln>
          <a:effectLst/>
        </p:spPr>
        <p:txBody>
          <a:bodyPr vert="horz" wrap="square" lIns="97906" tIns="48954" rIns="97906" bIns="48954" numCol="1" anchor="t" anchorCtr="0" compatLnSpc="1">
            <a:prstTxWarp prst="textNoShape">
              <a:avLst/>
            </a:prstTxWarp>
          </a:bodyPr>
          <a:lstStyle>
            <a:lvl1pPr algn="r" defTabSz="488743">
              <a:defRPr sz="1400">
                <a:latin typeface="Calibri" pitchFamily="34" charset="0"/>
                <a:ea typeface="ＭＳ Ｐゴシック" pitchFamily="-109" charset="-128"/>
                <a:cs typeface="+mn-cs"/>
              </a:defRPr>
            </a:lvl1pPr>
          </a:lstStyle>
          <a:p>
            <a:pPr>
              <a:defRPr/>
            </a:pPr>
            <a:r>
              <a:rPr lang="en-US" dirty="0"/>
              <a:t>Spring 2018</a:t>
            </a:r>
          </a:p>
        </p:txBody>
      </p:sp>
      <p:sp>
        <p:nvSpPr>
          <p:cNvPr id="60420" name="Rectangle 4"/>
          <p:cNvSpPr>
            <a:spLocks noGrp="1" noRot="1" noChangeAspect="1" noChangeArrowheads="1" noTextEdit="1"/>
          </p:cNvSpPr>
          <p:nvPr>
            <p:ph type="sldImg" idx="2"/>
          </p:nvPr>
        </p:nvSpPr>
        <p:spPr bwMode="auto">
          <a:xfrm>
            <a:off x="777875" y="720725"/>
            <a:ext cx="5759450" cy="360045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732194" y="4561247"/>
            <a:ext cx="5850835" cy="4320212"/>
          </a:xfrm>
          <a:prstGeom prst="rect">
            <a:avLst/>
          </a:prstGeom>
          <a:noFill/>
          <a:ln w="9525">
            <a:noFill/>
            <a:miter lim="800000"/>
            <a:headEnd/>
            <a:tailEnd/>
          </a:ln>
          <a:effectLst/>
        </p:spPr>
        <p:txBody>
          <a:bodyPr vert="horz" wrap="square" lIns="97906" tIns="48954" rIns="97906" bIns="489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14" y="9119173"/>
            <a:ext cx="3170581" cy="480389"/>
          </a:xfrm>
          <a:prstGeom prst="rect">
            <a:avLst/>
          </a:prstGeom>
          <a:noFill/>
          <a:ln w="9525">
            <a:noFill/>
            <a:miter lim="800000"/>
            <a:headEnd/>
            <a:tailEnd/>
          </a:ln>
          <a:effectLst/>
        </p:spPr>
        <p:txBody>
          <a:bodyPr vert="horz" wrap="square" lIns="97906" tIns="48954" rIns="97906" bIns="48954" numCol="1" anchor="b" anchorCtr="0" compatLnSpc="1">
            <a:prstTxWarp prst="textNoShape">
              <a:avLst/>
            </a:prstTxWarp>
          </a:bodyPr>
          <a:lstStyle>
            <a:lvl1pPr defTabSz="488743">
              <a:defRPr sz="1400">
                <a:latin typeface="Calibri" pitchFamily="34" charset="0"/>
                <a:ea typeface="ＭＳ Ｐゴシック" pitchFamily="-109" charset="-128"/>
                <a:cs typeface="+mn-cs"/>
              </a:defRPr>
            </a:lvl1pPr>
          </a:lstStyle>
          <a:p>
            <a:pPr>
              <a:defRPr/>
            </a:pPr>
            <a:endParaRPr lang="en-US" dirty="0"/>
          </a:p>
        </p:txBody>
      </p:sp>
      <p:sp>
        <p:nvSpPr>
          <p:cNvPr id="25607" name="Rectangle 7"/>
          <p:cNvSpPr>
            <a:spLocks noGrp="1" noChangeArrowheads="1"/>
          </p:cNvSpPr>
          <p:nvPr>
            <p:ph type="sldNum" sz="quarter" idx="5"/>
          </p:nvPr>
        </p:nvSpPr>
        <p:spPr bwMode="auto">
          <a:xfrm>
            <a:off x="4142971" y="9119173"/>
            <a:ext cx="3170581" cy="480389"/>
          </a:xfrm>
          <a:prstGeom prst="rect">
            <a:avLst/>
          </a:prstGeom>
          <a:noFill/>
          <a:ln w="9525">
            <a:noFill/>
            <a:miter lim="800000"/>
            <a:headEnd/>
            <a:tailEnd/>
          </a:ln>
          <a:effectLst/>
        </p:spPr>
        <p:txBody>
          <a:bodyPr vert="horz" wrap="square" lIns="97906" tIns="48954" rIns="97906" bIns="48954" numCol="1" anchor="b" anchorCtr="0" compatLnSpc="1">
            <a:prstTxWarp prst="textNoShape">
              <a:avLst/>
            </a:prstTxWarp>
          </a:bodyPr>
          <a:lstStyle>
            <a:lvl1pPr algn="r" defTabSz="488743">
              <a:defRPr sz="1400">
                <a:latin typeface="Calibri" pitchFamily="34" charset="0"/>
                <a:ea typeface="ＭＳ Ｐゴシック" pitchFamily="-109" charset="-128"/>
                <a:cs typeface="+mn-cs"/>
              </a:defRPr>
            </a:lvl1pPr>
          </a:lstStyle>
          <a:p>
            <a:pPr>
              <a:defRPr/>
            </a:pPr>
            <a:fld id="{C38A8AE5-7905-4381-9571-54C558120083}" type="slidenum">
              <a:rPr lang="en-US"/>
              <a:pPr>
                <a:defRPr/>
              </a:pPr>
              <a:t>‹#›</a:t>
            </a:fld>
            <a:endParaRPr lang="en-US" dirty="0"/>
          </a:p>
        </p:txBody>
      </p:sp>
    </p:spTree>
    <p:extLst>
      <p:ext uri="{BB962C8B-B14F-4D97-AF65-F5344CB8AC3E}">
        <p14:creationId xmlns:p14="http://schemas.microsoft.com/office/powerpoint/2010/main" val="3709423105"/>
      </p:ext>
    </p:extLst>
  </p:cSld>
  <p:clrMap bg1="lt1" tx1="dk1" bg2="lt2" tx2="dk2" accent1="accent1" accent2="accent2" accent3="accent3" accent4="accent4" accent5="accent5" accent6="accent6" hlink="hlink" folHlink="folHlink"/>
  <p:hf ftr="0"/>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9"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9"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9"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9"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9"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WIC_retailer@vdh.virginia.gov"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Virginia</a:t>
            </a:r>
            <a:r>
              <a:rPr lang="en-US" baseline="0" dirty="0"/>
              <a:t> WIC program’s 2023 reauthorization training</a:t>
            </a:r>
            <a:endParaRPr lang="en-US" dirty="0"/>
          </a:p>
          <a:p>
            <a:r>
              <a:rPr lang="en-US" dirty="0"/>
              <a:t>Content</a:t>
            </a:r>
            <a:r>
              <a:rPr lang="en-US" baseline="0" dirty="0"/>
              <a:t> approximately</a:t>
            </a:r>
            <a:r>
              <a:rPr lang="en-US" dirty="0"/>
              <a:t> 45</a:t>
            </a:r>
            <a:r>
              <a:rPr lang="en-US" baseline="0" dirty="0"/>
              <a:t> minutes long, with pauses for Q&amp;A, will be about an hour.</a:t>
            </a:r>
          </a:p>
          <a:p>
            <a:r>
              <a:rPr lang="en-US" baseline="0" dirty="0"/>
              <a:t>We’re here because there is a requirement of interactive training every 3 years. On other years we do  the yearly training via newsletters. Today will cover everything you need to satisfy the annual training requirement this year. There will be time for live questions  throughout this presentation.</a:t>
            </a:r>
          </a:p>
          <a:p>
            <a:endParaRPr lang="en-US" baseline="0" dirty="0"/>
          </a:p>
          <a:p>
            <a:endParaRPr lang="en-US" dirty="0"/>
          </a:p>
        </p:txBody>
      </p:sp>
      <p:sp>
        <p:nvSpPr>
          <p:cNvPr id="4" name="Header Placeholder 3"/>
          <p:cNvSpPr>
            <a:spLocks noGrp="1"/>
          </p:cNvSpPr>
          <p:nvPr>
            <p:ph type="hdr" sz="quarter" idx="10"/>
          </p:nvPr>
        </p:nvSpPr>
        <p:spPr/>
        <p:txBody>
          <a:bodyPr/>
          <a:lstStyle/>
          <a:p>
            <a:pPr>
              <a:defRPr/>
            </a:pPr>
            <a:r>
              <a:rPr lang="en-US"/>
              <a:t>VIRGINIA WIC PROGRAM</a:t>
            </a:r>
            <a:endParaRPr lang="en-US" dirty="0"/>
          </a:p>
        </p:txBody>
      </p:sp>
      <p:sp>
        <p:nvSpPr>
          <p:cNvPr id="5" name="Date Placeholder 4"/>
          <p:cNvSpPr>
            <a:spLocks noGrp="1"/>
          </p:cNvSpPr>
          <p:nvPr>
            <p:ph type="dt" idx="11"/>
          </p:nvPr>
        </p:nvSpPr>
        <p:spPr/>
        <p:txBody>
          <a:bodyPr/>
          <a:lstStyle/>
          <a:p>
            <a:pPr>
              <a:defRPr/>
            </a:pPr>
            <a:r>
              <a:rPr lang="en-US"/>
              <a:t>Spring 2018</a:t>
            </a:r>
            <a:endParaRPr lang="en-US" dirty="0"/>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1</a:t>
            </a:fld>
            <a:endParaRPr lang="en-US" dirty="0"/>
          </a:p>
        </p:txBody>
      </p:sp>
    </p:spTree>
    <p:extLst>
      <p:ext uri="{BB962C8B-B14F-4D97-AF65-F5344CB8AC3E}">
        <p14:creationId xmlns:p14="http://schemas.microsoft.com/office/powerpoint/2010/main" val="468410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300" b="1" dirty="0"/>
              <a:t>Beans</a:t>
            </a:r>
            <a:endParaRPr lang="en-US" sz="1300" dirty="0"/>
          </a:p>
          <a:p>
            <a:r>
              <a:rPr lang="en-US" sz="1300" dirty="0"/>
              <a:t>All single, plain varieties are approved</a:t>
            </a:r>
          </a:p>
          <a:p>
            <a:r>
              <a:rPr lang="en-US" sz="1300" dirty="0"/>
              <a:t>No mixed bean packages are allowed</a:t>
            </a:r>
          </a:p>
          <a:p>
            <a:pPr marL="181240" indent="-181240">
              <a:buFont typeface="Arial" panose="020B0604020202020204" pitchFamily="34" charset="0"/>
              <a:buChar char="•"/>
            </a:pPr>
            <a:r>
              <a:rPr lang="en-US" sz="1300" dirty="0"/>
              <a:t>Approved</a:t>
            </a:r>
            <a:r>
              <a:rPr lang="en-US" sz="1300" baseline="0" dirty="0"/>
              <a:t> d</a:t>
            </a:r>
            <a:r>
              <a:rPr lang="en-US" sz="1300" dirty="0"/>
              <a:t>ried beans are 16 oz. packages and canned beans 15-16 oz. cans</a:t>
            </a:r>
          </a:p>
          <a:p>
            <a:r>
              <a:rPr lang="en-US" sz="1300" b="1" dirty="0"/>
              <a:t>Peanut butter</a:t>
            </a:r>
            <a:r>
              <a:rPr lang="en-US" sz="1300" dirty="0"/>
              <a:t> 16- 18 oz. jars store brands</a:t>
            </a:r>
            <a:r>
              <a:rPr lang="en-US" sz="1300" baseline="0" dirty="0"/>
              <a:t> or n</a:t>
            </a:r>
            <a:r>
              <a:rPr lang="en-US" sz="1300" dirty="0"/>
              <a:t>ational brands (images are not shown on the food list)</a:t>
            </a:r>
          </a:p>
          <a:p>
            <a:r>
              <a:rPr lang="en-US" sz="1300" b="1" dirty="0"/>
              <a:t>Note: </a:t>
            </a:r>
            <a:r>
              <a:rPr lang="en-US" sz="1300" dirty="0"/>
              <a:t>Legumes cannot be purchased using Cash Value Benefits (CVB)</a:t>
            </a:r>
          </a:p>
          <a:p>
            <a:r>
              <a:rPr lang="en-US" sz="1300" b="1" dirty="0"/>
              <a:t>Canned Fish</a:t>
            </a:r>
            <a:r>
              <a:rPr lang="en-US" sz="1300" b="0" dirty="0"/>
              <a:t>:</a:t>
            </a:r>
            <a:r>
              <a:rPr lang="en-US" sz="1300" b="0" baseline="0" dirty="0"/>
              <a:t> tuna in water in 5-6.5 </a:t>
            </a:r>
            <a:r>
              <a:rPr lang="en-US" sz="1300" b="0" baseline="0" dirty="0" err="1"/>
              <a:t>oz</a:t>
            </a:r>
            <a:r>
              <a:rPr lang="en-US" sz="1300" b="0" baseline="0" dirty="0"/>
              <a:t> and salmon in 7.5 or 14.75 </a:t>
            </a:r>
            <a:r>
              <a:rPr lang="en-US" sz="1300" b="0" baseline="0" dirty="0" err="1"/>
              <a:t>oz</a:t>
            </a:r>
            <a:endParaRPr lang="en-US" sz="1300" b="0" dirty="0"/>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10</a:t>
            </a:fld>
            <a:endParaRPr lang="en-US" dirty="0">
              <a:solidFill>
                <a:prstClr val="black"/>
              </a:solidFill>
              <a:latin typeface="Calibri"/>
              <a:ea typeface="+mn-ea"/>
            </a:endParaRPr>
          </a:p>
        </p:txBody>
      </p:sp>
    </p:spTree>
    <p:extLst>
      <p:ext uri="{BB962C8B-B14F-4D97-AF65-F5344CB8AC3E}">
        <p14:creationId xmlns:p14="http://schemas.microsoft.com/office/powerpoint/2010/main" val="2516680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300" b="1" dirty="0"/>
              <a:t> Milk</a:t>
            </a:r>
            <a:r>
              <a:rPr lang="en-US" sz="1300" dirty="0"/>
              <a:t>,   Cow’s Milk </a:t>
            </a:r>
            <a:r>
              <a:rPr lang="en-US" sz="1300" baseline="0" dirty="0"/>
              <a:t> &amp; </a:t>
            </a:r>
            <a:r>
              <a:rPr lang="en-US" sz="1300" dirty="0"/>
              <a:t>specialty milk such as Lactose Free and/or UHT and Soy Milk are on the program,</a:t>
            </a:r>
            <a:r>
              <a:rPr lang="en-US" sz="1300" baseline="0" dirty="0"/>
              <a:t> as prescribed on a participant’s card.</a:t>
            </a:r>
            <a:endParaRPr lang="en-US" sz="1300" dirty="0"/>
          </a:p>
          <a:p>
            <a:pPr marL="181240" indent="-181240">
              <a:buFont typeface="Arial" panose="020B0604020202020204" pitchFamily="34" charset="0"/>
              <a:buChar char="•"/>
            </a:pPr>
            <a:r>
              <a:rPr lang="en-US" sz="1300" dirty="0"/>
              <a:t>Milk: approved container sizes of milk</a:t>
            </a:r>
            <a:r>
              <a:rPr lang="en-US" sz="1300" baseline="0" dirty="0"/>
              <a:t> =</a:t>
            </a:r>
            <a:r>
              <a:rPr lang="en-US" sz="1300" dirty="0"/>
              <a:t> quarts, ½ gallons</a:t>
            </a:r>
            <a:r>
              <a:rPr lang="en-US" sz="1300" baseline="0" dirty="0"/>
              <a:t> &amp; </a:t>
            </a:r>
            <a:r>
              <a:rPr lang="en-US" sz="1300" dirty="0"/>
              <a:t>gallon</a:t>
            </a:r>
          </a:p>
          <a:p>
            <a:pPr marL="181240" indent="-181240">
              <a:buFont typeface="Arial" panose="020B0604020202020204" pitchFamily="34" charset="0"/>
              <a:buChar char="•"/>
            </a:pPr>
            <a:r>
              <a:rPr lang="en-US" sz="1300" dirty="0"/>
              <a:t>Approved brand</a:t>
            </a:r>
            <a:r>
              <a:rPr lang="en-US" sz="1300" baseline="0" dirty="0"/>
              <a:t>s of soy milk are listed in the food list</a:t>
            </a:r>
            <a:endParaRPr lang="en-US" sz="1300" dirty="0"/>
          </a:p>
          <a:p>
            <a:r>
              <a:rPr lang="en-US" sz="1300" b="1" dirty="0"/>
              <a:t>Eggs: </a:t>
            </a:r>
            <a:r>
              <a:rPr lang="en-US" sz="1300" b="0" dirty="0"/>
              <a:t>listed on the</a:t>
            </a:r>
            <a:r>
              <a:rPr lang="en-US" sz="1300" b="0" baseline="0" dirty="0"/>
              <a:t> slide. No specialty eggs are allowed such as cage fee, free range, or </a:t>
            </a:r>
            <a:r>
              <a:rPr lang="en-US" sz="1300" b="0" baseline="0" dirty="0" err="1"/>
              <a:t>Egglands</a:t>
            </a:r>
            <a:r>
              <a:rPr lang="en-US" sz="1300" b="0" baseline="0" dirty="0"/>
              <a:t> Best </a:t>
            </a:r>
            <a:endParaRPr lang="en-US" sz="1300" dirty="0"/>
          </a:p>
          <a:p>
            <a:r>
              <a:rPr lang="en-US" sz="1300" b="1" dirty="0"/>
              <a:t>Cheese: </a:t>
            </a:r>
            <a:r>
              <a:rPr lang="en-US" sz="1300" b="0" dirty="0"/>
              <a:t>certain</a:t>
            </a:r>
            <a:r>
              <a:rPr lang="en-US" sz="1300" b="0" baseline="0" dirty="0"/>
              <a:t> varieties of p</a:t>
            </a:r>
            <a:r>
              <a:rPr lang="en-US" sz="1300" dirty="0"/>
              <a:t>rivate</a:t>
            </a:r>
            <a:r>
              <a:rPr lang="en-US" sz="1300" baseline="0" dirty="0"/>
              <a:t> labels and some national</a:t>
            </a:r>
            <a:r>
              <a:rPr lang="en-US" sz="1300" dirty="0"/>
              <a:t> brand cheeses are</a:t>
            </a:r>
            <a:r>
              <a:rPr lang="en-US" sz="1300" baseline="0" dirty="0"/>
              <a:t> allowed</a:t>
            </a:r>
            <a:endParaRPr lang="en-US" sz="1300" dirty="0"/>
          </a:p>
          <a:p>
            <a:r>
              <a:rPr lang="en-US" sz="1300" b="1" dirty="0"/>
              <a:t>Yogurt</a:t>
            </a:r>
            <a:endParaRPr lang="en-US" sz="1300" dirty="0"/>
          </a:p>
          <a:p>
            <a:pPr marL="181240" indent="-181240">
              <a:buFont typeface="Arial" panose="020B0604020202020204" pitchFamily="34" charset="0"/>
              <a:buChar char="•"/>
            </a:pPr>
            <a:r>
              <a:rPr lang="en-US" sz="1300" dirty="0"/>
              <a:t>Is approved in Store brands and selected national brands of regular and Greek yogurt,</a:t>
            </a:r>
            <a:r>
              <a:rPr lang="en-US" sz="1300" baseline="0" dirty="0"/>
              <a:t> including </a:t>
            </a:r>
            <a:r>
              <a:rPr lang="en-US" sz="1300" dirty="0"/>
              <a:t>Yoplait and Dannon: approved flavors are plain and vanilla</a:t>
            </a:r>
          </a:p>
          <a:p>
            <a:pPr marL="181240" indent="-181240">
              <a:buFont typeface="Arial" panose="020B0604020202020204" pitchFamily="34" charset="0"/>
              <a:buChar char="•"/>
            </a:pPr>
            <a:r>
              <a:rPr lang="en-US" sz="1300" dirty="0"/>
              <a:t>prescriptions  may be for whole or non-fat, and will be for 32 oz container size</a:t>
            </a:r>
          </a:p>
          <a:p>
            <a:pPr marL="181240" indent="-181240">
              <a:buFont typeface="Arial" panose="020B0604020202020204" pitchFamily="34" charset="0"/>
              <a:buChar char="•"/>
            </a:pPr>
            <a:r>
              <a:rPr lang="en-US" sz="1300" dirty="0"/>
              <a:t>Participants have the option to purchase any approved brand of cheese or yogurt and are not restricted to the private label/store brand.</a:t>
            </a:r>
          </a:p>
          <a:p>
            <a:pPr algn="l"/>
            <a:endParaRPr lang="en-US" sz="1500" dirty="0">
              <a:solidFill>
                <a:srgbClr val="FF0000"/>
              </a:solidFill>
            </a:endParaRPr>
          </a:p>
          <a:p>
            <a:endParaRPr lang="en-US" sz="1500" dirty="0"/>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11</a:t>
            </a:fld>
            <a:endParaRPr lang="en-US" dirty="0">
              <a:solidFill>
                <a:prstClr val="black"/>
              </a:solidFill>
              <a:latin typeface="Calibri"/>
              <a:ea typeface="+mn-ea"/>
            </a:endParaRPr>
          </a:p>
        </p:txBody>
      </p:sp>
    </p:spTree>
    <p:extLst>
      <p:ext uri="{BB962C8B-B14F-4D97-AF65-F5344CB8AC3E}">
        <p14:creationId xmlns:p14="http://schemas.microsoft.com/office/powerpoint/2010/main" val="21037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300" b="1" dirty="0"/>
              <a:t>Breakfast Cereal</a:t>
            </a:r>
            <a:endParaRPr lang="en-US" sz="1300" dirty="0"/>
          </a:p>
          <a:p>
            <a:pPr marL="181240" indent="-181240">
              <a:buFont typeface="Arial" panose="020B0604020202020204" pitchFamily="34" charset="0"/>
              <a:buChar char="•"/>
            </a:pPr>
            <a:r>
              <a:rPr lang="en-US" sz="1300" dirty="0"/>
              <a:t>Private label Brands and National brands are authorized if they meet nutrition requirements</a:t>
            </a:r>
          </a:p>
          <a:p>
            <a:pPr marL="181240" indent="-181240">
              <a:buFont typeface="Arial" panose="020B0604020202020204" pitchFamily="34" charset="0"/>
              <a:buChar char="•"/>
            </a:pPr>
            <a:r>
              <a:rPr lang="en-US" sz="1300" dirty="0"/>
              <a:t>Cereals are pictured in the food list by variety and type</a:t>
            </a:r>
          </a:p>
          <a:p>
            <a:pPr marL="181240" indent="-181240">
              <a:buFont typeface="Arial" panose="020B0604020202020204" pitchFamily="34" charset="0"/>
              <a:buChar char="•"/>
            </a:pPr>
            <a:r>
              <a:rPr lang="en-US" sz="1300" dirty="0"/>
              <a:t>The letter G identifies gluten free cereals</a:t>
            </a:r>
          </a:p>
          <a:p>
            <a:pPr marL="181240" indent="-181240">
              <a:buFont typeface="Arial" panose="020B0604020202020204" pitchFamily="34" charset="0"/>
              <a:buChar char="•"/>
            </a:pPr>
            <a:r>
              <a:rPr lang="en-US" sz="1300" dirty="0"/>
              <a:t>The wheat icon is used for whole wheat</a:t>
            </a:r>
            <a:r>
              <a:rPr lang="en-US" sz="1300" baseline="0" dirty="0"/>
              <a:t> or </a:t>
            </a:r>
            <a:r>
              <a:rPr lang="en-US" sz="1300" dirty="0"/>
              <a:t>grain cereals</a:t>
            </a:r>
          </a:p>
          <a:p>
            <a:endParaRPr lang="en-US" sz="1500" dirty="0">
              <a:solidFill>
                <a:srgbClr val="FF0000"/>
              </a:solidFill>
            </a:endParaRPr>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12</a:t>
            </a:fld>
            <a:endParaRPr lang="en-US" dirty="0">
              <a:solidFill>
                <a:prstClr val="black"/>
              </a:solidFill>
              <a:latin typeface="Calibri"/>
              <a:ea typeface="+mn-ea"/>
            </a:endParaRPr>
          </a:p>
        </p:txBody>
      </p:sp>
    </p:spTree>
    <p:extLst>
      <p:ext uri="{BB962C8B-B14F-4D97-AF65-F5344CB8AC3E}">
        <p14:creationId xmlns:p14="http://schemas.microsoft.com/office/powerpoint/2010/main" val="407208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300" b="1" dirty="0"/>
              <a:t>Juice is</a:t>
            </a:r>
            <a:r>
              <a:rPr lang="en-US" sz="1300" b="1" baseline="0" dirty="0"/>
              <a:t> approved in 3 </a:t>
            </a:r>
            <a:r>
              <a:rPr lang="en-US" sz="1300" b="1" dirty="0"/>
              <a:t>forms: Frozen, Non-Refrigerated and Refrigerated.</a:t>
            </a:r>
            <a:endParaRPr lang="en-US" sz="1300" dirty="0"/>
          </a:p>
          <a:p>
            <a:r>
              <a:rPr lang="en-US" sz="1300" i="1" dirty="0"/>
              <a:t>All brands of 100% unsweetened orange </a:t>
            </a:r>
            <a:r>
              <a:rPr lang="en-US" sz="1300" dirty="0"/>
              <a:t>and grapefruit juice are approved in 12 oz. frozen or 64 oz. shelf stable or refrigerated. Other flavors such as grape</a:t>
            </a:r>
            <a:r>
              <a:rPr lang="en-US" sz="1300" baseline="0" dirty="0"/>
              <a:t> and apple are approved in certain brands.</a:t>
            </a:r>
            <a:endParaRPr lang="en-US" sz="1300" dirty="0"/>
          </a:p>
          <a:p>
            <a:pPr marL="181240" indent="-181240">
              <a:buFont typeface="Arial" panose="020B0604020202020204" pitchFamily="34" charset="0"/>
              <a:buChar char="•"/>
            </a:pPr>
            <a:r>
              <a:rPr lang="en-US" sz="1300" dirty="0"/>
              <a:t>Brand Logos are listed in the Juice section of the food list</a:t>
            </a:r>
          </a:p>
          <a:p>
            <a:pPr marL="181240" indent="-181240">
              <a:buFont typeface="Arial" panose="020B0604020202020204" pitchFamily="34" charset="0"/>
              <a:buChar char="•"/>
            </a:pPr>
            <a:r>
              <a:rPr lang="en-US" sz="1300" dirty="0"/>
              <a:t>Juice is listed by brand and </a:t>
            </a:r>
            <a:r>
              <a:rPr lang="en-US" sz="1300" u="sng" dirty="0"/>
              <a:t>not flavor </a:t>
            </a:r>
            <a:endParaRPr lang="en-US" sz="1300" dirty="0"/>
          </a:p>
          <a:p>
            <a:pPr marL="181240" indent="-181240">
              <a:buFont typeface="Arial" panose="020B0604020202020204" pitchFamily="34" charset="0"/>
              <a:buChar char="•"/>
            </a:pPr>
            <a:r>
              <a:rPr lang="en-US" sz="1300" dirty="0"/>
              <a:t>Not all flavors are approved for each brand.</a:t>
            </a:r>
          </a:p>
          <a:p>
            <a:endParaRPr lang="en-US" sz="1500" dirty="0"/>
          </a:p>
          <a:p>
            <a:endParaRPr lang="en-US" sz="1500" dirty="0"/>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13</a:t>
            </a:fld>
            <a:endParaRPr lang="en-US" dirty="0">
              <a:solidFill>
                <a:prstClr val="black"/>
              </a:solidFill>
              <a:latin typeface="Calibri"/>
              <a:ea typeface="+mn-ea"/>
            </a:endParaRPr>
          </a:p>
        </p:txBody>
      </p:sp>
    </p:spTree>
    <p:extLst>
      <p:ext uri="{BB962C8B-B14F-4D97-AF65-F5344CB8AC3E}">
        <p14:creationId xmlns:p14="http://schemas.microsoft.com/office/powerpoint/2010/main" val="3745546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500" b="1" dirty="0"/>
              <a:t>Infant Fruits &amp; Vegetables:</a:t>
            </a:r>
          </a:p>
          <a:p>
            <a:r>
              <a:rPr lang="en-US" sz="1500" dirty="0"/>
              <a:t> A 2 </a:t>
            </a:r>
            <a:r>
              <a:rPr lang="en-US" sz="1500" dirty="0" err="1"/>
              <a:t>oz</a:t>
            </a:r>
            <a:r>
              <a:rPr lang="en-US" sz="1500" dirty="0"/>
              <a:t> twin pack equals 4 </a:t>
            </a:r>
            <a:r>
              <a:rPr lang="en-US" sz="1500" dirty="0" err="1"/>
              <a:t>oz</a:t>
            </a:r>
            <a:r>
              <a:rPr lang="en-US" sz="1500" dirty="0"/>
              <a:t> </a:t>
            </a:r>
          </a:p>
          <a:p>
            <a:r>
              <a:rPr lang="en-US" sz="1500" dirty="0"/>
              <a:t>Single 4</a:t>
            </a:r>
            <a:r>
              <a:rPr lang="en-US" sz="1500" baseline="0" dirty="0"/>
              <a:t> </a:t>
            </a:r>
            <a:r>
              <a:rPr lang="en-US" sz="1500" baseline="0" dirty="0" err="1"/>
              <a:t>oz</a:t>
            </a:r>
            <a:r>
              <a:rPr lang="en-US" sz="1500" baseline="0" dirty="0"/>
              <a:t> </a:t>
            </a:r>
            <a:r>
              <a:rPr lang="en-US" sz="1500" dirty="0"/>
              <a:t>jars and 4 </a:t>
            </a:r>
            <a:r>
              <a:rPr lang="en-US" sz="1500" dirty="0" err="1"/>
              <a:t>oz</a:t>
            </a:r>
            <a:r>
              <a:rPr lang="en-US" sz="1500" dirty="0"/>
              <a:t> twin packs are approved.</a:t>
            </a:r>
          </a:p>
          <a:p>
            <a:r>
              <a:rPr lang="en-US" sz="1500" dirty="0"/>
              <a:t>Refer to the buy and don’t buy section in the approved food</a:t>
            </a:r>
            <a:r>
              <a:rPr lang="en-US" sz="1500" baseline="0" dirty="0"/>
              <a:t> list</a:t>
            </a:r>
            <a:endParaRPr lang="en-US" sz="1500" dirty="0"/>
          </a:p>
          <a:p>
            <a:pPr marL="180672" indent="-180672">
              <a:spcAft>
                <a:spcPts val="631"/>
              </a:spcAft>
              <a:buFont typeface="Arial" panose="020B0604020202020204" pitchFamily="34" charset="0"/>
              <a:buChar char="•"/>
            </a:pPr>
            <a:r>
              <a:rPr lang="en-US" sz="1500" dirty="0">
                <a:latin typeface="Ebrima" panose="02000000000000000000" pitchFamily="2" charset="0"/>
                <a:ea typeface="Ebrima" panose="02000000000000000000" pitchFamily="2" charset="0"/>
                <a:cs typeface="Ebrima" panose="02000000000000000000" pitchFamily="2" charset="0"/>
              </a:rPr>
              <a:t>2.5 or 3.5 </a:t>
            </a:r>
            <a:r>
              <a:rPr lang="en-US" sz="1500" dirty="0" err="1">
                <a:latin typeface="Ebrima" panose="02000000000000000000" pitchFamily="2" charset="0"/>
                <a:ea typeface="Ebrima" panose="02000000000000000000" pitchFamily="2" charset="0"/>
                <a:cs typeface="Ebrima" panose="02000000000000000000" pitchFamily="2" charset="0"/>
              </a:rPr>
              <a:t>oz</a:t>
            </a:r>
            <a:r>
              <a:rPr lang="en-US" sz="1500" dirty="0">
                <a:latin typeface="Ebrima" panose="02000000000000000000" pitchFamily="2" charset="0"/>
                <a:ea typeface="Ebrima" panose="02000000000000000000" pitchFamily="2" charset="0"/>
                <a:cs typeface="Ebrima" panose="02000000000000000000" pitchFamily="2" charset="0"/>
              </a:rPr>
              <a:t> containers and</a:t>
            </a:r>
            <a:r>
              <a:rPr lang="en-US" sz="1500" baseline="0" dirty="0">
                <a:latin typeface="Ebrima" panose="02000000000000000000" pitchFamily="2" charset="0"/>
                <a:ea typeface="Ebrima" panose="02000000000000000000" pitchFamily="2" charset="0"/>
                <a:cs typeface="Ebrima" panose="02000000000000000000" pitchFamily="2" charset="0"/>
              </a:rPr>
              <a:t> pouches are not allowed</a:t>
            </a:r>
            <a:endParaRPr lang="en-US" sz="1500" dirty="0"/>
          </a:p>
          <a:p>
            <a:r>
              <a:rPr lang="en-US" sz="1500" b="1" dirty="0"/>
              <a:t>Infant Cereal</a:t>
            </a:r>
          </a:p>
          <a:p>
            <a:pPr marL="302066" indent="-302066">
              <a:buFont typeface="Arial" panose="020B0604020202020204" pitchFamily="34" charset="0"/>
              <a:buChar char="•"/>
            </a:pPr>
            <a:r>
              <a:rPr lang="en-US" sz="1500" dirty="0"/>
              <a:t>8 </a:t>
            </a:r>
            <a:r>
              <a:rPr lang="en-US" sz="1500" dirty="0" err="1"/>
              <a:t>oz</a:t>
            </a:r>
            <a:r>
              <a:rPr lang="en-US" sz="1500" dirty="0"/>
              <a:t> container size only</a:t>
            </a:r>
          </a:p>
          <a:p>
            <a:pPr marL="302066" indent="-302066">
              <a:buFont typeface="Arial" panose="020B0604020202020204" pitchFamily="34" charset="0"/>
              <a:buChar char="•"/>
            </a:pPr>
            <a:r>
              <a:rPr lang="en-US" sz="1500" dirty="0"/>
              <a:t>Rice and oatmeal varieties only, no mixed cereals.</a:t>
            </a:r>
          </a:p>
          <a:p>
            <a:r>
              <a:rPr lang="en-US" sz="1500" b="1" dirty="0"/>
              <a:t>Infant Meats</a:t>
            </a:r>
          </a:p>
          <a:p>
            <a:pPr marL="302066" indent="-302066">
              <a:buFont typeface="Arial" panose="020B0604020202020204" pitchFamily="34" charset="0"/>
              <a:buChar char="•"/>
            </a:pPr>
            <a:r>
              <a:rPr lang="en-US" sz="1500" dirty="0"/>
              <a:t>2.5 </a:t>
            </a:r>
            <a:r>
              <a:rPr lang="en-US" sz="1500" dirty="0" err="1"/>
              <a:t>oz</a:t>
            </a:r>
            <a:r>
              <a:rPr lang="en-US" sz="1500" dirty="0"/>
              <a:t> container size only</a:t>
            </a:r>
          </a:p>
          <a:p>
            <a:r>
              <a:rPr lang="en-US" sz="1500" b="1" dirty="0"/>
              <a:t>Refer to the Buy/Don’t Buy sections in the approved food list</a:t>
            </a:r>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14</a:t>
            </a:fld>
            <a:endParaRPr lang="en-US" dirty="0">
              <a:solidFill>
                <a:prstClr val="black"/>
              </a:solidFill>
              <a:latin typeface="Calibri"/>
              <a:ea typeface="+mn-ea"/>
            </a:endParaRPr>
          </a:p>
        </p:txBody>
      </p:sp>
    </p:spTree>
    <p:extLst>
      <p:ext uri="{BB962C8B-B14F-4D97-AF65-F5344CB8AC3E}">
        <p14:creationId xmlns:p14="http://schemas.microsoft.com/office/powerpoint/2010/main" val="225991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300" b="1" dirty="0"/>
              <a:t>Infant Formula Flyer:</a:t>
            </a:r>
            <a:r>
              <a:rPr lang="en-US" sz="1300" dirty="0"/>
              <a:t> </a:t>
            </a:r>
            <a:r>
              <a:rPr lang="en-US" sz="1300" dirty="0" err="1"/>
              <a:t>Similac</a:t>
            </a:r>
            <a:r>
              <a:rPr lang="en-US" sz="1300" baseline="0" dirty="0"/>
              <a:t> is the contract formula in Virginia</a:t>
            </a:r>
            <a:r>
              <a:rPr lang="en-US" sz="1300" i="1" dirty="0"/>
              <a:t>. </a:t>
            </a:r>
            <a:r>
              <a:rPr lang="en-US" sz="1300" dirty="0"/>
              <a:t>Authorized retailers will stock </a:t>
            </a:r>
            <a:r>
              <a:rPr lang="en-US" sz="1300" dirty="0" err="1"/>
              <a:t>Similac</a:t>
            </a:r>
            <a:r>
              <a:rPr lang="en-US" sz="1300" baseline="0" dirty="0"/>
              <a:t> Advance </a:t>
            </a:r>
            <a:r>
              <a:rPr lang="en-US" sz="1300" dirty="0"/>
              <a:t>in great quantity to meet WIC customer demand. Only </a:t>
            </a:r>
            <a:r>
              <a:rPr lang="en-US" sz="1300" dirty="0" err="1"/>
              <a:t>Similac</a:t>
            </a:r>
            <a:r>
              <a:rPr lang="en-US" sz="1300" dirty="0"/>
              <a:t> Advance Powder has a minimum stocking requirement </a:t>
            </a:r>
            <a:r>
              <a:rPr lang="en-US" sz="1300" baseline="0" dirty="0"/>
              <a:t> - we’ll talk more about minimum stocking in a little bit. </a:t>
            </a:r>
            <a:endParaRPr lang="en-US" sz="1500" b="1" i="1" dirty="0"/>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15</a:t>
            </a:fld>
            <a:endParaRPr lang="en-US" dirty="0">
              <a:solidFill>
                <a:prstClr val="black"/>
              </a:solidFill>
              <a:latin typeface="Calibri"/>
              <a:ea typeface="+mn-ea"/>
            </a:endParaRPr>
          </a:p>
        </p:txBody>
      </p:sp>
    </p:spTree>
    <p:extLst>
      <p:ext uri="{BB962C8B-B14F-4D97-AF65-F5344CB8AC3E}">
        <p14:creationId xmlns:p14="http://schemas.microsoft.com/office/powerpoint/2010/main" val="86533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300" dirty="0"/>
              <a:t>An exempt infant formula is a</a:t>
            </a:r>
            <a:r>
              <a:rPr lang="en-US" sz="1300" baseline="0" dirty="0"/>
              <a:t> </a:t>
            </a:r>
            <a:r>
              <a:rPr lang="en-US" sz="1300" dirty="0"/>
              <a:t>formula intended for use by infants who have unusual medical or dietary problems.</a:t>
            </a:r>
          </a:p>
          <a:p>
            <a:r>
              <a:rPr lang="en-US" sz="1300" b="1" dirty="0"/>
              <a:t>The approved</a:t>
            </a:r>
            <a:r>
              <a:rPr lang="en-US" sz="1300" b="1" baseline="0" dirty="0"/>
              <a:t> exempt formulas are listed here and on the formula flyers that are at each register </a:t>
            </a:r>
          </a:p>
          <a:p>
            <a:r>
              <a:rPr lang="en-US" sz="1300" dirty="0"/>
              <a:t>If a cardholder asks to purchase a formula that is not included on the list or is ineligible, please refer them back to their local WIC Office. </a:t>
            </a:r>
          </a:p>
          <a:p>
            <a:endParaRPr lang="en-US" sz="1500" b="1" i="1" dirty="0"/>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16</a:t>
            </a:fld>
            <a:endParaRPr lang="en-US" dirty="0">
              <a:solidFill>
                <a:prstClr val="black"/>
              </a:solidFill>
              <a:latin typeface="Calibri"/>
              <a:ea typeface="+mn-ea"/>
            </a:endParaRPr>
          </a:p>
        </p:txBody>
      </p:sp>
    </p:spTree>
    <p:extLst>
      <p:ext uri="{BB962C8B-B14F-4D97-AF65-F5344CB8AC3E}">
        <p14:creationId xmlns:p14="http://schemas.microsoft.com/office/powerpoint/2010/main" val="2487238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4AA5908-C688-40E5-94CC-25A67C750CCB}" type="slidenum">
              <a:rPr lang="en-US" smtClean="0">
                <a:ea typeface="ＭＳ Ｐゴシック"/>
                <a:cs typeface="ＭＳ Ｐゴシック"/>
              </a:rPr>
              <a:pPr/>
              <a:t>17</a:t>
            </a:fld>
            <a:endParaRPr lang="en-US" dirty="0">
              <a:ea typeface="ＭＳ Ｐゴシック"/>
              <a:cs typeface="ＭＳ Ｐゴシック"/>
            </a:endParaRPr>
          </a:p>
        </p:txBody>
      </p:sp>
      <p:sp>
        <p:nvSpPr>
          <p:cNvPr id="64515" name="Rectangle 2"/>
          <p:cNvSpPr>
            <a:spLocks noGrp="1" noRot="1" noChangeAspect="1" noChangeArrowheads="1" noTextEdit="1"/>
          </p:cNvSpPr>
          <p:nvPr>
            <p:ph type="sldImg"/>
          </p:nvPr>
        </p:nvSpPr>
        <p:spPr>
          <a:xfrm>
            <a:off x="777875" y="720725"/>
            <a:ext cx="5759450" cy="3600450"/>
          </a:xfrm>
          <a:ln/>
        </p:spPr>
      </p:sp>
      <p:sp>
        <p:nvSpPr>
          <p:cNvPr id="64516" name="Rectangle 3"/>
          <p:cNvSpPr>
            <a:spLocks noGrp="1" noChangeArrowheads="1"/>
          </p:cNvSpPr>
          <p:nvPr>
            <p:ph type="body" idx="1"/>
          </p:nvPr>
        </p:nvSpPr>
        <p:spPr>
          <a:noFill/>
          <a:ln/>
        </p:spPr>
        <p:txBody>
          <a:bodyPr/>
          <a:lstStyle/>
          <a:p>
            <a:r>
              <a:rPr lang="en-US" sz="1300" b="1" dirty="0"/>
              <a:t>Approved Product List (APL)</a:t>
            </a:r>
            <a:r>
              <a:rPr lang="en-US" sz="1300" dirty="0"/>
              <a:t> a list of all approved UPCs</a:t>
            </a:r>
          </a:p>
          <a:p>
            <a:r>
              <a:rPr lang="en-US" sz="1300" dirty="0"/>
              <a:t>- overrides not allowed. Items may be added</a:t>
            </a:r>
            <a:r>
              <a:rPr lang="en-US" sz="1300" baseline="0" dirty="0"/>
              <a:t> or </a:t>
            </a:r>
            <a:r>
              <a:rPr lang="en-US" sz="1300" dirty="0"/>
              <a:t> deactivated</a:t>
            </a:r>
            <a:r>
              <a:rPr lang="en-US" sz="1300" baseline="0" dirty="0"/>
              <a:t> by the state WIC office at any time. </a:t>
            </a:r>
            <a:r>
              <a:rPr lang="en-US" sz="1300" b="1" i="1" baseline="0" dirty="0"/>
              <a:t>SCAN Every item. Even if you don’t believe it is WIC approved, it may have been added without your knowledge. Never tell a participant an item won’t work unless you scan it first.</a:t>
            </a:r>
          </a:p>
          <a:p>
            <a:endParaRPr lang="en-US" sz="1300" dirty="0"/>
          </a:p>
          <a:p>
            <a:pPr marL="181240" indent="-181240">
              <a:buFont typeface="Arial" panose="020B0604020202020204" pitchFamily="34" charset="0"/>
              <a:buChar char="•"/>
            </a:pPr>
            <a:r>
              <a:rPr lang="en-US" sz="1300" dirty="0"/>
              <a:t>Participants may purchase any </a:t>
            </a:r>
            <a:r>
              <a:rPr lang="en-US" sz="1300" b="1" dirty="0"/>
              <a:t>eligible</a:t>
            </a:r>
            <a:r>
              <a:rPr lang="en-US" sz="1300" dirty="0"/>
              <a:t> brand of foods/formulas sold at your store as prescribed to them.</a:t>
            </a:r>
          </a:p>
          <a:p>
            <a:pPr marL="181240" indent="-181240">
              <a:buFont typeface="Arial" panose="020B0604020202020204" pitchFamily="34" charset="0"/>
              <a:buChar char="•"/>
            </a:pPr>
            <a:r>
              <a:rPr lang="en-US" sz="1300" dirty="0"/>
              <a:t>If an item does not scan, use the generic</a:t>
            </a:r>
            <a:r>
              <a:rPr lang="en-US" sz="1300" baseline="0" dirty="0"/>
              <a:t> PLU 4469 or 44691 for fresh </a:t>
            </a:r>
            <a:r>
              <a:rPr lang="en-US" sz="1300" dirty="0"/>
              <a:t>fruits and vegetables (Check</a:t>
            </a:r>
            <a:r>
              <a:rPr lang="en-US" sz="1300" baseline="0" dirty="0"/>
              <a:t> to make sure your store allows the use this generic PLU code)</a:t>
            </a:r>
            <a:endParaRPr lang="en-US" sz="1300" dirty="0"/>
          </a:p>
          <a:p>
            <a:pPr marL="181240" indent="-181240">
              <a:buFont typeface="Arial" panose="020B0604020202020204" pitchFamily="34" charset="0"/>
              <a:buChar char="•"/>
            </a:pPr>
            <a:r>
              <a:rPr lang="en-US" sz="1300" dirty="0"/>
              <a:t>what should be done if an item is not ringing up as WIC approved</a:t>
            </a:r>
            <a:r>
              <a:rPr lang="en-US" sz="1300" baseline="0" dirty="0"/>
              <a:t> – refer to *above</a:t>
            </a:r>
            <a:endParaRPr lang="en-US" sz="1300" dirty="0"/>
          </a:p>
          <a:p>
            <a:pPr marL="181240" indent="-181240">
              <a:buFont typeface="Arial" panose="020B0604020202020204" pitchFamily="34" charset="0"/>
              <a:buChar char="•"/>
            </a:pPr>
            <a:r>
              <a:rPr lang="en-US" sz="1300" dirty="0"/>
              <a:t>UPC update request form to state WIC office</a:t>
            </a:r>
          </a:p>
          <a:p>
            <a:pPr eaLnBrk="1" hangingPunct="1"/>
            <a:endParaRPr lang="en-US" dirty="0">
              <a:latin typeface="Arial" panose="020B0604020202020204" pitchFamily="34" charset="0"/>
              <a:ea typeface="ＭＳ Ｐゴシック"/>
              <a:cs typeface="Arial" panose="020B0604020202020204" pitchFamily="34" charset="0"/>
            </a:endParaRPr>
          </a:p>
        </p:txBody>
      </p:sp>
      <p:sp>
        <p:nvSpPr>
          <p:cNvPr id="64518" name="Header Placeholder 5"/>
          <p:cNvSpPr>
            <a:spLocks noGrp="1"/>
          </p:cNvSpPr>
          <p:nvPr>
            <p:ph type="hdr" sz="quarter"/>
          </p:nvPr>
        </p:nvSpPr>
        <p:spPr>
          <a:noFill/>
        </p:spPr>
        <p:txBody>
          <a:bodyPr/>
          <a:lstStyle/>
          <a:p>
            <a:r>
              <a:rPr lang="en-US" dirty="0">
                <a:ea typeface="ＭＳ Ｐゴシック"/>
                <a:cs typeface="ＭＳ Ｐゴシック"/>
              </a:rPr>
              <a:t>VIRGINIA WIC PROGRAM</a:t>
            </a:r>
          </a:p>
        </p:txBody>
      </p:sp>
      <p:sp>
        <p:nvSpPr>
          <p:cNvPr id="7" name="Date Placeholder 6"/>
          <p:cNvSpPr>
            <a:spLocks noGrp="1"/>
          </p:cNvSpPr>
          <p:nvPr>
            <p:ph type="dt" idx="10"/>
          </p:nvPr>
        </p:nvSpPr>
        <p:spPr/>
        <p:txBody>
          <a:bodyPr/>
          <a:lstStyle/>
          <a:p>
            <a:pPr>
              <a:defRPr/>
            </a:pPr>
            <a:r>
              <a:rPr lang="en-US" dirty="0"/>
              <a:t>Spring 2018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b="1" dirty="0"/>
              <a:t>Briefly</a:t>
            </a:r>
            <a:r>
              <a:rPr lang="en-US" b="1" baseline="0" dirty="0"/>
              <a:t> recap the topics already covered in the bullet items.</a:t>
            </a:r>
            <a:endParaRPr lang="en-US" b="1" i="1" u="sng"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1292635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sz="1300" dirty="0"/>
              <a:t>Host</a:t>
            </a:r>
            <a:r>
              <a:rPr lang="en-US" sz="1300" baseline="0" dirty="0"/>
              <a:t> pause to ask for any questions so far</a:t>
            </a:r>
            <a:endParaRPr lang="en-US" sz="1300"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358712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pPr lvl="0"/>
            <a:r>
              <a:rPr lang="en-US" sz="1300" dirty="0"/>
              <a:t>Our objectives today:</a:t>
            </a:r>
          </a:p>
          <a:p>
            <a:pPr lvl="0"/>
            <a:r>
              <a:rPr lang="en-US" sz="1300" dirty="0"/>
              <a:t>Understand WIC requirements, guidelines, and applicable regulations affecting retail stores.</a:t>
            </a:r>
          </a:p>
          <a:p>
            <a:pPr lvl="0"/>
            <a:endParaRPr lang="en-US" sz="1300" dirty="0"/>
          </a:p>
          <a:p>
            <a:pPr lvl="0"/>
            <a:r>
              <a:rPr lang="en-US" sz="1300" dirty="0"/>
              <a:t>Have the</a:t>
            </a:r>
            <a:r>
              <a:rPr lang="en-US" sz="1300" baseline="0" dirty="0"/>
              <a:t> opportunity to talk about any section or questions you have.</a:t>
            </a:r>
            <a:endParaRPr lang="en-US" sz="1300" dirty="0"/>
          </a:p>
          <a:p>
            <a:endParaRPr lang="en-US" sz="1300" dirty="0"/>
          </a:p>
          <a:p>
            <a:r>
              <a:rPr lang="en-US" sz="1300" baseline="0" dirty="0"/>
              <a:t>Any questions the host does not have the answer to will be recorded as</a:t>
            </a:r>
            <a:r>
              <a:rPr lang="en-US" sz="1300" dirty="0"/>
              <a:t> parking lot questions and will</a:t>
            </a:r>
            <a:r>
              <a:rPr lang="en-US" sz="1300" baseline="0" dirty="0"/>
              <a:t> be answered in a subsequent announcement.</a:t>
            </a:r>
            <a:endParaRPr lang="en-US" sz="1300" dirty="0"/>
          </a:p>
          <a:p>
            <a:endParaRPr lang="en-US" dirty="0"/>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5" name="Date Placeholder 4"/>
          <p:cNvSpPr>
            <a:spLocks noGrp="1"/>
          </p:cNvSpPr>
          <p:nvPr>
            <p:ph type="dt" idx="11"/>
          </p:nvPr>
        </p:nvSpPr>
        <p:spPr/>
        <p:txBody>
          <a:bodyPr/>
          <a:lstStyle/>
          <a:p>
            <a:pPr>
              <a:defRPr/>
            </a:pPr>
            <a:r>
              <a:rPr lang="en-US" dirty="0"/>
              <a:t>Spring 2018</a:t>
            </a:r>
          </a:p>
        </p:txBody>
      </p:sp>
      <p:sp>
        <p:nvSpPr>
          <p:cNvPr id="7" name="Slide Number Placeholder 6"/>
          <p:cNvSpPr>
            <a:spLocks noGrp="1"/>
          </p:cNvSpPr>
          <p:nvPr>
            <p:ph type="sldNum" sz="quarter" idx="13"/>
          </p:nvPr>
        </p:nvSpPr>
        <p:spPr/>
        <p:txBody>
          <a:bodyPr/>
          <a:lstStyle/>
          <a:p>
            <a:pPr>
              <a:defRPr/>
            </a:pPr>
            <a:fld id="{C38A8AE5-7905-4381-9571-54C558120083}"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b="1" dirty="0"/>
              <a:t>Overview of next topics to be covered</a:t>
            </a:r>
            <a:endParaRPr lang="en-US" b="0" i="1" u="sng"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2180565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lstStyle/>
          <a:p>
            <a:r>
              <a:rPr lang="en-US" dirty="0">
                <a:latin typeface="Arial" panose="020B0604020202020204" pitchFamily="34" charset="0"/>
                <a:ea typeface="Arial Unicode MS" pitchFamily="34" charset="-128"/>
                <a:cs typeface="Arial" panose="020B0604020202020204" pitchFamily="34" charset="0"/>
              </a:rPr>
              <a:t>Authorized retailers must stock a reasonable variety of WIC</a:t>
            </a:r>
            <a:r>
              <a:rPr lang="en-US" baseline="0" dirty="0">
                <a:latin typeface="Arial" panose="020B0604020202020204" pitchFamily="34" charset="0"/>
                <a:ea typeface="Arial Unicode MS" pitchFamily="34" charset="-128"/>
                <a:cs typeface="Arial" panose="020B0604020202020204" pitchFamily="34" charset="0"/>
              </a:rPr>
              <a:t> </a:t>
            </a:r>
            <a:r>
              <a:rPr lang="en-US" dirty="0">
                <a:latin typeface="Arial" panose="020B0604020202020204" pitchFamily="34" charset="0"/>
                <a:ea typeface="Arial Unicode MS" pitchFamily="34" charset="-128"/>
                <a:cs typeface="Arial" panose="020B0604020202020204" pitchFamily="34" charset="0"/>
              </a:rPr>
              <a:t>approved foods. The purpose of these requirements is to ensure that authorized retailers have enough consistency, variety, and depth of stock to serve the needs of program beneficiaries who shop at WIC authorized stores.</a:t>
            </a:r>
          </a:p>
          <a:p>
            <a:r>
              <a:rPr lang="en-US" dirty="0">
                <a:latin typeface="Arial" panose="020B0604020202020204" pitchFamily="34" charset="0"/>
                <a:ea typeface="Arial Unicode MS" pitchFamily="34" charset="-128"/>
                <a:cs typeface="Arial" panose="020B0604020202020204" pitchFamily="34" charset="0"/>
              </a:rPr>
              <a:t>The minimum stocking requirement in the retailer</a:t>
            </a:r>
            <a:r>
              <a:rPr lang="en-US" baseline="0" dirty="0">
                <a:latin typeface="Arial" panose="020B0604020202020204" pitchFamily="34" charset="0"/>
                <a:ea typeface="Arial Unicode MS" pitchFamily="34" charset="-128"/>
                <a:cs typeface="Arial" panose="020B0604020202020204" pitchFamily="34" charset="0"/>
              </a:rPr>
              <a:t> manual </a:t>
            </a:r>
            <a:r>
              <a:rPr lang="en-US" dirty="0">
                <a:latin typeface="Arial" panose="020B0604020202020204" pitchFamily="34" charset="0"/>
                <a:ea typeface="Arial Unicode MS" pitchFamily="34" charset="-128"/>
                <a:cs typeface="Arial" panose="020B0604020202020204" pitchFamily="34" charset="0"/>
              </a:rPr>
              <a:t>define the Minimum Stocking Requirement,</a:t>
            </a:r>
            <a:r>
              <a:rPr lang="en-US" baseline="0" dirty="0">
                <a:latin typeface="Arial" panose="020B0604020202020204" pitchFamily="34" charset="0"/>
                <a:ea typeface="Arial Unicode MS" pitchFamily="34" charset="-128"/>
                <a:cs typeface="Arial" panose="020B0604020202020204" pitchFamily="34" charset="0"/>
              </a:rPr>
              <a:t> but we’ve also developed an easy to read flyer </a:t>
            </a:r>
            <a:endParaRPr lang="en-US" dirty="0">
              <a:latin typeface="Arial" panose="020B0604020202020204" pitchFamily="34" charset="0"/>
              <a:ea typeface="Arial Unicode MS" pitchFamily="34" charset="-128"/>
              <a:cs typeface="Arial" panose="020B0604020202020204" pitchFamily="34" charset="0"/>
            </a:endParaRPr>
          </a:p>
          <a:p>
            <a:endParaRPr lang="en-US" dirty="0">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21</a:t>
            </a:fld>
            <a:endParaRPr lang="en-US" dirty="0">
              <a:solidFill>
                <a:prstClr val="black"/>
              </a:solidFill>
              <a:latin typeface="Calibri"/>
              <a:ea typeface="+mn-ea"/>
            </a:endParaRPr>
          </a:p>
        </p:txBody>
      </p:sp>
    </p:spTree>
    <p:extLst>
      <p:ext uri="{BB962C8B-B14F-4D97-AF65-F5344CB8AC3E}">
        <p14:creationId xmlns:p14="http://schemas.microsoft.com/office/powerpoint/2010/main" val="1496952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minimum stock at a glance is an</a:t>
            </a:r>
            <a:r>
              <a:rPr lang="en-US" sz="1300" baseline="0" dirty="0"/>
              <a:t> easy to read t</a:t>
            </a:r>
            <a:r>
              <a:rPr lang="en-US" sz="1300" dirty="0"/>
              <a:t>able that covers all required categories</a:t>
            </a:r>
            <a:r>
              <a:rPr lang="en-US" sz="1300" baseline="0" dirty="0"/>
              <a:t> and includes</a:t>
            </a:r>
            <a:r>
              <a:rPr lang="en-US" sz="1300" dirty="0"/>
              <a:t> type, size, variety, quantity and the shelf label requirement. Found at virginiawicretailers.com</a:t>
            </a:r>
            <a:r>
              <a:rPr lang="en-US" sz="1300" baseline="0" dirty="0"/>
              <a:t> </a:t>
            </a:r>
            <a:endParaRPr lang="en-US" sz="1300" dirty="0"/>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5" name="Date Placeholder 4"/>
          <p:cNvSpPr>
            <a:spLocks noGrp="1"/>
          </p:cNvSpPr>
          <p:nvPr>
            <p:ph type="dt" idx="11"/>
          </p:nvPr>
        </p:nvSpPr>
        <p:spPr/>
        <p:txBody>
          <a:bodyPr/>
          <a:lstStyle/>
          <a:p>
            <a:pPr>
              <a:defRPr/>
            </a:pPr>
            <a:r>
              <a:rPr lang="en-US" dirty="0"/>
              <a:t>Spring 2018</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22</a:t>
            </a:fld>
            <a:endParaRPr lang="en-US" dirty="0"/>
          </a:p>
        </p:txBody>
      </p:sp>
    </p:spTree>
    <p:extLst>
      <p:ext uri="{BB962C8B-B14F-4D97-AF65-F5344CB8AC3E}">
        <p14:creationId xmlns:p14="http://schemas.microsoft.com/office/powerpoint/2010/main" val="1286144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300" dirty="0"/>
              <a:t>All</a:t>
            </a:r>
            <a:r>
              <a:rPr lang="en-US" sz="1300" baseline="0" dirty="0"/>
              <a:t> WIC approved </a:t>
            </a:r>
            <a:r>
              <a:rPr lang="en-US" sz="1300" dirty="0"/>
              <a:t>items have either a requirement or an option that WIC shelf labels be posted.</a:t>
            </a:r>
          </a:p>
          <a:p>
            <a:r>
              <a:rPr lang="en-US" sz="1300" dirty="0"/>
              <a:t>For those items that require a shelf label, all approved WIC items in that food category</a:t>
            </a:r>
            <a:r>
              <a:rPr lang="en-US" sz="1300" baseline="0" dirty="0"/>
              <a:t> require a label</a:t>
            </a:r>
            <a:r>
              <a:rPr lang="en-US" sz="1300" dirty="0"/>
              <a:t>.  </a:t>
            </a:r>
          </a:p>
          <a:p>
            <a:endParaRPr lang="en-US" sz="1300" dirty="0"/>
          </a:p>
          <a:p>
            <a:r>
              <a:rPr lang="en-US" sz="1300" dirty="0"/>
              <a:t>If shelf labels are optional, either labels should be displayed on </a:t>
            </a:r>
            <a:r>
              <a:rPr lang="en-US" sz="1300" b="1" dirty="0"/>
              <a:t>all</a:t>
            </a:r>
            <a:r>
              <a:rPr lang="en-US" sz="1300" dirty="0"/>
              <a:t> approved WIC items in the food category, or there should be </a:t>
            </a:r>
            <a:r>
              <a:rPr lang="en-US" sz="1300" b="1" dirty="0"/>
              <a:t>no</a:t>
            </a:r>
            <a:r>
              <a:rPr lang="en-US" sz="1300" dirty="0"/>
              <a:t> shelf labels on any approved WIC items in the food category.  </a:t>
            </a:r>
          </a:p>
          <a:p>
            <a:endParaRPr lang="en-US" sz="1300" dirty="0"/>
          </a:p>
          <a:p>
            <a:r>
              <a:rPr lang="en-US" sz="1300" dirty="0"/>
              <a:t>The rationale behind this “all or none” philosophy is that we don’t want stores to be able to steer customers toward certain eligible items or away from approved items, but rather have a level playing field for all eligible items to allow the cardholder to choose which eligible item best meets their needs. </a:t>
            </a:r>
          </a:p>
          <a:p>
            <a:r>
              <a:rPr lang="en-US" sz="1300" dirty="0"/>
              <a:t> </a:t>
            </a:r>
          </a:p>
          <a:p>
            <a:r>
              <a:rPr lang="en-US" sz="1300" b="1" dirty="0"/>
              <a:t>As you have probably read in the Shelf Label guidance</a:t>
            </a:r>
            <a:r>
              <a:rPr lang="en-US" sz="1300" dirty="0"/>
              <a:t>: stores are required to use either the SWO supplied shelf labels, or their own “custom” shelf labels that have been approved by the SWO. if you are unsure if your label has been approved by the state</a:t>
            </a:r>
            <a:r>
              <a:rPr lang="en-US" sz="1300" baseline="0" dirty="0"/>
              <a:t> WIC office</a:t>
            </a:r>
            <a:r>
              <a:rPr lang="en-US" sz="1300" dirty="0"/>
              <a:t>, please contact your</a:t>
            </a:r>
            <a:r>
              <a:rPr lang="en-US" sz="1300" baseline="0" dirty="0"/>
              <a:t> </a:t>
            </a:r>
            <a:r>
              <a:rPr lang="en-US" sz="1300" dirty="0"/>
              <a:t>vendor liaison.</a:t>
            </a:r>
          </a:p>
          <a:p>
            <a:pPr>
              <a:buFontTx/>
              <a:buNone/>
            </a:pPr>
            <a:endParaRPr lang="en-US" sz="1500" dirty="0">
              <a:ea typeface="ＭＳ Ｐゴシック"/>
            </a:endParaRPr>
          </a:p>
          <a:p>
            <a:pPr>
              <a:buFontTx/>
              <a:buNone/>
            </a:pPr>
            <a:endParaRPr lang="en-US" sz="1500" dirty="0">
              <a:ea typeface="ＭＳ Ｐゴシック"/>
            </a:endParaRPr>
          </a:p>
        </p:txBody>
      </p:sp>
      <p:sp>
        <p:nvSpPr>
          <p:cNvPr id="4" name="Header Placeholder 3"/>
          <p:cNvSpPr>
            <a:spLocks noGrp="1"/>
          </p:cNvSpPr>
          <p:nvPr>
            <p:ph type="hdr" sz="quarter"/>
          </p:nvPr>
        </p:nvSpPr>
        <p:spPr/>
        <p:txBody>
          <a:bodyPr/>
          <a:lstStyle/>
          <a:p>
            <a:pPr>
              <a:defRPr/>
            </a:pPr>
            <a:r>
              <a:rPr lang="en-US" dirty="0"/>
              <a:t>VIRGINIA WIC PROGRAM</a:t>
            </a:r>
          </a:p>
        </p:txBody>
      </p:sp>
      <p:sp>
        <p:nvSpPr>
          <p:cNvPr id="5" name="Footer Placeholder 4"/>
          <p:cNvSpPr>
            <a:spLocks noGrp="1"/>
          </p:cNvSpPr>
          <p:nvPr>
            <p:ph type="ftr" sz="quarter" idx="4"/>
          </p:nvPr>
        </p:nvSpPr>
        <p:spPr/>
        <p:txBody>
          <a:bodyPr/>
          <a:lstStyle/>
          <a:p>
            <a:pPr>
              <a:defRPr/>
            </a:pPr>
            <a:r>
              <a:rPr lang="en-US" dirty="0"/>
              <a:t>APRIL 11, 2012</a:t>
            </a:r>
          </a:p>
        </p:txBody>
      </p:sp>
      <p:sp>
        <p:nvSpPr>
          <p:cNvPr id="6" name="Slide Number Placeholder 5"/>
          <p:cNvSpPr>
            <a:spLocks noGrp="1"/>
          </p:cNvSpPr>
          <p:nvPr>
            <p:ph type="sldNum" sz="quarter" idx="5"/>
          </p:nvPr>
        </p:nvSpPr>
        <p:spPr/>
        <p:txBody>
          <a:bodyPr/>
          <a:lstStyle/>
          <a:p>
            <a:pPr>
              <a:defRPr/>
            </a:pPr>
            <a:fld id="{DBF03E4A-8DD5-472C-8336-856FFD5ADCD9}" type="slidenum">
              <a:rPr lang="en-US" smtClean="0"/>
              <a:pPr>
                <a:defRPr/>
              </a:pPr>
              <a:t>23</a:t>
            </a:fld>
            <a:endParaRPr lang="en-US" dirty="0"/>
          </a:p>
        </p:txBody>
      </p:sp>
    </p:spTree>
    <p:extLst>
      <p:ext uri="{BB962C8B-B14F-4D97-AF65-F5344CB8AC3E}">
        <p14:creationId xmlns:p14="http://schemas.microsoft.com/office/powerpoint/2010/main" val="213350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a:t>
            </a:r>
            <a:r>
              <a:rPr lang="en-US" baseline="0" dirty="0"/>
              <a:t> as a reminder</a:t>
            </a:r>
            <a:endParaRPr lang="en-US" dirty="0"/>
          </a:p>
        </p:txBody>
      </p:sp>
      <p:sp>
        <p:nvSpPr>
          <p:cNvPr id="4" name="Header Placeholder 3"/>
          <p:cNvSpPr>
            <a:spLocks noGrp="1"/>
          </p:cNvSpPr>
          <p:nvPr>
            <p:ph type="hdr" sz="quarter" idx="10"/>
          </p:nvPr>
        </p:nvSpPr>
        <p:spPr/>
        <p:txBody>
          <a:bodyPr/>
          <a:lstStyle/>
          <a:p>
            <a:pPr>
              <a:defRPr/>
            </a:pPr>
            <a:r>
              <a:rPr lang="en-US"/>
              <a:t>VIRGINIA WIC PROGRAM</a:t>
            </a:r>
            <a:endParaRPr lang="en-US" dirty="0"/>
          </a:p>
        </p:txBody>
      </p:sp>
      <p:sp>
        <p:nvSpPr>
          <p:cNvPr id="5" name="Date Placeholder 4"/>
          <p:cNvSpPr>
            <a:spLocks noGrp="1"/>
          </p:cNvSpPr>
          <p:nvPr>
            <p:ph type="dt" idx="11"/>
          </p:nvPr>
        </p:nvSpPr>
        <p:spPr/>
        <p:txBody>
          <a:bodyPr/>
          <a:lstStyle/>
          <a:p>
            <a:pPr>
              <a:defRPr/>
            </a:pPr>
            <a:r>
              <a:rPr lang="en-US"/>
              <a:t>Spring 2018</a:t>
            </a:r>
            <a:endParaRPr lang="en-US" dirty="0"/>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24</a:t>
            </a:fld>
            <a:endParaRPr lang="en-US" dirty="0"/>
          </a:p>
        </p:txBody>
      </p:sp>
    </p:spTree>
    <p:extLst>
      <p:ext uri="{BB962C8B-B14F-4D97-AF65-F5344CB8AC3E}">
        <p14:creationId xmlns:p14="http://schemas.microsoft.com/office/powerpoint/2010/main" val="594841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300" dirty="0"/>
          </a:p>
          <a:p>
            <a:r>
              <a:rPr lang="en-US" sz="1300" dirty="0"/>
              <a:t>Retailers are required to post our “eWIC Cards Accepted Here” window decal pictured</a:t>
            </a:r>
            <a:r>
              <a:rPr lang="en-US" sz="1300" baseline="0" dirty="0"/>
              <a:t> here </a:t>
            </a:r>
            <a:r>
              <a:rPr lang="en-US" sz="1300" dirty="0"/>
              <a:t>in a highly visible location such</a:t>
            </a:r>
            <a:r>
              <a:rPr lang="en-US" sz="1300" baseline="0" dirty="0"/>
              <a:t> as the </a:t>
            </a:r>
            <a:r>
              <a:rPr lang="en-US" sz="1300" dirty="0"/>
              <a:t> store’s main entrance window or door. </a:t>
            </a:r>
          </a:p>
          <a:p>
            <a:endParaRPr lang="en-US" sz="1300" dirty="0"/>
          </a:p>
          <a:p>
            <a:r>
              <a:rPr lang="en-US" sz="1300" dirty="0"/>
              <a:t>Authorized retailers using stand-beside devices are required to use signage to identify which registers accept </a:t>
            </a:r>
            <a:r>
              <a:rPr lang="en-US" sz="1300" dirty="0" err="1"/>
              <a:t>eWIC</a:t>
            </a:r>
            <a:r>
              <a:rPr lang="en-US" sz="1300" dirty="0"/>
              <a:t> cards.</a:t>
            </a:r>
          </a:p>
          <a:p>
            <a:pPr marL="181240" indent="-181240">
              <a:buFont typeface="Arial" panose="020B0604020202020204" pitchFamily="34" charset="0"/>
              <a:buChar char="•"/>
            </a:pPr>
            <a:r>
              <a:rPr lang="en-US" sz="1300" dirty="0"/>
              <a:t>Authorized retailers using integrated system are not required to use checkout lane signage.</a:t>
            </a:r>
          </a:p>
          <a:p>
            <a:pPr marL="181240" indent="-181240">
              <a:buFont typeface="Arial" panose="020B0604020202020204" pitchFamily="34" charset="0"/>
              <a:buChar char="•"/>
            </a:pPr>
            <a:r>
              <a:rPr lang="en-US" sz="1200" b="0" i="0" kern="1200" dirty="0">
                <a:solidFill>
                  <a:schemeClr val="tx1"/>
                </a:solidFill>
                <a:effectLst/>
                <a:latin typeface="Calibri" pitchFamily="34" charset="0"/>
                <a:ea typeface="ＭＳ Ｐゴシック" pitchFamily="-109" charset="-128"/>
                <a:cs typeface="ＭＳ Ｐゴシック"/>
              </a:rPr>
              <a:t>Retailers may obtain signage by contacting the State WIC Office or </a:t>
            </a:r>
            <a:r>
              <a:rPr lang="en-US" sz="1200" b="0" i="0" kern="1200" dirty="0" err="1">
                <a:solidFill>
                  <a:schemeClr val="tx1"/>
                </a:solidFill>
                <a:effectLst/>
                <a:latin typeface="Calibri" pitchFamily="34" charset="0"/>
                <a:ea typeface="ＭＳ Ｐゴシック" pitchFamily="-109" charset="-128"/>
                <a:cs typeface="ＭＳ Ｐゴシック"/>
              </a:rPr>
              <a:t>Conduent</a:t>
            </a:r>
            <a:r>
              <a:rPr lang="en-US" sz="1200" b="0" i="0" kern="1200" dirty="0">
                <a:solidFill>
                  <a:schemeClr val="tx1"/>
                </a:solidFill>
                <a:effectLst/>
                <a:latin typeface="Calibri" pitchFamily="34" charset="0"/>
                <a:ea typeface="ＭＳ Ｐゴシック" pitchFamily="-109" charset="-128"/>
                <a:cs typeface="ＭＳ Ｐゴシック"/>
              </a:rPr>
              <a:t> Help Desk at 1-877-436-6057</a:t>
            </a:r>
          </a:p>
          <a:p>
            <a:pPr marL="181240" indent="-181240">
              <a:buFont typeface="Arial" panose="020B0604020202020204" pitchFamily="34" charset="0"/>
              <a:buChar char="•"/>
            </a:pPr>
            <a:r>
              <a:rPr lang="en-US" sz="1300" dirty="0"/>
              <a:t>Retailers will need to provide the </a:t>
            </a:r>
            <a:r>
              <a:rPr lang="en-US" sz="1300" dirty="0" err="1"/>
              <a:t>Conduent</a:t>
            </a:r>
            <a:r>
              <a:rPr lang="en-US" sz="1300" dirty="0"/>
              <a:t> Help desk their four digit WIC ID</a:t>
            </a:r>
          </a:p>
          <a:p>
            <a:pPr defTabSz="458793" eaLnBrk="1" hangingPunct="1">
              <a:defRPr/>
            </a:pPr>
            <a:r>
              <a:rPr lang="en-US" dirty="0">
                <a:ea typeface="ＭＳ Ｐゴシック"/>
              </a:rPr>
              <a:t> </a:t>
            </a:r>
          </a:p>
          <a:p>
            <a:endParaRPr lang="en-US" dirty="0"/>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25</a:t>
            </a:fld>
            <a:endParaRPr lang="en-US" dirty="0"/>
          </a:p>
        </p:txBody>
      </p:sp>
      <p:sp>
        <p:nvSpPr>
          <p:cNvPr id="7" name="Date Placeholder 6"/>
          <p:cNvSpPr>
            <a:spLocks noGrp="1"/>
          </p:cNvSpPr>
          <p:nvPr>
            <p:ph type="dt" idx="13"/>
          </p:nvPr>
        </p:nvSpPr>
        <p:spPr/>
        <p:txBody>
          <a:bodyPr/>
          <a:lstStyle/>
          <a:p>
            <a:pPr>
              <a:defRPr/>
            </a:pPr>
            <a:r>
              <a:rPr lang="en-US" dirty="0"/>
              <a:t>Spring 2018</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Retail store is required to have the WIC items listed here. </a:t>
            </a:r>
          </a:p>
          <a:p>
            <a:endParaRPr lang="en-US" baseline="0" dirty="0"/>
          </a:p>
          <a:p>
            <a:r>
              <a:rPr lang="en-US" baseline="0" dirty="0"/>
              <a:t>-Note that electronic access to the retail store manual is allowed and will count during a monitoring visit. We’ll discuss monitoring visits shortly.</a:t>
            </a:r>
          </a:p>
          <a:p>
            <a:r>
              <a:rPr lang="en-US" baseline="0" dirty="0"/>
              <a:t>-Each register that is able to accept WIC must have a food list and a formula flyer</a:t>
            </a:r>
            <a:endParaRPr lang="en-US" dirty="0"/>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5" name="Date Placeholder 4"/>
          <p:cNvSpPr>
            <a:spLocks noGrp="1"/>
          </p:cNvSpPr>
          <p:nvPr>
            <p:ph type="dt" idx="11"/>
          </p:nvPr>
        </p:nvSpPr>
        <p:spPr/>
        <p:txBody>
          <a:bodyPr/>
          <a:lstStyle/>
          <a:p>
            <a:pPr>
              <a:defRPr/>
            </a:pPr>
            <a:r>
              <a:rPr lang="en-US" dirty="0"/>
              <a:t>Spring 2018</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26</a:t>
            </a:fld>
            <a:endParaRPr lang="en-US" dirty="0"/>
          </a:p>
        </p:txBody>
      </p:sp>
    </p:spTree>
    <p:extLst>
      <p:ext uri="{BB962C8B-B14F-4D97-AF65-F5344CB8AC3E}">
        <p14:creationId xmlns:p14="http://schemas.microsoft.com/office/powerpoint/2010/main" val="2037912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06067C6-B2F4-4C5F-9FD1-81DF28D06678}" type="slidenum">
              <a:rPr lang="en-US" smtClean="0">
                <a:ea typeface="ＭＳ Ｐゴシック"/>
                <a:cs typeface="ＭＳ Ｐゴシック"/>
              </a:rPr>
              <a:pPr/>
              <a:t>27</a:t>
            </a:fld>
            <a:endParaRPr lang="en-US" dirty="0">
              <a:ea typeface="ＭＳ Ｐゴシック"/>
              <a:cs typeface="ＭＳ Ｐゴシック"/>
            </a:endParaRPr>
          </a:p>
        </p:txBody>
      </p:sp>
      <p:sp>
        <p:nvSpPr>
          <p:cNvPr id="64515" name="Rectangle 2"/>
          <p:cNvSpPr>
            <a:spLocks noGrp="1" noRot="1" noChangeAspect="1" noChangeArrowheads="1" noTextEdit="1"/>
          </p:cNvSpPr>
          <p:nvPr>
            <p:ph type="sldImg"/>
          </p:nvPr>
        </p:nvSpPr>
        <p:spPr>
          <a:xfrm>
            <a:off x="777875" y="720725"/>
            <a:ext cx="5759450" cy="3600450"/>
          </a:xfrm>
          <a:ln/>
        </p:spPr>
      </p:sp>
      <p:sp>
        <p:nvSpPr>
          <p:cNvPr id="64516" name="Rectangle 3"/>
          <p:cNvSpPr>
            <a:spLocks noGrp="1" noChangeArrowheads="1"/>
          </p:cNvSpPr>
          <p:nvPr>
            <p:ph type="body" idx="1"/>
          </p:nvPr>
        </p:nvSpPr>
        <p:spPr>
          <a:noFill/>
          <a:ln/>
        </p:spPr>
        <p:txBody>
          <a:bodyPr/>
          <a:lstStyle/>
          <a:p>
            <a:pPr marL="240232" indent="-240232"/>
            <a:r>
              <a:rPr lang="en-US" dirty="0"/>
              <a:t>procedures  for accepting eWIC transactions and best practices: steps may vary</a:t>
            </a:r>
            <a:r>
              <a:rPr lang="en-US" baseline="0" dirty="0"/>
              <a:t> </a:t>
            </a:r>
            <a:r>
              <a:rPr lang="en-US" dirty="0"/>
              <a:t>depending upon</a:t>
            </a:r>
            <a:r>
              <a:rPr lang="en-US" baseline="0" dirty="0"/>
              <a:t> your </a:t>
            </a:r>
            <a:r>
              <a:rPr lang="en-US" dirty="0"/>
              <a:t>store’s POS </a:t>
            </a:r>
          </a:p>
          <a:p>
            <a:pPr marL="240232" indent="-240232">
              <a:buFont typeface="Arial" panose="020B0604020202020204" pitchFamily="34" charset="0"/>
              <a:buChar char="•"/>
            </a:pPr>
            <a:r>
              <a:rPr lang="en-US" dirty="0"/>
              <a:t>Coupons and Loyalty cards may affect the transaction if not processed first</a:t>
            </a:r>
          </a:p>
          <a:p>
            <a:pPr marL="240232" indent="-240232">
              <a:buFont typeface="Arial" panose="020B0604020202020204" pitchFamily="34" charset="0"/>
              <a:buChar char="•"/>
            </a:pPr>
            <a:r>
              <a:rPr lang="en-US" dirty="0"/>
              <a:t>Certain items may not be work – APL</a:t>
            </a:r>
            <a:r>
              <a:rPr lang="en-US" baseline="0" dirty="0"/>
              <a:t> or</a:t>
            </a:r>
            <a:r>
              <a:rPr lang="en-US" dirty="0"/>
              <a:t> benefit balance</a:t>
            </a:r>
          </a:p>
          <a:p>
            <a:pPr marL="240232" indent="-240232">
              <a:buFont typeface="Arial" panose="020B0604020202020204" pitchFamily="34" charset="0"/>
              <a:buChar char="•"/>
            </a:pPr>
            <a:r>
              <a:rPr lang="en-US" dirty="0"/>
              <a:t>Food categories are sometimes unique to the</a:t>
            </a:r>
            <a:r>
              <a:rPr lang="en-US" baseline="0" dirty="0"/>
              <a:t> cardholder</a:t>
            </a:r>
            <a:endParaRPr lang="en-US" dirty="0"/>
          </a:p>
          <a:p>
            <a:pPr marL="171450" indent="-171450">
              <a:buFont typeface="Arial" panose="020B0604020202020204" pitchFamily="34" charset="0"/>
              <a:buChar char="•"/>
            </a:pPr>
            <a:r>
              <a:rPr lang="en-US" dirty="0"/>
              <a:t>Split Tender Transactions must be</a:t>
            </a:r>
            <a:r>
              <a:rPr lang="en-US" baseline="0" dirty="0"/>
              <a:t> allowed</a:t>
            </a:r>
            <a:r>
              <a:rPr lang="en-US" dirty="0"/>
              <a:t> (transactions with multiple forms of payment)</a:t>
            </a:r>
          </a:p>
          <a:p>
            <a:pPr defTabSz="458793" eaLnBrk="1" hangingPunct="1">
              <a:defRPr/>
            </a:pPr>
            <a:r>
              <a:rPr lang="en-US" i="1" baseline="0" dirty="0">
                <a:ea typeface="ＭＳ Ｐゴシック"/>
              </a:rPr>
              <a:t>using a balance inquiry at the register can prevent checkout errors</a:t>
            </a:r>
          </a:p>
          <a:p>
            <a:pPr defTabSz="458793" eaLnBrk="1" hangingPunct="1">
              <a:defRPr/>
            </a:pPr>
            <a:r>
              <a:rPr lang="en-US" i="1" baseline="0" dirty="0">
                <a:ea typeface="ＭＳ Ｐゴシック"/>
              </a:rPr>
              <a:t>“1-877-TELL-WIC “ toll free number</a:t>
            </a:r>
          </a:p>
          <a:p>
            <a:pPr defTabSz="458793" eaLnBrk="1" hangingPunct="1">
              <a:defRPr/>
            </a:pPr>
            <a:r>
              <a:rPr lang="en-US" i="1" baseline="0" dirty="0">
                <a:ea typeface="ＭＳ Ｐゴシック"/>
              </a:rPr>
              <a:t> refer cardholders to the # on the back of their card for assistance</a:t>
            </a:r>
            <a:endParaRPr lang="en-US" u="none" dirty="0">
              <a:ea typeface="ＭＳ Ｐゴシック"/>
            </a:endParaRPr>
          </a:p>
          <a:p>
            <a:pPr defTabSz="458793" eaLnBrk="1" hangingPunct="1">
              <a:defRPr/>
            </a:pPr>
            <a:r>
              <a:rPr lang="en-US" dirty="0">
                <a:ea typeface="ＭＳ Ｐゴシック"/>
              </a:rPr>
              <a:t> </a:t>
            </a:r>
          </a:p>
        </p:txBody>
      </p:sp>
      <p:sp>
        <p:nvSpPr>
          <p:cNvPr id="64518" name="Header Placeholder 5"/>
          <p:cNvSpPr>
            <a:spLocks noGrp="1"/>
          </p:cNvSpPr>
          <p:nvPr>
            <p:ph type="hdr" sz="quarter"/>
          </p:nvPr>
        </p:nvSpPr>
        <p:spPr>
          <a:noFill/>
        </p:spPr>
        <p:txBody>
          <a:bodyPr/>
          <a:lstStyle/>
          <a:p>
            <a:r>
              <a:rPr lang="en-US" dirty="0">
                <a:ea typeface="ＭＳ Ｐゴシック"/>
                <a:cs typeface="ＭＳ Ｐゴシック"/>
              </a:rPr>
              <a:t>VIRGINIA WIC PROGRAM</a:t>
            </a:r>
          </a:p>
        </p:txBody>
      </p:sp>
      <p:sp>
        <p:nvSpPr>
          <p:cNvPr id="7" name="Date Placeholder 6"/>
          <p:cNvSpPr>
            <a:spLocks noGrp="1"/>
          </p:cNvSpPr>
          <p:nvPr>
            <p:ph type="dt" idx="10"/>
          </p:nvPr>
        </p:nvSpPr>
        <p:spPr/>
        <p:txBody>
          <a:bodyPr/>
          <a:lstStyle/>
          <a:p>
            <a:pPr>
              <a:defRPr/>
            </a:pPr>
            <a:r>
              <a:rPr lang="en-US" dirty="0"/>
              <a:t>Spring 2018</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The eWIC Transaction Receipts</a:t>
            </a:r>
            <a:endParaRPr lang="en-US" sz="1300" dirty="0"/>
          </a:p>
          <a:p>
            <a:pPr marL="181240" indent="-181240">
              <a:buFont typeface="Arial" panose="020B0604020202020204" pitchFamily="34" charset="0"/>
              <a:buChar char="•"/>
            </a:pPr>
            <a:r>
              <a:rPr lang="en-US" sz="1300" dirty="0"/>
              <a:t>All retail stores that performs WIC EBT transactions will have the Federally required information listed here.</a:t>
            </a:r>
          </a:p>
          <a:p>
            <a:pPr marL="181240" indent="-181240">
              <a:buFont typeface="Arial" panose="020B0604020202020204" pitchFamily="34" charset="0"/>
              <a:buChar char="•"/>
            </a:pPr>
            <a:r>
              <a:rPr lang="en-US" sz="1300" b="1" dirty="0"/>
              <a:t>Discuss the key information that that appears on the receipt</a:t>
            </a:r>
            <a:r>
              <a:rPr lang="en-US" sz="1300" dirty="0"/>
              <a:t>.</a:t>
            </a:r>
          </a:p>
          <a:p>
            <a:endParaRPr lang="en-US" dirty="0"/>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5" name="Date Placeholder 4"/>
          <p:cNvSpPr>
            <a:spLocks noGrp="1"/>
          </p:cNvSpPr>
          <p:nvPr>
            <p:ph type="dt" idx="11"/>
          </p:nvPr>
        </p:nvSpPr>
        <p:spPr/>
        <p:txBody>
          <a:bodyPr/>
          <a:lstStyle/>
          <a:p>
            <a:pPr>
              <a:defRPr/>
            </a:pPr>
            <a:r>
              <a:rPr lang="en-US" dirty="0"/>
              <a:t>Spring 2018</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28</a:t>
            </a:fld>
            <a:endParaRPr lang="en-US" dirty="0"/>
          </a:p>
        </p:txBody>
      </p:sp>
    </p:spTree>
    <p:extLst>
      <p:ext uri="{BB962C8B-B14F-4D97-AF65-F5344CB8AC3E}">
        <p14:creationId xmlns:p14="http://schemas.microsoft.com/office/powerpoint/2010/main" val="3502697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Let’s look at a basic WIC transaction. </a:t>
            </a:r>
            <a:r>
              <a:rPr lang="en-US" dirty="0"/>
              <a:t>There are three parts within the transaction. The first two are the</a:t>
            </a:r>
            <a:r>
              <a:rPr lang="en-US" baseline="0" dirty="0"/>
              <a:t> </a:t>
            </a:r>
            <a:r>
              <a:rPr lang="en-US" dirty="0"/>
              <a:t>Beginning Balance and WIC Foods Purchased, numbers 1 &amp; 2 on the slide, and they print after all items have been scanned and totaled; these slips allow the customer a moment to review what is not covered by their benefits if any items scanned as “non-WIC”.</a:t>
            </a:r>
          </a:p>
          <a:p>
            <a:pPr>
              <a:buFont typeface="Arial" pitchFamily="34" charset="0"/>
              <a:buNone/>
            </a:pPr>
            <a:r>
              <a:rPr lang="en-US" dirty="0"/>
              <a:t>The cashier should provide these slips to the WIC customer after totaling WIC items and before completing the transaction. This is the mid-transaction slip.</a:t>
            </a:r>
          </a:p>
          <a:p>
            <a:pPr>
              <a:buFont typeface="Arial" pitchFamily="34" charset="0"/>
              <a:buNone/>
            </a:pPr>
            <a:r>
              <a:rPr lang="en-US" dirty="0"/>
              <a:t>After providing the WIC customer with the first two slips, the register will be waiting for the WIC customer to “Accept” the WIC total on the card reader.</a:t>
            </a:r>
          </a:p>
          <a:p>
            <a:pPr>
              <a:buFont typeface="Arial" pitchFamily="34" charset="0"/>
              <a:buNone/>
            </a:pPr>
            <a:r>
              <a:rPr lang="en-US" dirty="0"/>
              <a:t>The Ending benefit balance, number</a:t>
            </a:r>
            <a:r>
              <a:rPr lang="en-US" baseline="0" dirty="0"/>
              <a:t> 3 on the slide</a:t>
            </a:r>
            <a:r>
              <a:rPr lang="en-US" dirty="0"/>
              <a:t> will print out once the WIC customer presses the “accept” button to finalize the WIC tender.</a:t>
            </a:r>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29</a:t>
            </a:fld>
            <a:endParaRPr lang="en-US" dirty="0"/>
          </a:p>
        </p:txBody>
      </p:sp>
      <p:sp>
        <p:nvSpPr>
          <p:cNvPr id="7" name="Date Placeholder 6"/>
          <p:cNvSpPr>
            <a:spLocks noGrp="1"/>
          </p:cNvSpPr>
          <p:nvPr>
            <p:ph type="dt" idx="13"/>
          </p:nvPr>
        </p:nvSpPr>
        <p:spPr/>
        <p:txBody>
          <a:bodyPr/>
          <a:lstStyle/>
          <a:p>
            <a:pPr>
              <a:defRPr/>
            </a:pPr>
            <a:r>
              <a:rPr lang="en-US" dirty="0"/>
              <a:t>Spring 2018</a:t>
            </a:r>
          </a:p>
        </p:txBody>
      </p:sp>
    </p:spTree>
    <p:extLst>
      <p:ext uri="{BB962C8B-B14F-4D97-AF65-F5344CB8AC3E}">
        <p14:creationId xmlns:p14="http://schemas.microsoft.com/office/powerpoint/2010/main" val="261528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sz="1300" b="1" i="0" dirty="0"/>
              <a:t>Expectations</a:t>
            </a:r>
            <a:r>
              <a:rPr lang="en-US" sz="1300" b="1" i="0" baseline="0" dirty="0"/>
              <a:t> for todays training</a:t>
            </a:r>
            <a:r>
              <a:rPr lang="en-US" sz="1300" i="1" dirty="0"/>
              <a:t>	</a:t>
            </a:r>
            <a:endParaRPr lang="en-US" sz="13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300" baseline="0" dirty="0"/>
              <a:t>throughout this recording, a live webinar host will stop and ask for participation. This is the time to ask questions.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300" dirty="0"/>
              <a:t> </a:t>
            </a:r>
            <a:r>
              <a:rPr lang="en-US" sz="1300" baseline="0" dirty="0"/>
              <a:t>It will be a good idea to write down thoughts or questions as the recording plays so that you remember them when the pause occurs.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300" baseline="0" dirty="0"/>
              <a:t>After, make sure you pass along information to the rest of your store’s staff</a:t>
            </a:r>
          </a:p>
          <a:p>
            <a:endParaRPr lang="en-US" sz="1300" dirty="0"/>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5" name="Date Placeholder 4"/>
          <p:cNvSpPr>
            <a:spLocks noGrp="1"/>
          </p:cNvSpPr>
          <p:nvPr>
            <p:ph type="dt" idx="11"/>
          </p:nvPr>
        </p:nvSpPr>
        <p:spPr/>
        <p:txBody>
          <a:bodyPr/>
          <a:lstStyle/>
          <a:p>
            <a:pPr>
              <a:defRPr/>
            </a:pPr>
            <a:r>
              <a:rPr lang="en-US" dirty="0"/>
              <a:t>Spring 2018</a:t>
            </a:r>
          </a:p>
        </p:txBody>
      </p:sp>
      <p:sp>
        <p:nvSpPr>
          <p:cNvPr id="7" name="Slide Number Placeholder 6"/>
          <p:cNvSpPr>
            <a:spLocks noGrp="1"/>
          </p:cNvSpPr>
          <p:nvPr>
            <p:ph type="sldNum" sz="quarter" idx="13"/>
          </p:nvPr>
        </p:nvSpPr>
        <p:spPr/>
        <p:txBody>
          <a:bodyPr/>
          <a:lstStyle/>
          <a:p>
            <a:pPr>
              <a:defRPr/>
            </a:pPr>
            <a:fld id="{C38A8AE5-7905-4381-9571-54C558120083}" type="slidenum">
              <a:rPr lang="en-US" smtClean="0"/>
              <a:pPr>
                <a:defRPr/>
              </a:pPr>
              <a:t>3</a:t>
            </a:fld>
            <a:endParaRPr lang="en-US" dirty="0"/>
          </a:p>
        </p:txBody>
      </p:sp>
    </p:spTree>
    <p:extLst>
      <p:ext uri="{BB962C8B-B14F-4D97-AF65-F5344CB8AC3E}">
        <p14:creationId xmlns:p14="http://schemas.microsoft.com/office/powerpoint/2010/main" val="991077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sz="1300" b="1" dirty="0"/>
              <a:t>Split Tender Transactions  </a:t>
            </a:r>
            <a:endParaRPr lang="en-US" sz="1300" dirty="0"/>
          </a:p>
          <a:p>
            <a:r>
              <a:rPr lang="en-US" sz="1300" dirty="0"/>
              <a:t>All stores are required to accept multiple forms of payment with </a:t>
            </a:r>
            <a:r>
              <a:rPr lang="en-US" sz="1300" dirty="0" err="1"/>
              <a:t>eWIC</a:t>
            </a:r>
            <a:r>
              <a:rPr lang="en-US" sz="1300" dirty="0"/>
              <a:t> transactions</a:t>
            </a:r>
          </a:p>
          <a:p>
            <a:pPr marL="181240" indent="-181240">
              <a:buFont typeface="Arial" panose="020B0604020202020204" pitchFamily="34" charset="0"/>
              <a:buChar char="•"/>
            </a:pPr>
            <a:r>
              <a:rPr lang="en-US" sz="1200" b="0" i="0" kern="1200" dirty="0">
                <a:solidFill>
                  <a:schemeClr val="tx1"/>
                </a:solidFill>
                <a:effectLst/>
                <a:latin typeface="Calibri" pitchFamily="34" charset="0"/>
                <a:ea typeface="ＭＳ Ｐゴシック" pitchFamily="-109" charset="-128"/>
                <a:cs typeface="ＭＳ Ｐゴシック"/>
              </a:rPr>
              <a:t>A WIC customer must be allowed to pay the difference with another form of payment when a fruit or vegetable purchase exceeds the value of the cash value benefits</a:t>
            </a:r>
            <a:endParaRPr lang="en-US" sz="1300" dirty="0"/>
          </a:p>
          <a:p>
            <a:pPr marL="181240" indent="-181240">
              <a:buFont typeface="Arial" panose="020B0604020202020204" pitchFamily="34" charset="0"/>
              <a:buChar char="•"/>
            </a:pPr>
            <a:r>
              <a:rPr lang="en-US" sz="1300" dirty="0"/>
              <a:t>Cashiers should know the steps for accepting multiple forms of payment </a:t>
            </a:r>
          </a:p>
          <a:p>
            <a:pPr marL="181240" indent="-181240">
              <a:buFont typeface="Arial" panose="020B0604020202020204" pitchFamily="34" charset="0"/>
              <a:buChar char="•"/>
            </a:pPr>
            <a:r>
              <a:rPr lang="en-US" sz="1300" dirty="0"/>
              <a:t>Customer loyalty cards, sale</a:t>
            </a:r>
            <a:r>
              <a:rPr lang="en-US" sz="1300" baseline="0" dirty="0"/>
              <a:t> prices,</a:t>
            </a:r>
            <a:r>
              <a:rPr lang="en-US" sz="1300" dirty="0"/>
              <a:t> and coupons are allowed for eWIC purchases and should be used according to the store’s policy</a:t>
            </a:r>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30</a:t>
            </a:fld>
            <a:endParaRPr lang="en-US" dirty="0"/>
          </a:p>
        </p:txBody>
      </p:sp>
      <p:sp>
        <p:nvSpPr>
          <p:cNvPr id="7" name="Date Placeholder 6"/>
          <p:cNvSpPr>
            <a:spLocks noGrp="1"/>
          </p:cNvSpPr>
          <p:nvPr>
            <p:ph type="dt" idx="13"/>
          </p:nvPr>
        </p:nvSpPr>
        <p:spPr/>
        <p:txBody>
          <a:bodyPr/>
          <a:lstStyle/>
          <a:p>
            <a:pPr>
              <a:defRPr/>
            </a:pPr>
            <a:r>
              <a:rPr lang="en-US" dirty="0"/>
              <a:t>Spring 2018</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sz="1300" b="1" dirty="0"/>
              <a:t>During some transactions, voiding may be</a:t>
            </a:r>
            <a:r>
              <a:rPr lang="en-US" sz="1300" b="1" baseline="0" dirty="0"/>
              <a:t> necessary.</a:t>
            </a:r>
          </a:p>
          <a:p>
            <a:endParaRPr lang="en-US" sz="1300" b="1" baseline="0"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31</a:t>
            </a:fld>
            <a:endParaRPr lang="en-US" dirty="0">
              <a:solidFill>
                <a:prstClr val="black"/>
              </a:solidFill>
            </a:endParaRPr>
          </a:p>
        </p:txBody>
      </p:sp>
      <p:sp>
        <p:nvSpPr>
          <p:cNvPr id="7" name="Date Placeholder 6"/>
          <p:cNvSpPr>
            <a:spLocks noGrp="1"/>
          </p:cNvSpPr>
          <p:nvPr>
            <p:ph type="dt" idx="13"/>
          </p:nvPr>
        </p:nvSpPr>
        <p:spPr/>
        <p:txBody>
          <a:bodyPr/>
          <a:lstStyle/>
          <a:p>
            <a:pPr>
              <a:defRPr/>
            </a:pPr>
            <a:r>
              <a:rPr lang="en-US" dirty="0">
                <a:solidFill>
                  <a:prstClr val="black"/>
                </a:solidFill>
              </a:rPr>
              <a:t>Spring 2018</a:t>
            </a:r>
          </a:p>
        </p:txBody>
      </p:sp>
    </p:spTree>
    <p:extLst>
      <p:ext uri="{BB962C8B-B14F-4D97-AF65-F5344CB8AC3E}">
        <p14:creationId xmlns:p14="http://schemas.microsoft.com/office/powerpoint/2010/main" val="812371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777875" y="720725"/>
            <a:ext cx="5759450" cy="3600450"/>
          </a:xfrm>
          <a:ln/>
        </p:spPr>
      </p:sp>
      <p:sp>
        <p:nvSpPr>
          <p:cNvPr id="59395" name="Notes Placeholder 2"/>
          <p:cNvSpPr>
            <a:spLocks noGrp="1"/>
          </p:cNvSpPr>
          <p:nvPr>
            <p:ph type="body" idx="1"/>
          </p:nvPr>
        </p:nvSpPr>
        <p:spPr>
          <a:noFill/>
          <a:ln/>
        </p:spPr>
        <p:txBody>
          <a:bodyPr/>
          <a:lstStyle/>
          <a:p>
            <a:r>
              <a:rPr lang="en-US" sz="1300" dirty="0"/>
              <a:t>Three things have to occur to avoid an error </a:t>
            </a:r>
          </a:p>
          <a:p>
            <a:pPr marL="342900" indent="-342900">
              <a:buAutoNum type="arabicParenR"/>
            </a:pPr>
            <a:r>
              <a:rPr lang="en-US" sz="1300" dirty="0"/>
              <a:t>the foods purchased must be prescribed on the card; </a:t>
            </a:r>
          </a:p>
          <a:p>
            <a:pPr marL="342900" indent="-342900">
              <a:buAutoNum type="arabicParenR"/>
            </a:pPr>
            <a:r>
              <a:rPr lang="en-US" sz="1300" dirty="0"/>
              <a:t>the UPC has to be included in APL </a:t>
            </a:r>
          </a:p>
          <a:p>
            <a:pPr marL="342900" indent="-342900">
              <a:buAutoNum type="arabicParenR"/>
            </a:pPr>
            <a:r>
              <a:rPr lang="en-US" sz="1300" dirty="0"/>
              <a:t>the item has to be flagged in the store’s POS system</a:t>
            </a:r>
          </a:p>
          <a:p>
            <a:endParaRPr lang="en-US" sz="1300" b="1" dirty="0"/>
          </a:p>
          <a:p>
            <a:pPr marL="181240" indent="-181240">
              <a:buFont typeface="Arial" panose="020B0604020202020204" pitchFamily="34" charset="0"/>
              <a:buChar char="•"/>
            </a:pPr>
            <a:r>
              <a:rPr lang="en-US" sz="1300" dirty="0"/>
              <a:t>If a</a:t>
            </a:r>
            <a:r>
              <a:rPr lang="en-US" sz="1300" baseline="0" dirty="0"/>
              <a:t> food item doesn’t work, d</a:t>
            </a:r>
            <a:r>
              <a:rPr lang="en-US" sz="1300" dirty="0"/>
              <a:t>o not use another </a:t>
            </a:r>
            <a:r>
              <a:rPr lang="en-US" sz="1300" dirty="0">
                <a:solidFill>
                  <a:srgbClr val="FF0000"/>
                </a:solidFill>
                <a:highlight>
                  <a:srgbClr val="FFFF00"/>
                </a:highlight>
              </a:rPr>
              <a:t>UPC</a:t>
            </a:r>
            <a:r>
              <a:rPr lang="en-US" sz="1300" dirty="0">
                <a:solidFill>
                  <a:srgbClr val="FF0000"/>
                </a:solidFill>
              </a:rPr>
              <a:t> </a:t>
            </a:r>
            <a:r>
              <a:rPr lang="en-US" sz="1300" dirty="0"/>
              <a:t>code to allow the sale. </a:t>
            </a:r>
          </a:p>
          <a:p>
            <a:pPr marL="181240" indent="-181240">
              <a:buFont typeface="Arial" panose="020B0604020202020204" pitchFamily="34" charset="0"/>
              <a:buChar char="•"/>
            </a:pPr>
            <a:r>
              <a:rPr lang="en-US" sz="1300" dirty="0"/>
              <a:t>If a product does not scan due to a problem with the cardholder’s benefit balance, have them call the number on the back of the eWIC benefit card.</a:t>
            </a:r>
          </a:p>
          <a:p>
            <a:pPr marL="181240" indent="-181240">
              <a:buFont typeface="Arial" panose="020B0604020202020204" pitchFamily="34" charset="0"/>
              <a:buChar char="•"/>
            </a:pPr>
            <a:r>
              <a:rPr lang="en-US" sz="1300" dirty="0"/>
              <a:t>Also ask the manager to follow-up with the State WIC office to confirm if the item should be added to the Approved Product List (APL)</a:t>
            </a:r>
          </a:p>
          <a:p>
            <a:pPr marL="181240" indent="-181240">
              <a:buFont typeface="Arial" panose="020B0604020202020204" pitchFamily="34" charset="0"/>
              <a:buChar char="•"/>
            </a:pPr>
            <a:r>
              <a:rPr lang="en-US" sz="1300" dirty="0"/>
              <a:t>Your store’s POS should be downloading the APL file</a:t>
            </a:r>
            <a:r>
              <a:rPr lang="en-US" sz="1300" baseline="0" dirty="0"/>
              <a:t> daily</a:t>
            </a:r>
            <a:endParaRPr lang="en-US" sz="1300" dirty="0"/>
          </a:p>
        </p:txBody>
      </p:sp>
      <p:sp>
        <p:nvSpPr>
          <p:cNvPr id="59398" name="Slide Number Placeholder 5"/>
          <p:cNvSpPr>
            <a:spLocks noGrp="1"/>
          </p:cNvSpPr>
          <p:nvPr>
            <p:ph type="sldNum" sz="quarter" idx="5"/>
          </p:nvPr>
        </p:nvSpPr>
        <p:spPr>
          <a:noFill/>
        </p:spPr>
        <p:txBody>
          <a:bodyPr/>
          <a:lstStyle/>
          <a:p>
            <a:fld id="{33F18523-9372-4F75-B2FD-FADC386AA7A6}" type="slidenum">
              <a:rPr lang="en-US" smtClean="0">
                <a:ea typeface="ＭＳ Ｐゴシック" pitchFamily="34" charset="-128"/>
              </a:rPr>
              <a:pPr/>
              <a:t>32</a:t>
            </a:fld>
            <a:endParaRPr lang="en-US" dirty="0">
              <a:ea typeface="ＭＳ Ｐゴシック" pitchFamily="34" charset="-128"/>
            </a:endParaRPr>
          </a:p>
        </p:txBody>
      </p:sp>
      <p:sp>
        <p:nvSpPr>
          <p:cNvPr id="7" name="Header Placeholder 3"/>
          <p:cNvSpPr>
            <a:spLocks noGrp="1"/>
          </p:cNvSpPr>
          <p:nvPr>
            <p:ph type="hdr" sz="quarter"/>
          </p:nvPr>
        </p:nvSpPr>
        <p:spPr>
          <a:xfrm>
            <a:off x="5" y="1"/>
            <a:ext cx="5724940" cy="480389"/>
          </a:xfrm>
          <a:noFill/>
        </p:spPr>
        <p:txBody>
          <a:bodyPr/>
          <a:lstStyle/>
          <a:p>
            <a:r>
              <a:rPr lang="en-US" dirty="0">
                <a:ea typeface="ＭＳ Ｐゴシック" pitchFamily="34" charset="-128"/>
              </a:rPr>
              <a:t>VIRGINIA WIC PROGRAM -  New Store Enrollment Training</a:t>
            </a:r>
          </a:p>
        </p:txBody>
      </p:sp>
      <p:sp>
        <p:nvSpPr>
          <p:cNvPr id="8" name="Date Placeholder 7"/>
          <p:cNvSpPr>
            <a:spLocks noGrp="1"/>
          </p:cNvSpPr>
          <p:nvPr>
            <p:ph type="dt" idx="10"/>
          </p:nvPr>
        </p:nvSpPr>
        <p:spPr/>
        <p:txBody>
          <a:bodyPr/>
          <a:lstStyle/>
          <a:p>
            <a:pPr>
              <a:defRPr/>
            </a:pPr>
            <a:r>
              <a:rPr lang="en-US" dirty="0"/>
              <a:t>Spring 2018</a:t>
            </a:r>
          </a:p>
        </p:txBody>
      </p:sp>
    </p:spTree>
    <p:extLst>
      <p:ext uri="{BB962C8B-B14F-4D97-AF65-F5344CB8AC3E}">
        <p14:creationId xmlns:p14="http://schemas.microsoft.com/office/powerpoint/2010/main" val="1390666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pPr marL="181240" indent="-181240">
              <a:buFont typeface="Arial" panose="020B0604020202020204" pitchFamily="34" charset="0"/>
              <a:buChar char="•"/>
            </a:pPr>
            <a:r>
              <a:rPr lang="en-US" sz="1300" dirty="0"/>
              <a:t>There may be times where there’s trouble with a transaction. Employees need to know how</a:t>
            </a:r>
            <a:r>
              <a:rPr lang="en-US" sz="1300" baseline="0" dirty="0"/>
              <a:t> to handle POS problems.</a:t>
            </a:r>
            <a:endParaRPr lang="en-US" sz="1300" dirty="0"/>
          </a:p>
          <a:p>
            <a:pPr marL="181240" indent="-181240">
              <a:buFont typeface="Arial" panose="020B0604020202020204" pitchFamily="34" charset="0"/>
              <a:buChar char="•"/>
            </a:pPr>
            <a:r>
              <a:rPr lang="en-US" sz="1300" dirty="0"/>
              <a:t>There are different types of errors that may be unique to different stores. </a:t>
            </a:r>
          </a:p>
          <a:p>
            <a:pPr marL="181240" indent="-181240">
              <a:buFont typeface="Arial" panose="020B0604020202020204" pitchFamily="34" charset="0"/>
              <a:buChar char="•"/>
            </a:pPr>
            <a:r>
              <a:rPr lang="en-US" sz="1300" dirty="0"/>
              <a:t>Employees need to identify points of contact within their company for reporting errors. Employees also need to know points of contact to report “UPC not found” error messages</a:t>
            </a:r>
            <a:r>
              <a:rPr lang="en-US" sz="1300" baseline="0" dirty="0"/>
              <a:t> so that the information can be reported to the SWO</a:t>
            </a:r>
            <a:endParaRPr lang="en-US" sz="1300"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33</a:t>
            </a:fld>
            <a:endParaRPr lang="en-US" dirty="0">
              <a:solidFill>
                <a:prstClr val="black"/>
              </a:solidFill>
            </a:endParaRPr>
          </a:p>
        </p:txBody>
      </p:sp>
      <p:sp>
        <p:nvSpPr>
          <p:cNvPr id="7" name="Date Placeholder 6"/>
          <p:cNvSpPr>
            <a:spLocks noGrp="1"/>
          </p:cNvSpPr>
          <p:nvPr>
            <p:ph type="dt" idx="13"/>
          </p:nvPr>
        </p:nvSpPr>
        <p:spPr/>
        <p:txBody>
          <a:bodyPr/>
          <a:lstStyle/>
          <a:p>
            <a:pPr>
              <a:defRPr/>
            </a:pPr>
            <a:r>
              <a:rPr lang="en-US" dirty="0">
                <a:solidFill>
                  <a:prstClr val="black"/>
                </a:solidFill>
              </a:rPr>
              <a:t>Spring 2018</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b="1" baseline="0" dirty="0"/>
              <a:t>recap the topics already covered in the bullet items.</a:t>
            </a:r>
            <a:endParaRPr lang="en-US" b="1" i="1" u="sng"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2211871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sz="1300" dirty="0"/>
              <a:t>Host</a:t>
            </a:r>
            <a:r>
              <a:rPr lang="en-US" sz="1300" baseline="0" dirty="0"/>
              <a:t> pause to ask for any questions so far</a:t>
            </a:r>
            <a:endParaRPr lang="en-US" sz="1300"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419465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u="none" dirty="0"/>
              <a:t>Authorized retailers, corporate contacts, and support staff should use the Retailer Complaint and Incident Form found on our website, shown</a:t>
            </a:r>
            <a:r>
              <a:rPr lang="en-US" b="0" i="0" u="none" baseline="0" dirty="0"/>
              <a:t> on the slide </a:t>
            </a:r>
            <a:r>
              <a:rPr lang="en-US" b="0" i="0" u="none" dirty="0"/>
              <a:t>to report suspected abuse and potential violations experienced while serving eWIC cardholders. </a:t>
            </a:r>
            <a:r>
              <a:rPr lang="en-US" dirty="0"/>
              <a:t>The State WIC Office uses this information to promote program integrity and educate WIC customers.</a:t>
            </a:r>
          </a:p>
          <a:p>
            <a:r>
              <a:rPr lang="en-US" b="0" i="0" u="none" dirty="0"/>
              <a:t>The form includes details listed on the eWIC shopping list receipt. Forms must be completed with as much information</a:t>
            </a:r>
            <a:r>
              <a:rPr lang="en-US" b="0" i="0" u="none" baseline="0" dirty="0"/>
              <a:t> as possible, including</a:t>
            </a:r>
            <a:r>
              <a:rPr lang="en-US" b="0" i="0" u="none" dirty="0"/>
              <a:t>:</a:t>
            </a:r>
          </a:p>
          <a:p>
            <a:pPr marL="228600" indent="-228600">
              <a:buAutoNum type="arabicPeriod"/>
            </a:pPr>
            <a:r>
              <a:rPr lang="en-US" b="0" i="0" u="none" dirty="0" err="1"/>
              <a:t>eWIC</a:t>
            </a:r>
            <a:r>
              <a:rPr lang="en-US" b="0" i="0" u="none" dirty="0"/>
              <a:t> cardholder’s name </a:t>
            </a:r>
          </a:p>
          <a:p>
            <a:pPr marL="0" indent="0">
              <a:buNone/>
            </a:pPr>
            <a:r>
              <a:rPr lang="en-US" b="0" i="0" u="none" dirty="0"/>
              <a:t>2. Any other identifying information available to the retailer ; and</a:t>
            </a:r>
          </a:p>
          <a:p>
            <a:r>
              <a:rPr lang="en-US" b="0" i="0" u="none" dirty="0"/>
              <a:t>3. Brief description of the complaint or incident.</a:t>
            </a:r>
          </a:p>
          <a:p>
            <a:r>
              <a:rPr lang="en-US" b="0" i="0" u="none" dirty="0"/>
              <a:t>- This form and any attachments (such as receipts) should be submitted to the State WIC Office. Retailers should keep a copy for future reference.</a:t>
            </a:r>
          </a:p>
          <a:p>
            <a:r>
              <a:rPr lang="en-US" b="0" i="0" u="none" dirty="0"/>
              <a:t>- If an incident requires the involvement of police, the retailer should submit a copy of the police report if available.</a:t>
            </a:r>
          </a:p>
          <a:p>
            <a:r>
              <a:rPr lang="en-US" b="0" i="0" u="none" dirty="0"/>
              <a:t>- For assistance in the complaint submission process, contact your</a:t>
            </a:r>
            <a:r>
              <a:rPr lang="en-US" b="0" i="0" u="none" baseline="0" dirty="0"/>
              <a:t> </a:t>
            </a:r>
            <a:r>
              <a:rPr lang="en-US" b="0" i="0" u="none" dirty="0"/>
              <a:t>Vendor Liaison</a:t>
            </a:r>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1957731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1525" y="719138"/>
            <a:ext cx="5759450" cy="3600450"/>
          </a:xfrm>
        </p:spPr>
      </p:sp>
      <p:sp>
        <p:nvSpPr>
          <p:cNvPr id="3" name="Notes Placeholder 2"/>
          <p:cNvSpPr>
            <a:spLocks noGrp="1"/>
          </p:cNvSpPr>
          <p:nvPr>
            <p:ph type="body" idx="1"/>
          </p:nvPr>
        </p:nvSpPr>
        <p:spPr/>
        <p:txBody>
          <a:bodyPr>
            <a:normAutofit fontScale="92500"/>
          </a:bodyPr>
          <a:lstStyle/>
          <a:p>
            <a:pPr marL="181240" indent="-181240">
              <a:buFont typeface="Arial" panose="020B0604020202020204" pitchFamily="34" charset="0"/>
              <a:buChar char="•"/>
            </a:pPr>
            <a:r>
              <a:rPr lang="en-US" sz="1200" dirty="0"/>
              <a:t>On-site stocking and monitoring visits,</a:t>
            </a:r>
            <a:r>
              <a:rPr lang="en-US" sz="1200" baseline="0" dirty="0"/>
              <a:t> </a:t>
            </a:r>
            <a:r>
              <a:rPr lang="en-US" sz="1200" dirty="0" err="1"/>
              <a:t>eWIC</a:t>
            </a:r>
            <a:r>
              <a:rPr lang="en-US" sz="1200" dirty="0"/>
              <a:t> transaction buys,</a:t>
            </a:r>
            <a:r>
              <a:rPr lang="en-US" sz="1200" baseline="0" dirty="0"/>
              <a:t> </a:t>
            </a:r>
            <a:r>
              <a:rPr lang="en-US" sz="1200" dirty="0"/>
              <a:t>Formula audits</a:t>
            </a:r>
            <a:r>
              <a:rPr lang="en-US" sz="1200" baseline="0" dirty="0"/>
              <a:t>, </a:t>
            </a:r>
            <a:r>
              <a:rPr lang="en-US" sz="1200" dirty="0"/>
              <a:t>Compliance investigations </a:t>
            </a:r>
          </a:p>
          <a:p>
            <a:pPr marL="0" indent="0">
              <a:buFont typeface="Arial" panose="020B0604020202020204" pitchFamily="34" charset="0"/>
              <a:buNone/>
            </a:pPr>
            <a:r>
              <a:rPr lang="en-US" sz="1200" dirty="0"/>
              <a:t>Also:</a:t>
            </a:r>
          </a:p>
          <a:p>
            <a:pPr marL="181240" indent="-181240">
              <a:buFont typeface="Arial" panose="020B0604020202020204" pitchFamily="34" charset="0"/>
              <a:buChar char="•"/>
            </a:pPr>
            <a:r>
              <a:rPr lang="en-US" sz="1200" dirty="0"/>
              <a:t>Customer Service help line (877-TELL-WIC),</a:t>
            </a:r>
            <a:r>
              <a:rPr lang="en-US" sz="1200" baseline="0" dirty="0"/>
              <a:t> </a:t>
            </a:r>
            <a:r>
              <a:rPr lang="en-US" sz="1200" dirty="0"/>
              <a:t>Mandatory training sessions</a:t>
            </a:r>
            <a:endParaRPr lang="en-US" sz="1200" baseline="0" dirty="0"/>
          </a:p>
          <a:p>
            <a:r>
              <a:rPr lang="en-US" sz="1400" dirty="0"/>
              <a:t>The state agency monitors authorized store's performance throughout the contract period in order to ensure qualified stores are authorized. Three common types of monitoring are On Site Monitoring Reviews, Inventory Audits, and Compliance Buys.</a:t>
            </a:r>
          </a:p>
          <a:p>
            <a:r>
              <a:rPr lang="en-US" sz="1400" b="1" dirty="0"/>
              <a:t>1. Monitoring Reviews – unannounced,</a:t>
            </a:r>
            <a:r>
              <a:rPr lang="en-US" sz="1400" b="1" baseline="0" dirty="0"/>
              <a:t> checking for minimum stock and required materials</a:t>
            </a:r>
            <a:endParaRPr lang="en-US" sz="1400" dirty="0"/>
          </a:p>
          <a:p>
            <a:pPr marL="181240" indent="-181240">
              <a:buFont typeface="Arial" panose="020B0604020202020204" pitchFamily="34" charset="0"/>
              <a:buChar char="•"/>
            </a:pPr>
            <a:r>
              <a:rPr lang="en-US" sz="1400" dirty="0"/>
              <a:t>Manager will be notified in writing by the </a:t>
            </a:r>
            <a:r>
              <a:rPr lang="en-US" sz="1400" dirty="0" err="1"/>
              <a:t>SWO</a:t>
            </a:r>
            <a:r>
              <a:rPr lang="en-US" sz="1400" dirty="0"/>
              <a:t> if any corrective action is required.</a:t>
            </a:r>
          </a:p>
          <a:p>
            <a:pPr marL="181240" indent="-181240">
              <a:buFont typeface="Arial" panose="020B0604020202020204" pitchFamily="34" charset="0"/>
              <a:buChar char="•"/>
            </a:pPr>
            <a:r>
              <a:rPr lang="en-US" sz="1400" dirty="0"/>
              <a:t>Frequency of visits varies</a:t>
            </a:r>
          </a:p>
          <a:p>
            <a:r>
              <a:rPr lang="en-US" sz="1400" dirty="0"/>
              <a:t>2</a:t>
            </a:r>
            <a:r>
              <a:rPr lang="en-US" sz="1400" baseline="0" dirty="0"/>
              <a:t> </a:t>
            </a:r>
            <a:r>
              <a:rPr lang="en-US" sz="1400" dirty="0"/>
              <a:t>. </a:t>
            </a:r>
            <a:r>
              <a:rPr lang="en-US" sz="1400" b="1" dirty="0"/>
              <a:t>Formula Audits</a:t>
            </a:r>
          </a:p>
          <a:p>
            <a:pPr marL="285750" indent="-285750">
              <a:buFont typeface="Arial" panose="020B0604020202020204" pitchFamily="34" charset="0"/>
              <a:buChar char="•"/>
            </a:pPr>
            <a:r>
              <a:rPr lang="en-US" sz="1400" dirty="0"/>
              <a:t>Keep records of formula purchases for the last 12 months</a:t>
            </a:r>
          </a:p>
          <a:p>
            <a:pPr marL="181240" indent="-181240">
              <a:buFont typeface="Arial" panose="020B0604020202020204" pitchFamily="34" charset="0"/>
              <a:buChar char="•"/>
            </a:pPr>
            <a:r>
              <a:rPr lang="en-US" sz="1400" dirty="0"/>
              <a:t>Confirm formula is being purchased from an approved supplier/distributor</a:t>
            </a:r>
          </a:p>
          <a:p>
            <a:r>
              <a:rPr lang="en-US" sz="1400" dirty="0"/>
              <a:t>3. </a:t>
            </a:r>
            <a:r>
              <a:rPr lang="en-US" sz="1400" b="1" dirty="0"/>
              <a:t>Compliance Buys</a:t>
            </a:r>
          </a:p>
          <a:p>
            <a:r>
              <a:rPr lang="en-US" sz="1400" dirty="0"/>
              <a:t>The Virginia WIC Program is required by federal law to conduct undercover covert buys, such</a:t>
            </a:r>
            <a:r>
              <a:rPr lang="en-US" sz="1400" baseline="0" dirty="0"/>
              <a:t> as</a:t>
            </a:r>
            <a:r>
              <a:rPr lang="en-US" sz="1400" dirty="0"/>
              <a:t> secret shopper buys, at all authorized stores. </a:t>
            </a:r>
            <a:endParaRPr lang="en-US" sz="1300" dirty="0"/>
          </a:p>
          <a:p>
            <a:pPr marL="0" indent="0">
              <a:buFont typeface="+mj-lt"/>
              <a:buNone/>
            </a:pPr>
            <a:endParaRPr lang="en-US" sz="2100" b="1" dirty="0">
              <a:cs typeface="Calibri" panose="020F0502020204030204" pitchFamily="34" charset="0"/>
            </a:endParaRPr>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37</a:t>
            </a:fld>
            <a:endParaRPr lang="en-US" dirty="0">
              <a:solidFill>
                <a:prstClr val="black"/>
              </a:solidFill>
            </a:endParaRPr>
          </a:p>
        </p:txBody>
      </p:sp>
      <p:sp>
        <p:nvSpPr>
          <p:cNvPr id="7" name="Date Placeholder 6"/>
          <p:cNvSpPr>
            <a:spLocks noGrp="1"/>
          </p:cNvSpPr>
          <p:nvPr>
            <p:ph type="dt" idx="13"/>
          </p:nvPr>
        </p:nvSpPr>
        <p:spPr/>
        <p:txBody>
          <a:bodyPr/>
          <a:lstStyle/>
          <a:p>
            <a:pPr>
              <a:defRPr/>
            </a:pPr>
            <a:r>
              <a:rPr lang="en-US" dirty="0">
                <a:solidFill>
                  <a:prstClr val="black"/>
                </a:solidFill>
              </a:rPr>
              <a:t>Spring 2018</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ＭＳ Ｐゴシック" pitchFamily="-109" charset="-128"/>
                <a:cs typeface="ＭＳ Ｐゴシック"/>
              </a:rPr>
              <a:t>Reimbursements for any foods, formulas or medical foods ineligible for purchase using the </a:t>
            </a:r>
            <a:r>
              <a:rPr lang="en-US" sz="1200" kern="1200" dirty="0" err="1">
                <a:solidFill>
                  <a:schemeClr val="tx1"/>
                </a:solidFill>
                <a:effectLst/>
                <a:latin typeface="Calibri" pitchFamily="34" charset="0"/>
                <a:ea typeface="ＭＳ Ｐゴシック" pitchFamily="-109" charset="-128"/>
                <a:cs typeface="ＭＳ Ｐゴシック"/>
              </a:rPr>
              <a:t>eWIC</a:t>
            </a:r>
            <a:r>
              <a:rPr lang="en-US" sz="1200" kern="1200" dirty="0">
                <a:solidFill>
                  <a:schemeClr val="tx1"/>
                </a:solidFill>
                <a:effectLst/>
                <a:latin typeface="Calibri" pitchFamily="34" charset="0"/>
                <a:ea typeface="ＭＳ Ｐゴシック" pitchFamily="-109" charset="-128"/>
                <a:cs typeface="ＭＳ Ｐゴシック"/>
              </a:rPr>
              <a:t> benefit card may result in a Vendor Claims assessment. An example of when a Vendor Claim may be assessed is when a generic Price Look-Up (PLU 4469 or 44691) code is improperly used when processing an </a:t>
            </a:r>
            <a:r>
              <a:rPr lang="en-US" sz="1200" kern="1200" dirty="0" err="1">
                <a:solidFill>
                  <a:schemeClr val="tx1"/>
                </a:solidFill>
                <a:effectLst/>
                <a:latin typeface="Calibri" pitchFamily="34" charset="0"/>
                <a:ea typeface="ＭＳ Ｐゴシック" pitchFamily="-109" charset="-128"/>
                <a:cs typeface="ＭＳ Ｐゴシック"/>
              </a:rPr>
              <a:t>eWIC</a:t>
            </a:r>
            <a:r>
              <a:rPr lang="en-US" sz="1200" kern="1200" dirty="0">
                <a:solidFill>
                  <a:schemeClr val="tx1"/>
                </a:solidFill>
                <a:effectLst/>
                <a:latin typeface="Calibri" pitchFamily="34" charset="0"/>
                <a:ea typeface="ＭＳ Ｐゴシック" pitchFamily="-109" charset="-128"/>
                <a:cs typeface="ＭＳ Ｐゴシック"/>
              </a:rPr>
              <a:t> transaction.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ＭＳ Ｐゴシック" pitchFamily="-109" charset="-128"/>
                <a:cs typeface="ＭＳ Ｐゴシック"/>
              </a:rPr>
              <a:t> These types of violations discovered during a compliance investigation can lead to a Vendor Claim being assessed, as well as the store’s WIC Program authorization being at risk for disqualification.</a:t>
            </a:r>
          </a:p>
          <a:p>
            <a:endParaRPr lang="en-US" dirty="0"/>
          </a:p>
        </p:txBody>
      </p:sp>
      <p:sp>
        <p:nvSpPr>
          <p:cNvPr id="4" name="Header Placeholder 3"/>
          <p:cNvSpPr>
            <a:spLocks noGrp="1"/>
          </p:cNvSpPr>
          <p:nvPr>
            <p:ph type="hdr" sz="quarter" idx="10"/>
          </p:nvPr>
        </p:nvSpPr>
        <p:spPr/>
        <p:txBody>
          <a:bodyPr/>
          <a:lstStyle/>
          <a:p>
            <a:pPr>
              <a:defRPr/>
            </a:pPr>
            <a:r>
              <a:rPr lang="en-US"/>
              <a:t>VIRGINIA WIC PROGRAM</a:t>
            </a:r>
            <a:endParaRPr lang="en-US" dirty="0"/>
          </a:p>
        </p:txBody>
      </p:sp>
      <p:sp>
        <p:nvSpPr>
          <p:cNvPr id="5" name="Date Placeholder 4"/>
          <p:cNvSpPr>
            <a:spLocks noGrp="1"/>
          </p:cNvSpPr>
          <p:nvPr>
            <p:ph type="dt" idx="11"/>
          </p:nvPr>
        </p:nvSpPr>
        <p:spPr/>
        <p:txBody>
          <a:bodyPr/>
          <a:lstStyle/>
          <a:p>
            <a:pPr>
              <a:defRPr/>
            </a:pPr>
            <a:r>
              <a:rPr lang="en-US"/>
              <a:t>Spring 2018</a:t>
            </a:r>
            <a:endParaRPr lang="en-US" dirty="0"/>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38</a:t>
            </a:fld>
            <a:endParaRPr lang="en-US" dirty="0"/>
          </a:p>
        </p:txBody>
      </p:sp>
    </p:spTree>
    <p:extLst>
      <p:ext uri="{BB962C8B-B14F-4D97-AF65-F5344CB8AC3E}">
        <p14:creationId xmlns:p14="http://schemas.microsoft.com/office/powerpoint/2010/main" val="647077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Virginia’s stance on incentive items p</a:t>
            </a:r>
            <a:r>
              <a:rPr lang="en-US" dirty="0"/>
              <a:t>er the</a:t>
            </a:r>
            <a:r>
              <a:rPr lang="en-US" baseline="0" dirty="0"/>
              <a:t> retailer agreement</a:t>
            </a:r>
          </a:p>
          <a:p>
            <a:endParaRPr lang="en-US" baseline="0" dirty="0"/>
          </a:p>
          <a:p>
            <a:endParaRPr lang="en-US" dirty="0"/>
          </a:p>
        </p:txBody>
      </p:sp>
      <p:sp>
        <p:nvSpPr>
          <p:cNvPr id="4" name="Header Placeholder 3"/>
          <p:cNvSpPr>
            <a:spLocks noGrp="1"/>
          </p:cNvSpPr>
          <p:nvPr>
            <p:ph type="hdr" sz="quarter" idx="10"/>
          </p:nvPr>
        </p:nvSpPr>
        <p:spPr/>
        <p:txBody>
          <a:bodyPr/>
          <a:lstStyle/>
          <a:p>
            <a:pPr>
              <a:defRPr/>
            </a:pPr>
            <a:r>
              <a:rPr lang="en-US"/>
              <a:t>VIRGINIA WIC PROGRAM</a:t>
            </a:r>
            <a:endParaRPr lang="en-US" dirty="0"/>
          </a:p>
        </p:txBody>
      </p:sp>
      <p:sp>
        <p:nvSpPr>
          <p:cNvPr id="5" name="Date Placeholder 4"/>
          <p:cNvSpPr>
            <a:spLocks noGrp="1"/>
          </p:cNvSpPr>
          <p:nvPr>
            <p:ph type="dt" idx="11"/>
          </p:nvPr>
        </p:nvSpPr>
        <p:spPr/>
        <p:txBody>
          <a:bodyPr/>
          <a:lstStyle/>
          <a:p>
            <a:pPr>
              <a:defRPr/>
            </a:pPr>
            <a:r>
              <a:rPr lang="en-US"/>
              <a:t>Spring 2018</a:t>
            </a:r>
            <a:endParaRPr lang="en-US" dirty="0"/>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39</a:t>
            </a:fld>
            <a:endParaRPr lang="en-US" dirty="0"/>
          </a:p>
        </p:txBody>
      </p:sp>
    </p:spTree>
    <p:extLst>
      <p:ext uri="{BB962C8B-B14F-4D97-AF65-F5344CB8AC3E}">
        <p14:creationId xmlns:p14="http://schemas.microsoft.com/office/powerpoint/2010/main" val="239468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550863"/>
            <a:ext cx="5759450" cy="3600450"/>
          </a:xfrm>
        </p:spPr>
      </p:sp>
      <p:sp>
        <p:nvSpPr>
          <p:cNvPr id="3" name="Notes Placeholder 2"/>
          <p:cNvSpPr>
            <a:spLocks noGrp="1"/>
          </p:cNvSpPr>
          <p:nvPr>
            <p:ph type="body" idx="1"/>
          </p:nvPr>
        </p:nvSpPr>
        <p:spPr/>
        <p:txBody>
          <a:bodyPr>
            <a:normAutofit/>
          </a:bodyPr>
          <a:lstStyle/>
          <a:p>
            <a:r>
              <a:rPr lang="en-US" dirty="0"/>
              <a:t>Federal regulations determine the topics that must be covered during  training</a:t>
            </a:r>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949485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baseline="0" dirty="0"/>
              <a:t>An example may be if a cashier is a WIC customer as well, they should not ring up their own WIC purchase.</a:t>
            </a:r>
          </a:p>
          <a:p>
            <a:pPr defTabSz="478498">
              <a:buFont typeface="Arial" pitchFamily="34" charset="0"/>
              <a:buChar char="•"/>
              <a:defRPr/>
            </a:pPr>
            <a:r>
              <a:rPr lang="en-US" baseline="0" dirty="0"/>
              <a:t>Most stores have a policy in place as a condition of employment, please ask your manager for the policy</a:t>
            </a:r>
          </a:p>
          <a:p>
            <a:pPr>
              <a:buFont typeface="Arial" pitchFamily="34" charset="0"/>
              <a:buChar char="•"/>
            </a:pPr>
            <a:r>
              <a:rPr lang="en-US" baseline="0" dirty="0"/>
              <a:t>Contact vendor liaison if questions come up and or clarification is needed</a:t>
            </a:r>
          </a:p>
          <a:p>
            <a:pPr>
              <a:buFont typeface="Arial" pitchFamily="34" charset="0"/>
              <a:buChar char="•"/>
            </a:pPr>
            <a:endParaRPr lang="en-US" baseline="0" dirty="0"/>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40</a:t>
            </a:fld>
            <a:endParaRPr lang="en-US" dirty="0"/>
          </a:p>
        </p:txBody>
      </p:sp>
      <p:sp>
        <p:nvSpPr>
          <p:cNvPr id="7" name="Date Placeholder 6"/>
          <p:cNvSpPr>
            <a:spLocks noGrp="1"/>
          </p:cNvSpPr>
          <p:nvPr>
            <p:ph type="dt" idx="13"/>
          </p:nvPr>
        </p:nvSpPr>
        <p:spPr/>
        <p:txBody>
          <a:bodyPr/>
          <a:lstStyle/>
          <a:p>
            <a:pPr>
              <a:defRPr/>
            </a:pPr>
            <a:r>
              <a:rPr lang="en-US" dirty="0"/>
              <a:t>Spring 2018</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733425"/>
            <a:ext cx="5854700" cy="3660775"/>
          </a:xfrm>
        </p:spPr>
      </p:sp>
      <p:sp>
        <p:nvSpPr>
          <p:cNvPr id="3" name="Notes Placeholder 2"/>
          <p:cNvSpPr>
            <a:spLocks noGrp="1"/>
          </p:cNvSpPr>
          <p:nvPr>
            <p:ph type="body" idx="1"/>
          </p:nvPr>
        </p:nvSpPr>
        <p:spPr/>
        <p:txBody>
          <a:bodyPr/>
          <a:lstStyle/>
          <a:p>
            <a:r>
              <a:rPr lang="en-US" sz="1300" b="1" dirty="0"/>
              <a:t>How to access Retailer Resources website on</a:t>
            </a:r>
            <a:r>
              <a:rPr lang="en-US" sz="1300" b="1" baseline="0" dirty="0"/>
              <a:t> a</a:t>
            </a:r>
            <a:r>
              <a:rPr lang="en-US" sz="1300" b="1" dirty="0"/>
              <a:t> mobile</a:t>
            </a:r>
            <a:r>
              <a:rPr lang="en-US" sz="1300" b="1" baseline="0" dirty="0"/>
              <a:t> device </a:t>
            </a:r>
            <a:r>
              <a:rPr lang="en-US" sz="1300" b="1" dirty="0"/>
              <a:t>or desktop.</a:t>
            </a:r>
            <a:endParaRPr lang="en-US" dirty="0"/>
          </a:p>
          <a:p>
            <a:r>
              <a:rPr lang="en-US" dirty="0"/>
              <a:t>The</a:t>
            </a:r>
            <a:r>
              <a:rPr lang="en-US" baseline="0" dirty="0"/>
              <a:t> vendor compliance team provides documents and materials for your information and training.</a:t>
            </a:r>
          </a:p>
          <a:p>
            <a:r>
              <a:rPr lang="en-US" baseline="0" dirty="0"/>
              <a:t>Using a web browser on a mobile device or desktop, you can access retailer information, including training newsletters, the vendor manual, the minimum stocking requirements, and many other resources.</a:t>
            </a:r>
          </a:p>
          <a:p>
            <a:endParaRPr lang="en-US" baseline="0" dirty="0"/>
          </a:p>
          <a:p>
            <a:r>
              <a:rPr lang="en-US" baseline="0" dirty="0"/>
              <a:t> A visual of how to access the information is on the slide. You can also use the direct link listed at the bottom of the slide and save it to your favorites.</a:t>
            </a:r>
          </a:p>
          <a:p>
            <a:endParaRPr lang="en-US" b="1" baseline="0" dirty="0"/>
          </a:p>
          <a:p>
            <a:r>
              <a:rPr lang="en-US" b="0" baseline="0" dirty="0"/>
              <a:t>During a monitoring visit, resources accessed this way by a store employee will count as having the materials required. </a:t>
            </a:r>
          </a:p>
        </p:txBody>
      </p:sp>
      <p:sp>
        <p:nvSpPr>
          <p:cNvPr id="4" name="Slide Number Placeholder 3"/>
          <p:cNvSpPr>
            <a:spLocks noGrp="1"/>
          </p:cNvSpPr>
          <p:nvPr>
            <p:ph type="sldNum" sz="quarter" idx="10"/>
          </p:nvPr>
        </p:nvSpPr>
        <p:spPr/>
        <p:txBody>
          <a:bodyPr/>
          <a:lstStyle/>
          <a:p>
            <a:fld id="{7AF9CDA5-DF64-4E35-9AB1-9189E935DA7E}" type="slidenum">
              <a:rPr lang="en-US" smtClean="0"/>
              <a:t>41</a:t>
            </a:fld>
            <a:endParaRPr lang="en-US" dirty="0"/>
          </a:p>
        </p:txBody>
      </p:sp>
    </p:spTree>
    <p:extLst>
      <p:ext uri="{BB962C8B-B14F-4D97-AF65-F5344CB8AC3E}">
        <p14:creationId xmlns:p14="http://schemas.microsoft.com/office/powerpoint/2010/main" val="789169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pPr marL="181240" indent="-181240">
              <a:buFont typeface="Arial" panose="020B0604020202020204" pitchFamily="34" charset="0"/>
              <a:buChar char="•"/>
            </a:pPr>
            <a:r>
              <a:rPr lang="en-US" sz="1300" dirty="0"/>
              <a:t>The resources</a:t>
            </a:r>
            <a:r>
              <a:rPr lang="en-US" sz="1300" baseline="0" dirty="0"/>
              <a:t> that are available on the retailer page vary; some of the most popular ones are listed here. </a:t>
            </a:r>
          </a:p>
          <a:p>
            <a:pPr marL="181240" indent="-181240">
              <a:buFont typeface="Arial" panose="020B0604020202020204" pitchFamily="34" charset="0"/>
              <a:buChar char="•"/>
            </a:pPr>
            <a:r>
              <a:rPr lang="en-US" sz="1300" baseline="0" dirty="0"/>
              <a:t>We created a direct web address to help you find them easily – virginiawicretailers.com</a:t>
            </a:r>
            <a:endParaRPr lang="en-US" sz="1300" dirty="0"/>
          </a:p>
          <a:p>
            <a:pPr marL="181240" marR="0" lvl="0" indent="-18124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300" dirty="0"/>
              <a:t>Retailers</a:t>
            </a:r>
            <a:r>
              <a:rPr lang="en-US" sz="1300" baseline="0" dirty="0"/>
              <a:t> are e</a:t>
            </a:r>
            <a:r>
              <a:rPr lang="en-US" sz="1300" dirty="0"/>
              <a:t>ncouraged to keep a hard copy of the retailer manual in a centralized location –staff should know where it’s kept </a:t>
            </a:r>
          </a:p>
          <a:p>
            <a:pPr marL="181240" indent="-181240">
              <a:buFont typeface="Arial" panose="020B0604020202020204" pitchFamily="34" charset="0"/>
              <a:buChar char="•"/>
            </a:pPr>
            <a:endParaRPr lang="en-US" sz="1300"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42</a:t>
            </a:fld>
            <a:endParaRPr lang="en-US" dirty="0">
              <a:solidFill>
                <a:prstClr val="black"/>
              </a:solidFill>
            </a:endParaRPr>
          </a:p>
        </p:txBody>
      </p:sp>
      <p:sp>
        <p:nvSpPr>
          <p:cNvPr id="7" name="Date Placeholder 6"/>
          <p:cNvSpPr>
            <a:spLocks noGrp="1"/>
          </p:cNvSpPr>
          <p:nvPr>
            <p:ph type="dt" idx="13"/>
          </p:nvPr>
        </p:nvSpPr>
        <p:spPr/>
        <p:txBody>
          <a:bodyPr/>
          <a:lstStyle/>
          <a:p>
            <a:pPr>
              <a:defRPr/>
            </a:pPr>
            <a:r>
              <a:rPr lang="en-US" dirty="0">
                <a:solidFill>
                  <a:prstClr val="black"/>
                </a:solidFill>
              </a:rPr>
              <a:t>Spring 2018</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vendor</a:t>
            </a:r>
            <a:r>
              <a:rPr lang="en-US" baseline="0" dirty="0"/>
              <a:t> liaison areas, the state is broken up into 3 regions for the WIC program</a:t>
            </a:r>
            <a:endParaRPr lang="en-US" dirty="0"/>
          </a:p>
        </p:txBody>
      </p:sp>
      <p:sp>
        <p:nvSpPr>
          <p:cNvPr id="4" name="Header Placeholder 3"/>
          <p:cNvSpPr>
            <a:spLocks noGrp="1"/>
          </p:cNvSpPr>
          <p:nvPr>
            <p:ph type="hdr" sz="quarter" idx="10"/>
          </p:nvPr>
        </p:nvSpPr>
        <p:spPr/>
        <p:txBody>
          <a:bodyPr/>
          <a:lstStyle/>
          <a:p>
            <a:pPr>
              <a:defRPr/>
            </a:pPr>
            <a:r>
              <a:rPr lang="en-US"/>
              <a:t>VIRGINIA WIC PROGRAM</a:t>
            </a:r>
            <a:endParaRPr lang="en-US" dirty="0"/>
          </a:p>
        </p:txBody>
      </p:sp>
      <p:sp>
        <p:nvSpPr>
          <p:cNvPr id="5" name="Date Placeholder 4"/>
          <p:cNvSpPr>
            <a:spLocks noGrp="1"/>
          </p:cNvSpPr>
          <p:nvPr>
            <p:ph type="dt" idx="11"/>
          </p:nvPr>
        </p:nvSpPr>
        <p:spPr/>
        <p:txBody>
          <a:bodyPr/>
          <a:lstStyle/>
          <a:p>
            <a:pPr>
              <a:defRPr/>
            </a:pPr>
            <a:r>
              <a:rPr lang="en-US"/>
              <a:t>Spring 2018</a:t>
            </a:r>
            <a:endParaRPr lang="en-US" dirty="0"/>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43</a:t>
            </a:fld>
            <a:endParaRPr lang="en-US" dirty="0"/>
          </a:p>
        </p:txBody>
      </p:sp>
    </p:spTree>
    <p:extLst>
      <p:ext uri="{BB962C8B-B14F-4D97-AF65-F5344CB8AC3E}">
        <p14:creationId xmlns:p14="http://schemas.microsoft.com/office/powerpoint/2010/main" val="2477945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sz="1300" b="1" dirty="0"/>
              <a:t>HANDOUT</a:t>
            </a:r>
            <a:r>
              <a:rPr lang="en-US" sz="1300" b="0" dirty="0"/>
              <a:t>:</a:t>
            </a:r>
            <a:r>
              <a:rPr lang="en-US" sz="1300" b="0" baseline="0" dirty="0"/>
              <a:t> </a:t>
            </a:r>
            <a:r>
              <a:rPr lang="en-US" sz="1300" b="1" dirty="0"/>
              <a:t>TEAM DIRECTORY</a:t>
            </a:r>
          </a:p>
          <a:p>
            <a:r>
              <a:rPr lang="en-US" sz="1300" dirty="0"/>
              <a:t>Program Requirement/Communications</a:t>
            </a:r>
          </a:p>
          <a:p>
            <a:pPr marL="181240" indent="-181240">
              <a:buFont typeface="Arial" panose="020B0604020202020204" pitchFamily="34" charset="0"/>
              <a:buChar char="•"/>
            </a:pPr>
            <a:r>
              <a:rPr lang="en-US" sz="1300" dirty="0"/>
              <a:t>Retailers must maintain a email account regularly</a:t>
            </a:r>
            <a:r>
              <a:rPr lang="en-US" sz="1300" baseline="0" dirty="0"/>
              <a:t> and throughout the contract period</a:t>
            </a:r>
            <a:r>
              <a:rPr lang="en-US" sz="1300" dirty="0"/>
              <a:t> </a:t>
            </a:r>
          </a:p>
          <a:p>
            <a:pPr marL="181240" indent="-181240">
              <a:buFont typeface="Arial" panose="020B0604020202020204" pitchFamily="34" charset="0"/>
              <a:buChar char="•"/>
            </a:pPr>
            <a:r>
              <a:rPr lang="en-US" sz="1300" dirty="0"/>
              <a:t>Routine letters will be sent to either the store owner</a:t>
            </a:r>
            <a:r>
              <a:rPr lang="en-US" sz="1300" baseline="0" dirty="0"/>
              <a:t> or </a:t>
            </a:r>
            <a:r>
              <a:rPr lang="en-US" sz="1300" dirty="0"/>
              <a:t>manager via email.   Warning letters are sent Certified Mail to the physical address of the store and email to corporate contact.</a:t>
            </a:r>
          </a:p>
          <a:p>
            <a:pPr marL="181240" indent="-181240">
              <a:buFont typeface="Arial" panose="020B0604020202020204" pitchFamily="34" charset="0"/>
              <a:buChar char="•"/>
            </a:pPr>
            <a:r>
              <a:rPr lang="en-US" sz="1300" dirty="0"/>
              <a:t>Notify us of email address changes. </a:t>
            </a:r>
            <a:r>
              <a:rPr lang="en-US" sz="1300" baseline="0" dirty="0"/>
              <a:t> B</a:t>
            </a:r>
            <a:r>
              <a:rPr lang="en-US" sz="1300" dirty="0"/>
              <a:t>eing on the distribution list keeps you abreast of updates, training and webinars, etc.</a:t>
            </a:r>
          </a:p>
          <a:p>
            <a:pPr marL="181240" indent="-181240">
              <a:buFont typeface="Arial" panose="020B0604020202020204" pitchFamily="34" charset="0"/>
              <a:buChar char="•"/>
            </a:pPr>
            <a:r>
              <a:rPr lang="en-US" sz="1300" dirty="0"/>
              <a:t>Retail stores can use </a:t>
            </a:r>
            <a:r>
              <a:rPr lang="en-US" sz="1300" u="sng" dirty="0">
                <a:hlinkClick r:id="rId3"/>
              </a:rPr>
              <a:t>WIC_retailer@vdh.virginia.gov</a:t>
            </a:r>
            <a:r>
              <a:rPr lang="en-US" sz="1300" dirty="0"/>
              <a:t> to email Vendor Compliance Team </a:t>
            </a:r>
          </a:p>
          <a:p>
            <a:pPr defTabSz="0">
              <a:spcBef>
                <a:spcPts val="0"/>
              </a:spcBef>
              <a:defRPr/>
            </a:pPr>
            <a:endParaRPr lang="en-US" b="1" u="sng" dirty="0"/>
          </a:p>
          <a:p>
            <a:pPr marL="229426" indent="-229426" defTabSz="0">
              <a:spcBef>
                <a:spcPts val="0"/>
              </a:spcBef>
              <a:buFont typeface="Wingdings" pitchFamily="2" charset="2"/>
              <a:buChar char="Ø"/>
              <a:defRPr/>
            </a:pPr>
            <a:endParaRPr lang="en-US" u="sng" dirty="0"/>
          </a:p>
          <a:p>
            <a:pPr marL="229426" indent="-229426"/>
            <a:endParaRPr lang="en-US"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44</a:t>
            </a:fld>
            <a:endParaRPr lang="en-US" dirty="0">
              <a:solidFill>
                <a:prstClr val="black"/>
              </a:solidFill>
            </a:endParaRPr>
          </a:p>
        </p:txBody>
      </p:sp>
      <p:sp>
        <p:nvSpPr>
          <p:cNvPr id="7" name="Date Placeholder 6"/>
          <p:cNvSpPr>
            <a:spLocks noGrp="1"/>
          </p:cNvSpPr>
          <p:nvPr>
            <p:ph type="dt" idx="13"/>
          </p:nvPr>
        </p:nvSpPr>
        <p:spPr/>
        <p:txBody>
          <a:bodyPr/>
          <a:lstStyle/>
          <a:p>
            <a:pPr>
              <a:defRPr/>
            </a:pPr>
            <a:r>
              <a:rPr lang="en-US" dirty="0">
                <a:solidFill>
                  <a:prstClr val="black"/>
                </a:solidFill>
              </a:rPr>
              <a:t>Spring 2018</a:t>
            </a:r>
          </a:p>
        </p:txBody>
      </p:sp>
    </p:spTree>
    <p:extLst>
      <p:ext uri="{BB962C8B-B14F-4D97-AF65-F5344CB8AC3E}">
        <p14:creationId xmlns:p14="http://schemas.microsoft.com/office/powerpoint/2010/main" val="1032814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720725"/>
            <a:ext cx="5759450" cy="3600450"/>
          </a:xfrm>
        </p:spPr>
      </p:sp>
      <p:sp>
        <p:nvSpPr>
          <p:cNvPr id="3" name="Notes Placeholder 2"/>
          <p:cNvSpPr>
            <a:spLocks noGrp="1"/>
          </p:cNvSpPr>
          <p:nvPr>
            <p:ph type="body" idx="1"/>
          </p:nvPr>
        </p:nvSpPr>
        <p:spPr/>
        <p:txBody>
          <a:bodyPr>
            <a:normAutofit/>
          </a:bodyPr>
          <a:lstStyle/>
          <a:p>
            <a:r>
              <a:rPr lang="en-US" sz="1300" dirty="0"/>
              <a:t> </a:t>
            </a:r>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45</a:t>
            </a:fld>
            <a:endParaRPr lang="en-US" dirty="0"/>
          </a:p>
        </p:txBody>
      </p:sp>
      <p:sp>
        <p:nvSpPr>
          <p:cNvPr id="7" name="Date Placeholder 6"/>
          <p:cNvSpPr>
            <a:spLocks noGrp="1"/>
          </p:cNvSpPr>
          <p:nvPr>
            <p:ph type="dt" idx="13"/>
          </p:nvPr>
        </p:nvSpPr>
        <p:spPr/>
        <p:txBody>
          <a:bodyPr/>
          <a:lstStyle/>
          <a:p>
            <a:pPr>
              <a:defRPr/>
            </a:pPr>
            <a:r>
              <a:rPr lang="en-US" dirty="0"/>
              <a:t>Spring 2018</a:t>
            </a:r>
          </a:p>
        </p:txBody>
      </p:sp>
      <p:pic>
        <p:nvPicPr>
          <p:cNvPr id="35842" name="Picture 2" descr="http://www.shirleytaylor.com/blog/wp-content/uploads/2012/03/TALK.jpg"/>
          <p:cNvPicPr>
            <a:picLocks noChangeAspect="1" noChangeArrowheads="1"/>
          </p:cNvPicPr>
          <p:nvPr/>
        </p:nvPicPr>
        <p:blipFill>
          <a:blip r:embed="rId3"/>
          <a:srcRect/>
          <a:stretch>
            <a:fillRect/>
          </a:stretch>
        </p:blipFill>
        <p:spPr bwMode="auto">
          <a:xfrm>
            <a:off x="6758615" y="1495276"/>
            <a:ext cx="2124217" cy="1576840"/>
          </a:xfrm>
          <a:prstGeom prst="rect">
            <a:avLst/>
          </a:prstGeom>
          <a:noFill/>
        </p:spPr>
      </p:pic>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sz="1300" b="1" dirty="0"/>
              <a:t>By watching</a:t>
            </a:r>
            <a:r>
              <a:rPr lang="en-US" sz="1300" b="1" baseline="0" dirty="0"/>
              <a:t> this training, you have completed the training requirements for the 2023 reauthorization. </a:t>
            </a:r>
            <a:endParaRPr lang="en-US" sz="1300" dirty="0"/>
          </a:p>
          <a:p>
            <a:pPr marL="457200" lvl="0" indent="-457200">
              <a:spcAft>
                <a:spcPts val="1200"/>
              </a:spcAft>
              <a:buFont typeface="Arial" panose="020B0604020202020204" pitchFamily="34" charset="0"/>
              <a:buChar char="•"/>
            </a:pPr>
            <a:r>
              <a:rPr lang="en-US" sz="1300" dirty="0"/>
              <a:t> </a:t>
            </a:r>
            <a:r>
              <a:rPr lang="en-US" sz="1400" kern="1200" dirty="0">
                <a:solidFill>
                  <a:schemeClr val="tx1"/>
                </a:solidFill>
                <a:latin typeface="Calibri" pitchFamily="34" charset="0"/>
                <a:ea typeface="ＭＳ Ｐゴシック" pitchFamily="-109" charset="-128"/>
                <a:cs typeface="ＭＳ Ｐゴシック"/>
              </a:rPr>
              <a:t>Gained knowledge on each area required by federal regulations </a:t>
            </a:r>
          </a:p>
          <a:p>
            <a:pPr marL="0" indent="0">
              <a:buFont typeface="Arial" panose="020B0604020202020204" pitchFamily="34" charset="0"/>
              <a:buNone/>
            </a:pPr>
            <a:endParaRPr lang="en-US" sz="1300" dirty="0"/>
          </a:p>
          <a:p>
            <a:r>
              <a:rPr lang="en-US" sz="1300" b="1" dirty="0"/>
              <a:t>Review Expectations</a:t>
            </a:r>
            <a:endParaRPr lang="en-US" sz="1300" dirty="0"/>
          </a:p>
          <a:p>
            <a:pPr marL="571500" indent="-571500" defTabSz="914400">
              <a:spcAft>
                <a:spcPts val="1800"/>
              </a:spcAft>
              <a:buSzPct val="100000"/>
              <a:buFont typeface="Arial" panose="020B0604020202020204" pitchFamily="34" charset="0"/>
              <a:buChar char="•"/>
              <a:defRPr/>
            </a:pPr>
            <a:r>
              <a:rPr lang="en-US" sz="1200" kern="1200" dirty="0">
                <a:solidFill>
                  <a:schemeClr val="tx1"/>
                </a:solidFill>
                <a:latin typeface="Calibri" pitchFamily="34" charset="0"/>
                <a:ea typeface="ＭＳ Ｐゴシック" pitchFamily="-109" charset="-128"/>
                <a:cs typeface="Arial" panose="020B0604020202020204" pitchFamily="34" charset="0"/>
              </a:rPr>
              <a:t>Refreshed</a:t>
            </a:r>
            <a:r>
              <a:rPr lang="en-US" sz="1200" kern="1200" baseline="0" dirty="0">
                <a:solidFill>
                  <a:schemeClr val="tx1"/>
                </a:solidFill>
                <a:latin typeface="Calibri" pitchFamily="34" charset="0"/>
                <a:ea typeface="ＭＳ Ｐゴシック" pitchFamily="-109" charset="-128"/>
                <a:cs typeface="Arial" panose="020B0604020202020204" pitchFamily="34" charset="0"/>
              </a:rPr>
              <a:t> </a:t>
            </a:r>
            <a:r>
              <a:rPr lang="en-US" sz="1200" kern="1200" dirty="0">
                <a:solidFill>
                  <a:schemeClr val="tx1"/>
                </a:solidFill>
                <a:latin typeface="Calibri" pitchFamily="34" charset="0"/>
                <a:ea typeface="ＭＳ Ｐゴシック" pitchFamily="-109" charset="-128"/>
                <a:cs typeface="Arial" panose="020B0604020202020204" pitchFamily="34" charset="0"/>
              </a:rPr>
              <a:t>your knowledge on the</a:t>
            </a:r>
            <a:r>
              <a:rPr lang="en-US" sz="1200" kern="1200" baseline="0" dirty="0">
                <a:solidFill>
                  <a:schemeClr val="tx1"/>
                </a:solidFill>
                <a:latin typeface="Calibri" pitchFamily="34" charset="0"/>
                <a:ea typeface="ＭＳ Ｐゴシック" pitchFamily="-109" charset="-128"/>
                <a:cs typeface="Arial" panose="020B0604020202020204" pitchFamily="34" charset="0"/>
              </a:rPr>
              <a:t> WIC program</a:t>
            </a:r>
            <a:endParaRPr lang="en-US" sz="1200" kern="1200" dirty="0">
              <a:solidFill>
                <a:schemeClr val="tx1"/>
              </a:solidFill>
              <a:latin typeface="Calibri" pitchFamily="34" charset="0"/>
              <a:ea typeface="ＭＳ Ｐゴシック" pitchFamily="-109" charset="-128"/>
              <a:cs typeface="Arial" panose="020B0604020202020204" pitchFamily="34" charset="0"/>
            </a:endParaRPr>
          </a:p>
          <a:p>
            <a:pPr marL="181240" indent="-181240" defTabSz="480461">
              <a:buFont typeface="Arial" panose="020B0604020202020204" pitchFamily="34" charset="0"/>
              <a:buChar char="•"/>
              <a:defRPr/>
            </a:pPr>
            <a:endParaRPr lang="en-US" dirty="0"/>
          </a:p>
          <a:p>
            <a:pPr marL="181240" indent="-181240" defTabSz="480461">
              <a:buFont typeface="Arial" panose="020B0604020202020204" pitchFamily="34" charset="0"/>
              <a:buChar char="•"/>
              <a:defRPr/>
            </a:pPr>
            <a:r>
              <a:rPr lang="en-US" dirty="0"/>
              <a:t>NEXT</a:t>
            </a:r>
            <a:r>
              <a:rPr lang="en-US" baseline="0" dirty="0"/>
              <a:t> STEPS:</a:t>
            </a:r>
          </a:p>
          <a:p>
            <a:pPr marL="638440" lvl="1" indent="-181240" defTabSz="480461">
              <a:buFont typeface="Arial" panose="020B0604020202020204" pitchFamily="34" charset="0"/>
              <a:buChar char="•"/>
              <a:defRPr/>
            </a:pPr>
            <a:r>
              <a:rPr lang="en-US" baseline="0" dirty="0"/>
              <a:t>Pass along relevant information to your staff</a:t>
            </a:r>
          </a:p>
          <a:p>
            <a:pPr marL="638440" lvl="1" indent="-181240" defTabSz="480461">
              <a:buFont typeface="Arial" panose="020B0604020202020204" pitchFamily="34" charset="0"/>
              <a:buChar char="•"/>
              <a:defRPr/>
            </a:pPr>
            <a:r>
              <a:rPr lang="en-US" baseline="0" dirty="0"/>
              <a:t>Sign and return a new retailer agreement</a:t>
            </a:r>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46</a:t>
            </a:fld>
            <a:endParaRPr lang="en-US" dirty="0"/>
          </a:p>
        </p:txBody>
      </p:sp>
      <p:sp>
        <p:nvSpPr>
          <p:cNvPr id="7" name="Date Placeholder 6"/>
          <p:cNvSpPr>
            <a:spLocks noGrp="1"/>
          </p:cNvSpPr>
          <p:nvPr>
            <p:ph type="dt" idx="13"/>
          </p:nvPr>
        </p:nvSpPr>
        <p:spPr/>
        <p:txBody>
          <a:bodyPr/>
          <a:lstStyle/>
          <a:p>
            <a:pPr>
              <a:defRPr/>
            </a:pPr>
            <a:r>
              <a:rPr lang="en-US" dirty="0"/>
              <a:t>Spring 2018</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endParaRPr lang="en-US" sz="1300"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47</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a:bodyPr>
          <a:lstStyle/>
          <a:p>
            <a:r>
              <a:rPr lang="en-US" sz="1300" dirty="0"/>
              <a:t>Thank</a:t>
            </a:r>
            <a:r>
              <a:rPr lang="en-US" sz="1300" baseline="0" dirty="0"/>
              <a:t> you for your attention – </a:t>
            </a:r>
            <a:r>
              <a:rPr lang="en-US" sz="1300" baseline="0"/>
              <a:t>please contact </a:t>
            </a:r>
            <a:r>
              <a:rPr lang="en-US" sz="1300" baseline="0" dirty="0"/>
              <a:t>us with any questions you may have</a:t>
            </a:r>
            <a:endParaRPr lang="en-US" sz="1300" dirty="0"/>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260679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300" dirty="0">
                <a:solidFill>
                  <a:srgbClr val="000000"/>
                </a:solidFill>
                <a:ea typeface="MS PGothic" panose="020B0600070205080204" pitchFamily="34" charset="-128"/>
                <a:cs typeface="Calibri" panose="020F0502020204030204" pitchFamily="34" charset="0"/>
              </a:rPr>
              <a:t>The Special Supplemental Nutrition Program for Women, Infants, and Children is a food and nutrition program benefitting infants, children up</a:t>
            </a:r>
            <a:r>
              <a:rPr lang="en-US" sz="1300" baseline="0" dirty="0">
                <a:solidFill>
                  <a:srgbClr val="000000"/>
                </a:solidFill>
                <a:ea typeface="MS PGothic" panose="020B0600070205080204" pitchFamily="34" charset="-128"/>
                <a:cs typeface="Calibri" panose="020F0502020204030204" pitchFamily="34" charset="0"/>
              </a:rPr>
              <a:t> to age </a:t>
            </a:r>
            <a:r>
              <a:rPr lang="en-US" sz="1300" dirty="0">
                <a:solidFill>
                  <a:srgbClr val="000000"/>
                </a:solidFill>
                <a:ea typeface="MS PGothic" panose="020B0600070205080204" pitchFamily="34" charset="-128"/>
                <a:cs typeface="Calibri" panose="020F0502020204030204" pitchFamily="34" charset="0"/>
              </a:rPr>
              <a:t>5, and pregnant, postpartum and breastfeeding women with low to moderate incomes. </a:t>
            </a:r>
          </a:p>
          <a:p>
            <a:pPr>
              <a:lnSpc>
                <a:spcPct val="107000"/>
              </a:lnSpc>
              <a:spcBef>
                <a:spcPts val="0"/>
              </a:spcBef>
              <a:spcAft>
                <a:spcPts val="0"/>
              </a:spcAft>
            </a:pPr>
            <a:r>
              <a:rPr lang="en-US" sz="1300" dirty="0">
                <a:solidFill>
                  <a:srgbClr val="000000"/>
                </a:solidFill>
                <a:latin typeface="Times New Roman" panose="02020603050405020304" pitchFamily="18" charset="0"/>
                <a:ea typeface="MS PGothic" panose="020B0600070205080204" pitchFamily="34" charset="-128"/>
                <a:cs typeface="Calibri" panose="020F0502020204030204" pitchFamily="34" charset="0"/>
              </a:rPr>
              <a:t> </a:t>
            </a:r>
            <a:r>
              <a:rPr lang="en-US" sz="1300" dirty="0">
                <a:solidFill>
                  <a:srgbClr val="000000"/>
                </a:solidFill>
                <a:ea typeface="MS PGothic" panose="020B0600070205080204" pitchFamily="34" charset="-128"/>
                <a:cs typeface="Calibri" panose="020F0502020204030204" pitchFamily="34" charset="0"/>
              </a:rPr>
              <a:t>	</a:t>
            </a:r>
          </a:p>
          <a:p>
            <a:pPr marL="0" indent="0">
              <a:buFont typeface="Arial" panose="020B0604020202020204" pitchFamily="34" charset="0"/>
              <a:buNone/>
            </a:pPr>
            <a:r>
              <a:rPr lang="en-US" baseline="0" dirty="0"/>
              <a:t>numerous studies show that :</a:t>
            </a:r>
          </a:p>
          <a:p>
            <a:pPr marL="181240" indent="-181240">
              <a:buFont typeface="Arial" panose="020B0604020202020204" pitchFamily="34" charset="0"/>
              <a:buChar char="•"/>
            </a:pPr>
            <a:r>
              <a:rPr lang="en-US" dirty="0"/>
              <a:t>Women who participate in WIC give birth to healthier babies who are more likely to survive infancy.</a:t>
            </a:r>
          </a:p>
          <a:p>
            <a:pPr marL="181240" indent="-181240">
              <a:buFont typeface="Arial" panose="020B0604020202020204" pitchFamily="34" charset="0"/>
              <a:buChar char="•"/>
            </a:pPr>
            <a:r>
              <a:rPr lang="en-US" dirty="0"/>
              <a:t>WIC supports more nutritious diets and better infant feeding practices.  WIC participants buy and eat more fruits, vegetables, whole grains, and low-fat dairy products</a:t>
            </a:r>
          </a:p>
          <a:p>
            <a:pPr>
              <a:lnSpc>
                <a:spcPct val="107000"/>
              </a:lnSpc>
              <a:spcBef>
                <a:spcPts val="0"/>
              </a:spcBef>
              <a:spcAft>
                <a:spcPts val="0"/>
              </a:spcAft>
            </a:pPr>
            <a:endParaRPr lang="en-US" dirty="0"/>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5" name="Date Placeholder 4"/>
          <p:cNvSpPr>
            <a:spLocks noGrp="1"/>
          </p:cNvSpPr>
          <p:nvPr>
            <p:ph type="dt" idx="11"/>
          </p:nvPr>
        </p:nvSpPr>
        <p:spPr/>
        <p:txBody>
          <a:bodyPr/>
          <a:lstStyle/>
          <a:p>
            <a:pPr>
              <a:defRPr/>
            </a:pPr>
            <a:r>
              <a:rPr lang="en-US" dirty="0"/>
              <a:t>Spring 2018</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5</a:t>
            </a:fld>
            <a:endParaRPr lang="en-US" dirty="0"/>
          </a:p>
        </p:txBody>
      </p:sp>
    </p:spTree>
    <p:extLst>
      <p:ext uri="{BB962C8B-B14F-4D97-AF65-F5344CB8AC3E}">
        <p14:creationId xmlns:p14="http://schemas.microsoft.com/office/powerpoint/2010/main" val="95047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720725"/>
            <a:ext cx="5757863" cy="3600450"/>
          </a:xfrm>
        </p:spPr>
      </p:sp>
      <p:sp>
        <p:nvSpPr>
          <p:cNvPr id="3" name="Notes Placeholder 2"/>
          <p:cNvSpPr>
            <a:spLocks noGrp="1"/>
          </p:cNvSpPr>
          <p:nvPr>
            <p:ph type="body" idx="1"/>
          </p:nvPr>
        </p:nvSpPr>
        <p:spPr>
          <a:xfrm>
            <a:off x="732183" y="4643204"/>
            <a:ext cx="5850835" cy="4320213"/>
          </a:xfrm>
        </p:spPr>
        <p:txBody>
          <a:bodyPr>
            <a:normAutofit/>
          </a:bodyPr>
          <a:lstStyle/>
          <a:p>
            <a:pPr marL="0" lvl="1"/>
            <a:r>
              <a:rPr lang="en-US" dirty="0"/>
              <a:t>Authorized retailers play</a:t>
            </a:r>
            <a:r>
              <a:rPr lang="en-US" baseline="0" dirty="0"/>
              <a:t> an important role in the WIC program by </a:t>
            </a:r>
            <a:r>
              <a:rPr lang="en-US" dirty="0"/>
              <a:t>helping to make sure WIC customers receive the nutritious WIC approved foods they are prescribed.</a:t>
            </a:r>
          </a:p>
          <a:p>
            <a:pPr marL="0" lvl="1"/>
            <a:endParaRPr lang="en-US" dirty="0"/>
          </a:p>
          <a:p>
            <a:pPr marL="0" lvl="1"/>
            <a:r>
              <a:rPr lang="en-US" dirty="0"/>
              <a:t>Retailers are responsible for providing good customer service that ensures a WIC customer feels welcome in their store</a:t>
            </a:r>
          </a:p>
        </p:txBody>
      </p:sp>
      <p:sp>
        <p:nvSpPr>
          <p:cNvPr id="4" name="Header Placeholder 3"/>
          <p:cNvSpPr>
            <a:spLocks noGrp="1"/>
          </p:cNvSpPr>
          <p:nvPr>
            <p:ph type="hdr" sz="quarter" idx="10"/>
          </p:nvPr>
        </p:nvSpPr>
        <p:spPr/>
        <p:txBody>
          <a:bodyPr/>
          <a:lstStyle/>
          <a:p>
            <a:pPr>
              <a:defRPr/>
            </a:pPr>
            <a:r>
              <a:rPr lang="en-US" dirty="0">
                <a:solidFill>
                  <a:prstClr val="black"/>
                </a:solidFill>
              </a:rPr>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solidFill>
                  <a:prstClr val="black"/>
                </a:solidFill>
              </a:rPr>
              <a:pPr>
                <a:def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normAutofit fontScale="55000" lnSpcReduction="20000"/>
          </a:bodyPr>
          <a:lstStyle/>
          <a:p>
            <a:pPr marL="229338" indent="-229397"/>
            <a:r>
              <a:rPr lang="en-US" sz="3900" b="1" dirty="0">
                <a:latin typeface="+mn-lt"/>
              </a:rPr>
              <a:t>NEED TO RE-RECORD</a:t>
            </a:r>
          </a:p>
          <a:p>
            <a:pPr marL="229338" indent="-229397"/>
            <a:r>
              <a:rPr lang="en-US" sz="3900" b="1" dirty="0">
                <a:latin typeface="+mn-lt"/>
              </a:rPr>
              <a:t>There were some minor changes to the 2022 food list; string cheese, grits, Greek yogurt, and organic infant fruits and vegetables were added, as well as the option to purchase natural peanut butter and single serving fruits and vegetables. </a:t>
            </a:r>
          </a:p>
          <a:p>
            <a:pPr marL="229338" indent="-229397"/>
            <a:r>
              <a:rPr lang="en-US" sz="3900" b="1" baseline="0" dirty="0">
                <a:latin typeface="+mn-lt"/>
              </a:rPr>
              <a:t>The brochure also Looks a little different than 2 years ago:</a:t>
            </a:r>
          </a:p>
          <a:p>
            <a:pPr marL="229338" indent="-229397"/>
            <a:r>
              <a:rPr lang="en-US" sz="3900" b="0" baseline="0" dirty="0">
                <a:latin typeface="+mn-lt"/>
              </a:rPr>
              <a:t>English – shown here with a green cover, Spanish is a blue cover, both found on our website. If you didn’t already, throw out the 2020 food lists.</a:t>
            </a:r>
          </a:p>
          <a:p>
            <a:pPr marL="229338" indent="-229397"/>
            <a:r>
              <a:rPr lang="en-US" sz="3900" b="0" baseline="0" dirty="0">
                <a:latin typeface="+mn-lt"/>
              </a:rPr>
              <a:t>We’ll review the current food list now.</a:t>
            </a:r>
            <a:endParaRPr lang="en-US" sz="3900" b="0" dirty="0">
              <a:latin typeface="+mn-lt"/>
            </a:endParaRPr>
          </a:p>
          <a:p>
            <a:pPr marL="229338" indent="-229397"/>
            <a:endParaRPr lang="en-US" sz="3900" b="1" dirty="0">
              <a:latin typeface="+mn-lt"/>
            </a:endParaRPr>
          </a:p>
          <a:p>
            <a:pPr marL="229338" indent="-229397"/>
            <a:endParaRPr lang="en-US" sz="3900" dirty="0">
              <a:latin typeface="+mn-lt"/>
            </a:endParaRPr>
          </a:p>
        </p:txBody>
      </p:sp>
      <p:sp>
        <p:nvSpPr>
          <p:cNvPr id="4" name="Header Placeholder 3"/>
          <p:cNvSpPr>
            <a:spLocks noGrp="1"/>
          </p:cNvSpPr>
          <p:nvPr>
            <p:ph type="hdr" sz="quarter" idx="10"/>
          </p:nvPr>
        </p:nvSpPr>
        <p:spPr/>
        <p:txBody>
          <a:bodyPr/>
          <a:lstStyle/>
          <a:p>
            <a:pPr>
              <a:defRPr/>
            </a:pPr>
            <a:r>
              <a:rPr lang="en-US" dirty="0"/>
              <a:t>VIRGINIA WIC PROGRAM</a:t>
            </a:r>
          </a:p>
        </p:txBody>
      </p:sp>
      <p:sp>
        <p:nvSpPr>
          <p:cNvPr id="6" name="Slide Number Placeholder 5"/>
          <p:cNvSpPr>
            <a:spLocks noGrp="1"/>
          </p:cNvSpPr>
          <p:nvPr>
            <p:ph type="sldNum" sz="quarter" idx="12"/>
          </p:nvPr>
        </p:nvSpPr>
        <p:spPr/>
        <p:txBody>
          <a:bodyPr/>
          <a:lstStyle/>
          <a:p>
            <a:pPr>
              <a:defRPr/>
            </a:pPr>
            <a:fld id="{C38A8AE5-7905-4381-9571-54C558120083}" type="slidenum">
              <a:rPr lang="en-US" smtClean="0"/>
              <a:pPr>
                <a:defRPr/>
              </a:pPr>
              <a:t>7</a:t>
            </a:fld>
            <a:endParaRPr lang="en-US" dirty="0"/>
          </a:p>
        </p:txBody>
      </p:sp>
      <p:sp>
        <p:nvSpPr>
          <p:cNvPr id="7" name="Date Placeholder 6"/>
          <p:cNvSpPr>
            <a:spLocks noGrp="1"/>
          </p:cNvSpPr>
          <p:nvPr>
            <p:ph type="dt" idx="13"/>
          </p:nvPr>
        </p:nvSpPr>
        <p:spPr/>
        <p:txBody>
          <a:bodyPr/>
          <a:lstStyle/>
          <a:p>
            <a:pPr>
              <a:defRPr/>
            </a:pPr>
            <a:r>
              <a:rPr lang="en-US" dirty="0"/>
              <a:t>Spring 2018</a:t>
            </a:r>
          </a:p>
        </p:txBody>
      </p:sp>
    </p:spTree>
    <p:extLst>
      <p:ext uri="{BB962C8B-B14F-4D97-AF65-F5344CB8AC3E}">
        <p14:creationId xmlns:p14="http://schemas.microsoft.com/office/powerpoint/2010/main" val="295955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300" dirty="0"/>
              <a:t>WIC customers are allowed to purchase fresh, frozen or canned fruit and vegetables.</a:t>
            </a:r>
          </a:p>
          <a:p>
            <a:r>
              <a:rPr lang="en-US" sz="1300" dirty="0"/>
              <a:t>Dried fruit is not allowed. They may choose to buy one type or they may buy a combination.</a:t>
            </a:r>
          </a:p>
          <a:p>
            <a:endParaRPr lang="en-US" sz="1300" dirty="0"/>
          </a:p>
          <a:p>
            <a:r>
              <a:rPr lang="en-US" sz="1300" dirty="0"/>
              <a:t>There</a:t>
            </a:r>
            <a:r>
              <a:rPr lang="en-US" sz="1300" baseline="0" dirty="0"/>
              <a:t> are i</a:t>
            </a:r>
            <a:r>
              <a:rPr lang="en-US" sz="1300" dirty="0"/>
              <a:t>ngredients not allowed in canned and frozen fruits</a:t>
            </a:r>
            <a:r>
              <a:rPr lang="en-US" sz="1300" baseline="0" dirty="0"/>
              <a:t> including </a:t>
            </a:r>
            <a:r>
              <a:rPr lang="en-US" sz="1300" dirty="0"/>
              <a:t>Sugar</a:t>
            </a:r>
            <a:r>
              <a:rPr lang="en-US" sz="1300" baseline="0" dirty="0"/>
              <a:t> or</a:t>
            </a:r>
            <a:r>
              <a:rPr lang="en-US" sz="1300" dirty="0"/>
              <a:t> Sugar substitutes </a:t>
            </a:r>
          </a:p>
          <a:p>
            <a:pPr marL="181240" indent="-181240">
              <a:buFont typeface="Arial" panose="020B0604020202020204" pitchFamily="34" charset="0"/>
              <a:buChar char="•"/>
            </a:pPr>
            <a:r>
              <a:rPr lang="en-US" sz="1300" dirty="0"/>
              <a:t>Canned fruits are allowed if</a:t>
            </a:r>
            <a:r>
              <a:rPr lang="en-US" sz="1300" baseline="0" dirty="0"/>
              <a:t> </a:t>
            </a:r>
            <a:r>
              <a:rPr lang="en-US" sz="1300" dirty="0"/>
              <a:t>packed in water, juice or fruit juice concentrate. </a:t>
            </a:r>
          </a:p>
          <a:p>
            <a:pPr marL="181240" indent="-181240">
              <a:buFont typeface="Arial" panose="020B0604020202020204" pitchFamily="34" charset="0"/>
              <a:buChar char="•"/>
            </a:pPr>
            <a:r>
              <a:rPr lang="en-US" sz="1300" dirty="0"/>
              <a:t>Because no sugar is added, unsweetened applesauce is allowed. Frozen fruits in bags are allowed</a:t>
            </a:r>
          </a:p>
          <a:p>
            <a:pPr marL="181240" indent="-181240">
              <a:buFont typeface="Arial" panose="020B0604020202020204" pitchFamily="34" charset="0"/>
              <a:buChar char="•"/>
            </a:pPr>
            <a:r>
              <a:rPr lang="en-US" sz="1300" b="1" dirty="0"/>
              <a:t>Cash Value Benefits</a:t>
            </a:r>
            <a:r>
              <a:rPr lang="en-US" sz="1300" dirty="0"/>
              <a:t> ,(or CVB )are issued</a:t>
            </a:r>
            <a:r>
              <a:rPr lang="en-US" sz="1300" baseline="0" dirty="0"/>
              <a:t> </a:t>
            </a:r>
            <a:r>
              <a:rPr lang="en-US" sz="1300" dirty="0"/>
              <a:t>as a specific dollar amount – in order to grant participants more flexibility in the fruits and vegetables they purchase. CVB are used only for purchasing fruits and vegetables, whether fresh, frozen, or canned. While all other issued benefits are for a specific quantity of food (i.e., 16 oz. bread)</a:t>
            </a:r>
          </a:p>
          <a:p>
            <a:r>
              <a:rPr lang="en-US" sz="1300" dirty="0"/>
              <a:t>Participants do not receive cash back if their purchase is less than the benefit amount.</a:t>
            </a:r>
          </a:p>
          <a:p>
            <a:endParaRPr lang="en-US" sz="1500" dirty="0"/>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8</a:t>
            </a:fld>
            <a:endParaRPr lang="en-US" dirty="0">
              <a:solidFill>
                <a:prstClr val="black"/>
              </a:solidFill>
              <a:latin typeface="Calibri"/>
              <a:ea typeface="+mn-ea"/>
            </a:endParaRPr>
          </a:p>
        </p:txBody>
      </p:sp>
    </p:spTree>
    <p:extLst>
      <p:ext uri="{BB962C8B-B14F-4D97-AF65-F5344CB8AC3E}">
        <p14:creationId xmlns:p14="http://schemas.microsoft.com/office/powerpoint/2010/main" val="347660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6591" y="4590758"/>
            <a:ext cx="5850835" cy="4320212"/>
          </a:xfrm>
        </p:spPr>
        <p:txBody>
          <a:bodyPr/>
          <a:lstStyle/>
          <a:p>
            <a:r>
              <a:rPr lang="en-US" sz="1500" dirty="0"/>
              <a:t>Whole grain foods include whole wheat bread, tortillas made of corn or whole wheat, whole wheat pasta and brown rice. 16 ounces is the approved size for all whole grains.</a:t>
            </a:r>
          </a:p>
          <a:p>
            <a:endParaRPr lang="en-US" sz="1500" dirty="0"/>
          </a:p>
          <a:p>
            <a:r>
              <a:rPr lang="en-US" sz="1500" dirty="0"/>
              <a:t>WIC customers can redeem any combination of whole grain choices up to the</a:t>
            </a:r>
            <a:r>
              <a:rPr lang="en-US" sz="1500" baseline="0" dirty="0"/>
              <a:t> </a:t>
            </a:r>
            <a:r>
              <a:rPr lang="en-US" sz="1500" dirty="0"/>
              <a:t>amount of ounces in the benefits account. Breakfast cereals don’t count</a:t>
            </a:r>
            <a:r>
              <a:rPr lang="en-US" sz="1500" baseline="0" dirty="0"/>
              <a:t> toward</a:t>
            </a:r>
            <a:r>
              <a:rPr lang="en-US" sz="1500" dirty="0"/>
              <a:t> whole grain choice for their benefits.</a:t>
            </a:r>
          </a:p>
        </p:txBody>
      </p:sp>
      <p:sp>
        <p:nvSpPr>
          <p:cNvPr id="4" name="Slide Number Placeholder 3"/>
          <p:cNvSpPr>
            <a:spLocks noGrp="1"/>
          </p:cNvSpPr>
          <p:nvPr>
            <p:ph type="sldNum" sz="quarter" idx="10"/>
          </p:nvPr>
        </p:nvSpPr>
        <p:spPr/>
        <p:txBody>
          <a:bodyPr/>
          <a:lstStyle/>
          <a:p>
            <a:pPr defTabSz="963586" fontAlgn="auto">
              <a:spcBef>
                <a:spcPts val="0"/>
              </a:spcBef>
              <a:spcAft>
                <a:spcPts val="0"/>
              </a:spcAft>
              <a:defRPr/>
            </a:pPr>
            <a:fld id="{7AF9CDA5-DF64-4E35-9AB1-9189E935DA7E}" type="slidenum">
              <a:rPr lang="en-US">
                <a:solidFill>
                  <a:prstClr val="black"/>
                </a:solidFill>
                <a:latin typeface="Calibri"/>
                <a:ea typeface="+mn-ea"/>
              </a:rPr>
              <a:pPr defTabSz="963586" fontAlgn="auto">
                <a:spcBef>
                  <a:spcPts val="0"/>
                </a:spcBef>
                <a:spcAft>
                  <a:spcPts val="0"/>
                </a:spcAft>
                <a:defRPr/>
              </a:pPr>
              <a:t>9</a:t>
            </a:fld>
            <a:endParaRPr lang="en-US" dirty="0">
              <a:solidFill>
                <a:prstClr val="black"/>
              </a:solidFill>
              <a:latin typeface="Calibri"/>
              <a:ea typeface="+mn-ea"/>
            </a:endParaRPr>
          </a:p>
        </p:txBody>
      </p:sp>
    </p:spTree>
    <p:extLst>
      <p:ext uri="{BB962C8B-B14F-4D97-AF65-F5344CB8AC3E}">
        <p14:creationId xmlns:p14="http://schemas.microsoft.com/office/powerpoint/2010/main" val="275698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0100" y="2070100"/>
            <a:ext cx="9061450" cy="1428750"/>
          </a:xfrm>
        </p:spPr>
        <p:txBody>
          <a:bodyPr/>
          <a:lstStyle/>
          <a:p>
            <a:r>
              <a:rPr lang="en-US"/>
              <a:t>Click to edit Master title style</a:t>
            </a:r>
          </a:p>
        </p:txBody>
      </p:sp>
      <p:sp>
        <p:nvSpPr>
          <p:cNvPr id="3" name="Subtitle 2"/>
          <p:cNvSpPr>
            <a:spLocks noGrp="1"/>
          </p:cNvSpPr>
          <p:nvPr>
            <p:ph type="subTitle" idx="1"/>
          </p:nvPr>
        </p:nvSpPr>
        <p:spPr>
          <a:xfrm>
            <a:off x="1598613" y="3776663"/>
            <a:ext cx="7464425" cy="17049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19095602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36092541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9538" y="266700"/>
            <a:ext cx="2398712" cy="5688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266700"/>
            <a:ext cx="7043738" cy="5688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15498509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084" y="6178314"/>
            <a:ext cx="2487717" cy="354898"/>
          </a:xfrm>
          <a:prstGeom prst="rect">
            <a:avLst/>
          </a:prstGeom>
        </p:spPr>
        <p:txBody>
          <a:bodyPr/>
          <a:lstStyle/>
          <a:p>
            <a:fld id="{BD06E301-021B-4865-9588-EFB26333B027}" type="datetime1">
              <a:rPr lang="en-US" smtClean="0"/>
              <a:pPr/>
              <a:t>5/3/2023</a:t>
            </a:fld>
            <a:endParaRPr lang="en-US" dirty="0"/>
          </a:p>
        </p:txBody>
      </p:sp>
      <p:sp>
        <p:nvSpPr>
          <p:cNvPr id="4" name="Footer Placeholder 3"/>
          <p:cNvSpPr>
            <a:spLocks noGrp="1"/>
          </p:cNvSpPr>
          <p:nvPr>
            <p:ph type="ftr" sz="quarter" idx="11"/>
          </p:nvPr>
        </p:nvSpPr>
        <p:spPr>
          <a:xfrm>
            <a:off x="3642733" y="6178314"/>
            <a:ext cx="3376188" cy="354898"/>
          </a:xfrm>
          <a:prstGeom prst="rect">
            <a:avLst/>
          </a:prstGeom>
        </p:spPr>
        <p:txBody>
          <a:bodyPr/>
          <a:lstStyle/>
          <a:p>
            <a:endParaRPr lang="en-US" dirty="0"/>
          </a:p>
        </p:txBody>
      </p:sp>
      <p:sp>
        <p:nvSpPr>
          <p:cNvPr id="5" name="Slide Number Placeholder 4"/>
          <p:cNvSpPr>
            <a:spLocks noGrp="1"/>
          </p:cNvSpPr>
          <p:nvPr>
            <p:ph type="sldNum" sz="quarter" idx="12"/>
          </p:nvPr>
        </p:nvSpPr>
        <p:spPr>
          <a:xfrm>
            <a:off x="7640851" y="6178314"/>
            <a:ext cx="2487717" cy="354898"/>
          </a:xfrm>
          <a:prstGeom prst="rect">
            <a:avLst/>
          </a:prstGeom>
        </p:spPr>
        <p:txBody>
          <a:bodyPr/>
          <a:lstStyle/>
          <a:p>
            <a:fld id="{2DCC3485-B4CF-40EB-B1D9-B38926DC28C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084" y="6178314"/>
            <a:ext cx="2487717" cy="354898"/>
          </a:xfrm>
          <a:prstGeom prst="rect">
            <a:avLst/>
          </a:prstGeom>
        </p:spPr>
        <p:txBody>
          <a:bodyPr/>
          <a:lstStyle/>
          <a:p>
            <a:fld id="{6250291D-3542-4B47-9201-B67828B6B472}" type="datetime1">
              <a:rPr lang="en-US" smtClean="0">
                <a:solidFill>
                  <a:prstClr val="black">
                    <a:tint val="75000"/>
                  </a:prstClr>
                </a:solidFill>
              </a:rPr>
              <a:pPr/>
              <a:t>5/3/2023</a:t>
            </a:fld>
            <a:endParaRPr lang="en-US" dirty="0">
              <a:solidFill>
                <a:prstClr val="black">
                  <a:tint val="75000"/>
                </a:prstClr>
              </a:solidFill>
            </a:endParaRPr>
          </a:p>
        </p:txBody>
      </p:sp>
      <p:sp>
        <p:nvSpPr>
          <p:cNvPr id="4" name="Footer Placeholder 3"/>
          <p:cNvSpPr>
            <a:spLocks noGrp="1"/>
          </p:cNvSpPr>
          <p:nvPr>
            <p:ph type="ftr" sz="quarter" idx="11"/>
          </p:nvPr>
        </p:nvSpPr>
        <p:spPr>
          <a:xfrm>
            <a:off x="3642733" y="6178314"/>
            <a:ext cx="3376188" cy="354898"/>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7640851" y="6178314"/>
            <a:ext cx="2487717" cy="354898"/>
          </a:xfrm>
          <a:prstGeom prst="rect">
            <a:avLst/>
          </a:prstGeom>
        </p:spPr>
        <p:txBody>
          <a:bodyPr/>
          <a:lstStyle/>
          <a:p>
            <a:fld id="{2DCC3485-B4CF-40EB-B1D9-B38926DC28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21191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17179903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12206174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5527006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6964079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extLst>
      <p:ext uri="{BB962C8B-B14F-4D97-AF65-F5344CB8AC3E}">
        <p14:creationId xmlns:p14="http://schemas.microsoft.com/office/powerpoint/2010/main" val="4347654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732989" y="6178314"/>
            <a:ext cx="2398871" cy="354898"/>
          </a:xfrm>
          <a:prstGeom prst="rect">
            <a:avLst/>
          </a:prstGeom>
        </p:spPr>
        <p:txBody>
          <a:bodyPr/>
          <a:lstStyle/>
          <a:p>
            <a:fld id="{6250291D-3542-4B47-9201-B67828B6B472}" type="datetime1">
              <a:rPr lang="en-US" smtClean="0">
                <a:solidFill>
                  <a:prstClr val="black">
                    <a:tint val="75000"/>
                  </a:prstClr>
                </a:solidFill>
              </a:rPr>
              <a:pPr/>
              <a:t>5/3/2023</a:t>
            </a:fld>
            <a:endParaRPr lang="en-US" dirty="0">
              <a:solidFill>
                <a:prstClr val="black">
                  <a:tint val="75000"/>
                </a:prstClr>
              </a:solidFill>
            </a:endParaRPr>
          </a:p>
        </p:txBody>
      </p:sp>
      <p:sp>
        <p:nvSpPr>
          <p:cNvPr id="4" name="Footer Placeholder 3"/>
          <p:cNvSpPr>
            <a:spLocks noGrp="1"/>
          </p:cNvSpPr>
          <p:nvPr>
            <p:ph type="ftr" sz="quarter" idx="11"/>
          </p:nvPr>
        </p:nvSpPr>
        <p:spPr>
          <a:xfrm>
            <a:off x="3531672" y="6178314"/>
            <a:ext cx="3598307" cy="354898"/>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7529790" y="6178314"/>
            <a:ext cx="2398871" cy="354898"/>
          </a:xfrm>
          <a:prstGeom prst="rect">
            <a:avLst/>
          </a:prstGeom>
        </p:spPr>
        <p:txBody>
          <a:bodyPr/>
          <a:lstStyle/>
          <a:p>
            <a:fld id="{2DCC3485-B4CF-40EB-B1D9-B38926DC28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24620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15856206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16069419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40858450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extLst>
      <p:ext uri="{BB962C8B-B14F-4D97-AF65-F5344CB8AC3E}">
        <p14:creationId xmlns:p14="http://schemas.microsoft.com/office/powerpoint/2010/main" val="29565400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0100" y="2070100"/>
            <a:ext cx="9061450" cy="1428750"/>
          </a:xfrm>
        </p:spPr>
        <p:txBody>
          <a:bodyPr/>
          <a:lstStyle/>
          <a:p>
            <a:r>
              <a:rPr lang="en-US"/>
              <a:t>Click to edit Master title style</a:t>
            </a:r>
          </a:p>
        </p:txBody>
      </p:sp>
      <p:sp>
        <p:nvSpPr>
          <p:cNvPr id="3" name="Subtitle 2"/>
          <p:cNvSpPr>
            <a:spLocks noGrp="1"/>
          </p:cNvSpPr>
          <p:nvPr>
            <p:ph type="subTitle" idx="1"/>
          </p:nvPr>
        </p:nvSpPr>
        <p:spPr>
          <a:xfrm>
            <a:off x="1598613" y="3776663"/>
            <a:ext cx="7464425" cy="17049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21579469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10858986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963" y="4283075"/>
            <a:ext cx="9061450" cy="13239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42963" y="2825750"/>
            <a:ext cx="9061450" cy="14573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12643981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963" y="4283075"/>
            <a:ext cx="9061450" cy="13239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42963" y="2825750"/>
            <a:ext cx="9061450" cy="14573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4247301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555750"/>
            <a:ext cx="472122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07025" y="1555750"/>
            <a:ext cx="472122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3990714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3400" y="1492250"/>
            <a:ext cx="4710113"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400" y="2114550"/>
            <a:ext cx="4710113"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6550" y="1492250"/>
            <a:ext cx="4711700"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6550" y="2114550"/>
            <a:ext cx="4711700"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36911133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14847396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30488235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265113"/>
            <a:ext cx="3506788" cy="11303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68775" y="265113"/>
            <a:ext cx="5959475" cy="5689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1395413"/>
            <a:ext cx="3506788" cy="4559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33359571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9150" y="4665663"/>
            <a:ext cx="6397625" cy="55086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89150" y="595313"/>
            <a:ext cx="6397625" cy="4000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089150" y="5216525"/>
            <a:ext cx="6397625" cy="7826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41682298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30131228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9538" y="266700"/>
            <a:ext cx="2398712" cy="5688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266700"/>
            <a:ext cx="7043738" cy="5688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40871069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50291D-3542-4B47-9201-B67828B6B472}" type="datetime1">
              <a:rPr lang="en-US" smtClean="0">
                <a:solidFill>
                  <a:prstClr val="black">
                    <a:tint val="75000"/>
                  </a:prstClr>
                </a:solidFill>
              </a:rPr>
              <a:pPr/>
              <a:t>5/3/2023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DCC3485-B4CF-40EB-B1D9-B38926DC28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462985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65364015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555750"/>
            <a:ext cx="472122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07025" y="1555750"/>
            <a:ext cx="472122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12490962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31450210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35115047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extLst>
      <p:ext uri="{BB962C8B-B14F-4D97-AF65-F5344CB8AC3E}">
        <p14:creationId xmlns:p14="http://schemas.microsoft.com/office/powerpoint/2010/main" val="18851938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50291D-3542-4B47-9201-B67828B6B472}" type="datetime1">
              <a:rPr lang="en-US" smtClean="0">
                <a:solidFill>
                  <a:prstClr val="black">
                    <a:tint val="75000"/>
                  </a:prstClr>
                </a:solidFill>
              </a:rPr>
              <a:pPr/>
              <a:t>5/3/2023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DCC3485-B4CF-40EB-B1D9-B38926DC28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20348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6986816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2542703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38605858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extLst>
      <p:ext uri="{BB962C8B-B14F-4D97-AF65-F5344CB8AC3E}">
        <p14:creationId xmlns:p14="http://schemas.microsoft.com/office/powerpoint/2010/main" val="31514905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50291D-3542-4B47-9201-B67828B6B472}" type="datetime1">
              <a:rPr lang="en-US" smtClean="0">
                <a:solidFill>
                  <a:prstClr val="black">
                    <a:tint val="75000"/>
                  </a:prstClr>
                </a:solidFill>
              </a:rPr>
              <a:pPr/>
              <a:t>5/3/2023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DCC3485-B4CF-40EB-B1D9-B38926DC28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9745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10000739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3400" y="1492250"/>
            <a:ext cx="4710113"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400" y="2114550"/>
            <a:ext cx="4710113"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6550" y="1492250"/>
            <a:ext cx="4711700"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6550" y="2114550"/>
            <a:ext cx="4711700"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10199359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35509405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24496245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extLst>
      <p:ext uri="{BB962C8B-B14F-4D97-AF65-F5344CB8AC3E}">
        <p14:creationId xmlns:p14="http://schemas.microsoft.com/office/powerpoint/2010/main" val="12653514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50291D-3542-4B47-9201-B67828B6B472}" type="datetime1">
              <a:rPr lang="en-US" smtClean="0"/>
              <a:t>5/3/2023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CC3485-B4CF-40EB-B1D9-B38926DC28C5}" type="slidenum">
              <a:rPr lang="en-US" smtClean="0"/>
              <a:pPr/>
              <a:t>‹#›</a:t>
            </a:fld>
            <a:endParaRPr lang="en-US" dirty="0"/>
          </a:p>
        </p:txBody>
      </p:sp>
    </p:spTree>
    <p:extLst>
      <p:ext uri="{BB962C8B-B14F-4D97-AF65-F5344CB8AC3E}">
        <p14:creationId xmlns:p14="http://schemas.microsoft.com/office/powerpoint/2010/main" val="16951559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4992499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9697767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6979242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extLst>
      <p:ext uri="{BB962C8B-B14F-4D97-AF65-F5344CB8AC3E}">
        <p14:creationId xmlns:p14="http://schemas.microsoft.com/office/powerpoint/2010/main" val="19171860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60B2DF-0E86-4543-A40F-E0F221003138}" type="datetime1">
              <a:rPr lang="en-US" smtClean="0">
                <a:solidFill>
                  <a:prstClr val="black">
                    <a:tint val="75000"/>
                  </a:prstClr>
                </a:solidFill>
              </a:rPr>
              <a:t>5/3/2023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DCC3485-B4CF-40EB-B1D9-B38926DC28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68393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34864117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36899620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24239236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6357227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extLst>
      <p:ext uri="{BB962C8B-B14F-4D97-AF65-F5344CB8AC3E}">
        <p14:creationId xmlns:p14="http://schemas.microsoft.com/office/powerpoint/2010/main" val="12970880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99624" y="2070754"/>
            <a:ext cx="9062403" cy="1428851"/>
          </a:xfrm>
        </p:spPr>
        <p:txBody>
          <a:bodyPr/>
          <a:lstStyle/>
          <a:p>
            <a:r>
              <a:rPr lang="en-US"/>
              <a:t>Click to edit Master title style</a:t>
            </a:r>
          </a:p>
        </p:txBody>
      </p:sp>
      <p:sp>
        <p:nvSpPr>
          <p:cNvPr id="3" name="Subtitle 2"/>
          <p:cNvSpPr>
            <a:spLocks noGrp="1"/>
          </p:cNvSpPr>
          <p:nvPr>
            <p:ph type="subTitle" idx="1"/>
          </p:nvPr>
        </p:nvSpPr>
        <p:spPr>
          <a:xfrm>
            <a:off x="1599248" y="3777351"/>
            <a:ext cx="7463155" cy="1703511"/>
          </a:xfrm>
        </p:spPr>
        <p:txBody>
          <a:bodyPr/>
          <a:lstStyle>
            <a:lvl1pPr marL="0" indent="0" algn="ctr">
              <a:buNone/>
              <a:defRPr>
                <a:solidFill>
                  <a:schemeClr val="tx1">
                    <a:tint val="75000"/>
                  </a:schemeClr>
                </a:solidFill>
              </a:defRPr>
            </a:lvl1pPr>
            <a:lvl2pPr marL="444398" indent="0" algn="ctr">
              <a:buNone/>
              <a:defRPr>
                <a:solidFill>
                  <a:schemeClr val="tx1">
                    <a:tint val="75000"/>
                  </a:schemeClr>
                </a:solidFill>
              </a:defRPr>
            </a:lvl2pPr>
            <a:lvl3pPr marL="888797" indent="0" algn="ctr">
              <a:buNone/>
              <a:defRPr>
                <a:solidFill>
                  <a:schemeClr val="tx1">
                    <a:tint val="75000"/>
                  </a:schemeClr>
                </a:solidFill>
              </a:defRPr>
            </a:lvl3pPr>
            <a:lvl4pPr marL="1333195" indent="0" algn="ctr">
              <a:buNone/>
              <a:defRPr>
                <a:solidFill>
                  <a:schemeClr val="tx1">
                    <a:tint val="75000"/>
                  </a:schemeClr>
                </a:solidFill>
              </a:defRPr>
            </a:lvl4pPr>
            <a:lvl5pPr marL="1777594" indent="0" algn="ctr">
              <a:buNone/>
              <a:defRPr>
                <a:solidFill>
                  <a:schemeClr val="tx1">
                    <a:tint val="75000"/>
                  </a:schemeClr>
                </a:solidFill>
              </a:defRPr>
            </a:lvl5pPr>
            <a:lvl6pPr marL="2221992" indent="0" algn="ctr">
              <a:buNone/>
              <a:defRPr>
                <a:solidFill>
                  <a:schemeClr val="tx1">
                    <a:tint val="75000"/>
                  </a:schemeClr>
                </a:solidFill>
              </a:defRPr>
            </a:lvl6pPr>
            <a:lvl7pPr marL="2666390" indent="0" algn="ctr">
              <a:buNone/>
              <a:defRPr>
                <a:solidFill>
                  <a:schemeClr val="tx1">
                    <a:tint val="75000"/>
                  </a:schemeClr>
                </a:solidFill>
              </a:defRPr>
            </a:lvl7pPr>
            <a:lvl8pPr marL="3110789" indent="0" algn="ctr">
              <a:buNone/>
              <a:defRPr>
                <a:solidFill>
                  <a:schemeClr val="tx1">
                    <a:tint val="75000"/>
                  </a:schemeClr>
                </a:solidFill>
              </a:defRPr>
            </a:lvl8pPr>
            <a:lvl9pPr marL="35551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3335303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13915374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197" y="4283467"/>
            <a:ext cx="9062403" cy="1323924"/>
          </a:xfrm>
        </p:spPr>
        <p:txBody>
          <a:bodyPr anchor="t"/>
          <a:lstStyle>
            <a:lvl1pPr algn="l">
              <a:defRPr sz="3888" b="1" cap="all"/>
            </a:lvl1pPr>
          </a:lstStyle>
          <a:p>
            <a:r>
              <a:rPr lang="en-US"/>
              <a:t>Click to edit Master title style</a:t>
            </a:r>
          </a:p>
        </p:txBody>
      </p:sp>
      <p:sp>
        <p:nvSpPr>
          <p:cNvPr id="3" name="Text Placeholder 2"/>
          <p:cNvSpPr>
            <a:spLocks noGrp="1"/>
          </p:cNvSpPr>
          <p:nvPr>
            <p:ph type="body" idx="1"/>
          </p:nvPr>
        </p:nvSpPr>
        <p:spPr>
          <a:xfrm>
            <a:off x="842197" y="2825299"/>
            <a:ext cx="9062403" cy="1458168"/>
          </a:xfrm>
        </p:spPr>
        <p:txBody>
          <a:bodyPr anchor="b"/>
          <a:lstStyle>
            <a:lvl1pPr marL="0" indent="0">
              <a:buNone/>
              <a:defRPr sz="1944">
                <a:solidFill>
                  <a:schemeClr val="tx1">
                    <a:tint val="75000"/>
                  </a:schemeClr>
                </a:solidFill>
              </a:defRPr>
            </a:lvl1pPr>
            <a:lvl2pPr marL="444398" indent="0">
              <a:buNone/>
              <a:defRPr sz="1750">
                <a:solidFill>
                  <a:schemeClr val="tx1">
                    <a:tint val="75000"/>
                  </a:schemeClr>
                </a:solidFill>
              </a:defRPr>
            </a:lvl2pPr>
            <a:lvl3pPr marL="888797" indent="0">
              <a:buNone/>
              <a:defRPr sz="1555">
                <a:solidFill>
                  <a:schemeClr val="tx1">
                    <a:tint val="75000"/>
                  </a:schemeClr>
                </a:solidFill>
              </a:defRPr>
            </a:lvl3pPr>
            <a:lvl4pPr marL="1333195" indent="0">
              <a:buNone/>
              <a:defRPr sz="1361">
                <a:solidFill>
                  <a:schemeClr val="tx1">
                    <a:tint val="75000"/>
                  </a:schemeClr>
                </a:solidFill>
              </a:defRPr>
            </a:lvl4pPr>
            <a:lvl5pPr marL="1777594" indent="0">
              <a:buNone/>
              <a:defRPr sz="1361">
                <a:solidFill>
                  <a:schemeClr val="tx1">
                    <a:tint val="75000"/>
                  </a:schemeClr>
                </a:solidFill>
              </a:defRPr>
            </a:lvl5pPr>
            <a:lvl6pPr marL="2221992" indent="0">
              <a:buNone/>
              <a:defRPr sz="1361">
                <a:solidFill>
                  <a:schemeClr val="tx1">
                    <a:tint val="75000"/>
                  </a:schemeClr>
                </a:solidFill>
              </a:defRPr>
            </a:lvl6pPr>
            <a:lvl7pPr marL="2666390" indent="0">
              <a:buNone/>
              <a:defRPr sz="1361">
                <a:solidFill>
                  <a:schemeClr val="tx1">
                    <a:tint val="75000"/>
                  </a:schemeClr>
                </a:solidFill>
              </a:defRPr>
            </a:lvl7pPr>
            <a:lvl8pPr marL="3110789" indent="0">
              <a:buNone/>
              <a:defRPr sz="1361">
                <a:solidFill>
                  <a:schemeClr val="tx1">
                    <a:tint val="75000"/>
                  </a:schemeClr>
                </a:solidFill>
              </a:defRPr>
            </a:lvl8pPr>
            <a:lvl9pPr marL="3555187"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14859389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083" y="1555380"/>
            <a:ext cx="4708895" cy="4399194"/>
          </a:xfrm>
        </p:spPr>
        <p:txBody>
          <a:bodyPr/>
          <a:lstStyle>
            <a:lvl1pPr>
              <a:defRPr sz="2722"/>
            </a:lvl1pPr>
            <a:lvl2pPr>
              <a:defRPr sz="2333"/>
            </a:lvl2pPr>
            <a:lvl3pPr>
              <a:defRPr sz="1944"/>
            </a:lvl3pPr>
            <a:lvl4pPr>
              <a:defRPr sz="1750"/>
            </a:lvl4pPr>
            <a:lvl5pPr>
              <a:defRPr sz="1750"/>
            </a:lvl5pPr>
            <a:lvl6pPr>
              <a:defRPr sz="1750"/>
            </a:lvl6pPr>
            <a:lvl7pPr>
              <a:defRPr sz="1750"/>
            </a:lvl7pPr>
            <a:lvl8pPr>
              <a:defRPr sz="1750"/>
            </a:lvl8pPr>
            <a:lvl9pPr>
              <a:defRPr sz="1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672" y="1555380"/>
            <a:ext cx="4708895" cy="4399194"/>
          </a:xfrm>
        </p:spPr>
        <p:txBody>
          <a:bodyPr/>
          <a:lstStyle>
            <a:lvl1pPr>
              <a:defRPr sz="2722"/>
            </a:lvl1pPr>
            <a:lvl2pPr>
              <a:defRPr sz="2333"/>
            </a:lvl2pPr>
            <a:lvl3pPr>
              <a:defRPr sz="1944"/>
            </a:lvl3pPr>
            <a:lvl4pPr>
              <a:defRPr sz="1750"/>
            </a:lvl4pPr>
            <a:lvl5pPr>
              <a:defRPr sz="1750"/>
            </a:lvl5pPr>
            <a:lvl6pPr>
              <a:defRPr sz="1750"/>
            </a:lvl6pPr>
            <a:lvl7pPr>
              <a:defRPr sz="1750"/>
            </a:lvl7pPr>
            <a:lvl8pPr>
              <a:defRPr sz="1750"/>
            </a:lvl8pPr>
            <a:lvl9pPr>
              <a:defRPr sz="1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6" name="Footer Placeholder 5"/>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7" name="Slide Number Placeholder 6"/>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3679295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3082" y="1492116"/>
            <a:ext cx="4710747" cy="621843"/>
          </a:xfrm>
        </p:spPr>
        <p:txBody>
          <a:bodyPr anchor="b"/>
          <a:lstStyle>
            <a:lvl1pPr marL="0" indent="0">
              <a:buNone/>
              <a:defRPr sz="2333" b="1"/>
            </a:lvl1pPr>
            <a:lvl2pPr marL="444398" indent="0">
              <a:buNone/>
              <a:defRPr sz="1944" b="1"/>
            </a:lvl2pPr>
            <a:lvl3pPr marL="888797" indent="0">
              <a:buNone/>
              <a:defRPr sz="1750" b="1"/>
            </a:lvl3pPr>
            <a:lvl4pPr marL="1333195" indent="0">
              <a:buNone/>
              <a:defRPr sz="1555" b="1"/>
            </a:lvl4pPr>
            <a:lvl5pPr marL="1777594" indent="0">
              <a:buNone/>
              <a:defRPr sz="1555" b="1"/>
            </a:lvl5pPr>
            <a:lvl6pPr marL="2221992" indent="0">
              <a:buNone/>
              <a:defRPr sz="1555" b="1"/>
            </a:lvl6pPr>
            <a:lvl7pPr marL="2666390" indent="0">
              <a:buNone/>
              <a:defRPr sz="1555" b="1"/>
            </a:lvl7pPr>
            <a:lvl8pPr marL="3110789" indent="0">
              <a:buNone/>
              <a:defRPr sz="1555" b="1"/>
            </a:lvl8pPr>
            <a:lvl9pPr marL="3555187" indent="0">
              <a:buNone/>
              <a:defRPr sz="1555" b="1"/>
            </a:lvl9pPr>
          </a:lstStyle>
          <a:p>
            <a:pPr lvl="0"/>
            <a:r>
              <a:rPr lang="en-US"/>
              <a:t>Click to edit Master text styles</a:t>
            </a:r>
          </a:p>
        </p:txBody>
      </p:sp>
      <p:sp>
        <p:nvSpPr>
          <p:cNvPr id="4" name="Content Placeholder 3"/>
          <p:cNvSpPr>
            <a:spLocks noGrp="1"/>
          </p:cNvSpPr>
          <p:nvPr>
            <p:ph sz="half" idx="2"/>
          </p:nvPr>
        </p:nvSpPr>
        <p:spPr>
          <a:xfrm>
            <a:off x="533082" y="2113958"/>
            <a:ext cx="4710747" cy="3840616"/>
          </a:xfrm>
        </p:spPr>
        <p:txBody>
          <a:bodyPr/>
          <a:lstStyle>
            <a:lvl1pPr>
              <a:defRPr sz="2333"/>
            </a:lvl1pPr>
            <a:lvl2pPr>
              <a:defRPr sz="1944"/>
            </a:lvl2pPr>
            <a:lvl3pPr>
              <a:defRPr sz="1750"/>
            </a:lvl3pPr>
            <a:lvl4pPr>
              <a:defRPr sz="1555"/>
            </a:lvl4pPr>
            <a:lvl5pPr>
              <a:defRPr sz="1555"/>
            </a:lvl5pPr>
            <a:lvl6pPr>
              <a:defRPr sz="1555"/>
            </a:lvl6pPr>
            <a:lvl7pPr>
              <a:defRPr sz="1555"/>
            </a:lvl7pPr>
            <a:lvl8pPr>
              <a:defRPr sz="1555"/>
            </a:lvl8pPr>
            <a:lvl9pPr>
              <a:defRPr sz="15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5971" y="1492116"/>
            <a:ext cx="4712597" cy="621843"/>
          </a:xfrm>
        </p:spPr>
        <p:txBody>
          <a:bodyPr anchor="b"/>
          <a:lstStyle>
            <a:lvl1pPr marL="0" indent="0">
              <a:buNone/>
              <a:defRPr sz="2333" b="1"/>
            </a:lvl1pPr>
            <a:lvl2pPr marL="444398" indent="0">
              <a:buNone/>
              <a:defRPr sz="1944" b="1"/>
            </a:lvl2pPr>
            <a:lvl3pPr marL="888797" indent="0">
              <a:buNone/>
              <a:defRPr sz="1750" b="1"/>
            </a:lvl3pPr>
            <a:lvl4pPr marL="1333195" indent="0">
              <a:buNone/>
              <a:defRPr sz="1555" b="1"/>
            </a:lvl4pPr>
            <a:lvl5pPr marL="1777594" indent="0">
              <a:buNone/>
              <a:defRPr sz="1555" b="1"/>
            </a:lvl5pPr>
            <a:lvl6pPr marL="2221992" indent="0">
              <a:buNone/>
              <a:defRPr sz="1555" b="1"/>
            </a:lvl6pPr>
            <a:lvl7pPr marL="2666390" indent="0">
              <a:buNone/>
              <a:defRPr sz="1555" b="1"/>
            </a:lvl7pPr>
            <a:lvl8pPr marL="3110789" indent="0">
              <a:buNone/>
              <a:defRPr sz="1555" b="1"/>
            </a:lvl8pPr>
            <a:lvl9pPr marL="3555187" indent="0">
              <a:buNone/>
              <a:defRPr sz="1555" b="1"/>
            </a:lvl9pPr>
          </a:lstStyle>
          <a:p>
            <a:pPr lvl="0"/>
            <a:r>
              <a:rPr lang="en-US"/>
              <a:t>Click to edit Master text styles</a:t>
            </a:r>
          </a:p>
        </p:txBody>
      </p:sp>
      <p:sp>
        <p:nvSpPr>
          <p:cNvPr id="6" name="Content Placeholder 5"/>
          <p:cNvSpPr>
            <a:spLocks noGrp="1"/>
          </p:cNvSpPr>
          <p:nvPr>
            <p:ph sz="quarter" idx="4"/>
          </p:nvPr>
        </p:nvSpPr>
        <p:spPr>
          <a:xfrm>
            <a:off x="5415971" y="2113958"/>
            <a:ext cx="4712597" cy="3840616"/>
          </a:xfrm>
        </p:spPr>
        <p:txBody>
          <a:bodyPr/>
          <a:lstStyle>
            <a:lvl1pPr>
              <a:defRPr sz="2333"/>
            </a:lvl1pPr>
            <a:lvl2pPr>
              <a:defRPr sz="1944"/>
            </a:lvl2pPr>
            <a:lvl3pPr>
              <a:defRPr sz="1750"/>
            </a:lvl3pPr>
            <a:lvl4pPr>
              <a:defRPr sz="1555"/>
            </a:lvl4pPr>
            <a:lvl5pPr>
              <a:defRPr sz="1555"/>
            </a:lvl5pPr>
            <a:lvl6pPr>
              <a:defRPr sz="1555"/>
            </a:lvl6pPr>
            <a:lvl7pPr>
              <a:defRPr sz="1555"/>
            </a:lvl7pPr>
            <a:lvl8pPr>
              <a:defRPr sz="1555"/>
            </a:lvl8pPr>
            <a:lvl9pPr>
              <a:defRPr sz="15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8" name="Footer Placeholder 7"/>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9" name="Slide Number Placeholder 8"/>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22370936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4" name="Footer Placeholder 3"/>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5" name="Slide Number Placeholder 4"/>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23866238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3" name="Footer Placeholder 2"/>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4" name="Slide Number Placeholder 3"/>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35066124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34629759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083" y="265402"/>
            <a:ext cx="3507609" cy="1129502"/>
          </a:xfrm>
        </p:spPr>
        <p:txBody>
          <a:bodyPr anchor="b"/>
          <a:lstStyle>
            <a:lvl1pPr algn="l">
              <a:defRPr sz="1944" b="1"/>
            </a:lvl1pPr>
          </a:lstStyle>
          <a:p>
            <a:r>
              <a:rPr lang="en-US"/>
              <a:t>Click to edit Master title style</a:t>
            </a:r>
          </a:p>
        </p:txBody>
      </p:sp>
      <p:sp>
        <p:nvSpPr>
          <p:cNvPr id="3" name="Content Placeholder 2"/>
          <p:cNvSpPr>
            <a:spLocks noGrp="1"/>
          </p:cNvSpPr>
          <p:nvPr>
            <p:ph idx="1"/>
          </p:nvPr>
        </p:nvSpPr>
        <p:spPr>
          <a:xfrm>
            <a:off x="4168409" y="265403"/>
            <a:ext cx="5960159" cy="5689172"/>
          </a:xfrm>
        </p:spPr>
        <p:txBody>
          <a:bodyPr/>
          <a:lstStyle>
            <a:lvl1pPr>
              <a:defRPr sz="3110"/>
            </a:lvl1pPr>
            <a:lvl2pPr>
              <a:defRPr sz="2722"/>
            </a:lvl2pPr>
            <a:lvl3pPr>
              <a:defRPr sz="2333"/>
            </a:lvl3pPr>
            <a:lvl4pPr>
              <a:defRPr sz="1944"/>
            </a:lvl4pPr>
            <a:lvl5pPr>
              <a:defRPr sz="1944"/>
            </a:lvl5pPr>
            <a:lvl6pPr>
              <a:defRPr sz="1944"/>
            </a:lvl6pPr>
            <a:lvl7pPr>
              <a:defRPr sz="1944"/>
            </a:lvl7pPr>
            <a:lvl8pPr>
              <a:defRPr sz="1944"/>
            </a:lvl8pPr>
            <a:lvl9pPr>
              <a:defRPr sz="19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083" y="1394905"/>
            <a:ext cx="3507609" cy="4559670"/>
          </a:xfrm>
        </p:spPr>
        <p:txBody>
          <a:bodyPr/>
          <a:lstStyle>
            <a:lvl1pPr marL="0" indent="0">
              <a:buNone/>
              <a:defRPr sz="1361"/>
            </a:lvl1pPr>
            <a:lvl2pPr marL="444398" indent="0">
              <a:buNone/>
              <a:defRPr sz="1166"/>
            </a:lvl2pPr>
            <a:lvl3pPr marL="888797" indent="0">
              <a:buNone/>
              <a:defRPr sz="972"/>
            </a:lvl3pPr>
            <a:lvl4pPr marL="1333195" indent="0">
              <a:buNone/>
              <a:defRPr sz="875"/>
            </a:lvl4pPr>
            <a:lvl5pPr marL="1777594" indent="0">
              <a:buNone/>
              <a:defRPr sz="875"/>
            </a:lvl5pPr>
            <a:lvl6pPr marL="2221992" indent="0">
              <a:buNone/>
              <a:defRPr sz="875"/>
            </a:lvl6pPr>
            <a:lvl7pPr marL="2666390" indent="0">
              <a:buNone/>
              <a:defRPr sz="875"/>
            </a:lvl7pPr>
            <a:lvl8pPr marL="3110789" indent="0">
              <a:buNone/>
              <a:defRPr sz="875"/>
            </a:lvl8pPr>
            <a:lvl9pPr marL="3555187" indent="0">
              <a:buNone/>
              <a:defRPr sz="875"/>
            </a:lvl9pPr>
          </a:lstStyle>
          <a:p>
            <a:pPr lvl="0"/>
            <a:r>
              <a:rPr lang="en-US"/>
              <a:t>Click to edit Master text styles</a:t>
            </a:r>
          </a:p>
        </p:txBody>
      </p:sp>
      <p:sp>
        <p:nvSpPr>
          <p:cNvPr id="5" name="Date Placeholder 4"/>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6" name="Footer Placeholder 5"/>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7" name="Slide Number Placeholder 6"/>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16330154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9758" y="4666139"/>
            <a:ext cx="6396990" cy="550864"/>
          </a:xfrm>
        </p:spPr>
        <p:txBody>
          <a:bodyPr anchor="b"/>
          <a:lstStyle>
            <a:lvl1pPr algn="l">
              <a:defRPr sz="1944" b="1"/>
            </a:lvl1pPr>
          </a:lstStyle>
          <a:p>
            <a:r>
              <a:rPr lang="en-US"/>
              <a:t>Click to edit Master title style</a:t>
            </a:r>
          </a:p>
        </p:txBody>
      </p:sp>
      <p:sp>
        <p:nvSpPr>
          <p:cNvPr id="3" name="Picture Placeholder 2"/>
          <p:cNvSpPr>
            <a:spLocks noGrp="1"/>
          </p:cNvSpPr>
          <p:nvPr>
            <p:ph type="pic" idx="1"/>
          </p:nvPr>
        </p:nvSpPr>
        <p:spPr>
          <a:xfrm>
            <a:off x="2089758" y="595612"/>
            <a:ext cx="6396990" cy="3999548"/>
          </a:xfrm>
        </p:spPr>
        <p:txBody>
          <a:bodyPr/>
          <a:lstStyle>
            <a:lvl1pPr marL="0" indent="0">
              <a:buNone/>
              <a:defRPr sz="3110"/>
            </a:lvl1pPr>
            <a:lvl2pPr marL="444398" indent="0">
              <a:buNone/>
              <a:defRPr sz="2722"/>
            </a:lvl2pPr>
            <a:lvl3pPr marL="888797" indent="0">
              <a:buNone/>
              <a:defRPr sz="2333"/>
            </a:lvl3pPr>
            <a:lvl4pPr marL="1333195" indent="0">
              <a:buNone/>
              <a:defRPr sz="1944"/>
            </a:lvl4pPr>
            <a:lvl5pPr marL="1777594" indent="0">
              <a:buNone/>
              <a:defRPr sz="1944"/>
            </a:lvl5pPr>
            <a:lvl6pPr marL="2221992" indent="0">
              <a:buNone/>
              <a:defRPr sz="1944"/>
            </a:lvl6pPr>
            <a:lvl7pPr marL="2666390" indent="0">
              <a:buNone/>
              <a:defRPr sz="1944"/>
            </a:lvl7pPr>
            <a:lvl8pPr marL="3110789" indent="0">
              <a:buNone/>
              <a:defRPr sz="1944"/>
            </a:lvl8pPr>
            <a:lvl9pPr marL="3555187" indent="0">
              <a:buNone/>
              <a:defRPr sz="1944"/>
            </a:lvl9pPr>
          </a:lstStyle>
          <a:p>
            <a:endParaRPr lang="en-US" dirty="0"/>
          </a:p>
        </p:txBody>
      </p:sp>
      <p:sp>
        <p:nvSpPr>
          <p:cNvPr id="4" name="Text Placeholder 3"/>
          <p:cNvSpPr>
            <a:spLocks noGrp="1"/>
          </p:cNvSpPr>
          <p:nvPr>
            <p:ph type="body" sz="half" idx="2"/>
          </p:nvPr>
        </p:nvSpPr>
        <p:spPr>
          <a:xfrm>
            <a:off x="2089758" y="5217003"/>
            <a:ext cx="6396990" cy="782318"/>
          </a:xfrm>
        </p:spPr>
        <p:txBody>
          <a:bodyPr/>
          <a:lstStyle>
            <a:lvl1pPr marL="0" indent="0">
              <a:buNone/>
              <a:defRPr sz="1361"/>
            </a:lvl1pPr>
            <a:lvl2pPr marL="444398" indent="0">
              <a:buNone/>
              <a:defRPr sz="1166"/>
            </a:lvl2pPr>
            <a:lvl3pPr marL="888797" indent="0">
              <a:buNone/>
              <a:defRPr sz="972"/>
            </a:lvl3pPr>
            <a:lvl4pPr marL="1333195" indent="0">
              <a:buNone/>
              <a:defRPr sz="875"/>
            </a:lvl4pPr>
            <a:lvl5pPr marL="1777594" indent="0">
              <a:buNone/>
              <a:defRPr sz="875"/>
            </a:lvl5pPr>
            <a:lvl6pPr marL="2221992" indent="0">
              <a:buNone/>
              <a:defRPr sz="875"/>
            </a:lvl6pPr>
            <a:lvl7pPr marL="2666390" indent="0">
              <a:buNone/>
              <a:defRPr sz="875"/>
            </a:lvl7pPr>
            <a:lvl8pPr marL="3110789" indent="0">
              <a:buNone/>
              <a:defRPr sz="875"/>
            </a:lvl8pPr>
            <a:lvl9pPr marL="3555187" indent="0">
              <a:buNone/>
              <a:defRPr sz="875"/>
            </a:lvl9pPr>
          </a:lstStyle>
          <a:p>
            <a:pPr lvl="0"/>
            <a:r>
              <a:rPr lang="en-US"/>
              <a:t>Click to edit Master text styles</a:t>
            </a:r>
          </a:p>
        </p:txBody>
      </p:sp>
      <p:sp>
        <p:nvSpPr>
          <p:cNvPr id="5" name="Date Placeholder 4"/>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6" name="Footer Placeholder 5"/>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7" name="Slide Number Placeholder 6"/>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26199280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11558276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9696" y="266946"/>
            <a:ext cx="2398871" cy="56876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082" y="266946"/>
            <a:ext cx="7018920" cy="56876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806199F5-0D49-4D74-8A93-84BAAE03D646}"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9635F7A-987B-473D-83D6-7C5D507545A7}" type="slidenum">
              <a:rPr lang="en-US" smtClean="0"/>
              <a:t>‹#›</a:t>
            </a:fld>
            <a:endParaRPr lang="en-US" dirty="0"/>
          </a:p>
        </p:txBody>
      </p:sp>
    </p:spTree>
    <p:extLst>
      <p:ext uri="{BB962C8B-B14F-4D97-AF65-F5344CB8AC3E}">
        <p14:creationId xmlns:p14="http://schemas.microsoft.com/office/powerpoint/2010/main" val="16907472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33084" y="6178314"/>
            <a:ext cx="2487717" cy="354898"/>
          </a:xfrm>
          <a:prstGeom prst="rect">
            <a:avLst/>
          </a:prstGeom>
        </p:spPr>
        <p:txBody>
          <a:bodyPr/>
          <a:lstStyle/>
          <a:p>
            <a:fld id="{6250291D-3542-4B47-9201-B67828B6B472}" type="datetime1">
              <a:rPr lang="en-US" smtClean="0">
                <a:solidFill>
                  <a:prstClr val="black">
                    <a:tint val="75000"/>
                  </a:prstClr>
                </a:solidFill>
              </a:rPr>
              <a:pPr/>
              <a:t>5/3/2023</a:t>
            </a:fld>
            <a:endParaRPr lang="en-US" dirty="0">
              <a:solidFill>
                <a:prstClr val="black">
                  <a:tint val="75000"/>
                </a:prstClr>
              </a:solidFill>
            </a:endParaRPr>
          </a:p>
        </p:txBody>
      </p:sp>
      <p:sp>
        <p:nvSpPr>
          <p:cNvPr id="4" name="Footer Placeholder 3"/>
          <p:cNvSpPr>
            <a:spLocks noGrp="1"/>
          </p:cNvSpPr>
          <p:nvPr>
            <p:ph type="ftr" sz="quarter" idx="11"/>
          </p:nvPr>
        </p:nvSpPr>
        <p:spPr>
          <a:xfrm>
            <a:off x="3642733" y="6178314"/>
            <a:ext cx="3376188" cy="354898"/>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7640851" y="6178314"/>
            <a:ext cx="2487717" cy="354898"/>
          </a:xfrm>
          <a:prstGeom prst="rect">
            <a:avLst/>
          </a:prstGeom>
        </p:spPr>
        <p:txBody>
          <a:bodyPr/>
          <a:lstStyle/>
          <a:p>
            <a:fld id="{2DCC3485-B4CF-40EB-B1D9-B38926DC28C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66343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24426441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23101235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4"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5" name="TextBox 4"/>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6"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7" name="Rectangle 6"/>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8" name="Picture 6"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9"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10" name="TextBox 9"/>
          <p:cNvSpPr txBox="1"/>
          <p:nvPr/>
        </p:nvSpPr>
        <p:spPr>
          <a:xfrm>
            <a:off x="4419599" y="5922963"/>
            <a:ext cx="5486401" cy="369332"/>
          </a:xfrm>
          <a:prstGeom prst="rect">
            <a:avLst/>
          </a:prstGeom>
          <a:noFill/>
        </p:spPr>
        <p:txBody>
          <a:bodyPr>
            <a:spAutoFit/>
          </a:bodyPr>
          <a:lstStyle/>
          <a:p>
            <a:pPr algn="r">
              <a:defRPr/>
            </a:pPr>
            <a:r>
              <a:rPr lang="en-US" b="1" dirty="0">
                <a:solidFill>
                  <a:srgbClr val="F2B43D"/>
                </a:solidFill>
                <a:latin typeface="Calibri" pitchFamily="34" charset="0"/>
                <a:ea typeface="ＭＳ Ｐゴシック" pitchFamily="-109" charset="-128"/>
                <a:cs typeface="+mn-cs"/>
              </a:rPr>
              <a:t>VIRGINIA WIC PROGRAM</a:t>
            </a:r>
          </a:p>
        </p:txBody>
      </p:sp>
      <p:sp>
        <p:nvSpPr>
          <p:cNvPr id="11" name="Subtitle 8"/>
          <p:cNvSpPr>
            <a:spLocks noGrp="1"/>
          </p:cNvSpPr>
          <p:nvPr>
            <p:ph type="subTitle" idx="1"/>
          </p:nvPr>
        </p:nvSpPr>
        <p:spPr>
          <a:xfrm>
            <a:off x="2054224" y="3561556"/>
            <a:ext cx="6400800" cy="1752600"/>
          </a:xfrm>
        </p:spPr>
        <p:txBody>
          <a:bodyPr>
            <a:normAutofit/>
          </a:bodyPr>
          <a:lstStyle>
            <a:lvl1pPr marL="0" indent="0" algn="ctr">
              <a:buNone/>
              <a:defRPr sz="2400" b="0" cap="none" spc="0" baseline="0">
                <a:solidFill>
                  <a:schemeClr val="bg1"/>
                </a:solidFill>
                <a:latin typeface=""/>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2" name="Title 7"/>
          <p:cNvSpPr>
            <a:spLocks noGrp="1"/>
          </p:cNvSpPr>
          <p:nvPr>
            <p:ph type="ctrTitle"/>
          </p:nvPr>
        </p:nvSpPr>
        <p:spPr>
          <a:xfrm>
            <a:off x="380682" y="1656556"/>
            <a:ext cx="9826944" cy="1752600"/>
          </a:xfrm>
        </p:spPr>
        <p:txBody>
          <a:bodyPr>
            <a:noAutofit/>
          </a:bodyPr>
          <a:lstStyle>
            <a:lvl1pPr algn="ctr">
              <a:defRPr sz="6000" b="0" i="0">
                <a:solidFill>
                  <a:srgbClr val="581338"/>
                </a:solidFill>
                <a:latin typeface="Times"/>
                <a:cs typeface="Times"/>
              </a:defRPr>
            </a:lvl1pPr>
          </a:lstStyle>
          <a:p>
            <a:r>
              <a:rPr lang="en-US" dirty="0"/>
              <a:t>Click to edit Master title style</a:t>
            </a:r>
          </a:p>
        </p:txBody>
      </p:sp>
    </p:spTree>
    <p:extLst>
      <p:ext uri="{BB962C8B-B14F-4D97-AF65-F5344CB8AC3E}">
        <p14:creationId xmlns:p14="http://schemas.microsoft.com/office/powerpoint/2010/main" val="37854618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4" descr="KDHE_4c wCircle.png"/>
          <p:cNvPicPr>
            <a:picLocks noChangeAspect="1"/>
          </p:cNvPicPr>
          <p:nvPr/>
        </p:nvPicPr>
        <p:blipFill>
          <a:blip r:embed="rId2" cstate="print"/>
          <a:srcRect/>
          <a:stretch>
            <a:fillRect/>
          </a:stretch>
        </p:blipFill>
        <p:spPr bwMode="auto">
          <a:xfrm>
            <a:off x="9493250" y="5618163"/>
            <a:ext cx="866775" cy="868362"/>
          </a:xfrm>
          <a:prstGeom prst="rect">
            <a:avLst/>
          </a:prstGeom>
          <a:noFill/>
          <a:ln w="9525">
            <a:noFill/>
            <a:miter lim="800000"/>
            <a:headEnd/>
            <a:tailEnd/>
          </a:ln>
        </p:spPr>
      </p:pic>
      <p:sp>
        <p:nvSpPr>
          <p:cNvPr id="3" name="TextBox 2"/>
          <p:cNvSpPr txBox="1"/>
          <p:nvPr/>
        </p:nvSpPr>
        <p:spPr>
          <a:xfrm>
            <a:off x="4419599" y="5922964"/>
            <a:ext cx="5486401" cy="269401"/>
          </a:xfrm>
          <a:prstGeom prst="rect">
            <a:avLst/>
          </a:prstGeom>
          <a:noFill/>
        </p:spPr>
        <p:txBody>
          <a:bodyPr>
            <a:spAutoFit/>
          </a:bodyPr>
          <a:lstStyle/>
          <a:p>
            <a:pPr algn="ctr">
              <a:defRPr/>
            </a:pPr>
            <a:r>
              <a:rPr lang="en-US" sz="1100" dirty="0">
                <a:solidFill>
                  <a:srgbClr val="E47A25"/>
                </a:solidFill>
                <a:latin typeface="Calibri" pitchFamily="34" charset="0"/>
                <a:ea typeface="ＭＳ Ｐゴシック" pitchFamily="-109" charset="-128"/>
                <a:cs typeface="+mn-cs"/>
              </a:rPr>
              <a:t>Our Vision – Healthy Kansans living in safe and sustainable environments.</a:t>
            </a:r>
          </a:p>
        </p:txBody>
      </p:sp>
      <p:pic>
        <p:nvPicPr>
          <p:cNvPr id="4" name="Picture 8" descr="WIC-WhiteOutline.png"/>
          <p:cNvPicPr>
            <a:picLocks noChangeAspect="1"/>
          </p:cNvPicPr>
          <p:nvPr/>
        </p:nvPicPr>
        <p:blipFill>
          <a:blip r:embed="rId3" cstate="print"/>
          <a:srcRect/>
          <a:stretch>
            <a:fillRect/>
          </a:stretch>
        </p:blipFill>
        <p:spPr bwMode="auto">
          <a:xfrm>
            <a:off x="8635999" y="436564"/>
            <a:ext cx="1492251" cy="941387"/>
          </a:xfrm>
          <a:prstGeom prst="rect">
            <a:avLst/>
          </a:prstGeom>
          <a:noFill/>
          <a:ln w="9525">
            <a:noFill/>
            <a:miter lim="800000"/>
            <a:headEnd/>
            <a:tailEnd/>
          </a:ln>
        </p:spPr>
      </p:pic>
      <p:sp>
        <p:nvSpPr>
          <p:cNvPr id="5" name="Rectangle 4"/>
          <p:cNvSpPr/>
          <p:nvPr/>
        </p:nvSpPr>
        <p:spPr>
          <a:xfrm>
            <a:off x="1" y="5"/>
            <a:ext cx="10661650" cy="6665908"/>
          </a:xfrm>
          <a:prstGeom prst="rect">
            <a:avLst/>
          </a:prstGeom>
          <a:gradFill flip="none" rotWithShape="1">
            <a:gsLst>
              <a:gs pos="0">
                <a:srgbClr val="D33121"/>
              </a:gs>
              <a:gs pos="100000">
                <a:srgbClr val="F2B43D"/>
              </a:gs>
              <a:gs pos="50000">
                <a:srgbClr val="E47A25"/>
              </a:gs>
            </a:gsLst>
            <a:path path="circle">
              <a:fillToRect l="100000" t="100000"/>
            </a:path>
            <a:tileRect r="-100000" b="-100000"/>
          </a:gradFill>
          <a:ln>
            <a:solidFill>
              <a:srgbClr val="FF6600"/>
            </a:solidFill>
          </a:ln>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pitchFamily="-109" charset="-128"/>
            </a:endParaRPr>
          </a:p>
        </p:txBody>
      </p:sp>
      <p:pic>
        <p:nvPicPr>
          <p:cNvPr id="6" name="Picture 10" descr="Sunflower.png"/>
          <p:cNvPicPr>
            <a:picLocks noChangeAspect="1"/>
          </p:cNvPicPr>
          <p:nvPr/>
        </p:nvPicPr>
        <p:blipFill>
          <a:blip r:embed="rId4" cstate="print"/>
          <a:srcRect/>
          <a:stretch>
            <a:fillRect/>
          </a:stretch>
        </p:blipFill>
        <p:spPr bwMode="auto">
          <a:xfrm>
            <a:off x="6394450" y="0"/>
            <a:ext cx="3630613" cy="1828800"/>
          </a:xfrm>
          <a:prstGeom prst="rect">
            <a:avLst/>
          </a:prstGeom>
          <a:noFill/>
          <a:ln w="9525">
            <a:noFill/>
            <a:miter lim="800000"/>
            <a:headEnd/>
            <a:tailEnd/>
          </a:ln>
        </p:spPr>
      </p:pic>
      <p:pic>
        <p:nvPicPr>
          <p:cNvPr id="7" name="Picture 10" descr="Sunflower.png"/>
          <p:cNvPicPr>
            <a:picLocks noChangeAspect="1"/>
          </p:cNvPicPr>
          <p:nvPr/>
        </p:nvPicPr>
        <p:blipFill>
          <a:blip r:embed="rId5" cstate="print"/>
          <a:srcRect/>
          <a:stretch>
            <a:fillRect/>
          </a:stretch>
        </p:blipFill>
        <p:spPr bwMode="auto">
          <a:xfrm>
            <a:off x="1368426" y="5370513"/>
            <a:ext cx="1676399" cy="1295400"/>
          </a:xfrm>
          <a:prstGeom prst="rect">
            <a:avLst/>
          </a:prstGeom>
          <a:noFill/>
          <a:ln w="9525">
            <a:noFill/>
            <a:miter lim="800000"/>
            <a:headEnd/>
            <a:tailEnd/>
          </a:ln>
        </p:spPr>
      </p:pic>
      <p:sp>
        <p:nvSpPr>
          <p:cNvPr id="8" name="Rectangle 12"/>
          <p:cNvSpPr>
            <a:spLocks noChangeArrowheads="1"/>
          </p:cNvSpPr>
          <p:nvPr userDrawn="1"/>
        </p:nvSpPr>
        <p:spPr bwMode="auto">
          <a:xfrm>
            <a:off x="7153276" y="6000750"/>
            <a:ext cx="2984535" cy="369332"/>
          </a:xfrm>
          <a:prstGeom prst="rect">
            <a:avLst/>
          </a:prstGeom>
          <a:noFill/>
          <a:ln w="9525">
            <a:noFill/>
            <a:miter lim="800000"/>
            <a:headEnd/>
            <a:tailEnd/>
          </a:ln>
          <a:effectLst/>
        </p:spPr>
        <p:txBody>
          <a:bodyPr wrap="none">
            <a:spAutoFit/>
          </a:bodyPr>
          <a:lstStyle/>
          <a:p>
            <a:pPr defTabSz="914400">
              <a:defRPr/>
            </a:pPr>
            <a:r>
              <a:rPr lang="en-US" b="1" dirty="0">
                <a:solidFill>
                  <a:srgbClr val="F2B43D"/>
                </a:solidFill>
                <a:latin typeface="Arial" charset="0"/>
                <a:ea typeface="ＭＳ Ｐゴシック" pitchFamily="-109" charset="-128"/>
                <a:cs typeface="+mn-cs"/>
              </a:rPr>
              <a:t>VIRGINIA WIC PROGRAM</a:t>
            </a:r>
          </a:p>
        </p:txBody>
      </p:sp>
    </p:spTree>
    <p:extLst>
      <p:ext uri="{BB962C8B-B14F-4D97-AF65-F5344CB8AC3E}">
        <p14:creationId xmlns:p14="http://schemas.microsoft.com/office/powerpoint/2010/main" val="9478538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99624" y="2070754"/>
            <a:ext cx="9062403" cy="1428851"/>
          </a:xfrm>
        </p:spPr>
        <p:txBody>
          <a:bodyPr/>
          <a:lstStyle/>
          <a:p>
            <a:r>
              <a:rPr lang="en-US"/>
              <a:t>Click to edit Master title style</a:t>
            </a:r>
          </a:p>
        </p:txBody>
      </p:sp>
      <p:sp>
        <p:nvSpPr>
          <p:cNvPr id="3" name="Subtitle 2"/>
          <p:cNvSpPr>
            <a:spLocks noGrp="1"/>
          </p:cNvSpPr>
          <p:nvPr>
            <p:ph type="subTitle" idx="1"/>
          </p:nvPr>
        </p:nvSpPr>
        <p:spPr>
          <a:xfrm>
            <a:off x="1599248" y="3777351"/>
            <a:ext cx="7463155" cy="1703511"/>
          </a:xfrm>
        </p:spPr>
        <p:txBody>
          <a:bodyPr/>
          <a:lstStyle>
            <a:lvl1pPr marL="0" indent="0" algn="ctr">
              <a:buNone/>
              <a:defRPr>
                <a:solidFill>
                  <a:schemeClr val="tx1">
                    <a:tint val="75000"/>
                  </a:schemeClr>
                </a:solidFill>
              </a:defRPr>
            </a:lvl1pPr>
            <a:lvl2pPr marL="444398" indent="0" algn="ctr">
              <a:buNone/>
              <a:defRPr>
                <a:solidFill>
                  <a:schemeClr val="tx1">
                    <a:tint val="75000"/>
                  </a:schemeClr>
                </a:solidFill>
              </a:defRPr>
            </a:lvl2pPr>
            <a:lvl3pPr marL="888797" indent="0" algn="ctr">
              <a:buNone/>
              <a:defRPr>
                <a:solidFill>
                  <a:schemeClr val="tx1">
                    <a:tint val="75000"/>
                  </a:schemeClr>
                </a:solidFill>
              </a:defRPr>
            </a:lvl3pPr>
            <a:lvl4pPr marL="1333195" indent="0" algn="ctr">
              <a:buNone/>
              <a:defRPr>
                <a:solidFill>
                  <a:schemeClr val="tx1">
                    <a:tint val="75000"/>
                  </a:schemeClr>
                </a:solidFill>
              </a:defRPr>
            </a:lvl4pPr>
            <a:lvl5pPr marL="1777594" indent="0" algn="ctr">
              <a:buNone/>
              <a:defRPr>
                <a:solidFill>
                  <a:schemeClr val="tx1">
                    <a:tint val="75000"/>
                  </a:schemeClr>
                </a:solidFill>
              </a:defRPr>
            </a:lvl5pPr>
            <a:lvl6pPr marL="2221992" indent="0" algn="ctr">
              <a:buNone/>
              <a:defRPr>
                <a:solidFill>
                  <a:schemeClr val="tx1">
                    <a:tint val="75000"/>
                  </a:schemeClr>
                </a:solidFill>
              </a:defRPr>
            </a:lvl6pPr>
            <a:lvl7pPr marL="2666390" indent="0" algn="ctr">
              <a:buNone/>
              <a:defRPr>
                <a:solidFill>
                  <a:schemeClr val="tx1">
                    <a:tint val="75000"/>
                  </a:schemeClr>
                </a:solidFill>
              </a:defRPr>
            </a:lvl7pPr>
            <a:lvl8pPr marL="3110789" indent="0" algn="ctr">
              <a:buNone/>
              <a:defRPr>
                <a:solidFill>
                  <a:schemeClr val="tx1">
                    <a:tint val="75000"/>
                  </a:schemeClr>
                </a:solidFill>
              </a:defRPr>
            </a:lvl8pPr>
            <a:lvl9pPr marL="35551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352086645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265113"/>
            <a:ext cx="3506788" cy="11303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68775" y="265113"/>
            <a:ext cx="5959475" cy="5689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1395413"/>
            <a:ext cx="3506788" cy="4559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18001087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4433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197" y="4283467"/>
            <a:ext cx="9062403" cy="1323924"/>
          </a:xfrm>
        </p:spPr>
        <p:txBody>
          <a:bodyPr anchor="t"/>
          <a:lstStyle>
            <a:lvl1pPr algn="l">
              <a:defRPr sz="3888" b="1" cap="all"/>
            </a:lvl1pPr>
          </a:lstStyle>
          <a:p>
            <a:r>
              <a:rPr lang="en-US"/>
              <a:t>Click to edit Master title style</a:t>
            </a:r>
          </a:p>
        </p:txBody>
      </p:sp>
      <p:sp>
        <p:nvSpPr>
          <p:cNvPr id="3" name="Text Placeholder 2"/>
          <p:cNvSpPr>
            <a:spLocks noGrp="1"/>
          </p:cNvSpPr>
          <p:nvPr>
            <p:ph type="body" idx="1"/>
          </p:nvPr>
        </p:nvSpPr>
        <p:spPr>
          <a:xfrm>
            <a:off x="842197" y="2825299"/>
            <a:ext cx="9062403" cy="1458168"/>
          </a:xfrm>
        </p:spPr>
        <p:txBody>
          <a:bodyPr anchor="b"/>
          <a:lstStyle>
            <a:lvl1pPr marL="0" indent="0">
              <a:buNone/>
              <a:defRPr sz="1944">
                <a:solidFill>
                  <a:schemeClr val="tx1">
                    <a:tint val="75000"/>
                  </a:schemeClr>
                </a:solidFill>
              </a:defRPr>
            </a:lvl1pPr>
            <a:lvl2pPr marL="444398" indent="0">
              <a:buNone/>
              <a:defRPr sz="1750">
                <a:solidFill>
                  <a:schemeClr val="tx1">
                    <a:tint val="75000"/>
                  </a:schemeClr>
                </a:solidFill>
              </a:defRPr>
            </a:lvl2pPr>
            <a:lvl3pPr marL="888797" indent="0">
              <a:buNone/>
              <a:defRPr sz="1555">
                <a:solidFill>
                  <a:schemeClr val="tx1">
                    <a:tint val="75000"/>
                  </a:schemeClr>
                </a:solidFill>
              </a:defRPr>
            </a:lvl3pPr>
            <a:lvl4pPr marL="1333195" indent="0">
              <a:buNone/>
              <a:defRPr sz="1361">
                <a:solidFill>
                  <a:schemeClr val="tx1">
                    <a:tint val="75000"/>
                  </a:schemeClr>
                </a:solidFill>
              </a:defRPr>
            </a:lvl4pPr>
            <a:lvl5pPr marL="1777594" indent="0">
              <a:buNone/>
              <a:defRPr sz="1361">
                <a:solidFill>
                  <a:schemeClr val="tx1">
                    <a:tint val="75000"/>
                  </a:schemeClr>
                </a:solidFill>
              </a:defRPr>
            </a:lvl5pPr>
            <a:lvl6pPr marL="2221992" indent="0">
              <a:buNone/>
              <a:defRPr sz="1361">
                <a:solidFill>
                  <a:schemeClr val="tx1">
                    <a:tint val="75000"/>
                  </a:schemeClr>
                </a:solidFill>
              </a:defRPr>
            </a:lvl6pPr>
            <a:lvl7pPr marL="2666390" indent="0">
              <a:buNone/>
              <a:defRPr sz="1361">
                <a:solidFill>
                  <a:schemeClr val="tx1">
                    <a:tint val="75000"/>
                  </a:schemeClr>
                </a:solidFill>
              </a:defRPr>
            </a:lvl7pPr>
            <a:lvl8pPr marL="3110789" indent="0">
              <a:buNone/>
              <a:defRPr sz="1361">
                <a:solidFill>
                  <a:schemeClr val="tx1">
                    <a:tint val="75000"/>
                  </a:schemeClr>
                </a:solidFill>
              </a:defRPr>
            </a:lvl8pPr>
            <a:lvl9pPr marL="3555187" indent="0">
              <a:buNone/>
              <a:defRPr sz="136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10702029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083" y="1555380"/>
            <a:ext cx="4708895" cy="4399194"/>
          </a:xfrm>
        </p:spPr>
        <p:txBody>
          <a:bodyPr/>
          <a:lstStyle>
            <a:lvl1pPr>
              <a:defRPr sz="2722"/>
            </a:lvl1pPr>
            <a:lvl2pPr>
              <a:defRPr sz="2333"/>
            </a:lvl2pPr>
            <a:lvl3pPr>
              <a:defRPr sz="1944"/>
            </a:lvl3pPr>
            <a:lvl4pPr>
              <a:defRPr sz="1750"/>
            </a:lvl4pPr>
            <a:lvl5pPr>
              <a:defRPr sz="1750"/>
            </a:lvl5pPr>
            <a:lvl6pPr>
              <a:defRPr sz="1750"/>
            </a:lvl6pPr>
            <a:lvl7pPr>
              <a:defRPr sz="1750"/>
            </a:lvl7pPr>
            <a:lvl8pPr>
              <a:defRPr sz="1750"/>
            </a:lvl8pPr>
            <a:lvl9pPr>
              <a:defRPr sz="17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672" y="1555380"/>
            <a:ext cx="4708895" cy="4399194"/>
          </a:xfrm>
        </p:spPr>
        <p:txBody>
          <a:bodyPr/>
          <a:lstStyle>
            <a:lvl1pPr>
              <a:defRPr sz="2722"/>
            </a:lvl1pPr>
            <a:lvl2pPr>
              <a:defRPr sz="2333"/>
            </a:lvl2pPr>
            <a:lvl3pPr>
              <a:defRPr sz="1944"/>
            </a:lvl3pPr>
            <a:lvl4pPr>
              <a:defRPr sz="1750"/>
            </a:lvl4pPr>
            <a:lvl5pPr>
              <a:defRPr sz="1750"/>
            </a:lvl5pPr>
            <a:lvl6pPr>
              <a:defRPr sz="1750"/>
            </a:lvl6pPr>
            <a:lvl7pPr>
              <a:defRPr sz="1750"/>
            </a:lvl7pPr>
            <a:lvl8pPr>
              <a:defRPr sz="1750"/>
            </a:lvl8pPr>
            <a:lvl9pPr>
              <a:defRPr sz="17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530260" y="6132023"/>
            <a:ext cx="2153365"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4017782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3082" y="1492116"/>
            <a:ext cx="4710747" cy="621843"/>
          </a:xfrm>
        </p:spPr>
        <p:txBody>
          <a:bodyPr anchor="b"/>
          <a:lstStyle>
            <a:lvl1pPr marL="0" indent="0">
              <a:buNone/>
              <a:defRPr sz="2333" b="1"/>
            </a:lvl1pPr>
            <a:lvl2pPr marL="444398" indent="0">
              <a:buNone/>
              <a:defRPr sz="1944" b="1"/>
            </a:lvl2pPr>
            <a:lvl3pPr marL="888797" indent="0">
              <a:buNone/>
              <a:defRPr sz="1750" b="1"/>
            </a:lvl3pPr>
            <a:lvl4pPr marL="1333195" indent="0">
              <a:buNone/>
              <a:defRPr sz="1555" b="1"/>
            </a:lvl4pPr>
            <a:lvl5pPr marL="1777594" indent="0">
              <a:buNone/>
              <a:defRPr sz="1555" b="1"/>
            </a:lvl5pPr>
            <a:lvl6pPr marL="2221992" indent="0">
              <a:buNone/>
              <a:defRPr sz="1555" b="1"/>
            </a:lvl6pPr>
            <a:lvl7pPr marL="2666390" indent="0">
              <a:buNone/>
              <a:defRPr sz="1555" b="1"/>
            </a:lvl7pPr>
            <a:lvl8pPr marL="3110789" indent="0">
              <a:buNone/>
              <a:defRPr sz="1555" b="1"/>
            </a:lvl8pPr>
            <a:lvl9pPr marL="3555187" indent="0">
              <a:buNone/>
              <a:defRPr sz="1555" b="1"/>
            </a:lvl9pPr>
          </a:lstStyle>
          <a:p>
            <a:pPr lvl="0"/>
            <a:r>
              <a:rPr lang="en-US"/>
              <a:t>Edit Master text styles</a:t>
            </a:r>
          </a:p>
        </p:txBody>
      </p:sp>
      <p:sp>
        <p:nvSpPr>
          <p:cNvPr id="4" name="Content Placeholder 3"/>
          <p:cNvSpPr>
            <a:spLocks noGrp="1"/>
          </p:cNvSpPr>
          <p:nvPr>
            <p:ph sz="half" idx="2"/>
          </p:nvPr>
        </p:nvSpPr>
        <p:spPr>
          <a:xfrm>
            <a:off x="533082" y="2113958"/>
            <a:ext cx="4710747" cy="3840616"/>
          </a:xfrm>
        </p:spPr>
        <p:txBody>
          <a:bodyPr/>
          <a:lstStyle>
            <a:lvl1pPr>
              <a:defRPr sz="2333"/>
            </a:lvl1pPr>
            <a:lvl2pPr>
              <a:defRPr sz="1944"/>
            </a:lvl2pPr>
            <a:lvl3pPr>
              <a:defRPr sz="1750"/>
            </a:lvl3pPr>
            <a:lvl4pPr>
              <a:defRPr sz="1555"/>
            </a:lvl4pPr>
            <a:lvl5pPr>
              <a:defRPr sz="1555"/>
            </a:lvl5pPr>
            <a:lvl6pPr>
              <a:defRPr sz="1555"/>
            </a:lvl6pPr>
            <a:lvl7pPr>
              <a:defRPr sz="1555"/>
            </a:lvl7pPr>
            <a:lvl8pPr>
              <a:defRPr sz="1555"/>
            </a:lvl8pPr>
            <a:lvl9pPr>
              <a:defRPr sz="155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5971" y="1492116"/>
            <a:ext cx="4712597" cy="621843"/>
          </a:xfrm>
        </p:spPr>
        <p:txBody>
          <a:bodyPr anchor="b"/>
          <a:lstStyle>
            <a:lvl1pPr marL="0" indent="0">
              <a:buNone/>
              <a:defRPr sz="2333" b="1"/>
            </a:lvl1pPr>
            <a:lvl2pPr marL="444398" indent="0">
              <a:buNone/>
              <a:defRPr sz="1944" b="1"/>
            </a:lvl2pPr>
            <a:lvl3pPr marL="888797" indent="0">
              <a:buNone/>
              <a:defRPr sz="1750" b="1"/>
            </a:lvl3pPr>
            <a:lvl4pPr marL="1333195" indent="0">
              <a:buNone/>
              <a:defRPr sz="1555" b="1"/>
            </a:lvl4pPr>
            <a:lvl5pPr marL="1777594" indent="0">
              <a:buNone/>
              <a:defRPr sz="1555" b="1"/>
            </a:lvl5pPr>
            <a:lvl6pPr marL="2221992" indent="0">
              <a:buNone/>
              <a:defRPr sz="1555" b="1"/>
            </a:lvl6pPr>
            <a:lvl7pPr marL="2666390" indent="0">
              <a:buNone/>
              <a:defRPr sz="1555" b="1"/>
            </a:lvl7pPr>
            <a:lvl8pPr marL="3110789" indent="0">
              <a:buNone/>
              <a:defRPr sz="1555" b="1"/>
            </a:lvl8pPr>
            <a:lvl9pPr marL="3555187" indent="0">
              <a:buNone/>
              <a:defRPr sz="1555" b="1"/>
            </a:lvl9pPr>
          </a:lstStyle>
          <a:p>
            <a:pPr lvl="0"/>
            <a:r>
              <a:rPr lang="en-US"/>
              <a:t>Edit Master text styles</a:t>
            </a:r>
          </a:p>
        </p:txBody>
      </p:sp>
      <p:sp>
        <p:nvSpPr>
          <p:cNvPr id="6" name="Content Placeholder 5"/>
          <p:cNvSpPr>
            <a:spLocks noGrp="1"/>
          </p:cNvSpPr>
          <p:nvPr>
            <p:ph sz="quarter" idx="4"/>
          </p:nvPr>
        </p:nvSpPr>
        <p:spPr>
          <a:xfrm>
            <a:off x="5415971" y="2113958"/>
            <a:ext cx="4712597" cy="3840616"/>
          </a:xfrm>
        </p:spPr>
        <p:txBody>
          <a:bodyPr/>
          <a:lstStyle>
            <a:lvl1pPr>
              <a:defRPr sz="2333"/>
            </a:lvl1pPr>
            <a:lvl2pPr>
              <a:defRPr sz="1944"/>
            </a:lvl2pPr>
            <a:lvl3pPr>
              <a:defRPr sz="1750"/>
            </a:lvl3pPr>
            <a:lvl4pPr>
              <a:defRPr sz="1555"/>
            </a:lvl4pPr>
            <a:lvl5pPr>
              <a:defRPr sz="1555"/>
            </a:lvl5pPr>
            <a:lvl6pPr>
              <a:defRPr sz="1555"/>
            </a:lvl6pPr>
            <a:lvl7pPr>
              <a:defRPr sz="1555"/>
            </a:lvl7pPr>
            <a:lvl8pPr>
              <a:defRPr sz="1555"/>
            </a:lvl8pPr>
            <a:lvl9pPr>
              <a:defRPr sz="155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7701803" y="6000865"/>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34544701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0" y="6000865"/>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350168299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083" y="6178314"/>
            <a:ext cx="2487718" cy="354898"/>
          </a:xfrm>
          <a:prstGeom prst="rect">
            <a:avLst/>
          </a:prstGeom>
        </p:spPr>
        <p:txBody>
          <a:bodyPr/>
          <a:lstStyle/>
          <a:p>
            <a:fld id="{0DDCA4EB-5890-4FB2-9C92-28E916A011D3}" type="datetimeFigureOut">
              <a:rPr lang="en-US" smtClean="0"/>
              <a:t>5/3/2023</a:t>
            </a:fld>
            <a:endParaRPr lang="en-US" dirty="0"/>
          </a:p>
        </p:txBody>
      </p:sp>
      <p:sp>
        <p:nvSpPr>
          <p:cNvPr id="3" name="Footer Placeholder 2"/>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4" name="Slide Number Placeholder 3"/>
          <p:cNvSpPr>
            <a:spLocks noGrp="1"/>
          </p:cNvSpPr>
          <p:nvPr>
            <p:ph type="sldNum" sz="quarter" idx="12"/>
          </p:nvPr>
        </p:nvSpPr>
        <p:spPr>
          <a:xfrm>
            <a:off x="7640849" y="6178314"/>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16506885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083" y="265402"/>
            <a:ext cx="3507609" cy="1129502"/>
          </a:xfrm>
        </p:spPr>
        <p:txBody>
          <a:bodyPr anchor="b"/>
          <a:lstStyle>
            <a:lvl1pPr algn="l">
              <a:defRPr sz="1944" b="1"/>
            </a:lvl1pPr>
          </a:lstStyle>
          <a:p>
            <a:r>
              <a:rPr lang="en-US"/>
              <a:t>Click to edit Master title style</a:t>
            </a:r>
          </a:p>
        </p:txBody>
      </p:sp>
      <p:sp>
        <p:nvSpPr>
          <p:cNvPr id="3" name="Content Placeholder 2"/>
          <p:cNvSpPr>
            <a:spLocks noGrp="1"/>
          </p:cNvSpPr>
          <p:nvPr>
            <p:ph idx="1"/>
          </p:nvPr>
        </p:nvSpPr>
        <p:spPr>
          <a:xfrm>
            <a:off x="4168409" y="265403"/>
            <a:ext cx="5960159" cy="5689172"/>
          </a:xfrm>
        </p:spPr>
        <p:txBody>
          <a:bodyPr/>
          <a:lstStyle>
            <a:lvl1pPr>
              <a:defRPr sz="3110"/>
            </a:lvl1pPr>
            <a:lvl2pPr>
              <a:defRPr sz="2722"/>
            </a:lvl2pPr>
            <a:lvl3pPr>
              <a:defRPr sz="2333"/>
            </a:lvl3pPr>
            <a:lvl4pPr>
              <a:defRPr sz="1944"/>
            </a:lvl4pPr>
            <a:lvl5pPr>
              <a:defRPr sz="1944"/>
            </a:lvl5pPr>
            <a:lvl6pPr>
              <a:defRPr sz="1944"/>
            </a:lvl6pPr>
            <a:lvl7pPr>
              <a:defRPr sz="1944"/>
            </a:lvl7pPr>
            <a:lvl8pPr>
              <a:defRPr sz="1944"/>
            </a:lvl8pPr>
            <a:lvl9pPr>
              <a:defRPr sz="19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083" y="1394905"/>
            <a:ext cx="3507609" cy="4559670"/>
          </a:xfrm>
        </p:spPr>
        <p:txBody>
          <a:bodyPr/>
          <a:lstStyle>
            <a:lvl1pPr marL="0" indent="0">
              <a:buNone/>
              <a:defRPr sz="1361"/>
            </a:lvl1pPr>
            <a:lvl2pPr marL="444398" indent="0">
              <a:buNone/>
              <a:defRPr sz="1166"/>
            </a:lvl2pPr>
            <a:lvl3pPr marL="888797" indent="0">
              <a:buNone/>
              <a:defRPr sz="972"/>
            </a:lvl3pPr>
            <a:lvl4pPr marL="1333195" indent="0">
              <a:buNone/>
              <a:defRPr sz="875"/>
            </a:lvl4pPr>
            <a:lvl5pPr marL="1777594" indent="0">
              <a:buNone/>
              <a:defRPr sz="875"/>
            </a:lvl5pPr>
            <a:lvl6pPr marL="2221992" indent="0">
              <a:buNone/>
              <a:defRPr sz="875"/>
            </a:lvl6pPr>
            <a:lvl7pPr marL="2666390" indent="0">
              <a:buNone/>
              <a:defRPr sz="875"/>
            </a:lvl7pPr>
            <a:lvl8pPr marL="3110789" indent="0">
              <a:buNone/>
              <a:defRPr sz="875"/>
            </a:lvl8pPr>
            <a:lvl9pPr marL="3555187" indent="0">
              <a:buNone/>
              <a:defRPr sz="875"/>
            </a:lvl9pPr>
          </a:lstStyle>
          <a:p>
            <a:pPr lvl="0"/>
            <a:r>
              <a:rPr lang="en-US"/>
              <a:t>Edit Master text styles</a:t>
            </a:r>
          </a:p>
        </p:txBody>
      </p:sp>
      <p:sp>
        <p:nvSpPr>
          <p:cNvPr id="5" name="Date Placeholder 4"/>
          <p:cNvSpPr>
            <a:spLocks noGrp="1"/>
          </p:cNvSpPr>
          <p:nvPr>
            <p:ph type="dt" sz="half" idx="10"/>
          </p:nvPr>
        </p:nvSpPr>
        <p:spPr>
          <a:xfrm>
            <a:off x="533083" y="6178314"/>
            <a:ext cx="2487718" cy="354898"/>
          </a:xfrm>
          <a:prstGeom prst="rect">
            <a:avLst/>
          </a:prstGeom>
        </p:spPr>
        <p:txBody>
          <a:bodyPr/>
          <a:lstStyle/>
          <a:p>
            <a:fld id="{0DDCA4EB-5890-4FB2-9C92-28E916A011D3}" type="datetimeFigureOut">
              <a:rPr lang="en-US" smtClean="0"/>
              <a:t>5/3/2023</a:t>
            </a:fld>
            <a:endParaRPr lang="en-US" dirty="0"/>
          </a:p>
        </p:txBody>
      </p:sp>
      <p:sp>
        <p:nvSpPr>
          <p:cNvPr id="6" name="Footer Placeholder 5"/>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7" name="Slide Number Placeholder 6"/>
          <p:cNvSpPr>
            <a:spLocks noGrp="1"/>
          </p:cNvSpPr>
          <p:nvPr>
            <p:ph type="sldNum" sz="quarter" idx="12"/>
          </p:nvPr>
        </p:nvSpPr>
        <p:spPr>
          <a:xfrm>
            <a:off x="7640849" y="6178314"/>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25754092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9758" y="4666139"/>
            <a:ext cx="6396990" cy="550864"/>
          </a:xfrm>
        </p:spPr>
        <p:txBody>
          <a:bodyPr anchor="b"/>
          <a:lstStyle>
            <a:lvl1pPr algn="l">
              <a:defRPr sz="1944" b="1"/>
            </a:lvl1pPr>
          </a:lstStyle>
          <a:p>
            <a:r>
              <a:rPr lang="en-US"/>
              <a:t>Click to edit Master title style</a:t>
            </a:r>
          </a:p>
        </p:txBody>
      </p:sp>
      <p:sp>
        <p:nvSpPr>
          <p:cNvPr id="3" name="Picture Placeholder 2"/>
          <p:cNvSpPr>
            <a:spLocks noGrp="1"/>
          </p:cNvSpPr>
          <p:nvPr>
            <p:ph type="pic" idx="1"/>
          </p:nvPr>
        </p:nvSpPr>
        <p:spPr>
          <a:xfrm>
            <a:off x="2089758" y="595612"/>
            <a:ext cx="6396990" cy="3999548"/>
          </a:xfrm>
        </p:spPr>
        <p:txBody>
          <a:bodyPr/>
          <a:lstStyle>
            <a:lvl1pPr marL="0" indent="0">
              <a:buNone/>
              <a:defRPr sz="3110"/>
            </a:lvl1pPr>
            <a:lvl2pPr marL="444398" indent="0">
              <a:buNone/>
              <a:defRPr sz="2722"/>
            </a:lvl2pPr>
            <a:lvl3pPr marL="888797" indent="0">
              <a:buNone/>
              <a:defRPr sz="2333"/>
            </a:lvl3pPr>
            <a:lvl4pPr marL="1333195" indent="0">
              <a:buNone/>
              <a:defRPr sz="1944"/>
            </a:lvl4pPr>
            <a:lvl5pPr marL="1777594" indent="0">
              <a:buNone/>
              <a:defRPr sz="1944"/>
            </a:lvl5pPr>
            <a:lvl6pPr marL="2221992" indent="0">
              <a:buNone/>
              <a:defRPr sz="1944"/>
            </a:lvl6pPr>
            <a:lvl7pPr marL="2666390" indent="0">
              <a:buNone/>
              <a:defRPr sz="1944"/>
            </a:lvl7pPr>
            <a:lvl8pPr marL="3110789" indent="0">
              <a:buNone/>
              <a:defRPr sz="1944"/>
            </a:lvl8pPr>
            <a:lvl9pPr marL="3555187" indent="0">
              <a:buNone/>
              <a:defRPr sz="1944"/>
            </a:lvl9pPr>
          </a:lstStyle>
          <a:p>
            <a:r>
              <a:rPr lang="en-US" dirty="0"/>
              <a:t>Click icon to add picture</a:t>
            </a:r>
          </a:p>
        </p:txBody>
      </p:sp>
      <p:sp>
        <p:nvSpPr>
          <p:cNvPr id="4" name="Text Placeholder 3"/>
          <p:cNvSpPr>
            <a:spLocks noGrp="1"/>
          </p:cNvSpPr>
          <p:nvPr>
            <p:ph type="body" sz="half" idx="2"/>
          </p:nvPr>
        </p:nvSpPr>
        <p:spPr>
          <a:xfrm>
            <a:off x="2089758" y="5217003"/>
            <a:ext cx="6396990" cy="782318"/>
          </a:xfrm>
        </p:spPr>
        <p:txBody>
          <a:bodyPr/>
          <a:lstStyle>
            <a:lvl1pPr marL="0" indent="0">
              <a:buNone/>
              <a:defRPr sz="1361"/>
            </a:lvl1pPr>
            <a:lvl2pPr marL="444398" indent="0">
              <a:buNone/>
              <a:defRPr sz="1166"/>
            </a:lvl2pPr>
            <a:lvl3pPr marL="888797" indent="0">
              <a:buNone/>
              <a:defRPr sz="972"/>
            </a:lvl3pPr>
            <a:lvl4pPr marL="1333195" indent="0">
              <a:buNone/>
              <a:defRPr sz="875"/>
            </a:lvl4pPr>
            <a:lvl5pPr marL="1777594" indent="0">
              <a:buNone/>
              <a:defRPr sz="875"/>
            </a:lvl5pPr>
            <a:lvl6pPr marL="2221992" indent="0">
              <a:buNone/>
              <a:defRPr sz="875"/>
            </a:lvl6pPr>
            <a:lvl7pPr marL="2666390" indent="0">
              <a:buNone/>
              <a:defRPr sz="875"/>
            </a:lvl7pPr>
            <a:lvl8pPr marL="3110789" indent="0">
              <a:buNone/>
              <a:defRPr sz="875"/>
            </a:lvl8pPr>
            <a:lvl9pPr marL="3555187" indent="0">
              <a:buNone/>
              <a:defRPr sz="875"/>
            </a:lvl9pPr>
          </a:lstStyle>
          <a:p>
            <a:pPr lvl="0"/>
            <a:r>
              <a:rPr lang="en-US"/>
              <a:t>Edit Master text styles</a:t>
            </a:r>
          </a:p>
        </p:txBody>
      </p:sp>
      <p:sp>
        <p:nvSpPr>
          <p:cNvPr id="5" name="Date Placeholder 4"/>
          <p:cNvSpPr>
            <a:spLocks noGrp="1"/>
          </p:cNvSpPr>
          <p:nvPr>
            <p:ph type="dt" sz="half" idx="10"/>
          </p:nvPr>
        </p:nvSpPr>
        <p:spPr>
          <a:xfrm>
            <a:off x="533083" y="6178314"/>
            <a:ext cx="2487718" cy="354898"/>
          </a:xfrm>
          <a:prstGeom prst="rect">
            <a:avLst/>
          </a:prstGeom>
        </p:spPr>
        <p:txBody>
          <a:bodyPr/>
          <a:lstStyle/>
          <a:p>
            <a:fld id="{0DDCA4EB-5890-4FB2-9C92-28E916A011D3}" type="datetimeFigureOut">
              <a:rPr lang="en-US" smtClean="0"/>
              <a:t>5/3/2023</a:t>
            </a:fld>
            <a:endParaRPr lang="en-US" dirty="0"/>
          </a:p>
        </p:txBody>
      </p:sp>
      <p:sp>
        <p:nvSpPr>
          <p:cNvPr id="6" name="Footer Placeholder 5"/>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7" name="Slide Number Placeholder 6"/>
          <p:cNvSpPr>
            <a:spLocks noGrp="1"/>
          </p:cNvSpPr>
          <p:nvPr>
            <p:ph type="sldNum" sz="quarter" idx="12"/>
          </p:nvPr>
        </p:nvSpPr>
        <p:spPr>
          <a:xfrm>
            <a:off x="7640849" y="6178314"/>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12885377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20374507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9696" y="266946"/>
            <a:ext cx="2398871" cy="56876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082" y="266946"/>
            <a:ext cx="7018920" cy="56876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3083" y="6178314"/>
            <a:ext cx="2487718" cy="354898"/>
          </a:xfrm>
          <a:prstGeom prst="rect">
            <a:avLst/>
          </a:prstGeom>
        </p:spPr>
        <p:txBody>
          <a:bodyPr/>
          <a:lstStyle/>
          <a:p>
            <a:fld id="{0DDCA4EB-5890-4FB2-9C92-28E916A011D3}" type="datetimeFigureOut">
              <a:rPr lang="en-US" smtClean="0"/>
              <a:t>5/3/2023</a:t>
            </a:fld>
            <a:endParaRPr lang="en-US" dirty="0"/>
          </a:p>
        </p:txBody>
      </p:sp>
      <p:sp>
        <p:nvSpPr>
          <p:cNvPr id="5" name="Footer Placeholder 4"/>
          <p:cNvSpPr>
            <a:spLocks noGrp="1"/>
          </p:cNvSpPr>
          <p:nvPr>
            <p:ph type="ftr" sz="quarter" idx="11"/>
          </p:nvPr>
        </p:nvSpPr>
        <p:spPr>
          <a:xfrm>
            <a:off x="3642731" y="6178314"/>
            <a:ext cx="3376189" cy="35489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40849" y="6178314"/>
            <a:ext cx="2487718" cy="354898"/>
          </a:xfrm>
          <a:prstGeom prst="rect">
            <a:avLst/>
          </a:prstGeom>
        </p:spPr>
        <p:txBody>
          <a:bodyPr/>
          <a:lstStyle/>
          <a:p>
            <a:fld id="{AB32E525-88C3-48E1-A3E3-3A4631221E8B}" type="slidenum">
              <a:rPr lang="en-US" smtClean="0"/>
              <a:t>‹#›</a:t>
            </a:fld>
            <a:endParaRPr lang="en-US" dirty="0"/>
          </a:p>
        </p:txBody>
      </p:sp>
    </p:spTree>
    <p:extLst>
      <p:ext uri="{BB962C8B-B14F-4D97-AF65-F5344CB8AC3E}">
        <p14:creationId xmlns:p14="http://schemas.microsoft.com/office/powerpoint/2010/main" val="2580067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9150" y="4665663"/>
            <a:ext cx="6397625" cy="55086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89150" y="595313"/>
            <a:ext cx="6397625" cy="4000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089150" y="5216525"/>
            <a:ext cx="6397625" cy="7826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5E5126-4DAD-4A10-B260-C9970FEEFAC2}"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0A988D-C0F1-4966-869F-8FA566E4F2AD}" type="slidenum">
              <a:rPr lang="en-US" smtClean="0"/>
              <a:t>‹#›</a:t>
            </a:fld>
            <a:endParaRPr lang="en-US" dirty="0"/>
          </a:p>
        </p:txBody>
      </p:sp>
    </p:spTree>
    <p:extLst>
      <p:ext uri="{BB962C8B-B14F-4D97-AF65-F5344CB8AC3E}">
        <p14:creationId xmlns:p14="http://schemas.microsoft.com/office/powerpoint/2010/main" val="29265060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3.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266700"/>
            <a:ext cx="9594850" cy="1111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3400" y="1555750"/>
            <a:ext cx="9594850" cy="4398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3400" y="6178550"/>
            <a:ext cx="2487613" cy="354013"/>
          </a:xfrm>
          <a:prstGeom prst="rect">
            <a:avLst/>
          </a:prstGeom>
        </p:spPr>
        <p:txBody>
          <a:bodyPr vert="horz" lIns="91440" tIns="45720" rIns="91440" bIns="45720" rtlCol="0" anchor="ctr"/>
          <a:lstStyle>
            <a:lvl1pPr algn="l">
              <a:defRPr sz="1200">
                <a:solidFill>
                  <a:schemeClr val="tx1">
                    <a:tint val="75000"/>
                  </a:schemeClr>
                </a:solidFill>
              </a:defRPr>
            </a:lvl1pPr>
          </a:lstStyle>
          <a:p>
            <a:fld id="{0C5E5126-4DAD-4A10-B260-C9970FEEFAC2}" type="datetimeFigureOut">
              <a:rPr lang="en-US" smtClean="0"/>
              <a:t>5/3/2023</a:t>
            </a:fld>
            <a:endParaRPr lang="en-US" dirty="0"/>
          </a:p>
        </p:txBody>
      </p:sp>
      <p:sp>
        <p:nvSpPr>
          <p:cNvPr id="5" name="Footer Placeholder 4"/>
          <p:cNvSpPr>
            <a:spLocks noGrp="1"/>
          </p:cNvSpPr>
          <p:nvPr>
            <p:ph type="ftr" sz="quarter" idx="3"/>
          </p:nvPr>
        </p:nvSpPr>
        <p:spPr>
          <a:xfrm>
            <a:off x="3643313" y="6178550"/>
            <a:ext cx="3375025" cy="3540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640638" y="6178550"/>
            <a:ext cx="2487612" cy="354013"/>
          </a:xfrm>
          <a:prstGeom prst="rect">
            <a:avLst/>
          </a:prstGeom>
        </p:spPr>
        <p:txBody>
          <a:bodyPr vert="horz" lIns="91440" tIns="45720" rIns="91440" bIns="45720" rtlCol="0" anchor="ctr"/>
          <a:lstStyle>
            <a:lvl1pPr algn="r">
              <a:defRPr sz="1200">
                <a:solidFill>
                  <a:schemeClr val="tx1">
                    <a:tint val="75000"/>
                  </a:schemeClr>
                </a:solidFill>
              </a:defRPr>
            </a:lvl1pPr>
          </a:lstStyle>
          <a:p>
            <a:fld id="{A50A988D-C0F1-4966-869F-8FA566E4F2AD}" type="slidenum">
              <a:rPr lang="en-US" smtClean="0"/>
              <a:t>‹#›</a:t>
            </a:fld>
            <a:endParaRPr lang="en-US" dirty="0"/>
          </a:p>
        </p:txBody>
      </p:sp>
    </p:spTree>
    <p:extLst>
      <p:ext uri="{BB962C8B-B14F-4D97-AF65-F5344CB8AC3E}">
        <p14:creationId xmlns:p14="http://schemas.microsoft.com/office/powerpoint/2010/main" val="390746962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50" r:id="rId12"/>
    <p:sldLayoutId id="2147483846" r:id="rId13"/>
    <p:sldLayoutId id="2147483848" r:id="rId14"/>
    <p:sldLayoutId id="2147483849" r:id="rId15"/>
    <p:sldLayoutId id="2147483829" r:id="rId16"/>
    <p:sldLayoutId id="2147483934" r:id="rId17"/>
    <p:sldLayoutId id="2147483939" r:id="rId18"/>
    <p:sldLayoutId id="2147483940" r:id="rId19"/>
    <p:sldLayoutId id="2147483941" r:id="rId20"/>
    <p:sldLayoutId id="2147483942" r:id="rId21"/>
    <p:sldLayoutId id="2147483985" r:id="rId22"/>
    <p:sldLayoutId id="2147483990" r:id="rId23"/>
    <p:sldLayoutId id="2147483991" r:id="rId24"/>
    <p:sldLayoutId id="2147483992" r:id="rId25"/>
    <p:sldLayoutId id="2147483993" r:id="rId2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266700"/>
            <a:ext cx="9594850" cy="1111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3400" y="1555750"/>
            <a:ext cx="9594850" cy="4398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3400" y="6178550"/>
            <a:ext cx="2487613" cy="354013"/>
          </a:xfrm>
          <a:prstGeom prst="rect">
            <a:avLst/>
          </a:prstGeom>
        </p:spPr>
        <p:txBody>
          <a:bodyPr vert="horz" lIns="91440" tIns="45720" rIns="91440" bIns="45720" rtlCol="0" anchor="ctr"/>
          <a:lstStyle>
            <a:lvl1pPr algn="l">
              <a:defRPr sz="1200">
                <a:solidFill>
                  <a:schemeClr val="tx1">
                    <a:tint val="75000"/>
                  </a:schemeClr>
                </a:solidFill>
              </a:defRPr>
            </a:lvl1pPr>
          </a:lstStyle>
          <a:p>
            <a:fld id="{0DDCA4EB-5890-4FB2-9C92-28E916A011D3}" type="datetimeFigureOut">
              <a:rPr lang="en-US" smtClean="0"/>
              <a:t>5/3/2023</a:t>
            </a:fld>
            <a:endParaRPr lang="en-US" dirty="0"/>
          </a:p>
        </p:txBody>
      </p:sp>
      <p:sp>
        <p:nvSpPr>
          <p:cNvPr id="5" name="Footer Placeholder 4"/>
          <p:cNvSpPr>
            <a:spLocks noGrp="1"/>
          </p:cNvSpPr>
          <p:nvPr>
            <p:ph type="ftr" sz="quarter" idx="3"/>
          </p:nvPr>
        </p:nvSpPr>
        <p:spPr>
          <a:xfrm>
            <a:off x="3643313" y="6178550"/>
            <a:ext cx="3375025" cy="3540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640638" y="6178550"/>
            <a:ext cx="2487612" cy="354013"/>
          </a:xfrm>
          <a:prstGeom prst="rect">
            <a:avLst/>
          </a:prstGeom>
        </p:spPr>
        <p:txBody>
          <a:bodyPr vert="horz" lIns="91440" tIns="45720" rIns="91440" bIns="45720" rtlCol="0" anchor="ctr"/>
          <a:lstStyle>
            <a:lvl1pPr algn="r">
              <a:defRPr sz="1200">
                <a:solidFill>
                  <a:schemeClr val="tx1">
                    <a:tint val="75000"/>
                  </a:schemeClr>
                </a:solidFill>
              </a:defRPr>
            </a:lvl1pPr>
          </a:lstStyle>
          <a:p>
            <a:fld id="{AB32E525-88C3-48E1-A3E3-3A4631221E8B}" type="slidenum">
              <a:rPr lang="en-US" smtClean="0"/>
              <a:t>‹#›</a:t>
            </a:fld>
            <a:endParaRPr lang="en-US" dirty="0"/>
          </a:p>
        </p:txBody>
      </p:sp>
    </p:spTree>
    <p:extLst>
      <p:ext uri="{BB962C8B-B14F-4D97-AF65-F5344CB8AC3E}">
        <p14:creationId xmlns:p14="http://schemas.microsoft.com/office/powerpoint/2010/main" val="100994574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917" r:id="rId12"/>
    <p:sldLayoutId id="2147483922" r:id="rId13"/>
    <p:sldLayoutId id="2147483923" r:id="rId14"/>
    <p:sldLayoutId id="2147483924" r:id="rId15"/>
    <p:sldLayoutId id="2147483925" r:id="rId16"/>
    <p:sldLayoutId id="2147483951" r:id="rId17"/>
    <p:sldLayoutId id="2147483956" r:id="rId18"/>
    <p:sldLayoutId id="2147483957" r:id="rId19"/>
    <p:sldLayoutId id="2147483958" r:id="rId20"/>
    <p:sldLayoutId id="2147483959" r:id="rId21"/>
    <p:sldLayoutId id="2147483900" r:id="rId22"/>
    <p:sldLayoutId id="2147483905" r:id="rId23"/>
    <p:sldLayoutId id="2147483906" r:id="rId24"/>
    <p:sldLayoutId id="2147483907" r:id="rId25"/>
    <p:sldLayoutId id="2147483908" r:id="rId26"/>
    <p:sldLayoutId id="2147484067" r:id="rId27"/>
    <p:sldLayoutId id="2147484072" r:id="rId28"/>
    <p:sldLayoutId id="2147484073" r:id="rId29"/>
    <p:sldLayoutId id="2147484074" r:id="rId30"/>
    <p:sldLayoutId id="2147484075" r:id="rId31"/>
    <p:sldLayoutId id="2147484050" r:id="rId32"/>
    <p:sldLayoutId id="2147484055" r:id="rId33"/>
    <p:sldLayoutId id="2147484056" r:id="rId34"/>
    <p:sldLayoutId id="2147484057" r:id="rId35"/>
    <p:sldLayoutId id="2147484058" r:id="rId3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083" y="266945"/>
            <a:ext cx="9595485" cy="111098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3083" y="1555380"/>
            <a:ext cx="9595485" cy="439919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866082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3968" r:id="rId12"/>
    <p:sldLayoutId id="2147483973" r:id="rId13"/>
    <p:sldLayoutId id="2147483974" r:id="rId14"/>
    <p:sldLayoutId id="2147483975" r:id="rId15"/>
    <p:sldLayoutId id="2147483976" r:id="rId1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888797" rtl="0" eaLnBrk="1" latinLnBrk="0" hangingPunct="1">
        <a:spcBef>
          <a:spcPct val="0"/>
        </a:spcBef>
        <a:buNone/>
        <a:defRPr sz="4277" kern="1200">
          <a:solidFill>
            <a:schemeClr val="tx1"/>
          </a:solidFill>
          <a:latin typeface="+mj-lt"/>
          <a:ea typeface="+mj-ea"/>
          <a:cs typeface="+mj-cs"/>
        </a:defRPr>
      </a:lvl1pPr>
    </p:titleStyle>
    <p:bodyStyle>
      <a:lvl1pPr marL="333299" indent="-333299" algn="l" defTabSz="888797"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1pPr>
      <a:lvl2pPr marL="722147" indent="-277749" algn="l" defTabSz="888797" rtl="0" eaLnBrk="1" latinLnBrk="0" hangingPunct="1">
        <a:spcBef>
          <a:spcPct val="20000"/>
        </a:spcBef>
        <a:buFont typeface="Arial" panose="020B0604020202020204" pitchFamily="34" charset="0"/>
        <a:buChar char="–"/>
        <a:defRPr sz="2722" kern="1200">
          <a:solidFill>
            <a:schemeClr val="tx1"/>
          </a:solidFill>
          <a:latin typeface="+mn-lt"/>
          <a:ea typeface="+mn-ea"/>
          <a:cs typeface="+mn-cs"/>
        </a:defRPr>
      </a:lvl2pPr>
      <a:lvl3pPr marL="1110996" indent="-222199" algn="l" defTabSz="888797" rtl="0" eaLnBrk="1" latinLnBrk="0" hangingPunct="1">
        <a:spcBef>
          <a:spcPct val="20000"/>
        </a:spcBef>
        <a:buFont typeface="Arial" panose="020B0604020202020204" pitchFamily="34" charset="0"/>
        <a:buChar char="•"/>
        <a:defRPr sz="2333" kern="1200">
          <a:solidFill>
            <a:schemeClr val="tx1"/>
          </a:solidFill>
          <a:latin typeface="+mn-lt"/>
          <a:ea typeface="+mn-ea"/>
          <a:cs typeface="+mn-cs"/>
        </a:defRPr>
      </a:lvl3pPr>
      <a:lvl4pPr marL="1555394"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4pPr>
      <a:lvl5pPr marL="1999793"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5pPr>
      <a:lvl6pPr marL="2444191"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6pPr>
      <a:lvl7pPr marL="2888590"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7pPr>
      <a:lvl8pPr marL="3332988"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8pPr>
      <a:lvl9pPr marL="3777386"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9pPr>
    </p:bodyStyle>
    <p:otherStyle>
      <a:defPPr>
        <a:defRPr lang="en-US"/>
      </a:defPPr>
      <a:lvl1pPr marL="0" algn="l" defTabSz="888797" rtl="0" eaLnBrk="1" latinLnBrk="0" hangingPunct="1">
        <a:defRPr sz="1750" kern="1200">
          <a:solidFill>
            <a:schemeClr val="tx1"/>
          </a:solidFill>
          <a:latin typeface="+mn-lt"/>
          <a:ea typeface="+mn-ea"/>
          <a:cs typeface="+mn-cs"/>
        </a:defRPr>
      </a:lvl1pPr>
      <a:lvl2pPr marL="444398" algn="l" defTabSz="888797" rtl="0" eaLnBrk="1" latinLnBrk="0" hangingPunct="1">
        <a:defRPr sz="1750" kern="1200">
          <a:solidFill>
            <a:schemeClr val="tx1"/>
          </a:solidFill>
          <a:latin typeface="+mn-lt"/>
          <a:ea typeface="+mn-ea"/>
          <a:cs typeface="+mn-cs"/>
        </a:defRPr>
      </a:lvl2pPr>
      <a:lvl3pPr marL="888797" algn="l" defTabSz="888797" rtl="0" eaLnBrk="1" latinLnBrk="0" hangingPunct="1">
        <a:defRPr sz="1750" kern="1200">
          <a:solidFill>
            <a:schemeClr val="tx1"/>
          </a:solidFill>
          <a:latin typeface="+mn-lt"/>
          <a:ea typeface="+mn-ea"/>
          <a:cs typeface="+mn-cs"/>
        </a:defRPr>
      </a:lvl3pPr>
      <a:lvl4pPr marL="1333195" algn="l" defTabSz="888797" rtl="0" eaLnBrk="1" latinLnBrk="0" hangingPunct="1">
        <a:defRPr sz="1750" kern="1200">
          <a:solidFill>
            <a:schemeClr val="tx1"/>
          </a:solidFill>
          <a:latin typeface="+mn-lt"/>
          <a:ea typeface="+mn-ea"/>
          <a:cs typeface="+mn-cs"/>
        </a:defRPr>
      </a:lvl4pPr>
      <a:lvl5pPr marL="1777594" algn="l" defTabSz="888797" rtl="0" eaLnBrk="1" latinLnBrk="0" hangingPunct="1">
        <a:defRPr sz="1750" kern="1200">
          <a:solidFill>
            <a:schemeClr val="tx1"/>
          </a:solidFill>
          <a:latin typeface="+mn-lt"/>
          <a:ea typeface="+mn-ea"/>
          <a:cs typeface="+mn-cs"/>
        </a:defRPr>
      </a:lvl5pPr>
      <a:lvl6pPr marL="2221992" algn="l" defTabSz="888797" rtl="0" eaLnBrk="1" latinLnBrk="0" hangingPunct="1">
        <a:defRPr sz="1750" kern="1200">
          <a:solidFill>
            <a:schemeClr val="tx1"/>
          </a:solidFill>
          <a:latin typeface="+mn-lt"/>
          <a:ea typeface="+mn-ea"/>
          <a:cs typeface="+mn-cs"/>
        </a:defRPr>
      </a:lvl6pPr>
      <a:lvl7pPr marL="2666390" algn="l" defTabSz="888797" rtl="0" eaLnBrk="1" latinLnBrk="0" hangingPunct="1">
        <a:defRPr sz="1750" kern="1200">
          <a:solidFill>
            <a:schemeClr val="tx1"/>
          </a:solidFill>
          <a:latin typeface="+mn-lt"/>
          <a:ea typeface="+mn-ea"/>
          <a:cs typeface="+mn-cs"/>
        </a:defRPr>
      </a:lvl7pPr>
      <a:lvl8pPr marL="3110789" algn="l" defTabSz="888797" rtl="0" eaLnBrk="1" latinLnBrk="0" hangingPunct="1">
        <a:defRPr sz="1750" kern="1200">
          <a:solidFill>
            <a:schemeClr val="tx1"/>
          </a:solidFill>
          <a:latin typeface="+mn-lt"/>
          <a:ea typeface="+mn-ea"/>
          <a:cs typeface="+mn-cs"/>
        </a:defRPr>
      </a:lvl8pPr>
      <a:lvl9pPr marL="3555187" algn="l" defTabSz="888797" rtl="0" eaLnBrk="1" latinLnBrk="0" hangingPunct="1">
        <a:defRPr sz="17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083" y="266945"/>
            <a:ext cx="9595485" cy="111098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3083" y="1555380"/>
            <a:ext cx="9595485" cy="43991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9535774"/>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888797" rtl="0" eaLnBrk="1" latinLnBrk="0" hangingPunct="1">
        <a:spcBef>
          <a:spcPct val="0"/>
        </a:spcBef>
        <a:buNone/>
        <a:defRPr sz="4277" kern="1200">
          <a:solidFill>
            <a:schemeClr val="tx1"/>
          </a:solidFill>
          <a:latin typeface="+mj-lt"/>
          <a:ea typeface="+mj-ea"/>
          <a:cs typeface="+mj-cs"/>
        </a:defRPr>
      </a:lvl1pPr>
    </p:titleStyle>
    <p:bodyStyle>
      <a:lvl1pPr marL="333299" indent="-333299" algn="l" defTabSz="888797"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1pPr>
      <a:lvl2pPr marL="722147" indent="-277749" algn="l" defTabSz="888797" rtl="0" eaLnBrk="1" latinLnBrk="0" hangingPunct="1">
        <a:spcBef>
          <a:spcPct val="20000"/>
        </a:spcBef>
        <a:buFont typeface="Arial" panose="020B0604020202020204" pitchFamily="34" charset="0"/>
        <a:buChar char="–"/>
        <a:defRPr sz="2722" kern="1200">
          <a:solidFill>
            <a:schemeClr val="tx1"/>
          </a:solidFill>
          <a:latin typeface="+mn-lt"/>
          <a:ea typeface="+mn-ea"/>
          <a:cs typeface="+mn-cs"/>
        </a:defRPr>
      </a:lvl2pPr>
      <a:lvl3pPr marL="1110996" indent="-222199" algn="l" defTabSz="888797" rtl="0" eaLnBrk="1" latinLnBrk="0" hangingPunct="1">
        <a:spcBef>
          <a:spcPct val="20000"/>
        </a:spcBef>
        <a:buFont typeface="Arial" panose="020B0604020202020204" pitchFamily="34" charset="0"/>
        <a:buChar char="•"/>
        <a:defRPr sz="2333" kern="1200">
          <a:solidFill>
            <a:schemeClr val="tx1"/>
          </a:solidFill>
          <a:latin typeface="+mn-lt"/>
          <a:ea typeface="+mn-ea"/>
          <a:cs typeface="+mn-cs"/>
        </a:defRPr>
      </a:lvl3pPr>
      <a:lvl4pPr marL="1555394"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4pPr>
      <a:lvl5pPr marL="1999793"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5pPr>
      <a:lvl6pPr marL="2444191"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6pPr>
      <a:lvl7pPr marL="2888590"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7pPr>
      <a:lvl8pPr marL="3332988"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8pPr>
      <a:lvl9pPr marL="3777386"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9pPr>
    </p:bodyStyle>
    <p:otherStyle>
      <a:defPPr>
        <a:defRPr lang="en-US"/>
      </a:defPPr>
      <a:lvl1pPr marL="0" algn="l" defTabSz="888797" rtl="0" eaLnBrk="1" latinLnBrk="0" hangingPunct="1">
        <a:defRPr sz="1750" kern="1200">
          <a:solidFill>
            <a:schemeClr val="tx1"/>
          </a:solidFill>
          <a:latin typeface="+mn-lt"/>
          <a:ea typeface="+mn-ea"/>
          <a:cs typeface="+mn-cs"/>
        </a:defRPr>
      </a:lvl1pPr>
      <a:lvl2pPr marL="444398" algn="l" defTabSz="888797" rtl="0" eaLnBrk="1" latinLnBrk="0" hangingPunct="1">
        <a:defRPr sz="1750" kern="1200">
          <a:solidFill>
            <a:schemeClr val="tx1"/>
          </a:solidFill>
          <a:latin typeface="+mn-lt"/>
          <a:ea typeface="+mn-ea"/>
          <a:cs typeface="+mn-cs"/>
        </a:defRPr>
      </a:lvl2pPr>
      <a:lvl3pPr marL="888797" algn="l" defTabSz="888797" rtl="0" eaLnBrk="1" latinLnBrk="0" hangingPunct="1">
        <a:defRPr sz="1750" kern="1200">
          <a:solidFill>
            <a:schemeClr val="tx1"/>
          </a:solidFill>
          <a:latin typeface="+mn-lt"/>
          <a:ea typeface="+mn-ea"/>
          <a:cs typeface="+mn-cs"/>
        </a:defRPr>
      </a:lvl3pPr>
      <a:lvl4pPr marL="1333195" algn="l" defTabSz="888797" rtl="0" eaLnBrk="1" latinLnBrk="0" hangingPunct="1">
        <a:defRPr sz="1750" kern="1200">
          <a:solidFill>
            <a:schemeClr val="tx1"/>
          </a:solidFill>
          <a:latin typeface="+mn-lt"/>
          <a:ea typeface="+mn-ea"/>
          <a:cs typeface="+mn-cs"/>
        </a:defRPr>
      </a:lvl4pPr>
      <a:lvl5pPr marL="1777594" algn="l" defTabSz="888797" rtl="0" eaLnBrk="1" latinLnBrk="0" hangingPunct="1">
        <a:defRPr sz="1750" kern="1200">
          <a:solidFill>
            <a:schemeClr val="tx1"/>
          </a:solidFill>
          <a:latin typeface="+mn-lt"/>
          <a:ea typeface="+mn-ea"/>
          <a:cs typeface="+mn-cs"/>
        </a:defRPr>
      </a:lvl5pPr>
      <a:lvl6pPr marL="2221992" algn="l" defTabSz="888797" rtl="0" eaLnBrk="1" latinLnBrk="0" hangingPunct="1">
        <a:defRPr sz="1750" kern="1200">
          <a:solidFill>
            <a:schemeClr val="tx1"/>
          </a:solidFill>
          <a:latin typeface="+mn-lt"/>
          <a:ea typeface="+mn-ea"/>
          <a:cs typeface="+mn-cs"/>
        </a:defRPr>
      </a:lvl6pPr>
      <a:lvl7pPr marL="2666390" algn="l" defTabSz="888797" rtl="0" eaLnBrk="1" latinLnBrk="0" hangingPunct="1">
        <a:defRPr sz="1750" kern="1200">
          <a:solidFill>
            <a:schemeClr val="tx1"/>
          </a:solidFill>
          <a:latin typeface="+mn-lt"/>
          <a:ea typeface="+mn-ea"/>
          <a:cs typeface="+mn-cs"/>
        </a:defRPr>
      </a:lvl7pPr>
      <a:lvl8pPr marL="3110789" algn="l" defTabSz="888797" rtl="0" eaLnBrk="1" latinLnBrk="0" hangingPunct="1">
        <a:defRPr sz="1750" kern="1200">
          <a:solidFill>
            <a:schemeClr val="tx1"/>
          </a:solidFill>
          <a:latin typeface="+mn-lt"/>
          <a:ea typeface="+mn-ea"/>
          <a:cs typeface="+mn-cs"/>
        </a:defRPr>
      </a:lvl8pPr>
      <a:lvl9pPr marL="3555187" algn="l" defTabSz="888797" rtl="0" eaLnBrk="1" latinLnBrk="0" hangingPunct="1">
        <a:defRPr sz="17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5.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notesSlide" Target="../notesSlides/notesSlide10.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69.xml"/><Relationship Id="rId7" Type="http://schemas.openxmlformats.org/officeDocument/2006/relationships/image" Target="../media/image28.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9.xml"/><Relationship Id="rId7" Type="http://schemas.openxmlformats.org/officeDocument/2006/relationships/image" Target="../media/image3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image" Target="../media/image32.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9.xml"/><Relationship Id="rId7" Type="http://schemas.openxmlformats.org/officeDocument/2006/relationships/image" Target="../media/image3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notesSlide" Target="../notesSlides/notesSlide14.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9.xml"/><Relationship Id="rId7" Type="http://schemas.openxmlformats.org/officeDocument/2006/relationships/image" Target="../media/image3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notesSlide" Target="../notesSlides/notesSlide15.xml"/><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9.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2.xml"/><Relationship Id="rId7" Type="http://schemas.microsoft.com/office/2007/relationships/hdphoto" Target="../media/hdphoto1.wdp"/><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notesSlide" Target="../notesSlides/notesSlide19.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png"/><Relationship Id="rId3" Type="http://schemas.openxmlformats.org/officeDocument/2006/relationships/slideLayout" Target="../slideLayouts/slideLayout80.xml"/><Relationship Id="rId7" Type="http://schemas.openxmlformats.org/officeDocument/2006/relationships/image" Target="../media/image43.png"/><Relationship Id="rId12"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notesSlide" Target="../notesSlides/notesSlide23.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2.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48.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82.xml"/><Relationship Id="rId7" Type="http://schemas.openxmlformats.org/officeDocument/2006/relationships/image" Target="../media/image5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6.png"/><Relationship Id="rId4" Type="http://schemas.openxmlformats.org/officeDocument/2006/relationships/notesSlide" Target="../notesSlides/notesSlide26.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2.xml"/><Relationship Id="rId7" Type="http://schemas.openxmlformats.org/officeDocument/2006/relationships/image" Target="cid:image008.jpg@01CCCEEA.14464380"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notesSlide" Target="../notesSlides/notesSlide27.xm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0.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9.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84.xml"/><Relationship Id="rId7" Type="http://schemas.openxmlformats.org/officeDocument/2006/relationships/image" Target="../media/image59.jpeg"/><Relationship Id="rId12" Type="http://schemas.openxmlformats.org/officeDocument/2006/relationships/image" Target="../media/image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8.jpeg"/><Relationship Id="rId11" Type="http://schemas.openxmlformats.org/officeDocument/2006/relationships/image" Target="../media/image5.png"/><Relationship Id="rId5" Type="http://schemas.openxmlformats.org/officeDocument/2006/relationships/image" Target="../media/image57.jpeg"/><Relationship Id="rId10" Type="http://schemas.openxmlformats.org/officeDocument/2006/relationships/image" Target="../media/image6.png"/><Relationship Id="rId4" Type="http://schemas.openxmlformats.org/officeDocument/2006/relationships/notesSlide" Target="../notesSlides/notesSlide30.xml"/><Relationship Id="rId9"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6.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2.xml"/><Relationship Id="rId7" Type="http://schemas.microsoft.com/office/2007/relationships/hdphoto" Target="../media/hdphoto1.wdp"/><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notesSlide" Target="../notesSlides/notesSlide35.xml"/><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2.xml"/><Relationship Id="rId7" Type="http://schemas.openxmlformats.org/officeDocument/2006/relationships/hyperlink" Target="http://www.virginiawicretailers.com/"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2.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image" Target="../media/image6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7.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7.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0.xml"/><Relationship Id="rId7" Type="http://schemas.openxmlformats.org/officeDocument/2006/relationships/image" Target="../media/image6.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40.xml"/><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85.xml"/><Relationship Id="rId7" Type="http://schemas.openxmlformats.org/officeDocument/2006/relationships/image" Target="../media/image67.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png"/><Relationship Id="rId4" Type="http://schemas.openxmlformats.org/officeDocument/2006/relationships/notesSlide" Target="../notesSlides/notesSlide41.xml"/><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2.xml"/><Relationship Id="rId7" Type="http://schemas.openxmlformats.org/officeDocument/2006/relationships/image" Target="../media/image6.png"/><Relationship Id="rId2" Type="http://schemas.openxmlformats.org/officeDocument/2006/relationships/audio" Target="../media/media42.m4a"/><Relationship Id="rId1" Type="http://schemas.microsoft.com/office/2007/relationships/media" Target="../media/media42.m4a"/><Relationship Id="rId6" Type="http://schemas.microsoft.com/office/2007/relationships/hdphoto" Target="../media/hdphoto3.wdp"/><Relationship Id="rId5" Type="http://schemas.openxmlformats.org/officeDocument/2006/relationships/image" Target="../media/image69.png"/><Relationship Id="rId4" Type="http://schemas.openxmlformats.org/officeDocument/2006/relationships/notesSlide" Target="../notesSlides/notesSlide42.xml"/><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5.xml"/><Relationship Id="rId7" Type="http://schemas.openxmlformats.org/officeDocument/2006/relationships/image" Target="../media/image6.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4.xml"/><Relationship Id="rId7" Type="http://schemas.openxmlformats.org/officeDocument/2006/relationships/image" Target="../media/image7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5.xml"/><Relationship Id="rId7" Type="http://schemas.openxmlformats.org/officeDocument/2006/relationships/image" Target="../media/image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46.xml"/><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82.xml"/><Relationship Id="rId7" Type="http://schemas.openxmlformats.org/officeDocument/2006/relationships/image" Target="../media/image40.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7.xml"/><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7.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4.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8.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9.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82370" y="824733"/>
            <a:ext cx="7588763" cy="2369880"/>
          </a:xfrm>
          <a:prstGeom prst="rect">
            <a:avLst/>
          </a:prstGeom>
          <a:noFill/>
        </p:spPr>
        <p:txBody>
          <a:bodyPr wrap="square" rtlCol="0">
            <a:spAutoFit/>
          </a:bodyPr>
          <a:lstStyle/>
          <a:p>
            <a:pPr defTabSz="914400">
              <a:lnSpc>
                <a:spcPct val="150000"/>
              </a:lnSpc>
              <a:spcBef>
                <a:spcPts val="1200"/>
              </a:spcBef>
              <a:defRPr/>
            </a:pPr>
            <a:r>
              <a:rPr lang="en-US" sz="3600" b="1" dirty="0">
                <a:solidFill>
                  <a:schemeClr val="accent3">
                    <a:lumMod val="75000"/>
                  </a:schemeClr>
                </a:solidFill>
                <a:latin typeface="+mj-lt"/>
                <a:ea typeface="ＭＳ Ｐゴシック" pitchFamily="-109" charset="-128"/>
                <a:cs typeface="Arial" panose="020B0604020202020204" pitchFamily="34" charset="0"/>
              </a:rPr>
              <a:t>Virginia WIC Program</a:t>
            </a:r>
          </a:p>
          <a:p>
            <a:pPr defTabSz="914400">
              <a:lnSpc>
                <a:spcPct val="150000"/>
              </a:lnSpc>
              <a:spcBef>
                <a:spcPts val="1200"/>
              </a:spcBef>
              <a:defRPr/>
            </a:pPr>
            <a:r>
              <a:rPr lang="en-US" sz="3600" b="1" dirty="0">
                <a:solidFill>
                  <a:schemeClr val="accent3">
                    <a:lumMod val="75000"/>
                  </a:schemeClr>
                </a:solidFill>
                <a:latin typeface="+mj-lt"/>
                <a:ea typeface="ＭＳ Ｐゴシック" pitchFamily="-109" charset="-128"/>
                <a:cs typeface="Arial" panose="020B0604020202020204" pitchFamily="34" charset="0"/>
              </a:rPr>
              <a:t>2023 Reauthorization Training</a:t>
            </a:r>
            <a:br>
              <a:rPr lang="en-US" sz="3600" b="1" dirty="0">
                <a:solidFill>
                  <a:srgbClr val="158D2C"/>
                </a:solidFill>
                <a:latin typeface="+mj-lt"/>
                <a:ea typeface="ＭＳ Ｐゴシック" pitchFamily="-109" charset="-128"/>
                <a:cs typeface="Arial" panose="020B0604020202020204" pitchFamily="34" charset="0"/>
              </a:rPr>
            </a:br>
            <a:endParaRPr lang="en-US" sz="2000" b="1" i="1" dirty="0">
              <a:solidFill>
                <a:srgbClr val="158D2C"/>
              </a:solidFill>
              <a:latin typeface="+mj-lt"/>
              <a:ea typeface="ＭＳ Ｐゴシック" pitchFamily="-109" charset="-128"/>
              <a:cs typeface="Arial" panose="020B0604020202020204" pitchFamily="34" charset="0"/>
            </a:endParaRPr>
          </a:p>
        </p:txBody>
      </p:sp>
      <p:pic>
        <p:nvPicPr>
          <p:cNvPr id="4" name="Picture 3"/>
          <p:cNvPicPr>
            <a:picLocks noChangeAspect="1"/>
          </p:cNvPicPr>
          <p:nvPr/>
        </p:nvPicPr>
        <p:blipFill>
          <a:blip r:embed="rId5"/>
          <a:stretch>
            <a:fillRect/>
          </a:stretch>
        </p:blipFill>
        <p:spPr>
          <a:xfrm>
            <a:off x="256662" y="2875343"/>
            <a:ext cx="6421632" cy="311730"/>
          </a:xfrm>
          <a:prstGeom prst="rect">
            <a:avLst/>
          </a:prstGeom>
        </p:spPr>
      </p:pic>
      <p:pic>
        <p:nvPicPr>
          <p:cNvPr id="5" name="Picture 4"/>
          <p:cNvPicPr>
            <a:picLocks noChangeAspect="1"/>
          </p:cNvPicPr>
          <p:nvPr/>
        </p:nvPicPr>
        <p:blipFill>
          <a:blip r:embed="rId6"/>
          <a:stretch>
            <a:fillRect/>
          </a:stretch>
        </p:blipFill>
        <p:spPr>
          <a:xfrm>
            <a:off x="-17924" y="6105383"/>
            <a:ext cx="10679573" cy="560530"/>
          </a:xfrm>
          <a:prstGeom prst="rect">
            <a:avLst/>
          </a:prstGeom>
        </p:spPr>
      </p:pic>
      <p:pic>
        <p:nvPicPr>
          <p:cNvPr id="6" name="Picture 5"/>
          <p:cNvPicPr>
            <a:picLocks noChangeAspect="1"/>
          </p:cNvPicPr>
          <p:nvPr/>
        </p:nvPicPr>
        <p:blipFill>
          <a:blip r:embed="rId5"/>
          <a:stretch>
            <a:fillRect/>
          </a:stretch>
        </p:blipFill>
        <p:spPr>
          <a:xfrm>
            <a:off x="256662" y="437356"/>
            <a:ext cx="6421632" cy="311730"/>
          </a:xfrm>
          <a:prstGeom prst="rect">
            <a:avLst/>
          </a:prstGeom>
        </p:spPr>
      </p:pic>
      <p:pic>
        <p:nvPicPr>
          <p:cNvPr id="7" name="Recorded Sound">
            <a:hlinkClick r:id="" action="ppaction://media"/>
            <a:extLst>
              <a:ext uri="{FF2B5EF4-FFF2-40B4-BE49-F238E27FC236}">
                <a16:creationId xmlns:a16="http://schemas.microsoft.com/office/drawing/2014/main" id="{4D343F10-FDA6-BBFD-8648-CE492B57A3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91917" y="5542758"/>
            <a:ext cx="487363" cy="487363"/>
          </a:xfrm>
          <a:prstGeom prst="rect">
            <a:avLst/>
          </a:prstGeom>
        </p:spPr>
      </p:pic>
      <p:pic>
        <p:nvPicPr>
          <p:cNvPr id="9" name="Picture 8" descr="Logo&#10;&#10;Description automatically generated">
            <a:extLst>
              <a:ext uri="{FF2B5EF4-FFF2-40B4-BE49-F238E27FC236}">
                <a16:creationId xmlns:a16="http://schemas.microsoft.com/office/drawing/2014/main" id="{558867B5-F49E-F510-5EF8-ACC5E72680C4}"/>
              </a:ext>
            </a:extLst>
          </p:cNvPr>
          <p:cNvPicPr>
            <a:picLocks noChangeAspect="1"/>
          </p:cNvPicPr>
          <p:nvPr/>
        </p:nvPicPr>
        <p:blipFill>
          <a:blip r:embed="rId8"/>
          <a:stretch>
            <a:fillRect/>
          </a:stretch>
        </p:blipFill>
        <p:spPr>
          <a:xfrm>
            <a:off x="7007354" y="1404971"/>
            <a:ext cx="2922419" cy="2514639"/>
          </a:xfrm>
          <a:prstGeom prst="rect">
            <a:avLst/>
          </a:prstGeom>
        </p:spPr>
      </p:pic>
    </p:spTree>
    <p:extLst>
      <p:ext uri="{BB962C8B-B14F-4D97-AF65-F5344CB8AC3E}">
        <p14:creationId xmlns:p14="http://schemas.microsoft.com/office/powerpoint/2010/main" val="2747174078"/>
      </p:ext>
    </p:extLst>
  </p:cSld>
  <p:clrMapOvr>
    <a:masterClrMapping/>
  </p:clrMapOvr>
  <mc:AlternateContent xmlns:mc="http://schemas.openxmlformats.org/markup-compatibility/2006" xmlns:p14="http://schemas.microsoft.com/office/powerpoint/2010/main">
    <mc:Choice Requires="p14">
      <p:transition spd="slow" p14:dur="2000" advTm="50650"/>
    </mc:Choice>
    <mc:Fallback xmlns="">
      <p:transition spd="slow" advTm="5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327" objId="8"/>
        <p14:stopEvt time="49315"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7540" y="662419"/>
            <a:ext cx="8046685"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lumMod val="75000"/>
                  </a:schemeClr>
                </a:solidFill>
                <a:latin typeface="Calibri"/>
                <a:ea typeface="+mn-ea"/>
                <a:cs typeface="+mn-cs"/>
              </a:rPr>
              <a:t>Legumes &amp; Canned Fish</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grpSp>
        <p:nvGrpSpPr>
          <p:cNvPr id="12" name="Group 11"/>
          <p:cNvGrpSpPr/>
          <p:nvPr/>
        </p:nvGrpSpPr>
        <p:grpSpPr>
          <a:xfrm>
            <a:off x="5852538" y="3673787"/>
            <a:ext cx="4414049" cy="2118543"/>
            <a:chOff x="5852538" y="3994468"/>
            <a:chExt cx="4414049" cy="2118543"/>
          </a:xfrm>
        </p:grpSpPr>
        <p:pic>
          <p:nvPicPr>
            <p:cNvPr id="6" name="Picture 5"/>
            <p:cNvPicPr>
              <a:picLocks noChangeAspect="1"/>
            </p:cNvPicPr>
            <p:nvPr/>
          </p:nvPicPr>
          <p:blipFill>
            <a:blip r:embed="rId7"/>
            <a:stretch>
              <a:fillRect/>
            </a:stretch>
          </p:blipFill>
          <p:spPr>
            <a:xfrm>
              <a:off x="7311667" y="3994468"/>
              <a:ext cx="916353" cy="1527255"/>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8211792" y="4044693"/>
              <a:ext cx="905798" cy="1557337"/>
            </a:xfrm>
            <a:prstGeom prst="rect">
              <a:avLst/>
            </a:prstGeom>
          </p:spPr>
        </p:pic>
        <p:pic>
          <p:nvPicPr>
            <p:cNvPr id="11" name="Picture 10"/>
            <p:cNvPicPr>
              <a:picLocks noChangeAspect="1"/>
            </p:cNvPicPr>
            <p:nvPr/>
          </p:nvPicPr>
          <p:blipFill>
            <a:blip r:embed="rId9">
              <a:clrChange>
                <a:clrFrom>
                  <a:srgbClr val="F7F7F7"/>
                </a:clrFrom>
                <a:clrTo>
                  <a:srgbClr val="F7F7F7">
                    <a:alpha val="0"/>
                  </a:srgbClr>
                </a:clrTo>
              </a:clrChange>
            </a:blip>
            <a:stretch>
              <a:fillRect/>
            </a:stretch>
          </p:blipFill>
          <p:spPr>
            <a:xfrm>
              <a:off x="8132987" y="4131811"/>
              <a:ext cx="2133600" cy="1981200"/>
            </a:xfrm>
            <a:prstGeom prst="rect">
              <a:avLst/>
            </a:prstGeom>
          </p:spPr>
        </p:pic>
        <p:pic>
          <p:nvPicPr>
            <p:cNvPr id="9" name="Picture 8"/>
            <p:cNvPicPr>
              <a:picLocks noChangeAspect="1"/>
            </p:cNvPicPr>
            <p:nvPr/>
          </p:nvPicPr>
          <p:blipFill>
            <a:blip r:embed="rId10">
              <a:clrChange>
                <a:clrFrom>
                  <a:srgbClr val="FFFFFF"/>
                </a:clrFrom>
                <a:clrTo>
                  <a:srgbClr val="FFFFFF">
                    <a:alpha val="0"/>
                  </a:srgbClr>
                </a:clrTo>
              </a:clrChange>
            </a:blip>
            <a:stretch>
              <a:fillRect/>
            </a:stretch>
          </p:blipFill>
          <p:spPr>
            <a:xfrm>
              <a:off x="6401463" y="5081373"/>
              <a:ext cx="1731524" cy="710957"/>
            </a:xfrm>
            <a:prstGeom prst="rect">
              <a:avLst/>
            </a:prstGeom>
          </p:spPr>
        </p:pic>
        <p:pic>
          <p:nvPicPr>
            <p:cNvPr id="7" name="Picture 6"/>
            <p:cNvPicPr>
              <a:picLocks noChangeAspect="1"/>
            </p:cNvPicPr>
            <p:nvPr/>
          </p:nvPicPr>
          <p:blipFill>
            <a:blip r:embed="rId11">
              <a:clrChange>
                <a:clrFrom>
                  <a:srgbClr val="FFFFFF"/>
                </a:clrFrom>
                <a:clrTo>
                  <a:srgbClr val="FFFFFF">
                    <a:alpha val="0"/>
                  </a:srgbClr>
                </a:clrTo>
              </a:clrChange>
            </a:blip>
            <a:stretch>
              <a:fillRect/>
            </a:stretch>
          </p:blipFill>
          <p:spPr>
            <a:xfrm>
              <a:off x="6133184" y="5326529"/>
              <a:ext cx="1868148" cy="679327"/>
            </a:xfrm>
            <a:prstGeom prst="rect">
              <a:avLst/>
            </a:prstGeom>
          </p:spPr>
        </p:pic>
        <p:pic>
          <p:nvPicPr>
            <p:cNvPr id="8" name="Picture 7"/>
            <p:cNvPicPr>
              <a:picLocks noChangeAspect="1"/>
            </p:cNvPicPr>
            <p:nvPr/>
          </p:nvPicPr>
          <p:blipFill>
            <a:blip r:embed="rId12">
              <a:clrChange>
                <a:clrFrom>
                  <a:srgbClr val="FFFFFF"/>
                </a:clrFrom>
                <a:clrTo>
                  <a:srgbClr val="FFFFFF">
                    <a:alpha val="0"/>
                  </a:srgbClr>
                </a:clrTo>
              </a:clrChange>
            </a:blip>
            <a:stretch>
              <a:fillRect/>
            </a:stretch>
          </p:blipFill>
          <p:spPr>
            <a:xfrm>
              <a:off x="5852538" y="5431534"/>
              <a:ext cx="1766216" cy="660829"/>
            </a:xfrm>
            <a:prstGeom prst="rect">
              <a:avLst/>
            </a:prstGeom>
          </p:spPr>
        </p:pic>
      </p:grpSp>
      <p:sp>
        <p:nvSpPr>
          <p:cNvPr id="14" name="TextBox 13"/>
          <p:cNvSpPr txBox="1"/>
          <p:nvPr/>
        </p:nvSpPr>
        <p:spPr>
          <a:xfrm>
            <a:off x="827464" y="1886967"/>
            <a:ext cx="4362741" cy="3954929"/>
          </a:xfrm>
          <a:prstGeom prst="rect">
            <a:avLst/>
          </a:prstGeom>
          <a:noFill/>
        </p:spPr>
        <p:txBody>
          <a:bodyPr wrap="square" rtlCol="0">
            <a:spAutoFit/>
          </a:bodyPr>
          <a:lstStyle/>
          <a:p>
            <a:pPr defTabSz="888797" fontAlgn="auto">
              <a:spcBef>
                <a:spcPts val="0"/>
              </a:spcBef>
              <a:spcAft>
                <a:spcPts val="0"/>
              </a:spcAft>
            </a:pPr>
            <a:r>
              <a:rPr lang="en-US" sz="2800" u="sng" dirty="0">
                <a:latin typeface="+mn-lt"/>
                <a:ea typeface="+mn-ea"/>
                <a:cs typeface="Arial" panose="020B0604020202020204" pitchFamily="34" charset="0"/>
              </a:rPr>
              <a:t>Legumes</a:t>
            </a:r>
            <a:r>
              <a:rPr lang="en-US" sz="2800" dirty="0">
                <a:latin typeface="+mn-lt"/>
                <a:ea typeface="+mn-ea"/>
                <a:cs typeface="Arial" panose="020B0604020202020204" pitchFamily="34" charset="0"/>
              </a:rPr>
              <a:t>: </a:t>
            </a:r>
          </a:p>
          <a:p>
            <a:pPr marL="457200" indent="-457200" defTabSz="888797" fontAlgn="auto">
              <a:spcBef>
                <a:spcPts val="0"/>
              </a:spcBef>
              <a:spcAft>
                <a:spcPts val="0"/>
              </a:spcAft>
              <a:buFont typeface="Arial" panose="020B0604020202020204" pitchFamily="34" charset="0"/>
              <a:buChar char="•"/>
            </a:pPr>
            <a:r>
              <a:rPr lang="en-US" sz="2800" dirty="0">
                <a:latin typeface="+mn-lt"/>
                <a:ea typeface="+mn-ea"/>
                <a:cs typeface="Arial" panose="020B0604020202020204" pitchFamily="34" charset="0"/>
              </a:rPr>
              <a:t>Dried Peas, Beans, Lentils </a:t>
            </a:r>
          </a:p>
          <a:p>
            <a:pPr marL="457200" indent="-457200" defTabSz="888797" fontAlgn="auto">
              <a:spcBef>
                <a:spcPts val="0"/>
              </a:spcBef>
              <a:spcAft>
                <a:spcPts val="0"/>
              </a:spcAft>
              <a:buFont typeface="Arial" panose="020B0604020202020204" pitchFamily="34" charset="0"/>
              <a:buChar char="•"/>
            </a:pPr>
            <a:r>
              <a:rPr lang="en-US" sz="2800" dirty="0">
                <a:latin typeface="+mn-lt"/>
                <a:ea typeface="+mn-ea"/>
                <a:cs typeface="Arial" panose="020B0604020202020204" pitchFamily="34" charset="0"/>
              </a:rPr>
              <a:t>Canned Beans</a:t>
            </a:r>
          </a:p>
          <a:p>
            <a:pPr defTabSz="888797" fontAlgn="auto">
              <a:spcBef>
                <a:spcPts val="0"/>
              </a:spcBef>
              <a:spcAft>
                <a:spcPts val="0"/>
              </a:spcAft>
            </a:pPr>
            <a:endParaRPr lang="en-US" sz="1200" dirty="0">
              <a:latin typeface="+mn-lt"/>
              <a:ea typeface="+mn-ea"/>
              <a:cs typeface="Arial" panose="020B0604020202020204" pitchFamily="34" charset="0"/>
            </a:endParaRPr>
          </a:p>
          <a:p>
            <a:pPr defTabSz="888797" fontAlgn="auto">
              <a:spcBef>
                <a:spcPts val="0"/>
              </a:spcBef>
              <a:spcAft>
                <a:spcPts val="0"/>
              </a:spcAft>
            </a:pPr>
            <a:r>
              <a:rPr lang="en-US" sz="2000" b="1" dirty="0">
                <a:latin typeface="+mn-lt"/>
                <a:ea typeface="+mn-ea"/>
                <a:cs typeface="Arial" panose="020B0604020202020204" pitchFamily="34" charset="0"/>
              </a:rPr>
              <a:t>And</a:t>
            </a:r>
            <a:r>
              <a:rPr lang="en-US" sz="2800" dirty="0">
                <a:latin typeface="+mn-lt"/>
                <a:ea typeface="+mn-ea"/>
                <a:cs typeface="Arial" panose="020B0604020202020204" pitchFamily="34" charset="0"/>
              </a:rPr>
              <a:t> </a:t>
            </a:r>
          </a:p>
          <a:p>
            <a:pPr defTabSz="888797" fontAlgn="auto">
              <a:spcBef>
                <a:spcPts val="0"/>
              </a:spcBef>
              <a:spcAft>
                <a:spcPts val="0"/>
              </a:spcAft>
            </a:pPr>
            <a:endParaRPr lang="en-US" sz="1100" dirty="0">
              <a:latin typeface="+mn-lt"/>
              <a:ea typeface="+mn-ea"/>
              <a:cs typeface="Arial" panose="020B0604020202020204" pitchFamily="34" charset="0"/>
            </a:endParaRPr>
          </a:p>
          <a:p>
            <a:pPr marL="457200" indent="-457200" defTabSz="888797" fontAlgn="auto">
              <a:spcBef>
                <a:spcPts val="0"/>
              </a:spcBef>
              <a:spcAft>
                <a:spcPts val="0"/>
              </a:spcAft>
              <a:buFont typeface="Arial" panose="020B0604020202020204" pitchFamily="34" charset="0"/>
              <a:buChar char="•"/>
            </a:pPr>
            <a:r>
              <a:rPr lang="en-US" sz="2800" dirty="0">
                <a:latin typeface="+mn-lt"/>
                <a:ea typeface="+mn-ea"/>
                <a:cs typeface="Arial" panose="020B0604020202020204" pitchFamily="34" charset="0"/>
              </a:rPr>
              <a:t>Peanut Butter</a:t>
            </a:r>
          </a:p>
          <a:p>
            <a:pPr marL="457200" indent="-457200" defTabSz="888797" fontAlgn="auto">
              <a:spcBef>
                <a:spcPts val="0"/>
              </a:spcBef>
              <a:spcAft>
                <a:spcPts val="0"/>
              </a:spcAft>
              <a:buFont typeface="Arial" panose="020B0604020202020204" pitchFamily="34" charset="0"/>
              <a:buChar char="•"/>
            </a:pPr>
            <a:endParaRPr lang="en-US" sz="2800" dirty="0">
              <a:latin typeface="+mn-lt"/>
              <a:ea typeface="+mn-ea"/>
              <a:cs typeface="Arial" panose="020B0604020202020204" pitchFamily="34" charset="0"/>
            </a:endParaRPr>
          </a:p>
          <a:p>
            <a:pPr defTabSz="888797" fontAlgn="auto">
              <a:spcBef>
                <a:spcPts val="0"/>
              </a:spcBef>
              <a:spcAft>
                <a:spcPts val="0"/>
              </a:spcAft>
            </a:pPr>
            <a:r>
              <a:rPr lang="en-US" sz="2000" i="1" dirty="0">
                <a:latin typeface="+mn-lt"/>
                <a:ea typeface="+mn-ea"/>
                <a:cs typeface="Arial" panose="020B0604020202020204" pitchFamily="34" charset="0"/>
              </a:rPr>
              <a:t>Most cardholders are prescribed *all authorized* so may choose any allowed legume variety</a:t>
            </a:r>
          </a:p>
        </p:txBody>
      </p:sp>
      <p:sp>
        <p:nvSpPr>
          <p:cNvPr id="15" name="TextBox 14"/>
          <p:cNvSpPr txBox="1"/>
          <p:nvPr/>
        </p:nvSpPr>
        <p:spPr>
          <a:xfrm>
            <a:off x="5650882" y="1882682"/>
            <a:ext cx="4580964" cy="1384995"/>
          </a:xfrm>
          <a:prstGeom prst="rect">
            <a:avLst/>
          </a:prstGeom>
          <a:noFill/>
        </p:spPr>
        <p:txBody>
          <a:bodyPr wrap="square" rtlCol="0">
            <a:spAutoFit/>
          </a:bodyPr>
          <a:lstStyle/>
          <a:p>
            <a:pPr defTabSz="888797" fontAlgn="auto">
              <a:spcBef>
                <a:spcPts val="0"/>
              </a:spcBef>
              <a:spcAft>
                <a:spcPts val="0"/>
              </a:spcAft>
            </a:pPr>
            <a:r>
              <a:rPr lang="en-US" sz="2800" u="sng" dirty="0">
                <a:latin typeface="+mn-lt"/>
                <a:ea typeface="+mn-ea"/>
                <a:cs typeface="Arial" panose="020B0604020202020204" pitchFamily="34" charset="0"/>
              </a:rPr>
              <a:t>Canned Fish</a:t>
            </a:r>
            <a:r>
              <a:rPr lang="en-US" sz="2800" dirty="0">
                <a:latin typeface="+mn-lt"/>
                <a:ea typeface="+mn-ea"/>
                <a:cs typeface="Arial" panose="020B0604020202020204" pitchFamily="34" charset="0"/>
              </a:rPr>
              <a:t>: </a:t>
            </a:r>
          </a:p>
          <a:p>
            <a:pPr marL="457200" indent="-457200" defTabSz="888797" fontAlgn="auto">
              <a:spcBef>
                <a:spcPts val="0"/>
              </a:spcBef>
              <a:spcAft>
                <a:spcPts val="0"/>
              </a:spcAft>
              <a:buFont typeface="Arial" panose="020B0604020202020204" pitchFamily="34" charset="0"/>
              <a:buChar char="•"/>
            </a:pPr>
            <a:r>
              <a:rPr lang="en-US" sz="2800" dirty="0">
                <a:latin typeface="+mn-lt"/>
                <a:ea typeface="+mn-ea"/>
                <a:cs typeface="Arial" panose="020B0604020202020204" pitchFamily="34" charset="0"/>
              </a:rPr>
              <a:t>Tuna water packed</a:t>
            </a:r>
          </a:p>
          <a:p>
            <a:pPr marL="457200" indent="-457200" defTabSz="888797" fontAlgn="auto">
              <a:spcBef>
                <a:spcPts val="0"/>
              </a:spcBef>
              <a:spcAft>
                <a:spcPts val="0"/>
              </a:spcAft>
              <a:buFont typeface="Arial" panose="020B0604020202020204" pitchFamily="34" charset="0"/>
              <a:buChar char="•"/>
            </a:pPr>
            <a:r>
              <a:rPr lang="en-US" sz="2800" dirty="0">
                <a:latin typeface="+mn-lt"/>
                <a:ea typeface="+mn-ea"/>
                <a:cs typeface="Arial" panose="020B0604020202020204" pitchFamily="34" charset="0"/>
              </a:rPr>
              <a:t>Salmon, Alaskan or Pink</a:t>
            </a:r>
          </a:p>
        </p:txBody>
      </p:sp>
      <p:cxnSp>
        <p:nvCxnSpPr>
          <p:cNvPr id="16" name="Straight Connector 15"/>
          <p:cNvCxnSpPr/>
          <p:nvPr/>
        </p:nvCxnSpPr>
        <p:spPr>
          <a:xfrm>
            <a:off x="2694609" y="1423625"/>
            <a:ext cx="5970082" cy="1"/>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flipV="1">
            <a:off x="5009871" y="5110853"/>
            <a:ext cx="1047315" cy="1047315"/>
          </a:xfrm>
          <a:prstGeom prst="rect">
            <a:avLst/>
          </a:prstGeom>
        </p:spPr>
      </p:pic>
    </p:spTree>
    <p:extLst>
      <p:ext uri="{BB962C8B-B14F-4D97-AF65-F5344CB8AC3E}">
        <p14:creationId xmlns:p14="http://schemas.microsoft.com/office/powerpoint/2010/main" val="747759644"/>
      </p:ext>
    </p:extLst>
  </p:cSld>
  <p:clrMapOvr>
    <a:masterClrMapping/>
  </p:clrMapOvr>
  <mc:AlternateContent xmlns:mc="http://schemas.openxmlformats.org/markup-compatibility/2006" xmlns:p14="http://schemas.microsoft.com/office/powerpoint/2010/main">
    <mc:Choice Requires="p14">
      <p:transition spd="slow" p14:dur="2000" advTm="43029"/>
    </mc:Choice>
    <mc:Fallback xmlns="">
      <p:transition spd="slow" advTm="4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7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0" objId="13"/>
        <p14:stopEvt time="42105" objId="1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5083" y="662419"/>
            <a:ext cx="8351485"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lumMod val="75000"/>
                  </a:schemeClr>
                </a:solidFill>
                <a:latin typeface="Calibri"/>
                <a:ea typeface="+mn-ea"/>
                <a:cs typeface="+mn-cs"/>
              </a:rPr>
              <a:t>Milk, Eggs, Cheese, Yogurt</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6225" y="3367541"/>
            <a:ext cx="3824498" cy="2385758"/>
          </a:xfrm>
          <a:prstGeom prst="rect">
            <a:avLst/>
          </a:prstGeom>
        </p:spPr>
      </p:pic>
      <p:pic>
        <p:nvPicPr>
          <p:cNvPr id="6" name="Picture 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87117">
            <a:off x="5596313" y="4751313"/>
            <a:ext cx="1907425" cy="1308798"/>
          </a:xfrm>
          <a:prstGeom prst="rect">
            <a:avLst/>
          </a:prstGeom>
        </p:spPr>
      </p:pic>
      <p:sp>
        <p:nvSpPr>
          <p:cNvPr id="7" name="TextBox 6"/>
          <p:cNvSpPr txBox="1"/>
          <p:nvPr/>
        </p:nvSpPr>
        <p:spPr>
          <a:xfrm>
            <a:off x="454025" y="1906788"/>
            <a:ext cx="8168886" cy="2046714"/>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latin typeface="+mn-lt"/>
              </a:rPr>
              <a:t>Milk: </a:t>
            </a:r>
            <a:r>
              <a:rPr lang="en-US" sz="2800" dirty="0">
                <a:latin typeface="+mn-lt"/>
              </a:rPr>
              <a:t>Cow, Specialty milk</a:t>
            </a:r>
          </a:p>
          <a:p>
            <a:pPr marL="457200" indent="-457200">
              <a:spcAft>
                <a:spcPts val="600"/>
              </a:spcAft>
              <a:buFont typeface="Arial" panose="020B0604020202020204" pitchFamily="34" charset="0"/>
              <a:buChar char="•"/>
            </a:pPr>
            <a:r>
              <a:rPr lang="en-US" sz="2800" b="1" dirty="0">
                <a:latin typeface="+mn-lt"/>
              </a:rPr>
              <a:t>Eggs: </a:t>
            </a:r>
            <a:r>
              <a:rPr lang="en-US" sz="2800" dirty="0">
                <a:latin typeface="+mn-lt"/>
              </a:rPr>
              <a:t>Large A-AA white or brown one dozen carton</a:t>
            </a:r>
          </a:p>
          <a:p>
            <a:pPr marL="457200" indent="-457200">
              <a:spcAft>
                <a:spcPts val="600"/>
              </a:spcAft>
              <a:buFont typeface="Arial" panose="020B0604020202020204" pitchFamily="34" charset="0"/>
              <a:buChar char="•"/>
            </a:pPr>
            <a:r>
              <a:rPr lang="en-US" sz="2800" b="1" dirty="0">
                <a:latin typeface="+mn-lt"/>
              </a:rPr>
              <a:t>Cheese:</a:t>
            </a:r>
            <a:r>
              <a:rPr lang="en-US" sz="2800" dirty="0">
                <a:latin typeface="+mn-lt"/>
              </a:rPr>
              <a:t> 16 </a:t>
            </a:r>
            <a:r>
              <a:rPr lang="en-US" sz="2800" dirty="0" err="1">
                <a:latin typeface="+mn-lt"/>
              </a:rPr>
              <a:t>oz</a:t>
            </a:r>
            <a:r>
              <a:rPr lang="en-US" sz="2800" dirty="0">
                <a:latin typeface="+mn-lt"/>
              </a:rPr>
              <a:t> block or sliced non-wrapped</a:t>
            </a:r>
          </a:p>
          <a:p>
            <a:pPr marL="457200" indent="-457200">
              <a:spcAft>
                <a:spcPts val="600"/>
              </a:spcAft>
              <a:buFont typeface="Arial" panose="020B0604020202020204" pitchFamily="34" charset="0"/>
              <a:buChar char="•"/>
            </a:pPr>
            <a:r>
              <a:rPr lang="en-US" sz="2800" b="1" dirty="0">
                <a:latin typeface="+mn-lt"/>
              </a:rPr>
              <a:t>Yogurt: </a:t>
            </a:r>
            <a:r>
              <a:rPr lang="en-US" sz="2800" dirty="0">
                <a:latin typeface="+mn-lt"/>
              </a:rPr>
              <a:t>32 </a:t>
            </a:r>
            <a:r>
              <a:rPr lang="en-US" sz="2800" dirty="0" err="1">
                <a:latin typeface="+mn-lt"/>
              </a:rPr>
              <a:t>oz</a:t>
            </a:r>
            <a:r>
              <a:rPr lang="en-US" sz="2800" dirty="0">
                <a:latin typeface="+mn-lt"/>
              </a:rPr>
              <a:t> plain or vanilla flavor</a:t>
            </a:r>
          </a:p>
        </p:txBody>
      </p:sp>
      <p:cxnSp>
        <p:nvCxnSpPr>
          <p:cNvPr id="8" name="Straight Connector 7"/>
          <p:cNvCxnSpPr/>
          <p:nvPr/>
        </p:nvCxnSpPr>
        <p:spPr>
          <a:xfrm>
            <a:off x="2054225" y="1441914"/>
            <a:ext cx="6568686"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a:extLst>
              <a:ext uri="{FF2B5EF4-FFF2-40B4-BE49-F238E27FC236}">
                <a16:creationId xmlns:a16="http://schemas.microsoft.com/office/drawing/2014/main" id="{6372669E-B14F-63B2-E6D7-FC6F67D2A1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86350" y="5405712"/>
            <a:ext cx="487363" cy="487363"/>
          </a:xfrm>
          <a:prstGeom prst="rect">
            <a:avLst/>
          </a:prstGeom>
        </p:spPr>
      </p:pic>
    </p:spTree>
    <p:extLst>
      <p:ext uri="{BB962C8B-B14F-4D97-AF65-F5344CB8AC3E}">
        <p14:creationId xmlns:p14="http://schemas.microsoft.com/office/powerpoint/2010/main" val="357605053"/>
      </p:ext>
    </p:extLst>
  </p:cSld>
  <p:clrMapOvr>
    <a:masterClrMapping/>
  </p:clrMapOvr>
  <mc:AlternateContent xmlns:mc="http://schemas.openxmlformats.org/markup-compatibility/2006" xmlns:p14="http://schemas.microsoft.com/office/powerpoint/2010/main">
    <mc:Choice Requires="p14">
      <p:transition spd="slow" p14:dur="2000" advTm="63323"/>
    </mc:Choice>
    <mc:Fallback xmlns="">
      <p:transition spd="slow" advTm="6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7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0" objId="9"/>
        <p14:stopEvt time="62194" objId="9"/>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7540" y="716895"/>
            <a:ext cx="7110307"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lumMod val="75000"/>
                  </a:schemeClr>
                </a:solidFill>
                <a:latin typeface="Calibri"/>
                <a:ea typeface="+mn-ea"/>
                <a:cs typeface="+mn-cs"/>
              </a:rPr>
              <a:t>Breakfast Cereal</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sp>
        <p:nvSpPr>
          <p:cNvPr id="6" name="TextBox 5"/>
          <p:cNvSpPr txBox="1"/>
          <p:nvPr/>
        </p:nvSpPr>
        <p:spPr>
          <a:xfrm>
            <a:off x="1368425" y="1910817"/>
            <a:ext cx="8554643" cy="2554545"/>
          </a:xfrm>
          <a:prstGeom prst="rect">
            <a:avLst/>
          </a:prstGeom>
          <a:noFill/>
        </p:spPr>
        <p:txBody>
          <a:bodyPr wrap="square" rtlCol="0">
            <a:spAutoFit/>
          </a:bodyPr>
          <a:lstStyle/>
          <a:p>
            <a:pPr>
              <a:spcAft>
                <a:spcPts val="600"/>
              </a:spcAft>
            </a:pPr>
            <a:r>
              <a:rPr lang="en-US" sz="2800" b="1" dirty="0">
                <a:latin typeface="+mn-lt"/>
              </a:rPr>
              <a:t>Cereal Basics: </a:t>
            </a:r>
            <a:r>
              <a:rPr lang="en-US" sz="2800" dirty="0">
                <a:latin typeface="+mn-lt"/>
              </a:rPr>
              <a:t>Wheat, Rice, Corn, Barley, Oats </a:t>
            </a:r>
          </a:p>
          <a:p>
            <a:pPr>
              <a:spcAft>
                <a:spcPts val="600"/>
              </a:spcAft>
            </a:pPr>
            <a:r>
              <a:rPr lang="en-US" sz="2800" b="1" dirty="0">
                <a:latin typeface="+mn-lt"/>
              </a:rPr>
              <a:t>Manufactured: </a:t>
            </a:r>
            <a:r>
              <a:rPr lang="en-US" sz="2800" dirty="0">
                <a:latin typeface="+mn-lt"/>
              </a:rPr>
              <a:t>Flaked, Puffed, Shredded, Granular</a:t>
            </a:r>
          </a:p>
          <a:p>
            <a:r>
              <a:rPr lang="en-US" sz="2800" b="1" dirty="0">
                <a:latin typeface="+mn-lt"/>
              </a:rPr>
              <a:t>WIC Groups: </a:t>
            </a:r>
            <a:r>
              <a:rPr lang="en-US" sz="2800" dirty="0">
                <a:latin typeface="+mn-lt"/>
              </a:rPr>
              <a:t>Whole Grain and Non Whole Grain</a:t>
            </a:r>
          </a:p>
          <a:p>
            <a:endParaRPr lang="en-US" sz="1000" dirty="0">
              <a:latin typeface="+mn-lt"/>
            </a:endParaRPr>
          </a:p>
          <a:p>
            <a:r>
              <a:rPr lang="en-US" sz="2800" b="1" dirty="0">
                <a:latin typeface="+mn-lt"/>
              </a:rPr>
              <a:t>Container Size: </a:t>
            </a:r>
            <a:r>
              <a:rPr lang="en-US" sz="2800" dirty="0">
                <a:latin typeface="+mn-lt"/>
              </a:rPr>
              <a:t>Cold cereal = 12-36 </a:t>
            </a:r>
            <a:r>
              <a:rPr lang="en-US" sz="2800" dirty="0" err="1">
                <a:latin typeface="+mn-lt"/>
              </a:rPr>
              <a:t>oz</a:t>
            </a:r>
            <a:endParaRPr lang="en-US" sz="2800" dirty="0">
              <a:latin typeface="+mn-lt"/>
            </a:endParaRPr>
          </a:p>
          <a:p>
            <a:pPr>
              <a:tabLst>
                <a:tab pos="3033713" algn="l"/>
              </a:tabLst>
            </a:pPr>
            <a:r>
              <a:rPr lang="en-US" sz="2800" dirty="0">
                <a:latin typeface="+mn-lt"/>
              </a:rPr>
              <a:t>                            Hot cereal = 11.8 </a:t>
            </a:r>
            <a:r>
              <a:rPr lang="en-US" sz="2800" dirty="0" err="1">
                <a:latin typeface="+mn-lt"/>
              </a:rPr>
              <a:t>oz</a:t>
            </a:r>
            <a:r>
              <a:rPr lang="en-US" sz="2800" dirty="0">
                <a:latin typeface="+mn-lt"/>
              </a:rPr>
              <a:t> or larger</a:t>
            </a:r>
          </a:p>
        </p:txBody>
      </p:sp>
      <p:grpSp>
        <p:nvGrpSpPr>
          <p:cNvPr id="15" name="Group 14"/>
          <p:cNvGrpSpPr/>
          <p:nvPr/>
        </p:nvGrpSpPr>
        <p:grpSpPr>
          <a:xfrm>
            <a:off x="482651" y="4211362"/>
            <a:ext cx="1357169" cy="1781175"/>
            <a:chOff x="525370" y="4120050"/>
            <a:chExt cx="1357169" cy="1781175"/>
          </a:xfrm>
        </p:grpSpPr>
        <p:pic>
          <p:nvPicPr>
            <p:cNvPr id="9" name="Picture 8"/>
            <p:cNvPicPr>
              <a:picLocks noChangeAspect="1"/>
            </p:cNvPicPr>
            <p:nvPr/>
          </p:nvPicPr>
          <p:blipFill rotWithShape="1">
            <a:blip r:embed="rId7"/>
            <a:srcRect l="4796"/>
            <a:stretch/>
          </p:blipFill>
          <p:spPr>
            <a:xfrm>
              <a:off x="525370" y="4120050"/>
              <a:ext cx="1260475" cy="1781175"/>
            </a:xfrm>
            <a:prstGeom prst="rect">
              <a:avLst/>
            </a:prstGeom>
            <a:effectLst>
              <a:outerShdw blurRad="50800" dist="38100" dir="18900000" algn="bl" rotWithShape="0">
                <a:prstClr val="black">
                  <a:alpha val="40000"/>
                </a:prstClr>
              </a:outerShdw>
            </a:effectLst>
          </p:spPr>
        </p:pic>
        <p:sp>
          <p:nvSpPr>
            <p:cNvPr id="11" name="TextBox 10"/>
            <p:cNvSpPr txBox="1"/>
            <p:nvPr/>
          </p:nvSpPr>
          <p:spPr>
            <a:xfrm>
              <a:off x="525370" y="4156211"/>
              <a:ext cx="1357169" cy="584775"/>
            </a:xfrm>
            <a:prstGeom prst="rect">
              <a:avLst/>
            </a:prstGeom>
            <a:noFill/>
          </p:spPr>
          <p:txBody>
            <a:bodyPr wrap="square" rtlCol="0">
              <a:spAutoFit/>
            </a:bodyPr>
            <a:lstStyle/>
            <a:p>
              <a:pPr algn="ctr"/>
              <a:r>
                <a:rPr lang="en-US" sz="1600" b="1" dirty="0">
                  <a:solidFill>
                    <a:schemeClr val="bg1">
                      <a:lumMod val="95000"/>
                    </a:schemeClr>
                  </a:solidFill>
                </a:rPr>
                <a:t>Store Brand</a:t>
              </a:r>
            </a:p>
            <a:p>
              <a:pPr algn="ctr"/>
              <a:r>
                <a:rPr lang="en-US" sz="1600" b="1" dirty="0">
                  <a:solidFill>
                    <a:schemeClr val="bg1">
                      <a:lumMod val="95000"/>
                    </a:schemeClr>
                  </a:solidFill>
                </a:rPr>
                <a:t>Cereal</a:t>
              </a:r>
            </a:p>
          </p:txBody>
        </p:sp>
      </p:grpSp>
      <p:grpSp>
        <p:nvGrpSpPr>
          <p:cNvPr id="2" name="Group 1"/>
          <p:cNvGrpSpPr/>
          <p:nvPr/>
        </p:nvGrpSpPr>
        <p:grpSpPr>
          <a:xfrm>
            <a:off x="8987887" y="4178025"/>
            <a:ext cx="1357169" cy="1814512"/>
            <a:chOff x="7235825" y="4217740"/>
            <a:chExt cx="1357169" cy="1814512"/>
          </a:xfrm>
        </p:grpSpPr>
        <p:pic>
          <p:nvPicPr>
            <p:cNvPr id="10" name="Picture 9"/>
            <p:cNvPicPr>
              <a:picLocks noChangeAspect="1"/>
            </p:cNvPicPr>
            <p:nvPr/>
          </p:nvPicPr>
          <p:blipFill>
            <a:blip r:embed="rId8"/>
            <a:stretch>
              <a:fillRect/>
            </a:stretch>
          </p:blipFill>
          <p:spPr>
            <a:xfrm>
              <a:off x="7274199" y="4217740"/>
              <a:ext cx="1318795" cy="1814512"/>
            </a:xfrm>
            <a:prstGeom prst="rect">
              <a:avLst/>
            </a:prstGeom>
            <a:effectLst>
              <a:outerShdw blurRad="50800" dist="38100" dir="18900000" algn="bl" rotWithShape="0">
                <a:prstClr val="black">
                  <a:alpha val="40000"/>
                </a:prstClr>
              </a:outerShdw>
            </a:effectLst>
          </p:spPr>
        </p:pic>
        <p:sp>
          <p:nvSpPr>
            <p:cNvPr id="12" name="TextBox 11"/>
            <p:cNvSpPr txBox="1"/>
            <p:nvPr/>
          </p:nvSpPr>
          <p:spPr>
            <a:xfrm>
              <a:off x="7235825" y="4270953"/>
              <a:ext cx="1357169" cy="830997"/>
            </a:xfrm>
            <a:prstGeom prst="rect">
              <a:avLst/>
            </a:prstGeom>
            <a:noFill/>
          </p:spPr>
          <p:txBody>
            <a:bodyPr wrap="square" rtlCol="0">
              <a:spAutoFit/>
            </a:bodyPr>
            <a:lstStyle/>
            <a:p>
              <a:pPr algn="ctr"/>
              <a:r>
                <a:rPr lang="en-US" sz="1600" b="1" dirty="0">
                  <a:solidFill>
                    <a:schemeClr val="bg1">
                      <a:lumMod val="95000"/>
                    </a:schemeClr>
                  </a:solidFill>
                </a:rPr>
                <a:t>National Brand</a:t>
              </a:r>
            </a:p>
            <a:p>
              <a:pPr algn="ctr"/>
              <a:r>
                <a:rPr lang="en-US" sz="1600" b="1" dirty="0">
                  <a:solidFill>
                    <a:schemeClr val="bg1">
                      <a:lumMod val="95000"/>
                    </a:schemeClr>
                  </a:solidFill>
                </a:rPr>
                <a:t>Cereal</a:t>
              </a:r>
            </a:p>
          </p:txBody>
        </p:sp>
      </p:grpSp>
      <p:cxnSp>
        <p:nvCxnSpPr>
          <p:cNvPr id="13" name="Straight Connector 12"/>
          <p:cNvCxnSpPr/>
          <p:nvPr/>
        </p:nvCxnSpPr>
        <p:spPr>
          <a:xfrm>
            <a:off x="3182761" y="1505586"/>
            <a:ext cx="4191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73761" y="5209900"/>
            <a:ext cx="609600" cy="609600"/>
          </a:xfrm>
          <a:prstGeom prst="rect">
            <a:avLst/>
          </a:prstGeom>
        </p:spPr>
      </p:pic>
    </p:spTree>
    <p:extLst>
      <p:ext uri="{BB962C8B-B14F-4D97-AF65-F5344CB8AC3E}">
        <p14:creationId xmlns:p14="http://schemas.microsoft.com/office/powerpoint/2010/main" val="1390821900"/>
      </p:ext>
    </p:extLst>
  </p:cSld>
  <p:clrMapOvr>
    <a:masterClrMapping/>
  </p:clrMapOvr>
  <mc:AlternateContent xmlns:mc="http://schemas.openxmlformats.org/markup-compatibility/2006" xmlns:p14="http://schemas.microsoft.com/office/powerpoint/2010/main">
    <mc:Choice Requires="p14">
      <p:transition spd="slow" p14:dur="2000" advTm="24037"/>
    </mc:Choice>
    <mc:Fallback xmlns="">
      <p:transition spd="slow" advTm="2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 objId="7"/>
        <p14:stopEvt time="22938" objId="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7540" y="662419"/>
            <a:ext cx="7110307"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lumMod val="75000"/>
                  </a:schemeClr>
                </a:solidFill>
                <a:latin typeface="Calibri"/>
                <a:ea typeface="+mn-ea"/>
                <a:cs typeface="+mn-cs"/>
              </a:rPr>
              <a:t>Juice</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cxnSp>
        <p:nvCxnSpPr>
          <p:cNvPr id="17" name="Straight Connector 16"/>
          <p:cNvCxnSpPr>
            <a:cxnSpLocks/>
          </p:cNvCxnSpPr>
          <p:nvPr/>
        </p:nvCxnSpPr>
        <p:spPr>
          <a:xfrm>
            <a:off x="4416425" y="1431860"/>
            <a:ext cx="1524000" cy="0"/>
          </a:xfrm>
          <a:prstGeom prst="line">
            <a:avLst/>
          </a:prstGeom>
          <a:ln w="984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30425" y="1900232"/>
            <a:ext cx="6400800"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mn-lt"/>
              </a:rPr>
              <a:t>Frozen concentrate – 12 </a:t>
            </a:r>
            <a:r>
              <a:rPr lang="en-US" sz="2800" dirty="0" err="1">
                <a:latin typeface="+mn-lt"/>
              </a:rPr>
              <a:t>oz</a:t>
            </a:r>
            <a:endParaRPr lang="en-US" sz="2800" dirty="0">
              <a:latin typeface="+mn-lt"/>
            </a:endParaRPr>
          </a:p>
          <a:p>
            <a:pPr marL="457200" indent="-457200">
              <a:buFont typeface="Arial" panose="020B0604020202020204" pitchFamily="34" charset="0"/>
              <a:buChar char="•"/>
            </a:pPr>
            <a:r>
              <a:rPr lang="en-US" sz="2800" dirty="0">
                <a:latin typeface="+mn-lt"/>
              </a:rPr>
              <a:t>Non-refrigerated - 64 </a:t>
            </a:r>
            <a:r>
              <a:rPr lang="en-US" sz="2800" dirty="0" err="1">
                <a:latin typeface="+mn-lt"/>
              </a:rPr>
              <a:t>oz</a:t>
            </a:r>
            <a:endParaRPr lang="en-US" sz="2800" dirty="0">
              <a:latin typeface="+mn-lt"/>
            </a:endParaRPr>
          </a:p>
          <a:p>
            <a:pPr marL="457200" indent="-457200">
              <a:buFont typeface="Arial" panose="020B0604020202020204" pitchFamily="34" charset="0"/>
              <a:buChar char="•"/>
            </a:pPr>
            <a:r>
              <a:rPr lang="en-US" sz="2800" dirty="0">
                <a:latin typeface="+mn-lt"/>
              </a:rPr>
              <a:t>Refrigerated – 64 </a:t>
            </a:r>
            <a:r>
              <a:rPr lang="en-US" sz="2800" dirty="0" err="1">
                <a:latin typeface="+mn-lt"/>
              </a:rPr>
              <a:t>oz</a:t>
            </a:r>
            <a:endParaRPr lang="en-US" sz="2800" dirty="0">
              <a:latin typeface="+mn-lt"/>
            </a:endParaRPr>
          </a:p>
          <a:p>
            <a:pPr marL="457200" indent="-457200">
              <a:buFont typeface="Arial" panose="020B0604020202020204" pitchFamily="34" charset="0"/>
              <a:buChar char="•"/>
            </a:pPr>
            <a:endParaRPr lang="en-US" sz="2800" dirty="0">
              <a:latin typeface="+mn-lt"/>
            </a:endParaRPr>
          </a:p>
          <a:p>
            <a:r>
              <a:rPr lang="en-US" sz="2800" dirty="0">
                <a:latin typeface="+mn-lt"/>
              </a:rPr>
              <a:t>Approved varieties: Orange, Grapefruit, Apple, and Grape</a:t>
            </a:r>
          </a:p>
        </p:txBody>
      </p:sp>
      <p:pic>
        <p:nvPicPr>
          <p:cNvPr id="1026" name="Picture 2" descr="http://www.parentingwithouttears.com/custom/glassofrangejuice.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710715" y="3980339"/>
            <a:ext cx="1564040" cy="2316513"/>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50995" y="5373546"/>
            <a:ext cx="609600" cy="609600"/>
          </a:xfrm>
          <a:prstGeom prst="rect">
            <a:avLst/>
          </a:prstGeom>
        </p:spPr>
      </p:pic>
    </p:spTree>
    <p:extLst>
      <p:ext uri="{BB962C8B-B14F-4D97-AF65-F5344CB8AC3E}">
        <p14:creationId xmlns:p14="http://schemas.microsoft.com/office/powerpoint/2010/main" val="3395742998"/>
      </p:ext>
    </p:extLst>
  </p:cSld>
  <p:clrMapOvr>
    <a:masterClrMapping/>
  </p:clrMapOvr>
  <mc:AlternateContent xmlns:mc="http://schemas.openxmlformats.org/markup-compatibility/2006" xmlns:p14="http://schemas.microsoft.com/office/powerpoint/2010/main">
    <mc:Choice Requires="p14">
      <p:transition spd="slow" p14:dur="2000" advTm="33931"/>
    </mc:Choice>
    <mc:Fallback xmlns="">
      <p:transition spd="slow" advTm="3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33225"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7540" y="662419"/>
            <a:ext cx="7110307"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lumMod val="75000"/>
                  </a:schemeClr>
                </a:solidFill>
                <a:latin typeface="Calibri"/>
                <a:ea typeface="+mn-ea"/>
                <a:cs typeface="+mn-cs"/>
              </a:rPr>
              <a:t>Infant Food</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grpSp>
        <p:nvGrpSpPr>
          <p:cNvPr id="10" name="Group 9"/>
          <p:cNvGrpSpPr/>
          <p:nvPr/>
        </p:nvGrpSpPr>
        <p:grpSpPr>
          <a:xfrm>
            <a:off x="6626225" y="2765452"/>
            <a:ext cx="3529073" cy="2702618"/>
            <a:chOff x="6778625" y="3254689"/>
            <a:chExt cx="3529073" cy="2702618"/>
          </a:xfrm>
        </p:grpSpPr>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8165516" y="3254689"/>
              <a:ext cx="930425" cy="2554541"/>
            </a:xfrm>
            <a:prstGeom prst="rect">
              <a:avLst/>
            </a:prstGeom>
          </p:spPr>
        </p:pic>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9095941" y="3866356"/>
              <a:ext cx="1211757" cy="1942874"/>
            </a:xfrm>
            <a:prstGeom prst="rect">
              <a:avLst/>
            </a:prstGeom>
          </p:spPr>
        </p:pic>
        <p:pic>
          <p:nvPicPr>
            <p:cNvPr id="7" name="Picture 6"/>
            <p:cNvPicPr>
              <a:picLocks noChangeAspect="1"/>
            </p:cNvPicPr>
            <p:nvPr/>
          </p:nvPicPr>
          <p:blipFill>
            <a:blip r:embed="rId9">
              <a:clrChange>
                <a:clrFrom>
                  <a:srgbClr val="FFFFFF"/>
                </a:clrFrom>
                <a:clrTo>
                  <a:srgbClr val="FFFFFF">
                    <a:alpha val="0"/>
                  </a:srgbClr>
                </a:clrTo>
              </a:clrChange>
            </a:blip>
            <a:stretch>
              <a:fillRect/>
            </a:stretch>
          </p:blipFill>
          <p:spPr>
            <a:xfrm>
              <a:off x="6778625" y="4366897"/>
              <a:ext cx="2076734" cy="1590410"/>
            </a:xfrm>
            <a:prstGeom prst="rect">
              <a:avLst/>
            </a:prstGeom>
          </p:spPr>
        </p:pic>
      </p:grpSp>
      <p:sp>
        <p:nvSpPr>
          <p:cNvPr id="2" name="TextBox 1"/>
          <p:cNvSpPr txBox="1"/>
          <p:nvPr/>
        </p:nvSpPr>
        <p:spPr>
          <a:xfrm>
            <a:off x="835025" y="2113756"/>
            <a:ext cx="6934200" cy="15388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a:latin typeface="+mn-lt"/>
              </a:rPr>
              <a:t>Infant Food (Fruits and Vegetables)</a:t>
            </a:r>
          </a:p>
          <a:p>
            <a:pPr marL="285750" indent="-285750">
              <a:spcAft>
                <a:spcPts val="600"/>
              </a:spcAft>
              <a:buFont typeface="Arial" panose="020B0604020202020204" pitchFamily="34" charset="0"/>
              <a:buChar char="•"/>
            </a:pPr>
            <a:r>
              <a:rPr lang="en-US" sz="2800" dirty="0">
                <a:latin typeface="+mn-lt"/>
              </a:rPr>
              <a:t>Infant Cereal</a:t>
            </a:r>
          </a:p>
          <a:p>
            <a:pPr marL="285750" indent="-285750">
              <a:spcAft>
                <a:spcPts val="600"/>
              </a:spcAft>
              <a:buFont typeface="Arial" panose="020B0604020202020204" pitchFamily="34" charset="0"/>
              <a:buChar char="•"/>
            </a:pPr>
            <a:r>
              <a:rPr lang="en-US" sz="2800" dirty="0">
                <a:latin typeface="+mn-lt"/>
              </a:rPr>
              <a:t>Infant Food (Meat)</a:t>
            </a:r>
          </a:p>
        </p:txBody>
      </p:sp>
      <p:cxnSp>
        <p:nvCxnSpPr>
          <p:cNvPr id="11" name="Straight Connector 10"/>
          <p:cNvCxnSpPr/>
          <p:nvPr/>
        </p:nvCxnSpPr>
        <p:spPr>
          <a:xfrm>
            <a:off x="3806825" y="1399383"/>
            <a:ext cx="2768340" cy="1"/>
          </a:xfrm>
          <a:prstGeom prst="line">
            <a:avLst/>
          </a:prstGeom>
          <a:ln w="984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13993" y="5227927"/>
            <a:ext cx="609600" cy="609600"/>
          </a:xfrm>
          <a:prstGeom prst="rect">
            <a:avLst/>
          </a:prstGeom>
        </p:spPr>
      </p:pic>
    </p:spTree>
    <p:extLst>
      <p:ext uri="{BB962C8B-B14F-4D97-AF65-F5344CB8AC3E}">
        <p14:creationId xmlns:p14="http://schemas.microsoft.com/office/powerpoint/2010/main" val="101671808"/>
      </p:ext>
    </p:extLst>
  </p:cSld>
  <p:clrMapOvr>
    <a:masterClrMapping/>
  </p:clrMapOvr>
  <mc:AlternateContent xmlns:mc="http://schemas.openxmlformats.org/markup-compatibility/2006" xmlns:p14="http://schemas.microsoft.com/office/powerpoint/2010/main">
    <mc:Choice Requires="p14">
      <p:transition spd="slow" p14:dur="2000" advTm="39799"/>
    </mc:Choice>
    <mc:Fallback xmlns="">
      <p:transition spd="slow" advTm="39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39799" objId="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7540" y="647429"/>
            <a:ext cx="7110307"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solidFill>
                <a:latin typeface="Calibri"/>
                <a:ea typeface="+mn-ea"/>
                <a:cs typeface="+mn-cs"/>
              </a:rPr>
              <a:t>Infant Formula</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sp>
        <p:nvSpPr>
          <p:cNvPr id="11" name="TextBox 12"/>
          <p:cNvSpPr txBox="1">
            <a:spLocks noChangeArrowheads="1"/>
          </p:cNvSpPr>
          <p:nvPr/>
        </p:nvSpPr>
        <p:spPr bwMode="auto">
          <a:xfrm>
            <a:off x="276470" y="4247360"/>
            <a:ext cx="10235959" cy="1200329"/>
          </a:xfrm>
          <a:prstGeom prst="rect">
            <a:avLst/>
          </a:prstGeom>
          <a:noFill/>
          <a:ln w="9525">
            <a:noFill/>
            <a:miter lim="800000"/>
            <a:headEnd/>
            <a:tailEnd/>
          </a:ln>
        </p:spPr>
        <p:txBody>
          <a:bodyPr wrap="square">
            <a:spAutoFit/>
          </a:bodyPr>
          <a:lstStyle/>
          <a:p>
            <a:r>
              <a:rPr lang="en-US" sz="2400" dirty="0">
                <a:solidFill>
                  <a:schemeClr val="tx2">
                    <a:lumMod val="50000"/>
                  </a:schemeClr>
                </a:solidFill>
                <a:latin typeface="+mn-lt"/>
              </a:rPr>
              <a:t>Powder			12.4 oz.			12.4 oz.			12.0 oz.</a:t>
            </a:r>
          </a:p>
          <a:p>
            <a:r>
              <a:rPr lang="en-US" sz="2400" dirty="0">
                <a:solidFill>
                  <a:schemeClr val="tx2">
                    <a:lumMod val="50000"/>
                  </a:schemeClr>
                </a:solidFill>
                <a:latin typeface="+mn-lt"/>
              </a:rPr>
              <a:t>Concentrate     	13.0 oz.			13.0 oz.			n/a      </a:t>
            </a:r>
          </a:p>
          <a:p>
            <a:r>
              <a:rPr lang="en-US" sz="2400" dirty="0">
                <a:solidFill>
                  <a:schemeClr val="tx2">
                    <a:lumMod val="50000"/>
                  </a:schemeClr>
                </a:solidFill>
                <a:latin typeface="+mn-lt"/>
              </a:rPr>
              <a:t>Ready to Feed  	32.0 oz.			32.0 oz.			32.0 oz.</a:t>
            </a:r>
          </a:p>
        </p:txBody>
      </p:sp>
      <p:pic>
        <p:nvPicPr>
          <p:cNvPr id="12"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9889" y="2007975"/>
            <a:ext cx="1873136" cy="208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8">
            <a:clrChange>
              <a:clrFrom>
                <a:srgbClr val="FCFEEA"/>
              </a:clrFrom>
              <a:clrTo>
                <a:srgbClr val="FCFEEA">
                  <a:alpha val="0"/>
                </a:srgbClr>
              </a:clrTo>
            </a:clrChange>
            <a:extLst>
              <a:ext uri="{28A0092B-C50C-407E-A947-70E740481C1C}">
                <a14:useLocalDpi xmlns:a14="http://schemas.microsoft.com/office/drawing/2010/main" val="0"/>
              </a:ext>
            </a:extLst>
          </a:blip>
          <a:srcRect/>
          <a:stretch>
            <a:fillRect/>
          </a:stretch>
        </p:blipFill>
        <p:spPr bwMode="auto">
          <a:xfrm>
            <a:off x="6796589" y="2007974"/>
            <a:ext cx="1825488" cy="1992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4025" y="1932871"/>
            <a:ext cx="1905003" cy="207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a:cxnSpLocks/>
          </p:cNvCxnSpPr>
          <p:nvPr/>
        </p:nvCxnSpPr>
        <p:spPr>
          <a:xfrm>
            <a:off x="3425825" y="1416870"/>
            <a:ext cx="3581400" cy="0"/>
          </a:xfrm>
          <a:prstGeom prst="line">
            <a:avLst/>
          </a:prstGeom>
          <a:ln w="984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47254" y="5299642"/>
            <a:ext cx="609600" cy="609600"/>
          </a:xfrm>
          <a:prstGeom prst="rect">
            <a:avLst/>
          </a:prstGeom>
        </p:spPr>
      </p:pic>
    </p:spTree>
    <p:extLst>
      <p:ext uri="{BB962C8B-B14F-4D97-AF65-F5344CB8AC3E}">
        <p14:creationId xmlns:p14="http://schemas.microsoft.com/office/powerpoint/2010/main" val="429076813"/>
      </p:ext>
    </p:extLst>
  </p:cSld>
  <p:clrMapOvr>
    <a:masterClrMapping/>
  </p:clrMapOvr>
  <mc:AlternateContent xmlns:mc="http://schemas.openxmlformats.org/markup-compatibility/2006" xmlns:p14="http://schemas.microsoft.com/office/powerpoint/2010/main">
    <mc:Choice Requires="p14">
      <p:transition spd="slow" p14:dur="2000" advTm="26354"/>
    </mc:Choice>
    <mc:Fallback xmlns="">
      <p:transition spd="slow" advTm="2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5215"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0307" y="493006"/>
            <a:ext cx="7818085"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solidFill>
                <a:latin typeface="Calibri"/>
                <a:ea typeface="+mn-ea"/>
                <a:cs typeface="+mn-cs"/>
              </a:rPr>
              <a:t>Exempt Infant Formula</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cxnSp>
        <p:nvCxnSpPr>
          <p:cNvPr id="12" name="Straight Connector 11"/>
          <p:cNvCxnSpPr/>
          <p:nvPr/>
        </p:nvCxnSpPr>
        <p:spPr>
          <a:xfrm>
            <a:off x="2756150" y="1262447"/>
            <a:ext cx="54864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0922" y="5156957"/>
            <a:ext cx="609600" cy="609600"/>
          </a:xfrm>
          <a:prstGeom prst="rect">
            <a:avLst/>
          </a:prstGeom>
        </p:spPr>
      </p:pic>
      <p:pic>
        <p:nvPicPr>
          <p:cNvPr id="11" name="Picture 10"/>
          <p:cNvPicPr>
            <a:picLocks noChangeAspect="1"/>
          </p:cNvPicPr>
          <p:nvPr/>
        </p:nvPicPr>
        <p:blipFill>
          <a:blip r:embed="rId8"/>
          <a:stretch>
            <a:fillRect/>
          </a:stretch>
        </p:blipFill>
        <p:spPr>
          <a:xfrm>
            <a:off x="1994149" y="1438521"/>
            <a:ext cx="7010400" cy="4673522"/>
          </a:xfrm>
          <a:prstGeom prst="rect">
            <a:avLst/>
          </a:prstGeom>
        </p:spPr>
      </p:pic>
    </p:spTree>
    <p:extLst>
      <p:ext uri="{BB962C8B-B14F-4D97-AF65-F5344CB8AC3E}">
        <p14:creationId xmlns:p14="http://schemas.microsoft.com/office/powerpoint/2010/main" val="1984406575"/>
      </p:ext>
    </p:extLst>
  </p:cSld>
  <p:clrMapOvr>
    <a:masterClrMapping/>
  </p:clrMapOvr>
  <mc:AlternateContent xmlns:mc="http://schemas.openxmlformats.org/markup-compatibility/2006" xmlns:p14="http://schemas.microsoft.com/office/powerpoint/2010/main">
    <mc:Choice Requires="p14">
      <p:transition spd="slow" p14:dur="2000" advTm="26880"/>
    </mc:Choice>
    <mc:Fallback xmlns="">
      <p:transition spd="slow" advTm="2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 objId="8"/>
        <p14:stopEvt time="25351" objId="8"/>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3055" y="1753787"/>
            <a:ext cx="10230412" cy="3416320"/>
          </a:xfrm>
          <a:prstGeom prst="rect">
            <a:avLst/>
          </a:prstGeom>
          <a:noFill/>
        </p:spPr>
        <p:txBody>
          <a:bodyPr wrap="square">
            <a:spAutoFit/>
          </a:bodyPr>
          <a:lstStyle/>
          <a:p>
            <a:pPr marL="457200" indent="-457200">
              <a:spcAft>
                <a:spcPts val="600"/>
              </a:spcAft>
              <a:buFont typeface="Arial" panose="020B0604020202020204" pitchFamily="34" charset="0"/>
              <a:buChar char="•"/>
              <a:defRPr/>
            </a:pPr>
            <a:r>
              <a:rPr lang="en-US" sz="2800" dirty="0">
                <a:ln w="18415" cmpd="sng">
                  <a:noFill/>
                  <a:prstDash val="solid"/>
                </a:ln>
                <a:effectLst/>
                <a:latin typeface="+mn-lt"/>
                <a:ea typeface="ＭＳ Ｐゴシック" pitchFamily="-109" charset="-128"/>
                <a:cs typeface="Arial" panose="020B0604020202020204" pitchFamily="34" charset="0"/>
              </a:rPr>
              <a:t>APL is a database </a:t>
            </a:r>
            <a:r>
              <a:rPr lang="en-US" sz="2800" dirty="0">
                <a:ln w="18415" cmpd="sng">
                  <a:noFill/>
                  <a:prstDash val="solid"/>
                </a:ln>
                <a:latin typeface="+mn-lt"/>
                <a:ea typeface="ＭＳ Ｐゴシック" pitchFamily="-109" charset="-128"/>
                <a:cs typeface="Arial" panose="020B0604020202020204" pitchFamily="34" charset="0"/>
              </a:rPr>
              <a:t>containing thousands of WIC approved items listed by individual </a:t>
            </a:r>
            <a:r>
              <a:rPr lang="en-US" sz="2800" dirty="0">
                <a:ln w="18415" cmpd="sng">
                  <a:noFill/>
                  <a:prstDash val="solid"/>
                </a:ln>
                <a:effectLst/>
                <a:latin typeface="+mn-lt"/>
                <a:ea typeface="ＭＳ Ｐゴシック" pitchFamily="-109" charset="-128"/>
                <a:cs typeface="Arial" panose="020B0604020202020204" pitchFamily="34" charset="0"/>
              </a:rPr>
              <a:t>Universal Product Codes (UPCs) or Price Look Up Codes (PLUs) </a:t>
            </a:r>
          </a:p>
          <a:p>
            <a:pPr marL="457200" indent="-457200">
              <a:spcAft>
                <a:spcPts val="600"/>
              </a:spcAft>
              <a:buFont typeface="Arial" panose="020B0604020202020204" pitchFamily="34" charset="0"/>
              <a:buChar char="•"/>
              <a:defRPr/>
            </a:pPr>
            <a:r>
              <a:rPr lang="en-US" sz="2800" dirty="0">
                <a:ln w="18415" cmpd="sng">
                  <a:noFill/>
                  <a:prstDash val="solid"/>
                </a:ln>
                <a:latin typeface="+mn-lt"/>
                <a:ea typeface="ＭＳ Ｐゴシック" pitchFamily="-109" charset="-128"/>
                <a:cs typeface="Arial" panose="020B0604020202020204" pitchFamily="34" charset="0"/>
              </a:rPr>
              <a:t>Fruits &amp; Vegetables PLU 4469 or 44691</a:t>
            </a:r>
            <a:endParaRPr lang="en-US" sz="2800" dirty="0">
              <a:ln w="18415" cmpd="sng">
                <a:noFill/>
                <a:prstDash val="solid"/>
              </a:ln>
              <a:effectLst/>
              <a:latin typeface="+mn-lt"/>
              <a:ea typeface="ＭＳ Ｐゴシック" pitchFamily="-109" charset="-128"/>
              <a:cs typeface="Arial" panose="020B0604020202020204" pitchFamily="34" charset="0"/>
            </a:endParaRPr>
          </a:p>
          <a:p>
            <a:pPr marL="457200" indent="-457200">
              <a:spcAft>
                <a:spcPts val="600"/>
              </a:spcAft>
              <a:buFont typeface="Arial" panose="020B0604020202020204" pitchFamily="34" charset="0"/>
              <a:buChar char="•"/>
              <a:defRPr/>
            </a:pPr>
            <a:r>
              <a:rPr lang="en-US" sz="2800" dirty="0">
                <a:ln w="18415" cmpd="sng">
                  <a:noFill/>
                  <a:prstDash val="solid"/>
                </a:ln>
                <a:effectLst/>
                <a:latin typeface="+mn-lt"/>
                <a:ea typeface="ＭＳ Ｐゴシック" pitchFamily="-109" charset="-128"/>
                <a:cs typeface="Arial" panose="020B0604020202020204" pitchFamily="34" charset="0"/>
              </a:rPr>
              <a:t>The APL is updated to your POS daily</a:t>
            </a:r>
          </a:p>
          <a:p>
            <a:pPr marL="457200" indent="-457200">
              <a:spcAft>
                <a:spcPts val="600"/>
              </a:spcAft>
              <a:buFont typeface="Arial" panose="020B0604020202020204" pitchFamily="34" charset="0"/>
              <a:buChar char="•"/>
              <a:defRPr/>
            </a:pPr>
            <a:r>
              <a:rPr lang="en-US" sz="2800" dirty="0">
                <a:ln w="18415" cmpd="sng">
                  <a:noFill/>
                  <a:prstDash val="solid"/>
                </a:ln>
                <a:latin typeface="+mn-lt"/>
                <a:ea typeface="ＭＳ Ｐゴシック" pitchFamily="-109" charset="-128"/>
                <a:cs typeface="Arial" panose="020B0604020202020204" pitchFamily="34" charset="0"/>
              </a:rPr>
              <a:t>Manual overrides are not allowed</a:t>
            </a:r>
            <a:endParaRPr lang="en-US" sz="2800" dirty="0">
              <a:ln w="18415" cmpd="sng">
                <a:noFill/>
                <a:prstDash val="solid"/>
              </a:ln>
              <a:effectLst/>
              <a:latin typeface="+mn-lt"/>
              <a:ea typeface="ＭＳ Ｐゴシック" pitchFamily="-109" charset="-128"/>
              <a:cs typeface="Arial" panose="020B0604020202020204" pitchFamily="34" charset="0"/>
            </a:endParaRPr>
          </a:p>
          <a:p>
            <a:pPr marL="457200" indent="-457200">
              <a:spcAft>
                <a:spcPts val="600"/>
              </a:spcAft>
              <a:buFont typeface="Arial" panose="020B0604020202020204" pitchFamily="34" charset="0"/>
              <a:buChar char="•"/>
              <a:defRPr/>
            </a:pPr>
            <a:r>
              <a:rPr lang="en-US" sz="2800" dirty="0">
                <a:ln w="18415" cmpd="sng">
                  <a:noFill/>
                  <a:prstDash val="solid"/>
                </a:ln>
                <a:effectLst/>
                <a:latin typeface="+mn-lt"/>
                <a:ea typeface="ＭＳ Ｐゴシック" pitchFamily="-109" charset="-128"/>
                <a:cs typeface="Arial" panose="020B0604020202020204" pitchFamily="34" charset="0"/>
              </a:rPr>
              <a:t>Reporting Problems</a:t>
            </a:r>
          </a:p>
        </p:txBody>
      </p:sp>
      <p:sp>
        <p:nvSpPr>
          <p:cNvPr id="75780" name="AutoShape 4" descr="Image result for how it works"/>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5"/>
          <a:stretch>
            <a:fillRect/>
          </a:stretch>
        </p:blipFill>
        <p:spPr>
          <a:xfrm>
            <a:off x="-17924" y="6105383"/>
            <a:ext cx="10679573" cy="560530"/>
          </a:xfrm>
          <a:prstGeom prst="rect">
            <a:avLst/>
          </a:prstGeom>
        </p:spPr>
      </p:pic>
      <p:pic>
        <p:nvPicPr>
          <p:cNvPr id="11" name="Picture 10"/>
          <p:cNvPicPr>
            <a:picLocks noChangeAspect="1"/>
          </p:cNvPicPr>
          <p:nvPr/>
        </p:nvPicPr>
        <p:blipFill>
          <a:blip r:embed="rId6"/>
          <a:stretch>
            <a:fillRect/>
          </a:stretch>
        </p:blipFill>
        <p:spPr>
          <a:xfrm>
            <a:off x="249061" y="238877"/>
            <a:ext cx="10058400" cy="226196"/>
          </a:xfrm>
          <a:prstGeom prst="rect">
            <a:avLst/>
          </a:prstGeom>
        </p:spPr>
      </p:pic>
      <p:sp>
        <p:nvSpPr>
          <p:cNvPr id="7" name="TextBox 6"/>
          <p:cNvSpPr txBox="1"/>
          <p:nvPr/>
        </p:nvSpPr>
        <p:spPr>
          <a:xfrm>
            <a:off x="292662" y="5111829"/>
            <a:ext cx="10093325" cy="1015663"/>
          </a:xfrm>
          <a:prstGeom prst="rect">
            <a:avLst/>
          </a:prstGeom>
          <a:noFill/>
        </p:spPr>
        <p:txBody>
          <a:bodyPr wrap="square" rtlCol="0">
            <a:spAutoFit/>
          </a:bodyPr>
          <a:lstStyle/>
          <a:p>
            <a:pPr algn="just"/>
            <a:r>
              <a:rPr lang="en-US" sz="2000" dirty="0">
                <a:latin typeface="+mn-lt"/>
              </a:rPr>
              <a:t>*If an approved item does not scan as an approved item, please report product information including 12-digit UPC code and a picture of the product to store management and ask that they pass along to the State WIC office.</a:t>
            </a:r>
          </a:p>
        </p:txBody>
      </p:sp>
      <p:graphicFrame>
        <p:nvGraphicFramePr>
          <p:cNvPr id="12" name="Table 11"/>
          <p:cNvGraphicFramePr>
            <a:graphicFrameLocks noGrp="1"/>
          </p:cNvGraphicFramePr>
          <p:nvPr>
            <p:extLst>
              <p:ext uri="{D42A27DB-BD31-4B8C-83A1-F6EECF244321}">
                <p14:modId xmlns:p14="http://schemas.microsoft.com/office/powerpoint/2010/main" val="1348563605"/>
              </p:ext>
            </p:extLst>
          </p:nvPr>
        </p:nvGraphicFramePr>
        <p:xfrm>
          <a:off x="249061" y="465073"/>
          <a:ext cx="10058400" cy="1432560"/>
        </p:xfrm>
        <a:graphic>
          <a:graphicData uri="http://schemas.openxmlformats.org/drawingml/2006/table">
            <a:tbl>
              <a:tblPr firstRow="1" bandRow="1">
                <a:tableStyleId>{5C22544A-7EE6-4342-B048-85BDC9FD1C3A}</a:tableStyleId>
              </a:tblPr>
              <a:tblGrid>
                <a:gridCol w="10058400">
                  <a:extLst>
                    <a:ext uri="{9D8B030D-6E8A-4147-A177-3AD203B41FA5}">
                      <a16:colId xmlns:a16="http://schemas.microsoft.com/office/drawing/2014/main" val="2037936337"/>
                    </a:ext>
                  </a:extLst>
                </a:gridCol>
              </a:tblGrid>
              <a:tr h="769056">
                <a:tc>
                  <a:txBody>
                    <a:bodyPr/>
                    <a:lstStyle/>
                    <a:p>
                      <a:pPr algn="ctr"/>
                      <a:r>
                        <a:rPr lang="en-US" sz="4400" dirty="0">
                          <a:solidFill>
                            <a:schemeClr val="accent3"/>
                          </a:solidFill>
                        </a:rPr>
                        <a:t>Approved</a:t>
                      </a:r>
                      <a:r>
                        <a:rPr lang="en-US" sz="4400" baseline="0" dirty="0">
                          <a:solidFill>
                            <a:schemeClr val="accent3"/>
                          </a:solidFill>
                        </a:rPr>
                        <a:t> Product List (APL)</a:t>
                      </a:r>
                    </a:p>
                    <a:p>
                      <a:pPr algn="ctr"/>
                      <a:r>
                        <a:rPr lang="en-US" sz="4400" i="1" dirty="0">
                          <a:solidFill>
                            <a:schemeClr val="accent2">
                              <a:lumMod val="75000"/>
                            </a:schemeClr>
                          </a:solidFill>
                        </a:rPr>
                        <a:t>SCAN</a:t>
                      </a:r>
                      <a:r>
                        <a:rPr lang="en-US" sz="4400" i="1" baseline="0" dirty="0">
                          <a:solidFill>
                            <a:schemeClr val="accent2">
                              <a:lumMod val="75000"/>
                            </a:schemeClr>
                          </a:solidFill>
                        </a:rPr>
                        <a:t> EVERYTHING!</a:t>
                      </a:r>
                      <a:endParaRPr lang="en-US" sz="4400" i="1" dirty="0">
                        <a:solidFill>
                          <a:schemeClr val="accent2">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659209"/>
                  </a:ext>
                </a:extLst>
              </a:tr>
            </a:tbl>
          </a:graphicData>
        </a:graphic>
      </p:graphicFrame>
      <p:pic>
        <p:nvPicPr>
          <p:cNvPr id="2"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66018" y="4053938"/>
            <a:ext cx="609600" cy="609600"/>
          </a:xfrm>
          <a:prstGeom prst="rect">
            <a:avLst/>
          </a:prstGeom>
        </p:spPr>
      </p:pic>
      <p:cxnSp>
        <p:nvCxnSpPr>
          <p:cNvPr id="3" name="Straight Connector 2">
            <a:extLst>
              <a:ext uri="{FF2B5EF4-FFF2-40B4-BE49-F238E27FC236}">
                <a16:creationId xmlns:a16="http://schemas.microsoft.com/office/drawing/2014/main" id="{001D83B9-7E0E-6DD8-8869-E21BDAC4BEF9}"/>
              </a:ext>
            </a:extLst>
          </p:cNvPr>
          <p:cNvCxnSpPr>
            <a:cxnSpLocks/>
          </p:cNvCxnSpPr>
          <p:nvPr/>
        </p:nvCxnSpPr>
        <p:spPr>
          <a:xfrm>
            <a:off x="1978025" y="1235740"/>
            <a:ext cx="656126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64000"/>
    </mc:Choice>
    <mc:Fallback xmlns="">
      <p:transition spd="slow"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60926"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7924" y="6105383"/>
            <a:ext cx="10679573" cy="560530"/>
          </a:xfrm>
          <a:prstGeom prst="rect">
            <a:avLst/>
          </a:prstGeom>
        </p:spPr>
      </p:pic>
      <p:sp>
        <p:nvSpPr>
          <p:cNvPr id="4" name="Rectangle 3"/>
          <p:cNvSpPr/>
          <p:nvPr/>
        </p:nvSpPr>
        <p:spPr>
          <a:xfrm>
            <a:off x="254562" y="1295215"/>
            <a:ext cx="10134600" cy="5632311"/>
          </a:xfrm>
          <a:prstGeom prst="rect">
            <a:avLst/>
          </a:prstGeom>
        </p:spPr>
        <p:txBody>
          <a:bodyPr wrap="square">
            <a:spAutoFit/>
          </a:bodyPr>
          <a:lstStyle/>
          <a:p>
            <a:pPr marL="339725" indent="-285750">
              <a:spcBef>
                <a:spcPts val="0"/>
              </a:spcBef>
              <a:spcAft>
                <a:spcPts val="0"/>
              </a:spcAft>
              <a:buFont typeface="Arial" panose="020B0604020202020204" pitchFamily="34" charset="0"/>
              <a:buChar char="•"/>
            </a:pPr>
            <a:r>
              <a:rPr lang="en-US" sz="2800" b="1" dirty="0">
                <a:latin typeface="+mn-lt"/>
                <a:ea typeface="Times New Roman" panose="02020603050405020304" pitchFamily="18" charset="0"/>
                <a:cs typeface="Arial" panose="020B0604020202020204" pitchFamily="34" charset="0"/>
              </a:rPr>
              <a:t>What Is WIC: </a:t>
            </a:r>
            <a:r>
              <a:rPr lang="en-US" sz="2800" dirty="0">
                <a:latin typeface="+mn-lt"/>
                <a:ea typeface="Times New Roman" panose="02020603050405020304" pitchFamily="18" charset="0"/>
                <a:cs typeface="Arial" panose="020B0604020202020204" pitchFamily="34" charset="0"/>
              </a:rPr>
              <a:t>Federally Funded; promotes optimum health and nutrition and Pregnant and post-partum women, infants, and children up to age 5 </a:t>
            </a:r>
            <a:endParaRPr lang="en-US" dirty="0">
              <a:latin typeface="+mn-lt"/>
              <a:ea typeface="Times New Roman" panose="02020603050405020304" pitchFamily="18" charset="0"/>
              <a:cs typeface="Arial" panose="020B0604020202020204" pitchFamily="34" charset="0"/>
            </a:endParaRPr>
          </a:p>
          <a:p>
            <a:pPr marL="339725" marR="0" indent="-285750">
              <a:spcBef>
                <a:spcPts val="0"/>
              </a:spcBef>
              <a:spcAft>
                <a:spcPts val="0"/>
              </a:spcAft>
              <a:buFont typeface="Arial" panose="020B0604020202020204" pitchFamily="34" charset="0"/>
              <a:buChar char="•"/>
            </a:pPr>
            <a:endParaRPr lang="en-US" dirty="0">
              <a:latin typeface="+mn-lt"/>
              <a:ea typeface="Times New Roman" panose="02020603050405020304" pitchFamily="18" charset="0"/>
              <a:cs typeface="Arial" panose="020B0604020202020204" pitchFamily="34" charset="0"/>
            </a:endParaRPr>
          </a:p>
          <a:p>
            <a:pPr marL="339725" marR="0" indent="-285750">
              <a:spcBef>
                <a:spcPts val="0"/>
              </a:spcBef>
              <a:spcAft>
                <a:spcPts val="0"/>
              </a:spcAft>
              <a:buFont typeface="Arial" panose="020B0604020202020204" pitchFamily="34" charset="0"/>
              <a:buChar char="•"/>
            </a:pPr>
            <a:r>
              <a:rPr lang="en-US" sz="2800" b="1" dirty="0">
                <a:latin typeface="+mn-lt"/>
                <a:ea typeface="Times New Roman" panose="02020603050405020304" pitchFamily="18" charset="0"/>
                <a:cs typeface="Arial" panose="020B0604020202020204" pitchFamily="34" charset="0"/>
              </a:rPr>
              <a:t>Retail Stores’ Role: </a:t>
            </a:r>
            <a:r>
              <a:rPr lang="en-US" sz="2800" dirty="0">
                <a:latin typeface="+mn-lt"/>
                <a:ea typeface="Times New Roman" panose="02020603050405020304" pitchFamily="18" charset="0"/>
                <a:cs typeface="Arial" panose="020B0604020202020204" pitchFamily="34" charset="0"/>
              </a:rPr>
              <a:t>Comply with agreement and manual, offer</a:t>
            </a:r>
            <a:r>
              <a:rPr lang="en-US" sz="2800" b="1" dirty="0">
                <a:latin typeface="+mn-lt"/>
                <a:ea typeface="Times New Roman" panose="02020603050405020304" pitchFamily="18" charset="0"/>
                <a:cs typeface="Arial" panose="020B0604020202020204" pitchFamily="34" charset="0"/>
              </a:rPr>
              <a:t> </a:t>
            </a:r>
            <a:r>
              <a:rPr lang="en-US" sz="2800" dirty="0">
                <a:latin typeface="+mn-lt"/>
                <a:ea typeface="Times New Roman" panose="02020603050405020304" pitchFamily="18" charset="0"/>
                <a:cs typeface="Arial" panose="020B0604020202020204" pitchFamily="34" charset="0"/>
              </a:rPr>
              <a:t>variety of WIC approved foods</a:t>
            </a:r>
          </a:p>
          <a:p>
            <a:pPr marL="53975" marR="0">
              <a:spcBef>
                <a:spcPts val="0"/>
              </a:spcBef>
              <a:spcAft>
                <a:spcPts val="0"/>
              </a:spcAft>
            </a:pPr>
            <a:endParaRPr lang="en-US" dirty="0">
              <a:latin typeface="+mn-lt"/>
              <a:ea typeface="Times New Roman" panose="02020603050405020304" pitchFamily="18" charset="0"/>
              <a:cs typeface="Arial" panose="020B0604020202020204" pitchFamily="34" charset="0"/>
            </a:endParaRPr>
          </a:p>
          <a:p>
            <a:pPr marL="339725" marR="0" indent="-285750">
              <a:spcBef>
                <a:spcPts val="0"/>
              </a:spcBef>
              <a:spcAft>
                <a:spcPts val="0"/>
              </a:spcAft>
              <a:buFont typeface="Arial" panose="020B0604020202020204" pitchFamily="34" charset="0"/>
              <a:buChar char="•"/>
            </a:pPr>
            <a:r>
              <a:rPr lang="en-US" sz="2800" b="1" dirty="0">
                <a:latin typeface="+mn-lt"/>
                <a:ea typeface="Times New Roman" panose="02020603050405020304" pitchFamily="18" charset="0"/>
                <a:cs typeface="Arial" panose="020B0604020202020204" pitchFamily="34" charset="0"/>
              </a:rPr>
              <a:t>Approved food list</a:t>
            </a:r>
            <a:r>
              <a:rPr lang="en-US" sz="2800" dirty="0">
                <a:latin typeface="+mn-lt"/>
                <a:ea typeface="Times New Roman" panose="02020603050405020304" pitchFamily="18" charset="0"/>
                <a:cs typeface="Arial" panose="020B0604020202020204" pitchFamily="34" charset="0"/>
              </a:rPr>
              <a:t>: Each section has details on what is approved, what is not allowed, and most sections include pictures of brands</a:t>
            </a:r>
          </a:p>
          <a:p>
            <a:pPr marL="339725" marR="0" indent="-285750">
              <a:spcBef>
                <a:spcPts val="0"/>
              </a:spcBef>
              <a:spcAft>
                <a:spcPts val="0"/>
              </a:spcAft>
              <a:buFont typeface="Arial" panose="020B0604020202020204" pitchFamily="34" charset="0"/>
              <a:buChar char="•"/>
            </a:pPr>
            <a:endParaRPr lang="en-US" dirty="0">
              <a:latin typeface="+mn-lt"/>
              <a:ea typeface="Times New Roman" panose="02020603050405020304" pitchFamily="18" charset="0"/>
              <a:cs typeface="Arial" panose="020B0604020202020204" pitchFamily="34" charset="0"/>
            </a:endParaRPr>
          </a:p>
          <a:p>
            <a:pPr marL="339725" indent="-285750">
              <a:spcBef>
                <a:spcPts val="0"/>
              </a:spcBef>
              <a:spcAft>
                <a:spcPts val="0"/>
              </a:spcAft>
              <a:buFont typeface="Arial" panose="020B0604020202020204" pitchFamily="34" charset="0"/>
              <a:buChar char="•"/>
            </a:pPr>
            <a:r>
              <a:rPr lang="en-US" sz="2800" b="1" dirty="0">
                <a:latin typeface="+mn-lt"/>
                <a:ea typeface="Times New Roman" panose="02020603050405020304" pitchFamily="18" charset="0"/>
                <a:cs typeface="Arial" panose="020B0604020202020204" pitchFamily="34" charset="0"/>
              </a:rPr>
              <a:t>Approved Product List (APL): </a:t>
            </a:r>
            <a:r>
              <a:rPr lang="en-US" sz="2800" dirty="0">
                <a:latin typeface="+mn-lt"/>
                <a:ea typeface="Times New Roman" panose="02020603050405020304" pitchFamily="18" charset="0"/>
                <a:cs typeface="Arial" panose="020B0604020202020204" pitchFamily="34" charset="0"/>
              </a:rPr>
              <a:t>Contains a list of specific products allowed with their UPC or PLU codes</a:t>
            </a:r>
          </a:p>
          <a:p>
            <a:pPr marL="339725" marR="0" indent="-285750">
              <a:spcBef>
                <a:spcPts val="0"/>
              </a:spcBef>
              <a:spcAft>
                <a:spcPts val="0"/>
              </a:spcAft>
              <a:buFont typeface="Arial" panose="020B0604020202020204" pitchFamily="34" charset="0"/>
              <a:buChar char="•"/>
            </a:pPr>
            <a:endParaRPr lang="en-US" sz="2800" dirty="0">
              <a:latin typeface="+mn-lt"/>
              <a:ea typeface="Times New Roman" panose="02020603050405020304" pitchFamily="18" charset="0"/>
              <a:cs typeface="Arial" panose="020B0604020202020204" pitchFamily="34" charset="0"/>
            </a:endParaRPr>
          </a:p>
          <a:p>
            <a:pPr marL="53975" marR="0">
              <a:spcBef>
                <a:spcPts val="0"/>
              </a:spcBef>
              <a:spcAft>
                <a:spcPts val="0"/>
              </a:spcAft>
            </a:pPr>
            <a:endParaRPr lang="en-US" sz="2600" dirty="0">
              <a:ea typeface="Times New Roman" panose="02020603050405020304" pitchFamily="18" charset="0"/>
              <a:cs typeface="Arial" panose="020B0604020202020204" pitchFamily="34" charset="0"/>
            </a:endParaRPr>
          </a:p>
        </p:txBody>
      </p:sp>
      <p:sp>
        <p:nvSpPr>
          <p:cNvPr id="2" name="TextBox 1"/>
          <p:cNvSpPr txBox="1"/>
          <p:nvPr/>
        </p:nvSpPr>
        <p:spPr>
          <a:xfrm>
            <a:off x="210961" y="494993"/>
            <a:ext cx="10134600" cy="769441"/>
          </a:xfrm>
          <a:prstGeom prst="rect">
            <a:avLst/>
          </a:prstGeom>
          <a:noFill/>
        </p:spPr>
        <p:txBody>
          <a:bodyPr wrap="square" rtlCol="0">
            <a:spAutoFit/>
          </a:bodyPr>
          <a:lstStyle/>
          <a:p>
            <a:pPr algn="ctr"/>
            <a:r>
              <a:rPr lang="en-US" sz="4400" b="1" dirty="0">
                <a:solidFill>
                  <a:schemeClr val="accent3"/>
                </a:solidFill>
                <a:latin typeface="+mj-lt"/>
              </a:rPr>
              <a:t>Recap</a:t>
            </a:r>
          </a:p>
        </p:txBody>
      </p:sp>
      <p:pic>
        <p:nvPicPr>
          <p:cNvPr id="5" name="Picture 4"/>
          <p:cNvPicPr>
            <a:picLocks noChangeAspect="1"/>
          </p:cNvPicPr>
          <p:nvPr/>
        </p:nvPicPr>
        <p:blipFill>
          <a:blip r:embed="rId6"/>
          <a:stretch>
            <a:fillRect/>
          </a:stretch>
        </p:blipFill>
        <p:spPr>
          <a:xfrm>
            <a:off x="249061" y="195956"/>
            <a:ext cx="10058400" cy="226196"/>
          </a:xfrm>
          <a:prstGeom prst="rect">
            <a:avLst/>
          </a:prstGeom>
        </p:spPr>
      </p:pic>
      <p:pic>
        <p:nvPicPr>
          <p:cNvPr id="6"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15806" y="5465002"/>
            <a:ext cx="609600" cy="609600"/>
          </a:xfrm>
          <a:prstGeom prst="rect">
            <a:avLst/>
          </a:prstGeom>
        </p:spPr>
      </p:pic>
    </p:spTree>
    <p:extLst>
      <p:ext uri="{BB962C8B-B14F-4D97-AF65-F5344CB8AC3E}">
        <p14:creationId xmlns:p14="http://schemas.microsoft.com/office/powerpoint/2010/main" val="1948379600"/>
      </p:ext>
    </p:extLst>
  </p:cSld>
  <p:clrMapOvr>
    <a:masterClrMapping/>
  </p:clrMapOvr>
  <mc:AlternateContent xmlns:mc="http://schemas.openxmlformats.org/markup-compatibility/2006" xmlns:p14="http://schemas.microsoft.com/office/powerpoint/2010/main">
    <mc:Choice Requires="p14">
      <p:transition spd="slow" p14:dur="2000" advTm="26432"/>
    </mc:Choice>
    <mc:Fallback xmlns="">
      <p:transition spd="slow" advTm="2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26432"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7" name="Picture 6"/>
          <p:cNvPicPr>
            <a:picLocks noChangeAspect="1"/>
          </p:cNvPicPr>
          <p:nvPr/>
        </p:nvPicPr>
        <p:blipFill>
          <a:blip r:embed="rId6">
            <a:clrChange>
              <a:clrFrom>
                <a:srgbClr val="F9F9FA"/>
              </a:clrFrom>
              <a:clrTo>
                <a:srgbClr val="F9F9FA">
                  <a:alpha val="0"/>
                </a:srgbClr>
              </a:clrTo>
            </a:clrChange>
            <a:extLst>
              <a:ext uri="{BEBA8EAE-BF5A-486C-A8C5-ECC9F3942E4B}">
                <a14:imgProps xmlns:a14="http://schemas.microsoft.com/office/drawing/2010/main">
                  <a14:imgLayer r:embed="rId7">
                    <a14:imgEffect>
                      <a14:saturation sat="96000"/>
                    </a14:imgEffect>
                  </a14:imgLayer>
                </a14:imgProps>
              </a:ext>
            </a:extLst>
          </a:blip>
          <a:stretch>
            <a:fillRect/>
          </a:stretch>
        </p:blipFill>
        <p:spPr>
          <a:xfrm>
            <a:off x="2206625" y="1504156"/>
            <a:ext cx="5929312" cy="281904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8"/>
          <a:stretch>
            <a:fillRect/>
          </a:stretch>
        </p:blipFill>
        <p:spPr>
          <a:xfrm>
            <a:off x="249061" y="238877"/>
            <a:ext cx="10058400" cy="226196"/>
          </a:xfrm>
          <a:prstGeom prst="rect">
            <a:avLst/>
          </a:prstGeom>
        </p:spPr>
      </p:pic>
      <p:sp>
        <p:nvSpPr>
          <p:cNvPr id="3" name="TextBox 2"/>
          <p:cNvSpPr txBox="1"/>
          <p:nvPr/>
        </p:nvSpPr>
        <p:spPr>
          <a:xfrm>
            <a:off x="911225" y="5009356"/>
            <a:ext cx="8839200" cy="646331"/>
          </a:xfrm>
          <a:prstGeom prst="rect">
            <a:avLst/>
          </a:prstGeom>
          <a:noFill/>
        </p:spPr>
        <p:txBody>
          <a:bodyPr wrap="square" rtlCol="0">
            <a:spAutoFit/>
          </a:bodyPr>
          <a:lstStyle/>
          <a:p>
            <a:pPr algn="ctr"/>
            <a:r>
              <a:rPr lang="en-US" sz="3600" b="1" dirty="0">
                <a:solidFill>
                  <a:srgbClr val="0070C0"/>
                </a:solidFill>
              </a:rPr>
              <a:t>WIC_retailer@vdh.virginia.gov</a:t>
            </a:r>
            <a:r>
              <a:rPr lang="en-US" sz="3600" dirty="0">
                <a:solidFill>
                  <a:srgbClr val="0070C0"/>
                </a:solidFill>
              </a:rPr>
              <a:t> </a:t>
            </a:r>
            <a:r>
              <a:rPr lang="en-US" dirty="0">
                <a:solidFill>
                  <a:srgbClr val="0070C0"/>
                </a:solidFill>
              </a:rPr>
              <a:t> </a:t>
            </a:r>
          </a:p>
        </p:txBody>
      </p:sp>
      <p:pic>
        <p:nvPicPr>
          <p:cNvPr id="6"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97861" y="5270935"/>
            <a:ext cx="609600" cy="609600"/>
          </a:xfrm>
          <a:prstGeom prst="rect">
            <a:avLst/>
          </a:prstGeom>
        </p:spPr>
      </p:pic>
    </p:spTree>
    <p:extLst>
      <p:ext uri="{BB962C8B-B14F-4D97-AF65-F5344CB8AC3E}">
        <p14:creationId xmlns:p14="http://schemas.microsoft.com/office/powerpoint/2010/main" val="164125174"/>
      </p:ext>
    </p:extLst>
  </p:cSld>
  <p:clrMapOvr>
    <a:masterClrMapping/>
  </p:clrMapOvr>
  <mc:AlternateContent xmlns:mc="http://schemas.openxmlformats.org/markup-compatibility/2006" xmlns:p14="http://schemas.microsoft.com/office/powerpoint/2010/main">
    <mc:Choice Requires="p14">
      <p:transition spd="slow" p14:dur="2000" advTm="24134"/>
    </mc:Choice>
    <mc:Fallback xmlns="">
      <p:transition spd="slow" advTm="2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 objId="6"/>
        <p14:stopEvt time="18789"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25425" y="468346"/>
            <a:ext cx="5334000" cy="258932"/>
          </a:xfrm>
          <a:prstGeom prst="rect">
            <a:avLst/>
          </a:prstGeom>
        </p:spPr>
      </p:pic>
      <p:pic>
        <p:nvPicPr>
          <p:cNvPr id="6" name="Picture 5"/>
          <p:cNvPicPr>
            <a:picLocks noChangeAspect="1"/>
          </p:cNvPicPr>
          <p:nvPr/>
        </p:nvPicPr>
        <p:blipFill>
          <a:blip r:embed="rId6"/>
          <a:stretch>
            <a:fillRect/>
          </a:stretch>
        </p:blipFill>
        <p:spPr>
          <a:xfrm>
            <a:off x="-17924" y="6105383"/>
            <a:ext cx="10679573" cy="560530"/>
          </a:xfrm>
          <a:prstGeom prst="rect">
            <a:avLst/>
          </a:prstGeom>
        </p:spPr>
      </p:pic>
      <p:sp>
        <p:nvSpPr>
          <p:cNvPr id="2" name="TextBox 1"/>
          <p:cNvSpPr txBox="1"/>
          <p:nvPr/>
        </p:nvSpPr>
        <p:spPr>
          <a:xfrm>
            <a:off x="302973" y="792778"/>
            <a:ext cx="10099421" cy="2277547"/>
          </a:xfrm>
          <a:prstGeom prst="rect">
            <a:avLst/>
          </a:prstGeom>
          <a:noFill/>
        </p:spPr>
        <p:txBody>
          <a:bodyPr wrap="square" rtlCol="0">
            <a:spAutoFit/>
          </a:bodyPr>
          <a:lstStyle/>
          <a:p>
            <a:pPr>
              <a:spcAft>
                <a:spcPts val="1200"/>
              </a:spcAft>
            </a:pPr>
            <a:r>
              <a:rPr lang="en-US" sz="3600" b="1" dirty="0">
                <a:solidFill>
                  <a:schemeClr val="accent3">
                    <a:lumMod val="75000"/>
                  </a:schemeClr>
                </a:solidFill>
                <a:latin typeface="+mj-lt"/>
                <a:ea typeface="ＭＳ Ｐゴシック" pitchFamily="-109" charset="-128"/>
                <a:cs typeface="Arial" panose="020B0604020202020204" pitchFamily="34" charset="0"/>
              </a:rPr>
              <a:t>Objectives</a:t>
            </a:r>
          </a:p>
          <a:p>
            <a:pPr>
              <a:spcAft>
                <a:spcPts val="1200"/>
              </a:spcAft>
            </a:pPr>
            <a:endParaRPr lang="en-US" sz="2000" b="1" dirty="0">
              <a:solidFill>
                <a:srgbClr val="0255FC"/>
              </a:solidFill>
              <a:ea typeface="ＭＳ Ｐゴシック" pitchFamily="-109" charset="-128"/>
              <a:cs typeface="Arial" panose="020B0604020202020204" pitchFamily="34" charset="0"/>
            </a:endParaRPr>
          </a:p>
          <a:p>
            <a:pPr marL="457200" lvl="0" indent="-457200">
              <a:spcAft>
                <a:spcPts val="1200"/>
              </a:spcAft>
              <a:buFont typeface="Arial" panose="020B0604020202020204" pitchFamily="34" charset="0"/>
              <a:buChar char="•"/>
            </a:pPr>
            <a:r>
              <a:rPr lang="en-US" sz="2800" dirty="0">
                <a:latin typeface="+mn-lt"/>
              </a:rPr>
              <a:t>Gain knowledge on each area required by federal requirements </a:t>
            </a:r>
          </a:p>
          <a:p>
            <a:pPr marL="457200" lvl="0" indent="-457200">
              <a:spcAft>
                <a:spcPts val="1200"/>
              </a:spcAft>
              <a:buFont typeface="Arial" panose="020B0604020202020204" pitchFamily="34" charset="0"/>
              <a:buChar char="•"/>
            </a:pPr>
            <a:r>
              <a:rPr lang="en-US" sz="2800" dirty="0">
                <a:latin typeface="+mn-lt"/>
              </a:rPr>
              <a:t>Ask and receive answers regarding the WIC program</a:t>
            </a:r>
            <a:endParaRPr lang="en-US" dirty="0">
              <a:latin typeface="+mn-lt"/>
            </a:endParaRPr>
          </a:p>
        </p:txBody>
      </p:sp>
      <p:pic>
        <p:nvPicPr>
          <p:cNvPr id="3"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89619" y="533395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42"/>
    </mc:Choice>
    <mc:Fallback xmlns="">
      <p:transition spd="slow" advTm="2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8293" mute="1"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2594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7924" y="6105383"/>
            <a:ext cx="10679573" cy="560530"/>
          </a:xfrm>
          <a:prstGeom prst="rect">
            <a:avLst/>
          </a:prstGeom>
        </p:spPr>
      </p:pic>
      <p:sp>
        <p:nvSpPr>
          <p:cNvPr id="4" name="Rectangle 3"/>
          <p:cNvSpPr/>
          <p:nvPr/>
        </p:nvSpPr>
        <p:spPr>
          <a:xfrm>
            <a:off x="254562" y="1639588"/>
            <a:ext cx="10134600" cy="3539430"/>
          </a:xfrm>
          <a:prstGeom prst="rect">
            <a:avLst/>
          </a:prstGeom>
        </p:spPr>
        <p:txBody>
          <a:bodyPr wrap="square">
            <a:spAutoFit/>
          </a:bodyPr>
          <a:lstStyle/>
          <a:p>
            <a:pPr marL="339725" marR="0" indent="-285750">
              <a:spcBef>
                <a:spcPts val="0"/>
              </a:spcBef>
              <a:spcAft>
                <a:spcPts val="0"/>
              </a:spcAft>
              <a:buFont typeface="Arial" panose="020B0604020202020204" pitchFamily="34" charset="0"/>
              <a:buChar char="•"/>
            </a:pPr>
            <a:r>
              <a:rPr lang="en-US" sz="2800" b="1" dirty="0">
                <a:solidFill>
                  <a:srgbClr val="17365D"/>
                </a:solidFill>
                <a:latin typeface="+mn-lt"/>
                <a:ea typeface="Times New Roman" panose="02020603050405020304" pitchFamily="18" charset="0"/>
                <a:cs typeface="Arial" panose="020B0604020202020204" pitchFamily="34" charset="0"/>
              </a:rPr>
              <a:t>Minimum Stocking Requirements: </a:t>
            </a:r>
            <a:r>
              <a:rPr lang="en-US" sz="2800" dirty="0">
                <a:solidFill>
                  <a:srgbClr val="17365D"/>
                </a:solidFill>
                <a:latin typeface="+mn-lt"/>
                <a:ea typeface="Times New Roman" panose="02020603050405020304" pitchFamily="18" charset="0"/>
                <a:cs typeface="Arial" panose="020B0604020202020204" pitchFamily="34" charset="0"/>
              </a:rPr>
              <a:t>Identifies which foods and in what quantities are required by all approved retailers to have in stock at all times</a:t>
            </a:r>
          </a:p>
          <a:p>
            <a:pPr marL="339725" marR="0" indent="-285750">
              <a:spcBef>
                <a:spcPts val="0"/>
              </a:spcBef>
              <a:spcAft>
                <a:spcPts val="0"/>
              </a:spcAft>
              <a:buFont typeface="Arial" panose="020B0604020202020204" pitchFamily="34" charset="0"/>
              <a:buChar char="•"/>
            </a:pPr>
            <a:endParaRPr lang="en-US" sz="2800" dirty="0">
              <a:solidFill>
                <a:srgbClr val="17365D"/>
              </a:solidFill>
              <a:latin typeface="+mn-lt"/>
              <a:ea typeface="Times New Roman" panose="02020603050405020304" pitchFamily="18" charset="0"/>
              <a:cs typeface="Arial" panose="020B0604020202020204" pitchFamily="34" charset="0"/>
            </a:endParaRPr>
          </a:p>
          <a:p>
            <a:pPr marL="339725" marR="0" indent="-285750">
              <a:spcBef>
                <a:spcPts val="0"/>
              </a:spcBef>
              <a:spcAft>
                <a:spcPts val="0"/>
              </a:spcAft>
              <a:buFont typeface="Arial" panose="020B0604020202020204" pitchFamily="34" charset="0"/>
              <a:buChar char="•"/>
            </a:pPr>
            <a:r>
              <a:rPr lang="en-US" sz="2800" b="1" dirty="0">
                <a:solidFill>
                  <a:srgbClr val="17365D"/>
                </a:solidFill>
                <a:latin typeface="+mn-lt"/>
                <a:ea typeface="Times New Roman" panose="02020603050405020304" pitchFamily="18" charset="0"/>
                <a:cs typeface="Arial" panose="020B0604020202020204" pitchFamily="34" charset="0"/>
              </a:rPr>
              <a:t>Signage &amp; Shelf Labels: </a:t>
            </a:r>
            <a:r>
              <a:rPr lang="en-US" sz="2800" dirty="0">
                <a:solidFill>
                  <a:srgbClr val="17365D"/>
                </a:solidFill>
                <a:latin typeface="+mn-lt"/>
                <a:ea typeface="Times New Roman" panose="02020603050405020304" pitchFamily="18" charset="0"/>
                <a:cs typeface="Arial" panose="020B0604020202020204" pitchFamily="34" charset="0"/>
              </a:rPr>
              <a:t>Identifies the foods that are allowed</a:t>
            </a:r>
          </a:p>
          <a:p>
            <a:pPr marL="53975" marR="0">
              <a:spcBef>
                <a:spcPts val="0"/>
              </a:spcBef>
              <a:spcAft>
                <a:spcPts val="0"/>
              </a:spcAft>
            </a:pPr>
            <a:endParaRPr lang="en-US" sz="2800" dirty="0">
              <a:solidFill>
                <a:srgbClr val="17365D"/>
              </a:solidFill>
              <a:latin typeface="+mn-lt"/>
              <a:ea typeface="Times New Roman" panose="02020603050405020304" pitchFamily="18" charset="0"/>
              <a:cs typeface="Arial" panose="020B0604020202020204" pitchFamily="34" charset="0"/>
            </a:endParaRPr>
          </a:p>
          <a:p>
            <a:pPr marL="339725" marR="0" indent="-285750">
              <a:spcBef>
                <a:spcPts val="0"/>
              </a:spcBef>
              <a:spcAft>
                <a:spcPts val="0"/>
              </a:spcAft>
              <a:buFont typeface="Arial" panose="020B0604020202020204" pitchFamily="34" charset="0"/>
              <a:buChar char="•"/>
            </a:pPr>
            <a:r>
              <a:rPr lang="en-US" sz="2800" b="1" dirty="0">
                <a:solidFill>
                  <a:srgbClr val="17365D"/>
                </a:solidFill>
                <a:latin typeface="+mn-lt"/>
                <a:ea typeface="Times New Roman" panose="02020603050405020304" pitchFamily="18" charset="0"/>
                <a:cs typeface="Arial" panose="020B0604020202020204" pitchFamily="34" charset="0"/>
              </a:rPr>
              <a:t>eWIC Transaction: </a:t>
            </a:r>
            <a:r>
              <a:rPr lang="en-US" sz="2800" dirty="0">
                <a:solidFill>
                  <a:srgbClr val="17365D"/>
                </a:solidFill>
                <a:latin typeface="+mn-lt"/>
                <a:ea typeface="Times New Roman" panose="02020603050405020304" pitchFamily="18" charset="0"/>
                <a:cs typeface="Arial" panose="020B0604020202020204" pitchFamily="34" charset="0"/>
              </a:rPr>
              <a:t>Handling eWIC transactions, eWIC receipts, voids and errors</a:t>
            </a:r>
          </a:p>
        </p:txBody>
      </p:sp>
      <p:sp>
        <p:nvSpPr>
          <p:cNvPr id="2" name="TextBox 1"/>
          <p:cNvSpPr txBox="1"/>
          <p:nvPr/>
        </p:nvSpPr>
        <p:spPr>
          <a:xfrm>
            <a:off x="254562" y="506115"/>
            <a:ext cx="10134600" cy="707886"/>
          </a:xfrm>
          <a:prstGeom prst="rect">
            <a:avLst/>
          </a:prstGeom>
          <a:noFill/>
        </p:spPr>
        <p:txBody>
          <a:bodyPr wrap="square" rtlCol="0">
            <a:spAutoFit/>
          </a:bodyPr>
          <a:lstStyle/>
          <a:p>
            <a:pPr algn="ctr"/>
            <a:r>
              <a:rPr lang="en-US" sz="4000" b="1" dirty="0">
                <a:solidFill>
                  <a:schemeClr val="accent3"/>
                </a:solidFill>
                <a:latin typeface="+mj-lt"/>
              </a:rPr>
              <a:t>Performance Guidelines</a:t>
            </a:r>
          </a:p>
        </p:txBody>
      </p:sp>
      <p:cxnSp>
        <p:nvCxnSpPr>
          <p:cNvPr id="5" name="Straight Connector 4"/>
          <p:cNvCxnSpPr/>
          <p:nvPr/>
        </p:nvCxnSpPr>
        <p:spPr>
          <a:xfrm>
            <a:off x="2740025" y="1147140"/>
            <a:ext cx="533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249061" y="238877"/>
            <a:ext cx="10058400" cy="226196"/>
          </a:xfrm>
          <a:prstGeom prst="rect">
            <a:avLst/>
          </a:prstGeom>
        </p:spPr>
      </p:pic>
      <p:pic>
        <p:nvPicPr>
          <p:cNvPr id="7"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2029" y="5179018"/>
            <a:ext cx="609600" cy="609600"/>
          </a:xfrm>
          <a:prstGeom prst="rect">
            <a:avLst/>
          </a:prstGeom>
        </p:spPr>
      </p:pic>
    </p:spTree>
    <p:extLst>
      <p:ext uri="{BB962C8B-B14F-4D97-AF65-F5344CB8AC3E}">
        <p14:creationId xmlns:p14="http://schemas.microsoft.com/office/powerpoint/2010/main" val="59569421"/>
      </p:ext>
    </p:extLst>
  </p:cSld>
  <p:clrMapOvr>
    <a:masterClrMapping/>
  </p:clrMapOvr>
  <mc:AlternateContent xmlns:mc="http://schemas.openxmlformats.org/markup-compatibility/2006" xmlns:p14="http://schemas.microsoft.com/office/powerpoint/2010/main">
    <mc:Choice Requires="p14">
      <p:transition spd="slow" p14:dur="2000" advTm="14414"/>
    </mc:Choice>
    <mc:Fallback xmlns="">
      <p:transition spd="slow" advTm="1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 objId="7"/>
        <p14:stopEvt time="11926" objId="7"/>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p:cNvSpPr>
          <p:nvPr/>
        </p:nvSpPr>
        <p:spPr bwMode="auto">
          <a:xfrm>
            <a:off x="454025" y="4878866"/>
            <a:ext cx="9888211" cy="990600"/>
          </a:xfrm>
          <a:prstGeom prst="rect">
            <a:avLst/>
          </a:prstGeom>
          <a:noFill/>
          <a:ln w="9525">
            <a:noFill/>
            <a:miter lim="800000"/>
            <a:headEnd/>
            <a:tailEnd/>
          </a:ln>
        </p:spPr>
        <p:txBody>
          <a:bodyPr anchor="ctr"/>
          <a:lstStyle/>
          <a:p>
            <a:pPr algn="ctr">
              <a:defRPr/>
            </a:pPr>
            <a:r>
              <a:rPr lang="en-US" sz="3200" dirty="0">
                <a:ln w="3175">
                  <a:solidFill>
                    <a:prstClr val="black"/>
                  </a:solidFill>
                </a:ln>
                <a:solidFill>
                  <a:srgbClr val="EEECE1">
                    <a:lumMod val="10000"/>
                  </a:srgbClr>
                </a:solidFill>
                <a:latin typeface="+mn-lt"/>
                <a:ea typeface="ＭＳ Ｐゴシック" pitchFamily="-109" charset="-128"/>
                <a:cs typeface="Arial" panose="020B0604020202020204" pitchFamily="34" charset="0"/>
              </a:rPr>
              <a:t>Minimum Stocking Requirement must be met at all times</a:t>
            </a:r>
          </a:p>
        </p:txBody>
      </p:sp>
      <p:sp>
        <p:nvSpPr>
          <p:cNvPr id="11" name="TextBox 10"/>
          <p:cNvSpPr txBox="1"/>
          <p:nvPr/>
        </p:nvSpPr>
        <p:spPr>
          <a:xfrm flipH="1">
            <a:off x="1144411" y="578000"/>
            <a:ext cx="8267700" cy="1015663"/>
          </a:xfrm>
          <a:prstGeom prst="rect">
            <a:avLst/>
          </a:prstGeom>
          <a:noFill/>
        </p:spPr>
        <p:txBody>
          <a:bodyPr wrap="square" rtlCol="0">
            <a:spAutoFit/>
          </a:bodyPr>
          <a:lstStyle/>
          <a:p>
            <a:pPr algn="ctr" defTabSz="914400">
              <a:spcBef>
                <a:spcPts val="600"/>
              </a:spcBef>
              <a:defRPr/>
            </a:pPr>
            <a:r>
              <a:rPr lang="en-US" sz="4000" b="1" dirty="0">
                <a:solidFill>
                  <a:schemeClr val="accent3"/>
                </a:solidFill>
                <a:latin typeface="+mj-lt"/>
                <a:ea typeface="ＭＳ Ｐゴシック" pitchFamily="-109" charset="-128"/>
                <a:cs typeface="Arial" panose="020B0604020202020204" pitchFamily="34" charset="0"/>
              </a:rPr>
              <a:t>Minimum Stocking Requirement</a:t>
            </a:r>
            <a:br>
              <a:rPr lang="en-US" sz="3600" b="1" dirty="0">
                <a:solidFill>
                  <a:schemeClr val="tx2"/>
                </a:solidFill>
                <a:ea typeface="ＭＳ Ｐゴシック" pitchFamily="-109" charset="-128"/>
                <a:cs typeface="Arial" panose="020B0604020202020204" pitchFamily="34" charset="0"/>
              </a:rPr>
            </a:br>
            <a:endParaRPr lang="en-US" sz="2000" b="1" i="1" dirty="0">
              <a:solidFill>
                <a:schemeClr val="tx2"/>
              </a:solidFill>
              <a:ea typeface="ＭＳ Ｐゴシック" pitchFamily="-109" charset="-128"/>
              <a:cs typeface="Arial" panose="020B0604020202020204" pitchFamily="34" charset="0"/>
            </a:endParaRPr>
          </a:p>
        </p:txBody>
      </p:sp>
      <p:sp>
        <p:nvSpPr>
          <p:cNvPr id="12" name="TextBox 11"/>
          <p:cNvSpPr txBox="1"/>
          <p:nvPr/>
        </p:nvSpPr>
        <p:spPr>
          <a:xfrm>
            <a:off x="1731381" y="1705270"/>
            <a:ext cx="2814814"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n-lt"/>
              </a:rPr>
              <a:t>Cereal</a:t>
            </a:r>
          </a:p>
          <a:p>
            <a:pPr marL="285750" indent="-285750">
              <a:buFont typeface="Arial" panose="020B0604020202020204" pitchFamily="34" charset="0"/>
              <a:buChar char="•"/>
            </a:pPr>
            <a:r>
              <a:rPr lang="en-US" sz="2400" dirty="0">
                <a:latin typeface="+mn-lt"/>
              </a:rPr>
              <a:t>Cheese</a:t>
            </a:r>
          </a:p>
          <a:p>
            <a:pPr marL="285750" indent="-285750">
              <a:buFont typeface="Arial" panose="020B0604020202020204" pitchFamily="34" charset="0"/>
              <a:buChar char="•"/>
            </a:pPr>
            <a:r>
              <a:rPr lang="en-US" sz="2400" dirty="0">
                <a:latin typeface="+mn-lt"/>
              </a:rPr>
              <a:t>Eggs</a:t>
            </a:r>
          </a:p>
          <a:p>
            <a:pPr marL="285750" indent="-285750">
              <a:buFont typeface="Arial" panose="020B0604020202020204" pitchFamily="34" charset="0"/>
              <a:buChar char="•"/>
            </a:pPr>
            <a:r>
              <a:rPr lang="en-US" sz="2400" dirty="0">
                <a:latin typeface="+mn-lt"/>
              </a:rPr>
              <a:t>Infant Cereal</a:t>
            </a:r>
          </a:p>
          <a:p>
            <a:pPr marL="285750" indent="-285750">
              <a:buFont typeface="Arial" panose="020B0604020202020204" pitchFamily="34" charset="0"/>
              <a:buChar char="•"/>
            </a:pPr>
            <a:r>
              <a:rPr lang="en-US" sz="2400" dirty="0">
                <a:latin typeface="+mn-lt"/>
              </a:rPr>
              <a:t>Infant Food</a:t>
            </a:r>
          </a:p>
          <a:p>
            <a:pPr marL="285750" indent="-285750">
              <a:buFont typeface="Arial" panose="020B0604020202020204" pitchFamily="34" charset="0"/>
              <a:buChar char="•"/>
            </a:pPr>
            <a:r>
              <a:rPr lang="en-US" sz="2400" dirty="0">
                <a:latin typeface="+mn-lt"/>
              </a:rPr>
              <a:t>Infant Formula</a:t>
            </a:r>
          </a:p>
          <a:p>
            <a:pPr marL="285750" indent="-285750">
              <a:buFont typeface="Arial" panose="020B0604020202020204" pitchFamily="34" charset="0"/>
              <a:buChar char="•"/>
            </a:pPr>
            <a:r>
              <a:rPr lang="en-US" sz="2400" dirty="0">
                <a:latin typeface="+mn-lt"/>
              </a:rPr>
              <a:t>Juice</a:t>
            </a:r>
          </a:p>
          <a:p>
            <a:pPr marL="285750" indent="-285750">
              <a:buFont typeface="Arial" panose="020B0604020202020204" pitchFamily="34" charset="0"/>
              <a:buChar char="•"/>
            </a:pPr>
            <a:r>
              <a:rPr lang="en-US" sz="2400" dirty="0">
                <a:latin typeface="+mn-lt"/>
              </a:rPr>
              <a:t>Milk</a:t>
            </a:r>
          </a:p>
        </p:txBody>
      </p:sp>
      <p:sp>
        <p:nvSpPr>
          <p:cNvPr id="13" name="TextBox 12"/>
          <p:cNvSpPr txBox="1"/>
          <p:nvPr/>
        </p:nvSpPr>
        <p:spPr>
          <a:xfrm>
            <a:off x="5102225" y="1593663"/>
            <a:ext cx="4572000" cy="310854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n-lt"/>
              </a:rPr>
              <a:t>Legumes:</a:t>
            </a:r>
          </a:p>
          <a:p>
            <a:pPr marL="514350"/>
            <a:r>
              <a:rPr lang="en-US" sz="2400" dirty="0">
                <a:latin typeface="+mn-lt"/>
              </a:rPr>
              <a:t>beans, peas, lentils,</a:t>
            </a:r>
          </a:p>
          <a:p>
            <a:pPr marL="514350"/>
            <a:r>
              <a:rPr lang="en-US" sz="2400" dirty="0">
                <a:latin typeface="+mn-lt"/>
              </a:rPr>
              <a:t>peanut butter</a:t>
            </a:r>
          </a:p>
          <a:p>
            <a:pPr marL="285750" indent="-285750">
              <a:buFont typeface="Arial" panose="020B0604020202020204" pitchFamily="34" charset="0"/>
              <a:buChar char="•"/>
            </a:pPr>
            <a:r>
              <a:rPr lang="en-US" sz="2400" dirty="0">
                <a:latin typeface="+mn-lt"/>
              </a:rPr>
              <a:t>Whole Grain Products:</a:t>
            </a:r>
          </a:p>
          <a:p>
            <a:pPr marL="514350"/>
            <a:r>
              <a:rPr lang="en-US" sz="2400" dirty="0">
                <a:latin typeface="+mn-lt"/>
              </a:rPr>
              <a:t>Bread, Brown Rice</a:t>
            </a:r>
          </a:p>
          <a:p>
            <a:pPr marL="285750" indent="-285750">
              <a:buFont typeface="Arial" panose="020B0604020202020204" pitchFamily="34" charset="0"/>
              <a:buChar char="•"/>
            </a:pPr>
            <a:r>
              <a:rPr lang="en-US" sz="2400" dirty="0">
                <a:latin typeface="+mn-lt"/>
              </a:rPr>
              <a:t>Cash Value Benefit:</a:t>
            </a:r>
          </a:p>
          <a:p>
            <a:pPr marL="514350"/>
            <a:r>
              <a:rPr lang="en-US" sz="2400" dirty="0">
                <a:latin typeface="+mn-lt"/>
              </a:rPr>
              <a:t>fruits and vegetables canned, fresh, and frozen</a:t>
            </a:r>
          </a:p>
        </p:txBody>
      </p:sp>
      <p:pic>
        <p:nvPicPr>
          <p:cNvPr id="7" name="Picture 6"/>
          <p:cNvPicPr>
            <a:picLocks noChangeAspect="1"/>
          </p:cNvPicPr>
          <p:nvPr/>
        </p:nvPicPr>
        <p:blipFill>
          <a:blip r:embed="rId5"/>
          <a:stretch>
            <a:fillRect/>
          </a:stretch>
        </p:blipFill>
        <p:spPr>
          <a:xfrm>
            <a:off x="-17924" y="6105383"/>
            <a:ext cx="10679573" cy="560530"/>
          </a:xfrm>
          <a:prstGeom prst="rect">
            <a:avLst/>
          </a:prstGeom>
        </p:spPr>
      </p:pic>
      <p:pic>
        <p:nvPicPr>
          <p:cNvPr id="8" name="Picture 7"/>
          <p:cNvPicPr>
            <a:picLocks noChangeAspect="1"/>
          </p:cNvPicPr>
          <p:nvPr/>
        </p:nvPicPr>
        <p:blipFill>
          <a:blip r:embed="rId6"/>
          <a:stretch>
            <a:fillRect/>
          </a:stretch>
        </p:blipFill>
        <p:spPr>
          <a:xfrm>
            <a:off x="249061" y="238877"/>
            <a:ext cx="10058400" cy="226196"/>
          </a:xfrm>
          <a:prstGeom prst="rect">
            <a:avLst/>
          </a:prstGeom>
        </p:spPr>
      </p:pic>
      <p:pic>
        <p:nvPicPr>
          <p:cNvPr id="2"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5606" y="3228764"/>
            <a:ext cx="609600" cy="609600"/>
          </a:xfrm>
          <a:prstGeom prst="rect">
            <a:avLst/>
          </a:prstGeom>
        </p:spPr>
      </p:pic>
      <p:cxnSp>
        <p:nvCxnSpPr>
          <p:cNvPr id="3" name="Straight Connector 2">
            <a:extLst>
              <a:ext uri="{FF2B5EF4-FFF2-40B4-BE49-F238E27FC236}">
                <a16:creationId xmlns:a16="http://schemas.microsoft.com/office/drawing/2014/main" id="{A10DF333-9E5F-8BF0-A6A2-7888B659D9E9}"/>
              </a:ext>
            </a:extLst>
          </p:cNvPr>
          <p:cNvCxnSpPr>
            <a:cxnSpLocks/>
          </p:cNvCxnSpPr>
          <p:nvPr/>
        </p:nvCxnSpPr>
        <p:spPr>
          <a:xfrm>
            <a:off x="1781755" y="1262447"/>
            <a:ext cx="7098139"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180765"/>
      </p:ext>
    </p:extLst>
  </p:cSld>
  <p:clrMapOvr>
    <a:masterClrMapping/>
  </p:clrMapOvr>
  <mc:AlternateContent xmlns:mc="http://schemas.openxmlformats.org/markup-compatibility/2006" xmlns:p14="http://schemas.microsoft.com/office/powerpoint/2010/main">
    <mc:Choice Requires="p14">
      <p:transition spd="slow" p14:dur="2000" advTm="27311"/>
    </mc:Choice>
    <mc:Fallback xmlns="">
      <p:transition spd="slow" advTm="2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7255"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69381418"/>
              </p:ext>
            </p:extLst>
          </p:nvPr>
        </p:nvGraphicFramePr>
        <p:xfrm>
          <a:off x="454025" y="593727"/>
          <a:ext cx="9982199" cy="5824391"/>
        </p:xfrm>
        <a:graphic>
          <a:graphicData uri="http://schemas.openxmlformats.org/drawingml/2006/table">
            <a:tbl>
              <a:tblPr firstRow="1" firstCol="1" bandRow="1">
                <a:tableStyleId>{B301B821-A1FF-4177-AEE7-76D212191A09}</a:tableStyleId>
              </a:tblPr>
              <a:tblGrid>
                <a:gridCol w="2357698">
                  <a:extLst>
                    <a:ext uri="{9D8B030D-6E8A-4147-A177-3AD203B41FA5}">
                      <a16:colId xmlns:a16="http://schemas.microsoft.com/office/drawing/2014/main" val="1771613085"/>
                    </a:ext>
                  </a:extLst>
                </a:gridCol>
                <a:gridCol w="2357698">
                  <a:extLst>
                    <a:ext uri="{9D8B030D-6E8A-4147-A177-3AD203B41FA5}">
                      <a16:colId xmlns:a16="http://schemas.microsoft.com/office/drawing/2014/main" val="3280072872"/>
                    </a:ext>
                  </a:extLst>
                </a:gridCol>
                <a:gridCol w="1546583">
                  <a:extLst>
                    <a:ext uri="{9D8B030D-6E8A-4147-A177-3AD203B41FA5}">
                      <a16:colId xmlns:a16="http://schemas.microsoft.com/office/drawing/2014/main" val="719870557"/>
                    </a:ext>
                  </a:extLst>
                </a:gridCol>
                <a:gridCol w="1546583">
                  <a:extLst>
                    <a:ext uri="{9D8B030D-6E8A-4147-A177-3AD203B41FA5}">
                      <a16:colId xmlns:a16="http://schemas.microsoft.com/office/drawing/2014/main" val="4284337299"/>
                    </a:ext>
                  </a:extLst>
                </a:gridCol>
                <a:gridCol w="1272830">
                  <a:extLst>
                    <a:ext uri="{9D8B030D-6E8A-4147-A177-3AD203B41FA5}">
                      <a16:colId xmlns:a16="http://schemas.microsoft.com/office/drawing/2014/main" val="2495926497"/>
                    </a:ext>
                  </a:extLst>
                </a:gridCol>
                <a:gridCol w="900807">
                  <a:extLst>
                    <a:ext uri="{9D8B030D-6E8A-4147-A177-3AD203B41FA5}">
                      <a16:colId xmlns:a16="http://schemas.microsoft.com/office/drawing/2014/main" val="987080957"/>
                    </a:ext>
                  </a:extLst>
                </a:gridCol>
              </a:tblGrid>
              <a:tr h="578288">
                <a:tc>
                  <a:txBody>
                    <a:bodyPr/>
                    <a:lstStyle/>
                    <a:p>
                      <a:pPr marL="0" marR="0" algn="ctr">
                        <a:spcBef>
                          <a:spcPts val="0"/>
                        </a:spcBef>
                        <a:spcAft>
                          <a:spcPts val="0"/>
                        </a:spcAft>
                      </a:pPr>
                      <a:r>
                        <a:rPr lang="en-US" sz="1400" dirty="0">
                          <a:solidFill>
                            <a:schemeClr val="bg1">
                              <a:lumMod val="95000"/>
                            </a:schemeClr>
                          </a:solidFill>
                          <a:effectLst/>
                        </a:rPr>
                        <a:t>Item</a:t>
                      </a:r>
                      <a:endPar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rgbClr val="00B0F0"/>
                    </a:solidFill>
                  </a:tcPr>
                </a:tc>
                <a:tc>
                  <a:txBody>
                    <a:bodyPr/>
                    <a:lstStyle/>
                    <a:p>
                      <a:pPr marL="0" marR="0" algn="ctr">
                        <a:spcBef>
                          <a:spcPts val="0"/>
                        </a:spcBef>
                        <a:spcAft>
                          <a:spcPts val="0"/>
                        </a:spcAft>
                      </a:pPr>
                      <a:r>
                        <a:rPr lang="en-US" sz="1400" dirty="0">
                          <a:solidFill>
                            <a:schemeClr val="bg1">
                              <a:lumMod val="95000"/>
                            </a:schemeClr>
                          </a:solidFill>
                          <a:effectLst/>
                        </a:rPr>
                        <a:t>Type</a:t>
                      </a:r>
                      <a:endPar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0F0"/>
                    </a:solidFill>
                  </a:tcPr>
                </a:tc>
                <a:tc>
                  <a:txBody>
                    <a:bodyPr/>
                    <a:lstStyle/>
                    <a:p>
                      <a:pPr marL="0" marR="0" algn="ctr">
                        <a:spcBef>
                          <a:spcPts val="0"/>
                        </a:spcBef>
                        <a:spcAft>
                          <a:spcPts val="0"/>
                        </a:spcAft>
                      </a:pPr>
                      <a:r>
                        <a:rPr lang="en-US" sz="1400" dirty="0">
                          <a:solidFill>
                            <a:schemeClr val="bg1">
                              <a:lumMod val="95000"/>
                            </a:schemeClr>
                          </a:solidFill>
                          <a:effectLst/>
                        </a:rPr>
                        <a:t>Size</a:t>
                      </a:r>
                      <a:endPar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0F0"/>
                    </a:solidFill>
                  </a:tcPr>
                </a:tc>
                <a:tc>
                  <a:txBody>
                    <a:bodyPr/>
                    <a:lstStyle/>
                    <a:p>
                      <a:pPr marL="0" marR="0" algn="ctr">
                        <a:spcBef>
                          <a:spcPts val="0"/>
                        </a:spcBef>
                        <a:spcAft>
                          <a:spcPts val="0"/>
                        </a:spcAft>
                      </a:pPr>
                      <a:r>
                        <a:rPr lang="en-US" sz="1400" dirty="0">
                          <a:solidFill>
                            <a:schemeClr val="bg1">
                              <a:lumMod val="95000"/>
                            </a:schemeClr>
                          </a:solidFill>
                          <a:effectLst/>
                        </a:rPr>
                        <a:t>Variety</a:t>
                      </a:r>
                      <a:endPar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0F0"/>
                    </a:solidFill>
                  </a:tcPr>
                </a:tc>
                <a:tc>
                  <a:txBody>
                    <a:bodyPr/>
                    <a:lstStyle/>
                    <a:p>
                      <a:pPr marL="0" marR="0" algn="ctr">
                        <a:spcBef>
                          <a:spcPts val="0"/>
                        </a:spcBef>
                        <a:spcAft>
                          <a:spcPts val="0"/>
                        </a:spcAft>
                      </a:pPr>
                      <a:r>
                        <a:rPr lang="en-US" sz="1400" dirty="0">
                          <a:solidFill>
                            <a:schemeClr val="bg1">
                              <a:lumMod val="95000"/>
                            </a:schemeClr>
                          </a:solidFill>
                          <a:effectLst/>
                        </a:rPr>
                        <a:t>Quantity</a:t>
                      </a:r>
                      <a:endPar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0F0"/>
                    </a:solidFill>
                  </a:tcPr>
                </a:tc>
                <a:tc>
                  <a:txBody>
                    <a:bodyPr/>
                    <a:lstStyle/>
                    <a:p>
                      <a:pPr marL="0" marR="0" algn="ctr">
                        <a:spcBef>
                          <a:spcPts val="0"/>
                        </a:spcBef>
                        <a:spcAft>
                          <a:spcPts val="0"/>
                        </a:spcAft>
                      </a:pPr>
                      <a:r>
                        <a:rPr lang="en-US" sz="1400" dirty="0">
                          <a:solidFill>
                            <a:schemeClr val="bg1">
                              <a:lumMod val="95000"/>
                            </a:schemeClr>
                          </a:solidFill>
                          <a:effectLst/>
                        </a:rPr>
                        <a:t>Shelf Label Required</a:t>
                      </a:r>
                      <a:endPar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0F0"/>
                    </a:solidFill>
                  </a:tcPr>
                </a:tc>
                <a:extLst>
                  <a:ext uri="{0D108BD9-81ED-4DB2-BD59-A6C34878D82A}">
                    <a16:rowId xmlns:a16="http://schemas.microsoft.com/office/drawing/2014/main" val="1771674269"/>
                  </a:ext>
                </a:extLst>
              </a:tr>
              <a:tr h="330450">
                <a:tc>
                  <a:txBody>
                    <a:bodyPr/>
                    <a:lstStyle/>
                    <a:p>
                      <a:pPr marL="0" marR="0" algn="ctr">
                        <a:spcBef>
                          <a:spcPts val="0"/>
                        </a:spcBef>
                        <a:spcAft>
                          <a:spcPts val="0"/>
                        </a:spcAft>
                      </a:pPr>
                      <a:r>
                        <a:rPr lang="en-US" sz="1400" dirty="0">
                          <a:effectLst/>
                        </a:rPr>
                        <a:t>Milk</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200" dirty="0">
                          <a:effectLst/>
                        </a:rPr>
                        <a:t>1% OR Fat Free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200" dirty="0">
                          <a:effectLst/>
                        </a:rPr>
                        <a:t>Gallons, ½ gallons, quarts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200" dirty="0">
                          <a:effectLst/>
                        </a:rPr>
                        <a:t>2 sizes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200" dirty="0">
                          <a:effectLst/>
                        </a:rPr>
                        <a:t>5 gallons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400" dirty="0">
                          <a:solidFill>
                            <a:srgbClr val="FF0066"/>
                          </a:solidFill>
                          <a:effectLst/>
                        </a:rPr>
                        <a:t>Yes</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989187610"/>
                  </a:ext>
                </a:extLst>
              </a:tr>
              <a:tr h="192763">
                <a:tc rowSpan="2">
                  <a:txBody>
                    <a:bodyPr/>
                    <a:lstStyle/>
                    <a:p>
                      <a:pPr marL="0" marR="0" algn="ctr">
                        <a:spcBef>
                          <a:spcPts val="0"/>
                        </a:spcBef>
                        <a:spcAft>
                          <a:spcPts val="0"/>
                        </a:spcAft>
                      </a:pPr>
                      <a:r>
                        <a:rPr lang="en-US" sz="1400" dirty="0">
                          <a:effectLst/>
                        </a:rPr>
                        <a:t>Cheese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rowSpan="2">
                  <a:txBody>
                    <a:bodyPr/>
                    <a:lstStyle/>
                    <a:p>
                      <a:pPr marL="0" marR="0" algn="ctr">
                        <a:spcBef>
                          <a:spcPts val="0"/>
                        </a:spcBef>
                        <a:spcAft>
                          <a:spcPts val="0"/>
                        </a:spcAft>
                      </a:pPr>
                      <a:r>
                        <a:rPr lang="en-US" sz="1200" dirty="0">
                          <a:effectLst/>
                        </a:rPr>
                        <a:t>Sliced American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dirty="0">
                          <a:effectLst/>
                        </a:rPr>
                        <a:t>Block Cheddar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rowSpan="2">
                  <a:txBody>
                    <a:bodyPr/>
                    <a:lstStyle/>
                    <a:p>
                      <a:pPr marL="0" marR="0" algn="ctr">
                        <a:spcBef>
                          <a:spcPts val="0"/>
                        </a:spcBef>
                        <a:spcAft>
                          <a:spcPts val="0"/>
                        </a:spcAft>
                      </a:pPr>
                      <a:r>
                        <a:rPr lang="en-US" sz="1200" dirty="0">
                          <a:effectLst/>
                        </a:rPr>
                        <a:t>16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rowSpan="2">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1 pkg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solidFill>
                            <a:srgbClr val="FF0066"/>
                          </a:solidFill>
                          <a:effectLst/>
                        </a:rPr>
                        <a:t>Yes</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855375150"/>
                  </a:ext>
                </a:extLst>
              </a:tr>
              <a:tr h="192763">
                <a:tc vMerge="1">
                  <a:txBody>
                    <a:bodyPr/>
                    <a:lstStyle/>
                    <a:p>
                      <a:endParaRPr lang="en-US"/>
                    </a:p>
                  </a:txBody>
                  <a:tcPr/>
                </a:tc>
                <a:tc vMerge="1">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dirty="0">
                          <a:effectLst/>
                        </a:rPr>
                        <a:t>1 pkg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solidFill>
                            <a:srgbClr val="FF0066"/>
                          </a:solidFill>
                          <a:effectLst/>
                        </a:rPr>
                        <a:t>Yes</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466280787"/>
                  </a:ext>
                </a:extLst>
              </a:tr>
              <a:tr h="192763">
                <a:tc>
                  <a:txBody>
                    <a:bodyPr/>
                    <a:lstStyle/>
                    <a:p>
                      <a:pPr marL="0" marR="0" algn="ctr">
                        <a:spcBef>
                          <a:spcPts val="0"/>
                        </a:spcBef>
                        <a:spcAft>
                          <a:spcPts val="0"/>
                        </a:spcAft>
                      </a:pPr>
                      <a:r>
                        <a:rPr lang="en-US" sz="1400" dirty="0">
                          <a:effectLst/>
                        </a:rPr>
                        <a:t>Eggs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dirty="0">
                          <a:effectLst/>
                        </a:rPr>
                        <a:t>Large, White A or AA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dirty="0">
                          <a:effectLst/>
                        </a:rPr>
                        <a:t>Dozen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dirty="0">
                          <a:effectLst/>
                        </a:rPr>
                        <a:t>2 pkg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400" dirty="0">
                          <a:solidFill>
                            <a:srgbClr val="FF0066"/>
                          </a:solidFill>
                          <a:effectLst/>
                        </a:rPr>
                        <a:t> </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69853743"/>
                  </a:ext>
                </a:extLst>
              </a:tr>
              <a:tr h="192763">
                <a:tc rowSpan="2">
                  <a:txBody>
                    <a:bodyPr/>
                    <a:lstStyle/>
                    <a:p>
                      <a:pPr marL="0" marR="0" algn="ctr">
                        <a:spcBef>
                          <a:spcPts val="0"/>
                        </a:spcBef>
                        <a:spcAft>
                          <a:spcPts val="0"/>
                        </a:spcAft>
                      </a:pPr>
                      <a:r>
                        <a:rPr lang="en-US" sz="1400" dirty="0">
                          <a:effectLst/>
                        </a:rPr>
                        <a:t>Beans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Dry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16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2 pkg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solidFill>
                            <a:srgbClr val="FF0066"/>
                          </a:solidFill>
                          <a:effectLst/>
                        </a:rPr>
                        <a:t> </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794173801"/>
                  </a:ext>
                </a:extLst>
              </a:tr>
              <a:tr h="192763">
                <a:tc vMerge="1">
                  <a:txBody>
                    <a:bodyPr/>
                    <a:lstStyle/>
                    <a:p>
                      <a:endParaRPr lang="en-US"/>
                    </a:p>
                  </a:txBody>
                  <a:tcPr/>
                </a:tc>
                <a:tc>
                  <a:txBody>
                    <a:bodyPr/>
                    <a:lstStyle/>
                    <a:p>
                      <a:pPr marL="0" marR="0" algn="ctr">
                        <a:spcBef>
                          <a:spcPts val="0"/>
                        </a:spcBef>
                        <a:spcAft>
                          <a:spcPts val="0"/>
                        </a:spcAft>
                      </a:pPr>
                      <a:r>
                        <a:rPr lang="en-US" sz="1200" dirty="0">
                          <a:effectLst/>
                        </a:rPr>
                        <a:t>Canned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15-16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8 cans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solidFill>
                            <a:srgbClr val="FF0066"/>
                          </a:solidFill>
                          <a:effectLst/>
                        </a:rPr>
                        <a:t> </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4026934747"/>
                  </a:ext>
                </a:extLst>
              </a:tr>
              <a:tr h="192763">
                <a:tc>
                  <a:txBody>
                    <a:bodyPr/>
                    <a:lstStyle/>
                    <a:p>
                      <a:pPr marL="0" marR="0" algn="ctr">
                        <a:spcBef>
                          <a:spcPts val="0"/>
                        </a:spcBef>
                        <a:spcAft>
                          <a:spcPts val="0"/>
                        </a:spcAft>
                      </a:pPr>
                      <a:r>
                        <a:rPr lang="en-US" sz="1400" dirty="0">
                          <a:effectLst/>
                        </a:rPr>
                        <a:t>Peanut Butter</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dirty="0">
                          <a:effectLst/>
                        </a:rPr>
                        <a:t>Any approved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dirty="0">
                          <a:effectLst/>
                        </a:rPr>
                        <a:t>16-18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dirty="0">
                          <a:effectLst/>
                        </a:rPr>
                        <a:t>2 containers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400" dirty="0">
                          <a:solidFill>
                            <a:srgbClr val="FF0066"/>
                          </a:solidFill>
                          <a:effectLst/>
                        </a:rPr>
                        <a:t>Yes</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33082254"/>
                  </a:ext>
                </a:extLst>
              </a:tr>
              <a:tr h="192763">
                <a:tc rowSpan="2">
                  <a:txBody>
                    <a:bodyPr/>
                    <a:lstStyle/>
                    <a:p>
                      <a:pPr marL="0" marR="0" algn="ctr">
                        <a:spcBef>
                          <a:spcPts val="0"/>
                        </a:spcBef>
                        <a:spcAft>
                          <a:spcPts val="0"/>
                        </a:spcAft>
                      </a:pPr>
                      <a:r>
                        <a:rPr lang="en-US" sz="1400" dirty="0">
                          <a:effectLst/>
                        </a:rPr>
                        <a:t>Cereal</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Non-whole grain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12-36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24 oz.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solidFill>
                            <a:srgbClr val="FF0066"/>
                          </a:solidFill>
                          <a:effectLst/>
                        </a:rPr>
                        <a:t>Yes</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906315187"/>
                  </a:ext>
                </a:extLst>
              </a:tr>
              <a:tr h="330450">
                <a:tc vMerge="1">
                  <a:txBody>
                    <a:bodyPr/>
                    <a:lstStyle/>
                    <a:p>
                      <a:endParaRPr lang="en-US"/>
                    </a:p>
                  </a:txBody>
                  <a:tcPr/>
                </a:tc>
                <a:tc>
                  <a:txBody>
                    <a:bodyPr/>
                    <a:lstStyle/>
                    <a:p>
                      <a:pPr marL="0" marR="0" algn="ctr">
                        <a:spcBef>
                          <a:spcPts val="0"/>
                        </a:spcBef>
                        <a:spcAft>
                          <a:spcPts val="0"/>
                        </a:spcAft>
                      </a:pPr>
                      <a:r>
                        <a:rPr lang="en-US" sz="1200" dirty="0">
                          <a:effectLst/>
                        </a:rPr>
                        <a:t>Whole grain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12-36 oz. cold</a:t>
                      </a:r>
                    </a:p>
                    <a:p>
                      <a:pPr marL="0" marR="0" algn="ctr">
                        <a:spcBef>
                          <a:spcPts val="0"/>
                        </a:spcBef>
                        <a:spcAft>
                          <a:spcPts val="0"/>
                        </a:spcAft>
                      </a:pPr>
                      <a:r>
                        <a:rPr lang="en-US" sz="1200" dirty="0">
                          <a:effectLst/>
                        </a:rPr>
                        <a:t>11.8-12 oz. hot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2 types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48 oz.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solidFill>
                            <a:srgbClr val="FF0066"/>
                          </a:solidFill>
                          <a:effectLst/>
                        </a:rPr>
                        <a:t>Yes</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534006249"/>
                  </a:ext>
                </a:extLst>
              </a:tr>
              <a:tr h="330450">
                <a:tc>
                  <a:txBody>
                    <a:bodyPr/>
                    <a:lstStyle/>
                    <a:p>
                      <a:pPr marL="0" marR="0" algn="ctr">
                        <a:spcBef>
                          <a:spcPts val="0"/>
                        </a:spcBef>
                        <a:spcAft>
                          <a:spcPts val="0"/>
                        </a:spcAft>
                      </a:pPr>
                      <a:r>
                        <a:rPr lang="en-US" sz="1400" dirty="0">
                          <a:effectLst/>
                        </a:rPr>
                        <a:t>Frozen Juice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200" dirty="0">
                          <a:effectLst/>
                        </a:rPr>
                        <a:t>Single flavored: apple orange, grapefruit, grape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200" dirty="0">
                          <a:effectLst/>
                        </a:rPr>
                        <a:t>12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200" dirty="0">
                          <a:effectLst/>
                        </a:rPr>
                        <a:t>2 flavors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200" dirty="0">
                          <a:effectLst/>
                        </a:rPr>
                        <a:t>2 containers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spcBef>
                          <a:spcPts val="0"/>
                        </a:spcBef>
                        <a:spcAft>
                          <a:spcPts val="0"/>
                        </a:spcAft>
                      </a:pPr>
                      <a:r>
                        <a:rPr lang="en-US" sz="1400" dirty="0">
                          <a:solidFill>
                            <a:srgbClr val="FF0066"/>
                          </a:solidFill>
                          <a:effectLst/>
                        </a:rPr>
                        <a:t>Yes</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876178261"/>
                  </a:ext>
                </a:extLst>
              </a:tr>
              <a:tr h="342131">
                <a:tc>
                  <a:txBody>
                    <a:bodyPr/>
                    <a:lstStyle/>
                    <a:p>
                      <a:pPr marL="0" marR="0" algn="ctr">
                        <a:spcBef>
                          <a:spcPts val="0"/>
                        </a:spcBef>
                        <a:spcAft>
                          <a:spcPts val="0"/>
                        </a:spcAft>
                      </a:pPr>
                      <a:r>
                        <a:rPr lang="en-US" sz="1400" dirty="0">
                          <a:effectLst/>
                        </a:rPr>
                        <a:t>Refrigerated/shelf stable juice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Single flavored: apple, orange, grapefruit, grape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64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2 flavors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2 containers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solidFill>
                            <a:srgbClr val="FF0066"/>
                          </a:solidFill>
                          <a:effectLst/>
                        </a:rPr>
                        <a:t>Yes</a:t>
                      </a:r>
                      <a:endParaRPr lang="en-US" sz="1400"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952291711"/>
                  </a:ext>
                </a:extLst>
              </a:tr>
              <a:tr h="192763">
                <a:tc rowSpan="2">
                  <a:txBody>
                    <a:bodyPr/>
                    <a:lstStyle/>
                    <a:p>
                      <a:pPr marL="0" marR="0" algn="ctr">
                        <a:spcBef>
                          <a:spcPts val="0"/>
                        </a:spcBef>
                        <a:spcAft>
                          <a:spcPts val="0"/>
                        </a:spcAft>
                      </a:pPr>
                      <a:r>
                        <a:rPr lang="en-US" sz="1400" dirty="0">
                          <a:effectLst/>
                        </a:rPr>
                        <a:t>Whole Grains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Whole wheat bread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rowSpan="2">
                  <a:txBody>
                    <a:bodyPr/>
                    <a:lstStyle/>
                    <a:p>
                      <a:pPr marL="0" marR="0" algn="ctr">
                        <a:spcBef>
                          <a:spcPts val="0"/>
                        </a:spcBef>
                        <a:spcAft>
                          <a:spcPts val="0"/>
                        </a:spcAft>
                      </a:pPr>
                      <a:r>
                        <a:rPr lang="en-US" sz="1200" dirty="0">
                          <a:effectLst/>
                        </a:rPr>
                        <a:t>16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rowSpan="2">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1 pkg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83801391"/>
                  </a:ext>
                </a:extLst>
              </a:tr>
              <a:tr h="192763">
                <a:tc vMerge="1">
                  <a:txBody>
                    <a:bodyPr/>
                    <a:lstStyle/>
                    <a:p>
                      <a:endParaRPr lang="en-US"/>
                    </a:p>
                  </a:txBody>
                  <a:tcPr/>
                </a:tc>
                <a:tc>
                  <a:txBody>
                    <a:bodyPr/>
                    <a:lstStyle/>
                    <a:p>
                      <a:pPr marL="0" marR="0" algn="ctr">
                        <a:spcBef>
                          <a:spcPts val="0"/>
                        </a:spcBef>
                        <a:spcAft>
                          <a:spcPts val="0"/>
                        </a:spcAft>
                      </a:pPr>
                      <a:r>
                        <a:rPr lang="en-US" sz="1200" dirty="0">
                          <a:effectLst/>
                        </a:rPr>
                        <a:t>Brown rice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dirty="0">
                          <a:effectLst/>
                        </a:rPr>
                        <a:t>1 pkg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702893296"/>
                  </a:ext>
                </a:extLst>
              </a:tr>
              <a:tr h="192763">
                <a:tc>
                  <a:txBody>
                    <a:bodyPr/>
                    <a:lstStyle/>
                    <a:p>
                      <a:pPr marL="0" marR="0" algn="ctr">
                        <a:spcBef>
                          <a:spcPts val="0"/>
                        </a:spcBef>
                        <a:spcAft>
                          <a:spcPts val="0"/>
                        </a:spcAft>
                      </a:pPr>
                      <a:r>
                        <a:rPr lang="en-US" sz="1400" dirty="0">
                          <a:effectLst/>
                        </a:rPr>
                        <a:t>Infant cereal</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Rice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8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3 pkg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135312681"/>
                  </a:ext>
                </a:extLst>
              </a:tr>
              <a:tr h="288157">
                <a:tc>
                  <a:txBody>
                    <a:bodyPr/>
                    <a:lstStyle/>
                    <a:p>
                      <a:pPr marL="0" marR="0" algn="ctr">
                        <a:spcBef>
                          <a:spcPts val="0"/>
                        </a:spcBef>
                        <a:spcAft>
                          <a:spcPts val="0"/>
                        </a:spcAft>
                      </a:pPr>
                      <a:r>
                        <a:rPr lang="en-US" sz="1400" dirty="0">
                          <a:effectLst/>
                        </a:rPr>
                        <a:t>Infant vegetables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Single ingredient or combination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4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2 flavors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128 ounces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012012695"/>
                  </a:ext>
                </a:extLst>
              </a:tr>
              <a:tr h="288157">
                <a:tc>
                  <a:txBody>
                    <a:bodyPr/>
                    <a:lstStyle/>
                    <a:p>
                      <a:pPr marL="0" marR="0" algn="ctr">
                        <a:spcBef>
                          <a:spcPts val="0"/>
                        </a:spcBef>
                        <a:spcAft>
                          <a:spcPts val="0"/>
                        </a:spcAft>
                      </a:pPr>
                      <a:r>
                        <a:rPr lang="en-US" sz="1400" dirty="0">
                          <a:effectLst/>
                        </a:rPr>
                        <a:t>Infant fruits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Single ingredient or combination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4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2 flavors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128 ounces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410418531"/>
                  </a:ext>
                </a:extLst>
              </a:tr>
              <a:tr h="192763">
                <a:tc>
                  <a:txBody>
                    <a:bodyPr/>
                    <a:lstStyle/>
                    <a:p>
                      <a:pPr marL="0" marR="0" algn="ctr">
                        <a:spcBef>
                          <a:spcPts val="0"/>
                        </a:spcBef>
                        <a:spcAft>
                          <a:spcPts val="0"/>
                        </a:spcAft>
                      </a:pPr>
                      <a:r>
                        <a:rPr lang="en-US" sz="1400" dirty="0">
                          <a:effectLst/>
                        </a:rPr>
                        <a:t>Infant Formula</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Similac Advance Powder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12.4 oz.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200" dirty="0">
                          <a:effectLst/>
                        </a:rPr>
                        <a:t>9 containers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73694278"/>
                  </a:ext>
                </a:extLst>
              </a:tr>
              <a:tr h="330450">
                <a:tc rowSpan="2">
                  <a:txBody>
                    <a:bodyPr/>
                    <a:lstStyle/>
                    <a:p>
                      <a:pPr marL="0" marR="0" algn="ctr">
                        <a:spcBef>
                          <a:spcPts val="0"/>
                        </a:spcBef>
                        <a:spcAft>
                          <a:spcPts val="0"/>
                        </a:spcAft>
                      </a:pPr>
                      <a:r>
                        <a:rPr lang="en-US" sz="1400" dirty="0">
                          <a:effectLst/>
                        </a:rPr>
                        <a:t>Fruits and Vegetables (cash value benefit)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 Fruit subcategories: canned, fresh, frozen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rowSpan="2">
                  <a:txBody>
                    <a:bodyPr/>
                    <a:lstStyle/>
                    <a:p>
                      <a:pPr marL="0" marR="0" algn="ctr">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4 types of fruit AND 2 subcategories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$20.00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777262301"/>
                  </a:ext>
                </a:extLst>
              </a:tr>
              <a:tr h="432237">
                <a:tc vMerge="1">
                  <a:txBody>
                    <a:bodyPr/>
                    <a:lstStyle/>
                    <a:p>
                      <a:endParaRPr lang="en-US"/>
                    </a:p>
                  </a:txBody>
                  <a:tcPr/>
                </a:tc>
                <a:tc>
                  <a:txBody>
                    <a:bodyPr/>
                    <a:lstStyle/>
                    <a:p>
                      <a:pPr marL="0" marR="0" algn="ctr">
                        <a:spcBef>
                          <a:spcPts val="0"/>
                        </a:spcBef>
                        <a:spcAft>
                          <a:spcPts val="0"/>
                        </a:spcAft>
                      </a:pPr>
                      <a:r>
                        <a:rPr lang="en-US" sz="1200" dirty="0">
                          <a:effectLst/>
                        </a:rPr>
                        <a:t>Vegetable subcategories: canned, fresh, frozen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n-US" sz="1200" dirty="0">
                          <a:effectLst/>
                        </a:rPr>
                        <a:t>4 types of vegetables AND 2 subcategories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200" dirty="0">
                          <a:effectLst/>
                        </a:rPr>
                        <a:t>$20.00 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358" marR="653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4228312980"/>
                  </a:ext>
                </a:extLst>
              </a:tr>
            </a:tbl>
          </a:graphicData>
        </a:graphic>
      </p:graphicFrame>
      <p:sp>
        <p:nvSpPr>
          <p:cNvPr id="2" name="Rectangle 1"/>
          <p:cNvSpPr/>
          <p:nvPr/>
        </p:nvSpPr>
        <p:spPr>
          <a:xfrm>
            <a:off x="2130424" y="-11040"/>
            <a:ext cx="6629400" cy="646331"/>
          </a:xfrm>
          <a:prstGeom prst="rect">
            <a:avLst/>
          </a:prstGeom>
        </p:spPr>
        <p:txBody>
          <a:bodyPr wrap="square">
            <a:spAutoFit/>
          </a:bodyPr>
          <a:lstStyle/>
          <a:p>
            <a:pPr algn="ctr" defTabSz="888797" fontAlgn="auto">
              <a:spcBef>
                <a:spcPts val="0"/>
              </a:spcBef>
              <a:spcAft>
                <a:spcPts val="0"/>
              </a:spcAft>
            </a:pPr>
            <a:r>
              <a:rPr lang="en-US" sz="3600" b="1" dirty="0">
                <a:solidFill>
                  <a:schemeClr val="accent3"/>
                </a:solidFill>
                <a:latin typeface="+mj-lt"/>
              </a:rPr>
              <a:t>Minimum Stock at a Glance</a:t>
            </a:r>
          </a:p>
        </p:txBody>
      </p:sp>
      <p:pic>
        <p:nvPicPr>
          <p:cNvPr id="3" name="slide 22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6624" y="5808518"/>
            <a:ext cx="609600" cy="609600"/>
          </a:xfrm>
          <a:prstGeom prst="rect">
            <a:avLst/>
          </a:prstGeom>
        </p:spPr>
      </p:pic>
    </p:spTree>
    <p:extLst>
      <p:ext uri="{BB962C8B-B14F-4D97-AF65-F5344CB8AC3E}">
        <p14:creationId xmlns:p14="http://schemas.microsoft.com/office/powerpoint/2010/main" val="43455779"/>
      </p:ext>
    </p:extLst>
  </p:cSld>
  <p:clrMapOvr>
    <a:masterClrMapping/>
  </p:clrMapOvr>
  <mc:AlternateContent xmlns:mc="http://schemas.openxmlformats.org/markup-compatibility/2006" xmlns:p14="http://schemas.microsoft.com/office/powerpoint/2010/main">
    <mc:Choice Requires="p14">
      <p:transition spd="slow" p14:dur="2000" advTm="24333"/>
    </mc:Choice>
    <mc:Fallback xmlns="">
      <p:transition spd="slow" advTm="2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20309"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p:cNvSpPr>
          <p:nvPr>
            <p:ph type="body" idx="1"/>
          </p:nvPr>
        </p:nvSpPr>
        <p:spPr>
          <a:xfrm>
            <a:off x="378734" y="1484776"/>
            <a:ext cx="7784415" cy="5023417"/>
          </a:xfrm>
        </p:spPr>
        <p:txBody>
          <a:bodyPr>
            <a:normAutofit lnSpcReduction="10000"/>
          </a:bodyPr>
          <a:lstStyle/>
          <a:p>
            <a:pPr>
              <a:buClrTx/>
            </a:pPr>
            <a:r>
              <a:rPr lang="en-US" sz="2600" dirty="0">
                <a:ln w="3175">
                  <a:noFill/>
                </a:ln>
                <a:cs typeface="Arial" panose="020B0604020202020204" pitchFamily="34" charset="0"/>
              </a:rPr>
              <a:t>Required for some Food Categories</a:t>
            </a:r>
          </a:p>
          <a:p>
            <a:pPr marL="682625" lvl="1" indent="-225425">
              <a:buClrTx/>
              <a:buFont typeface="Arial Rounded MT Bold" panose="020F0704030504030204" pitchFamily="34" charset="0"/>
              <a:buChar char="-"/>
            </a:pPr>
            <a:r>
              <a:rPr lang="en-US" sz="2600" dirty="0">
                <a:ln w="3175">
                  <a:noFill/>
                </a:ln>
                <a:cs typeface="Arial" panose="020B0604020202020204" pitchFamily="34" charset="0"/>
              </a:rPr>
              <a:t>Required for all WIC approved items within a category</a:t>
            </a:r>
          </a:p>
          <a:p>
            <a:pPr>
              <a:buClrTx/>
            </a:pPr>
            <a:r>
              <a:rPr lang="en-US" sz="2600" dirty="0">
                <a:ln w="3175">
                  <a:noFill/>
                </a:ln>
                <a:ea typeface="ＭＳ Ｐゴシック"/>
                <a:cs typeface="Arial" panose="020B0604020202020204" pitchFamily="34" charset="0"/>
              </a:rPr>
              <a:t>Optional for other</a:t>
            </a:r>
            <a:r>
              <a:rPr lang="en-US" sz="2600" dirty="0">
                <a:ln w="3175">
                  <a:noFill/>
                </a:ln>
                <a:cs typeface="Arial" panose="020B0604020202020204" pitchFamily="34" charset="0"/>
              </a:rPr>
              <a:t> Food Categories, but</a:t>
            </a:r>
          </a:p>
          <a:p>
            <a:pPr marL="682625" lvl="1" indent="-225425">
              <a:buClrTx/>
              <a:buFont typeface="Arial Rounded MT Bold" panose="020F0704030504030204" pitchFamily="34" charset="0"/>
              <a:buChar char="-"/>
            </a:pPr>
            <a:r>
              <a:rPr lang="en-US" sz="2600" dirty="0">
                <a:ln w="3175">
                  <a:noFill/>
                </a:ln>
                <a:cs typeface="Arial" panose="020B0604020202020204" pitchFamily="34" charset="0"/>
              </a:rPr>
              <a:t>Label all items in the category </a:t>
            </a:r>
          </a:p>
          <a:p>
            <a:pPr marL="682625" lvl="1" indent="0">
              <a:buClrTx/>
              <a:buNone/>
            </a:pPr>
            <a:r>
              <a:rPr lang="en-US" sz="2600" dirty="0">
                <a:ln w="3175">
                  <a:noFill/>
                </a:ln>
                <a:cs typeface="Arial" panose="020B0604020202020204" pitchFamily="34" charset="0"/>
              </a:rPr>
              <a:t>OR</a:t>
            </a:r>
          </a:p>
          <a:p>
            <a:pPr marL="682625" lvl="1" indent="-225425">
              <a:buClrTx/>
              <a:buFont typeface="Arial Rounded MT Bold" panose="020F0704030504030204" pitchFamily="34" charset="0"/>
              <a:buChar char="-"/>
            </a:pPr>
            <a:r>
              <a:rPr lang="en-US" sz="2600" dirty="0">
                <a:ln w="3175">
                  <a:noFill/>
                </a:ln>
                <a:cs typeface="Arial" panose="020B0604020202020204" pitchFamily="34" charset="0"/>
              </a:rPr>
              <a:t>Label no items in the category</a:t>
            </a:r>
          </a:p>
          <a:p>
            <a:pPr>
              <a:buClrTx/>
            </a:pPr>
            <a:r>
              <a:rPr lang="en-US" sz="2600" dirty="0">
                <a:ln w="3175">
                  <a:noFill/>
                </a:ln>
                <a:cs typeface="Arial" panose="020B0604020202020204" pitchFamily="34" charset="0"/>
              </a:rPr>
              <a:t>Must use either :</a:t>
            </a:r>
          </a:p>
          <a:p>
            <a:pPr marL="682625" lvl="1" indent="-225425">
              <a:buClrTx/>
              <a:buFont typeface="Arial Rounded MT Bold" panose="020F0704030504030204" pitchFamily="34" charset="0"/>
              <a:buChar char="-"/>
            </a:pPr>
            <a:r>
              <a:rPr lang="en-US" sz="2600" dirty="0">
                <a:ln w="3175">
                  <a:noFill/>
                </a:ln>
                <a:cs typeface="Arial" panose="020B0604020202020204" pitchFamily="34" charset="0"/>
              </a:rPr>
              <a:t>SWO supplied shelf label, or </a:t>
            </a:r>
          </a:p>
          <a:p>
            <a:pPr marL="682625" lvl="1" indent="-225425">
              <a:buClrTx/>
              <a:buFont typeface="Arial Rounded MT Bold" panose="020F0704030504030204" pitchFamily="34" charset="0"/>
              <a:buChar char="-"/>
            </a:pPr>
            <a:r>
              <a:rPr lang="en-US" sz="2600" dirty="0">
                <a:ln w="3175">
                  <a:noFill/>
                </a:ln>
                <a:cs typeface="Arial" panose="020B0604020202020204" pitchFamily="34" charset="0"/>
              </a:rPr>
              <a:t>State approved store labels</a:t>
            </a:r>
          </a:p>
          <a:p>
            <a:pPr marL="682625" lvl="1" indent="-225425">
              <a:buClrTx/>
              <a:buFont typeface="Arial Rounded MT Bold" panose="020F0704030504030204" pitchFamily="34" charset="0"/>
              <a:buChar char="-"/>
            </a:pPr>
            <a:r>
              <a:rPr lang="en-US" sz="2600" dirty="0">
                <a:ln w="3175">
                  <a:noFill/>
                </a:ln>
                <a:cs typeface="Arial" panose="020B0604020202020204" pitchFamily="34" charset="0"/>
              </a:rPr>
              <a:t>Not both</a:t>
            </a:r>
          </a:p>
          <a:p>
            <a:pPr marL="0" indent="0">
              <a:buClrTx/>
              <a:buNone/>
            </a:pPr>
            <a:endParaRPr lang="en-US" sz="2800" b="1" dirty="0">
              <a:ln w="3175">
                <a:solidFill>
                  <a:schemeClr val="tx1"/>
                </a:solidFill>
              </a:ln>
              <a:solidFill>
                <a:srgbClr val="0099FF"/>
              </a:solidFill>
              <a:effectLst>
                <a:innerShdw blurRad="63500" dist="50800" dir="16200000">
                  <a:prstClr val="black">
                    <a:alpha val="50000"/>
                  </a:prstClr>
                </a:innerShdw>
              </a:effectLst>
              <a:latin typeface="Arial Rounded MT Bold" pitchFamily="34" charset="0"/>
            </a:endParaRPr>
          </a:p>
        </p:txBody>
      </p:sp>
      <p:pic>
        <p:nvPicPr>
          <p:cNvPr id="8" name="Picture 9" descr="K:\FHS\DCN\WIC\Vendor Compliance\WIC Clipart\Shelf Label Large 2012.JPG"/>
          <p:cNvPicPr>
            <a:picLocks noChangeAspect="1" noChangeArrowheads="1"/>
          </p:cNvPicPr>
          <p:nvPr/>
        </p:nvPicPr>
        <p:blipFill>
          <a:blip r:embed="rId5"/>
          <a:srcRect/>
          <a:stretch>
            <a:fillRect/>
          </a:stretch>
        </p:blipFill>
        <p:spPr bwMode="auto">
          <a:xfrm>
            <a:off x="7868391" y="1531608"/>
            <a:ext cx="1752600" cy="1161169"/>
          </a:xfrm>
          <a:prstGeom prst="rect">
            <a:avLst/>
          </a:prstGeom>
          <a:noFill/>
          <a:ln w="9525">
            <a:noFill/>
            <a:miter lim="800000"/>
            <a:headEnd/>
            <a:tailEnd/>
          </a:ln>
        </p:spPr>
      </p:pic>
      <p:pic>
        <p:nvPicPr>
          <p:cNvPr id="4" name="Picture 3"/>
          <p:cNvPicPr>
            <a:picLocks noChangeAspect="1"/>
          </p:cNvPicPr>
          <p:nvPr/>
        </p:nvPicPr>
        <p:blipFill>
          <a:blip r:embed="rId6"/>
          <a:stretch>
            <a:fillRect/>
          </a:stretch>
        </p:blipFill>
        <p:spPr>
          <a:xfrm>
            <a:off x="9040542" y="3356241"/>
            <a:ext cx="1033462" cy="817893"/>
          </a:xfrm>
          <a:prstGeom prst="rect">
            <a:avLst/>
          </a:prstGeom>
        </p:spPr>
      </p:pic>
      <p:pic>
        <p:nvPicPr>
          <p:cNvPr id="5" name="Picture 4"/>
          <p:cNvPicPr>
            <a:picLocks noChangeAspect="1"/>
          </p:cNvPicPr>
          <p:nvPr/>
        </p:nvPicPr>
        <p:blipFill>
          <a:blip r:embed="rId7"/>
          <a:stretch>
            <a:fillRect/>
          </a:stretch>
        </p:blipFill>
        <p:spPr>
          <a:xfrm>
            <a:off x="7092317" y="4319706"/>
            <a:ext cx="1527571" cy="1204086"/>
          </a:xfrm>
          <a:prstGeom prst="rect">
            <a:avLst/>
          </a:prstGeom>
          <a:ln>
            <a:solidFill>
              <a:schemeClr val="bg1">
                <a:lumMod val="75000"/>
              </a:schemeClr>
            </a:solidFill>
          </a:ln>
        </p:spPr>
      </p:pic>
      <p:pic>
        <p:nvPicPr>
          <p:cNvPr id="7" name="Picture 6"/>
          <p:cNvPicPr>
            <a:picLocks noChangeAspect="1"/>
          </p:cNvPicPr>
          <p:nvPr/>
        </p:nvPicPr>
        <p:blipFill>
          <a:blip r:embed="rId8"/>
          <a:stretch>
            <a:fillRect/>
          </a:stretch>
        </p:blipFill>
        <p:spPr>
          <a:xfrm>
            <a:off x="6882209" y="3392683"/>
            <a:ext cx="2009775" cy="734567"/>
          </a:xfrm>
          <a:prstGeom prst="rect">
            <a:avLst/>
          </a:prstGeom>
        </p:spPr>
      </p:pic>
      <p:sp>
        <p:nvSpPr>
          <p:cNvPr id="13" name="TextBox 12"/>
          <p:cNvSpPr txBox="1"/>
          <p:nvPr/>
        </p:nvSpPr>
        <p:spPr>
          <a:xfrm>
            <a:off x="6882210" y="3028960"/>
            <a:ext cx="3481707" cy="374165"/>
          </a:xfrm>
          <a:prstGeom prst="rect">
            <a:avLst/>
          </a:prstGeom>
          <a:noFill/>
        </p:spPr>
        <p:txBody>
          <a:bodyPr wrap="square" rtlCol="0">
            <a:spAutoFit/>
          </a:bodyPr>
          <a:lstStyle/>
          <a:p>
            <a:pPr algn="ctr"/>
            <a:r>
              <a:rPr lang="en-US" dirty="0"/>
              <a:t>Approved Store Examples</a:t>
            </a:r>
          </a:p>
        </p:txBody>
      </p:sp>
      <p:pic>
        <p:nvPicPr>
          <p:cNvPr id="14" name="Picture 13"/>
          <p:cNvPicPr>
            <a:picLocks noChangeAspect="1"/>
          </p:cNvPicPr>
          <p:nvPr/>
        </p:nvPicPr>
        <p:blipFill>
          <a:blip r:embed="rId9"/>
          <a:stretch>
            <a:fillRect/>
          </a:stretch>
        </p:blipFill>
        <p:spPr>
          <a:xfrm>
            <a:off x="8540347" y="5683974"/>
            <a:ext cx="1823570" cy="718850"/>
          </a:xfrm>
          <a:prstGeom prst="rect">
            <a:avLst/>
          </a:prstGeom>
        </p:spPr>
      </p:pic>
      <p:pic>
        <p:nvPicPr>
          <p:cNvPr id="15" name="Picture 14"/>
          <p:cNvPicPr>
            <a:picLocks noChangeAspect="1"/>
          </p:cNvPicPr>
          <p:nvPr/>
        </p:nvPicPr>
        <p:blipFill>
          <a:blip r:embed="rId10"/>
          <a:stretch>
            <a:fillRect/>
          </a:stretch>
        </p:blipFill>
        <p:spPr>
          <a:xfrm>
            <a:off x="6397625" y="5689552"/>
            <a:ext cx="2073633" cy="713271"/>
          </a:xfrm>
          <a:prstGeom prst="rect">
            <a:avLst/>
          </a:prstGeom>
          <a:ln>
            <a:solidFill>
              <a:schemeClr val="bg1">
                <a:lumMod val="75000"/>
              </a:schemeClr>
            </a:solidFill>
          </a:ln>
        </p:spPr>
      </p:pic>
      <p:pic>
        <p:nvPicPr>
          <p:cNvPr id="16" name="Picture 15"/>
          <p:cNvPicPr>
            <a:picLocks noChangeAspect="1"/>
          </p:cNvPicPr>
          <p:nvPr/>
        </p:nvPicPr>
        <p:blipFill>
          <a:blip r:embed="rId11"/>
          <a:stretch>
            <a:fillRect/>
          </a:stretch>
        </p:blipFill>
        <p:spPr>
          <a:xfrm>
            <a:off x="8997086" y="4317253"/>
            <a:ext cx="1076918" cy="1209785"/>
          </a:xfrm>
          <a:prstGeom prst="rect">
            <a:avLst/>
          </a:prstGeom>
          <a:ln>
            <a:solidFill>
              <a:schemeClr val="bg1">
                <a:lumMod val="65000"/>
              </a:schemeClr>
            </a:solidFill>
          </a:ln>
        </p:spPr>
      </p:pic>
      <p:sp>
        <p:nvSpPr>
          <p:cNvPr id="17" name="TextBox 16"/>
          <p:cNvSpPr txBox="1"/>
          <p:nvPr/>
        </p:nvSpPr>
        <p:spPr>
          <a:xfrm>
            <a:off x="7701579" y="2629163"/>
            <a:ext cx="2190952" cy="369332"/>
          </a:xfrm>
          <a:prstGeom prst="rect">
            <a:avLst/>
          </a:prstGeom>
          <a:noFill/>
        </p:spPr>
        <p:txBody>
          <a:bodyPr wrap="square" rtlCol="0">
            <a:spAutoFit/>
          </a:bodyPr>
          <a:lstStyle/>
          <a:p>
            <a:pPr algn="ctr"/>
            <a:r>
              <a:rPr lang="en-US" dirty="0"/>
              <a:t>State Issued</a:t>
            </a:r>
          </a:p>
        </p:txBody>
      </p:sp>
      <p:pic>
        <p:nvPicPr>
          <p:cNvPr id="18" name="Picture 17"/>
          <p:cNvPicPr>
            <a:picLocks noChangeAspect="1"/>
          </p:cNvPicPr>
          <p:nvPr/>
        </p:nvPicPr>
        <p:blipFill>
          <a:blip r:embed="rId12"/>
          <a:stretch>
            <a:fillRect/>
          </a:stretch>
        </p:blipFill>
        <p:spPr>
          <a:xfrm>
            <a:off x="249061" y="238877"/>
            <a:ext cx="10058400" cy="226196"/>
          </a:xfrm>
          <a:prstGeom prst="rect">
            <a:avLst/>
          </a:prstGeom>
        </p:spPr>
      </p:pic>
      <p:sp>
        <p:nvSpPr>
          <p:cNvPr id="19" name="TextBox 18"/>
          <p:cNvSpPr txBox="1"/>
          <p:nvPr/>
        </p:nvSpPr>
        <p:spPr>
          <a:xfrm>
            <a:off x="1544506" y="434558"/>
            <a:ext cx="7110307" cy="830997"/>
          </a:xfrm>
          <a:prstGeom prst="rect">
            <a:avLst/>
          </a:prstGeom>
          <a:noFill/>
        </p:spPr>
        <p:txBody>
          <a:bodyPr wrap="square" rtlCol="0">
            <a:spAutoFit/>
          </a:bodyPr>
          <a:lstStyle/>
          <a:p>
            <a:pPr algn="ctr" defTabSz="888797" fontAlgn="auto">
              <a:spcBef>
                <a:spcPts val="0"/>
              </a:spcBef>
              <a:spcAft>
                <a:spcPts val="0"/>
              </a:spcAft>
            </a:pPr>
            <a:r>
              <a:rPr lang="en-US" sz="4800" b="1" dirty="0">
                <a:solidFill>
                  <a:schemeClr val="accent3"/>
                </a:solidFill>
                <a:latin typeface="+mj-lt"/>
                <a:ea typeface="+mn-ea"/>
                <a:cs typeface="+mn-cs"/>
              </a:rPr>
              <a:t>Shelf Labels</a:t>
            </a:r>
          </a:p>
        </p:txBody>
      </p:sp>
      <p:cxnSp>
        <p:nvCxnSpPr>
          <p:cNvPr id="20" name="Straight Connector 19"/>
          <p:cNvCxnSpPr/>
          <p:nvPr/>
        </p:nvCxnSpPr>
        <p:spPr>
          <a:xfrm>
            <a:off x="3578225" y="1265555"/>
            <a:ext cx="29718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flipV="1">
            <a:off x="5295488" y="5527037"/>
            <a:ext cx="813309" cy="951885"/>
          </a:xfrm>
          <a:prstGeom prst="rect">
            <a:avLst/>
          </a:prstGeom>
        </p:spPr>
      </p:pic>
    </p:spTree>
    <p:extLst>
      <p:ext uri="{BB962C8B-B14F-4D97-AF65-F5344CB8AC3E}">
        <p14:creationId xmlns:p14="http://schemas.microsoft.com/office/powerpoint/2010/main" val="2723922406"/>
      </p:ext>
    </p:extLst>
  </p:cSld>
  <p:clrMapOvr>
    <a:masterClrMapping/>
  </p:clrMapOvr>
  <mc:AlternateContent xmlns:mc="http://schemas.openxmlformats.org/markup-compatibility/2006" xmlns:p14="http://schemas.microsoft.com/office/powerpoint/2010/main">
    <mc:Choice Requires="p14">
      <p:transition spd="slow" p14:dur="2000" advTm="65051"/>
    </mc:Choice>
    <mc:Fallback xmlns="">
      <p:transition spd="slow" advTm="65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63912"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833" y="213947"/>
            <a:ext cx="9062403" cy="1428851"/>
          </a:xfrm>
        </p:spPr>
        <p:txBody>
          <a:bodyPr/>
          <a:lstStyle/>
          <a:p>
            <a:r>
              <a:rPr lang="en-US" dirty="0">
                <a:solidFill>
                  <a:schemeClr val="accent3"/>
                </a:solidFill>
              </a:rPr>
              <a:t>Shelf labels required on:</a:t>
            </a:r>
            <a:r>
              <a:rPr lang="en-US" dirty="0">
                <a:solidFill>
                  <a:srgbClr val="0070C0"/>
                </a:solidFill>
              </a:rPr>
              <a:t>	</a:t>
            </a:r>
          </a:p>
        </p:txBody>
      </p:sp>
      <p:sp>
        <p:nvSpPr>
          <p:cNvPr id="3" name="Subtitle 2"/>
          <p:cNvSpPr>
            <a:spLocks noGrp="1"/>
          </p:cNvSpPr>
          <p:nvPr>
            <p:ph type="subTitle" idx="1"/>
          </p:nvPr>
        </p:nvSpPr>
        <p:spPr>
          <a:xfrm>
            <a:off x="1546683" y="2073840"/>
            <a:ext cx="7463155" cy="3545116"/>
          </a:xfrm>
        </p:spPr>
        <p:txBody>
          <a:bodyPr>
            <a:normAutofit/>
          </a:bodyPr>
          <a:lstStyle/>
          <a:p>
            <a:pPr marL="457200" indent="-457200" algn="l">
              <a:buFont typeface="Arial" panose="020B0604020202020204" pitchFamily="34" charset="0"/>
              <a:buChar char="•"/>
            </a:pPr>
            <a:r>
              <a:rPr lang="en-US" dirty="0">
                <a:solidFill>
                  <a:schemeClr val="tx1"/>
                </a:solidFill>
              </a:rPr>
              <a:t>Milk</a:t>
            </a:r>
          </a:p>
          <a:p>
            <a:pPr marL="457200" indent="-457200" algn="l">
              <a:buFont typeface="Arial" panose="020B0604020202020204" pitchFamily="34" charset="0"/>
              <a:buChar char="•"/>
            </a:pPr>
            <a:r>
              <a:rPr lang="en-US" dirty="0">
                <a:solidFill>
                  <a:schemeClr val="tx1"/>
                </a:solidFill>
              </a:rPr>
              <a:t>Cheese</a:t>
            </a:r>
          </a:p>
          <a:p>
            <a:pPr marL="457200" indent="-457200" algn="l">
              <a:buFont typeface="Arial" panose="020B0604020202020204" pitchFamily="34" charset="0"/>
              <a:buChar char="•"/>
            </a:pPr>
            <a:r>
              <a:rPr lang="en-US" dirty="0">
                <a:solidFill>
                  <a:schemeClr val="tx1"/>
                </a:solidFill>
              </a:rPr>
              <a:t>Eggs</a:t>
            </a:r>
          </a:p>
          <a:p>
            <a:pPr marL="457200" indent="-457200" algn="l">
              <a:buFont typeface="Arial" panose="020B0604020202020204" pitchFamily="34" charset="0"/>
              <a:buChar char="•"/>
            </a:pPr>
            <a:r>
              <a:rPr lang="en-US" dirty="0">
                <a:solidFill>
                  <a:schemeClr val="tx1"/>
                </a:solidFill>
              </a:rPr>
              <a:t>Peanut Butter </a:t>
            </a:r>
          </a:p>
          <a:p>
            <a:pPr marL="457200" indent="-457200" algn="l">
              <a:buFont typeface="Arial" panose="020B0604020202020204" pitchFamily="34" charset="0"/>
              <a:buChar char="•"/>
            </a:pPr>
            <a:r>
              <a:rPr lang="en-US" dirty="0">
                <a:solidFill>
                  <a:schemeClr val="tx1"/>
                </a:solidFill>
              </a:rPr>
              <a:t>Cereal</a:t>
            </a:r>
          </a:p>
          <a:p>
            <a:pPr marL="457200" indent="-457200" algn="l">
              <a:buFont typeface="Arial" panose="020B0604020202020204" pitchFamily="34" charset="0"/>
              <a:buChar char="•"/>
            </a:pPr>
            <a:r>
              <a:rPr lang="en-US" dirty="0">
                <a:solidFill>
                  <a:schemeClr val="tx1"/>
                </a:solidFill>
              </a:rPr>
              <a:t>Juice</a:t>
            </a:r>
          </a:p>
          <a:p>
            <a:pPr marL="457200" indent="-457200">
              <a:buFontTx/>
              <a:buChar char="-"/>
            </a:pPr>
            <a:endParaRPr lang="en-US" dirty="0"/>
          </a:p>
          <a:p>
            <a:pPr marL="457200" indent="-457200">
              <a:buFontTx/>
              <a:buChar char="-"/>
            </a:pPr>
            <a:endParaRPr lang="en-US" dirty="0"/>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cxnSp>
        <p:nvCxnSpPr>
          <p:cNvPr id="6" name="Straight Connector 5"/>
          <p:cNvCxnSpPr/>
          <p:nvPr/>
        </p:nvCxnSpPr>
        <p:spPr>
          <a:xfrm>
            <a:off x="2663825" y="1275556"/>
            <a:ext cx="5334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60663" y="5009356"/>
            <a:ext cx="609600" cy="609600"/>
          </a:xfrm>
          <a:prstGeom prst="rect">
            <a:avLst/>
          </a:prstGeom>
        </p:spPr>
      </p:pic>
    </p:spTree>
    <p:extLst>
      <p:ext uri="{BB962C8B-B14F-4D97-AF65-F5344CB8AC3E}">
        <p14:creationId xmlns:p14="http://schemas.microsoft.com/office/powerpoint/2010/main" val="1078469264"/>
      </p:ext>
    </p:extLst>
  </p:cSld>
  <p:clrMapOvr>
    <a:masterClrMapping/>
  </p:clrMapOvr>
  <mc:AlternateContent xmlns:mc="http://schemas.openxmlformats.org/markup-compatibility/2006" xmlns:p14="http://schemas.microsoft.com/office/powerpoint/2010/main">
    <mc:Choice Requires="p14">
      <p:transition spd="slow" p14:dur="2000" advTm="11123"/>
    </mc:Choice>
    <mc:Fallback xmlns="">
      <p:transition spd="slow" advTm="11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11123" objId="7"/>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85501" y="4118585"/>
            <a:ext cx="7086600" cy="1133745"/>
          </a:xfrm>
        </p:spPr>
        <p:txBody>
          <a:bodyPr>
            <a:normAutofit/>
          </a:bodyPr>
          <a:lstStyle/>
          <a:p>
            <a:pPr marL="0" indent="0">
              <a:buNone/>
            </a:pPr>
            <a:r>
              <a:rPr lang="en-US" sz="2800" dirty="0">
                <a:cs typeface="Arial" panose="020B0604020202020204" pitchFamily="34" charset="0"/>
              </a:rPr>
              <a:t>Lane signage required if only </a:t>
            </a:r>
            <a:r>
              <a:rPr lang="en-US" sz="2800" b="1" dirty="0">
                <a:cs typeface="Arial" panose="020B0604020202020204" pitchFamily="34" charset="0"/>
              </a:rPr>
              <a:t>some</a:t>
            </a:r>
            <a:r>
              <a:rPr lang="en-US" sz="2800" dirty="0">
                <a:cs typeface="Arial" panose="020B0604020202020204" pitchFamily="34" charset="0"/>
              </a:rPr>
              <a:t> checkout lanes are able to accept </a:t>
            </a:r>
            <a:r>
              <a:rPr lang="en-US" sz="2800" dirty="0" err="1">
                <a:cs typeface="Arial" panose="020B0604020202020204" pitchFamily="34" charset="0"/>
              </a:rPr>
              <a:t>eWIC</a:t>
            </a:r>
            <a:r>
              <a:rPr lang="en-US" sz="2800" dirty="0">
                <a:cs typeface="Arial" panose="020B0604020202020204" pitchFamily="34" charset="0"/>
              </a:rPr>
              <a:t> </a:t>
            </a:r>
          </a:p>
          <a:p>
            <a:pPr>
              <a:buNone/>
            </a:pPr>
            <a:endParaRPr lang="en-US" dirty="0">
              <a:solidFill>
                <a:srgbClr val="00B050"/>
              </a:solidFill>
            </a:endParaRPr>
          </a:p>
          <a:p>
            <a:pPr>
              <a:buNone/>
            </a:pPr>
            <a:endParaRPr lang="en-US" dirty="0">
              <a:solidFill>
                <a:srgbClr val="00B050"/>
              </a:solidFill>
            </a:endParaRPr>
          </a:p>
        </p:txBody>
      </p:sp>
      <p:pic>
        <p:nvPicPr>
          <p:cNvPr id="7" name="Picture 6" descr="ewic window decal.jpg"/>
          <p:cNvPicPr>
            <a:picLocks noChangeAspect="1"/>
          </p:cNvPicPr>
          <p:nvPr/>
        </p:nvPicPr>
        <p:blipFill>
          <a:blip r:embed="rId5" cstate="print"/>
          <a:stretch>
            <a:fillRect/>
          </a:stretch>
        </p:blipFill>
        <p:spPr>
          <a:xfrm>
            <a:off x="283115" y="1708253"/>
            <a:ext cx="2286001" cy="1528509"/>
          </a:xfrm>
          <a:prstGeom prst="rect">
            <a:avLst/>
          </a:prstGeom>
        </p:spPr>
      </p:pic>
      <p:sp>
        <p:nvSpPr>
          <p:cNvPr id="8" name="TextBox 7"/>
          <p:cNvSpPr txBox="1"/>
          <p:nvPr/>
        </p:nvSpPr>
        <p:spPr>
          <a:xfrm>
            <a:off x="0" y="475577"/>
            <a:ext cx="10893425" cy="707886"/>
          </a:xfrm>
          <a:prstGeom prst="rect">
            <a:avLst/>
          </a:prstGeom>
          <a:noFill/>
        </p:spPr>
        <p:txBody>
          <a:bodyPr wrap="square" rtlCol="0">
            <a:spAutoFit/>
          </a:bodyPr>
          <a:lstStyle/>
          <a:p>
            <a:pPr algn="ctr" defTabSz="888797" fontAlgn="auto">
              <a:spcBef>
                <a:spcPts val="0"/>
              </a:spcBef>
              <a:spcAft>
                <a:spcPts val="0"/>
              </a:spcAft>
            </a:pPr>
            <a:r>
              <a:rPr lang="en-US" sz="4000" b="1" dirty="0">
                <a:solidFill>
                  <a:schemeClr val="accent3"/>
                </a:solidFill>
                <a:latin typeface="Calibri"/>
                <a:ea typeface="+mn-ea"/>
                <a:cs typeface="+mn-cs"/>
              </a:rPr>
              <a:t>Window Decals &amp; Lane Signage Requirements</a:t>
            </a:r>
          </a:p>
        </p:txBody>
      </p:sp>
      <p:sp>
        <p:nvSpPr>
          <p:cNvPr id="10" name="Content Placeholder 2"/>
          <p:cNvSpPr txBox="1">
            <a:spLocks/>
          </p:cNvSpPr>
          <p:nvPr/>
        </p:nvSpPr>
        <p:spPr>
          <a:xfrm>
            <a:off x="2985501" y="2091667"/>
            <a:ext cx="7479632" cy="1084373"/>
          </a:xfrm>
          <a:prstGeom prst="rect">
            <a:avLst/>
          </a:prstGeom>
        </p:spPr>
        <p:txBody>
          <a:bodyPr vert="horz" lIns="91440" tIns="45720" rIns="91440" bIns="45720" rtlCol="0">
            <a:noAutofit/>
          </a:bodyPr>
          <a:lstStyle>
            <a:lvl1pPr marL="333299" indent="-333299" algn="l" defTabSz="888797" rtl="0" eaLnBrk="1" latinLnBrk="0" hangingPunct="1">
              <a:spcBef>
                <a:spcPct val="20000"/>
              </a:spcBef>
              <a:buFont typeface="Arial" panose="020B0604020202020204" pitchFamily="34" charset="0"/>
              <a:buChar char="•"/>
              <a:defRPr sz="2722" kern="1200">
                <a:solidFill>
                  <a:schemeClr val="tx1"/>
                </a:solidFill>
                <a:latin typeface="+mn-lt"/>
                <a:ea typeface="+mn-ea"/>
                <a:cs typeface="+mn-cs"/>
              </a:defRPr>
            </a:lvl1pPr>
            <a:lvl2pPr marL="722147" indent="-277749" algn="l" defTabSz="888797" rtl="0" eaLnBrk="1" latinLnBrk="0" hangingPunct="1">
              <a:spcBef>
                <a:spcPct val="20000"/>
              </a:spcBef>
              <a:buFont typeface="Arial" panose="020B0604020202020204" pitchFamily="34" charset="0"/>
              <a:buChar char="–"/>
              <a:defRPr sz="2333" kern="1200">
                <a:solidFill>
                  <a:schemeClr val="tx1"/>
                </a:solidFill>
                <a:latin typeface="+mn-lt"/>
                <a:ea typeface="+mn-ea"/>
                <a:cs typeface="+mn-cs"/>
              </a:defRPr>
            </a:lvl2pPr>
            <a:lvl3pPr marL="1110996" indent="-222199" algn="l" defTabSz="888797" rtl="0" eaLnBrk="1" latinLnBrk="0" hangingPunct="1">
              <a:spcBef>
                <a:spcPct val="20000"/>
              </a:spcBef>
              <a:buFont typeface="Arial" panose="020B0604020202020204" pitchFamily="34" charset="0"/>
              <a:buChar char="•"/>
              <a:defRPr sz="1944" kern="1200">
                <a:solidFill>
                  <a:schemeClr val="tx1"/>
                </a:solidFill>
                <a:latin typeface="+mn-lt"/>
                <a:ea typeface="+mn-ea"/>
                <a:cs typeface="+mn-cs"/>
              </a:defRPr>
            </a:lvl3pPr>
            <a:lvl4pPr marL="1555394" indent="-222199" algn="l" defTabSz="888797" rtl="0" eaLnBrk="1" latinLnBrk="0" hangingPunct="1">
              <a:spcBef>
                <a:spcPct val="20000"/>
              </a:spcBef>
              <a:buFont typeface="Arial" panose="020B0604020202020204" pitchFamily="34" charset="0"/>
              <a:buChar char="–"/>
              <a:defRPr sz="1750" kern="1200">
                <a:solidFill>
                  <a:schemeClr val="tx1"/>
                </a:solidFill>
                <a:latin typeface="+mn-lt"/>
                <a:ea typeface="+mn-ea"/>
                <a:cs typeface="+mn-cs"/>
              </a:defRPr>
            </a:lvl4pPr>
            <a:lvl5pPr marL="1999793" indent="-222199" algn="l" defTabSz="888797" rtl="0" eaLnBrk="1" latinLnBrk="0" hangingPunct="1">
              <a:spcBef>
                <a:spcPct val="20000"/>
              </a:spcBef>
              <a:buFont typeface="Arial" panose="020B0604020202020204" pitchFamily="34" charset="0"/>
              <a:buChar char="»"/>
              <a:defRPr sz="1750" kern="1200">
                <a:solidFill>
                  <a:schemeClr val="tx1"/>
                </a:solidFill>
                <a:latin typeface="+mn-lt"/>
                <a:ea typeface="+mn-ea"/>
                <a:cs typeface="+mn-cs"/>
              </a:defRPr>
            </a:lvl5pPr>
            <a:lvl6pPr marL="2444191" indent="-222199" algn="l" defTabSz="888797" rtl="0" eaLnBrk="1" latinLnBrk="0" hangingPunct="1">
              <a:spcBef>
                <a:spcPct val="20000"/>
              </a:spcBef>
              <a:buFont typeface="Arial" panose="020B0604020202020204" pitchFamily="34" charset="0"/>
              <a:buChar char="•"/>
              <a:defRPr sz="1750" kern="1200">
                <a:solidFill>
                  <a:schemeClr val="tx1"/>
                </a:solidFill>
                <a:latin typeface="+mn-lt"/>
                <a:ea typeface="+mn-ea"/>
                <a:cs typeface="+mn-cs"/>
              </a:defRPr>
            </a:lvl6pPr>
            <a:lvl7pPr marL="2888590" indent="-222199" algn="l" defTabSz="888797" rtl="0" eaLnBrk="1" latinLnBrk="0" hangingPunct="1">
              <a:spcBef>
                <a:spcPct val="20000"/>
              </a:spcBef>
              <a:buFont typeface="Arial" panose="020B0604020202020204" pitchFamily="34" charset="0"/>
              <a:buChar char="•"/>
              <a:defRPr sz="1750" kern="1200">
                <a:solidFill>
                  <a:schemeClr val="tx1"/>
                </a:solidFill>
                <a:latin typeface="+mn-lt"/>
                <a:ea typeface="+mn-ea"/>
                <a:cs typeface="+mn-cs"/>
              </a:defRPr>
            </a:lvl7pPr>
            <a:lvl8pPr marL="3332988" indent="-222199" algn="l" defTabSz="888797" rtl="0" eaLnBrk="1" latinLnBrk="0" hangingPunct="1">
              <a:spcBef>
                <a:spcPct val="20000"/>
              </a:spcBef>
              <a:buFont typeface="Arial" panose="020B0604020202020204" pitchFamily="34" charset="0"/>
              <a:buChar char="•"/>
              <a:defRPr sz="1750" kern="1200">
                <a:solidFill>
                  <a:schemeClr val="tx1"/>
                </a:solidFill>
                <a:latin typeface="+mn-lt"/>
                <a:ea typeface="+mn-ea"/>
                <a:cs typeface="+mn-cs"/>
              </a:defRPr>
            </a:lvl8pPr>
            <a:lvl9pPr marL="3777386" indent="-222199" algn="l" defTabSz="888797" rtl="0" eaLnBrk="1" latinLnBrk="0" hangingPunct="1">
              <a:spcBef>
                <a:spcPct val="20000"/>
              </a:spcBef>
              <a:buFont typeface="Arial" panose="020B0604020202020204" pitchFamily="34" charset="0"/>
              <a:buChar char="•"/>
              <a:defRPr sz="175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pPr>
            <a:r>
              <a:rPr lang="en-US" sz="2800" dirty="0">
                <a:cs typeface="Arial" panose="020B0604020202020204" pitchFamily="34" charset="0"/>
              </a:rPr>
              <a:t>Window decal required at front entrance of store</a:t>
            </a:r>
          </a:p>
        </p:txBody>
      </p:sp>
      <p:pic>
        <p:nvPicPr>
          <p:cNvPr id="11" name="Picture 10"/>
          <p:cNvPicPr>
            <a:picLocks noChangeAspect="1"/>
          </p:cNvPicPr>
          <p:nvPr/>
        </p:nvPicPr>
        <p:blipFill>
          <a:blip r:embed="rId6"/>
          <a:stretch>
            <a:fillRect/>
          </a:stretch>
        </p:blipFill>
        <p:spPr>
          <a:xfrm>
            <a:off x="-17924" y="6105383"/>
            <a:ext cx="10679573" cy="560530"/>
          </a:xfrm>
          <a:prstGeom prst="rect">
            <a:avLst/>
          </a:prstGeom>
        </p:spPr>
      </p:pic>
      <p:pic>
        <p:nvPicPr>
          <p:cNvPr id="12" name="Picture 11"/>
          <p:cNvPicPr>
            <a:picLocks noChangeAspect="1"/>
          </p:cNvPicPr>
          <p:nvPr/>
        </p:nvPicPr>
        <p:blipFill>
          <a:blip r:embed="rId7"/>
          <a:stretch>
            <a:fillRect/>
          </a:stretch>
        </p:blipFill>
        <p:spPr>
          <a:xfrm>
            <a:off x="249061" y="238877"/>
            <a:ext cx="10058400" cy="226196"/>
          </a:xfrm>
          <a:prstGeom prst="rect">
            <a:avLst/>
          </a:prstGeom>
        </p:spPr>
      </p:pic>
      <p:cxnSp>
        <p:nvCxnSpPr>
          <p:cNvPr id="13" name="Straight Connector 12"/>
          <p:cNvCxnSpPr/>
          <p:nvPr/>
        </p:nvCxnSpPr>
        <p:spPr>
          <a:xfrm>
            <a:off x="454026" y="1183463"/>
            <a:ext cx="9814591"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62501" y="5237892"/>
            <a:ext cx="609600" cy="609600"/>
          </a:xfrm>
          <a:prstGeom prst="rect">
            <a:avLst/>
          </a:prstGeom>
        </p:spPr>
      </p:pic>
      <p:sp>
        <p:nvSpPr>
          <p:cNvPr id="3" name="TextBox 2"/>
          <p:cNvSpPr txBox="1"/>
          <p:nvPr/>
        </p:nvSpPr>
        <p:spPr>
          <a:xfrm flipH="1">
            <a:off x="588054" y="6105382"/>
            <a:ext cx="5987468" cy="523220"/>
          </a:xfrm>
          <a:prstGeom prst="rect">
            <a:avLst/>
          </a:prstGeom>
          <a:noFill/>
        </p:spPr>
        <p:txBody>
          <a:bodyPr wrap="square" rtlCol="0">
            <a:spAutoFit/>
          </a:bodyPr>
          <a:lstStyle/>
          <a:p>
            <a:r>
              <a:rPr lang="en-US" sz="2800" b="1" dirty="0" err="1">
                <a:solidFill>
                  <a:schemeClr val="bg1"/>
                </a:solidFill>
                <a:latin typeface="+mn-lt"/>
              </a:rPr>
              <a:t>Conduent</a:t>
            </a:r>
            <a:r>
              <a:rPr lang="en-US" sz="2800" b="1" dirty="0">
                <a:solidFill>
                  <a:schemeClr val="bg1"/>
                </a:solidFill>
                <a:latin typeface="+mn-lt"/>
              </a:rPr>
              <a:t> Help Desk – 1.877.436.6057</a:t>
            </a:r>
          </a:p>
        </p:txBody>
      </p:sp>
    </p:spTree>
  </p:cSld>
  <p:clrMapOvr>
    <a:masterClrMapping/>
  </p:clrMapOvr>
  <mc:AlternateContent xmlns:mc="http://schemas.openxmlformats.org/markup-compatibility/2006" xmlns:p14="http://schemas.microsoft.com/office/powerpoint/2010/main">
    <mc:Choice Requires="p14">
      <p:transition spd="slow" p14:dur="2000" advTm="43822"/>
    </mc:Choice>
    <mc:Fallback xmlns="">
      <p:transition spd="slow" advTm="4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2904"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611239" y="520146"/>
            <a:ext cx="5139091" cy="500678"/>
          </a:xfrm>
        </p:spPr>
        <p:txBody>
          <a:bodyPr>
            <a:noAutofit/>
          </a:bodyPr>
          <a:lstStyle/>
          <a:p>
            <a:r>
              <a:rPr lang="en-US" sz="4400" b="1" dirty="0">
                <a:solidFill>
                  <a:schemeClr val="accent3"/>
                </a:solidFill>
              </a:rPr>
              <a:t>Retailer Resources</a:t>
            </a:r>
          </a:p>
        </p:txBody>
      </p:sp>
      <p:pic>
        <p:nvPicPr>
          <p:cNvPr id="6" name="Picture 5"/>
          <p:cNvPicPr>
            <a:picLocks noChangeAspect="1"/>
          </p:cNvPicPr>
          <p:nvPr/>
        </p:nvPicPr>
        <p:blipFill>
          <a:blip r:embed="rId5"/>
          <a:stretch>
            <a:fillRect/>
          </a:stretch>
        </p:blipFill>
        <p:spPr>
          <a:xfrm>
            <a:off x="837544" y="1464812"/>
            <a:ext cx="5610678" cy="352159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70829">
            <a:off x="944696" y="3858475"/>
            <a:ext cx="3274665" cy="2167335"/>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633792" y="1360579"/>
            <a:ext cx="1914591" cy="1355378"/>
          </a:xfrm>
          <a:prstGeom prst="rect">
            <a:avLst/>
          </a:prstGeom>
          <a:effectLst>
            <a:outerShdw blurRad="50800" dist="38100" dir="2700000" algn="tl" rotWithShape="0">
              <a:prstClr val="black">
                <a:alpha val="40000"/>
              </a:prstClr>
            </a:outerShdw>
          </a:effectLst>
          <a:scene3d>
            <a:camera prst="perspectiveLeft" fov="900000">
              <a:rot lat="300000" lon="1200000" rev="0"/>
            </a:camera>
            <a:lightRig rig="threePt" dir="t"/>
          </a:scene3d>
        </p:spPr>
      </p:pic>
      <p:sp>
        <p:nvSpPr>
          <p:cNvPr id="2" name="TextBox 1"/>
          <p:cNvSpPr txBox="1"/>
          <p:nvPr/>
        </p:nvSpPr>
        <p:spPr>
          <a:xfrm>
            <a:off x="6770491" y="2377175"/>
            <a:ext cx="2810775" cy="42460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159" dirty="0"/>
              <a:t>A Retail Store Manual</a:t>
            </a:r>
          </a:p>
        </p:txBody>
      </p:sp>
      <p:sp>
        <p:nvSpPr>
          <p:cNvPr id="13" name="TextBox 12"/>
          <p:cNvSpPr txBox="1"/>
          <p:nvPr/>
        </p:nvSpPr>
        <p:spPr>
          <a:xfrm>
            <a:off x="6767250" y="2980610"/>
            <a:ext cx="2810775" cy="42460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159" dirty="0"/>
              <a:t>WIC Food Lists </a:t>
            </a:r>
          </a:p>
        </p:txBody>
      </p:sp>
      <p:sp>
        <p:nvSpPr>
          <p:cNvPr id="14" name="TextBox 13"/>
          <p:cNvSpPr txBox="1"/>
          <p:nvPr/>
        </p:nvSpPr>
        <p:spPr>
          <a:xfrm>
            <a:off x="6770490" y="3584045"/>
            <a:ext cx="2810775" cy="42460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159" dirty="0"/>
              <a:t>Formula Flyers</a:t>
            </a:r>
          </a:p>
        </p:txBody>
      </p:sp>
      <p:sp>
        <p:nvSpPr>
          <p:cNvPr id="15" name="TextBox 14"/>
          <p:cNvSpPr txBox="1"/>
          <p:nvPr/>
        </p:nvSpPr>
        <p:spPr>
          <a:xfrm>
            <a:off x="6792198" y="4187480"/>
            <a:ext cx="2810775" cy="42460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159" dirty="0"/>
              <a:t>Cashier Handbook</a:t>
            </a:r>
          </a:p>
        </p:txBody>
      </p:sp>
      <p:sp>
        <p:nvSpPr>
          <p:cNvPr id="11" name="TextBox 10"/>
          <p:cNvSpPr txBox="1"/>
          <p:nvPr/>
        </p:nvSpPr>
        <p:spPr>
          <a:xfrm>
            <a:off x="6770491" y="1495796"/>
            <a:ext cx="2810775" cy="756874"/>
          </a:xfrm>
          <a:prstGeom prst="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159" dirty="0"/>
              <a:t>Each store is required to have:</a:t>
            </a:r>
          </a:p>
        </p:txBody>
      </p:sp>
      <p:pic>
        <p:nvPicPr>
          <p:cNvPr id="16" name="Picture 15"/>
          <p:cNvPicPr>
            <a:picLocks noChangeAspect="1"/>
          </p:cNvPicPr>
          <p:nvPr/>
        </p:nvPicPr>
        <p:blipFill>
          <a:blip r:embed="rId9"/>
          <a:stretch>
            <a:fillRect/>
          </a:stretch>
        </p:blipFill>
        <p:spPr>
          <a:xfrm>
            <a:off x="249061" y="150624"/>
            <a:ext cx="10058400" cy="226196"/>
          </a:xfrm>
          <a:prstGeom prst="rect">
            <a:avLst/>
          </a:prstGeom>
        </p:spPr>
      </p:pic>
      <p:pic>
        <p:nvPicPr>
          <p:cNvPr id="17" name="Picture 16"/>
          <p:cNvPicPr>
            <a:picLocks noChangeAspect="1"/>
          </p:cNvPicPr>
          <p:nvPr/>
        </p:nvPicPr>
        <p:blipFill>
          <a:blip r:embed="rId10"/>
          <a:stretch>
            <a:fillRect/>
          </a:stretch>
        </p:blipFill>
        <p:spPr>
          <a:xfrm>
            <a:off x="-17924" y="6105383"/>
            <a:ext cx="10679573" cy="560530"/>
          </a:xfrm>
          <a:prstGeom prst="rect">
            <a:avLst/>
          </a:prstGeom>
        </p:spPr>
      </p:pic>
      <p:pic>
        <p:nvPicPr>
          <p:cNvPr id="3" name="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78118" y="5089550"/>
            <a:ext cx="609600" cy="609600"/>
          </a:xfrm>
          <a:prstGeom prst="rect">
            <a:avLst/>
          </a:prstGeom>
        </p:spPr>
      </p:pic>
      <p:cxnSp>
        <p:nvCxnSpPr>
          <p:cNvPr id="18" name="Straight Connector 17"/>
          <p:cNvCxnSpPr>
            <a:cxnSpLocks/>
          </p:cNvCxnSpPr>
          <p:nvPr/>
        </p:nvCxnSpPr>
        <p:spPr>
          <a:xfrm>
            <a:off x="2892425" y="1108231"/>
            <a:ext cx="4561728"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395259"/>
      </p:ext>
    </p:extLst>
  </p:cSld>
  <p:clrMapOvr>
    <a:masterClrMapping/>
  </p:clrMapOvr>
  <mc:AlternateContent xmlns:mc="http://schemas.openxmlformats.org/markup-compatibility/2006" xmlns:p14="http://schemas.microsoft.com/office/powerpoint/2010/main">
    <mc:Choice Requires="p14">
      <p:transition spd="slow" p14:dur="2000" advTm="24924"/>
    </mc:Choice>
    <mc:Fallback xmlns="">
      <p:transition spd="slow" advTm="2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4897"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70111" y="1553871"/>
            <a:ext cx="6500636" cy="4801314"/>
          </a:xfrm>
          <a:prstGeom prst="rect">
            <a:avLst/>
          </a:prstGeom>
        </p:spPr>
        <p:txBody>
          <a:bodyPr wrap="square">
            <a:spAutoFit/>
          </a:bodyPr>
          <a:lstStyle/>
          <a:p>
            <a:pPr marL="457200" indent="-457200">
              <a:spcAft>
                <a:spcPts val="1200"/>
              </a:spcAft>
              <a:buFont typeface="Arial" panose="020B0604020202020204" pitchFamily="34" charset="0"/>
              <a:buChar char="•"/>
            </a:pPr>
            <a:r>
              <a:rPr lang="en-US" sz="2600" dirty="0">
                <a:latin typeface="+mn-lt"/>
                <a:cs typeface="Arial" panose="020B0604020202020204" pitchFamily="34" charset="0"/>
              </a:rPr>
              <a:t>Coupons and customer loyalty cards</a:t>
            </a:r>
          </a:p>
          <a:p>
            <a:pPr marL="457200" indent="-457200">
              <a:spcAft>
                <a:spcPts val="1200"/>
              </a:spcAft>
              <a:buFont typeface="Arial" panose="020B0604020202020204" pitchFamily="34" charset="0"/>
              <a:buChar char="•"/>
            </a:pPr>
            <a:r>
              <a:rPr lang="en-US" sz="2600" dirty="0">
                <a:latin typeface="+mn-lt"/>
                <a:cs typeface="Arial" panose="020B0604020202020204" pitchFamily="34" charset="0"/>
              </a:rPr>
              <a:t>Cardholder swipes card and enters pin</a:t>
            </a:r>
          </a:p>
          <a:p>
            <a:pPr marL="457200" indent="-457200">
              <a:spcAft>
                <a:spcPts val="1200"/>
              </a:spcAft>
              <a:buFont typeface="Arial" panose="020B0604020202020204" pitchFamily="34" charset="0"/>
              <a:buChar char="•"/>
            </a:pPr>
            <a:r>
              <a:rPr lang="en-US" sz="2600" dirty="0">
                <a:latin typeface="+mn-lt"/>
                <a:ea typeface="Tahoma" pitchFamily="34" charset="0"/>
                <a:cs typeface="Arial" panose="020B0604020202020204" pitchFamily="34" charset="0"/>
              </a:rPr>
              <a:t>eWIC Benefit Balance Inquiries </a:t>
            </a:r>
          </a:p>
          <a:p>
            <a:pPr marL="457200" indent="-457200">
              <a:spcAft>
                <a:spcPts val="1200"/>
              </a:spcAft>
              <a:buFont typeface="Arial" panose="020B0604020202020204" pitchFamily="34" charset="0"/>
              <a:buChar char="•"/>
            </a:pPr>
            <a:r>
              <a:rPr lang="en-US" sz="2600" dirty="0">
                <a:latin typeface="+mn-lt"/>
                <a:cs typeface="Arial" panose="020B0604020202020204" pitchFamily="34" charset="0"/>
              </a:rPr>
              <a:t>Cashier scans foods/formulas</a:t>
            </a:r>
          </a:p>
          <a:p>
            <a:pPr marL="457200" indent="-457200">
              <a:spcAft>
                <a:spcPts val="1200"/>
              </a:spcAft>
              <a:buFont typeface="Arial" panose="020B0604020202020204" pitchFamily="34" charset="0"/>
              <a:buChar char="•"/>
            </a:pPr>
            <a:r>
              <a:rPr lang="en-US" sz="2600" dirty="0">
                <a:latin typeface="+mn-lt"/>
                <a:cs typeface="Arial" panose="020B0604020202020204" pitchFamily="34" charset="0"/>
              </a:rPr>
              <a:t>UPCs and the APL</a:t>
            </a:r>
          </a:p>
          <a:p>
            <a:pPr marL="457200" indent="-457200">
              <a:spcAft>
                <a:spcPts val="1200"/>
              </a:spcAft>
              <a:buFont typeface="Arial" panose="020B0604020202020204" pitchFamily="34" charset="0"/>
              <a:buChar char="•"/>
            </a:pPr>
            <a:r>
              <a:rPr lang="en-US" sz="2600" dirty="0">
                <a:latin typeface="+mn-lt"/>
                <a:cs typeface="Arial" panose="020B0604020202020204" pitchFamily="34" charset="0"/>
              </a:rPr>
              <a:t>System approves/denies transaction</a:t>
            </a:r>
          </a:p>
          <a:p>
            <a:pPr marL="457200" indent="-457200">
              <a:spcAft>
                <a:spcPts val="1200"/>
              </a:spcAft>
              <a:buFont typeface="Arial" panose="020B0604020202020204" pitchFamily="34" charset="0"/>
              <a:buChar char="•"/>
            </a:pPr>
            <a:r>
              <a:rPr lang="en-US" sz="2600" dirty="0">
                <a:latin typeface="+mn-lt"/>
                <a:cs typeface="Arial" panose="020B0604020202020204" pitchFamily="34" charset="0"/>
              </a:rPr>
              <a:t>Receipt information</a:t>
            </a:r>
          </a:p>
          <a:p>
            <a:pPr marL="457200" indent="-457200">
              <a:spcAft>
                <a:spcPts val="1200"/>
              </a:spcAft>
              <a:buFont typeface="Arial" panose="020B0604020202020204" pitchFamily="34" charset="0"/>
              <a:buChar char="•"/>
            </a:pPr>
            <a:r>
              <a:rPr lang="en-US" sz="2600" dirty="0">
                <a:latin typeface="+mn-lt"/>
                <a:cs typeface="Arial" panose="020B0604020202020204" pitchFamily="34" charset="0"/>
              </a:rPr>
              <a:t>eWIC Cashier Handbook</a:t>
            </a:r>
            <a:r>
              <a:rPr lang="en-US" sz="2600" dirty="0">
                <a:solidFill>
                  <a:srgbClr val="0099FF"/>
                </a:solidFill>
                <a:latin typeface="+mn-lt"/>
                <a:cs typeface="Arial" panose="020B0604020202020204" pitchFamily="34" charset="0"/>
              </a:rPr>
              <a:t> </a:t>
            </a:r>
          </a:p>
          <a:p>
            <a:pPr>
              <a:spcAft>
                <a:spcPts val="1200"/>
              </a:spcAft>
              <a:buFont typeface="Wingdings" pitchFamily="2" charset="2"/>
              <a:buChar char=""/>
            </a:pPr>
            <a:endParaRPr lang="en-US" dirty="0">
              <a:solidFill>
                <a:schemeClr val="accent5">
                  <a:lumMod val="75000"/>
                </a:schemeClr>
              </a:solidFill>
              <a:latin typeface="Arial Rounded MT Bold" pitchFamily="34" charset="0"/>
            </a:endParaRPr>
          </a:p>
        </p:txBody>
      </p:sp>
      <p:pic>
        <p:nvPicPr>
          <p:cNvPr id="16" name="Picture 15"/>
          <p:cNvPicPr/>
          <p:nvPr/>
        </p:nvPicPr>
        <p:blipFill>
          <a:blip r:embed="rId5" cstate="print">
            <a:lum bright="-19000" contrast="28000"/>
          </a:blip>
          <a:srcRect/>
          <a:stretch>
            <a:fillRect/>
          </a:stretch>
        </p:blipFill>
        <p:spPr bwMode="auto">
          <a:xfrm>
            <a:off x="539889" y="2048215"/>
            <a:ext cx="2781300" cy="1467803"/>
          </a:xfrm>
          <a:prstGeom prst="rect">
            <a:avLst/>
          </a:prstGeom>
          <a:noFill/>
          <a:ln w="9525">
            <a:noFill/>
            <a:miter lim="800000"/>
            <a:headEnd/>
            <a:tailEnd/>
          </a:ln>
          <a:scene3d>
            <a:camera prst="obliqueBottomRight"/>
            <a:lightRig rig="threePt" dir="t"/>
          </a:scene3d>
          <a:sp3d>
            <a:bevelB/>
          </a:sp3d>
        </p:spPr>
      </p:pic>
      <p:pic>
        <p:nvPicPr>
          <p:cNvPr id="17" name="Picture 16" descr="VA ECC Card Back v1.jpg"/>
          <p:cNvPicPr/>
          <p:nvPr/>
        </p:nvPicPr>
        <p:blipFill>
          <a:blip r:embed="rId6" r:link="rId7" cstate="print"/>
          <a:srcRect/>
          <a:stretch>
            <a:fillRect/>
          </a:stretch>
        </p:blipFill>
        <p:spPr bwMode="auto">
          <a:xfrm>
            <a:off x="539889" y="3809745"/>
            <a:ext cx="2781300" cy="1571625"/>
          </a:xfrm>
          <a:prstGeom prst="rect">
            <a:avLst/>
          </a:prstGeom>
          <a:noFill/>
          <a:ln w="9525">
            <a:noFill/>
            <a:miter lim="800000"/>
            <a:headEnd/>
            <a:tailEnd/>
          </a:ln>
        </p:spPr>
      </p:pic>
      <p:graphicFrame>
        <p:nvGraphicFramePr>
          <p:cNvPr id="10" name="Table 9"/>
          <p:cNvGraphicFramePr>
            <a:graphicFrameLocks noGrp="1"/>
          </p:cNvGraphicFramePr>
          <p:nvPr>
            <p:extLst>
              <p:ext uri="{D42A27DB-BD31-4B8C-83A1-F6EECF244321}">
                <p14:modId xmlns:p14="http://schemas.microsoft.com/office/powerpoint/2010/main" val="2174916387"/>
              </p:ext>
            </p:extLst>
          </p:nvPr>
        </p:nvGraphicFramePr>
        <p:xfrm>
          <a:off x="292662" y="555147"/>
          <a:ext cx="10058400" cy="769056"/>
        </p:xfrm>
        <a:graphic>
          <a:graphicData uri="http://schemas.openxmlformats.org/drawingml/2006/table">
            <a:tbl>
              <a:tblPr firstRow="1" bandRow="1">
                <a:tableStyleId>{5C22544A-7EE6-4342-B048-85BDC9FD1C3A}</a:tableStyleId>
              </a:tblPr>
              <a:tblGrid>
                <a:gridCol w="10058400">
                  <a:extLst>
                    <a:ext uri="{9D8B030D-6E8A-4147-A177-3AD203B41FA5}">
                      <a16:colId xmlns:a16="http://schemas.microsoft.com/office/drawing/2014/main" val="2037936337"/>
                    </a:ext>
                  </a:extLst>
                </a:gridCol>
              </a:tblGrid>
              <a:tr h="769056">
                <a:tc>
                  <a:txBody>
                    <a:bodyPr/>
                    <a:lstStyle/>
                    <a:p>
                      <a:pPr algn="ctr"/>
                      <a:r>
                        <a:rPr lang="en-US" sz="4400" dirty="0">
                          <a:solidFill>
                            <a:schemeClr val="accent3"/>
                          </a:solidFill>
                          <a:latin typeface="+mj-lt"/>
                        </a:rPr>
                        <a:t>Handling the eWIC Transaction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659209"/>
                  </a:ext>
                </a:extLst>
              </a:tr>
            </a:tbl>
          </a:graphicData>
        </a:graphic>
      </p:graphicFrame>
      <p:pic>
        <p:nvPicPr>
          <p:cNvPr id="12" name="Picture 11"/>
          <p:cNvPicPr>
            <a:picLocks noChangeAspect="1"/>
          </p:cNvPicPr>
          <p:nvPr/>
        </p:nvPicPr>
        <p:blipFill>
          <a:blip r:embed="rId8"/>
          <a:stretch>
            <a:fillRect/>
          </a:stretch>
        </p:blipFill>
        <p:spPr>
          <a:xfrm>
            <a:off x="-17924" y="6173963"/>
            <a:ext cx="10679573" cy="560530"/>
          </a:xfrm>
          <a:prstGeom prst="rect">
            <a:avLst/>
          </a:prstGeom>
        </p:spPr>
      </p:pic>
      <p:pic>
        <p:nvPicPr>
          <p:cNvPr id="14" name="Picture 13"/>
          <p:cNvPicPr>
            <a:picLocks noChangeAspect="1"/>
          </p:cNvPicPr>
          <p:nvPr/>
        </p:nvPicPr>
        <p:blipFill>
          <a:blip r:embed="rId9"/>
          <a:stretch>
            <a:fillRect/>
          </a:stretch>
        </p:blipFill>
        <p:spPr>
          <a:xfrm>
            <a:off x="249061" y="238877"/>
            <a:ext cx="10058400" cy="226196"/>
          </a:xfrm>
          <a:prstGeom prst="rect">
            <a:avLst/>
          </a:prstGeom>
        </p:spPr>
      </p:pic>
      <p:cxnSp>
        <p:nvCxnSpPr>
          <p:cNvPr id="8" name="Straight Connector 7"/>
          <p:cNvCxnSpPr/>
          <p:nvPr/>
        </p:nvCxnSpPr>
        <p:spPr>
          <a:xfrm>
            <a:off x="1673225" y="1297642"/>
            <a:ext cx="73152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41462" y="543289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109"/>
    </mc:Choice>
    <mc:Fallback xmlns="">
      <p:transition spd="slow" advTm="44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44109"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063625" y="135213"/>
            <a:ext cx="3599772" cy="6324600"/>
          </a:xfrm>
          <a:prstGeom prst="rect">
            <a:avLst/>
          </a:prstGeom>
          <a:ln>
            <a:solidFill>
              <a:schemeClr val="tx2">
                <a:lumMod val="60000"/>
                <a:lumOff val="40000"/>
              </a:schemeClr>
            </a:solidFill>
          </a:ln>
          <a:effectLst>
            <a:outerShdw blurRad="50800" dist="38100" dir="2700000" algn="tl" rotWithShape="0">
              <a:prstClr val="black">
                <a:alpha val="40000"/>
              </a:prstClr>
            </a:outerShdw>
          </a:effectLst>
        </p:spPr>
      </p:pic>
      <p:sp>
        <p:nvSpPr>
          <p:cNvPr id="3" name="Line Callout 2 (No Border) 2"/>
          <p:cNvSpPr/>
          <p:nvPr/>
        </p:nvSpPr>
        <p:spPr>
          <a:xfrm>
            <a:off x="5930213" y="293478"/>
            <a:ext cx="4267198" cy="725238"/>
          </a:xfrm>
          <a:prstGeom prst="callout2">
            <a:avLst>
              <a:gd name="adj1" fmla="val 54774"/>
              <a:gd name="adj2" fmla="val -3226"/>
              <a:gd name="adj3" fmla="val 207874"/>
              <a:gd name="adj4" fmla="val -49863"/>
              <a:gd name="adj5" fmla="val 313070"/>
              <a:gd name="adj6" fmla="val -68571"/>
            </a:avLst>
          </a:prstGeom>
          <a:noFill/>
          <a:ln w="57150">
            <a:solidFill>
              <a:srgbClr val="00B050"/>
            </a:solidFill>
            <a:headEnd type="oval"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List of WIC items purchased</a:t>
            </a:r>
          </a:p>
        </p:txBody>
      </p:sp>
      <p:sp>
        <p:nvSpPr>
          <p:cNvPr id="6" name="Line Callout 2 (No Border) 5"/>
          <p:cNvSpPr/>
          <p:nvPr/>
        </p:nvSpPr>
        <p:spPr>
          <a:xfrm>
            <a:off x="5940425" y="1129812"/>
            <a:ext cx="4267199" cy="725238"/>
          </a:xfrm>
          <a:prstGeom prst="callout2">
            <a:avLst>
              <a:gd name="adj1" fmla="val 52972"/>
              <a:gd name="adj2" fmla="val -3956"/>
              <a:gd name="adj3" fmla="val 155640"/>
              <a:gd name="adj4" fmla="val -34541"/>
              <a:gd name="adj5" fmla="val 312664"/>
              <a:gd name="adj6" fmla="val -62314"/>
            </a:avLst>
          </a:prstGeom>
          <a:noFill/>
          <a:ln w="57150">
            <a:solidFill>
              <a:srgbClr val="FF0066"/>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Total number of WIC items sold</a:t>
            </a:r>
          </a:p>
        </p:txBody>
      </p:sp>
      <p:sp>
        <p:nvSpPr>
          <p:cNvPr id="7" name="Line Callout 2 (No Border) 6"/>
          <p:cNvSpPr/>
          <p:nvPr/>
        </p:nvSpPr>
        <p:spPr>
          <a:xfrm>
            <a:off x="5940426" y="2077243"/>
            <a:ext cx="3580902" cy="407946"/>
          </a:xfrm>
          <a:prstGeom prst="callout2">
            <a:avLst>
              <a:gd name="adj1" fmla="val 47569"/>
              <a:gd name="adj2" fmla="val -2861"/>
              <a:gd name="adj3" fmla="val 185259"/>
              <a:gd name="adj4" fmla="val -20680"/>
              <a:gd name="adj5" fmla="val 362264"/>
              <a:gd name="adj6" fmla="val -40831"/>
            </a:avLst>
          </a:prstGeom>
          <a:noFill/>
          <a:ln w="57150">
            <a:solidFill>
              <a:srgbClr val="FF0066"/>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WIC purchase subtotal</a:t>
            </a:r>
          </a:p>
        </p:txBody>
      </p:sp>
      <p:sp>
        <p:nvSpPr>
          <p:cNvPr id="8" name="Line Callout 2 (No Border) 7"/>
          <p:cNvSpPr/>
          <p:nvPr/>
        </p:nvSpPr>
        <p:spPr>
          <a:xfrm>
            <a:off x="5940426" y="2707381"/>
            <a:ext cx="4419598" cy="725238"/>
          </a:xfrm>
          <a:prstGeom prst="callout2">
            <a:avLst>
              <a:gd name="adj1" fmla="val 51171"/>
              <a:gd name="adj2" fmla="val -3226"/>
              <a:gd name="adj3" fmla="val 88996"/>
              <a:gd name="adj4" fmla="val -15572"/>
              <a:gd name="adj5" fmla="val 151197"/>
              <a:gd name="adj6" fmla="val -31269"/>
            </a:avLst>
          </a:prstGeom>
          <a:noFill/>
          <a:ln w="57150">
            <a:solidFill>
              <a:srgbClr val="FF0066"/>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Any discounts that have been applied</a:t>
            </a:r>
          </a:p>
        </p:txBody>
      </p:sp>
      <p:sp>
        <p:nvSpPr>
          <p:cNvPr id="9" name="Line Callout 2 (No Border) 8"/>
          <p:cNvSpPr/>
          <p:nvPr/>
        </p:nvSpPr>
        <p:spPr>
          <a:xfrm>
            <a:off x="5940425" y="3654811"/>
            <a:ext cx="4419599" cy="725238"/>
          </a:xfrm>
          <a:prstGeom prst="callout2">
            <a:avLst>
              <a:gd name="adj1" fmla="val 49371"/>
              <a:gd name="adj2" fmla="val -3226"/>
              <a:gd name="adj3" fmla="val 54773"/>
              <a:gd name="adj4" fmla="val -18491"/>
              <a:gd name="adj5" fmla="val 58465"/>
              <a:gd name="adj6" fmla="val -30174"/>
            </a:avLst>
          </a:prstGeom>
          <a:noFill/>
          <a:ln w="57150">
            <a:solidFill>
              <a:srgbClr val="00B050"/>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Total price of all items purchased</a:t>
            </a:r>
            <a:endParaRPr lang="en-US" sz="2400" dirty="0">
              <a:solidFill>
                <a:schemeClr val="tx1"/>
              </a:solidFill>
            </a:endParaRPr>
          </a:p>
        </p:txBody>
      </p:sp>
      <p:sp>
        <p:nvSpPr>
          <p:cNvPr id="10" name="Line Callout 2 (No Border) 9"/>
          <p:cNvSpPr/>
          <p:nvPr/>
        </p:nvSpPr>
        <p:spPr>
          <a:xfrm>
            <a:off x="5940426" y="4507202"/>
            <a:ext cx="4419598" cy="1087458"/>
          </a:xfrm>
          <a:prstGeom prst="callout2">
            <a:avLst>
              <a:gd name="adj1" fmla="val 47579"/>
              <a:gd name="adj2" fmla="val -4320"/>
              <a:gd name="adj3" fmla="val 25957"/>
              <a:gd name="adj4" fmla="val -32717"/>
              <a:gd name="adj5" fmla="val 10124"/>
              <a:gd name="adj6" fmla="val -54811"/>
            </a:avLst>
          </a:prstGeom>
          <a:noFill/>
          <a:ln w="57150">
            <a:solidFill>
              <a:srgbClr val="FF0066"/>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rial" panose="020B0604020202020204" pitchFamily="34" charset="0"/>
                <a:cs typeface="Arial" panose="020B0604020202020204" pitchFamily="34" charset="0"/>
              </a:rPr>
              <a:t>List of WIC benefits left for the customer, including type, quantity and package units allowed</a:t>
            </a:r>
          </a:p>
        </p:txBody>
      </p:sp>
      <p:sp>
        <p:nvSpPr>
          <p:cNvPr id="11" name="Line Callout 2 (No Border) 10"/>
          <p:cNvSpPr/>
          <p:nvPr/>
        </p:nvSpPr>
        <p:spPr>
          <a:xfrm>
            <a:off x="5948136" y="5829626"/>
            <a:ext cx="4411887" cy="543816"/>
          </a:xfrm>
          <a:prstGeom prst="callout2">
            <a:avLst>
              <a:gd name="adj1" fmla="val 52379"/>
              <a:gd name="adj2" fmla="val -3591"/>
              <a:gd name="adj3" fmla="val 61987"/>
              <a:gd name="adj4" fmla="val -29800"/>
              <a:gd name="adj5" fmla="val 73757"/>
              <a:gd name="adj6" fmla="val -60104"/>
            </a:avLst>
          </a:prstGeom>
          <a:noFill/>
          <a:ln w="57150">
            <a:solidFill>
              <a:srgbClr val="FF0066"/>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The last date WIC food items are available to the shopper</a:t>
            </a:r>
            <a:endParaRPr lang="en-US" sz="2400" dirty="0">
              <a:solidFill>
                <a:schemeClr val="tx1"/>
              </a:solidFill>
            </a:endParaRPr>
          </a:p>
        </p:txBody>
      </p:sp>
      <p:pic>
        <p:nvPicPr>
          <p:cNvPr id="5" name="Recorded Sound">
            <a:hlinkClick r:id="" action="ppaction://media"/>
            <a:extLst>
              <a:ext uri="{FF2B5EF4-FFF2-40B4-BE49-F238E27FC236}">
                <a16:creationId xmlns:a16="http://schemas.microsoft.com/office/drawing/2014/main" id="{9D7DE0AE-0260-581C-58C5-54441FF7C6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20261" y="5936128"/>
            <a:ext cx="487363" cy="487363"/>
          </a:xfrm>
          <a:prstGeom prst="rect">
            <a:avLst/>
          </a:prstGeom>
        </p:spPr>
      </p:pic>
    </p:spTree>
    <p:extLst>
      <p:ext uri="{BB962C8B-B14F-4D97-AF65-F5344CB8AC3E}">
        <p14:creationId xmlns:p14="http://schemas.microsoft.com/office/powerpoint/2010/main" val="564961367"/>
      </p:ext>
    </p:extLst>
  </p:cSld>
  <p:clrMapOvr>
    <a:masterClrMapping/>
  </p:clrMapOvr>
  <mc:AlternateContent xmlns:mc="http://schemas.openxmlformats.org/markup-compatibility/2006" xmlns:p14="http://schemas.microsoft.com/office/powerpoint/2010/main">
    <mc:Choice Requires="p14">
      <p:transition spd="slow" p14:dur="2000" advTm="17366"/>
    </mc:Choice>
    <mc:Fallback xmlns="">
      <p:transition spd="slow" advTm="1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4"/>
        <p14:stopEvt time="17366"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p:nvPr/>
        </p:nvSpPr>
        <p:spPr>
          <a:xfrm>
            <a:off x="4327185" y="670851"/>
            <a:ext cx="2468114" cy="5228753"/>
          </a:xfrm>
          <a:prstGeom prst="rect">
            <a:avLst/>
          </a:prstGeom>
          <a:blipFill>
            <a:blip r:embed="rId5"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1275" dirty="0"/>
          </a:p>
        </p:txBody>
      </p:sp>
      <p:sp>
        <p:nvSpPr>
          <p:cNvPr id="5" name="object 8"/>
          <p:cNvSpPr/>
          <p:nvPr/>
        </p:nvSpPr>
        <p:spPr>
          <a:xfrm>
            <a:off x="7464425" y="710850"/>
            <a:ext cx="2540462" cy="5245137"/>
          </a:xfrm>
          <a:prstGeom prst="rect">
            <a:avLst/>
          </a:prstGeom>
          <a:blipFill>
            <a:blip r:embed="rId6"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1275" dirty="0"/>
          </a:p>
        </p:txBody>
      </p:sp>
      <p:grpSp>
        <p:nvGrpSpPr>
          <p:cNvPr id="12" name="Group 11"/>
          <p:cNvGrpSpPr/>
          <p:nvPr/>
        </p:nvGrpSpPr>
        <p:grpSpPr>
          <a:xfrm>
            <a:off x="6932445" y="2396248"/>
            <a:ext cx="342900" cy="381144"/>
            <a:chOff x="1100973" y="2113745"/>
            <a:chExt cx="495300" cy="489466"/>
          </a:xfrm>
        </p:grpSpPr>
        <p:sp>
          <p:nvSpPr>
            <p:cNvPr id="10" name="Flowchart: Connector 9"/>
            <p:cNvSpPr/>
            <p:nvPr/>
          </p:nvSpPr>
          <p:spPr>
            <a:xfrm>
              <a:off x="1100973" y="2113745"/>
              <a:ext cx="495300" cy="48946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115493" y="2113745"/>
              <a:ext cx="470401" cy="369331"/>
            </a:xfrm>
            <a:prstGeom prst="rect">
              <a:avLst/>
            </a:prstGeom>
            <a:noFill/>
          </p:spPr>
          <p:txBody>
            <a:bodyPr wrap="square" rtlCol="0">
              <a:spAutoFit/>
            </a:bodyPr>
            <a:lstStyle/>
            <a:p>
              <a:pPr algn="ctr"/>
              <a:r>
                <a:rPr lang="en-US" b="1" dirty="0">
                  <a:solidFill>
                    <a:schemeClr val="bg1"/>
                  </a:solidFill>
                  <a:latin typeface="Berlin Sans FB Demi" panose="020E0802020502020306" pitchFamily="34" charset="0"/>
                </a:rPr>
                <a:t>2</a:t>
              </a:r>
            </a:p>
          </p:txBody>
        </p:sp>
      </p:grpSp>
      <p:sp>
        <p:nvSpPr>
          <p:cNvPr id="14" name="TextBox 13"/>
          <p:cNvSpPr txBox="1"/>
          <p:nvPr/>
        </p:nvSpPr>
        <p:spPr>
          <a:xfrm>
            <a:off x="384810" y="720108"/>
            <a:ext cx="3124200" cy="400110"/>
          </a:xfrm>
          <a:prstGeom prst="rect">
            <a:avLst/>
          </a:prstGeom>
          <a:solidFill>
            <a:schemeClr val="tx2">
              <a:lumMod val="60000"/>
              <a:lumOff val="4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1</a:t>
            </a:r>
            <a:r>
              <a:rPr lang="en-US" sz="2000" dirty="0">
                <a:solidFill>
                  <a:schemeClr val="bg1"/>
                </a:solidFill>
                <a:latin typeface="Berlin Sans FB Demi" panose="020E0802020502020306" pitchFamily="34" charset="0"/>
              </a:rPr>
              <a:t> </a:t>
            </a:r>
            <a:r>
              <a:rPr lang="en-US" dirty="0">
                <a:solidFill>
                  <a:schemeClr val="bg1"/>
                </a:solidFill>
              </a:rPr>
              <a:t>Beginning Benefit Balance</a:t>
            </a:r>
          </a:p>
        </p:txBody>
      </p:sp>
      <p:sp>
        <p:nvSpPr>
          <p:cNvPr id="15" name="TextBox 14"/>
          <p:cNvSpPr txBox="1"/>
          <p:nvPr/>
        </p:nvSpPr>
        <p:spPr>
          <a:xfrm>
            <a:off x="360179" y="2275961"/>
            <a:ext cx="3124200" cy="400110"/>
          </a:xfrm>
          <a:prstGeom prst="rect">
            <a:avLst/>
          </a:prstGeom>
          <a:solidFill>
            <a:schemeClr val="tx2">
              <a:lumMod val="60000"/>
              <a:lumOff val="4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2</a:t>
            </a:r>
            <a:r>
              <a:rPr lang="en-US" dirty="0"/>
              <a:t> </a:t>
            </a:r>
            <a:r>
              <a:rPr lang="en-US" dirty="0">
                <a:solidFill>
                  <a:schemeClr val="bg1"/>
                </a:solidFill>
              </a:rPr>
              <a:t>WIC Foods Purchased</a:t>
            </a:r>
          </a:p>
        </p:txBody>
      </p:sp>
      <p:sp>
        <p:nvSpPr>
          <p:cNvPr id="16" name="TextBox 15"/>
          <p:cNvSpPr txBox="1"/>
          <p:nvPr/>
        </p:nvSpPr>
        <p:spPr>
          <a:xfrm>
            <a:off x="353194" y="3923446"/>
            <a:ext cx="3124200" cy="400110"/>
          </a:xfrm>
          <a:prstGeom prst="rect">
            <a:avLst/>
          </a:prstGeom>
          <a:solidFill>
            <a:schemeClr val="tx2">
              <a:lumMod val="60000"/>
              <a:lumOff val="4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3</a:t>
            </a:r>
            <a:r>
              <a:rPr lang="en-US" dirty="0"/>
              <a:t> </a:t>
            </a:r>
            <a:r>
              <a:rPr lang="en-US" dirty="0">
                <a:solidFill>
                  <a:schemeClr val="bg1"/>
                </a:solidFill>
              </a:rPr>
              <a:t>Ending Benefit Balance</a:t>
            </a:r>
          </a:p>
        </p:txBody>
      </p:sp>
      <p:grpSp>
        <p:nvGrpSpPr>
          <p:cNvPr id="17" name="Group 16"/>
          <p:cNvGrpSpPr/>
          <p:nvPr/>
        </p:nvGrpSpPr>
        <p:grpSpPr>
          <a:xfrm>
            <a:off x="3863975" y="4323556"/>
            <a:ext cx="342900" cy="381144"/>
            <a:chOff x="1100973" y="2113745"/>
            <a:chExt cx="495300" cy="489466"/>
          </a:xfrm>
        </p:grpSpPr>
        <p:sp>
          <p:nvSpPr>
            <p:cNvPr id="18" name="Flowchart: Connector 17"/>
            <p:cNvSpPr/>
            <p:nvPr/>
          </p:nvSpPr>
          <p:spPr>
            <a:xfrm>
              <a:off x="1100973" y="2113745"/>
              <a:ext cx="495300" cy="48946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115493" y="2113745"/>
              <a:ext cx="470401" cy="474297"/>
            </a:xfrm>
            <a:prstGeom prst="rect">
              <a:avLst/>
            </a:prstGeom>
            <a:noFill/>
          </p:spPr>
          <p:txBody>
            <a:bodyPr wrap="square" rtlCol="0">
              <a:spAutoFit/>
            </a:bodyPr>
            <a:lstStyle/>
            <a:p>
              <a:pPr algn="ctr"/>
              <a:r>
                <a:rPr lang="en-US" b="1" dirty="0">
                  <a:solidFill>
                    <a:schemeClr val="bg1"/>
                  </a:solidFill>
                  <a:latin typeface="Berlin Sans FB Demi" panose="020E0802020502020306" pitchFamily="34" charset="0"/>
                </a:rPr>
                <a:t>3</a:t>
              </a:r>
            </a:p>
          </p:txBody>
        </p:sp>
      </p:grpSp>
      <p:grpSp>
        <p:nvGrpSpPr>
          <p:cNvPr id="20" name="Group 19"/>
          <p:cNvGrpSpPr/>
          <p:nvPr/>
        </p:nvGrpSpPr>
        <p:grpSpPr>
          <a:xfrm>
            <a:off x="3878523" y="2013170"/>
            <a:ext cx="342900" cy="381144"/>
            <a:chOff x="1100973" y="2113745"/>
            <a:chExt cx="495300" cy="489466"/>
          </a:xfrm>
        </p:grpSpPr>
        <p:sp>
          <p:nvSpPr>
            <p:cNvPr id="21" name="Flowchart: Connector 20"/>
            <p:cNvSpPr/>
            <p:nvPr/>
          </p:nvSpPr>
          <p:spPr>
            <a:xfrm>
              <a:off x="1100973" y="2113745"/>
              <a:ext cx="495300" cy="48946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1115493" y="2113745"/>
              <a:ext cx="470401" cy="474297"/>
            </a:xfrm>
            <a:prstGeom prst="rect">
              <a:avLst/>
            </a:prstGeom>
            <a:noFill/>
          </p:spPr>
          <p:txBody>
            <a:bodyPr wrap="square" rtlCol="0">
              <a:spAutoFit/>
            </a:bodyPr>
            <a:lstStyle/>
            <a:p>
              <a:pPr algn="ctr"/>
              <a:r>
                <a:rPr lang="en-US" b="1" dirty="0">
                  <a:solidFill>
                    <a:schemeClr val="bg1"/>
                  </a:solidFill>
                  <a:latin typeface="Berlin Sans FB Demi" panose="020E0802020502020306" pitchFamily="34" charset="0"/>
                </a:rPr>
                <a:t>1</a:t>
              </a:r>
            </a:p>
          </p:txBody>
        </p:sp>
      </p:grpSp>
      <p:grpSp>
        <p:nvGrpSpPr>
          <p:cNvPr id="23" name="Group 22"/>
          <p:cNvGrpSpPr/>
          <p:nvPr/>
        </p:nvGrpSpPr>
        <p:grpSpPr>
          <a:xfrm>
            <a:off x="3878523" y="3371911"/>
            <a:ext cx="342900" cy="381144"/>
            <a:chOff x="1100973" y="2113745"/>
            <a:chExt cx="495300" cy="489466"/>
          </a:xfrm>
        </p:grpSpPr>
        <p:sp>
          <p:nvSpPr>
            <p:cNvPr id="24" name="Flowchart: Connector 23"/>
            <p:cNvSpPr/>
            <p:nvPr/>
          </p:nvSpPr>
          <p:spPr>
            <a:xfrm>
              <a:off x="1100973" y="2113745"/>
              <a:ext cx="495300" cy="48946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115493" y="2113746"/>
              <a:ext cx="470401" cy="474297"/>
            </a:xfrm>
            <a:prstGeom prst="rect">
              <a:avLst/>
            </a:prstGeom>
            <a:noFill/>
          </p:spPr>
          <p:txBody>
            <a:bodyPr wrap="square" rtlCol="0">
              <a:spAutoFit/>
            </a:bodyPr>
            <a:lstStyle/>
            <a:p>
              <a:pPr algn="ctr"/>
              <a:r>
                <a:rPr lang="en-US" b="1" dirty="0">
                  <a:solidFill>
                    <a:schemeClr val="bg1"/>
                  </a:solidFill>
                  <a:latin typeface="Berlin Sans FB Demi" panose="020E0802020502020306" pitchFamily="34" charset="0"/>
                </a:rPr>
                <a:t>2</a:t>
              </a:r>
            </a:p>
          </p:txBody>
        </p:sp>
      </p:grpSp>
      <p:grpSp>
        <p:nvGrpSpPr>
          <p:cNvPr id="26" name="Group 25"/>
          <p:cNvGrpSpPr/>
          <p:nvPr/>
        </p:nvGrpSpPr>
        <p:grpSpPr>
          <a:xfrm>
            <a:off x="6917186" y="4267190"/>
            <a:ext cx="342900" cy="381144"/>
            <a:chOff x="1100973" y="2113745"/>
            <a:chExt cx="495300" cy="489466"/>
          </a:xfrm>
        </p:grpSpPr>
        <p:sp>
          <p:nvSpPr>
            <p:cNvPr id="27" name="Flowchart: Connector 26"/>
            <p:cNvSpPr/>
            <p:nvPr/>
          </p:nvSpPr>
          <p:spPr>
            <a:xfrm>
              <a:off x="1100973" y="2113745"/>
              <a:ext cx="495300" cy="48946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115493" y="2113745"/>
              <a:ext cx="470401" cy="474297"/>
            </a:xfrm>
            <a:prstGeom prst="rect">
              <a:avLst/>
            </a:prstGeom>
            <a:noFill/>
          </p:spPr>
          <p:txBody>
            <a:bodyPr wrap="square" rtlCol="0">
              <a:spAutoFit/>
            </a:bodyPr>
            <a:lstStyle/>
            <a:p>
              <a:pPr algn="ctr"/>
              <a:r>
                <a:rPr lang="en-US" b="1" dirty="0">
                  <a:solidFill>
                    <a:schemeClr val="bg1"/>
                  </a:solidFill>
                  <a:latin typeface="Berlin Sans FB Demi" panose="020E0802020502020306" pitchFamily="34" charset="0"/>
                </a:rPr>
                <a:t>3</a:t>
              </a:r>
            </a:p>
          </p:txBody>
        </p:sp>
      </p:grpSp>
      <p:sp>
        <p:nvSpPr>
          <p:cNvPr id="2" name="TextBox 1"/>
          <p:cNvSpPr txBox="1"/>
          <p:nvPr/>
        </p:nvSpPr>
        <p:spPr>
          <a:xfrm>
            <a:off x="377826" y="1146210"/>
            <a:ext cx="3131184" cy="646331"/>
          </a:xfrm>
          <a:prstGeom prst="rect">
            <a:avLst/>
          </a:prstGeom>
          <a:noFill/>
        </p:spPr>
        <p:txBody>
          <a:bodyPr wrap="square" rtlCol="0">
            <a:spAutoFit/>
          </a:bodyPr>
          <a:lstStyle/>
          <a:p>
            <a:r>
              <a:rPr lang="en-US" dirty="0"/>
              <a:t>Benefits customer </a:t>
            </a:r>
            <a:r>
              <a:rPr lang="en-US" dirty="0">
                <a:solidFill>
                  <a:srgbClr val="FF0000"/>
                </a:solidFill>
              </a:rPr>
              <a:t>CAN</a:t>
            </a:r>
            <a:r>
              <a:rPr lang="en-US" dirty="0"/>
              <a:t> use for this purchase</a:t>
            </a:r>
          </a:p>
        </p:txBody>
      </p:sp>
      <p:sp>
        <p:nvSpPr>
          <p:cNvPr id="29" name="TextBox 28"/>
          <p:cNvSpPr txBox="1"/>
          <p:nvPr/>
        </p:nvSpPr>
        <p:spPr>
          <a:xfrm>
            <a:off x="346210" y="2750950"/>
            <a:ext cx="3131184" cy="646331"/>
          </a:xfrm>
          <a:prstGeom prst="rect">
            <a:avLst/>
          </a:prstGeom>
          <a:noFill/>
        </p:spPr>
        <p:txBody>
          <a:bodyPr wrap="square" rtlCol="0">
            <a:spAutoFit/>
          </a:bodyPr>
          <a:lstStyle/>
          <a:p>
            <a:r>
              <a:rPr lang="en-US" dirty="0"/>
              <a:t>Benefits customer </a:t>
            </a:r>
            <a:r>
              <a:rPr lang="en-US" dirty="0">
                <a:solidFill>
                  <a:srgbClr val="FF0000"/>
                </a:solidFill>
              </a:rPr>
              <a:t>USED</a:t>
            </a:r>
            <a:r>
              <a:rPr lang="en-US" dirty="0"/>
              <a:t> for this purchase</a:t>
            </a:r>
          </a:p>
        </p:txBody>
      </p:sp>
      <p:sp>
        <p:nvSpPr>
          <p:cNvPr id="30" name="TextBox 29"/>
          <p:cNvSpPr txBox="1"/>
          <p:nvPr/>
        </p:nvSpPr>
        <p:spPr>
          <a:xfrm>
            <a:off x="329065" y="4431088"/>
            <a:ext cx="3131184" cy="923330"/>
          </a:xfrm>
          <a:prstGeom prst="rect">
            <a:avLst/>
          </a:prstGeom>
          <a:noFill/>
        </p:spPr>
        <p:txBody>
          <a:bodyPr wrap="square" rtlCol="0">
            <a:spAutoFit/>
          </a:bodyPr>
          <a:lstStyle/>
          <a:p>
            <a:r>
              <a:rPr lang="en-US" dirty="0">
                <a:solidFill>
                  <a:srgbClr val="FF0000"/>
                </a:solidFill>
              </a:rPr>
              <a:t>REMAINING</a:t>
            </a:r>
            <a:r>
              <a:rPr lang="en-US" dirty="0"/>
              <a:t> benefits available next time customer shops</a:t>
            </a:r>
          </a:p>
        </p:txBody>
      </p:sp>
      <p:pic>
        <p:nvPicPr>
          <p:cNvPr id="31" name="Picture 30"/>
          <p:cNvPicPr>
            <a:picLocks noChangeAspect="1"/>
          </p:cNvPicPr>
          <p:nvPr/>
        </p:nvPicPr>
        <p:blipFill>
          <a:blip r:embed="rId7"/>
          <a:stretch>
            <a:fillRect/>
          </a:stretch>
        </p:blipFill>
        <p:spPr>
          <a:xfrm>
            <a:off x="-17924" y="6105383"/>
            <a:ext cx="10679573" cy="560530"/>
          </a:xfrm>
          <a:prstGeom prst="rect">
            <a:avLst/>
          </a:prstGeom>
        </p:spPr>
      </p:pic>
      <p:pic>
        <p:nvPicPr>
          <p:cNvPr id="32" name="Picture 31"/>
          <p:cNvPicPr>
            <a:picLocks noChangeAspect="1"/>
          </p:cNvPicPr>
          <p:nvPr/>
        </p:nvPicPr>
        <p:blipFill>
          <a:blip r:embed="rId8"/>
          <a:stretch>
            <a:fillRect/>
          </a:stretch>
        </p:blipFill>
        <p:spPr>
          <a:xfrm>
            <a:off x="249061" y="238877"/>
            <a:ext cx="10058400" cy="226196"/>
          </a:xfrm>
          <a:prstGeom prst="rect">
            <a:avLst/>
          </a:prstGeom>
        </p:spPr>
      </p:pic>
      <p:pic>
        <p:nvPicPr>
          <p:cNvPr id="4" name="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24022" y="5221853"/>
            <a:ext cx="609600" cy="609600"/>
          </a:xfrm>
          <a:prstGeom prst="rect">
            <a:avLst/>
          </a:prstGeom>
        </p:spPr>
      </p:pic>
    </p:spTree>
    <p:extLst>
      <p:ext uri="{BB962C8B-B14F-4D97-AF65-F5344CB8AC3E}">
        <p14:creationId xmlns:p14="http://schemas.microsoft.com/office/powerpoint/2010/main" val="656345583"/>
      </p:ext>
    </p:extLst>
  </p:cSld>
  <p:clrMapOvr>
    <a:masterClrMapping/>
  </p:clrMapOvr>
  <mc:AlternateContent xmlns:mc="http://schemas.openxmlformats.org/markup-compatibility/2006" xmlns:p14="http://schemas.microsoft.com/office/powerpoint/2010/main">
    <mc:Choice Requires="p14">
      <p:transition spd="slow" p14:dur="2000" advTm="51858"/>
    </mc:Choice>
    <mc:Fallback xmlns="">
      <p:transition spd="slow" advTm="51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51858"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flipH="1">
            <a:off x="638175" y="1760007"/>
            <a:ext cx="9188450" cy="2277547"/>
          </a:xfrm>
          <a:prstGeom prst="rect">
            <a:avLst/>
          </a:prstGeom>
          <a:noFill/>
        </p:spPr>
        <p:txBody>
          <a:bodyPr wrap="square" rtlCol="0">
            <a:spAutoFit/>
          </a:bodyPr>
          <a:lstStyle/>
          <a:p>
            <a:pPr marL="571500" indent="-571500" defTabSz="914400">
              <a:spcAft>
                <a:spcPts val="1800"/>
              </a:spcAft>
              <a:buSzPct val="100000"/>
              <a:buFont typeface="Arial" panose="020B0604020202020204" pitchFamily="34" charset="0"/>
              <a:buChar char="•"/>
              <a:defRPr/>
            </a:pPr>
            <a:r>
              <a:rPr lang="en-US" sz="2800" dirty="0">
                <a:latin typeface="+mn-lt"/>
                <a:cs typeface="Arial" panose="020B0604020202020204" pitchFamily="34" charset="0"/>
              </a:rPr>
              <a:t>Watch, listen, and write down questions throughout. We will be pausing the recording to allow for interactive Q&amp;A</a:t>
            </a:r>
            <a:endParaRPr lang="en-US" sz="2800" b="1" dirty="0">
              <a:solidFill>
                <a:srgbClr val="FF0000"/>
              </a:solidFill>
              <a:latin typeface="+mn-lt"/>
              <a:ea typeface="ＭＳ Ｐゴシック" pitchFamily="-109" charset="-128"/>
              <a:cs typeface="Arial" panose="020B0604020202020204" pitchFamily="34" charset="0"/>
            </a:endParaRPr>
          </a:p>
          <a:p>
            <a:pPr marL="571500" indent="-571500" defTabSz="914400">
              <a:spcAft>
                <a:spcPts val="1800"/>
              </a:spcAft>
              <a:buSzPct val="100000"/>
              <a:buFont typeface="Arial" panose="020B0604020202020204" pitchFamily="34" charset="0"/>
              <a:buChar char="•"/>
              <a:defRPr/>
            </a:pPr>
            <a:r>
              <a:rPr lang="en-US" sz="2800" dirty="0">
                <a:latin typeface="+mn-lt"/>
                <a:ea typeface="ＭＳ Ｐゴシック" pitchFamily="-109" charset="-128"/>
                <a:cs typeface="Arial" panose="020B0604020202020204" pitchFamily="34" charset="0"/>
              </a:rPr>
              <a:t>Use this training to refresh your knowledge</a:t>
            </a:r>
          </a:p>
          <a:p>
            <a:pPr marL="571500" indent="-571500" defTabSz="914400">
              <a:spcAft>
                <a:spcPts val="1800"/>
              </a:spcAft>
              <a:buSzPct val="100000"/>
              <a:buFont typeface="Arial" panose="020B0604020202020204" pitchFamily="34" charset="0"/>
              <a:buChar char="•"/>
              <a:defRPr/>
            </a:pPr>
            <a:r>
              <a:rPr lang="en-US" sz="2800" dirty="0">
                <a:latin typeface="+mn-lt"/>
                <a:ea typeface="ＭＳ Ｐゴシック" pitchFamily="-109" charset="-128"/>
                <a:cs typeface="Arial" panose="020B0604020202020204" pitchFamily="34" charset="0"/>
              </a:rPr>
              <a:t>Pass along relevant information to the rest of your staff</a:t>
            </a:r>
            <a:endParaRPr lang="en-US" sz="2800" dirty="0">
              <a:latin typeface="+mn-lt"/>
              <a:cs typeface="Arial" panose="020B0604020202020204" pitchFamily="34" charset="0"/>
            </a:endParaRPr>
          </a:p>
        </p:txBody>
      </p:sp>
      <p:pic>
        <p:nvPicPr>
          <p:cNvPr id="6" name="Picture 5"/>
          <p:cNvPicPr>
            <a:picLocks noChangeAspect="1"/>
          </p:cNvPicPr>
          <p:nvPr/>
        </p:nvPicPr>
        <p:blipFill>
          <a:blip r:embed="rId5"/>
          <a:stretch>
            <a:fillRect/>
          </a:stretch>
        </p:blipFill>
        <p:spPr>
          <a:xfrm>
            <a:off x="-17924" y="6105383"/>
            <a:ext cx="10679573" cy="560530"/>
          </a:xfrm>
          <a:prstGeom prst="rect">
            <a:avLst/>
          </a:prstGeom>
        </p:spPr>
      </p:pic>
      <p:sp>
        <p:nvSpPr>
          <p:cNvPr id="5" name="TextBox 4"/>
          <p:cNvSpPr txBox="1"/>
          <p:nvPr/>
        </p:nvSpPr>
        <p:spPr>
          <a:xfrm flipH="1">
            <a:off x="365506" y="727278"/>
            <a:ext cx="6070080" cy="646331"/>
          </a:xfrm>
          <a:prstGeom prst="rect">
            <a:avLst/>
          </a:prstGeom>
          <a:noFill/>
        </p:spPr>
        <p:txBody>
          <a:bodyPr wrap="square" rtlCol="0">
            <a:spAutoFit/>
          </a:bodyPr>
          <a:lstStyle/>
          <a:p>
            <a:pPr defTabSz="914400">
              <a:spcAft>
                <a:spcPts val="600"/>
              </a:spcAft>
              <a:defRPr/>
            </a:pPr>
            <a:r>
              <a:rPr lang="en-US" sz="3600" b="1" dirty="0">
                <a:solidFill>
                  <a:schemeClr val="accent3">
                    <a:lumMod val="75000"/>
                  </a:schemeClr>
                </a:solidFill>
                <a:latin typeface="+mj-lt"/>
                <a:ea typeface="ＭＳ Ｐゴシック" pitchFamily="-109" charset="-128"/>
                <a:cs typeface="Arial" panose="020B0604020202020204" pitchFamily="34" charset="0"/>
              </a:rPr>
              <a:t>Expectations</a:t>
            </a:r>
          </a:p>
        </p:txBody>
      </p:sp>
      <p:pic>
        <p:nvPicPr>
          <p:cNvPr id="7" name="Picture 6"/>
          <p:cNvPicPr>
            <a:picLocks noChangeAspect="1"/>
          </p:cNvPicPr>
          <p:nvPr/>
        </p:nvPicPr>
        <p:blipFill>
          <a:blip r:embed="rId6"/>
          <a:stretch>
            <a:fillRect/>
          </a:stretch>
        </p:blipFill>
        <p:spPr>
          <a:xfrm>
            <a:off x="225425" y="468346"/>
            <a:ext cx="5334000" cy="258932"/>
          </a:xfrm>
          <a:prstGeom prst="rect">
            <a:avLst/>
          </a:prstGeom>
        </p:spPr>
      </p:pic>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60230" y="5322746"/>
            <a:ext cx="609600" cy="609600"/>
          </a:xfrm>
          <a:prstGeom prst="rect">
            <a:avLst/>
          </a:prstGeom>
        </p:spPr>
      </p:pic>
    </p:spTree>
    <p:extLst>
      <p:ext uri="{BB962C8B-B14F-4D97-AF65-F5344CB8AC3E}">
        <p14:creationId xmlns:p14="http://schemas.microsoft.com/office/powerpoint/2010/main" val="1539252051"/>
      </p:ext>
    </p:extLst>
  </p:cSld>
  <p:clrMapOvr>
    <a:masterClrMapping/>
  </p:clrMapOvr>
  <mc:AlternateContent xmlns:mc="http://schemas.openxmlformats.org/markup-compatibility/2006" xmlns:p14="http://schemas.microsoft.com/office/powerpoint/2010/main">
    <mc:Choice Requires="p14">
      <p:transition spd="slow" p14:dur="2000" advTm="26495"/>
    </mc:Choice>
    <mc:Fallback xmlns="">
      <p:transition spd="slow" advTm="2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303"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6421"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6"/>
          <p:cNvSpPr>
            <a:spLocks noChangeArrowheads="1"/>
          </p:cNvSpPr>
          <p:nvPr/>
        </p:nvSpPr>
        <p:spPr bwMode="auto">
          <a:xfrm>
            <a:off x="2127181" y="5253488"/>
            <a:ext cx="6055300" cy="707886"/>
          </a:xfrm>
          <a:prstGeom prst="rect">
            <a:avLst/>
          </a:prstGeom>
          <a:noFill/>
          <a:ln w="9525">
            <a:solidFill>
              <a:schemeClr val="tx2">
                <a:lumMod val="50000"/>
              </a:schemeClr>
            </a:solidFill>
            <a:miter lim="800000"/>
            <a:headEnd/>
            <a:tailEnd/>
          </a:ln>
        </p:spPr>
        <p:txBody>
          <a:bodyPr wrap="square">
            <a:spAutoFit/>
          </a:bodyPr>
          <a:lstStyle/>
          <a:p>
            <a:pPr algn="ctr"/>
            <a:r>
              <a:rPr lang="en-US" sz="2000" dirty="0">
                <a:solidFill>
                  <a:schemeClr val="tx2">
                    <a:lumMod val="50000"/>
                  </a:schemeClr>
                </a:solidFill>
                <a:latin typeface="Arial Rounded MT Bold" pitchFamily="34" charset="0"/>
                <a:ea typeface="Tahoma" pitchFamily="34" charset="0"/>
                <a:cs typeface="Tahoma" pitchFamily="34" charset="0"/>
              </a:rPr>
              <a:t>eWIC cardholders may use other forms of payment with Cash Value Benefit transactions!</a:t>
            </a:r>
          </a:p>
        </p:txBody>
      </p:sp>
      <p:sp>
        <p:nvSpPr>
          <p:cNvPr id="8" name="Slide Number Placeholder 6"/>
          <p:cNvSpPr txBox="1">
            <a:spLocks/>
          </p:cNvSpPr>
          <p:nvPr/>
        </p:nvSpPr>
        <p:spPr>
          <a:xfrm>
            <a:off x="-3175" y="6380957"/>
            <a:ext cx="533400" cy="354013"/>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DCC3485-B4CF-40EB-B1D9-B38926DC28C5}" type="slidenum">
              <a:rPr kumimoji="0" lang="en-US" sz="1200" b="0" i="0" u="none" strike="noStrike" kern="1200" cap="none" spc="0" normalizeH="0" baseline="0" noProof="0" smtClean="0">
                <a:ln>
                  <a:noFill/>
                </a:ln>
                <a:solidFill>
                  <a:schemeClr val="bg1">
                    <a:lumMod val="65000"/>
                  </a:schemeClr>
                </a:solidFill>
                <a:effectLst/>
                <a:uLnTx/>
                <a:uFillTx/>
                <a:latin typeface="Arial" pitchFamily="34" charset="0"/>
                <a:ea typeface="ＭＳ Ｐゴシック"/>
                <a:cs typeface="ＭＳ Ｐゴシック"/>
              </a:rPr>
              <a:pPr marL="0" marR="0" lvl="0" indent="0" algn="l"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chemeClr val="bg1">
                  <a:lumMod val="65000"/>
                </a:schemeClr>
              </a:solidFill>
              <a:effectLst/>
              <a:uLnTx/>
              <a:uFillTx/>
              <a:latin typeface="Arial" pitchFamily="34" charset="0"/>
              <a:ea typeface="ＭＳ Ｐゴシック"/>
              <a:cs typeface="ＭＳ Ｐゴシック"/>
            </a:endParaRPr>
          </a:p>
        </p:txBody>
      </p:sp>
      <p:pic>
        <p:nvPicPr>
          <p:cNvPr id="9" name="Picture 8" descr="ewic card front only .jpg"/>
          <p:cNvPicPr>
            <a:picLocks noChangeAspect="1"/>
          </p:cNvPicPr>
          <p:nvPr/>
        </p:nvPicPr>
        <p:blipFill>
          <a:blip r:embed="rId5" cstate="print"/>
          <a:stretch>
            <a:fillRect/>
          </a:stretch>
        </p:blipFill>
        <p:spPr>
          <a:xfrm>
            <a:off x="3338256" y="1860304"/>
            <a:ext cx="3401934" cy="2144603"/>
          </a:xfrm>
          <a:prstGeom prst="rect">
            <a:avLst/>
          </a:prstGeom>
        </p:spPr>
      </p:pic>
      <p:pic>
        <p:nvPicPr>
          <p:cNvPr id="36873" name="Picture 9" descr="C:\Users\jng07112\AppData\Local\Microsoft\Windows\Temporary Internet Files\Content.IE5\94I485D3\MP900442381[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466723" y="1845869"/>
            <a:ext cx="2571917" cy="1709568"/>
          </a:xfrm>
          <a:prstGeom prst="rect">
            <a:avLst/>
          </a:prstGeom>
          <a:noFill/>
        </p:spPr>
      </p:pic>
      <p:pic>
        <p:nvPicPr>
          <p:cNvPr id="36879" name="Picture 15" descr="http://www.inova.org/upload/images/Community/Buy%20Fresh%20Buy%20Local/EBT-card.jpg"/>
          <p:cNvPicPr>
            <a:picLocks noChangeAspect="1" noChangeArrowheads="1"/>
          </p:cNvPicPr>
          <p:nvPr/>
        </p:nvPicPr>
        <p:blipFill>
          <a:blip r:embed="rId7" cstate="print"/>
          <a:srcRect/>
          <a:stretch>
            <a:fillRect/>
          </a:stretch>
        </p:blipFill>
        <p:spPr bwMode="auto">
          <a:xfrm>
            <a:off x="7774480" y="3889158"/>
            <a:ext cx="1899745" cy="1215837"/>
          </a:xfrm>
          <a:prstGeom prst="rect">
            <a:avLst/>
          </a:prstGeom>
          <a:noFill/>
        </p:spPr>
      </p:pic>
      <p:pic>
        <p:nvPicPr>
          <p:cNvPr id="36900" name="Picture 36" descr="http://twenty9restaurant.com/wp-content/uploads/2012/05/giftcard.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68713" y="3736307"/>
            <a:ext cx="2295120" cy="1721340"/>
          </a:xfrm>
          <a:prstGeom prst="rect">
            <a:avLst/>
          </a:prstGeom>
          <a:noFill/>
        </p:spPr>
      </p:pic>
      <p:pic>
        <p:nvPicPr>
          <p:cNvPr id="36902" name="Picture 38" descr="http://www.allaboutmoney.com/images/copyimages/credit-cards.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64203" y="1760628"/>
            <a:ext cx="2447520" cy="1835640"/>
          </a:xfrm>
          <a:prstGeom prst="rect">
            <a:avLst/>
          </a:prstGeom>
          <a:noFill/>
        </p:spPr>
      </p:pic>
      <p:sp>
        <p:nvSpPr>
          <p:cNvPr id="11" name="TextBox 10"/>
          <p:cNvSpPr txBox="1"/>
          <p:nvPr/>
        </p:nvSpPr>
        <p:spPr>
          <a:xfrm>
            <a:off x="1787525" y="589756"/>
            <a:ext cx="7086600" cy="707886"/>
          </a:xfrm>
          <a:prstGeom prst="rect">
            <a:avLst/>
          </a:prstGeom>
          <a:noFill/>
        </p:spPr>
        <p:txBody>
          <a:bodyPr wrap="square" rtlCol="0">
            <a:spAutoFit/>
          </a:bodyPr>
          <a:lstStyle/>
          <a:p>
            <a:pPr algn="ctr"/>
            <a:r>
              <a:rPr lang="en-US" sz="4000" b="1" dirty="0">
                <a:solidFill>
                  <a:schemeClr val="accent3"/>
                </a:solidFill>
                <a:latin typeface="+mj-lt"/>
              </a:rPr>
              <a:t>Split Tender Transactions</a:t>
            </a:r>
          </a:p>
        </p:txBody>
      </p:sp>
      <p:pic>
        <p:nvPicPr>
          <p:cNvPr id="15" name="Picture 14"/>
          <p:cNvPicPr>
            <a:picLocks noChangeAspect="1"/>
          </p:cNvPicPr>
          <p:nvPr/>
        </p:nvPicPr>
        <p:blipFill>
          <a:blip r:embed="rId10"/>
          <a:stretch>
            <a:fillRect/>
          </a:stretch>
        </p:blipFill>
        <p:spPr>
          <a:xfrm>
            <a:off x="-17924" y="6105383"/>
            <a:ext cx="10679573" cy="560530"/>
          </a:xfrm>
          <a:prstGeom prst="rect">
            <a:avLst/>
          </a:prstGeom>
        </p:spPr>
      </p:pic>
      <p:pic>
        <p:nvPicPr>
          <p:cNvPr id="16" name="Picture 15"/>
          <p:cNvPicPr>
            <a:picLocks noChangeAspect="1"/>
          </p:cNvPicPr>
          <p:nvPr/>
        </p:nvPicPr>
        <p:blipFill>
          <a:blip r:embed="rId11"/>
          <a:stretch>
            <a:fillRect/>
          </a:stretch>
        </p:blipFill>
        <p:spPr>
          <a:xfrm>
            <a:off x="249061" y="238877"/>
            <a:ext cx="10058400" cy="226196"/>
          </a:xfrm>
          <a:prstGeom prst="rect">
            <a:avLst/>
          </a:prstGeom>
        </p:spPr>
      </p:pic>
      <p:cxnSp>
        <p:nvCxnSpPr>
          <p:cNvPr id="12" name="Straight Connector 11"/>
          <p:cNvCxnSpPr/>
          <p:nvPr/>
        </p:nvCxnSpPr>
        <p:spPr>
          <a:xfrm>
            <a:off x="2611723" y="1272934"/>
            <a:ext cx="5491655"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slid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48272" y="524900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20"/>
    </mc:Choice>
    <mc:Fallback xmlns="">
      <p:transition spd="slow" advTm="2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28973"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44625" y="1504156"/>
            <a:ext cx="8153401" cy="523220"/>
          </a:xfrm>
          <a:prstGeom prst="rect">
            <a:avLst/>
          </a:prstGeom>
          <a:noFill/>
        </p:spPr>
        <p:txBody>
          <a:bodyPr wrap="square" rtlCol="0">
            <a:spAutoFit/>
          </a:bodyPr>
          <a:lstStyle/>
          <a:p>
            <a:endParaRPr lang="en-US" sz="2800" dirty="0">
              <a:solidFill>
                <a:srgbClr val="C00000"/>
              </a:solidFill>
              <a:latin typeface="Arial Rounded MT Bold" pitchFamily="34" charset="0"/>
            </a:endParaRPr>
          </a:p>
        </p:txBody>
      </p:sp>
      <p:sp>
        <p:nvSpPr>
          <p:cNvPr id="2" name="TextBox 1"/>
          <p:cNvSpPr txBox="1"/>
          <p:nvPr/>
        </p:nvSpPr>
        <p:spPr>
          <a:xfrm>
            <a:off x="454025" y="5371604"/>
            <a:ext cx="9875520" cy="830997"/>
          </a:xfrm>
          <a:prstGeom prst="rect">
            <a:avLst/>
          </a:prstGeom>
          <a:noFill/>
        </p:spPr>
        <p:txBody>
          <a:bodyPr wrap="square" rtlCol="0">
            <a:spAutoFit/>
          </a:bodyPr>
          <a:lstStyle/>
          <a:p>
            <a:r>
              <a:rPr lang="en-US" sz="2400" dirty="0">
                <a:latin typeface="+mn-lt"/>
              </a:rPr>
              <a:t>C.	Cash back can never be given to a WIC customer, even if a void is unsuccessful</a:t>
            </a:r>
          </a:p>
        </p:txBody>
      </p:sp>
      <p:sp>
        <p:nvSpPr>
          <p:cNvPr id="3" name="Title 2"/>
          <p:cNvSpPr>
            <a:spLocks noGrp="1"/>
          </p:cNvSpPr>
          <p:nvPr>
            <p:ph type="title"/>
          </p:nvPr>
        </p:nvSpPr>
        <p:spPr>
          <a:xfrm>
            <a:off x="723582" y="271929"/>
            <a:ext cx="9595485" cy="1110986"/>
          </a:xfrm>
        </p:spPr>
        <p:txBody>
          <a:bodyPr>
            <a:normAutofit/>
          </a:bodyPr>
          <a:lstStyle/>
          <a:p>
            <a:r>
              <a:rPr lang="en-US" sz="4000" b="1" dirty="0">
                <a:solidFill>
                  <a:schemeClr val="accent3"/>
                </a:solidFill>
                <a:cs typeface="Arial" panose="020B0604020202020204" pitchFamily="34" charset="0"/>
              </a:rPr>
              <a:t>Voiding </a:t>
            </a:r>
            <a:r>
              <a:rPr lang="en-US" sz="4000" b="1" dirty="0" err="1">
                <a:solidFill>
                  <a:schemeClr val="accent3"/>
                </a:solidFill>
                <a:cs typeface="Arial" panose="020B0604020202020204" pitchFamily="34" charset="0"/>
              </a:rPr>
              <a:t>eWIC</a:t>
            </a:r>
            <a:r>
              <a:rPr lang="en-US" sz="4000" b="1" dirty="0">
                <a:solidFill>
                  <a:schemeClr val="accent3"/>
                </a:solidFill>
                <a:cs typeface="Arial" panose="020B0604020202020204" pitchFamily="34" charset="0"/>
              </a:rPr>
              <a:t> Transactions</a:t>
            </a:r>
          </a:p>
        </p:txBody>
      </p:sp>
      <p:pic>
        <p:nvPicPr>
          <p:cNvPr id="10" name="Picture 9"/>
          <p:cNvPicPr>
            <a:picLocks noChangeAspect="1"/>
          </p:cNvPicPr>
          <p:nvPr/>
        </p:nvPicPr>
        <p:blipFill>
          <a:blip r:embed="rId5"/>
          <a:stretch>
            <a:fillRect/>
          </a:stretch>
        </p:blipFill>
        <p:spPr>
          <a:xfrm>
            <a:off x="249061" y="238877"/>
            <a:ext cx="10058400" cy="226196"/>
          </a:xfrm>
          <a:prstGeom prst="rect">
            <a:avLst/>
          </a:prstGeom>
        </p:spPr>
      </p:pic>
      <p:sp>
        <p:nvSpPr>
          <p:cNvPr id="4" name="TextBox 3"/>
          <p:cNvSpPr txBox="1"/>
          <p:nvPr/>
        </p:nvSpPr>
        <p:spPr>
          <a:xfrm>
            <a:off x="390878" y="1415967"/>
            <a:ext cx="9875520" cy="1938992"/>
          </a:xfrm>
          <a:prstGeom prst="rect">
            <a:avLst/>
          </a:prstGeom>
          <a:noFill/>
        </p:spPr>
        <p:txBody>
          <a:bodyPr wrap="square" rtlCol="0">
            <a:spAutoFit/>
          </a:bodyPr>
          <a:lstStyle/>
          <a:p>
            <a:r>
              <a:rPr lang="en-US" sz="2400" dirty="0">
                <a:latin typeface="+mn-lt"/>
              </a:rPr>
              <a:t>A.	Retailers can cancel at the WIC customer’s request:</a:t>
            </a:r>
          </a:p>
          <a:p>
            <a:pPr marL="800100" lvl="1" indent="-342900">
              <a:buFont typeface="Arial" panose="020B0604020202020204" pitchFamily="34" charset="0"/>
              <a:buChar char="•"/>
            </a:pPr>
            <a:r>
              <a:rPr lang="en-US" sz="2400" dirty="0">
                <a:latin typeface="+mn-lt"/>
              </a:rPr>
              <a:t> a single WIC food item</a:t>
            </a:r>
          </a:p>
          <a:p>
            <a:pPr lvl="1"/>
            <a:r>
              <a:rPr lang="en-US" sz="2400" dirty="0">
                <a:latin typeface="+mn-lt"/>
              </a:rPr>
              <a:t>•	a method of payment</a:t>
            </a:r>
          </a:p>
          <a:p>
            <a:pPr lvl="1"/>
            <a:r>
              <a:rPr lang="en-US" sz="2400" dirty="0">
                <a:latin typeface="+mn-lt"/>
              </a:rPr>
              <a:t>•	the entire transaction </a:t>
            </a:r>
          </a:p>
          <a:p>
            <a:r>
              <a:rPr lang="en-US" sz="2400" i="1" dirty="0">
                <a:latin typeface="+mn-lt"/>
              </a:rPr>
              <a:t>All rules of voiding transactions must be followed</a:t>
            </a:r>
          </a:p>
        </p:txBody>
      </p:sp>
      <p:sp>
        <p:nvSpPr>
          <p:cNvPr id="5" name="TextBox 4"/>
          <p:cNvSpPr txBox="1"/>
          <p:nvPr/>
        </p:nvSpPr>
        <p:spPr>
          <a:xfrm>
            <a:off x="407987" y="3393786"/>
            <a:ext cx="9875520" cy="1938992"/>
          </a:xfrm>
          <a:prstGeom prst="rect">
            <a:avLst/>
          </a:prstGeom>
          <a:noFill/>
        </p:spPr>
        <p:txBody>
          <a:bodyPr wrap="square" rtlCol="0">
            <a:spAutoFit/>
          </a:bodyPr>
          <a:lstStyle/>
          <a:p>
            <a:r>
              <a:rPr lang="en-US" sz="2400" dirty="0">
                <a:latin typeface="+mn-lt"/>
              </a:rPr>
              <a:t>B.	A void must be performed:</a:t>
            </a:r>
          </a:p>
          <a:p>
            <a:pPr lvl="1"/>
            <a:r>
              <a:rPr lang="en-US" sz="2400" dirty="0">
                <a:latin typeface="+mn-lt"/>
              </a:rPr>
              <a:t>•	prior to completing the transaction and tendering WIC </a:t>
            </a:r>
          </a:p>
          <a:p>
            <a:pPr lvl="1"/>
            <a:r>
              <a:rPr lang="en-US" sz="2400" dirty="0">
                <a:latin typeface="+mn-lt"/>
              </a:rPr>
              <a:t>•	prior to the next transaction</a:t>
            </a:r>
          </a:p>
          <a:p>
            <a:r>
              <a:rPr lang="en-US" sz="2400" i="1" dirty="0">
                <a:latin typeface="+mn-lt"/>
              </a:rPr>
              <a:t>When this process is completed, the WIC customer’s benefits will remain on the card</a:t>
            </a:r>
          </a:p>
        </p:txBody>
      </p:sp>
      <p:cxnSp>
        <p:nvCxnSpPr>
          <p:cNvPr id="8" name="Straight Connector 7"/>
          <p:cNvCxnSpPr>
            <a:cxnSpLocks/>
          </p:cNvCxnSpPr>
          <p:nvPr/>
        </p:nvCxnSpPr>
        <p:spPr>
          <a:xfrm>
            <a:off x="2663825" y="1156814"/>
            <a:ext cx="5715000"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98026" y="785444"/>
            <a:ext cx="766444" cy="766444"/>
          </a:xfrm>
          <a:prstGeom prst="rect">
            <a:avLst/>
          </a:prstGeom>
        </p:spPr>
      </p:pic>
      <p:pic>
        <p:nvPicPr>
          <p:cNvPr id="11" name="Picture 10"/>
          <p:cNvPicPr>
            <a:picLocks noChangeAspect="1"/>
          </p:cNvPicPr>
          <p:nvPr/>
        </p:nvPicPr>
        <p:blipFill>
          <a:blip r:embed="rId7"/>
          <a:stretch>
            <a:fillRect/>
          </a:stretch>
        </p:blipFill>
        <p:spPr>
          <a:xfrm>
            <a:off x="51998" y="6105383"/>
            <a:ext cx="10679573" cy="560530"/>
          </a:xfrm>
          <a:prstGeom prst="rect">
            <a:avLst/>
          </a:prstGeom>
        </p:spPr>
      </p:pic>
    </p:spTree>
    <p:extLst>
      <p:ext uri="{BB962C8B-B14F-4D97-AF65-F5344CB8AC3E}">
        <p14:creationId xmlns:p14="http://schemas.microsoft.com/office/powerpoint/2010/main" val="487838448"/>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 objId="6"/>
        <p14:stopEvt time="36161" objId="6"/>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p:cNvSpPr>
          <p:nvPr>
            <p:ph idx="1"/>
          </p:nvPr>
        </p:nvSpPr>
        <p:spPr>
          <a:xfrm>
            <a:off x="454026" y="483957"/>
            <a:ext cx="9601200" cy="913606"/>
          </a:xfrm>
          <a:ln w="76200" cmpd="tri"/>
        </p:spPr>
        <p:txBody>
          <a:bodyPr>
            <a:normAutofit/>
          </a:bodyPr>
          <a:lstStyle/>
          <a:p>
            <a:pPr algn="ctr" eaLnBrk="1" hangingPunct="1">
              <a:buFont typeface="Arial" charset="0"/>
              <a:buNone/>
              <a:defRPr/>
            </a:pPr>
            <a:r>
              <a:rPr lang="en-US" sz="4000" b="1" dirty="0">
                <a:ln w="3175">
                  <a:noFill/>
                </a:ln>
                <a:solidFill>
                  <a:schemeClr val="accent3"/>
                </a:solidFill>
                <a:latin typeface="+mj-lt"/>
                <a:ea typeface="Tahoma" pitchFamily="34" charset="0"/>
                <a:cs typeface="Arial" panose="020B0604020202020204" pitchFamily="34" charset="0"/>
              </a:rPr>
              <a:t>Possible POS Problems</a:t>
            </a:r>
          </a:p>
        </p:txBody>
      </p:sp>
      <p:sp>
        <p:nvSpPr>
          <p:cNvPr id="8" name="TextBox 7"/>
          <p:cNvSpPr txBox="1"/>
          <p:nvPr/>
        </p:nvSpPr>
        <p:spPr>
          <a:xfrm>
            <a:off x="249062" y="1397563"/>
            <a:ext cx="10412588" cy="4847481"/>
          </a:xfrm>
          <a:prstGeom prst="rect">
            <a:avLst/>
          </a:prstGeom>
          <a:noFill/>
        </p:spPr>
        <p:txBody>
          <a:bodyPr wrap="square" rtlCol="0">
            <a:spAutoFit/>
          </a:bodyPr>
          <a:lstStyle/>
          <a:p>
            <a:pPr>
              <a:spcAft>
                <a:spcPts val="600"/>
              </a:spcAft>
            </a:pPr>
            <a:r>
              <a:rPr lang="en-US" sz="2800" dirty="0">
                <a:latin typeface="+mn-lt"/>
              </a:rPr>
              <a:t>A food item can be declined if: </a:t>
            </a:r>
          </a:p>
          <a:p>
            <a:pPr marL="514350" indent="-514350">
              <a:spcAft>
                <a:spcPts val="600"/>
              </a:spcAft>
              <a:buFont typeface="Arial" panose="020B0604020202020204" pitchFamily="34" charset="0"/>
              <a:buChar char="•"/>
            </a:pPr>
            <a:r>
              <a:rPr lang="en-US" sz="2800" dirty="0">
                <a:latin typeface="+mn-lt"/>
              </a:rPr>
              <a:t>It is not an authorized WIC food item</a:t>
            </a:r>
          </a:p>
          <a:p>
            <a:pPr marL="228600" indent="-228600">
              <a:spcAft>
                <a:spcPts val="600"/>
              </a:spcAft>
              <a:buFont typeface="Arial" panose="020B0604020202020204" pitchFamily="34" charset="0"/>
              <a:buChar char="•"/>
            </a:pPr>
            <a:endParaRPr lang="en-US" sz="1000" dirty="0">
              <a:latin typeface="+mn-lt"/>
            </a:endParaRPr>
          </a:p>
          <a:p>
            <a:pPr marL="514350" indent="-514350">
              <a:spcAft>
                <a:spcPts val="600"/>
              </a:spcAft>
              <a:buFont typeface="Arial" panose="020B0604020202020204" pitchFamily="34" charset="0"/>
              <a:buChar char="•"/>
            </a:pPr>
            <a:r>
              <a:rPr lang="en-US" sz="2800" dirty="0">
                <a:latin typeface="+mn-lt"/>
              </a:rPr>
              <a:t>It is not available on the WIC customer’s benefit balance</a:t>
            </a:r>
          </a:p>
          <a:p>
            <a:pPr>
              <a:spcAft>
                <a:spcPts val="600"/>
              </a:spcAft>
            </a:pPr>
            <a:endParaRPr lang="en-US" sz="1000" dirty="0">
              <a:latin typeface="+mn-lt"/>
            </a:endParaRPr>
          </a:p>
          <a:p>
            <a:pPr marL="514350" indent="-514350">
              <a:spcAft>
                <a:spcPts val="600"/>
              </a:spcAft>
              <a:buFont typeface="Arial" panose="020B0604020202020204" pitchFamily="34" charset="0"/>
              <a:buChar char="•"/>
            </a:pPr>
            <a:r>
              <a:rPr lang="en-US" sz="2800" dirty="0">
                <a:latin typeface="+mn-lt"/>
              </a:rPr>
              <a:t>Insufficient quantities of the WIC food item on the WIC cardholder’s benefit balance</a:t>
            </a:r>
          </a:p>
          <a:p>
            <a:pPr>
              <a:spcAft>
                <a:spcPts val="600"/>
              </a:spcAft>
            </a:pPr>
            <a:endParaRPr lang="en-US" sz="1000" dirty="0">
              <a:latin typeface="+mn-lt"/>
            </a:endParaRPr>
          </a:p>
          <a:p>
            <a:pPr marL="514350" indent="-514350">
              <a:spcAft>
                <a:spcPts val="600"/>
              </a:spcAft>
              <a:buFont typeface="Arial" panose="020B0604020202020204" pitchFamily="34" charset="0"/>
              <a:buChar char="•"/>
            </a:pPr>
            <a:r>
              <a:rPr lang="en-US" sz="2800" dirty="0">
                <a:latin typeface="+mn-lt"/>
              </a:rPr>
              <a:t>The current WIC benefit period has ended</a:t>
            </a:r>
          </a:p>
          <a:p>
            <a:pPr marL="228600" indent="-228600">
              <a:spcAft>
                <a:spcPts val="600"/>
              </a:spcAft>
              <a:buFont typeface="Arial" panose="020B0604020202020204" pitchFamily="34" charset="0"/>
              <a:buChar char="•"/>
            </a:pPr>
            <a:endParaRPr lang="en-US" sz="1000" dirty="0">
              <a:latin typeface="+mn-lt"/>
            </a:endParaRPr>
          </a:p>
          <a:p>
            <a:pPr marL="514350" indent="-514350">
              <a:spcAft>
                <a:spcPts val="600"/>
              </a:spcAft>
              <a:buFont typeface="Arial" panose="020B0604020202020204" pitchFamily="34" charset="0"/>
              <a:buChar char="•"/>
            </a:pPr>
            <a:r>
              <a:rPr lang="en-US" sz="2800" dirty="0">
                <a:latin typeface="+mn-lt"/>
              </a:rPr>
              <a:t>Retailer POS software has out of date APL records (not flagged as WIC item)</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cxnSp>
        <p:nvCxnSpPr>
          <p:cNvPr id="6" name="Straight Connector 5"/>
          <p:cNvCxnSpPr>
            <a:cxnSpLocks/>
          </p:cNvCxnSpPr>
          <p:nvPr/>
        </p:nvCxnSpPr>
        <p:spPr>
          <a:xfrm>
            <a:off x="2740025" y="1123156"/>
            <a:ext cx="5029200"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8A1ECEF0-B277-4A22-E968-03BDE0421B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3225" y="4399756"/>
            <a:ext cx="487363" cy="487363"/>
          </a:xfrm>
          <a:prstGeom prst="rect">
            <a:avLst/>
          </a:prstGeom>
        </p:spPr>
      </p:pic>
    </p:spTree>
    <p:extLst>
      <p:ext uri="{BB962C8B-B14F-4D97-AF65-F5344CB8AC3E}">
        <p14:creationId xmlns:p14="http://schemas.microsoft.com/office/powerpoint/2010/main" val="790809146"/>
      </p:ext>
    </p:extLst>
  </p:cSld>
  <p:clrMapOvr>
    <a:masterClrMapping/>
  </p:clrMapOvr>
  <mc:AlternateContent xmlns:mc="http://schemas.openxmlformats.org/markup-compatibility/2006" xmlns:p14="http://schemas.microsoft.com/office/powerpoint/2010/main">
    <mc:Choice Requires="p14">
      <p:transition spd="slow" p14:dur="2000" advTm="52000"/>
    </mc:Choice>
    <mc:Fallback xmlns="">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99" objId="3"/>
        <p14:stopEvt time="49256"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36591" y="1689365"/>
            <a:ext cx="9570870" cy="3477875"/>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200" dirty="0">
                <a:latin typeface="+mn-lt"/>
                <a:cs typeface="Arial" panose="020B0604020202020204" pitchFamily="34" charset="0"/>
              </a:rPr>
              <a:t>Understanding Error Messages</a:t>
            </a:r>
          </a:p>
          <a:p>
            <a:pPr marL="571500" indent="-571500">
              <a:lnSpc>
                <a:spcPct val="150000"/>
              </a:lnSpc>
              <a:buFont typeface="Arial" panose="020B0604020202020204" pitchFamily="34" charset="0"/>
              <a:buChar char="•"/>
            </a:pPr>
            <a:r>
              <a:rPr lang="en-US" sz="3200" dirty="0">
                <a:latin typeface="+mn-lt"/>
                <a:cs typeface="Arial" panose="020B0604020202020204" pitchFamily="34" charset="0"/>
              </a:rPr>
              <a:t>Points of Contact</a:t>
            </a:r>
          </a:p>
          <a:p>
            <a:pPr marL="571500" indent="-571500">
              <a:lnSpc>
                <a:spcPct val="150000"/>
              </a:lnSpc>
              <a:buFont typeface="Arial" panose="020B0604020202020204" pitchFamily="34" charset="0"/>
              <a:buChar char="•"/>
            </a:pPr>
            <a:r>
              <a:rPr lang="en-US" sz="3200" dirty="0">
                <a:latin typeface="+mn-lt"/>
                <a:cs typeface="Arial" panose="020B0604020202020204" pitchFamily="34" charset="0"/>
              </a:rPr>
              <a:t>Report Reimbursement Issues to State WIC Office</a:t>
            </a:r>
          </a:p>
          <a:p>
            <a:pPr marL="571500" indent="-571500">
              <a:lnSpc>
                <a:spcPct val="150000"/>
              </a:lnSpc>
              <a:buFont typeface="Arial" panose="020B0604020202020204" pitchFamily="34" charset="0"/>
              <a:buChar char="•"/>
            </a:pPr>
            <a:r>
              <a:rPr lang="en-US" sz="3200" dirty="0">
                <a:latin typeface="+mn-lt"/>
                <a:cs typeface="Arial" panose="020B0604020202020204" pitchFamily="34" charset="0"/>
              </a:rPr>
              <a:t>Communications and Reporting  </a:t>
            </a:r>
          </a:p>
          <a:p>
            <a:endParaRPr lang="en-US" sz="2800" dirty="0">
              <a:solidFill>
                <a:srgbClr val="C00000"/>
              </a:solidFill>
              <a:latin typeface="Arial Rounded MT Bold" pitchFamily="34" charset="0"/>
            </a:endParaRPr>
          </a:p>
        </p:txBody>
      </p:sp>
      <p:sp>
        <p:nvSpPr>
          <p:cNvPr id="2" name="Title 1"/>
          <p:cNvSpPr>
            <a:spLocks noGrp="1"/>
          </p:cNvSpPr>
          <p:nvPr>
            <p:ph type="title"/>
          </p:nvPr>
        </p:nvSpPr>
        <p:spPr>
          <a:xfrm>
            <a:off x="533083" y="386247"/>
            <a:ext cx="9595485" cy="1110986"/>
          </a:xfrm>
        </p:spPr>
        <p:txBody>
          <a:bodyPr>
            <a:normAutofit/>
          </a:bodyPr>
          <a:lstStyle/>
          <a:p>
            <a:r>
              <a:rPr lang="en-US" sz="4000" b="1" dirty="0">
                <a:solidFill>
                  <a:schemeClr val="accent3"/>
                </a:solidFill>
                <a:cs typeface="Arial" panose="020B0604020202020204" pitchFamily="34" charset="0"/>
              </a:rPr>
              <a:t>Handling POS Problems</a:t>
            </a:r>
          </a:p>
        </p:txBody>
      </p:sp>
      <p:pic>
        <p:nvPicPr>
          <p:cNvPr id="5" name="Picture 4"/>
          <p:cNvPicPr>
            <a:picLocks noChangeAspect="1"/>
          </p:cNvPicPr>
          <p:nvPr/>
        </p:nvPicPr>
        <p:blipFill>
          <a:blip r:embed="rId5"/>
          <a:stretch>
            <a:fillRect/>
          </a:stretch>
        </p:blipFill>
        <p:spPr>
          <a:xfrm>
            <a:off x="-17924" y="6105383"/>
            <a:ext cx="10679573" cy="560530"/>
          </a:xfrm>
          <a:prstGeom prst="rect">
            <a:avLst/>
          </a:prstGeom>
        </p:spPr>
      </p:pic>
      <p:pic>
        <p:nvPicPr>
          <p:cNvPr id="6" name="Picture 5"/>
          <p:cNvPicPr>
            <a:picLocks noChangeAspect="1"/>
          </p:cNvPicPr>
          <p:nvPr/>
        </p:nvPicPr>
        <p:blipFill>
          <a:blip r:embed="rId6"/>
          <a:stretch>
            <a:fillRect/>
          </a:stretch>
        </p:blipFill>
        <p:spPr>
          <a:xfrm>
            <a:off x="249061" y="238877"/>
            <a:ext cx="10058400" cy="226196"/>
          </a:xfrm>
          <a:prstGeom prst="rect">
            <a:avLst/>
          </a:prstGeom>
        </p:spPr>
      </p:pic>
      <p:cxnSp>
        <p:nvCxnSpPr>
          <p:cNvPr id="7" name="Straight Connector 6"/>
          <p:cNvCxnSpPr/>
          <p:nvPr/>
        </p:nvCxnSpPr>
        <p:spPr>
          <a:xfrm>
            <a:off x="2662813" y="1199356"/>
            <a:ext cx="5336023"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Slid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18968" y="5167240"/>
            <a:ext cx="609600" cy="609600"/>
          </a:xfrm>
          <a:prstGeom prst="rect">
            <a:avLst/>
          </a:prstGeom>
        </p:spPr>
      </p:pic>
    </p:spTree>
    <p:extLst>
      <p:ext uri="{BB962C8B-B14F-4D97-AF65-F5344CB8AC3E}">
        <p14:creationId xmlns:p14="http://schemas.microsoft.com/office/powerpoint/2010/main" val="145897711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28358" objId="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7924" y="6105383"/>
            <a:ext cx="10679573" cy="560530"/>
          </a:xfrm>
          <a:prstGeom prst="rect">
            <a:avLst/>
          </a:prstGeom>
        </p:spPr>
      </p:pic>
      <p:sp>
        <p:nvSpPr>
          <p:cNvPr id="4" name="Rectangle 3"/>
          <p:cNvSpPr/>
          <p:nvPr/>
        </p:nvSpPr>
        <p:spPr>
          <a:xfrm>
            <a:off x="254562" y="1295215"/>
            <a:ext cx="10134600" cy="1354217"/>
          </a:xfrm>
          <a:prstGeom prst="rect">
            <a:avLst/>
          </a:prstGeom>
        </p:spPr>
        <p:txBody>
          <a:bodyPr wrap="square">
            <a:spAutoFit/>
          </a:bodyPr>
          <a:lstStyle/>
          <a:p>
            <a:pPr marL="339725" indent="-285750">
              <a:spcBef>
                <a:spcPts val="0"/>
              </a:spcBef>
              <a:spcAft>
                <a:spcPts val="0"/>
              </a:spcAft>
              <a:buFont typeface="Arial" panose="020B0604020202020204" pitchFamily="34" charset="0"/>
              <a:buChar char="•"/>
            </a:pPr>
            <a:endParaRPr lang="en-US" sz="2800" dirty="0">
              <a:solidFill>
                <a:srgbClr val="17365D"/>
              </a:solidFill>
              <a:latin typeface="+mn-lt"/>
              <a:ea typeface="Times New Roman" panose="02020603050405020304" pitchFamily="18" charset="0"/>
              <a:cs typeface="Arial" panose="020B0604020202020204" pitchFamily="34" charset="0"/>
            </a:endParaRPr>
          </a:p>
          <a:p>
            <a:pPr marL="339725" marR="0" indent="-285750">
              <a:spcBef>
                <a:spcPts val="0"/>
              </a:spcBef>
              <a:spcAft>
                <a:spcPts val="0"/>
              </a:spcAft>
              <a:buFont typeface="Arial" panose="020B0604020202020204" pitchFamily="34" charset="0"/>
              <a:buChar char="•"/>
            </a:pPr>
            <a:endParaRPr lang="en-US" sz="2800" dirty="0">
              <a:latin typeface="+mn-lt"/>
              <a:ea typeface="Times New Roman" panose="02020603050405020304" pitchFamily="18" charset="0"/>
              <a:cs typeface="Arial" panose="020B0604020202020204" pitchFamily="34" charset="0"/>
            </a:endParaRPr>
          </a:p>
          <a:p>
            <a:pPr marL="53975" marR="0">
              <a:spcBef>
                <a:spcPts val="0"/>
              </a:spcBef>
              <a:spcAft>
                <a:spcPts val="0"/>
              </a:spcAft>
            </a:pPr>
            <a:endParaRPr lang="en-US" sz="2600" dirty="0">
              <a:ea typeface="Times New Roman" panose="02020603050405020304" pitchFamily="18" charset="0"/>
              <a:cs typeface="Arial" panose="020B0604020202020204" pitchFamily="34" charset="0"/>
            </a:endParaRPr>
          </a:p>
        </p:txBody>
      </p:sp>
      <p:sp>
        <p:nvSpPr>
          <p:cNvPr id="2" name="TextBox 1"/>
          <p:cNvSpPr txBox="1"/>
          <p:nvPr/>
        </p:nvSpPr>
        <p:spPr>
          <a:xfrm>
            <a:off x="210961" y="494993"/>
            <a:ext cx="10134600" cy="707886"/>
          </a:xfrm>
          <a:prstGeom prst="rect">
            <a:avLst/>
          </a:prstGeom>
          <a:noFill/>
        </p:spPr>
        <p:txBody>
          <a:bodyPr wrap="square" rtlCol="0">
            <a:spAutoFit/>
          </a:bodyPr>
          <a:lstStyle/>
          <a:p>
            <a:pPr algn="ctr"/>
            <a:r>
              <a:rPr lang="en-US" sz="4000" b="1" dirty="0">
                <a:solidFill>
                  <a:schemeClr val="accent3"/>
                </a:solidFill>
                <a:latin typeface="+mj-lt"/>
              </a:rPr>
              <a:t>Recap</a:t>
            </a:r>
          </a:p>
        </p:txBody>
      </p:sp>
      <p:pic>
        <p:nvPicPr>
          <p:cNvPr id="5" name="Picture 4"/>
          <p:cNvPicPr>
            <a:picLocks noChangeAspect="1"/>
          </p:cNvPicPr>
          <p:nvPr/>
        </p:nvPicPr>
        <p:blipFill>
          <a:blip r:embed="rId6"/>
          <a:stretch>
            <a:fillRect/>
          </a:stretch>
        </p:blipFill>
        <p:spPr>
          <a:xfrm>
            <a:off x="249061" y="195956"/>
            <a:ext cx="10058400" cy="226196"/>
          </a:xfrm>
          <a:prstGeom prst="rect">
            <a:avLst/>
          </a:prstGeom>
        </p:spPr>
      </p:pic>
      <p:sp>
        <p:nvSpPr>
          <p:cNvPr id="6" name="Rectangle 5"/>
          <p:cNvSpPr/>
          <p:nvPr/>
        </p:nvSpPr>
        <p:spPr>
          <a:xfrm>
            <a:off x="454025" y="1504157"/>
            <a:ext cx="9853436" cy="3970318"/>
          </a:xfrm>
          <a:prstGeom prst="rect">
            <a:avLst/>
          </a:prstGeom>
        </p:spPr>
        <p:txBody>
          <a:bodyPr wrap="square">
            <a:spAutoFit/>
          </a:bodyPr>
          <a:lstStyle/>
          <a:p>
            <a:pPr marL="339725" marR="0" indent="-285750">
              <a:spcBef>
                <a:spcPts val="0"/>
              </a:spcBef>
              <a:spcAft>
                <a:spcPts val="0"/>
              </a:spcAft>
              <a:buFont typeface="Arial" panose="020B0604020202020204" pitchFamily="34" charset="0"/>
              <a:buChar char="•"/>
            </a:pPr>
            <a:r>
              <a:rPr lang="en-US" sz="2800" b="1" dirty="0">
                <a:solidFill>
                  <a:srgbClr val="17365D"/>
                </a:solidFill>
                <a:latin typeface="+mn-lt"/>
                <a:ea typeface="Times New Roman" panose="02020603050405020304" pitchFamily="18" charset="0"/>
                <a:cs typeface="Arial" panose="020B0604020202020204" pitchFamily="34" charset="0"/>
              </a:rPr>
              <a:t>Minimum Stocking Requirements: </a:t>
            </a:r>
            <a:r>
              <a:rPr lang="en-US" sz="2800" dirty="0">
                <a:solidFill>
                  <a:srgbClr val="17365D"/>
                </a:solidFill>
                <a:latin typeface="+mn-lt"/>
                <a:ea typeface="Times New Roman" panose="02020603050405020304" pitchFamily="18" charset="0"/>
                <a:cs typeface="Arial" panose="020B0604020202020204" pitchFamily="34" charset="0"/>
              </a:rPr>
              <a:t>Identifies which foods and in what quantities are required by all approved retailers to have in stock at all times</a:t>
            </a:r>
          </a:p>
          <a:p>
            <a:pPr marL="339725" marR="0" indent="-285750">
              <a:spcBef>
                <a:spcPts val="0"/>
              </a:spcBef>
              <a:spcAft>
                <a:spcPts val="0"/>
              </a:spcAft>
              <a:buFont typeface="Arial" panose="020B0604020202020204" pitchFamily="34" charset="0"/>
              <a:buChar char="•"/>
            </a:pPr>
            <a:endParaRPr lang="en-US" sz="2800" dirty="0">
              <a:solidFill>
                <a:srgbClr val="17365D"/>
              </a:solidFill>
              <a:latin typeface="+mn-lt"/>
              <a:ea typeface="Times New Roman" panose="02020603050405020304" pitchFamily="18" charset="0"/>
              <a:cs typeface="Arial" panose="020B0604020202020204" pitchFamily="34" charset="0"/>
            </a:endParaRPr>
          </a:p>
          <a:p>
            <a:pPr marL="339725" marR="0" indent="-285750">
              <a:spcBef>
                <a:spcPts val="0"/>
              </a:spcBef>
              <a:spcAft>
                <a:spcPts val="0"/>
              </a:spcAft>
              <a:buFont typeface="Arial" panose="020B0604020202020204" pitchFamily="34" charset="0"/>
              <a:buChar char="•"/>
            </a:pPr>
            <a:r>
              <a:rPr lang="en-US" sz="2800" b="1" dirty="0">
                <a:solidFill>
                  <a:srgbClr val="17365D"/>
                </a:solidFill>
                <a:latin typeface="+mn-lt"/>
                <a:ea typeface="Times New Roman" panose="02020603050405020304" pitchFamily="18" charset="0"/>
                <a:cs typeface="Arial" panose="020B0604020202020204" pitchFamily="34" charset="0"/>
              </a:rPr>
              <a:t>Signage &amp; Shelf Labels: </a:t>
            </a:r>
            <a:r>
              <a:rPr lang="en-US" sz="2800" dirty="0">
                <a:solidFill>
                  <a:srgbClr val="17365D"/>
                </a:solidFill>
                <a:latin typeface="+mn-lt"/>
                <a:ea typeface="Times New Roman" panose="02020603050405020304" pitchFamily="18" charset="0"/>
                <a:cs typeface="Arial" panose="020B0604020202020204" pitchFamily="34" charset="0"/>
              </a:rPr>
              <a:t>Identifies the approved foods and types of foods allowed</a:t>
            </a:r>
          </a:p>
          <a:p>
            <a:pPr marL="339725" marR="0" indent="-285750">
              <a:spcBef>
                <a:spcPts val="0"/>
              </a:spcBef>
              <a:spcAft>
                <a:spcPts val="0"/>
              </a:spcAft>
              <a:buFont typeface="Arial" panose="020B0604020202020204" pitchFamily="34" charset="0"/>
              <a:buChar char="•"/>
            </a:pPr>
            <a:endParaRPr lang="en-US" sz="2800" dirty="0">
              <a:solidFill>
                <a:srgbClr val="17365D"/>
              </a:solidFill>
              <a:latin typeface="+mn-lt"/>
              <a:ea typeface="Times New Roman" panose="02020603050405020304" pitchFamily="18" charset="0"/>
              <a:cs typeface="Arial" panose="020B0604020202020204" pitchFamily="34" charset="0"/>
            </a:endParaRPr>
          </a:p>
          <a:p>
            <a:pPr marL="339725" marR="0" indent="-285750">
              <a:spcBef>
                <a:spcPts val="0"/>
              </a:spcBef>
              <a:spcAft>
                <a:spcPts val="0"/>
              </a:spcAft>
              <a:buFont typeface="Arial" panose="020B0604020202020204" pitchFamily="34" charset="0"/>
              <a:buChar char="•"/>
            </a:pPr>
            <a:r>
              <a:rPr lang="en-US" sz="2800" b="1" dirty="0" err="1">
                <a:solidFill>
                  <a:srgbClr val="17365D"/>
                </a:solidFill>
                <a:latin typeface="+mn-lt"/>
                <a:ea typeface="Times New Roman" panose="02020603050405020304" pitchFamily="18" charset="0"/>
                <a:cs typeface="Arial" panose="020B0604020202020204" pitchFamily="34" charset="0"/>
              </a:rPr>
              <a:t>eWIC</a:t>
            </a:r>
            <a:r>
              <a:rPr lang="en-US" sz="2800" b="1" dirty="0">
                <a:solidFill>
                  <a:srgbClr val="17365D"/>
                </a:solidFill>
                <a:latin typeface="+mn-lt"/>
                <a:ea typeface="Times New Roman" panose="02020603050405020304" pitchFamily="18" charset="0"/>
                <a:cs typeface="Arial" panose="020B0604020202020204" pitchFamily="34" charset="0"/>
              </a:rPr>
              <a:t> Transactions: </a:t>
            </a:r>
            <a:r>
              <a:rPr lang="en-US" sz="2800" dirty="0">
                <a:solidFill>
                  <a:srgbClr val="17365D"/>
                </a:solidFill>
                <a:latin typeface="+mn-lt"/>
                <a:ea typeface="Times New Roman" panose="02020603050405020304" pitchFamily="18" charset="0"/>
                <a:cs typeface="Arial" panose="020B0604020202020204" pitchFamily="34" charset="0"/>
              </a:rPr>
              <a:t>Handling </a:t>
            </a:r>
            <a:r>
              <a:rPr lang="en-US" sz="2800" dirty="0" err="1">
                <a:solidFill>
                  <a:srgbClr val="17365D"/>
                </a:solidFill>
                <a:latin typeface="+mn-lt"/>
                <a:ea typeface="Times New Roman" panose="02020603050405020304" pitchFamily="18" charset="0"/>
                <a:cs typeface="Arial" panose="020B0604020202020204" pitchFamily="34" charset="0"/>
              </a:rPr>
              <a:t>eWIC</a:t>
            </a:r>
            <a:r>
              <a:rPr lang="en-US" sz="2800" dirty="0">
                <a:solidFill>
                  <a:srgbClr val="17365D"/>
                </a:solidFill>
                <a:latin typeface="+mn-lt"/>
                <a:ea typeface="Times New Roman" panose="02020603050405020304" pitchFamily="18" charset="0"/>
                <a:cs typeface="Arial" panose="020B0604020202020204" pitchFamily="34" charset="0"/>
              </a:rPr>
              <a:t> transactions, </a:t>
            </a:r>
            <a:r>
              <a:rPr lang="en-US" sz="2800" dirty="0" err="1">
                <a:solidFill>
                  <a:srgbClr val="17365D"/>
                </a:solidFill>
                <a:latin typeface="+mn-lt"/>
                <a:ea typeface="Times New Roman" panose="02020603050405020304" pitchFamily="18" charset="0"/>
                <a:cs typeface="Arial" panose="020B0604020202020204" pitchFamily="34" charset="0"/>
              </a:rPr>
              <a:t>eWIC</a:t>
            </a:r>
            <a:r>
              <a:rPr lang="en-US" sz="2800" dirty="0">
                <a:solidFill>
                  <a:srgbClr val="17365D"/>
                </a:solidFill>
                <a:latin typeface="+mn-lt"/>
                <a:ea typeface="Times New Roman" panose="02020603050405020304" pitchFamily="18" charset="0"/>
                <a:cs typeface="Arial" panose="020B0604020202020204" pitchFamily="34" charset="0"/>
              </a:rPr>
              <a:t> receipts, voids and errors</a:t>
            </a:r>
          </a:p>
        </p:txBody>
      </p:sp>
      <p:pic>
        <p:nvPicPr>
          <p:cNvPr id="7" name="Slide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87759" y="5378617"/>
            <a:ext cx="609600" cy="609600"/>
          </a:xfrm>
          <a:prstGeom prst="rect">
            <a:avLst/>
          </a:prstGeom>
        </p:spPr>
      </p:pic>
    </p:spTree>
    <p:extLst>
      <p:ext uri="{BB962C8B-B14F-4D97-AF65-F5344CB8AC3E}">
        <p14:creationId xmlns:p14="http://schemas.microsoft.com/office/powerpoint/2010/main" val="1337502314"/>
      </p:ext>
    </p:extLst>
  </p:cSld>
  <p:clrMapOvr>
    <a:masterClrMapping/>
  </p:clrMapOvr>
  <mc:AlternateContent xmlns:mc="http://schemas.openxmlformats.org/markup-compatibility/2006" xmlns:p14="http://schemas.microsoft.com/office/powerpoint/2010/main">
    <mc:Choice Requires="p14">
      <p:transition spd="slow" p14:dur="2000" advTm="15834"/>
    </mc:Choice>
    <mc:Fallback xmlns="">
      <p:transition spd="slow" advTm="1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 objId="7"/>
        <p14:stopEvt time="14306" objId="7"/>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7" name="Picture 6"/>
          <p:cNvPicPr>
            <a:picLocks noChangeAspect="1"/>
          </p:cNvPicPr>
          <p:nvPr/>
        </p:nvPicPr>
        <p:blipFill>
          <a:blip r:embed="rId6">
            <a:clrChange>
              <a:clrFrom>
                <a:srgbClr val="F9F9FA"/>
              </a:clrFrom>
              <a:clrTo>
                <a:srgbClr val="F9F9FA">
                  <a:alpha val="0"/>
                </a:srgbClr>
              </a:clrTo>
            </a:clrChange>
            <a:extLst>
              <a:ext uri="{BEBA8EAE-BF5A-486C-A8C5-ECC9F3942E4B}">
                <a14:imgProps xmlns:a14="http://schemas.microsoft.com/office/drawing/2010/main">
                  <a14:imgLayer r:embed="rId7">
                    <a14:imgEffect>
                      <a14:saturation sat="96000"/>
                    </a14:imgEffect>
                  </a14:imgLayer>
                </a14:imgProps>
              </a:ext>
            </a:extLst>
          </a:blip>
          <a:stretch>
            <a:fillRect/>
          </a:stretch>
        </p:blipFill>
        <p:spPr>
          <a:xfrm>
            <a:off x="2206625" y="1504156"/>
            <a:ext cx="5929312" cy="281904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8"/>
          <a:stretch>
            <a:fillRect/>
          </a:stretch>
        </p:blipFill>
        <p:spPr>
          <a:xfrm>
            <a:off x="249061" y="238877"/>
            <a:ext cx="10058400" cy="226196"/>
          </a:xfrm>
          <a:prstGeom prst="rect">
            <a:avLst/>
          </a:prstGeom>
        </p:spPr>
      </p:pic>
      <p:sp>
        <p:nvSpPr>
          <p:cNvPr id="3" name="TextBox 2"/>
          <p:cNvSpPr txBox="1"/>
          <p:nvPr/>
        </p:nvSpPr>
        <p:spPr>
          <a:xfrm>
            <a:off x="911225" y="5009356"/>
            <a:ext cx="8839200" cy="646331"/>
          </a:xfrm>
          <a:prstGeom prst="rect">
            <a:avLst/>
          </a:prstGeom>
          <a:noFill/>
        </p:spPr>
        <p:txBody>
          <a:bodyPr wrap="square" rtlCol="0">
            <a:spAutoFit/>
          </a:bodyPr>
          <a:lstStyle/>
          <a:p>
            <a:pPr algn="ctr"/>
            <a:r>
              <a:rPr lang="en-US" sz="3600" b="1" dirty="0">
                <a:solidFill>
                  <a:srgbClr val="0070C0"/>
                </a:solidFill>
              </a:rPr>
              <a:t>WIC_retailer@vdh.virginia.gov</a:t>
            </a:r>
            <a:r>
              <a:rPr lang="en-US" sz="3600" dirty="0">
                <a:solidFill>
                  <a:srgbClr val="0070C0"/>
                </a:solidFill>
              </a:rPr>
              <a:t> </a:t>
            </a:r>
            <a:r>
              <a:rPr lang="en-US" dirty="0">
                <a:solidFill>
                  <a:srgbClr val="0070C0"/>
                </a:solidFill>
              </a:rPr>
              <a:t> </a:t>
            </a:r>
          </a:p>
        </p:txBody>
      </p:sp>
      <p:pic>
        <p:nvPicPr>
          <p:cNvPr id="2" name="Slid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14577" y="5104752"/>
            <a:ext cx="609600" cy="609600"/>
          </a:xfrm>
          <a:prstGeom prst="rect">
            <a:avLst/>
          </a:prstGeom>
        </p:spPr>
      </p:pic>
    </p:spTree>
    <p:extLst>
      <p:ext uri="{BB962C8B-B14F-4D97-AF65-F5344CB8AC3E}">
        <p14:creationId xmlns:p14="http://schemas.microsoft.com/office/powerpoint/2010/main" val="1074496105"/>
      </p:ext>
    </p:extLst>
  </p:cSld>
  <p:clrMapOvr>
    <a:masterClrMapping/>
  </p:clrMapOvr>
  <mc:AlternateContent xmlns:mc="http://schemas.openxmlformats.org/markup-compatibility/2006" xmlns:p14="http://schemas.microsoft.com/office/powerpoint/2010/main">
    <mc:Choice Requires="p14">
      <p:transition spd="slow" p14:dur="2000" advTm="18654"/>
    </mc:Choice>
    <mc:Fallback xmlns="">
      <p:transition spd="slow" advTm="18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7558" objId="2"/>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sp>
        <p:nvSpPr>
          <p:cNvPr id="6" name="TextBox 5"/>
          <p:cNvSpPr txBox="1"/>
          <p:nvPr/>
        </p:nvSpPr>
        <p:spPr>
          <a:xfrm>
            <a:off x="1520825" y="610997"/>
            <a:ext cx="7110307" cy="707886"/>
          </a:xfrm>
          <a:prstGeom prst="rect">
            <a:avLst/>
          </a:prstGeom>
          <a:noFill/>
        </p:spPr>
        <p:txBody>
          <a:bodyPr wrap="square" rtlCol="0">
            <a:spAutoFit/>
          </a:bodyPr>
          <a:lstStyle/>
          <a:p>
            <a:pPr algn="ctr" defTabSz="888797" fontAlgn="auto">
              <a:spcBef>
                <a:spcPts val="0"/>
              </a:spcBef>
              <a:spcAft>
                <a:spcPts val="0"/>
              </a:spcAft>
            </a:pPr>
            <a:r>
              <a:rPr lang="en-US" sz="4000" b="1" dirty="0">
                <a:solidFill>
                  <a:schemeClr val="accent3"/>
                </a:solidFill>
                <a:latin typeface="Calibri"/>
                <a:ea typeface="+mn-ea"/>
                <a:cs typeface="+mn-cs"/>
              </a:rPr>
              <a:t>Complaints &amp; Incidents</a:t>
            </a:r>
          </a:p>
        </p:txBody>
      </p:sp>
      <p:cxnSp>
        <p:nvCxnSpPr>
          <p:cNvPr id="8" name="Straight Connector 7"/>
          <p:cNvCxnSpPr>
            <a:cxnSpLocks/>
          </p:cNvCxnSpPr>
          <p:nvPr/>
        </p:nvCxnSpPr>
        <p:spPr>
          <a:xfrm>
            <a:off x="2511425" y="1318883"/>
            <a:ext cx="5181600"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68425" y="2375836"/>
            <a:ext cx="7818085" cy="1815882"/>
          </a:xfrm>
          <a:prstGeom prst="rect">
            <a:avLst/>
          </a:prstGeom>
          <a:noFill/>
        </p:spPr>
        <p:txBody>
          <a:bodyPr wrap="square" rtlCol="0">
            <a:spAutoFit/>
          </a:bodyPr>
          <a:lstStyle/>
          <a:p>
            <a:r>
              <a:rPr lang="en-US" sz="2800" dirty="0">
                <a:latin typeface="+mn-lt"/>
              </a:rPr>
              <a:t>The Complaint and Incident form is used to report any WIC issues related to WIC participants and their transactions. The form can be found on our retailer website: </a:t>
            </a:r>
            <a:r>
              <a:rPr lang="en-US" sz="2800" dirty="0">
                <a:latin typeface="+mn-lt"/>
                <a:hlinkClick r:id="rId7"/>
              </a:rPr>
              <a:t>www.VirginiaWICRetailers.com</a:t>
            </a:r>
            <a:r>
              <a:rPr lang="en-US" sz="2800" dirty="0">
                <a:latin typeface="+mn-lt"/>
              </a:rPr>
              <a:t> </a:t>
            </a:r>
          </a:p>
        </p:txBody>
      </p:sp>
      <p:pic>
        <p:nvPicPr>
          <p:cNvPr id="3" name="Slie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80114" y="5443062"/>
            <a:ext cx="609600" cy="609600"/>
          </a:xfrm>
          <a:prstGeom prst="rect">
            <a:avLst/>
          </a:prstGeom>
        </p:spPr>
      </p:pic>
    </p:spTree>
    <p:extLst>
      <p:ext uri="{BB962C8B-B14F-4D97-AF65-F5344CB8AC3E}">
        <p14:creationId xmlns:p14="http://schemas.microsoft.com/office/powerpoint/2010/main" val="3991719749"/>
      </p:ext>
    </p:extLst>
  </p:cSld>
  <p:clrMapOvr>
    <a:masterClrMapping/>
  </p:clrMapOvr>
  <mc:AlternateContent xmlns:mc="http://schemas.openxmlformats.org/markup-compatibility/2006" xmlns:p14="http://schemas.microsoft.com/office/powerpoint/2010/main">
    <mc:Choice Requires="p14">
      <p:transition spd="slow" p14:dur="2000" advTm="64627"/>
    </mc:Choice>
    <mc:Fallback xmlns="">
      <p:transition spd="slow" advTm="64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64203"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54025" y="1617576"/>
            <a:ext cx="7848600" cy="446276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latin typeface="+mn-lt"/>
                <a:cs typeface="Arial" panose="020B0604020202020204" pitchFamily="34" charset="0"/>
              </a:rPr>
              <a:t>On-Site Monitoring Reviews</a:t>
            </a:r>
          </a:p>
          <a:p>
            <a:pPr marL="457200" indent="-457200">
              <a:spcAft>
                <a:spcPts val="1200"/>
              </a:spcAft>
              <a:buFont typeface="Arial" panose="020B0604020202020204" pitchFamily="34" charset="0"/>
              <a:buChar char="•"/>
            </a:pPr>
            <a:r>
              <a:rPr lang="en-US" sz="2800" dirty="0">
                <a:latin typeface="+mn-lt"/>
                <a:cs typeface="Arial" panose="020B0604020202020204" pitchFamily="34" charset="0"/>
              </a:rPr>
              <a:t>Formula Audits</a:t>
            </a:r>
          </a:p>
          <a:p>
            <a:pPr marL="914400" lvl="1" indent="-457200">
              <a:spcAft>
                <a:spcPts val="1200"/>
              </a:spcAft>
              <a:buFont typeface="Arial" panose="020B0604020202020204" pitchFamily="34" charset="0"/>
              <a:buChar char="•"/>
            </a:pPr>
            <a:r>
              <a:rPr lang="en-US" sz="2800" dirty="0">
                <a:latin typeface="+mn-lt"/>
                <a:cs typeface="Arial" panose="020B0604020202020204" pitchFamily="34" charset="0"/>
              </a:rPr>
              <a:t>Required to purchase from approved supplier</a:t>
            </a:r>
          </a:p>
          <a:p>
            <a:pPr marL="914400" lvl="1" indent="-457200">
              <a:spcAft>
                <a:spcPts val="1200"/>
              </a:spcAft>
              <a:buFont typeface="Arial" panose="020B0604020202020204" pitchFamily="34" charset="0"/>
              <a:buChar char="•"/>
            </a:pPr>
            <a:r>
              <a:rPr lang="en-US" sz="2800" dirty="0">
                <a:latin typeface="+mn-lt"/>
                <a:cs typeface="Arial" panose="020B0604020202020204" pitchFamily="34" charset="0"/>
              </a:rPr>
              <a:t>Approved suppliers are on the WIC retailer resources webpage</a:t>
            </a:r>
          </a:p>
          <a:p>
            <a:pPr marL="914400" lvl="1" indent="-457200">
              <a:spcAft>
                <a:spcPts val="1200"/>
              </a:spcAft>
              <a:buFont typeface="Arial" panose="020B0604020202020204" pitchFamily="34" charset="0"/>
              <a:buChar char="•"/>
            </a:pPr>
            <a:r>
              <a:rPr lang="en-US" sz="2800" dirty="0">
                <a:latin typeface="+mn-lt"/>
                <a:cs typeface="Arial" panose="020B0604020202020204" pitchFamily="34" charset="0"/>
              </a:rPr>
              <a:t>Keep records for 12 months</a:t>
            </a:r>
          </a:p>
          <a:p>
            <a:pPr marL="457200" indent="-457200">
              <a:spcAft>
                <a:spcPts val="1200"/>
              </a:spcAft>
              <a:buFont typeface="Arial" panose="020B0604020202020204" pitchFamily="34" charset="0"/>
              <a:buChar char="•"/>
            </a:pPr>
            <a:r>
              <a:rPr lang="en-US" sz="2800" dirty="0">
                <a:latin typeface="+mn-lt"/>
                <a:cs typeface="Arial" panose="020B0604020202020204" pitchFamily="34" charset="0"/>
              </a:rPr>
              <a:t>Compliance Buys</a:t>
            </a:r>
          </a:p>
          <a:p>
            <a:pPr marL="457200" indent="-457200">
              <a:spcAft>
                <a:spcPts val="1200"/>
              </a:spcAft>
              <a:buFont typeface="Arial" panose="020B0604020202020204" pitchFamily="34" charset="0"/>
              <a:buChar char="•"/>
            </a:pPr>
            <a:r>
              <a:rPr lang="en-US" sz="2800" dirty="0">
                <a:latin typeface="+mn-lt"/>
                <a:cs typeface="Arial" panose="020B0604020202020204" pitchFamily="34" charset="0"/>
              </a:rPr>
              <a:t>Vendor Sanctions – review vendor manual</a:t>
            </a:r>
          </a:p>
        </p:txBody>
      </p:sp>
      <p:pic>
        <p:nvPicPr>
          <p:cNvPr id="4" name="Picture 3"/>
          <p:cNvPicPr>
            <a:picLocks noChangeAspect="1"/>
          </p:cNvPicPr>
          <p:nvPr/>
        </p:nvPicPr>
        <p:blipFill>
          <a:blip r:embed="rId5"/>
          <a:stretch>
            <a:fillRect/>
          </a:stretch>
        </p:blipFill>
        <p:spPr>
          <a:xfrm>
            <a:off x="8095407" y="3866356"/>
            <a:ext cx="2226499" cy="1869047"/>
          </a:xfrm>
          <a:prstGeom prst="rect">
            <a:avLst/>
          </a:prstGeom>
        </p:spPr>
      </p:pic>
      <p:sp>
        <p:nvSpPr>
          <p:cNvPr id="8" name="TextBox 7"/>
          <p:cNvSpPr txBox="1"/>
          <p:nvPr/>
        </p:nvSpPr>
        <p:spPr>
          <a:xfrm>
            <a:off x="611020" y="521000"/>
            <a:ext cx="9334482" cy="707886"/>
          </a:xfrm>
          <a:prstGeom prst="rect">
            <a:avLst/>
          </a:prstGeom>
          <a:noFill/>
        </p:spPr>
        <p:txBody>
          <a:bodyPr wrap="square" rtlCol="0">
            <a:spAutoFit/>
          </a:bodyPr>
          <a:lstStyle/>
          <a:p>
            <a:pPr algn="ctr"/>
            <a:r>
              <a:rPr lang="en-US" sz="4000" b="1" dirty="0">
                <a:solidFill>
                  <a:schemeClr val="accent3"/>
                </a:solidFill>
                <a:latin typeface="+mj-lt"/>
              </a:rPr>
              <a:t>Program Integrity and Monitoring</a:t>
            </a:r>
          </a:p>
        </p:txBody>
      </p:sp>
      <p:cxnSp>
        <p:nvCxnSpPr>
          <p:cNvPr id="9" name="Straight Connector 8"/>
          <p:cNvCxnSpPr>
            <a:cxnSpLocks/>
          </p:cNvCxnSpPr>
          <p:nvPr/>
        </p:nvCxnSpPr>
        <p:spPr>
          <a:xfrm>
            <a:off x="1492666" y="1210443"/>
            <a:ext cx="7620000"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stretch>
            <a:fillRect/>
          </a:stretch>
        </p:blipFill>
        <p:spPr>
          <a:xfrm>
            <a:off x="-17924" y="6105383"/>
            <a:ext cx="10679573" cy="560530"/>
          </a:xfrm>
          <a:prstGeom prst="rect">
            <a:avLst/>
          </a:prstGeom>
        </p:spPr>
      </p:pic>
      <p:pic>
        <p:nvPicPr>
          <p:cNvPr id="7" name="Picture 6"/>
          <p:cNvPicPr>
            <a:picLocks noChangeAspect="1"/>
          </p:cNvPicPr>
          <p:nvPr/>
        </p:nvPicPr>
        <p:blipFill>
          <a:blip r:embed="rId7"/>
          <a:stretch>
            <a:fillRect/>
          </a:stretch>
        </p:blipFill>
        <p:spPr>
          <a:xfrm>
            <a:off x="249061" y="238877"/>
            <a:ext cx="10058400" cy="226196"/>
          </a:xfrm>
          <a:prstGeom prst="rect">
            <a:avLst/>
          </a:prstGeom>
        </p:spPr>
      </p:pic>
      <p:pic>
        <p:nvPicPr>
          <p:cNvPr id="2" name="Slide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05643" y="5106971"/>
            <a:ext cx="990600" cy="990600"/>
          </a:xfrm>
          <a:prstGeom prst="rect">
            <a:avLst/>
          </a:prstGeom>
        </p:spPr>
      </p:pic>
      <p:sp>
        <p:nvSpPr>
          <p:cNvPr id="3" name="TextBox 2"/>
          <p:cNvSpPr txBox="1"/>
          <p:nvPr/>
        </p:nvSpPr>
        <p:spPr>
          <a:xfrm>
            <a:off x="911225" y="6124038"/>
            <a:ext cx="5530836" cy="523220"/>
          </a:xfrm>
          <a:prstGeom prst="rect">
            <a:avLst/>
          </a:prstGeom>
          <a:noFill/>
        </p:spPr>
        <p:txBody>
          <a:bodyPr wrap="square" rtlCol="0">
            <a:spAutoFit/>
          </a:bodyPr>
          <a:lstStyle/>
          <a:p>
            <a:r>
              <a:rPr lang="en-US" sz="2800" b="1" dirty="0">
                <a:solidFill>
                  <a:schemeClr val="bg1"/>
                </a:solidFill>
                <a:latin typeface="+mj-lt"/>
              </a:rPr>
              <a:t>Customer Service 1.877.TELL.WIC</a:t>
            </a:r>
          </a:p>
        </p:txBody>
      </p:sp>
    </p:spTree>
    <p:extLst>
      <p:ext uri="{BB962C8B-B14F-4D97-AF65-F5344CB8AC3E}">
        <p14:creationId xmlns:p14="http://schemas.microsoft.com/office/powerpoint/2010/main" val="2936908962"/>
      </p:ext>
    </p:extLst>
  </p:cSld>
  <p:clrMapOvr>
    <a:masterClrMapping/>
  </p:clrMapOvr>
  <mc:AlternateContent xmlns:mc="http://schemas.openxmlformats.org/markup-compatibility/2006" xmlns:p14="http://schemas.microsoft.com/office/powerpoint/2010/main">
    <mc:Choice Requires="p14">
      <p:transition spd="slow" p14:dur="2000" advTm="73931"/>
    </mc:Choice>
    <mc:Fallback xmlns="">
      <p:transition spd="slow" advTm="7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72656" objId="2"/>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473" y="609229"/>
            <a:ext cx="9595485" cy="1110986"/>
          </a:xfrm>
        </p:spPr>
        <p:txBody>
          <a:bodyPr>
            <a:normAutofit fontScale="90000"/>
          </a:bodyPr>
          <a:lstStyle/>
          <a:p>
            <a:r>
              <a:rPr lang="en-US" sz="4400" b="1" dirty="0">
                <a:solidFill>
                  <a:schemeClr val="accent3"/>
                </a:solidFill>
                <a:latin typeface="Calibri"/>
                <a:ea typeface="+mn-ea"/>
                <a:cs typeface="+mn-cs"/>
              </a:rPr>
              <a:t>Vendor Claims</a:t>
            </a:r>
            <a:br>
              <a:rPr lang="en-US" dirty="0"/>
            </a:br>
            <a:endParaRPr lang="en-US" dirty="0"/>
          </a:p>
        </p:txBody>
      </p:sp>
      <p:sp>
        <p:nvSpPr>
          <p:cNvPr id="3" name="Content Placeholder 2"/>
          <p:cNvSpPr>
            <a:spLocks noGrp="1"/>
          </p:cNvSpPr>
          <p:nvPr>
            <p:ph idx="1"/>
          </p:nvPr>
        </p:nvSpPr>
        <p:spPr>
          <a:xfrm>
            <a:off x="572193" y="1720215"/>
            <a:ext cx="9595485" cy="4399194"/>
          </a:xfrm>
        </p:spPr>
        <p:txBody>
          <a:bodyPr>
            <a:normAutofit/>
          </a:bodyPr>
          <a:lstStyle/>
          <a:p>
            <a:r>
              <a:rPr lang="en-US" sz="3000" dirty="0"/>
              <a:t>A Vendor Claims assessment is a requirement for a retailer to repay the Virginia WIC Program for an erroneous or unauthorized reimbursement </a:t>
            </a:r>
            <a:endParaRPr lang="en-US" dirty="0"/>
          </a:p>
        </p:txBody>
      </p:sp>
      <p:cxnSp>
        <p:nvCxnSpPr>
          <p:cNvPr id="4" name="Straight Connector 3"/>
          <p:cNvCxnSpPr>
            <a:cxnSpLocks/>
          </p:cNvCxnSpPr>
          <p:nvPr/>
        </p:nvCxnSpPr>
        <p:spPr>
          <a:xfrm>
            <a:off x="3788660" y="1187401"/>
            <a:ext cx="3200400"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stretch>
            <a:fillRect/>
          </a:stretch>
        </p:blipFill>
        <p:spPr>
          <a:xfrm>
            <a:off x="249061" y="232224"/>
            <a:ext cx="10058400" cy="226196"/>
          </a:xfrm>
          <a:prstGeom prst="rect">
            <a:avLst/>
          </a:prstGeom>
        </p:spPr>
      </p:pic>
      <p:pic>
        <p:nvPicPr>
          <p:cNvPr id="7" name="Picture 6"/>
          <p:cNvPicPr>
            <a:picLocks noChangeAspect="1"/>
          </p:cNvPicPr>
          <p:nvPr/>
        </p:nvPicPr>
        <p:blipFill>
          <a:blip r:embed="rId6"/>
          <a:stretch>
            <a:fillRect/>
          </a:stretch>
        </p:blipFill>
        <p:spPr>
          <a:xfrm>
            <a:off x="-17924" y="6105383"/>
            <a:ext cx="10679573" cy="560530"/>
          </a:xfrm>
          <a:prstGeom prst="rect">
            <a:avLst/>
          </a:prstGeom>
        </p:spPr>
      </p:pic>
      <p:pic>
        <p:nvPicPr>
          <p:cNvPr id="5" name="Slide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00264" y="5245090"/>
            <a:ext cx="609600" cy="609600"/>
          </a:xfrm>
          <a:prstGeom prst="rect">
            <a:avLst/>
          </a:prstGeom>
        </p:spPr>
      </p:pic>
    </p:spTree>
    <p:extLst>
      <p:ext uri="{BB962C8B-B14F-4D97-AF65-F5344CB8AC3E}">
        <p14:creationId xmlns:p14="http://schemas.microsoft.com/office/powerpoint/2010/main" val="802558077"/>
      </p:ext>
    </p:extLst>
  </p:cSld>
  <p:clrMapOvr>
    <a:masterClrMapping/>
  </p:clrMapOvr>
  <mc:AlternateContent xmlns:mc="http://schemas.openxmlformats.org/markup-compatibility/2006" xmlns:p14="http://schemas.microsoft.com/office/powerpoint/2010/main">
    <mc:Choice Requires="p14">
      <p:transition spd="slow" p14:dur="2000" advTm="38233"/>
    </mc:Choice>
    <mc:Fallback xmlns="">
      <p:transition spd="slow" advTm="38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5"/>
        <p14:stopEvt time="37205" objId="5"/>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955" y="578204"/>
            <a:ext cx="9595485" cy="1110986"/>
          </a:xfrm>
        </p:spPr>
        <p:txBody>
          <a:bodyPr>
            <a:normAutofit fontScale="90000"/>
          </a:bodyPr>
          <a:lstStyle/>
          <a:p>
            <a:r>
              <a:rPr lang="en-US" sz="4400" b="1" dirty="0">
                <a:solidFill>
                  <a:schemeClr val="accent3"/>
                </a:solidFill>
                <a:ea typeface="+mn-ea"/>
                <a:cs typeface="+mn-cs"/>
              </a:rPr>
              <a:t>Incentive</a:t>
            </a:r>
            <a:r>
              <a:rPr lang="en-US" sz="4400" dirty="0">
                <a:solidFill>
                  <a:schemeClr val="accent3"/>
                </a:solidFill>
              </a:rPr>
              <a:t> </a:t>
            </a:r>
            <a:r>
              <a:rPr lang="en-US" sz="4400" b="1" dirty="0">
                <a:solidFill>
                  <a:schemeClr val="accent3"/>
                </a:solidFill>
                <a:ea typeface="+mn-ea"/>
                <a:cs typeface="+mn-cs"/>
              </a:rPr>
              <a:t>Items</a:t>
            </a:r>
            <a:br>
              <a:rPr lang="en-US" dirty="0"/>
            </a:br>
            <a:endParaRPr lang="en-US" dirty="0"/>
          </a:p>
        </p:txBody>
      </p:sp>
      <p:sp>
        <p:nvSpPr>
          <p:cNvPr id="3" name="Content Placeholder 2"/>
          <p:cNvSpPr>
            <a:spLocks noGrp="1"/>
          </p:cNvSpPr>
          <p:nvPr>
            <p:ph idx="1"/>
          </p:nvPr>
        </p:nvSpPr>
        <p:spPr/>
        <p:txBody>
          <a:bodyPr/>
          <a:lstStyle/>
          <a:p>
            <a:endParaRPr lang="en-US" dirty="0"/>
          </a:p>
          <a:p>
            <a:r>
              <a:rPr lang="en-US" dirty="0"/>
              <a:t>Virginia WIC retailers will not offer or provide any incentives to lure </a:t>
            </a:r>
            <a:r>
              <a:rPr lang="en-US" dirty="0" err="1"/>
              <a:t>eWIC</a:t>
            </a:r>
            <a:r>
              <a:rPr lang="en-US" dirty="0"/>
              <a:t> customers</a:t>
            </a:r>
          </a:p>
        </p:txBody>
      </p:sp>
      <p:pic>
        <p:nvPicPr>
          <p:cNvPr id="5" name="Picture 4"/>
          <p:cNvPicPr>
            <a:picLocks noChangeAspect="1"/>
          </p:cNvPicPr>
          <p:nvPr/>
        </p:nvPicPr>
        <p:blipFill>
          <a:blip r:embed="rId5"/>
          <a:stretch>
            <a:fillRect/>
          </a:stretch>
        </p:blipFill>
        <p:spPr>
          <a:xfrm>
            <a:off x="249061" y="238877"/>
            <a:ext cx="10058400" cy="226196"/>
          </a:xfrm>
          <a:prstGeom prst="rect">
            <a:avLst/>
          </a:prstGeom>
        </p:spPr>
      </p:pic>
      <p:pic>
        <p:nvPicPr>
          <p:cNvPr id="6" name="Picture 5"/>
          <p:cNvPicPr>
            <a:picLocks noChangeAspect="1"/>
          </p:cNvPicPr>
          <p:nvPr/>
        </p:nvPicPr>
        <p:blipFill>
          <a:blip r:embed="rId6"/>
          <a:stretch>
            <a:fillRect/>
          </a:stretch>
        </p:blipFill>
        <p:spPr>
          <a:xfrm>
            <a:off x="-17924" y="6105383"/>
            <a:ext cx="10679573" cy="560530"/>
          </a:xfrm>
          <a:prstGeom prst="rect">
            <a:avLst/>
          </a:prstGeom>
        </p:spPr>
      </p:pic>
      <p:cxnSp>
        <p:nvCxnSpPr>
          <p:cNvPr id="7" name="Straight Connector 6"/>
          <p:cNvCxnSpPr>
            <a:cxnSpLocks/>
          </p:cNvCxnSpPr>
          <p:nvPr/>
        </p:nvCxnSpPr>
        <p:spPr>
          <a:xfrm>
            <a:off x="3540125" y="1123156"/>
            <a:ext cx="3581400"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Slide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1834" y="5142627"/>
            <a:ext cx="609600" cy="609600"/>
          </a:xfrm>
          <a:prstGeom prst="rect">
            <a:avLst/>
          </a:prstGeom>
        </p:spPr>
      </p:pic>
    </p:spTree>
    <p:extLst>
      <p:ext uri="{BB962C8B-B14F-4D97-AF65-F5344CB8AC3E}">
        <p14:creationId xmlns:p14="http://schemas.microsoft.com/office/powerpoint/2010/main" val="1319241614"/>
      </p:ext>
    </p:extLst>
  </p:cSld>
  <p:clrMapOvr>
    <a:masterClrMapping/>
  </p:clrMapOvr>
  <mc:AlternateContent xmlns:mc="http://schemas.openxmlformats.org/markup-compatibility/2006" xmlns:p14="http://schemas.microsoft.com/office/powerpoint/2010/main">
    <mc:Choice Requires="p14">
      <p:transition spd="slow" p14:dur="2000" advTm="16793"/>
    </mc:Choice>
    <mc:Fallback xmlns="">
      <p:transition spd="slow" advTm="1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1630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263600" y="719528"/>
            <a:ext cx="10116523" cy="646331"/>
          </a:xfrm>
          <a:prstGeom prst="rect">
            <a:avLst/>
          </a:prstGeom>
          <a:noFill/>
          <a:ln w="9525">
            <a:noFill/>
            <a:miter lim="800000"/>
            <a:headEnd/>
            <a:tailEnd/>
          </a:ln>
        </p:spPr>
        <p:txBody>
          <a:bodyPr wrap="square">
            <a:spAutoFit/>
          </a:bodyPr>
          <a:lstStyle/>
          <a:p>
            <a:pPr defTabSz="914400">
              <a:spcBef>
                <a:spcPts val="600"/>
              </a:spcBef>
            </a:pPr>
            <a:r>
              <a:rPr lang="en-US" sz="3600" b="1" dirty="0">
                <a:solidFill>
                  <a:schemeClr val="accent3">
                    <a:lumMod val="75000"/>
                  </a:schemeClr>
                </a:solidFill>
                <a:latin typeface="+mj-lt"/>
                <a:ea typeface="Tahoma" panose="020B0604030504040204" pitchFamily="34" charset="0"/>
                <a:cs typeface="Arial" panose="020B0604020202020204" pitchFamily="34" charset="0"/>
              </a:rPr>
              <a:t>Federal Training Requirements for Retailers</a:t>
            </a:r>
          </a:p>
        </p:txBody>
      </p:sp>
      <p:pic>
        <p:nvPicPr>
          <p:cNvPr id="9" name="Picture 8"/>
          <p:cNvPicPr>
            <a:picLocks noChangeAspect="1"/>
          </p:cNvPicPr>
          <p:nvPr/>
        </p:nvPicPr>
        <p:blipFill>
          <a:blip r:embed="rId5"/>
          <a:stretch>
            <a:fillRect/>
          </a:stretch>
        </p:blipFill>
        <p:spPr>
          <a:xfrm>
            <a:off x="-17924" y="6105383"/>
            <a:ext cx="10679573" cy="560530"/>
          </a:xfrm>
          <a:prstGeom prst="rect">
            <a:avLst/>
          </a:prstGeom>
        </p:spPr>
      </p:pic>
      <p:sp>
        <p:nvSpPr>
          <p:cNvPr id="3" name="TextBox 2"/>
          <p:cNvSpPr txBox="1"/>
          <p:nvPr/>
        </p:nvSpPr>
        <p:spPr>
          <a:xfrm>
            <a:off x="288342" y="1538866"/>
            <a:ext cx="10091781" cy="4393510"/>
          </a:xfrm>
          <a:prstGeom prst="rect">
            <a:avLst/>
          </a:prstGeom>
          <a:noFill/>
        </p:spPr>
        <p:txBody>
          <a:bodyPr wrap="square" numCol="2" rtlCol="0">
            <a:spAutoFit/>
          </a:bodyPr>
          <a:lstStyle/>
          <a:p>
            <a:pPr marL="457200" indent="-457200">
              <a:spcAft>
                <a:spcPts val="900"/>
              </a:spcAft>
              <a:buFont typeface="Arial" panose="020B0604020202020204" pitchFamily="34" charset="0"/>
              <a:buChar char="•"/>
            </a:pPr>
            <a:r>
              <a:rPr lang="en-US" sz="2800" dirty="0">
                <a:latin typeface="+mn-lt"/>
              </a:rPr>
              <a:t>Purpose of the Program	</a:t>
            </a:r>
          </a:p>
          <a:p>
            <a:pPr>
              <a:spcAft>
                <a:spcPts val="900"/>
              </a:spcAft>
            </a:pPr>
            <a:endParaRPr lang="en-US" sz="1000" dirty="0">
              <a:latin typeface="+mn-lt"/>
            </a:endParaRPr>
          </a:p>
          <a:p>
            <a:pPr marL="457200" indent="-457200">
              <a:spcAft>
                <a:spcPts val="900"/>
              </a:spcAft>
              <a:buFont typeface="Arial" panose="020B0604020202020204" pitchFamily="34" charset="0"/>
              <a:buChar char="•"/>
            </a:pPr>
            <a:r>
              <a:rPr lang="en-US" sz="2800" dirty="0">
                <a:latin typeface="+mn-lt"/>
              </a:rPr>
              <a:t>Approved Foods/Food List</a:t>
            </a:r>
          </a:p>
          <a:p>
            <a:pPr marL="457200" indent="-457200">
              <a:spcAft>
                <a:spcPts val="900"/>
              </a:spcAft>
              <a:buFont typeface="Arial" panose="020B0604020202020204" pitchFamily="34" charset="0"/>
              <a:buChar char="•"/>
            </a:pPr>
            <a:endParaRPr lang="en-US" sz="1000" dirty="0">
              <a:latin typeface="+mn-lt"/>
            </a:endParaRPr>
          </a:p>
          <a:p>
            <a:pPr marL="457200" indent="-457200">
              <a:spcAft>
                <a:spcPts val="900"/>
              </a:spcAft>
              <a:buFont typeface="Arial" panose="020B0604020202020204" pitchFamily="34" charset="0"/>
              <a:buChar char="•"/>
            </a:pPr>
            <a:r>
              <a:rPr lang="en-US" sz="2800" dirty="0">
                <a:latin typeface="+mn-lt"/>
              </a:rPr>
              <a:t>Minimum Stocking Requirements</a:t>
            </a:r>
          </a:p>
          <a:p>
            <a:pPr marL="457200" indent="-457200">
              <a:spcAft>
                <a:spcPts val="900"/>
              </a:spcAft>
              <a:buFont typeface="Arial" panose="020B0604020202020204" pitchFamily="34" charset="0"/>
              <a:buChar char="•"/>
            </a:pPr>
            <a:endParaRPr lang="en-US" sz="1000" dirty="0">
              <a:latin typeface="+mn-lt"/>
            </a:endParaRPr>
          </a:p>
          <a:p>
            <a:pPr marL="457200" indent="-457200">
              <a:spcAft>
                <a:spcPts val="900"/>
              </a:spcAft>
              <a:buFont typeface="Arial" panose="020B0604020202020204" pitchFamily="34" charset="0"/>
              <a:buChar char="•"/>
            </a:pPr>
            <a:r>
              <a:rPr lang="en-US" sz="2800" dirty="0">
                <a:latin typeface="+mn-lt"/>
              </a:rPr>
              <a:t>Formula supplier/source</a:t>
            </a:r>
          </a:p>
          <a:p>
            <a:pPr marL="457200" indent="-457200">
              <a:spcAft>
                <a:spcPts val="900"/>
              </a:spcAft>
              <a:buFont typeface="Arial" panose="020B0604020202020204" pitchFamily="34" charset="0"/>
              <a:buChar char="•"/>
            </a:pPr>
            <a:endParaRPr lang="en-US" sz="1000" dirty="0">
              <a:latin typeface="+mn-lt"/>
            </a:endParaRPr>
          </a:p>
          <a:p>
            <a:pPr marL="457200" indent="-457200">
              <a:spcAft>
                <a:spcPts val="900"/>
              </a:spcAft>
              <a:buFont typeface="Arial" panose="020B0604020202020204" pitchFamily="34" charset="0"/>
              <a:buChar char="•"/>
            </a:pPr>
            <a:r>
              <a:rPr lang="en-US" sz="2800" dirty="0" err="1">
                <a:latin typeface="+mn-lt"/>
              </a:rPr>
              <a:t>eWIC</a:t>
            </a:r>
            <a:r>
              <a:rPr lang="en-US" sz="2800" dirty="0">
                <a:latin typeface="+mn-lt"/>
              </a:rPr>
              <a:t> Transaction Procedures</a:t>
            </a:r>
          </a:p>
          <a:p>
            <a:pPr marL="457200" indent="-457200">
              <a:spcAft>
                <a:spcPts val="900"/>
              </a:spcAft>
              <a:buFont typeface="Arial" panose="020B0604020202020204" pitchFamily="34" charset="0"/>
              <a:buChar char="•"/>
            </a:pPr>
            <a:r>
              <a:rPr lang="en-US" sz="2800" dirty="0">
                <a:latin typeface="+mn-lt"/>
              </a:rPr>
              <a:t>Vendor Sanction System</a:t>
            </a:r>
          </a:p>
          <a:p>
            <a:pPr>
              <a:spcAft>
                <a:spcPts val="900"/>
              </a:spcAft>
            </a:pPr>
            <a:endParaRPr lang="en-US" sz="1000" dirty="0">
              <a:latin typeface="+mn-lt"/>
            </a:endParaRPr>
          </a:p>
          <a:p>
            <a:pPr marL="457200" indent="-457200">
              <a:spcAft>
                <a:spcPts val="900"/>
              </a:spcAft>
              <a:buFont typeface="Arial" panose="020B0604020202020204" pitchFamily="34" charset="0"/>
              <a:buChar char="•"/>
            </a:pPr>
            <a:r>
              <a:rPr lang="en-US" sz="2800" dirty="0">
                <a:latin typeface="+mn-lt"/>
              </a:rPr>
              <a:t>Vendor Complaint Process</a:t>
            </a:r>
          </a:p>
          <a:p>
            <a:pPr marL="457200" indent="-457200">
              <a:spcAft>
                <a:spcPts val="900"/>
              </a:spcAft>
              <a:buFont typeface="Arial" panose="020B0604020202020204" pitchFamily="34" charset="0"/>
              <a:buChar char="•"/>
            </a:pPr>
            <a:endParaRPr lang="en-US" sz="1000" dirty="0">
              <a:latin typeface="+mn-lt"/>
            </a:endParaRPr>
          </a:p>
          <a:p>
            <a:pPr marL="457200" indent="-457200">
              <a:spcAft>
                <a:spcPts val="900"/>
              </a:spcAft>
              <a:buFont typeface="Arial" panose="020B0604020202020204" pitchFamily="34" charset="0"/>
              <a:buChar char="•"/>
            </a:pPr>
            <a:r>
              <a:rPr lang="en-US" sz="2800" dirty="0">
                <a:latin typeface="+mn-lt"/>
              </a:rPr>
              <a:t>Claims Procedures</a:t>
            </a:r>
          </a:p>
          <a:p>
            <a:pPr>
              <a:spcAft>
                <a:spcPts val="900"/>
              </a:spcAft>
            </a:pPr>
            <a:endParaRPr lang="en-US" sz="1000" dirty="0">
              <a:latin typeface="+mn-lt"/>
            </a:endParaRPr>
          </a:p>
          <a:p>
            <a:pPr marL="457200" indent="-457200">
              <a:spcAft>
                <a:spcPts val="900"/>
              </a:spcAft>
              <a:buFont typeface="Arial" panose="020B0604020202020204" pitchFamily="34" charset="0"/>
              <a:buChar char="•"/>
            </a:pPr>
            <a:r>
              <a:rPr lang="en-US" sz="2800" dirty="0">
                <a:latin typeface="+mn-lt"/>
              </a:rPr>
              <a:t>Incentive item policies</a:t>
            </a:r>
          </a:p>
          <a:p>
            <a:pPr marL="457200" indent="-457200">
              <a:spcAft>
                <a:spcPts val="900"/>
              </a:spcAft>
              <a:buFont typeface="Arial" panose="020B0604020202020204" pitchFamily="34" charset="0"/>
              <a:buChar char="•"/>
            </a:pPr>
            <a:endParaRPr lang="en-US" sz="1000" dirty="0">
              <a:latin typeface="+mn-lt"/>
            </a:endParaRPr>
          </a:p>
          <a:p>
            <a:pPr marL="457200" indent="-457200">
              <a:spcAft>
                <a:spcPts val="900"/>
              </a:spcAft>
              <a:buFont typeface="Arial" panose="020B0604020202020204" pitchFamily="34" charset="0"/>
              <a:buChar char="•"/>
            </a:pPr>
            <a:r>
              <a:rPr lang="en-US" sz="2800" dirty="0">
                <a:latin typeface="+mn-lt"/>
              </a:rPr>
              <a:t>Program Changes/Updates</a:t>
            </a:r>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9328" y="5359640"/>
            <a:ext cx="609600" cy="609600"/>
          </a:xfrm>
          <a:prstGeom prst="rect">
            <a:avLst/>
          </a:prstGeom>
        </p:spPr>
      </p:pic>
      <p:pic>
        <p:nvPicPr>
          <p:cNvPr id="2" name="Picture 1">
            <a:extLst>
              <a:ext uri="{FF2B5EF4-FFF2-40B4-BE49-F238E27FC236}">
                <a16:creationId xmlns:a16="http://schemas.microsoft.com/office/drawing/2014/main" id="{E6954D63-3F1F-28EA-B0FD-4A346B12FF0B}"/>
              </a:ext>
            </a:extLst>
          </p:cNvPr>
          <p:cNvPicPr>
            <a:picLocks noChangeAspect="1"/>
          </p:cNvPicPr>
          <p:nvPr/>
        </p:nvPicPr>
        <p:blipFill>
          <a:blip r:embed="rId7"/>
          <a:stretch>
            <a:fillRect/>
          </a:stretch>
        </p:blipFill>
        <p:spPr>
          <a:xfrm>
            <a:off x="225425" y="468346"/>
            <a:ext cx="5334000" cy="251182"/>
          </a:xfrm>
          <a:prstGeom prst="rect">
            <a:avLst/>
          </a:prstGeom>
        </p:spPr>
      </p:pic>
    </p:spTree>
    <p:extLst>
      <p:ext uri="{BB962C8B-B14F-4D97-AF65-F5344CB8AC3E}">
        <p14:creationId xmlns:p14="http://schemas.microsoft.com/office/powerpoint/2010/main" val="115591300"/>
      </p:ext>
    </p:extLst>
  </p:cSld>
  <p:clrMapOvr>
    <a:masterClrMapping/>
  </p:clrMapOvr>
  <mc:AlternateContent xmlns:mc="http://schemas.openxmlformats.org/markup-compatibility/2006" xmlns:p14="http://schemas.microsoft.com/office/powerpoint/2010/main">
    <mc:Choice Requires="p14">
      <p:transition spd="slow" p14:dur="2000" advTm="14157"/>
    </mc:Choice>
    <mc:Fallback xmlns="">
      <p:transition spd="slow" advTm="1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13134" objId="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txBox="1">
            <a:spLocks/>
          </p:cNvSpPr>
          <p:nvPr/>
        </p:nvSpPr>
        <p:spPr>
          <a:xfrm>
            <a:off x="-3175" y="6380957"/>
            <a:ext cx="533400" cy="354013"/>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DCC3485-B4CF-40EB-B1D9-B38926DC28C5}" type="slidenum">
              <a:rPr kumimoji="0" lang="en-US" sz="1200" b="0" i="0" u="none" strike="noStrike" kern="1200" cap="none" spc="0" normalizeH="0" baseline="0" noProof="0" smtClean="0">
                <a:ln>
                  <a:noFill/>
                </a:ln>
                <a:solidFill>
                  <a:schemeClr val="bg1">
                    <a:lumMod val="65000"/>
                  </a:schemeClr>
                </a:solidFill>
                <a:effectLst/>
                <a:uLnTx/>
                <a:uFillTx/>
                <a:latin typeface="Arial" pitchFamily="34" charset="0"/>
                <a:ea typeface="ＭＳ Ｐゴシック"/>
                <a:cs typeface="ＭＳ Ｐゴシック"/>
              </a:rPr>
              <a:pPr marL="0" marR="0" lvl="0" indent="0" algn="l"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chemeClr val="bg1">
                  <a:lumMod val="65000"/>
                </a:schemeClr>
              </a:solidFill>
              <a:effectLst/>
              <a:uLnTx/>
              <a:uFillTx/>
              <a:latin typeface="Arial" pitchFamily="34" charset="0"/>
              <a:ea typeface="ＭＳ Ｐゴシック"/>
              <a:cs typeface="ＭＳ Ｐゴシック"/>
            </a:endParaRPr>
          </a:p>
        </p:txBody>
      </p:sp>
      <p:sp>
        <p:nvSpPr>
          <p:cNvPr id="24" name="TextBox 16"/>
          <p:cNvSpPr txBox="1">
            <a:spLocks noChangeArrowheads="1"/>
          </p:cNvSpPr>
          <p:nvPr/>
        </p:nvSpPr>
        <p:spPr bwMode="auto">
          <a:xfrm>
            <a:off x="530227" y="3196144"/>
            <a:ext cx="1752601" cy="584775"/>
          </a:xfrm>
          <a:prstGeom prst="rect">
            <a:avLst/>
          </a:prstGeom>
          <a:noFill/>
          <a:ln w="9525">
            <a:noFill/>
            <a:miter lim="800000"/>
            <a:headEnd/>
            <a:tailEnd/>
          </a:ln>
        </p:spPr>
        <p:txBody>
          <a:bodyPr wrap="square">
            <a:spAutoFit/>
          </a:bodyPr>
          <a:lstStyle/>
          <a:p>
            <a:pPr algn="ctr"/>
            <a:r>
              <a:rPr lang="en-US" sz="3200" b="1" dirty="0">
                <a:solidFill>
                  <a:schemeClr val="bg1"/>
                </a:solidFill>
                <a:latin typeface="Arial Unicode MS" pitchFamily="34" charset="-128"/>
                <a:ea typeface="Arial Unicode MS" pitchFamily="34" charset="-128"/>
                <a:cs typeface="Arial Unicode MS" pitchFamily="34" charset="-128"/>
              </a:rPr>
              <a:t>Report</a:t>
            </a:r>
          </a:p>
        </p:txBody>
      </p:sp>
      <p:pic>
        <p:nvPicPr>
          <p:cNvPr id="28674" name="Picture 2" descr="http://pad1.whstatic.com/images/thumb/c/c2/Write-a-Conflict-of-Interest-Statement-Step-2.jpg/670px-Write-a-Conflict-of-Interest-Statement-Step-2.jpg"/>
          <p:cNvPicPr>
            <a:picLocks noChangeAspect="1" noChangeArrowheads="1"/>
          </p:cNvPicPr>
          <p:nvPr/>
        </p:nvPicPr>
        <p:blipFill>
          <a:blip r:embed="rId5"/>
          <a:srcRect/>
          <a:stretch>
            <a:fillRect/>
          </a:stretch>
        </p:blipFill>
        <p:spPr bwMode="auto">
          <a:xfrm>
            <a:off x="5330825" y="1829447"/>
            <a:ext cx="4976636" cy="3736191"/>
          </a:xfrm>
          <a:prstGeom prst="rect">
            <a:avLst/>
          </a:prstGeom>
          <a:noFill/>
          <a:ln>
            <a:solidFill>
              <a:schemeClr val="accent3">
                <a:lumMod val="75000"/>
              </a:schemeClr>
            </a:solidFill>
          </a:ln>
          <a:effectLst>
            <a:outerShdw blurRad="50800" dist="38100" dir="5400000" algn="t" rotWithShape="0">
              <a:prstClr val="black">
                <a:alpha val="40000"/>
              </a:prstClr>
            </a:outerShdw>
          </a:effectLst>
        </p:spPr>
      </p:pic>
      <p:pic>
        <p:nvPicPr>
          <p:cNvPr id="28676" name="Picture 4" descr="http://image.slidesharecdn.com/conflictofinterestmansij-141206130731-conversion-gate01/95/conflict-of-interestdr-mansij-biswas-4-638.jpg?cb=1424252867"/>
          <p:cNvPicPr>
            <a:picLocks noChangeAspect="1" noChangeArrowheads="1"/>
          </p:cNvPicPr>
          <p:nvPr/>
        </p:nvPicPr>
        <p:blipFill>
          <a:blip r:embed="rId6"/>
          <a:srcRect/>
          <a:stretch>
            <a:fillRect/>
          </a:stretch>
        </p:blipFill>
        <p:spPr bwMode="auto">
          <a:xfrm>
            <a:off x="249061" y="1829447"/>
            <a:ext cx="4976384" cy="3736190"/>
          </a:xfrm>
          <a:prstGeom prst="rect">
            <a:avLst/>
          </a:prstGeom>
          <a:noFill/>
          <a:ln>
            <a:solidFill>
              <a:schemeClr val="tx2">
                <a:lumMod val="60000"/>
                <a:lumOff val="40000"/>
              </a:schemeClr>
            </a:solidFill>
          </a:ln>
          <a:effectLst>
            <a:outerShdw blurRad="50800" dist="38100" dir="5400000" algn="t" rotWithShape="0">
              <a:prstClr val="black">
                <a:alpha val="40000"/>
              </a:prstClr>
            </a:outerShdw>
          </a:effectLst>
        </p:spPr>
      </p:pic>
      <p:sp>
        <p:nvSpPr>
          <p:cNvPr id="7" name="TextBox 6"/>
          <p:cNvSpPr txBox="1"/>
          <p:nvPr/>
        </p:nvSpPr>
        <p:spPr>
          <a:xfrm>
            <a:off x="2740025" y="589756"/>
            <a:ext cx="5181600" cy="707886"/>
          </a:xfrm>
          <a:prstGeom prst="rect">
            <a:avLst/>
          </a:prstGeom>
          <a:noFill/>
        </p:spPr>
        <p:txBody>
          <a:bodyPr wrap="square" rtlCol="0">
            <a:spAutoFit/>
          </a:bodyPr>
          <a:lstStyle/>
          <a:p>
            <a:pPr algn="ctr"/>
            <a:r>
              <a:rPr lang="en-US" sz="4000" b="1" dirty="0">
                <a:solidFill>
                  <a:schemeClr val="accent3"/>
                </a:solidFill>
                <a:latin typeface="+mj-lt"/>
              </a:rPr>
              <a:t>Conflict of Interest</a:t>
            </a:r>
          </a:p>
        </p:txBody>
      </p:sp>
      <p:cxnSp>
        <p:nvCxnSpPr>
          <p:cNvPr id="8" name="Straight Connector 7"/>
          <p:cNvCxnSpPr>
            <a:cxnSpLocks/>
          </p:cNvCxnSpPr>
          <p:nvPr/>
        </p:nvCxnSpPr>
        <p:spPr>
          <a:xfrm>
            <a:off x="3349625" y="1297642"/>
            <a:ext cx="4038600"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a:off x="-17924" y="6105383"/>
            <a:ext cx="10679573" cy="560530"/>
          </a:xfrm>
          <a:prstGeom prst="rect">
            <a:avLst/>
          </a:prstGeom>
        </p:spPr>
      </p:pic>
      <p:pic>
        <p:nvPicPr>
          <p:cNvPr id="11" name="Picture 10"/>
          <p:cNvPicPr>
            <a:picLocks noChangeAspect="1"/>
          </p:cNvPicPr>
          <p:nvPr/>
        </p:nvPicPr>
        <p:blipFill>
          <a:blip r:embed="rId8"/>
          <a:stretch>
            <a:fillRect/>
          </a:stretch>
        </p:blipFill>
        <p:spPr>
          <a:xfrm>
            <a:off x="249061" y="238877"/>
            <a:ext cx="10058400" cy="226196"/>
          </a:xfrm>
          <a:prstGeom prst="rect">
            <a:avLst/>
          </a:prstGeom>
        </p:spPr>
      </p:pic>
      <p:pic>
        <p:nvPicPr>
          <p:cNvPr id="2" name="Slide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21825" y="538601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77"/>
    </mc:Choice>
    <mc:Fallback xmlns="">
      <p:transition spd="slow" advTm="26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4502" objId="2"/>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p:cNvSpPr txBox="1">
            <a:spLocks/>
          </p:cNvSpPr>
          <p:nvPr/>
        </p:nvSpPr>
        <p:spPr>
          <a:xfrm>
            <a:off x="266540" y="939811"/>
            <a:ext cx="10125776" cy="3754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9866" indent="-292925" defTabSz="599732">
              <a:lnSpc>
                <a:spcPct val="100000"/>
              </a:lnSpc>
              <a:spcBef>
                <a:spcPts val="0"/>
              </a:spcBef>
              <a:spcAft>
                <a:spcPts val="525"/>
              </a:spcAft>
            </a:pPr>
            <a:r>
              <a:rPr lang="en-US" dirty="0">
                <a:solidFill>
                  <a:prstClr val="black"/>
                </a:solidFill>
                <a:cs typeface="Arial" panose="020B0604020202020204" pitchFamily="34" charset="0"/>
              </a:rPr>
              <a:t>Access retailer resources web page using mobile device</a:t>
            </a:r>
          </a:p>
          <a:p>
            <a:pPr marL="299866" indent="-292925" defTabSz="599732">
              <a:lnSpc>
                <a:spcPct val="100000"/>
              </a:lnSpc>
              <a:spcBef>
                <a:spcPts val="0"/>
              </a:spcBef>
              <a:spcAft>
                <a:spcPts val="525"/>
              </a:spcAft>
            </a:pPr>
            <a:r>
              <a:rPr lang="en-US" dirty="0">
                <a:solidFill>
                  <a:prstClr val="black"/>
                </a:solidFill>
                <a:cs typeface="Arial" panose="020B0604020202020204" pitchFamily="34" charset="0"/>
              </a:rPr>
              <a:t>Accompanied store representative can use their mobile device</a:t>
            </a:r>
          </a:p>
          <a:p>
            <a:pPr marL="449799" indent="0" defTabSz="599732">
              <a:spcBef>
                <a:spcPts val="656"/>
              </a:spcBef>
              <a:buNone/>
            </a:pPr>
            <a:endParaRPr lang="en-US" sz="1574" b="1" dirty="0">
              <a:solidFill>
                <a:prstClr val="black"/>
              </a:solidFill>
              <a:latin typeface="Calibri" panose="020F0502020204030204"/>
            </a:endParaRPr>
          </a:p>
          <a:p>
            <a:pPr marL="0" indent="0" defTabSz="599732">
              <a:spcBef>
                <a:spcPts val="656"/>
              </a:spcBef>
              <a:buNone/>
            </a:pPr>
            <a:endParaRPr lang="en-US" sz="1574" dirty="0">
              <a:solidFill>
                <a:prstClr val="black"/>
              </a:solidFill>
              <a:latin typeface="Calibri" panose="020F0502020204030204"/>
            </a:endParaRPr>
          </a:p>
          <a:p>
            <a:pPr marL="787149" indent="-337350" defTabSz="599732">
              <a:spcBef>
                <a:spcPts val="656"/>
              </a:spcBef>
              <a:buFont typeface="+mj-lt"/>
              <a:buAutoNum type="arabicPeriod" startAt="2"/>
            </a:pPr>
            <a:endParaRPr lang="en-US" sz="1574" dirty="0">
              <a:solidFill>
                <a:prstClr val="black"/>
              </a:solidFill>
              <a:latin typeface="Calibri" panose="020F0502020204030204"/>
            </a:endParaRP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635444" y="2021277"/>
            <a:ext cx="2134995" cy="379021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9" name="Picture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57321" y="2021277"/>
            <a:ext cx="2134995" cy="379021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2" name="Picture 11"/>
          <p:cNvPicPr>
            <a:picLocks/>
          </p:cNvPicPr>
          <p:nvPr/>
        </p:nvPicPr>
        <p:blipFill rotWithShape="1">
          <a:blip r:embed="rId7"/>
          <a:srcRect t="4591" r="1156" b="698"/>
          <a:stretch/>
        </p:blipFill>
        <p:spPr>
          <a:xfrm>
            <a:off x="3013566" y="2021277"/>
            <a:ext cx="2134995" cy="379021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354" y="2021278"/>
            <a:ext cx="2132330" cy="3790809"/>
          </a:xfrm>
          <a:prstGeom prst="rect">
            <a:avLst/>
          </a:prstGeom>
          <a:ln>
            <a:noFill/>
          </a:ln>
          <a:effectLst>
            <a:outerShdw blurRad="50800" dist="38100" dir="2700000" algn="tl" rotWithShape="0">
              <a:prstClr val="black">
                <a:alpha val="40000"/>
              </a:prstClr>
            </a:outerShdw>
          </a:effectLst>
        </p:spPr>
      </p:pic>
      <p:sp>
        <p:nvSpPr>
          <p:cNvPr id="22" name="Right Arrow 21"/>
          <p:cNvSpPr/>
          <p:nvPr/>
        </p:nvSpPr>
        <p:spPr>
          <a:xfrm>
            <a:off x="2593320" y="3279719"/>
            <a:ext cx="353611" cy="266541"/>
          </a:xfrm>
          <a:prstGeom prst="rightArrow">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Arrow 22"/>
          <p:cNvSpPr/>
          <p:nvPr/>
        </p:nvSpPr>
        <p:spPr>
          <a:xfrm>
            <a:off x="5220655" y="3294760"/>
            <a:ext cx="353611" cy="266541"/>
          </a:xfrm>
          <a:prstGeom prst="rightArrow">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p:cNvSpPr/>
          <p:nvPr/>
        </p:nvSpPr>
        <p:spPr>
          <a:xfrm>
            <a:off x="7831617" y="3280481"/>
            <a:ext cx="353611" cy="2665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3082484" y="3133177"/>
            <a:ext cx="2364692" cy="323165"/>
          </a:xfrm>
          <a:prstGeom prst="rect">
            <a:avLst/>
          </a:prstGeom>
          <a:noFill/>
        </p:spPr>
        <p:txBody>
          <a:bodyPr wrap="square" rtlCol="0">
            <a:spAutoFit/>
          </a:bodyPr>
          <a:lstStyle/>
          <a:p>
            <a:r>
              <a:rPr lang="en-US" sz="1500" dirty="0"/>
              <a:t>Virginia WIC Retailer</a:t>
            </a:r>
          </a:p>
        </p:txBody>
      </p:sp>
      <p:sp>
        <p:nvSpPr>
          <p:cNvPr id="26" name="Rounded Rectangle 25"/>
          <p:cNvSpPr/>
          <p:nvPr/>
        </p:nvSpPr>
        <p:spPr>
          <a:xfrm>
            <a:off x="3058698" y="3160782"/>
            <a:ext cx="2012386" cy="342832"/>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1451698" y="5065996"/>
            <a:ext cx="599718" cy="5621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9"/>
          <a:stretch>
            <a:fillRect/>
          </a:stretch>
        </p:blipFill>
        <p:spPr>
          <a:xfrm>
            <a:off x="-17924" y="6105383"/>
            <a:ext cx="10679573" cy="560530"/>
          </a:xfrm>
          <a:prstGeom prst="rect">
            <a:avLst/>
          </a:prstGeom>
        </p:spPr>
      </p:pic>
      <p:sp>
        <p:nvSpPr>
          <p:cNvPr id="16" name="Title 1"/>
          <p:cNvSpPr txBox="1">
            <a:spLocks/>
          </p:cNvSpPr>
          <p:nvPr/>
        </p:nvSpPr>
        <p:spPr>
          <a:xfrm>
            <a:off x="533083" y="309967"/>
            <a:ext cx="9595485" cy="711975"/>
          </a:xfrm>
          <a:prstGeom prst="rect">
            <a:avLst/>
          </a:prstGeom>
        </p:spPr>
        <p:txBody>
          <a:bodyPr>
            <a:normAutofit fontScale="97500" lnSpcReduction="10000"/>
          </a:bodyPr>
          <a:lstStyle>
            <a:lvl1pPr algn="ctr" defTabSz="888797" rtl="0" eaLnBrk="1" latinLnBrk="0" hangingPunct="1">
              <a:spcBef>
                <a:spcPct val="0"/>
              </a:spcBef>
              <a:buNone/>
              <a:defRPr sz="4277" kern="1200">
                <a:solidFill>
                  <a:schemeClr val="tx1"/>
                </a:solidFill>
                <a:latin typeface="+mj-lt"/>
                <a:ea typeface="+mj-ea"/>
                <a:cs typeface="+mj-cs"/>
              </a:defRPr>
            </a:lvl1pPr>
          </a:lstStyle>
          <a:p>
            <a:pPr fontAlgn="auto">
              <a:spcAft>
                <a:spcPts val="0"/>
              </a:spcAft>
            </a:pPr>
            <a:r>
              <a:rPr lang="en-US" b="1" dirty="0">
                <a:solidFill>
                  <a:schemeClr val="accent3"/>
                </a:solidFill>
              </a:rPr>
              <a:t>Access to Resources</a:t>
            </a:r>
          </a:p>
        </p:txBody>
      </p:sp>
      <p:sp>
        <p:nvSpPr>
          <p:cNvPr id="2" name="Rectangle 1"/>
          <p:cNvSpPr/>
          <p:nvPr/>
        </p:nvSpPr>
        <p:spPr>
          <a:xfrm>
            <a:off x="1027788" y="6117506"/>
            <a:ext cx="4988837" cy="523220"/>
          </a:xfrm>
          <a:prstGeom prst="rect">
            <a:avLst/>
          </a:prstGeom>
        </p:spPr>
        <p:txBody>
          <a:bodyPr wrap="square">
            <a:spAutoFit/>
          </a:bodyPr>
          <a:lstStyle/>
          <a:p>
            <a:r>
              <a:rPr lang="en-US" sz="2800" b="1" dirty="0">
                <a:solidFill>
                  <a:schemeClr val="bg1"/>
                </a:solidFill>
                <a:latin typeface="+mj-lt"/>
              </a:rPr>
              <a:t>www.virginiaWICretailers.com</a:t>
            </a:r>
          </a:p>
        </p:txBody>
      </p:sp>
      <p:cxnSp>
        <p:nvCxnSpPr>
          <p:cNvPr id="4" name="Straight Connector 3">
            <a:extLst>
              <a:ext uri="{FF2B5EF4-FFF2-40B4-BE49-F238E27FC236}">
                <a16:creationId xmlns:a16="http://schemas.microsoft.com/office/drawing/2014/main" id="{7783CC15-8F90-0797-A49A-0A48A0FEE5C2}"/>
              </a:ext>
            </a:extLst>
          </p:cNvPr>
          <p:cNvCxnSpPr/>
          <p:nvPr/>
        </p:nvCxnSpPr>
        <p:spPr>
          <a:xfrm flipV="1">
            <a:off x="3045107" y="878415"/>
            <a:ext cx="4680790" cy="6144"/>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788EFEB6-73B8-B9FC-B235-44600EB2AF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24818" y="343110"/>
            <a:ext cx="487363" cy="487363"/>
          </a:xfrm>
          <a:prstGeom prst="rect">
            <a:avLst/>
          </a:prstGeom>
        </p:spPr>
      </p:pic>
    </p:spTree>
    <p:extLst>
      <p:ext uri="{BB962C8B-B14F-4D97-AF65-F5344CB8AC3E}">
        <p14:creationId xmlns:p14="http://schemas.microsoft.com/office/powerpoint/2010/main" val="2470256734"/>
      </p:ext>
    </p:extLst>
  </p:cSld>
  <p:clrMapOvr>
    <a:masterClrMapping/>
  </p:clrMapOvr>
  <mc:AlternateContent xmlns:mc="http://schemas.openxmlformats.org/markup-compatibility/2006" xmlns:p14="http://schemas.microsoft.com/office/powerpoint/2010/main">
    <mc:Choice Requires="p14">
      <p:transition spd="slow" p14:dur="2000" advTm="36413"/>
    </mc:Choice>
    <mc:Fallback xmlns="">
      <p:transition spd="slow" advTm="36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7"/>
        <p14:stopEvt time="36093" objId="7"/>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49061" y="2783229"/>
            <a:ext cx="2514924" cy="2520905"/>
            <a:chOff x="301625" y="3009288"/>
            <a:chExt cx="2554882" cy="2904446"/>
          </a:xfrm>
        </p:grpSpPr>
        <p:pic>
          <p:nvPicPr>
            <p:cNvPr id="23" name="Picture 22"/>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contrast="49000"/>
                      </a14:imgEffect>
                    </a14:imgLayer>
                  </a14:imgProps>
                </a:ext>
              </a:extLst>
            </a:blip>
            <a:stretch>
              <a:fillRect/>
            </a:stretch>
          </p:blipFill>
          <p:spPr>
            <a:xfrm>
              <a:off x="331304" y="3009288"/>
              <a:ext cx="2525203" cy="2904446"/>
            </a:xfrm>
            <a:prstGeom prst="rect">
              <a:avLst/>
            </a:prstGeom>
          </p:spPr>
        </p:pic>
        <p:sp>
          <p:nvSpPr>
            <p:cNvPr id="20" name="TextBox 19"/>
            <p:cNvSpPr txBox="1"/>
            <p:nvPr/>
          </p:nvSpPr>
          <p:spPr>
            <a:xfrm>
              <a:off x="301625" y="3625812"/>
              <a:ext cx="2362200" cy="815587"/>
            </a:xfrm>
            <a:prstGeom prst="rect">
              <a:avLst/>
            </a:prstGeom>
            <a:noFill/>
          </p:spPr>
          <p:txBody>
            <a:bodyPr wrap="square" rtlCol="0">
              <a:spAutoFit/>
            </a:bodyPr>
            <a:lstStyle/>
            <a:p>
              <a:pPr algn="ctr"/>
              <a:r>
                <a:rPr lang="en-US" sz="2000" dirty="0">
                  <a:solidFill>
                    <a:srgbClr val="0070C0"/>
                  </a:solidFill>
                </a:rPr>
                <a:t>WIC Approved</a:t>
              </a:r>
            </a:p>
            <a:p>
              <a:pPr algn="ctr"/>
              <a:r>
                <a:rPr lang="en-US" sz="2000" dirty="0">
                  <a:solidFill>
                    <a:srgbClr val="0070C0"/>
                  </a:solidFill>
                </a:rPr>
                <a:t>Food List</a:t>
              </a:r>
            </a:p>
          </p:txBody>
        </p:sp>
      </p:grpSp>
      <p:grpSp>
        <p:nvGrpSpPr>
          <p:cNvPr id="35" name="Group 34"/>
          <p:cNvGrpSpPr/>
          <p:nvPr/>
        </p:nvGrpSpPr>
        <p:grpSpPr>
          <a:xfrm>
            <a:off x="2896836" y="2777771"/>
            <a:ext cx="2372400" cy="2526363"/>
            <a:chOff x="331304" y="3009288"/>
            <a:chExt cx="2525203" cy="2904446"/>
          </a:xfrm>
        </p:grpSpPr>
        <p:pic>
          <p:nvPicPr>
            <p:cNvPr id="36" name="Picture 35"/>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contrast="49000"/>
                      </a14:imgEffect>
                    </a14:imgLayer>
                  </a14:imgProps>
                </a:ext>
              </a:extLst>
            </a:blip>
            <a:stretch>
              <a:fillRect/>
            </a:stretch>
          </p:blipFill>
          <p:spPr>
            <a:xfrm>
              <a:off x="331304" y="3009288"/>
              <a:ext cx="2525203" cy="2904446"/>
            </a:xfrm>
            <a:prstGeom prst="rect">
              <a:avLst/>
            </a:prstGeom>
          </p:spPr>
        </p:pic>
        <p:sp>
          <p:nvSpPr>
            <p:cNvPr id="38" name="TextBox 37"/>
            <p:cNvSpPr txBox="1"/>
            <p:nvPr/>
          </p:nvSpPr>
          <p:spPr>
            <a:xfrm>
              <a:off x="389349" y="3501337"/>
              <a:ext cx="2121627" cy="1167662"/>
            </a:xfrm>
            <a:prstGeom prst="rect">
              <a:avLst/>
            </a:prstGeom>
            <a:noFill/>
          </p:spPr>
          <p:txBody>
            <a:bodyPr wrap="square" rtlCol="0">
              <a:spAutoFit/>
            </a:bodyPr>
            <a:lstStyle/>
            <a:p>
              <a:pPr algn="ctr"/>
              <a:r>
                <a:rPr lang="en-US" sz="2000" dirty="0">
                  <a:solidFill>
                    <a:srgbClr val="0070C0"/>
                  </a:solidFill>
                </a:rPr>
                <a:t>Minimum Stocking Requirements</a:t>
              </a:r>
            </a:p>
          </p:txBody>
        </p:sp>
      </p:grpSp>
      <p:grpSp>
        <p:nvGrpSpPr>
          <p:cNvPr id="39" name="Group 38"/>
          <p:cNvGrpSpPr/>
          <p:nvPr/>
        </p:nvGrpSpPr>
        <p:grpSpPr>
          <a:xfrm>
            <a:off x="5402087" y="2777771"/>
            <a:ext cx="2500399" cy="2540542"/>
            <a:chOff x="301625" y="3009288"/>
            <a:chExt cx="2554882" cy="2904446"/>
          </a:xfrm>
        </p:grpSpPr>
        <p:pic>
          <p:nvPicPr>
            <p:cNvPr id="40" name="Picture 39"/>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contrast="49000"/>
                      </a14:imgEffect>
                    </a14:imgLayer>
                  </a14:imgProps>
                </a:ext>
              </a:extLst>
            </a:blip>
            <a:stretch>
              <a:fillRect/>
            </a:stretch>
          </p:blipFill>
          <p:spPr>
            <a:xfrm>
              <a:off x="331304" y="3009288"/>
              <a:ext cx="2525203" cy="2904446"/>
            </a:xfrm>
            <a:prstGeom prst="rect">
              <a:avLst/>
            </a:prstGeom>
          </p:spPr>
        </p:pic>
        <p:sp>
          <p:nvSpPr>
            <p:cNvPr id="41" name="TextBox 40"/>
            <p:cNvSpPr txBox="1"/>
            <p:nvPr/>
          </p:nvSpPr>
          <p:spPr>
            <a:xfrm>
              <a:off x="670652" y="4599520"/>
              <a:ext cx="1752600" cy="422235"/>
            </a:xfrm>
            <a:prstGeom prst="rect">
              <a:avLst/>
            </a:prstGeom>
            <a:noFill/>
          </p:spPr>
          <p:txBody>
            <a:bodyPr wrap="square" rtlCol="0">
              <a:spAutoFit/>
            </a:bodyPr>
            <a:lstStyle/>
            <a:p>
              <a:endParaRPr lang="en-US" b="1" dirty="0"/>
            </a:p>
          </p:txBody>
        </p:sp>
        <p:sp>
          <p:nvSpPr>
            <p:cNvPr id="42" name="TextBox 41"/>
            <p:cNvSpPr txBox="1"/>
            <p:nvPr/>
          </p:nvSpPr>
          <p:spPr>
            <a:xfrm>
              <a:off x="301625" y="3625811"/>
              <a:ext cx="2362200" cy="809283"/>
            </a:xfrm>
            <a:prstGeom prst="rect">
              <a:avLst/>
            </a:prstGeom>
            <a:noFill/>
          </p:spPr>
          <p:txBody>
            <a:bodyPr wrap="square" rtlCol="0">
              <a:spAutoFit/>
            </a:bodyPr>
            <a:lstStyle/>
            <a:p>
              <a:pPr algn="ctr"/>
              <a:r>
                <a:rPr lang="en-US" sz="2000" dirty="0">
                  <a:solidFill>
                    <a:srgbClr val="0070C0"/>
                  </a:solidFill>
                </a:rPr>
                <a:t>Retailer</a:t>
              </a:r>
            </a:p>
            <a:p>
              <a:pPr algn="ctr"/>
              <a:r>
                <a:rPr lang="en-US" sz="2000" dirty="0">
                  <a:solidFill>
                    <a:srgbClr val="0070C0"/>
                  </a:solidFill>
                </a:rPr>
                <a:t>Bulletin</a:t>
              </a:r>
            </a:p>
          </p:txBody>
        </p:sp>
      </p:grpSp>
      <p:grpSp>
        <p:nvGrpSpPr>
          <p:cNvPr id="43" name="Group 42"/>
          <p:cNvGrpSpPr/>
          <p:nvPr/>
        </p:nvGrpSpPr>
        <p:grpSpPr>
          <a:xfrm>
            <a:off x="8103229" y="2788685"/>
            <a:ext cx="2335362" cy="2529628"/>
            <a:chOff x="331304" y="3009288"/>
            <a:chExt cx="2525203" cy="2904446"/>
          </a:xfrm>
        </p:grpSpPr>
        <p:pic>
          <p:nvPicPr>
            <p:cNvPr id="44" name="Picture 43"/>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contrast="49000"/>
                      </a14:imgEffect>
                    </a14:imgLayer>
                  </a14:imgProps>
                </a:ext>
              </a:extLst>
            </a:blip>
            <a:stretch>
              <a:fillRect/>
            </a:stretch>
          </p:blipFill>
          <p:spPr>
            <a:xfrm>
              <a:off x="331304" y="3009288"/>
              <a:ext cx="2525203" cy="2904446"/>
            </a:xfrm>
            <a:prstGeom prst="rect">
              <a:avLst/>
            </a:prstGeom>
          </p:spPr>
        </p:pic>
        <p:sp>
          <p:nvSpPr>
            <p:cNvPr id="45" name="TextBox 44"/>
            <p:cNvSpPr txBox="1"/>
            <p:nvPr/>
          </p:nvSpPr>
          <p:spPr>
            <a:xfrm>
              <a:off x="670652" y="4599521"/>
              <a:ext cx="1752600" cy="424056"/>
            </a:xfrm>
            <a:prstGeom prst="rect">
              <a:avLst/>
            </a:prstGeom>
            <a:noFill/>
          </p:spPr>
          <p:txBody>
            <a:bodyPr wrap="square" rtlCol="0">
              <a:spAutoFit/>
            </a:bodyPr>
            <a:lstStyle/>
            <a:p>
              <a:endParaRPr lang="en-US" b="1" dirty="0"/>
            </a:p>
          </p:txBody>
        </p:sp>
        <p:sp>
          <p:nvSpPr>
            <p:cNvPr id="46" name="TextBox 45"/>
            <p:cNvSpPr txBox="1"/>
            <p:nvPr/>
          </p:nvSpPr>
          <p:spPr>
            <a:xfrm>
              <a:off x="670652" y="3625811"/>
              <a:ext cx="1671120" cy="812774"/>
            </a:xfrm>
            <a:prstGeom prst="rect">
              <a:avLst/>
            </a:prstGeom>
            <a:noFill/>
          </p:spPr>
          <p:txBody>
            <a:bodyPr wrap="square" rtlCol="0">
              <a:spAutoFit/>
            </a:bodyPr>
            <a:lstStyle/>
            <a:p>
              <a:pPr algn="ctr"/>
              <a:r>
                <a:rPr lang="en-US" sz="2000" dirty="0">
                  <a:solidFill>
                    <a:srgbClr val="0070C0"/>
                  </a:solidFill>
                </a:rPr>
                <a:t>Retail Store Manual</a:t>
              </a:r>
            </a:p>
          </p:txBody>
        </p:sp>
      </p:grpSp>
      <p:pic>
        <p:nvPicPr>
          <p:cNvPr id="48" name="Picture 47"/>
          <p:cNvPicPr>
            <a:picLocks noChangeAspect="1"/>
          </p:cNvPicPr>
          <p:nvPr/>
        </p:nvPicPr>
        <p:blipFill>
          <a:blip r:embed="rId7"/>
          <a:stretch>
            <a:fillRect/>
          </a:stretch>
        </p:blipFill>
        <p:spPr>
          <a:xfrm>
            <a:off x="-17924" y="6105383"/>
            <a:ext cx="10679573" cy="560530"/>
          </a:xfrm>
          <a:prstGeom prst="rect">
            <a:avLst/>
          </a:prstGeom>
        </p:spPr>
      </p:pic>
      <p:sp>
        <p:nvSpPr>
          <p:cNvPr id="22" name="TextBox 21"/>
          <p:cNvSpPr txBox="1"/>
          <p:nvPr/>
        </p:nvSpPr>
        <p:spPr>
          <a:xfrm>
            <a:off x="2282825" y="589756"/>
            <a:ext cx="6096000" cy="769441"/>
          </a:xfrm>
          <a:prstGeom prst="rect">
            <a:avLst/>
          </a:prstGeom>
          <a:noFill/>
        </p:spPr>
        <p:txBody>
          <a:bodyPr wrap="square" rtlCol="0">
            <a:spAutoFit/>
          </a:bodyPr>
          <a:lstStyle/>
          <a:p>
            <a:pPr algn="ctr"/>
            <a:r>
              <a:rPr lang="en-US" sz="4400" b="1" dirty="0">
                <a:solidFill>
                  <a:schemeClr val="accent3"/>
                </a:solidFill>
                <a:latin typeface="+mj-lt"/>
              </a:rPr>
              <a:t>Training Resources</a:t>
            </a:r>
          </a:p>
        </p:txBody>
      </p:sp>
      <p:cxnSp>
        <p:nvCxnSpPr>
          <p:cNvPr id="25" name="Straight Connector 24"/>
          <p:cNvCxnSpPr/>
          <p:nvPr/>
        </p:nvCxnSpPr>
        <p:spPr>
          <a:xfrm flipV="1">
            <a:off x="3033123" y="1276736"/>
            <a:ext cx="4680790" cy="6144"/>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8"/>
          <a:stretch>
            <a:fillRect/>
          </a:stretch>
        </p:blipFill>
        <p:spPr>
          <a:xfrm>
            <a:off x="249061" y="238877"/>
            <a:ext cx="10058400" cy="226196"/>
          </a:xfrm>
          <a:prstGeom prst="rect">
            <a:avLst/>
          </a:prstGeom>
        </p:spPr>
      </p:pic>
      <p:sp>
        <p:nvSpPr>
          <p:cNvPr id="2" name="TextBox 1"/>
          <p:cNvSpPr txBox="1"/>
          <p:nvPr/>
        </p:nvSpPr>
        <p:spPr>
          <a:xfrm>
            <a:off x="1954816" y="1611026"/>
            <a:ext cx="7616855" cy="707886"/>
          </a:xfrm>
          <a:prstGeom prst="rect">
            <a:avLst/>
          </a:prstGeom>
          <a:noFill/>
        </p:spPr>
        <p:txBody>
          <a:bodyPr wrap="square" rtlCol="0">
            <a:spAutoFit/>
          </a:bodyPr>
          <a:lstStyle/>
          <a:p>
            <a:r>
              <a:rPr lang="en-US" sz="4000" b="1" dirty="0">
                <a:solidFill>
                  <a:srgbClr val="00B050"/>
                </a:solidFill>
                <a:latin typeface="+mj-lt"/>
              </a:rPr>
              <a:t>www.VirginiaWICRetailers.com</a:t>
            </a:r>
          </a:p>
        </p:txBody>
      </p:sp>
      <p:pic>
        <p:nvPicPr>
          <p:cNvPr id="3" name="Slide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28307" y="974476"/>
            <a:ext cx="609600" cy="609600"/>
          </a:xfrm>
          <a:prstGeom prst="rect">
            <a:avLst/>
          </a:prstGeom>
        </p:spPr>
      </p:pic>
    </p:spTree>
    <p:extLst>
      <p:ext uri="{BB962C8B-B14F-4D97-AF65-F5344CB8AC3E}">
        <p14:creationId xmlns:p14="http://schemas.microsoft.com/office/powerpoint/2010/main" val="1490762374"/>
      </p:ext>
    </p:extLst>
  </p:cSld>
  <p:clrMapOvr>
    <a:masterClrMapping/>
  </p:clrMapOvr>
  <mc:AlternateContent xmlns:mc="http://schemas.openxmlformats.org/markup-compatibility/2006" xmlns:p14="http://schemas.microsoft.com/office/powerpoint/2010/main">
    <mc:Choice Requires="p14">
      <p:transition spd="slow" p14:dur="2000" advTm="28867"/>
    </mc:Choice>
    <mc:Fallback xmlns="">
      <p:transition spd="slow" advTm="2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26223" objId="3"/>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75293" y="589756"/>
            <a:ext cx="10311063" cy="5486400"/>
          </a:xfrm>
          <a:prstGeom prst="rect">
            <a:avLst/>
          </a:prstGeom>
        </p:spPr>
      </p:pic>
      <p:pic>
        <p:nvPicPr>
          <p:cNvPr id="11" name="Picture 10"/>
          <p:cNvPicPr>
            <a:picLocks noChangeAspect="1"/>
          </p:cNvPicPr>
          <p:nvPr/>
        </p:nvPicPr>
        <p:blipFill>
          <a:blip r:embed="rId6"/>
          <a:stretch>
            <a:fillRect/>
          </a:stretch>
        </p:blipFill>
        <p:spPr>
          <a:xfrm>
            <a:off x="249061" y="238877"/>
            <a:ext cx="10058400" cy="226196"/>
          </a:xfrm>
          <a:prstGeom prst="rect">
            <a:avLst/>
          </a:prstGeom>
        </p:spPr>
      </p:pic>
      <p:pic>
        <p:nvPicPr>
          <p:cNvPr id="12" name="Picture 11"/>
          <p:cNvPicPr>
            <a:picLocks noChangeAspect="1"/>
          </p:cNvPicPr>
          <p:nvPr/>
        </p:nvPicPr>
        <p:blipFill>
          <a:blip r:embed="rId7"/>
          <a:stretch>
            <a:fillRect/>
          </a:stretch>
        </p:blipFill>
        <p:spPr>
          <a:xfrm>
            <a:off x="-17924" y="6105383"/>
            <a:ext cx="10679573" cy="560530"/>
          </a:xfrm>
          <a:prstGeom prst="rect">
            <a:avLst/>
          </a:prstGeom>
        </p:spPr>
      </p:pic>
      <p:pic>
        <p:nvPicPr>
          <p:cNvPr id="2" name="Slide 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18486" y="608012"/>
            <a:ext cx="609600" cy="609600"/>
          </a:xfrm>
          <a:prstGeom prst="rect">
            <a:avLst/>
          </a:prstGeom>
        </p:spPr>
      </p:pic>
    </p:spTree>
    <p:extLst>
      <p:ext uri="{BB962C8B-B14F-4D97-AF65-F5344CB8AC3E}">
        <p14:creationId xmlns:p14="http://schemas.microsoft.com/office/powerpoint/2010/main" val="690816224"/>
      </p:ext>
    </p:extLst>
  </p:cSld>
  <p:clrMapOvr>
    <a:masterClrMapping/>
  </p:clrMapOvr>
  <mc:AlternateContent xmlns:mc="http://schemas.openxmlformats.org/markup-compatibility/2006" xmlns:p14="http://schemas.microsoft.com/office/powerpoint/2010/main">
    <mc:Choice Requires="p14">
      <p:transition spd="slow" p14:dur="2000" advTm="19401"/>
    </mc:Choice>
    <mc:Fallback xmlns="">
      <p:transition spd="slow" advTm="1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9401" objId="2"/>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21262" y="549414"/>
            <a:ext cx="9601199" cy="1111250"/>
          </a:xfrm>
          <a:ln>
            <a:noFill/>
          </a:ln>
          <a:effectLst/>
        </p:spPr>
        <p:txBody>
          <a:bodyPr>
            <a:normAutofit/>
          </a:bodyPr>
          <a:lstStyle/>
          <a:p>
            <a:pPr algn="ctr">
              <a:defRPr/>
            </a:pPr>
            <a:r>
              <a:rPr lang="en-US" sz="4400" b="1" dirty="0">
                <a:ln w="10541" cmpd="sng">
                  <a:noFill/>
                  <a:prstDash val="solid"/>
                </a:ln>
                <a:solidFill>
                  <a:schemeClr val="accent3"/>
                </a:solidFill>
                <a:cs typeface="Arial" panose="020B0604020202020204" pitchFamily="34" charset="0"/>
              </a:rPr>
              <a:t>Communication Requirements</a:t>
            </a:r>
          </a:p>
        </p:txBody>
      </p:sp>
      <p:pic>
        <p:nvPicPr>
          <p:cNvPr id="11" name="Picture 10"/>
          <p:cNvPicPr>
            <a:picLocks noChangeAspect="1"/>
          </p:cNvPicPr>
          <p:nvPr/>
        </p:nvPicPr>
        <p:blipFill>
          <a:blip r:embed="rId5"/>
          <a:stretch>
            <a:fillRect/>
          </a:stretch>
        </p:blipFill>
        <p:spPr>
          <a:xfrm>
            <a:off x="-17924" y="6105383"/>
            <a:ext cx="10679573" cy="560530"/>
          </a:xfrm>
          <a:prstGeom prst="rect">
            <a:avLst/>
          </a:prstGeom>
        </p:spPr>
      </p:pic>
      <p:pic>
        <p:nvPicPr>
          <p:cNvPr id="14" name="Picture 13"/>
          <p:cNvPicPr>
            <a:picLocks noChangeAspect="1"/>
          </p:cNvPicPr>
          <p:nvPr/>
        </p:nvPicPr>
        <p:blipFill>
          <a:blip r:embed="rId6"/>
          <a:stretch>
            <a:fillRect/>
          </a:stretch>
        </p:blipFill>
        <p:spPr>
          <a:xfrm>
            <a:off x="249061" y="238877"/>
            <a:ext cx="10058400" cy="226196"/>
          </a:xfrm>
          <a:prstGeom prst="rect">
            <a:avLst/>
          </a:prstGeom>
        </p:spPr>
      </p:pic>
      <p:cxnSp>
        <p:nvCxnSpPr>
          <p:cNvPr id="15" name="Straight Connector 14"/>
          <p:cNvCxnSpPr/>
          <p:nvPr/>
        </p:nvCxnSpPr>
        <p:spPr>
          <a:xfrm>
            <a:off x="1708787" y="1452119"/>
            <a:ext cx="7233020"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332" y="1629659"/>
            <a:ext cx="9069057" cy="4458953"/>
          </a:xfrm>
          <a:prstGeom prst="rect">
            <a:avLst/>
          </a:prstGeom>
        </p:spPr>
      </p:pic>
      <p:sp>
        <p:nvSpPr>
          <p:cNvPr id="2" name="TextBox 1"/>
          <p:cNvSpPr txBox="1"/>
          <p:nvPr/>
        </p:nvSpPr>
        <p:spPr>
          <a:xfrm>
            <a:off x="384091" y="6124038"/>
            <a:ext cx="5959832" cy="523220"/>
          </a:xfrm>
          <a:prstGeom prst="rect">
            <a:avLst/>
          </a:prstGeom>
          <a:noFill/>
        </p:spPr>
        <p:txBody>
          <a:bodyPr wrap="square" rtlCol="0">
            <a:spAutoFit/>
          </a:bodyPr>
          <a:lstStyle/>
          <a:p>
            <a:r>
              <a:rPr lang="en-US" sz="2800" b="1" dirty="0">
                <a:solidFill>
                  <a:schemeClr val="bg1"/>
                </a:solidFill>
                <a:latin typeface="+mn-lt"/>
              </a:rPr>
              <a:t>WIC_Retailer@vdh.virginia.gov</a:t>
            </a:r>
          </a:p>
        </p:txBody>
      </p:sp>
      <p:pic>
        <p:nvPicPr>
          <p:cNvPr id="3" name="Slide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72674" y="5079655"/>
            <a:ext cx="609600" cy="609600"/>
          </a:xfrm>
          <a:prstGeom prst="rect">
            <a:avLst/>
          </a:prstGeom>
        </p:spPr>
      </p:pic>
    </p:spTree>
    <p:extLst>
      <p:ext uri="{BB962C8B-B14F-4D97-AF65-F5344CB8AC3E}">
        <p14:creationId xmlns:p14="http://schemas.microsoft.com/office/powerpoint/2010/main" val="3507013554"/>
      </p:ext>
    </p:extLst>
  </p:cSld>
  <p:clrMapOvr>
    <a:masterClrMapping/>
  </p:clrMapOvr>
  <mc:AlternateContent xmlns:mc="http://schemas.openxmlformats.org/markup-compatibility/2006" xmlns:p14="http://schemas.microsoft.com/office/powerpoint/2010/main">
    <mc:Choice Requires="p14">
      <p:transition spd="slow" p14:dur="2000" advTm="48761"/>
    </mc:Choice>
    <mc:Fallback xmlns="">
      <p:transition spd="slow" advTm="4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8761" objId="3"/>
      </p14:showEvtLst>
    </p:ext>
  </p:extLs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rot="10800000" flipV="1">
            <a:off x="808429" y="1109018"/>
            <a:ext cx="9049696" cy="707886"/>
          </a:xfrm>
          <a:prstGeom prst="rect">
            <a:avLst/>
          </a:prstGeom>
        </p:spPr>
        <p:txBody>
          <a:bodyPr wrap="square">
            <a:spAutoFit/>
          </a:bodyPr>
          <a:lstStyle/>
          <a:p>
            <a:pPr algn="ctr"/>
            <a:r>
              <a:rPr lang="en-US" sz="4000" b="1" dirty="0">
                <a:solidFill>
                  <a:schemeClr val="accent3"/>
                </a:solidFill>
                <a:latin typeface="+mn-lt"/>
              </a:rPr>
              <a:t>Documentation and Reporting</a:t>
            </a:r>
          </a:p>
        </p:txBody>
      </p:sp>
      <p:pic>
        <p:nvPicPr>
          <p:cNvPr id="7" name="Picture 6"/>
          <p:cNvPicPr>
            <a:picLocks noChangeAspect="1"/>
          </p:cNvPicPr>
          <p:nvPr/>
        </p:nvPicPr>
        <p:blipFill>
          <a:blip r:embed="rId5"/>
          <a:stretch>
            <a:fillRect/>
          </a:stretch>
        </p:blipFill>
        <p:spPr>
          <a:xfrm>
            <a:off x="-17924" y="6105383"/>
            <a:ext cx="10679573" cy="560530"/>
          </a:xfrm>
          <a:prstGeom prst="rect">
            <a:avLst/>
          </a:prstGeom>
        </p:spPr>
      </p:pic>
      <p:pic>
        <p:nvPicPr>
          <p:cNvPr id="9" name="Picture 8"/>
          <p:cNvPicPr>
            <a:picLocks noChangeAspect="1"/>
          </p:cNvPicPr>
          <p:nvPr/>
        </p:nvPicPr>
        <p:blipFill>
          <a:blip r:embed="rId6"/>
          <a:stretch>
            <a:fillRect/>
          </a:stretch>
        </p:blipFill>
        <p:spPr>
          <a:xfrm>
            <a:off x="249061" y="238877"/>
            <a:ext cx="10058400" cy="226196"/>
          </a:xfrm>
          <a:prstGeom prst="rect">
            <a:avLst/>
          </a:prstGeom>
        </p:spPr>
      </p:pic>
      <p:sp>
        <p:nvSpPr>
          <p:cNvPr id="4" name="Title 3"/>
          <p:cNvSpPr>
            <a:spLocks noGrp="1"/>
          </p:cNvSpPr>
          <p:nvPr>
            <p:ph type="title"/>
          </p:nvPr>
        </p:nvSpPr>
        <p:spPr>
          <a:xfrm>
            <a:off x="533082" y="350586"/>
            <a:ext cx="9595485" cy="1110986"/>
          </a:xfrm>
        </p:spPr>
        <p:txBody>
          <a:bodyPr>
            <a:normAutofit/>
          </a:bodyPr>
          <a:lstStyle/>
          <a:p>
            <a:r>
              <a:rPr lang="en-US" sz="4000" b="1" dirty="0">
                <a:solidFill>
                  <a:schemeClr val="accent3"/>
                </a:solidFill>
              </a:rPr>
              <a:t>2023 Contract Reauthorization</a:t>
            </a:r>
          </a:p>
        </p:txBody>
      </p:sp>
      <p:sp>
        <p:nvSpPr>
          <p:cNvPr id="2" name="TextBox 1"/>
          <p:cNvSpPr txBox="1"/>
          <p:nvPr/>
        </p:nvSpPr>
        <p:spPr>
          <a:xfrm>
            <a:off x="249061" y="2220404"/>
            <a:ext cx="10058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n-lt"/>
              </a:rPr>
              <a:t>Each store will need to submit a training reporting form documenting today’s training, and must include the attending store representative's full name, position, store name, and WIC ID</a:t>
            </a:r>
          </a:p>
          <a:p>
            <a:endParaRPr lang="en-US" sz="2800" dirty="0">
              <a:latin typeface="+mn-lt"/>
            </a:endParaRPr>
          </a:p>
          <a:p>
            <a:pPr marL="285750" indent="-285750">
              <a:buFont typeface="Arial" panose="020B0604020202020204" pitchFamily="34" charset="0"/>
              <a:buChar char="•"/>
            </a:pPr>
            <a:r>
              <a:rPr lang="en-US" sz="2800" dirty="0">
                <a:latin typeface="+mn-lt"/>
              </a:rPr>
              <a:t>Each independent store and each corporate entity will need to complete and return a newly signed retailer agreement. </a:t>
            </a:r>
          </a:p>
          <a:p>
            <a:endParaRPr lang="en-US" sz="2800" dirty="0">
              <a:latin typeface="+mn-lt"/>
            </a:endParaRPr>
          </a:p>
          <a:p>
            <a:pPr algn="ctr"/>
            <a:r>
              <a:rPr lang="en-US" sz="2800" i="1" dirty="0">
                <a:solidFill>
                  <a:srgbClr val="0070C0"/>
                </a:solidFill>
                <a:latin typeface="+mn-lt"/>
              </a:rPr>
              <a:t>New agreements will be emailed/mailed later this summer</a:t>
            </a:r>
          </a:p>
        </p:txBody>
      </p:sp>
      <p:cxnSp>
        <p:nvCxnSpPr>
          <p:cNvPr id="11" name="Straight Connector 10"/>
          <p:cNvCxnSpPr/>
          <p:nvPr/>
        </p:nvCxnSpPr>
        <p:spPr>
          <a:xfrm>
            <a:off x="2155166" y="1816905"/>
            <a:ext cx="6452259" cy="0"/>
          </a:xfrm>
          <a:prstGeom prst="line">
            <a:avLst/>
          </a:prstGeom>
          <a:ln w="793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ABF9630F-230E-3608-8BA3-65CAD740E4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25226" y="527247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419"/>
    </mc:Choice>
    <mc:Fallback xmlns="">
      <p:transition spd="slow" advTm="4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3"/>
        <p14:stopEvt time="42419" objId="3"/>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txBox="1">
            <a:spLocks/>
          </p:cNvSpPr>
          <p:nvPr/>
        </p:nvSpPr>
        <p:spPr>
          <a:xfrm>
            <a:off x="-3175" y="6380957"/>
            <a:ext cx="533400" cy="354013"/>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DCC3485-B4CF-40EB-B1D9-B38926DC28C5}" type="slidenum">
              <a:rPr kumimoji="0" lang="en-US" sz="1200" b="0" i="0" u="none" strike="noStrike" kern="1200" cap="none" spc="0" normalizeH="0" baseline="0" noProof="0" smtClean="0">
                <a:ln>
                  <a:noFill/>
                </a:ln>
                <a:solidFill>
                  <a:schemeClr val="bg1">
                    <a:lumMod val="65000"/>
                  </a:schemeClr>
                </a:solidFill>
                <a:effectLst/>
                <a:uLnTx/>
                <a:uFillTx/>
                <a:latin typeface="Arial" pitchFamily="34" charset="0"/>
                <a:ea typeface="ＭＳ Ｐゴシック"/>
                <a:cs typeface="ＭＳ Ｐゴシック"/>
              </a:rPr>
              <a:pPr marL="0" marR="0" lvl="0" indent="0" algn="l" defTabSz="4572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chemeClr val="bg1">
                  <a:lumMod val="65000"/>
                </a:schemeClr>
              </a:solidFill>
              <a:effectLst/>
              <a:uLnTx/>
              <a:uFillTx/>
              <a:latin typeface="Arial" pitchFamily="34" charset="0"/>
              <a:ea typeface="ＭＳ Ｐゴシック"/>
              <a:cs typeface="ＭＳ Ｐゴシック"/>
            </a:endParaRPr>
          </a:p>
        </p:txBody>
      </p:sp>
      <p:sp>
        <p:nvSpPr>
          <p:cNvPr id="8" name="TextBox 7"/>
          <p:cNvSpPr txBox="1"/>
          <p:nvPr/>
        </p:nvSpPr>
        <p:spPr>
          <a:xfrm>
            <a:off x="275591" y="2332426"/>
            <a:ext cx="8865234" cy="3539430"/>
          </a:xfrm>
          <a:prstGeom prst="rect">
            <a:avLst/>
          </a:prstGeom>
          <a:noFill/>
        </p:spPr>
        <p:txBody>
          <a:bodyPr wrap="square" rtlCol="0">
            <a:spAutoFit/>
          </a:bodyPr>
          <a:lstStyle/>
          <a:p>
            <a:pPr marL="685800" indent="-685800">
              <a:buFont typeface="Arial" panose="020B0604020202020204" pitchFamily="34" charset="0"/>
              <a:buChar char="•"/>
            </a:pPr>
            <a:r>
              <a:rPr lang="en-US" sz="4800" dirty="0">
                <a:solidFill>
                  <a:srgbClr val="0070C0"/>
                </a:solidFill>
                <a:latin typeface="+mn-lt"/>
                <a:ea typeface="Ebrima" panose="02000000000000000000" pitchFamily="2" charset="0"/>
                <a:cs typeface="Ebrima" panose="02000000000000000000" pitchFamily="2" charset="0"/>
              </a:rPr>
              <a:t>Review Objectives</a:t>
            </a:r>
          </a:p>
          <a:p>
            <a:pPr marL="685800" indent="-685800">
              <a:buFont typeface="Arial" panose="020B0604020202020204" pitchFamily="34" charset="0"/>
              <a:buChar char="•"/>
            </a:pPr>
            <a:r>
              <a:rPr lang="en-US" sz="4800" dirty="0">
                <a:solidFill>
                  <a:srgbClr val="0070C0"/>
                </a:solidFill>
                <a:latin typeface="+mn-lt"/>
                <a:ea typeface="Ebrima" panose="02000000000000000000" pitchFamily="2" charset="0"/>
                <a:cs typeface="Ebrima" panose="02000000000000000000" pitchFamily="2" charset="0"/>
              </a:rPr>
              <a:t>Review Expectations</a:t>
            </a:r>
          </a:p>
          <a:p>
            <a:pPr marL="685800" indent="-685800">
              <a:buFont typeface="Arial" panose="020B0604020202020204" pitchFamily="34" charset="0"/>
              <a:buChar char="•"/>
            </a:pPr>
            <a:r>
              <a:rPr lang="en-US" sz="4800" dirty="0">
                <a:solidFill>
                  <a:srgbClr val="0070C0"/>
                </a:solidFill>
                <a:latin typeface="+mn-lt"/>
                <a:ea typeface="Ebrima" panose="02000000000000000000" pitchFamily="2" charset="0"/>
                <a:cs typeface="Ebrima" panose="02000000000000000000" pitchFamily="2" charset="0"/>
              </a:rPr>
              <a:t>Next Steps</a:t>
            </a:r>
          </a:p>
          <a:p>
            <a:pPr marL="1143000" lvl="1" indent="-685800">
              <a:buFont typeface="Arial" panose="020B0604020202020204" pitchFamily="34" charset="0"/>
              <a:buChar char="•"/>
            </a:pPr>
            <a:r>
              <a:rPr lang="en-US" sz="3200" dirty="0">
                <a:solidFill>
                  <a:srgbClr val="0070C0"/>
                </a:solidFill>
                <a:latin typeface="+mn-lt"/>
                <a:ea typeface="Ebrima" panose="02000000000000000000" pitchFamily="2" charset="0"/>
                <a:cs typeface="Ebrima" panose="02000000000000000000" pitchFamily="2" charset="0"/>
              </a:rPr>
              <a:t>Pass along info to staff</a:t>
            </a:r>
          </a:p>
          <a:p>
            <a:pPr marL="1143000" lvl="1" indent="-685800">
              <a:buFont typeface="Arial" panose="020B0604020202020204" pitchFamily="34" charset="0"/>
              <a:buChar char="•"/>
            </a:pPr>
            <a:r>
              <a:rPr lang="en-US" sz="3200" dirty="0">
                <a:solidFill>
                  <a:srgbClr val="0070C0"/>
                </a:solidFill>
                <a:latin typeface="+mn-lt"/>
                <a:ea typeface="Ebrima" panose="02000000000000000000" pitchFamily="2" charset="0"/>
                <a:cs typeface="Ebrima" panose="02000000000000000000" pitchFamily="2" charset="0"/>
              </a:rPr>
              <a:t>Sign and return a new retailer agreement</a:t>
            </a:r>
          </a:p>
          <a:p>
            <a:pPr marL="342900" indent="-342900"/>
            <a:endParaRPr lang="en-US" sz="1600"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615" y="1885156"/>
            <a:ext cx="2859088"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1266190" y="618191"/>
            <a:ext cx="3212432" cy="1743075"/>
          </a:xfrm>
          <a:prstGeom prst="rect">
            <a:avLst/>
          </a:prstGeom>
        </p:spPr>
      </p:pic>
      <p:pic>
        <p:nvPicPr>
          <p:cNvPr id="7" name="Picture 6"/>
          <p:cNvPicPr>
            <a:picLocks noChangeAspect="1"/>
          </p:cNvPicPr>
          <p:nvPr/>
        </p:nvPicPr>
        <p:blipFill>
          <a:blip r:embed="rId7"/>
          <a:stretch>
            <a:fillRect/>
          </a:stretch>
        </p:blipFill>
        <p:spPr>
          <a:xfrm>
            <a:off x="249061" y="238877"/>
            <a:ext cx="10058400" cy="226196"/>
          </a:xfrm>
          <a:prstGeom prst="rect">
            <a:avLst/>
          </a:prstGeom>
        </p:spPr>
      </p:pic>
      <p:pic>
        <p:nvPicPr>
          <p:cNvPr id="9" name="Picture 8"/>
          <p:cNvPicPr>
            <a:picLocks noChangeAspect="1"/>
          </p:cNvPicPr>
          <p:nvPr/>
        </p:nvPicPr>
        <p:blipFill>
          <a:blip r:embed="rId8"/>
          <a:stretch>
            <a:fillRect/>
          </a:stretch>
        </p:blipFill>
        <p:spPr>
          <a:xfrm>
            <a:off x="-17924" y="6105383"/>
            <a:ext cx="10679573" cy="560530"/>
          </a:xfrm>
          <a:prstGeom prst="rect">
            <a:avLst/>
          </a:prstGeom>
        </p:spPr>
      </p:pic>
      <p:pic>
        <p:nvPicPr>
          <p:cNvPr id="2" name="Recorded Sound">
            <a:hlinkClick r:id="" action="ppaction://media"/>
            <a:extLst>
              <a:ext uri="{FF2B5EF4-FFF2-40B4-BE49-F238E27FC236}">
                <a16:creationId xmlns:a16="http://schemas.microsoft.com/office/drawing/2014/main" id="{975A0223-4C01-161A-FBA7-CF70952E4AB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66123" y="534200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34"/>
    </mc:Choice>
    <mc:Fallback xmlns="">
      <p:transition spd="slow" advTm="3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1519" objId="2"/>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sp>
        <p:nvSpPr>
          <p:cNvPr id="3" name="TextBox 2"/>
          <p:cNvSpPr txBox="1"/>
          <p:nvPr/>
        </p:nvSpPr>
        <p:spPr>
          <a:xfrm>
            <a:off x="911225" y="5009356"/>
            <a:ext cx="8839200" cy="646331"/>
          </a:xfrm>
          <a:prstGeom prst="rect">
            <a:avLst/>
          </a:prstGeom>
          <a:noFill/>
        </p:spPr>
        <p:txBody>
          <a:bodyPr wrap="square" rtlCol="0">
            <a:spAutoFit/>
          </a:bodyPr>
          <a:lstStyle/>
          <a:p>
            <a:pPr algn="ctr"/>
            <a:r>
              <a:rPr lang="en-US" sz="3600" b="1" dirty="0">
                <a:solidFill>
                  <a:srgbClr val="0070C0"/>
                </a:solidFill>
              </a:rPr>
              <a:t>WIC_retailer@vdh.virginia.gov</a:t>
            </a:r>
            <a:r>
              <a:rPr lang="en-US" sz="3600" dirty="0"/>
              <a:t> </a:t>
            </a:r>
            <a:r>
              <a:rPr lang="en-US" dirty="0"/>
              <a:t> </a:t>
            </a:r>
          </a:p>
        </p:txBody>
      </p:sp>
      <p:pic>
        <p:nvPicPr>
          <p:cNvPr id="6" name="Picture 5"/>
          <p:cNvPicPr>
            <a:picLocks noChangeAspect="1"/>
          </p:cNvPicPr>
          <p:nvPr/>
        </p:nvPicPr>
        <p:blipFill>
          <a:blip r:embed="rId7">
            <a:clrChange>
              <a:clrFrom>
                <a:srgbClr val="F9F9FA"/>
              </a:clrFrom>
              <a:clrTo>
                <a:srgbClr val="F9F9FA">
                  <a:alpha val="0"/>
                </a:srgbClr>
              </a:clrTo>
            </a:clrChange>
            <a:extLst>
              <a:ext uri="{BEBA8EAE-BF5A-486C-A8C5-ECC9F3942E4B}">
                <a14:imgProps xmlns:a14="http://schemas.microsoft.com/office/drawing/2010/main">
                  <a14:imgLayer r:embed="rId8">
                    <a14:imgEffect>
                      <a14:saturation sat="96000"/>
                    </a14:imgEffect>
                  </a14:imgLayer>
                </a14:imgProps>
              </a:ext>
            </a:extLst>
          </a:blip>
          <a:stretch>
            <a:fillRect/>
          </a:stretch>
        </p:blipFill>
        <p:spPr>
          <a:xfrm>
            <a:off x="2206625" y="1504156"/>
            <a:ext cx="5929312" cy="281904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Slid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45625" y="5046087"/>
            <a:ext cx="609600" cy="609600"/>
          </a:xfrm>
          <a:prstGeom prst="rect">
            <a:avLst/>
          </a:prstGeom>
        </p:spPr>
      </p:pic>
    </p:spTree>
    <p:extLst>
      <p:ext uri="{BB962C8B-B14F-4D97-AF65-F5344CB8AC3E}">
        <p14:creationId xmlns:p14="http://schemas.microsoft.com/office/powerpoint/2010/main" val="2924390098"/>
      </p:ext>
    </p:extLst>
  </p:cSld>
  <p:clrMapOvr>
    <a:masterClrMapping/>
  </p:clrMapOvr>
  <mc:AlternateContent xmlns:mc="http://schemas.openxmlformats.org/markup-compatibility/2006" xmlns:p14="http://schemas.microsoft.com/office/powerpoint/2010/main">
    <mc:Choice Requires="p14">
      <p:transition spd="slow" p14:dur="2000" advTm="27082"/>
    </mc:Choice>
    <mc:Fallback xmlns="">
      <p:transition spd="slow" advTm="2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7082" objId="2"/>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sp>
        <p:nvSpPr>
          <p:cNvPr id="2" name="TextBox 1"/>
          <p:cNvSpPr txBox="1"/>
          <p:nvPr/>
        </p:nvSpPr>
        <p:spPr>
          <a:xfrm>
            <a:off x="1292225" y="914769"/>
            <a:ext cx="8458200" cy="3754874"/>
          </a:xfrm>
          <a:prstGeom prst="rect">
            <a:avLst/>
          </a:prstGeom>
          <a:noFill/>
        </p:spPr>
        <p:txBody>
          <a:bodyPr wrap="square" rtlCol="0">
            <a:spAutoFit/>
          </a:bodyPr>
          <a:lstStyle/>
          <a:p>
            <a:pPr algn="ctr"/>
            <a:r>
              <a:rPr lang="en-US" sz="4000" b="1" dirty="0">
                <a:solidFill>
                  <a:srgbClr val="0070C0"/>
                </a:solidFill>
                <a:latin typeface="+mj-lt"/>
              </a:rPr>
              <a:t>THANK YOU!</a:t>
            </a:r>
          </a:p>
          <a:p>
            <a:pPr algn="ctr"/>
            <a:endParaRPr lang="en-US" b="1" dirty="0">
              <a:solidFill>
                <a:srgbClr val="0070C0"/>
              </a:solidFill>
              <a:latin typeface="+mj-lt"/>
            </a:endParaRPr>
          </a:p>
          <a:p>
            <a:pPr algn="ctr"/>
            <a:endParaRPr lang="en-US" sz="2000" b="1" dirty="0">
              <a:solidFill>
                <a:srgbClr val="0070C0"/>
              </a:solidFill>
              <a:latin typeface="+mn-lt"/>
            </a:endParaRPr>
          </a:p>
          <a:p>
            <a:pPr algn="ctr"/>
            <a:r>
              <a:rPr lang="en-US" sz="4000" b="1" dirty="0">
                <a:solidFill>
                  <a:srgbClr val="0070C0"/>
                </a:solidFill>
                <a:latin typeface="+mj-lt"/>
              </a:rPr>
              <a:t>CONTACT US IF YOU HAVE ANY QUESTIONS</a:t>
            </a:r>
          </a:p>
          <a:p>
            <a:pPr algn="ctr"/>
            <a:endParaRPr lang="en-US" sz="4000" b="1" dirty="0">
              <a:solidFill>
                <a:srgbClr val="0070C0"/>
              </a:solidFill>
              <a:latin typeface="+mj-lt"/>
            </a:endParaRPr>
          </a:p>
          <a:p>
            <a:pPr algn="ctr"/>
            <a:r>
              <a:rPr lang="en-US" sz="4000" b="1" dirty="0">
                <a:solidFill>
                  <a:srgbClr val="0070C0"/>
                </a:solidFill>
                <a:latin typeface="+mj-lt"/>
              </a:rPr>
              <a:t>WIC_Retailer@vdh.virginia.gov</a:t>
            </a:r>
          </a:p>
        </p:txBody>
      </p:sp>
      <p:pic>
        <p:nvPicPr>
          <p:cNvPr id="3" name="Slide 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50425" y="5119444"/>
            <a:ext cx="609600" cy="609600"/>
          </a:xfrm>
          <a:prstGeom prst="rect">
            <a:avLst/>
          </a:prstGeom>
        </p:spPr>
      </p:pic>
    </p:spTree>
    <p:extLst>
      <p:ext uri="{BB962C8B-B14F-4D97-AF65-F5344CB8AC3E}">
        <p14:creationId xmlns:p14="http://schemas.microsoft.com/office/powerpoint/2010/main" val="1871805586"/>
      </p:ext>
    </p:extLst>
  </p:cSld>
  <p:clrMapOvr>
    <a:masterClrMapping/>
  </p:clrMapOvr>
  <mc:AlternateContent xmlns:mc="http://schemas.openxmlformats.org/markup-compatibility/2006" xmlns:p14="http://schemas.microsoft.com/office/powerpoint/2010/main">
    <mc:Choice Requires="p14">
      <p:transition spd="slow" p14:dur="2000" advTm="12690"/>
    </mc:Choice>
    <mc:Fallback xmlns="">
      <p:transition spd="slow" advTm="1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2690"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Baby w bottle"/>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7744947" y="3856977"/>
            <a:ext cx="2593975" cy="2501900"/>
          </a:xfrm>
          <a:prstGeom prst="rect">
            <a:avLst/>
          </a:prstGeom>
          <a:noFill/>
          <a:ln w="9525">
            <a:noFill/>
            <a:miter lim="800000"/>
            <a:headEnd/>
            <a:tailEnd/>
          </a:ln>
        </p:spPr>
      </p:pic>
      <p:sp>
        <p:nvSpPr>
          <p:cNvPr id="5" name="TextBox 7"/>
          <p:cNvSpPr txBox="1">
            <a:spLocks noChangeArrowheads="1"/>
          </p:cNvSpPr>
          <p:nvPr/>
        </p:nvSpPr>
        <p:spPr bwMode="auto">
          <a:xfrm>
            <a:off x="454025" y="1647136"/>
            <a:ext cx="9448800" cy="2554545"/>
          </a:xfrm>
          <a:prstGeom prst="rect">
            <a:avLst/>
          </a:prstGeom>
          <a:noFill/>
          <a:ln w="9525">
            <a:noFill/>
            <a:miter lim="800000"/>
            <a:headEnd/>
            <a:tailEnd/>
          </a:ln>
        </p:spPr>
        <p:txBody>
          <a:bodyPr wrap="square">
            <a:spAutoFit/>
          </a:bodyPr>
          <a:lstStyle/>
          <a:p>
            <a:pPr marL="457200" indent="-457200">
              <a:spcBef>
                <a:spcPts val="600"/>
              </a:spcBef>
              <a:spcAft>
                <a:spcPts val="600"/>
              </a:spcAft>
              <a:buFont typeface="Arial" panose="020B0604020202020204" pitchFamily="34" charset="0"/>
              <a:buChar char="•"/>
            </a:pPr>
            <a:r>
              <a:rPr lang="en-US" sz="2800" dirty="0">
                <a:latin typeface="+mn-lt"/>
              </a:rPr>
              <a:t>The Special Supplemental Nutrition Program for Women, Infants &amp; Children</a:t>
            </a:r>
          </a:p>
          <a:p>
            <a:pPr marL="457200" indent="-457200">
              <a:spcBef>
                <a:spcPts val="600"/>
              </a:spcBef>
              <a:spcAft>
                <a:spcPts val="600"/>
              </a:spcAft>
              <a:buFont typeface="Arial" panose="020B0604020202020204" pitchFamily="34" charset="0"/>
              <a:buChar char="•"/>
            </a:pPr>
            <a:r>
              <a:rPr lang="en-US" sz="2800" dirty="0">
                <a:latin typeface="+mn-lt"/>
              </a:rPr>
              <a:t>Federal health program funded by a grant from USDA</a:t>
            </a:r>
          </a:p>
          <a:p>
            <a:pPr marL="457200" indent="-457200">
              <a:spcBef>
                <a:spcPts val="600"/>
              </a:spcBef>
              <a:spcAft>
                <a:spcPts val="600"/>
              </a:spcAft>
              <a:buFont typeface="Arial" panose="020B0604020202020204" pitchFamily="34" charset="0"/>
              <a:buChar char="•"/>
            </a:pPr>
            <a:r>
              <a:rPr lang="en-US" sz="2800" dirty="0">
                <a:latin typeface="+mn-lt"/>
              </a:rPr>
              <a:t>Promotes optimum health and nutrition for pregnant women, new mothers, infants, and children up to age five</a:t>
            </a:r>
          </a:p>
        </p:txBody>
      </p:sp>
      <p:sp>
        <p:nvSpPr>
          <p:cNvPr id="6" name="TextBox 5"/>
          <p:cNvSpPr txBox="1"/>
          <p:nvPr/>
        </p:nvSpPr>
        <p:spPr>
          <a:xfrm flipH="1">
            <a:off x="0" y="541658"/>
            <a:ext cx="7162800" cy="837473"/>
          </a:xfrm>
          <a:prstGeom prst="rect">
            <a:avLst/>
          </a:prstGeom>
          <a:noFill/>
        </p:spPr>
        <p:txBody>
          <a:bodyPr wrap="square" rtlCol="0">
            <a:spAutoFit/>
          </a:bodyPr>
          <a:lstStyle/>
          <a:p>
            <a:pPr defTabSz="914400">
              <a:lnSpc>
                <a:spcPct val="150000"/>
              </a:lnSpc>
              <a:spcBef>
                <a:spcPts val="1200"/>
              </a:spcBef>
              <a:defRPr/>
            </a:pPr>
            <a:r>
              <a:rPr lang="en-US" sz="3600" b="1" dirty="0">
                <a:solidFill>
                  <a:srgbClr val="0070C0"/>
                </a:solidFill>
                <a:latin typeface="+mn-lt"/>
                <a:ea typeface="ＭＳ Ｐゴシック" pitchFamily="-109" charset="-128"/>
                <a:cs typeface="Arial" panose="020B0604020202020204" pitchFamily="34" charset="0"/>
              </a:rPr>
              <a:t> </a:t>
            </a:r>
            <a:r>
              <a:rPr lang="en-US" sz="3600" b="1" dirty="0">
                <a:solidFill>
                  <a:schemeClr val="accent3">
                    <a:lumMod val="75000"/>
                  </a:schemeClr>
                </a:solidFill>
                <a:latin typeface="+mn-lt"/>
                <a:ea typeface="ＭＳ Ｐゴシック" pitchFamily="-109" charset="-128"/>
                <a:cs typeface="Arial" panose="020B0604020202020204" pitchFamily="34" charset="0"/>
              </a:rPr>
              <a:t>The Purpose of the WIC program</a:t>
            </a:r>
            <a:endParaRPr lang="en-US" sz="2000" b="1" i="1" dirty="0">
              <a:solidFill>
                <a:schemeClr val="accent3">
                  <a:lumMod val="75000"/>
                </a:schemeClr>
              </a:solidFill>
              <a:latin typeface="+mn-lt"/>
              <a:ea typeface="ＭＳ Ｐゴシック" pitchFamily="-109" charset="-128"/>
              <a:cs typeface="Arial" panose="020B0604020202020204" pitchFamily="34" charset="0"/>
            </a:endParaRPr>
          </a:p>
        </p:txBody>
      </p:sp>
      <p:pic>
        <p:nvPicPr>
          <p:cNvPr id="7" name="Picture 6"/>
          <p:cNvPicPr>
            <a:picLocks noChangeAspect="1"/>
          </p:cNvPicPr>
          <p:nvPr/>
        </p:nvPicPr>
        <p:blipFill>
          <a:blip r:embed="rId6"/>
          <a:stretch>
            <a:fillRect/>
          </a:stretch>
        </p:blipFill>
        <p:spPr>
          <a:xfrm>
            <a:off x="-17924" y="6105383"/>
            <a:ext cx="10679573" cy="560530"/>
          </a:xfrm>
          <a:prstGeom prst="rect">
            <a:avLst/>
          </a:prstGeom>
        </p:spPr>
      </p:pic>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6575183" y="5009355"/>
            <a:ext cx="862911" cy="862911"/>
          </a:xfrm>
          <a:prstGeom prst="rect">
            <a:avLst/>
          </a:prstGeom>
        </p:spPr>
      </p:pic>
      <p:pic>
        <p:nvPicPr>
          <p:cNvPr id="4" name="Picture 3">
            <a:extLst>
              <a:ext uri="{FF2B5EF4-FFF2-40B4-BE49-F238E27FC236}">
                <a16:creationId xmlns:a16="http://schemas.microsoft.com/office/drawing/2014/main" id="{ED7CFA55-A511-3377-4BBB-3E3613309D77}"/>
              </a:ext>
            </a:extLst>
          </p:cNvPr>
          <p:cNvPicPr>
            <a:picLocks noChangeAspect="1"/>
          </p:cNvPicPr>
          <p:nvPr/>
        </p:nvPicPr>
        <p:blipFill>
          <a:blip r:embed="rId8"/>
          <a:stretch>
            <a:fillRect/>
          </a:stretch>
        </p:blipFill>
        <p:spPr>
          <a:xfrm>
            <a:off x="225425" y="468346"/>
            <a:ext cx="5334000" cy="258932"/>
          </a:xfrm>
          <a:prstGeom prst="rect">
            <a:avLst/>
          </a:prstGeom>
        </p:spPr>
      </p:pic>
    </p:spTree>
    <p:extLst>
      <p:ext uri="{BB962C8B-B14F-4D97-AF65-F5344CB8AC3E}">
        <p14:creationId xmlns:p14="http://schemas.microsoft.com/office/powerpoint/2010/main" val="293846172"/>
      </p:ext>
    </p:extLst>
  </p:cSld>
  <p:clrMapOvr>
    <a:masterClrMapping/>
  </p:clrMapOvr>
  <mc:AlternateContent xmlns:mc="http://schemas.openxmlformats.org/markup-compatibility/2006" xmlns:p14="http://schemas.microsoft.com/office/powerpoint/2010/main">
    <mc:Choice Requires="p14">
      <p:transition spd="slow" p14:dur="2000" advTm="39055"/>
    </mc:Choice>
    <mc:Fallback xmlns="">
      <p:transition spd="slow" advTm="3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8880"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7"/>
          <p:cNvSpPr txBox="1">
            <a:spLocks noChangeArrowheads="1"/>
          </p:cNvSpPr>
          <p:nvPr/>
        </p:nvSpPr>
        <p:spPr bwMode="auto">
          <a:xfrm>
            <a:off x="3410444" y="1268683"/>
            <a:ext cx="7086599" cy="646331"/>
          </a:xfrm>
          <a:prstGeom prst="rect">
            <a:avLst/>
          </a:prstGeom>
          <a:noFill/>
          <a:ln w="9525">
            <a:noFill/>
            <a:miter lim="800000"/>
            <a:headEnd/>
            <a:tailEnd/>
          </a:ln>
        </p:spPr>
        <p:txBody>
          <a:bodyPr wrap="square">
            <a:spAutoFit/>
          </a:bodyPr>
          <a:lstStyle/>
          <a:p>
            <a:pPr algn="ctr" defTabSz="914400">
              <a:spcBef>
                <a:spcPts val="600"/>
              </a:spcBef>
            </a:pPr>
            <a:r>
              <a:rPr lang="en-US" sz="3600" b="1" dirty="0">
                <a:solidFill>
                  <a:schemeClr val="accent3">
                    <a:lumMod val="75000"/>
                  </a:schemeClr>
                </a:solidFill>
                <a:latin typeface="+mj-lt"/>
                <a:ea typeface="Tahoma" panose="020B0604030504040204" pitchFamily="34" charset="0"/>
                <a:cs typeface="Arial" panose="020B0604020202020204" pitchFamily="34" charset="0"/>
              </a:rPr>
              <a:t>Authorized Retailers’ Role </a:t>
            </a:r>
          </a:p>
        </p:txBody>
      </p:sp>
      <p:sp>
        <p:nvSpPr>
          <p:cNvPr id="5" name="Slide Number Placeholder 6"/>
          <p:cNvSpPr txBox="1">
            <a:spLocks/>
          </p:cNvSpPr>
          <p:nvPr/>
        </p:nvSpPr>
        <p:spPr>
          <a:xfrm>
            <a:off x="-3175" y="6380957"/>
            <a:ext cx="533400" cy="354013"/>
          </a:xfrm>
          <a:prstGeom prst="rect">
            <a:avLst/>
          </a:prstGeom>
        </p:spPr>
        <p:txBody>
          <a:bodyPr/>
          <a:lstStyle/>
          <a:p>
            <a:pPr>
              <a:defRPr/>
            </a:pPr>
            <a:fld id="{2DCC3485-B4CF-40EB-B1D9-B38926DC28C5}" type="slidenum">
              <a:rPr lang="en-US" sz="1200" smtClean="0">
                <a:solidFill>
                  <a:prstClr val="white">
                    <a:lumMod val="65000"/>
                  </a:prstClr>
                </a:solidFill>
              </a:rPr>
              <a:pPr>
                <a:defRPr/>
              </a:pPr>
              <a:t>6</a:t>
            </a:fld>
            <a:endParaRPr lang="en-US" sz="1200" dirty="0">
              <a:solidFill>
                <a:prstClr val="white">
                  <a:lumMod val="65000"/>
                </a:prst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61" y="640337"/>
            <a:ext cx="2929198" cy="209052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1961" y="2955189"/>
            <a:ext cx="9372600" cy="255454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latin typeface="+mn-lt"/>
              </a:rPr>
              <a:t>Comply with the WIC Retailer Agreement and the Retailer Procedure Manual</a:t>
            </a:r>
          </a:p>
          <a:p>
            <a:pPr marL="285750" indent="-285750">
              <a:spcAft>
                <a:spcPts val="1200"/>
              </a:spcAft>
              <a:buFont typeface="Arial" panose="020B0604020202020204" pitchFamily="34" charset="0"/>
              <a:buChar char="•"/>
            </a:pPr>
            <a:r>
              <a:rPr lang="en-US" sz="2800" dirty="0">
                <a:latin typeface="+mn-lt"/>
              </a:rPr>
              <a:t>Provide participants with a variety of WIC approved foods</a:t>
            </a:r>
          </a:p>
          <a:p>
            <a:pPr marL="285750" indent="-285750">
              <a:spcAft>
                <a:spcPts val="1200"/>
              </a:spcAft>
              <a:buFont typeface="Arial" panose="020B0604020202020204" pitchFamily="34" charset="0"/>
              <a:buChar char="•"/>
            </a:pPr>
            <a:r>
              <a:rPr lang="en-US" sz="2800" dirty="0">
                <a:latin typeface="+mn-lt"/>
              </a:rPr>
              <a:t>Ensure WIC customers receive the correct foods and quantity </a:t>
            </a:r>
          </a:p>
          <a:p>
            <a:endParaRPr lang="en-US" dirty="0"/>
          </a:p>
        </p:txBody>
      </p:sp>
      <p:pic>
        <p:nvPicPr>
          <p:cNvPr id="6" name="Picture 5"/>
          <p:cNvPicPr>
            <a:picLocks noChangeAspect="1"/>
          </p:cNvPicPr>
          <p:nvPr/>
        </p:nvPicPr>
        <p:blipFill>
          <a:blip r:embed="rId6"/>
          <a:stretch>
            <a:fillRect/>
          </a:stretch>
        </p:blipFill>
        <p:spPr>
          <a:xfrm>
            <a:off x="249061" y="238877"/>
            <a:ext cx="10058400" cy="226196"/>
          </a:xfrm>
          <a:prstGeom prst="rect">
            <a:avLst/>
          </a:prstGeom>
        </p:spPr>
      </p:pic>
      <p:pic>
        <p:nvPicPr>
          <p:cNvPr id="7" name="Picture 6"/>
          <p:cNvPicPr>
            <a:picLocks noChangeAspect="1"/>
          </p:cNvPicPr>
          <p:nvPr/>
        </p:nvPicPr>
        <p:blipFill>
          <a:blip r:embed="rId7"/>
          <a:stretch>
            <a:fillRect/>
          </a:stretch>
        </p:blipFill>
        <p:spPr>
          <a:xfrm>
            <a:off x="-17924" y="6105383"/>
            <a:ext cx="10679573" cy="560530"/>
          </a:xfrm>
          <a:prstGeom prst="rect">
            <a:avLst/>
          </a:prstGeom>
        </p:spPr>
      </p:pic>
      <p:cxnSp>
        <p:nvCxnSpPr>
          <p:cNvPr id="8" name="Straight Connector 7"/>
          <p:cNvCxnSpPr/>
          <p:nvPr/>
        </p:nvCxnSpPr>
        <p:spPr>
          <a:xfrm>
            <a:off x="4416425" y="1915014"/>
            <a:ext cx="51054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09752" y="5085556"/>
            <a:ext cx="813584" cy="813584"/>
          </a:xfrm>
          <a:prstGeom prst="rect">
            <a:avLst/>
          </a:prstGeom>
        </p:spPr>
      </p:pic>
    </p:spTree>
    <p:extLst>
      <p:ext uri="{BB962C8B-B14F-4D97-AF65-F5344CB8AC3E}">
        <p14:creationId xmlns:p14="http://schemas.microsoft.com/office/powerpoint/2010/main" val="1740480291"/>
      </p:ext>
    </p:extLst>
  </p:cSld>
  <p:clrMapOvr>
    <a:masterClrMapping/>
  </p:clrMapOvr>
  <mc:AlternateContent xmlns:mc="http://schemas.openxmlformats.org/markup-compatibility/2006" xmlns:p14="http://schemas.microsoft.com/office/powerpoint/2010/main">
    <mc:Choice Requires="p14">
      <p:transition spd="slow" p14:dur="2000" advTm="21844"/>
    </mc:Choice>
    <mc:Fallback xmlns="">
      <p:transition spd="slow" advTm="2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364"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0368"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6" name="Picture 5"/>
          <p:cNvPicPr>
            <a:picLocks noChangeAspect="1"/>
          </p:cNvPicPr>
          <p:nvPr/>
        </p:nvPicPr>
        <p:blipFill>
          <a:blip r:embed="rId6"/>
          <a:stretch>
            <a:fillRect/>
          </a:stretch>
        </p:blipFill>
        <p:spPr>
          <a:xfrm>
            <a:off x="249061" y="238877"/>
            <a:ext cx="10058400" cy="226196"/>
          </a:xfrm>
          <a:prstGeom prst="rect">
            <a:avLst/>
          </a:prstGeom>
        </p:spPr>
      </p:pic>
      <p:sp>
        <p:nvSpPr>
          <p:cNvPr id="8" name="TextBox 7"/>
          <p:cNvSpPr txBox="1"/>
          <p:nvPr/>
        </p:nvSpPr>
        <p:spPr>
          <a:xfrm>
            <a:off x="1627540" y="465073"/>
            <a:ext cx="7110307" cy="830997"/>
          </a:xfrm>
          <a:prstGeom prst="rect">
            <a:avLst/>
          </a:prstGeom>
          <a:noFill/>
        </p:spPr>
        <p:txBody>
          <a:bodyPr wrap="square" rtlCol="0">
            <a:spAutoFit/>
          </a:bodyPr>
          <a:lstStyle/>
          <a:p>
            <a:pPr algn="ctr" defTabSz="888797" fontAlgn="auto">
              <a:spcBef>
                <a:spcPts val="0"/>
              </a:spcBef>
              <a:spcAft>
                <a:spcPts val="0"/>
              </a:spcAft>
            </a:pPr>
            <a:r>
              <a:rPr lang="en-US" sz="4800" b="1" dirty="0">
                <a:solidFill>
                  <a:schemeClr val="accent3">
                    <a:lumMod val="75000"/>
                  </a:schemeClr>
                </a:solidFill>
                <a:latin typeface="Calibri"/>
                <a:ea typeface="+mn-ea"/>
                <a:cs typeface="+mn-cs"/>
              </a:rPr>
              <a:t>Approved Food List</a:t>
            </a:r>
          </a:p>
        </p:txBody>
      </p:sp>
      <p:pic>
        <p:nvPicPr>
          <p:cNvPr id="7" name="Picture 6">
            <a:extLst>
              <a:ext uri="{FF2B5EF4-FFF2-40B4-BE49-F238E27FC236}">
                <a16:creationId xmlns:a16="http://schemas.microsoft.com/office/drawing/2014/main" id="{21E19BF2-5B39-D5DB-BFCB-689EFBFBD47B}"/>
              </a:ext>
            </a:extLst>
          </p:cNvPr>
          <p:cNvPicPr>
            <a:picLocks noChangeAspect="1"/>
          </p:cNvPicPr>
          <p:nvPr/>
        </p:nvPicPr>
        <p:blipFill>
          <a:blip r:embed="rId7"/>
          <a:stretch>
            <a:fillRect/>
          </a:stretch>
        </p:blipFill>
        <p:spPr>
          <a:xfrm>
            <a:off x="1654345" y="1346180"/>
            <a:ext cx="6876619" cy="4364800"/>
          </a:xfrm>
          <a:prstGeom prst="rect">
            <a:avLst/>
          </a:prstGeom>
        </p:spPr>
      </p:pic>
      <p:pic>
        <p:nvPicPr>
          <p:cNvPr id="2" name="Recorded Sound">
            <a:hlinkClick r:id="" action="ppaction://media"/>
            <a:extLst>
              <a:ext uri="{FF2B5EF4-FFF2-40B4-BE49-F238E27FC236}">
                <a16:creationId xmlns:a16="http://schemas.microsoft.com/office/drawing/2014/main" id="{6E281206-91BE-8289-42C5-F31FB1CDC0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21825" y="5420818"/>
            <a:ext cx="487363" cy="487363"/>
          </a:xfrm>
          <a:prstGeom prst="rect">
            <a:avLst/>
          </a:prstGeom>
        </p:spPr>
      </p:pic>
    </p:spTree>
    <p:extLst>
      <p:ext uri="{BB962C8B-B14F-4D97-AF65-F5344CB8AC3E}">
        <p14:creationId xmlns:p14="http://schemas.microsoft.com/office/powerpoint/2010/main" val="1999423769"/>
      </p:ext>
    </p:extLst>
  </p:cSld>
  <p:clrMapOvr>
    <a:masterClrMapping/>
  </p:clrMapOvr>
  <mc:AlternateContent xmlns:mc="http://schemas.openxmlformats.org/markup-compatibility/2006" xmlns:p14="http://schemas.microsoft.com/office/powerpoint/2010/main">
    <mc:Choice Requires="p14">
      <p:transition spd="slow" p14:dur="2000" advTm="31395"/>
    </mc:Choice>
    <mc:Fallback xmlns="">
      <p:transition spd="slow" advTm="3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5"/>
        <p14:stopEvt time="30872"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6025" y="662419"/>
            <a:ext cx="8258115"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lumMod val="75000"/>
                  </a:schemeClr>
                </a:solidFill>
                <a:latin typeface="Calibri"/>
                <a:ea typeface="+mn-ea"/>
                <a:cs typeface="+mn-cs"/>
              </a:rPr>
              <a:t>Fruits and Vegetables</a:t>
            </a:r>
          </a:p>
        </p:txBody>
      </p:sp>
      <p:pic>
        <p:nvPicPr>
          <p:cNvPr id="4" name="Picture 3"/>
          <p:cNvPicPr>
            <a:picLocks noChangeAspect="1"/>
          </p:cNvPicPr>
          <p:nvPr/>
        </p:nvPicPr>
        <p:blipFill>
          <a:blip r:embed="rId5"/>
          <a:stretch>
            <a:fillRect/>
          </a:stretch>
        </p:blipFill>
        <p:spPr>
          <a:xfrm>
            <a:off x="-17924" y="6105383"/>
            <a:ext cx="10679573" cy="560530"/>
          </a:xfrm>
          <a:prstGeom prst="rect">
            <a:avLst/>
          </a:prstGeom>
        </p:spPr>
      </p:pic>
      <p:pic>
        <p:nvPicPr>
          <p:cNvPr id="5" name="Picture 4"/>
          <p:cNvPicPr>
            <a:picLocks noChangeAspect="1"/>
          </p:cNvPicPr>
          <p:nvPr/>
        </p:nvPicPr>
        <p:blipFill>
          <a:blip r:embed="rId6"/>
          <a:stretch>
            <a:fillRect/>
          </a:stretch>
        </p:blipFill>
        <p:spPr>
          <a:xfrm>
            <a:off x="249061" y="238877"/>
            <a:ext cx="10058400" cy="226196"/>
          </a:xfrm>
          <a:prstGeom prst="rect">
            <a:avLst/>
          </a:prstGeom>
        </p:spPr>
      </p:pic>
      <p:sp>
        <p:nvSpPr>
          <p:cNvPr id="6" name="TextBox 5"/>
          <p:cNvSpPr txBox="1"/>
          <p:nvPr/>
        </p:nvSpPr>
        <p:spPr>
          <a:xfrm>
            <a:off x="2054225" y="2100338"/>
            <a:ext cx="6172200" cy="954107"/>
          </a:xfrm>
          <a:prstGeom prst="rect">
            <a:avLst/>
          </a:prstGeom>
          <a:noFill/>
        </p:spPr>
        <p:txBody>
          <a:bodyPr wrap="square" rtlCol="0">
            <a:spAutoFit/>
          </a:bodyPr>
          <a:lstStyle/>
          <a:p>
            <a:pPr algn="ctr"/>
            <a:r>
              <a:rPr lang="en-US" sz="2800" dirty="0">
                <a:latin typeface="+mn-lt"/>
              </a:rPr>
              <a:t>Organic and Non-Organic; Fresh, Frozen, and Canned</a:t>
            </a:r>
          </a:p>
        </p:txBody>
      </p:sp>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1077471" y="3454828"/>
            <a:ext cx="2125135" cy="1626093"/>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762577" y="4688762"/>
            <a:ext cx="2795186" cy="1416621"/>
          </a:xfrm>
          <a:prstGeom prst="rect">
            <a:avLst/>
          </a:prstGeom>
        </p:spPr>
      </p:pic>
      <p:pic>
        <p:nvPicPr>
          <p:cNvPr id="11" name="Picture 10"/>
          <p:cNvPicPr>
            <a:picLocks noChangeAspect="1"/>
          </p:cNvPicPr>
          <p:nvPr/>
        </p:nvPicPr>
        <p:blipFill>
          <a:blip r:embed="rId9">
            <a:clrChange>
              <a:clrFrom>
                <a:srgbClr val="FFFFFF"/>
              </a:clrFrom>
              <a:clrTo>
                <a:srgbClr val="FFFFFF">
                  <a:alpha val="0"/>
                </a:srgbClr>
              </a:clrTo>
            </a:clrChange>
          </a:blip>
          <a:stretch>
            <a:fillRect/>
          </a:stretch>
        </p:blipFill>
        <p:spPr>
          <a:xfrm>
            <a:off x="4012554" y="4046960"/>
            <a:ext cx="1824532" cy="1661627"/>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382831" y="4278910"/>
            <a:ext cx="1910260" cy="1784031"/>
          </a:xfrm>
          <a:prstGeom prst="rect">
            <a:avLst/>
          </a:prstGeom>
        </p:spPr>
      </p:pic>
      <p:pic>
        <p:nvPicPr>
          <p:cNvPr id="12" name="Picture 11"/>
          <p:cNvPicPr>
            <a:picLocks noChangeAspect="1"/>
          </p:cNvPicPr>
          <p:nvPr/>
        </p:nvPicPr>
        <p:blipFill>
          <a:blip r:embed="rId11">
            <a:clrChange>
              <a:clrFrom>
                <a:srgbClr val="FFFFFF"/>
              </a:clrFrom>
              <a:clrTo>
                <a:srgbClr val="FFFFFF">
                  <a:alpha val="0"/>
                </a:srgbClr>
              </a:clrTo>
            </a:clrChange>
          </a:blip>
          <a:stretch>
            <a:fillRect/>
          </a:stretch>
        </p:blipFill>
        <p:spPr>
          <a:xfrm>
            <a:off x="7852596" y="4254553"/>
            <a:ext cx="904875" cy="1439833"/>
          </a:xfrm>
          <a:prstGeom prst="rect">
            <a:avLst/>
          </a:prstGeom>
        </p:spPr>
      </p:pic>
      <p:pic>
        <p:nvPicPr>
          <p:cNvPr id="15" name="Picture 14"/>
          <p:cNvPicPr>
            <a:picLocks noChangeAspect="1"/>
          </p:cNvPicPr>
          <p:nvPr/>
        </p:nvPicPr>
        <p:blipFill>
          <a:blip r:embed="rId12">
            <a:clrChange>
              <a:clrFrom>
                <a:srgbClr val="FFFFFF"/>
              </a:clrFrom>
              <a:clrTo>
                <a:srgbClr val="FFFFFF">
                  <a:alpha val="0"/>
                </a:srgbClr>
              </a:clrTo>
            </a:clrChange>
          </a:blip>
          <a:stretch>
            <a:fillRect/>
          </a:stretch>
        </p:blipFill>
        <p:spPr>
          <a:xfrm>
            <a:off x="8559740" y="4468632"/>
            <a:ext cx="914400" cy="1438656"/>
          </a:xfrm>
          <a:prstGeom prst="rect">
            <a:avLst/>
          </a:prstGeom>
        </p:spPr>
      </p:pic>
      <p:cxnSp>
        <p:nvCxnSpPr>
          <p:cNvPr id="16" name="Straight Connector 15"/>
          <p:cNvCxnSpPr/>
          <p:nvPr/>
        </p:nvCxnSpPr>
        <p:spPr>
          <a:xfrm>
            <a:off x="2881842" y="1431860"/>
            <a:ext cx="5001977"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76484" y="5216895"/>
            <a:ext cx="609600" cy="609600"/>
          </a:xfrm>
          <a:prstGeom prst="rect">
            <a:avLst/>
          </a:prstGeom>
        </p:spPr>
      </p:pic>
    </p:spTree>
    <p:extLst>
      <p:ext uri="{BB962C8B-B14F-4D97-AF65-F5344CB8AC3E}">
        <p14:creationId xmlns:p14="http://schemas.microsoft.com/office/powerpoint/2010/main" val="3322087275"/>
      </p:ext>
    </p:extLst>
  </p:cSld>
  <p:clrMapOvr>
    <a:masterClrMapping/>
  </p:clrMapOvr>
  <mc:AlternateContent xmlns:mc="http://schemas.openxmlformats.org/markup-compatibility/2006" xmlns:p14="http://schemas.microsoft.com/office/powerpoint/2010/main">
    <mc:Choice Requires="p14">
      <p:transition spd="slow" p14:dur="2000" advTm="64873"/>
    </mc:Choice>
    <mc:Fallback xmlns="">
      <p:transition spd="slow" advTm="6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2727"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0" objId="9"/>
        <p14:stopEvt time="63996"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49061" y="4216573"/>
            <a:ext cx="1614936" cy="680500"/>
          </a:xfrm>
          <a:prstGeom prst="rect">
            <a:avLst/>
          </a:prstGeom>
        </p:spPr>
      </p:pic>
      <p:sp>
        <p:nvSpPr>
          <p:cNvPr id="3" name="TextBox 2"/>
          <p:cNvSpPr txBox="1"/>
          <p:nvPr/>
        </p:nvSpPr>
        <p:spPr>
          <a:xfrm>
            <a:off x="1627540" y="662419"/>
            <a:ext cx="7110307" cy="769441"/>
          </a:xfrm>
          <a:prstGeom prst="rect">
            <a:avLst/>
          </a:prstGeom>
          <a:noFill/>
        </p:spPr>
        <p:txBody>
          <a:bodyPr wrap="square" rtlCol="0">
            <a:spAutoFit/>
          </a:bodyPr>
          <a:lstStyle/>
          <a:p>
            <a:pPr algn="ctr" defTabSz="888797" fontAlgn="auto">
              <a:spcBef>
                <a:spcPts val="0"/>
              </a:spcBef>
              <a:spcAft>
                <a:spcPts val="0"/>
              </a:spcAft>
            </a:pPr>
            <a:r>
              <a:rPr lang="en-US" sz="4400" b="1" dirty="0">
                <a:solidFill>
                  <a:schemeClr val="accent3">
                    <a:lumMod val="75000"/>
                  </a:schemeClr>
                </a:solidFill>
                <a:latin typeface="Calibri"/>
                <a:ea typeface="+mn-ea"/>
                <a:cs typeface="+mn-cs"/>
              </a:rPr>
              <a:t>Whole Grains</a:t>
            </a:r>
          </a:p>
        </p:txBody>
      </p:sp>
      <p:pic>
        <p:nvPicPr>
          <p:cNvPr id="4" name="Picture 3"/>
          <p:cNvPicPr>
            <a:picLocks noChangeAspect="1"/>
          </p:cNvPicPr>
          <p:nvPr/>
        </p:nvPicPr>
        <p:blipFill>
          <a:blip r:embed="rId6"/>
          <a:stretch>
            <a:fillRect/>
          </a:stretch>
        </p:blipFill>
        <p:spPr>
          <a:xfrm>
            <a:off x="-17924" y="6105383"/>
            <a:ext cx="10679573" cy="560530"/>
          </a:xfrm>
          <a:prstGeom prst="rect">
            <a:avLst/>
          </a:prstGeom>
        </p:spPr>
      </p:pic>
      <p:pic>
        <p:nvPicPr>
          <p:cNvPr id="5" name="Picture 4"/>
          <p:cNvPicPr>
            <a:picLocks noChangeAspect="1"/>
          </p:cNvPicPr>
          <p:nvPr/>
        </p:nvPicPr>
        <p:blipFill>
          <a:blip r:embed="rId7"/>
          <a:stretch>
            <a:fillRect/>
          </a:stretch>
        </p:blipFill>
        <p:spPr>
          <a:xfrm>
            <a:off x="249061" y="238877"/>
            <a:ext cx="10058400" cy="226196"/>
          </a:xfrm>
          <a:prstGeom prst="rect">
            <a:avLst/>
          </a:prstGeom>
        </p:spPr>
      </p:pic>
      <p:sp>
        <p:nvSpPr>
          <p:cNvPr id="6" name="TextBox 5"/>
          <p:cNvSpPr txBox="1"/>
          <p:nvPr/>
        </p:nvSpPr>
        <p:spPr>
          <a:xfrm>
            <a:off x="2336659" y="1848876"/>
            <a:ext cx="5798045" cy="1815882"/>
          </a:xfrm>
          <a:prstGeom prst="rect">
            <a:avLst/>
          </a:prstGeom>
          <a:noFill/>
        </p:spPr>
        <p:txBody>
          <a:bodyPr wrap="square" rtlCol="0">
            <a:spAutoFit/>
          </a:bodyPr>
          <a:lstStyle/>
          <a:p>
            <a:pPr algn="ctr"/>
            <a:r>
              <a:rPr lang="en-US" sz="2800" dirty="0"/>
              <a:t>Whole Wheat Bread</a:t>
            </a:r>
          </a:p>
          <a:p>
            <a:pPr algn="ctr"/>
            <a:r>
              <a:rPr lang="en-US" sz="2800" dirty="0"/>
              <a:t>Tortillas (Whole Wheat and Corn)</a:t>
            </a:r>
          </a:p>
          <a:p>
            <a:pPr algn="ctr"/>
            <a:r>
              <a:rPr lang="en-US" sz="2800" dirty="0"/>
              <a:t>Whole Wheat Pasta</a:t>
            </a:r>
          </a:p>
          <a:p>
            <a:pPr algn="ctr"/>
            <a:r>
              <a:rPr lang="en-US" sz="2800" dirty="0"/>
              <a:t>Brown Rice</a:t>
            </a:r>
          </a:p>
        </p:txBody>
      </p:sp>
      <p:pic>
        <p:nvPicPr>
          <p:cNvPr id="16" name="Picture 15"/>
          <p:cNvPicPr>
            <a:picLocks noChangeAspect="1"/>
          </p:cNvPicPr>
          <p:nvPr/>
        </p:nvPicPr>
        <p:blipFill>
          <a:blip r:embed="rId8">
            <a:clrChange>
              <a:clrFrom>
                <a:srgbClr val="FFFFFF"/>
              </a:clrFrom>
              <a:clrTo>
                <a:srgbClr val="FFFFFF">
                  <a:alpha val="0"/>
                </a:srgbClr>
              </a:clrTo>
            </a:clrChange>
          </a:blip>
          <a:stretch>
            <a:fillRect/>
          </a:stretch>
        </p:blipFill>
        <p:spPr>
          <a:xfrm>
            <a:off x="1818780" y="4204983"/>
            <a:ext cx="1577525" cy="1672349"/>
          </a:xfrm>
          <a:prstGeom prst="rect">
            <a:avLst/>
          </a:prstGeom>
        </p:spPr>
      </p:pic>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282728" y="4897073"/>
            <a:ext cx="1536052" cy="862882"/>
          </a:xfrm>
          <a:prstGeom prst="rect">
            <a:avLst/>
          </a:prstGeom>
        </p:spPr>
      </p:pic>
      <p:sp>
        <p:nvSpPr>
          <p:cNvPr id="18" name="TextBox 17"/>
          <p:cNvSpPr txBox="1"/>
          <p:nvPr/>
        </p:nvSpPr>
        <p:spPr>
          <a:xfrm>
            <a:off x="3347226" y="3999875"/>
            <a:ext cx="4102695" cy="400110"/>
          </a:xfrm>
          <a:prstGeom prst="rect">
            <a:avLst/>
          </a:prstGeom>
          <a:noFill/>
        </p:spPr>
        <p:txBody>
          <a:bodyPr wrap="square" rtlCol="0">
            <a:spAutoFit/>
          </a:bodyPr>
          <a:lstStyle/>
          <a:p>
            <a:r>
              <a:rPr lang="en-US" sz="2000" i="1" dirty="0">
                <a:solidFill>
                  <a:schemeClr val="accent6">
                    <a:lumMod val="50000"/>
                  </a:schemeClr>
                </a:solidFill>
              </a:rPr>
              <a:t>16 </a:t>
            </a:r>
            <a:r>
              <a:rPr lang="en-US" sz="2000" i="1" dirty="0" err="1">
                <a:solidFill>
                  <a:schemeClr val="accent6">
                    <a:lumMod val="50000"/>
                  </a:schemeClr>
                </a:solidFill>
              </a:rPr>
              <a:t>oz</a:t>
            </a:r>
            <a:r>
              <a:rPr lang="en-US" sz="2000" i="1" dirty="0">
                <a:solidFill>
                  <a:schemeClr val="accent6">
                    <a:lumMod val="50000"/>
                  </a:schemeClr>
                </a:solidFill>
              </a:rPr>
              <a:t> is the only approved size</a:t>
            </a:r>
          </a:p>
        </p:txBody>
      </p:sp>
      <p:pic>
        <p:nvPicPr>
          <p:cNvPr id="2" name="Picture 1"/>
          <p:cNvPicPr>
            <a:picLocks noChangeAspect="1"/>
          </p:cNvPicPr>
          <p:nvPr/>
        </p:nvPicPr>
        <p:blipFill>
          <a:blip r:embed="rId10">
            <a:clrChange>
              <a:clrFrom>
                <a:srgbClr val="FFFFFF"/>
              </a:clrFrom>
              <a:clrTo>
                <a:srgbClr val="FFFFFF">
                  <a:alpha val="0"/>
                </a:srgbClr>
              </a:clrTo>
            </a:clrChange>
          </a:blip>
          <a:stretch>
            <a:fillRect/>
          </a:stretch>
        </p:blipFill>
        <p:spPr>
          <a:xfrm>
            <a:off x="7075058" y="3157043"/>
            <a:ext cx="3187461" cy="2840109"/>
          </a:xfrm>
          <a:prstGeom prst="rect">
            <a:avLst/>
          </a:prstGeom>
        </p:spPr>
      </p:pic>
      <p:cxnSp>
        <p:nvCxnSpPr>
          <p:cNvPr id="14" name="Straight Connector 13"/>
          <p:cNvCxnSpPr/>
          <p:nvPr/>
        </p:nvCxnSpPr>
        <p:spPr>
          <a:xfrm>
            <a:off x="3541994" y="1426806"/>
            <a:ext cx="3533064"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40425" y="5150355"/>
            <a:ext cx="609600" cy="609600"/>
          </a:xfrm>
          <a:prstGeom prst="rect">
            <a:avLst/>
          </a:prstGeom>
        </p:spPr>
      </p:pic>
    </p:spTree>
    <p:extLst>
      <p:ext uri="{BB962C8B-B14F-4D97-AF65-F5344CB8AC3E}">
        <p14:creationId xmlns:p14="http://schemas.microsoft.com/office/powerpoint/2010/main" val="1320650114"/>
      </p:ext>
    </p:extLst>
  </p:cSld>
  <p:clrMapOvr>
    <a:masterClrMapping/>
  </p:clrMapOvr>
  <mc:AlternateContent xmlns:mc="http://schemas.openxmlformats.org/markup-compatibility/2006" xmlns:p14="http://schemas.microsoft.com/office/powerpoint/2010/main">
    <mc:Choice Requires="p14">
      <p:transition spd="slow" p14:dur="2000" advTm="25391"/>
    </mc:Choice>
    <mc:Fallback xmlns="">
      <p:transition spd="slow" advTm="2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9"/>
        <p14:stopEvt time="24039" objId="9"/>
      </p14:showEvtLst>
    </p:ext>
  </p:extLs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DH 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DH Theme1" id="{462DF524-62FD-434E-9557-779A36AA8731}" vid="{D37E5A63-8E9F-4C98-9749-81232D759C09}"/>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41674</TotalTime>
  <Words>5399</Words>
  <Application>Microsoft Office PowerPoint</Application>
  <PresentationFormat>Custom</PresentationFormat>
  <Paragraphs>709</Paragraphs>
  <Slides>48</Slides>
  <Notes>48</Notes>
  <HiddenSlides>1</HiddenSlides>
  <MMClips>48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48</vt:i4>
      </vt:variant>
    </vt:vector>
  </HeadingPairs>
  <TitlesOfParts>
    <vt:vector size="62" baseType="lpstr">
      <vt:lpstr>Arial</vt:lpstr>
      <vt:lpstr>Arial Rounded MT Bold</vt:lpstr>
      <vt:lpstr>Arial Unicode MS</vt:lpstr>
      <vt:lpstr>Berlin Sans FB Demi</vt:lpstr>
      <vt:lpstr>Calibri</vt:lpstr>
      <vt:lpstr>Ebrima</vt:lpstr>
      <vt:lpstr>Segoe UI Black</vt:lpstr>
      <vt:lpstr>Times</vt:lpstr>
      <vt:lpstr>Times New Roman</vt:lpstr>
      <vt:lpstr>Wingdings</vt:lpstr>
      <vt:lpstr>Custom Design</vt:lpstr>
      <vt:lpstr>1_Custom Design</vt:lpstr>
      <vt:lpstr>Office Theme</vt:lpstr>
      <vt:lpstr>VDH 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Shelf labels required on: </vt:lpstr>
      <vt:lpstr>PowerPoint Presentation</vt:lpstr>
      <vt:lpstr>Retailer Resources</vt:lpstr>
      <vt:lpstr>PowerPoint Presentation</vt:lpstr>
      <vt:lpstr>PowerPoint Presentation</vt:lpstr>
      <vt:lpstr>PowerPoint Presentation</vt:lpstr>
      <vt:lpstr>PowerPoint Presentation</vt:lpstr>
      <vt:lpstr>Voiding eWIC Transactions</vt:lpstr>
      <vt:lpstr>PowerPoint Presentation</vt:lpstr>
      <vt:lpstr>Handling POS Problems</vt:lpstr>
      <vt:lpstr>PowerPoint Presentation</vt:lpstr>
      <vt:lpstr>PowerPoint Presentation</vt:lpstr>
      <vt:lpstr>PowerPoint Presentation</vt:lpstr>
      <vt:lpstr>PowerPoint Presentation</vt:lpstr>
      <vt:lpstr>Vendor Claims </vt:lpstr>
      <vt:lpstr>Incentive Items </vt:lpstr>
      <vt:lpstr>PowerPoint Presentation</vt:lpstr>
      <vt:lpstr>PowerPoint Presentation</vt:lpstr>
      <vt:lpstr>PowerPoint Presentation</vt:lpstr>
      <vt:lpstr>PowerPoint Presentation</vt:lpstr>
      <vt:lpstr>Communication Requirements</vt:lpstr>
      <vt:lpstr>2023 Contract Reauthorization</vt:lpstr>
      <vt:lpstr>PowerPoint Presentation</vt:lpstr>
      <vt:lpstr>PowerPoint Presentation</vt:lpstr>
      <vt:lpstr>PowerPoint Presentation</vt:lpstr>
    </vt:vector>
  </TitlesOfParts>
  <Company>KDHE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 Vendor Training  New Food Package</dc:title>
  <dc:creator>Sandi Fry</dc:creator>
  <cp:lastModifiedBy>McMillan, Anne (VDH)</cp:lastModifiedBy>
  <cp:revision>3094</cp:revision>
  <cp:lastPrinted>2019-10-21T17:46:10Z</cp:lastPrinted>
  <dcterms:created xsi:type="dcterms:W3CDTF">2009-06-01T15:40:49Z</dcterms:created>
  <dcterms:modified xsi:type="dcterms:W3CDTF">2023-05-03T19:08:52Z</dcterms:modified>
</cp:coreProperties>
</file>