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257" r:id="rId3"/>
    <p:sldId id="258" r:id="rId4"/>
    <p:sldId id="259" r:id="rId5"/>
    <p:sldId id="260" r:id="rId6"/>
    <p:sldId id="282" r:id="rId7"/>
    <p:sldId id="261" r:id="rId8"/>
    <p:sldId id="262" r:id="rId9"/>
    <p:sldId id="263" r:id="rId10"/>
    <p:sldId id="264" r:id="rId11"/>
    <p:sldId id="265" r:id="rId12"/>
    <p:sldId id="267" r:id="rId13"/>
    <p:sldId id="268" r:id="rId14"/>
    <p:sldId id="270" r:id="rId15"/>
    <p:sldId id="272" r:id="rId16"/>
    <p:sldId id="274" r:id="rId17"/>
    <p:sldId id="275" r:id="rId18"/>
    <p:sldId id="285" r:id="rId19"/>
    <p:sldId id="276" r:id="rId20"/>
    <p:sldId id="284" r:id="rId21"/>
    <p:sldId id="278" r:id="rId22"/>
    <p:sldId id="279" r:id="rId23"/>
    <p:sldId id="281" r:id="rId24"/>
  </p:sldIdLst>
  <p:sldSz cx="9144000" cy="6858000" type="screen4x3"/>
  <p:notesSz cx="6858000" cy="9418638"/>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21" autoAdjust="0"/>
  </p:normalViewPr>
  <p:slideViewPr>
    <p:cSldViewPr>
      <p:cViewPr varScale="1">
        <p:scale>
          <a:sx n="58" d="100"/>
          <a:sy n="58" d="100"/>
        </p:scale>
        <p:origin x="-171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70932"/>
          </a:xfrm>
          <a:prstGeom prst="rect">
            <a:avLst/>
          </a:prstGeom>
        </p:spPr>
        <p:txBody>
          <a:bodyPr vert="horz" lIns="91440" tIns="45720" rIns="91440" bIns="45720" rtlCol="0"/>
          <a:lstStyle>
            <a:lvl1pPr algn="r">
              <a:defRPr sz="1200"/>
            </a:lvl1pPr>
          </a:lstStyle>
          <a:p>
            <a:fld id="{C79374AE-1356-448B-98AD-00E88B97613D}" type="datetimeFigureOut">
              <a:rPr lang="en-US" smtClean="0"/>
              <a:pPr/>
              <a:t>9/18/2014</a:t>
            </a:fld>
            <a:endParaRPr lang="en-US"/>
          </a:p>
        </p:txBody>
      </p:sp>
      <p:sp>
        <p:nvSpPr>
          <p:cNvPr id="4" name="Footer Placeholder 3"/>
          <p:cNvSpPr>
            <a:spLocks noGrp="1"/>
          </p:cNvSpPr>
          <p:nvPr>
            <p:ph type="ftr" sz="quarter" idx="2"/>
          </p:nvPr>
        </p:nvSpPr>
        <p:spPr>
          <a:xfrm>
            <a:off x="0" y="8946071"/>
            <a:ext cx="2971800" cy="4709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946071"/>
            <a:ext cx="2971800" cy="470932"/>
          </a:xfrm>
          <a:prstGeom prst="rect">
            <a:avLst/>
          </a:prstGeom>
        </p:spPr>
        <p:txBody>
          <a:bodyPr vert="horz" lIns="91440" tIns="45720" rIns="91440" bIns="45720" rtlCol="0" anchor="b"/>
          <a:lstStyle>
            <a:lvl1pPr algn="r">
              <a:defRPr sz="1200"/>
            </a:lvl1pPr>
          </a:lstStyle>
          <a:p>
            <a:fld id="{13E0F49D-34E8-48F7-9D99-289829FFE77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70932"/>
          </a:xfrm>
          <a:prstGeom prst="rect">
            <a:avLst/>
          </a:prstGeom>
        </p:spPr>
        <p:txBody>
          <a:bodyPr vert="horz" lIns="91440" tIns="45720" rIns="91440" bIns="45720" rtlCol="0"/>
          <a:lstStyle>
            <a:lvl1pPr algn="r">
              <a:defRPr sz="1200"/>
            </a:lvl1pPr>
          </a:lstStyle>
          <a:p>
            <a:fld id="{426A613C-AD24-4EDF-BA98-E7E2279D344E}" type="datetimeFigureOut">
              <a:rPr lang="en-US" smtClean="0"/>
              <a:pPr/>
              <a:t>9/18/2014</a:t>
            </a:fld>
            <a:endParaRPr lang="en-US"/>
          </a:p>
        </p:txBody>
      </p:sp>
      <p:sp>
        <p:nvSpPr>
          <p:cNvPr id="4" name="Slide Image Placeholder 3"/>
          <p:cNvSpPr>
            <a:spLocks noGrp="1" noRot="1" noChangeAspect="1"/>
          </p:cNvSpPr>
          <p:nvPr>
            <p:ph type="sldImg" idx="2"/>
          </p:nvPr>
        </p:nvSpPr>
        <p:spPr>
          <a:xfrm>
            <a:off x="1074738" y="706438"/>
            <a:ext cx="4708525" cy="35321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53"/>
            <a:ext cx="5486400" cy="42383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46071"/>
            <a:ext cx="2971800" cy="4709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946071"/>
            <a:ext cx="2971800" cy="470932"/>
          </a:xfrm>
          <a:prstGeom prst="rect">
            <a:avLst/>
          </a:prstGeom>
        </p:spPr>
        <p:txBody>
          <a:bodyPr vert="horz" lIns="91440" tIns="45720" rIns="91440" bIns="45720" rtlCol="0" anchor="b"/>
          <a:lstStyle>
            <a:lvl1pPr algn="r">
              <a:defRPr sz="1200"/>
            </a:lvl1pPr>
          </a:lstStyle>
          <a:p>
            <a:fld id="{B3B61FDD-75CB-4535-87AC-CD99F9FB23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i="0"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i="0"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i="0" dirty="0" smtClean="0"/>
              <a:t>Further</a:t>
            </a:r>
            <a:r>
              <a:rPr lang="en-US" i="0" baseline="0" dirty="0" smtClean="0"/>
              <a:t> guidance and suggested formatting for inventory tracking is available in the National Food Service Management Institute’s </a:t>
            </a:r>
            <a:r>
              <a:rPr lang="en-US" i="1" baseline="0" dirty="0" smtClean="0"/>
              <a:t>Inventory Management Workbook  </a:t>
            </a:r>
            <a:r>
              <a:rPr lang="en-US" i="0" baseline="0" dirty="0" smtClean="0"/>
              <a:t>(http://www.nfsmi.org/documentlibraryfiles/PDF/20100423114950.pdf) and the </a:t>
            </a:r>
            <a:r>
              <a:rPr lang="en-US" i="1" baseline="0" dirty="0" smtClean="0"/>
              <a:t>FNS Instruction 796-2, Rev. $ (Exhibit G, Suggested Format for Inventory Reconciliation and Exhibit H, Suggested Format for Inventory Record). </a:t>
            </a:r>
            <a:endParaRPr lang="en-US" i="1"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i="1"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i="1"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i="0" dirty="0" smtClean="0"/>
              <a:t>Paper</a:t>
            </a:r>
            <a:r>
              <a:rPr lang="en-US" i="0" baseline="0" dirty="0" smtClean="0"/>
              <a:t> goods does NOT include toilet paper, paper towels and the like.  </a:t>
            </a:r>
            <a:endParaRPr lang="en-US" i="0"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i="1"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i="1"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i="0" dirty="0" smtClean="0"/>
              <a:t>Part-time</a:t>
            </a:r>
            <a:r>
              <a:rPr lang="en-US" i="0" baseline="0" dirty="0" smtClean="0"/>
              <a:t> CACFP staff:</a:t>
            </a:r>
          </a:p>
          <a:p>
            <a:pPr>
              <a:buFont typeface="Arial" pitchFamily="34" charset="0"/>
              <a:buChar char="•"/>
            </a:pPr>
            <a:r>
              <a:rPr lang="en-US" i="0" baseline="0" dirty="0" smtClean="0"/>
              <a:t>Only CACFP administrative labor may be claimed for reimbursement</a:t>
            </a:r>
          </a:p>
          <a:p>
            <a:pPr>
              <a:buFont typeface="Arial" pitchFamily="34" charset="0"/>
              <a:buChar char="•"/>
            </a:pPr>
            <a:r>
              <a:rPr lang="en-US" i="0" baseline="0" dirty="0" smtClean="0"/>
              <a:t>Accurate records must be maintained to ensure no duplication of payments if a portion of salary is paid by another source of funding</a:t>
            </a:r>
          </a:p>
          <a:p>
            <a:pPr>
              <a:buFont typeface="Arial" pitchFamily="34" charset="0"/>
              <a:buNone/>
            </a:pPr>
            <a:endParaRPr lang="en-US" i="1"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i="0" baseline="0"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i="0" baseline="0" dirty="0" smtClean="0"/>
              <a:t>VDH will give guidance as to which modules are mandatory each year.  Institutions will need to document when training was held and send a participant list and agenda with topics covered.  (If staff completed the training online via VDH/TRAIN site, then they will need to document by providing that information to VDH. </a:t>
            </a:r>
          </a:p>
        </p:txBody>
      </p:sp>
      <p:sp>
        <p:nvSpPr>
          <p:cNvPr id="4" name="Slide Number Placeholder 3"/>
          <p:cNvSpPr>
            <a:spLocks noGrp="1"/>
          </p:cNvSpPr>
          <p:nvPr>
            <p:ph type="sldNum" sz="quarter" idx="10"/>
          </p:nvPr>
        </p:nvSpPr>
        <p:spPr/>
        <p:txBody>
          <a:bodyPr/>
          <a:lstStyle/>
          <a:p>
            <a:fld id="{B3B61FDD-75CB-4535-87AC-CD99F9FB234B}" type="slidenum">
              <a:rPr lang="en-US" smtClean="0"/>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Records</a:t>
            </a:r>
            <a:r>
              <a:rPr lang="en-US" baseline="0" dirty="0" smtClean="0"/>
              <a:t> of past corrections of serious deficiencies should also be kept and referenced to assist the center in maintaining the systems is was approved to use.  </a:t>
            </a:r>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Disseminate</a:t>
            </a:r>
            <a:r>
              <a:rPr lang="en-US" baseline="0" dirty="0" smtClean="0"/>
              <a:t> example of Meal Count form </a:t>
            </a:r>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0" dirty="0" smtClean="0"/>
              <a:t>Resources</a:t>
            </a:r>
            <a:r>
              <a:rPr lang="en-US" i="0" baseline="0" dirty="0" smtClean="0"/>
              <a:t> for Menu Planning:</a:t>
            </a:r>
            <a:endParaRPr lang="en-US" i="0" dirty="0" smtClean="0"/>
          </a:p>
          <a:p>
            <a:pPr>
              <a:buFont typeface="Arial" pitchFamily="34" charset="0"/>
              <a:buChar char="•"/>
            </a:pPr>
            <a:r>
              <a:rPr lang="en-US" i="1" dirty="0" smtClean="0"/>
              <a:t>The Menu Magic for Children </a:t>
            </a:r>
            <a:r>
              <a:rPr lang="en-US" dirty="0" smtClean="0"/>
              <a:t>guide (http://www.fns.usda.gov/tn/menu-magic-children)</a:t>
            </a:r>
          </a:p>
          <a:p>
            <a:pPr>
              <a:buFont typeface="Arial" pitchFamily="34" charset="0"/>
              <a:buChar char="•"/>
            </a:pPr>
            <a:r>
              <a:rPr lang="en-US" dirty="0" smtClean="0"/>
              <a:t>Planning Cycle Menus</a:t>
            </a:r>
            <a:r>
              <a:rPr lang="en-US" baseline="0" dirty="0" smtClean="0"/>
              <a:t> lesson in the </a:t>
            </a:r>
            <a:r>
              <a:rPr lang="en-US" i="1" baseline="0" dirty="0" smtClean="0"/>
              <a:t>Care Connection Child Care Lessons </a:t>
            </a:r>
            <a:r>
              <a:rPr lang="en-US" i="0" baseline="0" dirty="0" smtClean="0"/>
              <a:t>(http://www.nfsmi.org/ResourceOverview.aspx?ID=203)</a:t>
            </a:r>
          </a:p>
          <a:p>
            <a:pPr>
              <a:buFont typeface="Arial" pitchFamily="34" charset="0"/>
              <a:buNone/>
            </a:pPr>
            <a:endParaRPr lang="en-US" i="0" baseline="0" dirty="0" smtClean="0"/>
          </a:p>
          <a:p>
            <a:pPr>
              <a:buFont typeface="Arial" pitchFamily="34" charset="0"/>
              <a:buNone/>
            </a:pPr>
            <a:r>
              <a:rPr lang="en-US" i="0" baseline="0" dirty="0" smtClean="0"/>
              <a:t>Formula:</a:t>
            </a:r>
          </a:p>
          <a:p>
            <a:pPr>
              <a:buFont typeface="Arial" pitchFamily="34" charset="0"/>
              <a:buNone/>
            </a:pPr>
            <a:r>
              <a:rPr lang="en-US" i="0" baseline="0" dirty="0" smtClean="0"/>
              <a:t>There is an exception to the documentation requirement for Head Start programs, as their policy requires grantees to purchase the formula type that best accommodates each infant’s nutritional needs and feeding preferences.</a:t>
            </a:r>
          </a:p>
          <a:p>
            <a:pPr>
              <a:buFont typeface="Arial" pitchFamily="34" charset="0"/>
              <a:buNone/>
            </a:pPr>
            <a:r>
              <a:rPr lang="en-US" i="0" baseline="0" dirty="0" smtClean="0"/>
              <a:t>A list of approved formulas is posted on VDH’s WIC site: http://www.vahealth.org/DCN/Publications/Files/PDFs/Approved%20Formulas.pdf</a:t>
            </a:r>
          </a:p>
          <a:p>
            <a:pPr>
              <a:buFont typeface="Arial" pitchFamily="34" charset="0"/>
              <a:buNone/>
            </a:pPr>
            <a:endParaRPr lang="en-US" i="0" baseline="0" dirty="0" smtClean="0"/>
          </a:p>
          <a:p>
            <a:pPr>
              <a:buFont typeface="Arial" pitchFamily="34" charset="0"/>
              <a:buNone/>
            </a:pPr>
            <a:r>
              <a:rPr lang="en-US" i="0" baseline="0" dirty="0" smtClean="0"/>
              <a:t>There is an exception </a:t>
            </a:r>
          </a:p>
          <a:p>
            <a:pPr>
              <a:buFont typeface="Arial" pitchFamily="34" charset="0"/>
              <a:buNone/>
            </a:pPr>
            <a:endParaRPr lang="en-US" i="0" baseline="0" dirty="0" smtClean="0"/>
          </a:p>
          <a:p>
            <a:pPr>
              <a:buFont typeface="Arial" pitchFamily="34" charset="0"/>
              <a:buNone/>
            </a:pPr>
            <a:endParaRPr lang="en-US" i="0" baseline="0" dirty="0" smtClean="0"/>
          </a:p>
          <a:p>
            <a:pPr>
              <a:buFont typeface="Arial" pitchFamily="34" charset="0"/>
              <a:buNone/>
            </a:pPr>
            <a:endParaRPr lang="en-US" i="1"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B3B61FDD-75CB-4535-87AC-CD99F9FB234B}"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Review the enrollment data for ABC Kids Child Care Center provided in the example provided on page 55 of the handbook and facilitate the calculation to determine</a:t>
            </a:r>
            <a:r>
              <a:rPr lang="en-US" dirty="0" smtClean="0"/>
              <a:t> their </a:t>
            </a:r>
            <a:r>
              <a:rPr lang="en-US" baseline="0" dirty="0" smtClean="0"/>
              <a:t>eligibility to participate in the CACFP program for that month.</a:t>
            </a:r>
            <a:endParaRPr lang="en-US"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Detailed assistance</a:t>
            </a:r>
            <a:r>
              <a:rPr lang="en-US" baseline="0" dirty="0" smtClean="0"/>
              <a:t> based on the cost standards, principles, and guidelines is contained is available in the following:</a:t>
            </a:r>
          </a:p>
          <a:p>
            <a:pPr>
              <a:buFont typeface="Arial" pitchFamily="34" charset="0"/>
              <a:buChar char="•"/>
            </a:pPr>
            <a:r>
              <a:rPr lang="en-US" i="1" baseline="0" dirty="0" smtClean="0"/>
              <a:t>Guidance for Management Plans and Budgets CACFP Handbook</a:t>
            </a:r>
          </a:p>
          <a:p>
            <a:pPr>
              <a:buFont typeface="Arial" pitchFamily="34" charset="0"/>
              <a:buChar char="•"/>
            </a:pPr>
            <a:r>
              <a:rPr lang="en-US" i="0" baseline="0" dirty="0" smtClean="0"/>
              <a:t>FNS Instruction 796-2</a:t>
            </a:r>
          </a:p>
          <a:p>
            <a:pPr>
              <a:buFont typeface="Arial" pitchFamily="34" charset="0"/>
              <a:buChar char="•"/>
            </a:pPr>
            <a:r>
              <a:rPr lang="en-US" i="0" baseline="0" dirty="0" smtClean="0"/>
              <a:t>Rev. 4 </a:t>
            </a:r>
            <a:r>
              <a:rPr lang="en-US" i="1" baseline="0" dirty="0" smtClean="0"/>
              <a:t>Financial Management in the Child and Adult Care Food Program</a:t>
            </a:r>
          </a:p>
          <a:p>
            <a:pPr>
              <a:buFont typeface="Arial" pitchFamily="34" charset="0"/>
              <a:buChar char="•"/>
            </a:pPr>
            <a:r>
              <a:rPr lang="en-US" i="0" dirty="0" smtClean="0"/>
              <a:t>7 CFR 226.15(e)(6)-(8)</a:t>
            </a:r>
          </a:p>
          <a:p>
            <a:pPr>
              <a:buFont typeface="Arial" pitchFamily="34" charset="0"/>
              <a:buNone/>
            </a:pPr>
            <a:endParaRPr lang="en-US" i="0" dirty="0" smtClean="0"/>
          </a:p>
          <a:p>
            <a:pPr>
              <a:buFont typeface="Arial" pitchFamily="34" charset="0"/>
              <a:buNone/>
            </a:pPr>
            <a:r>
              <a:rPr lang="en-US" i="0" dirty="0" smtClean="0"/>
              <a:t>A</a:t>
            </a:r>
            <a:r>
              <a:rPr lang="en-US" i="0" baseline="0" dirty="0" smtClean="0"/>
              <a:t> free</a:t>
            </a:r>
            <a:r>
              <a:rPr lang="en-US" i="0" dirty="0" smtClean="0"/>
              <a:t> online</a:t>
            </a:r>
            <a:r>
              <a:rPr lang="en-US" i="0" baseline="0" dirty="0" smtClean="0"/>
              <a:t> training/webinar (Financial Management Number 3) is offered by the National Food Service Management Institute at: http://www.nfsmi.org/Templates/TemplateDefault.aspx?qs=cElEPTI0MQ==</a:t>
            </a:r>
          </a:p>
          <a:p>
            <a:pPr>
              <a:buFont typeface="Arial" pitchFamily="34" charset="0"/>
              <a:buNone/>
            </a:pPr>
            <a:endParaRPr lang="en-US" i="0" baseline="0" dirty="0" smtClean="0"/>
          </a:p>
          <a:p>
            <a:pPr>
              <a:buFont typeface="Arial" pitchFamily="34" charset="0"/>
              <a:buNone/>
            </a:pPr>
            <a:endParaRPr lang="en-US" i="0" dirty="0"/>
          </a:p>
        </p:txBody>
      </p:sp>
      <p:sp>
        <p:nvSpPr>
          <p:cNvPr id="4" name="Slide Number Placeholder 3"/>
          <p:cNvSpPr>
            <a:spLocks noGrp="1"/>
          </p:cNvSpPr>
          <p:nvPr>
            <p:ph type="sldNum" sz="quarter" idx="10"/>
          </p:nvPr>
        </p:nvSpPr>
        <p:spPr/>
        <p:txBody>
          <a:bodyPr/>
          <a:lstStyle/>
          <a:p>
            <a:fld id="{B3B61FDD-75CB-4535-87AC-CD99F9FB234B}"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9"/>
          <p:cNvPicPr>
            <a:picLocks noChangeAspect="1" noChangeArrowheads="1"/>
          </p:cNvPicPr>
          <p:nvPr/>
        </p:nvPicPr>
        <p:blipFill>
          <a:blip r:embed="rId2" cstate="print"/>
          <a:srcRect l="42047" t="49384" r="43752" b="3381"/>
          <a:stretch>
            <a:fillRect/>
          </a:stretch>
        </p:blipFill>
        <p:spPr bwMode="auto">
          <a:xfrm>
            <a:off x="0" y="3429000"/>
            <a:ext cx="9144000" cy="3429000"/>
          </a:xfrm>
          <a:prstGeom prst="rect">
            <a:avLst/>
          </a:prstGeom>
          <a:noFill/>
          <a:ln w="9525">
            <a:noFill/>
            <a:miter lim="800000"/>
            <a:headEnd/>
            <a:tailEnd/>
          </a:ln>
        </p:spPr>
      </p:pic>
      <p:pic>
        <p:nvPicPr>
          <p:cNvPr id="5" name="Picture 10" descr="02.wmf"/>
          <p:cNvPicPr>
            <a:picLocks noChangeAspect="1"/>
          </p:cNvPicPr>
          <p:nvPr/>
        </p:nvPicPr>
        <p:blipFill>
          <a:blip r:embed="rId3" cstate="print"/>
          <a:srcRect/>
          <a:stretch>
            <a:fillRect/>
          </a:stretch>
        </p:blipFill>
        <p:spPr bwMode="auto">
          <a:xfrm>
            <a:off x="6400800" y="6096000"/>
            <a:ext cx="2327275" cy="458788"/>
          </a:xfrm>
          <a:prstGeom prst="rect">
            <a:avLst/>
          </a:prstGeom>
          <a:noFill/>
          <a:ln w="9525">
            <a:noFill/>
            <a:miter lim="800000"/>
            <a:headEnd/>
            <a:tailEnd/>
          </a:ln>
        </p:spPr>
      </p:pic>
      <p:pic>
        <p:nvPicPr>
          <p:cNvPr id="6" name="Picture 6"/>
          <p:cNvPicPr>
            <a:picLocks noChangeAspect="1" noChangeArrowheads="1"/>
          </p:cNvPicPr>
          <p:nvPr/>
        </p:nvPicPr>
        <p:blipFill>
          <a:blip r:embed="rId2" cstate="print"/>
          <a:srcRect l="45361" t="13956" r="45172" b="77457"/>
          <a:stretch>
            <a:fillRect/>
          </a:stretch>
        </p:blipFill>
        <p:spPr bwMode="auto">
          <a:xfrm>
            <a:off x="0" y="0"/>
            <a:ext cx="9144000" cy="1676400"/>
          </a:xfrm>
          <a:prstGeom prst="rect">
            <a:avLst/>
          </a:prstGeom>
          <a:noFill/>
          <a:ln w="9525">
            <a:noFill/>
            <a:miter lim="800000"/>
            <a:headEnd/>
            <a:tailEnd/>
          </a:ln>
        </p:spPr>
      </p:pic>
      <p:sp>
        <p:nvSpPr>
          <p:cNvPr id="8" name="Subtitle 2"/>
          <p:cNvSpPr>
            <a:spLocks noGrp="1"/>
          </p:cNvSpPr>
          <p:nvPr>
            <p:ph type="subTitle" idx="1"/>
          </p:nvPr>
        </p:nvSpPr>
        <p:spPr>
          <a:xfrm>
            <a:off x="685800" y="4572000"/>
            <a:ext cx="6400800" cy="1600200"/>
          </a:xfrm>
        </p:spPr>
        <p:txBody>
          <a:bodyPr>
            <a:normAutofit/>
          </a:bodyPr>
          <a:lstStyle>
            <a:lvl1pPr>
              <a:buNone/>
              <a:defRPr/>
            </a:lvl1pPr>
          </a:lstStyle>
          <a:p>
            <a:r>
              <a:rPr lang="en-US" smtClean="0"/>
              <a:t>Click to edit Master subtitle style</a:t>
            </a:r>
            <a:endParaRPr lang="en-US" dirty="0"/>
          </a:p>
        </p:txBody>
      </p:sp>
      <p:sp>
        <p:nvSpPr>
          <p:cNvPr id="9" name="Title 1"/>
          <p:cNvSpPr>
            <a:spLocks noGrp="1"/>
          </p:cNvSpPr>
          <p:nvPr>
            <p:ph type="ctrTitle"/>
          </p:nvPr>
        </p:nvSpPr>
        <p:spPr>
          <a:xfrm>
            <a:off x="685800" y="3635375"/>
            <a:ext cx="7772400" cy="936625"/>
          </a:xfrm>
        </p:spPr>
        <p:txBody>
          <a:bodyPr/>
          <a:lstStyle>
            <a:lvl1pPr>
              <a:defRPr b="1">
                <a:latin typeface="Book Antiqua" pitchFamily="18" charset="0"/>
              </a:defRPr>
            </a:lvl1pPr>
          </a:lstStyle>
          <a:p>
            <a:r>
              <a:rPr lang="en-US" smtClean="0"/>
              <a:t>Click to edit Master title style</a:t>
            </a:r>
            <a:endParaRPr lang="en-US" dirty="0"/>
          </a:p>
        </p:txBody>
      </p:sp>
      <p:sp>
        <p:nvSpPr>
          <p:cNvPr id="7" name="Rectangle 6"/>
          <p:cNvSpPr/>
          <p:nvPr userDrawn="1"/>
        </p:nvSpPr>
        <p:spPr>
          <a:xfrm>
            <a:off x="0" y="1676400"/>
            <a:ext cx="9144000" cy="17526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334962"/>
            <a:ext cx="8229600" cy="655638"/>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0"/>
            <a:ext cx="40386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143000"/>
            <a:ext cx="40386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60375"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52600"/>
            <a:ext cx="4040188"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8200"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752600"/>
            <a:ext cx="4041775" cy="43735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D334AB6-69D4-48C6-B05F-A3B845E708FC}" type="datetimeFigureOut">
              <a:rPr lang="en-US" smtClean="0"/>
              <a:pPr/>
              <a:t>9/18/2014</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defRPr>
            </a:lvl1pPr>
          </a:lstStyle>
          <a:p>
            <a:fld id="{3296EDB3-16F3-4A74-973A-3480C4AF52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6"/>
          <p:cNvPicPr>
            <a:picLocks noChangeAspect="1" noChangeArrowheads="1"/>
          </p:cNvPicPr>
          <p:nvPr/>
        </p:nvPicPr>
        <p:blipFill>
          <a:blip r:embed="rId13" cstate="print"/>
          <a:srcRect l="42047" t="54750" r="43752" b="3381"/>
          <a:stretch>
            <a:fillRect/>
          </a:stretch>
        </p:blipFill>
        <p:spPr bwMode="auto">
          <a:xfrm>
            <a:off x="0" y="0"/>
            <a:ext cx="9144000" cy="6858000"/>
          </a:xfrm>
          <a:prstGeom prst="rect">
            <a:avLst/>
          </a:prstGeom>
          <a:noFill/>
          <a:ln w="9525">
            <a:noFill/>
            <a:miter lim="800000"/>
            <a:headEnd/>
            <a:tailEnd/>
          </a:ln>
        </p:spPr>
      </p:pic>
      <p:sp>
        <p:nvSpPr>
          <p:cNvPr id="1028" name="Title Placeholder 1"/>
          <p:cNvSpPr>
            <a:spLocks noGrp="1"/>
          </p:cNvSpPr>
          <p:nvPr>
            <p:ph type="title"/>
          </p:nvPr>
        </p:nvSpPr>
        <p:spPr bwMode="auto">
          <a:xfrm>
            <a:off x="152400" y="334962"/>
            <a:ext cx="8229600" cy="6556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457200" y="1066800"/>
            <a:ext cx="8229600" cy="5059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dirty="0" smtClean="0">
                <a:solidFill>
                  <a:schemeClr val="tx1">
                    <a:tint val="75000"/>
                  </a:schemeClr>
                </a:solidFill>
                <a:latin typeface="+mn-lt"/>
              </a:defRPr>
            </a:lvl1pPr>
          </a:lstStyle>
          <a:p>
            <a:fld id="{ED334AB6-69D4-48C6-B05F-A3B845E708FC}" type="datetimeFigureOut">
              <a:rPr lang="en-US" smtClean="0"/>
              <a:pPr/>
              <a:t>9/18/2014</a:t>
            </a:fld>
            <a:endParaRPr lang="en-US"/>
          </a:p>
        </p:txBody>
      </p:sp>
      <p:sp>
        <p:nvSpPr>
          <p:cNvPr id="9" name="Rectangle 8"/>
          <p:cNvSpPr/>
          <p:nvPr/>
        </p:nvSpPr>
        <p:spPr>
          <a:xfrm>
            <a:off x="0" y="152400"/>
            <a:ext cx="9144000"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endParaRPr lang="en-US"/>
          </a:p>
        </p:txBody>
      </p:sp>
      <p:pic>
        <p:nvPicPr>
          <p:cNvPr id="1032" name="Picture 8" descr="02.wmf"/>
          <p:cNvPicPr>
            <a:picLocks noChangeAspect="1"/>
          </p:cNvPicPr>
          <p:nvPr/>
        </p:nvPicPr>
        <p:blipFill>
          <a:blip r:embed="rId14" cstate="print"/>
          <a:srcRect/>
          <a:stretch>
            <a:fillRect/>
          </a:stretch>
        </p:blipFill>
        <p:spPr bwMode="auto">
          <a:xfrm>
            <a:off x="7708900" y="6477000"/>
            <a:ext cx="1330325" cy="261938"/>
          </a:xfrm>
          <a:prstGeom prst="rect">
            <a:avLst/>
          </a:prstGeom>
          <a:noFill/>
          <a:ln w="9525">
            <a:noFill/>
            <a:miter lim="800000"/>
            <a:headEnd/>
            <a:tailEnd/>
          </a:ln>
        </p:spPr>
      </p:pic>
      <p:sp>
        <p:nvSpPr>
          <p:cNvPr id="8" name="Rectangle 7"/>
          <p:cNvSpPr/>
          <p:nvPr/>
        </p:nvSpPr>
        <p:spPr>
          <a:xfrm>
            <a:off x="-4763" y="-15875"/>
            <a:ext cx="9153526" cy="184150"/>
          </a:xfrm>
          <a:prstGeom prst="rect">
            <a:avLst/>
          </a:prstGeom>
          <a:solidFill>
            <a:srgbClr val="00206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400" b="1" kern="1200">
          <a:solidFill>
            <a:schemeClr val="tx2"/>
          </a:solidFill>
          <a:latin typeface="Book Antiqua" pitchFamily="18" charset="0"/>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Calibri" pitchFamily="34" charset="0"/>
        </a:defRPr>
      </a:lvl6pPr>
      <a:lvl7pPr marL="914400" algn="l" rtl="0" eaLnBrk="1" fontAlgn="base" hangingPunct="1">
        <a:spcBef>
          <a:spcPct val="0"/>
        </a:spcBef>
        <a:spcAft>
          <a:spcPct val="0"/>
        </a:spcAft>
        <a:defRPr sz="4400">
          <a:solidFill>
            <a:schemeClr val="tx2"/>
          </a:solidFill>
          <a:latin typeface="Calibri" pitchFamily="34" charset="0"/>
        </a:defRPr>
      </a:lvl7pPr>
      <a:lvl8pPr marL="1371600" algn="l" rtl="0" eaLnBrk="1" fontAlgn="base" hangingPunct="1">
        <a:spcBef>
          <a:spcPct val="0"/>
        </a:spcBef>
        <a:spcAft>
          <a:spcPct val="0"/>
        </a:spcAft>
        <a:defRPr sz="4400">
          <a:solidFill>
            <a:schemeClr val="tx2"/>
          </a:solidFill>
          <a:latin typeface="Calibri" pitchFamily="34" charset="0"/>
        </a:defRPr>
      </a:lvl8pPr>
      <a:lvl9pPr marL="1828800" algn="l" rtl="0" eaLnBrk="1" fontAlgn="base" hangingPunct="1">
        <a:spcBef>
          <a:spcPct val="0"/>
        </a:spcBef>
        <a:spcAft>
          <a:spcPct val="0"/>
        </a:spcAft>
        <a:defRPr sz="4400">
          <a:solidFill>
            <a:schemeClr val="tx2"/>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	</a:t>
            </a:r>
            <a:r>
              <a:rPr lang="en-US" dirty="0" smtClean="0">
                <a:latin typeface="Garamond" pitchFamily="18" charset="0"/>
              </a:rPr>
              <a:t>Guidance for Institutions Participating in the Child and Adult Care Food Program (CACFP) </a:t>
            </a:r>
            <a:endParaRPr lang="en-US" dirty="0">
              <a:latin typeface="Garamond" pitchFamily="18" charset="0"/>
            </a:endParaRPr>
          </a:p>
        </p:txBody>
      </p:sp>
      <p:sp>
        <p:nvSpPr>
          <p:cNvPr id="2" name="Title 1"/>
          <p:cNvSpPr>
            <a:spLocks noGrp="1"/>
          </p:cNvSpPr>
          <p:nvPr>
            <p:ph type="ctrTitle"/>
          </p:nvPr>
        </p:nvSpPr>
        <p:spPr/>
        <p:txBody>
          <a:bodyPr/>
          <a:lstStyle/>
          <a:p>
            <a:r>
              <a:rPr lang="en-US" dirty="0" smtClean="0">
                <a:latin typeface="Trebuchet MS" pitchFamily="34" charset="0"/>
                <a:cs typeface="Arial" pitchFamily="34" charset="0"/>
              </a:rPr>
              <a:t>Recordkeeping </a:t>
            </a:r>
            <a:endParaRPr lang="en-US" dirty="0">
              <a:latin typeface="Trebuchet MS"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Participant Records</a:t>
            </a:r>
            <a:endParaRPr lang="en-US" dirty="0">
              <a:latin typeface="Calibri" pitchFamily="34" charset="0"/>
            </a:endParaRPr>
          </a:p>
        </p:txBody>
      </p:sp>
      <p:sp>
        <p:nvSpPr>
          <p:cNvPr id="3" name="Content Placeholder 2"/>
          <p:cNvSpPr>
            <a:spLocks noGrp="1"/>
          </p:cNvSpPr>
          <p:nvPr>
            <p:ph idx="1"/>
          </p:nvPr>
        </p:nvSpPr>
        <p:spPr>
          <a:xfrm>
            <a:off x="457200" y="1066800"/>
            <a:ext cx="8382000" cy="5059363"/>
          </a:xfrm>
        </p:spPr>
        <p:txBody>
          <a:bodyPr/>
          <a:lstStyle/>
          <a:p>
            <a:pPr>
              <a:buNone/>
            </a:pPr>
            <a:r>
              <a:rPr lang="en-US" sz="2600" b="1" dirty="0" smtClean="0"/>
              <a:t>Eligibility Records</a:t>
            </a:r>
          </a:p>
          <a:p>
            <a:pPr lvl="1">
              <a:buNone/>
            </a:pPr>
            <a:r>
              <a:rPr lang="en-US" sz="2600" dirty="0" smtClean="0"/>
              <a:t>	Institutions claiming free/reduced-price reimbursement must annually obtain and keep on file approved IEFs for participants determined to meet the guidelines.</a:t>
            </a:r>
          </a:p>
          <a:p>
            <a:pPr lvl="1">
              <a:buNone/>
            </a:pPr>
            <a:r>
              <a:rPr lang="en-US" sz="2600" dirty="0" smtClean="0"/>
              <a:t>	**Emergency shelters, at-risk/outside school hour and Head Start programs are exempt from this requirement.</a:t>
            </a:r>
          </a:p>
          <a:p>
            <a:pPr lvl="1">
              <a:buNone/>
            </a:pPr>
            <a:r>
              <a:rPr lang="en-US" sz="2200" dirty="0" smtClean="0"/>
              <a:t> </a:t>
            </a:r>
          </a:p>
          <a:p>
            <a:pPr>
              <a:buNone/>
            </a:pPr>
            <a:endParaRPr lang="en-US" sz="2600" dirty="0"/>
          </a:p>
        </p:txBody>
      </p:sp>
      <p:pic>
        <p:nvPicPr>
          <p:cNvPr id="4" name="Picture 4" descr="C:\Documents and Settings\jcg08859\Local Settings\Temporary Internet Files\Content.IE5\TB8BIGMO\MP900175372[1].jpg"/>
          <p:cNvPicPr>
            <a:picLocks noChangeAspect="1" noChangeArrowheads="1"/>
          </p:cNvPicPr>
          <p:nvPr/>
        </p:nvPicPr>
        <p:blipFill>
          <a:blip r:embed="rId2" cstate="print"/>
          <a:srcRect/>
          <a:stretch>
            <a:fillRect/>
          </a:stretch>
        </p:blipFill>
        <p:spPr bwMode="auto">
          <a:xfrm>
            <a:off x="2667000" y="4161367"/>
            <a:ext cx="3962400" cy="2696633"/>
          </a:xfrm>
          <a:prstGeom prst="ellipse">
            <a:avLst/>
          </a:prstGeom>
          <a:ln>
            <a:noFill/>
          </a:ln>
          <a:effectLst>
            <a:softEdge rad="112500"/>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dirty="0" smtClean="0"/>
              <a:t>   Institutions must maintain receipts/documentation of:</a:t>
            </a:r>
          </a:p>
          <a:p>
            <a:pPr lvl="1">
              <a:buFont typeface="Arial" pitchFamily="34" charset="0"/>
              <a:buChar char="•"/>
            </a:pPr>
            <a:r>
              <a:rPr lang="en-US" sz="2600" dirty="0" smtClean="0"/>
              <a:t>Income to the program from all sources</a:t>
            </a:r>
          </a:p>
          <a:p>
            <a:pPr lvl="1">
              <a:buFont typeface="Arial" pitchFamily="34" charset="0"/>
              <a:buChar char="•"/>
            </a:pPr>
            <a:r>
              <a:rPr lang="en-US" sz="2600" dirty="0" smtClean="0"/>
              <a:t>All submitted reimbursement claims</a:t>
            </a:r>
          </a:p>
          <a:p>
            <a:pPr lvl="1">
              <a:buFont typeface="Arial" pitchFamily="34" charset="0"/>
              <a:buChar char="•"/>
            </a:pPr>
            <a:r>
              <a:rPr lang="en-US" sz="2600" dirty="0" smtClean="0"/>
              <a:t>All program payments received from VDH</a:t>
            </a:r>
          </a:p>
          <a:p>
            <a:pPr lvl="1">
              <a:buFont typeface="Arial" pitchFamily="34" charset="0"/>
              <a:buChar char="•"/>
            </a:pPr>
            <a:r>
              <a:rPr lang="en-US" sz="2600" dirty="0" smtClean="0"/>
              <a:t>All food costs</a:t>
            </a:r>
          </a:p>
          <a:p>
            <a:pPr lvl="1">
              <a:buFont typeface="Arial" pitchFamily="34" charset="0"/>
              <a:buChar char="•"/>
            </a:pPr>
            <a:r>
              <a:rPr lang="en-US" sz="2600" dirty="0" smtClean="0"/>
              <a:t>Operating and administrative costs, which includes time records for employees performing CACFP-related tasks</a:t>
            </a:r>
          </a:p>
          <a:p>
            <a:pPr lvl="1"/>
            <a:endParaRPr lang="en-US" dirty="0" smtClean="0"/>
          </a:p>
          <a:p>
            <a:pPr lvl="1"/>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Operating Costs</a:t>
            </a:r>
          </a:p>
          <a:p>
            <a:pPr>
              <a:buNone/>
            </a:pPr>
            <a:r>
              <a:rPr lang="en-US" sz="2600" dirty="0" smtClean="0"/>
              <a:t>Allowable costs include, but are not limited to:</a:t>
            </a:r>
          </a:p>
          <a:p>
            <a:pPr lvl="1">
              <a:buFont typeface="Arial" pitchFamily="34" charset="0"/>
              <a:buChar char="•"/>
            </a:pPr>
            <a:r>
              <a:rPr lang="en-US" sz="2600" dirty="0" smtClean="0"/>
              <a:t>Food costs</a:t>
            </a:r>
          </a:p>
          <a:p>
            <a:pPr lvl="1">
              <a:buFont typeface="Arial" pitchFamily="34" charset="0"/>
              <a:buChar char="•"/>
            </a:pPr>
            <a:r>
              <a:rPr lang="en-US" sz="2600" dirty="0" smtClean="0"/>
              <a:t>Food service labor costs</a:t>
            </a:r>
          </a:p>
          <a:p>
            <a:pPr lvl="1">
              <a:buFont typeface="Arial" pitchFamily="34" charset="0"/>
              <a:buChar char="•"/>
            </a:pPr>
            <a:r>
              <a:rPr lang="en-US" sz="2600" dirty="0" smtClean="0"/>
              <a:t>Costs for certain nonfood supplies</a:t>
            </a:r>
          </a:p>
          <a:p>
            <a:pPr lvl="1">
              <a:buFont typeface="Arial" pitchFamily="34" charset="0"/>
              <a:buChar char="•"/>
            </a:pPr>
            <a:r>
              <a:rPr lang="en-US" sz="2600" dirty="0" smtClean="0"/>
              <a:t>Costs for purchased services </a:t>
            </a:r>
          </a:p>
          <a:p>
            <a:pPr>
              <a:buNone/>
            </a:pPr>
            <a:endParaRPr lang="en-US" sz="2600" dirty="0" smtClean="0"/>
          </a:p>
          <a:p>
            <a:pPr>
              <a:buNone/>
            </a:pPr>
            <a:endParaRPr lang="en-US" dirty="0" smtClean="0"/>
          </a:p>
          <a:p>
            <a:pPr lvl="1">
              <a:buNone/>
            </a:pPr>
            <a:endParaRPr lang="en-US" dirty="0" smtClean="0"/>
          </a:p>
          <a:p>
            <a:pPr lvl="1"/>
            <a:endParaRPr lang="en-US" dirty="0"/>
          </a:p>
        </p:txBody>
      </p:sp>
      <p:pic>
        <p:nvPicPr>
          <p:cNvPr id="4" name="Picture 5" descr="http://2.bp.blogspot.com/__0EsmmJsHCU/TEeu2lg2hYI/AAAAAAAAAEg/au1A8h3gxY8/s400/47a7749c-0033e-0147c-400cb8e1.jpg"/>
          <p:cNvPicPr>
            <a:picLocks noChangeAspect="1" noChangeArrowheads="1"/>
          </p:cNvPicPr>
          <p:nvPr/>
        </p:nvPicPr>
        <p:blipFill>
          <a:blip r:embed="rId3" cstate="print"/>
          <a:srcRect/>
          <a:stretch>
            <a:fillRect/>
          </a:stretch>
        </p:blipFill>
        <p:spPr bwMode="auto">
          <a:xfrm>
            <a:off x="5875564" y="3657600"/>
            <a:ext cx="2604407" cy="2514600"/>
          </a:xfrm>
          <a:prstGeom prst="rect">
            <a:avLst/>
          </a:prstGeom>
          <a:noFill/>
          <a:ln w="28575">
            <a:solidFill>
              <a:srgbClr val="333399"/>
            </a:solid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Record of Food Costs</a:t>
            </a:r>
          </a:p>
          <a:p>
            <a:pPr lvl="1">
              <a:buFont typeface="Arial" pitchFamily="34" charset="0"/>
              <a:buChar char="•"/>
            </a:pPr>
            <a:r>
              <a:rPr lang="en-US" sz="2600" dirty="0" smtClean="0"/>
              <a:t>Expenditures may include purchase price and charges for processing, transporting, storing and handling</a:t>
            </a:r>
          </a:p>
          <a:p>
            <a:pPr lvl="1">
              <a:buFont typeface="Arial" pitchFamily="34" charset="0"/>
              <a:buChar char="•"/>
            </a:pPr>
            <a:r>
              <a:rPr lang="en-US" sz="2600" dirty="0" smtClean="0"/>
              <a:t>May apply to purchased or donated food, including USDA foods</a:t>
            </a:r>
          </a:p>
          <a:p>
            <a:pPr lvl="1">
              <a:buFont typeface="Arial" pitchFamily="34" charset="0"/>
              <a:buChar char="•"/>
            </a:pPr>
            <a:r>
              <a:rPr lang="en-US" sz="2600" dirty="0" smtClean="0"/>
              <a:t>Costs must be documented by invoices, </a:t>
            </a:r>
            <a:r>
              <a:rPr lang="en-US" sz="2600" b="1" dirty="0" smtClean="0"/>
              <a:t>original</a:t>
            </a:r>
            <a:r>
              <a:rPr lang="en-US" sz="2600" dirty="0" smtClean="0"/>
              <a:t> receipts, inventory records and itemized bills </a:t>
            </a:r>
          </a:p>
          <a:p>
            <a:pPr lvl="1">
              <a:buFont typeface="Arial" pitchFamily="34" charset="0"/>
              <a:buChar char="•"/>
            </a:pPr>
            <a:r>
              <a:rPr lang="en-US" sz="2600" dirty="0" smtClean="0"/>
              <a:t>If purchased under a contract with a vendor or agreement with a school food authority, costs are documented by vendor’s invoices for Program meals</a:t>
            </a:r>
          </a:p>
          <a:p>
            <a:endParaRPr lang="en-US" sz="2200" dirty="0" smtClean="0"/>
          </a:p>
          <a:p>
            <a:endParaRPr lang="en-US" sz="2200" dirty="0" smtClean="0"/>
          </a:p>
          <a:p>
            <a:pPr lvl="1"/>
            <a:endParaRPr lang="en-US" sz="2200" dirty="0" smtClean="0"/>
          </a:p>
          <a:p>
            <a:pPr>
              <a:buNone/>
            </a:pPr>
            <a:r>
              <a:rPr lang="en-US" sz="2600" dirty="0" smtClean="0"/>
              <a:t>    </a:t>
            </a:r>
          </a:p>
          <a:p>
            <a:pPr>
              <a:buNone/>
            </a:pPr>
            <a:endParaRPr lang="en-US" dirty="0" smtClean="0"/>
          </a:p>
          <a:p>
            <a:pPr lvl="1"/>
            <a:endParaRPr lang="en-US" dirty="0" smtClean="0"/>
          </a:p>
          <a:p>
            <a:pPr lvl="1"/>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pic>
        <p:nvPicPr>
          <p:cNvPr id="2050" name="Picture 2" descr="C:\Users\akd80959\Documents\Stock Photos\CACFP\veggies.jpg"/>
          <p:cNvPicPr>
            <a:picLocks noGrp="1" noChangeAspect="1" noChangeArrowheads="1"/>
          </p:cNvPicPr>
          <p:nvPr>
            <p:ph idx="1"/>
          </p:nvPr>
        </p:nvPicPr>
        <p:blipFill>
          <a:blip r:embed="rId3" cstate="print"/>
          <a:srcRect/>
          <a:stretch>
            <a:fillRect/>
          </a:stretch>
        </p:blipFill>
        <p:spPr bwMode="auto">
          <a:xfrm>
            <a:off x="2971800" y="4114800"/>
            <a:ext cx="2977896" cy="1963829"/>
          </a:xfrm>
          <a:prstGeom prst="rect">
            <a:avLst/>
          </a:prstGeom>
          <a:noFill/>
        </p:spPr>
      </p:pic>
      <p:sp>
        <p:nvSpPr>
          <p:cNvPr id="6" name="Content Placeholder 2"/>
          <p:cNvSpPr txBox="1">
            <a:spLocks/>
          </p:cNvSpPr>
          <p:nvPr/>
        </p:nvSpPr>
        <p:spPr bwMode="auto">
          <a:xfrm>
            <a:off x="457200" y="1143000"/>
            <a:ext cx="8229600" cy="51053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None/>
              <a:tabLst/>
              <a:defRPr/>
            </a:pPr>
            <a:r>
              <a:rPr kumimoji="0" lang="en-US" sz="2600" b="1" i="0" u="none" strike="noStrike" kern="1200" cap="none" spc="0" normalizeH="0" baseline="0" noProof="0" dirty="0" smtClean="0">
                <a:ln>
                  <a:noFill/>
                </a:ln>
                <a:solidFill>
                  <a:schemeClr val="tx1"/>
                </a:solidFill>
                <a:effectLst/>
                <a:uLnTx/>
                <a:uFillTx/>
                <a:latin typeface="+mn-lt"/>
                <a:ea typeface="+mn-ea"/>
                <a:cs typeface="+mn-cs"/>
              </a:rPr>
              <a:t>Inventory Records</a:t>
            </a:r>
          </a:p>
          <a:p>
            <a:pPr marL="742950" marR="0" lvl="1" indent="-285750" algn="l"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VDH requires institutions to take a food inventory at least  once a year so as to facilitate making adjustments to the cost of food on an annual basis. </a:t>
            </a:r>
          </a:p>
          <a:p>
            <a:pPr marL="342900" marR="0" lvl="0" indent="-342900" algn="l" defTabSz="914400" rtl="0" eaLnBrk="1" fontAlgn="base" latinLnBrk="0" hangingPunct="1">
              <a:lnSpc>
                <a:spcPct val="100000"/>
              </a:lnSpc>
              <a:spcBef>
                <a:spcPct val="20000"/>
              </a:spcBef>
              <a:spcAft>
                <a:spcPct val="0"/>
              </a:spcAft>
              <a:buClrTx/>
              <a:buSzTx/>
              <a:tabLst/>
              <a:defRPr/>
            </a:pP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tabLst/>
              <a:defRPr/>
            </a:pP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Arial" charset="0"/>
              <a:buNone/>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Tx/>
              <a:buSzTx/>
              <a:buFont typeface="Arial"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3" name="Content Placeholder 2"/>
          <p:cNvSpPr>
            <a:spLocks noGrp="1"/>
          </p:cNvSpPr>
          <p:nvPr>
            <p:ph idx="1"/>
          </p:nvPr>
        </p:nvSpPr>
        <p:spPr>
          <a:xfrm>
            <a:off x="457200" y="1066800"/>
            <a:ext cx="8458200" cy="5334000"/>
          </a:xfrm>
        </p:spPr>
        <p:txBody>
          <a:bodyPr/>
          <a:lstStyle/>
          <a:p>
            <a:pPr>
              <a:buNone/>
            </a:pPr>
            <a:r>
              <a:rPr lang="en-US" sz="2600" b="1" dirty="0" smtClean="0"/>
              <a:t>Food Service Labor Costs</a:t>
            </a:r>
          </a:p>
          <a:p>
            <a:pPr>
              <a:buNone/>
            </a:pPr>
            <a:r>
              <a:rPr lang="en-US" sz="2600" b="1" dirty="0" smtClean="0"/>
              <a:t>    </a:t>
            </a:r>
            <a:r>
              <a:rPr lang="en-US" sz="2600" dirty="0" smtClean="0"/>
              <a:t>Institutions must document labor costs needed to operate the CACFP, including wages, salaries, benefits and taxes paid to perform:</a:t>
            </a:r>
          </a:p>
          <a:p>
            <a:pPr lvl="2">
              <a:buFont typeface="Arial" pitchFamily="34" charset="0"/>
              <a:buChar char="•"/>
            </a:pPr>
            <a:r>
              <a:rPr lang="en-US" sz="2600" dirty="0" smtClean="0"/>
              <a:t>Menu planning and purchasing</a:t>
            </a:r>
          </a:p>
          <a:p>
            <a:pPr lvl="2">
              <a:buFont typeface="Arial" pitchFamily="34" charset="0"/>
              <a:buChar char="•"/>
            </a:pPr>
            <a:r>
              <a:rPr lang="en-US" sz="2600" dirty="0" smtClean="0"/>
              <a:t>Meal preparation, serving and clean-up of Program meals</a:t>
            </a:r>
          </a:p>
          <a:p>
            <a:pPr lvl="2">
              <a:buFont typeface="Arial" pitchFamily="34" charset="0"/>
              <a:buChar char="•"/>
            </a:pPr>
            <a:r>
              <a:rPr lang="en-US" sz="2600" dirty="0" smtClean="0"/>
              <a:t>Supervision of day-to-day food service operations (including supervision of participants during service)</a:t>
            </a:r>
          </a:p>
          <a:p>
            <a:pPr lvl="2">
              <a:buFont typeface="Arial" pitchFamily="34" charset="0"/>
              <a:buChar char="•"/>
            </a:pPr>
            <a:r>
              <a:rPr lang="en-US" sz="2600" dirty="0" smtClean="0"/>
              <a:t>On-site preparation of daily program meal service records</a:t>
            </a:r>
          </a:p>
          <a:p>
            <a:pPr>
              <a:buNone/>
            </a:pPr>
            <a:endParaRPr lang="en-US" sz="2200" dirty="0" smtClean="0"/>
          </a:p>
          <a:p>
            <a:endParaRPr lang="en-US" sz="2200" dirty="0" smtClean="0"/>
          </a:p>
          <a:p>
            <a:pPr lvl="1"/>
            <a:endParaRPr lang="en-US" sz="2200" dirty="0" smtClean="0"/>
          </a:p>
          <a:p>
            <a:pPr>
              <a:buNone/>
            </a:pPr>
            <a:r>
              <a:rPr lang="en-US" sz="2600" dirty="0" smtClean="0"/>
              <a:t>    </a:t>
            </a:r>
          </a:p>
          <a:p>
            <a:pPr>
              <a:buNone/>
            </a:pPr>
            <a:endParaRPr lang="en-US" dirty="0" smtClean="0"/>
          </a:p>
          <a:p>
            <a:pPr lvl="1"/>
            <a:endParaRPr lang="en-US" dirty="0" smtClean="0"/>
          </a:p>
          <a:p>
            <a:pPr lvl="1"/>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3" name="Content Placeholder 2"/>
          <p:cNvSpPr>
            <a:spLocks noGrp="1"/>
          </p:cNvSpPr>
          <p:nvPr>
            <p:ph idx="1"/>
          </p:nvPr>
        </p:nvSpPr>
        <p:spPr>
          <a:xfrm>
            <a:off x="457200" y="1066800"/>
            <a:ext cx="8458200" cy="5334000"/>
          </a:xfrm>
        </p:spPr>
        <p:txBody>
          <a:bodyPr/>
          <a:lstStyle/>
          <a:p>
            <a:pPr>
              <a:buNone/>
            </a:pPr>
            <a:r>
              <a:rPr lang="en-US" sz="2600" b="1" dirty="0" smtClean="0"/>
              <a:t>Food Service Labor Costs</a:t>
            </a:r>
          </a:p>
          <a:p>
            <a:pPr lvl="1">
              <a:buFont typeface="Arial" pitchFamily="34" charset="0"/>
              <a:buChar char="•"/>
            </a:pPr>
            <a:r>
              <a:rPr lang="en-US" sz="2600" dirty="0" smtClean="0"/>
              <a:t>Payroll records and time and attendance reports must be maintained.</a:t>
            </a:r>
          </a:p>
          <a:p>
            <a:pPr lvl="1">
              <a:buFont typeface="Arial" pitchFamily="34" charset="0"/>
              <a:buChar char="•"/>
            </a:pPr>
            <a:r>
              <a:rPr lang="en-US" sz="2600" dirty="0" smtClean="0"/>
              <a:t>Volunteer labor may not be used to support costs.</a:t>
            </a:r>
          </a:p>
          <a:p>
            <a:pPr lvl="1">
              <a:buFont typeface="Arial" pitchFamily="34" charset="0"/>
              <a:buChar char="•"/>
            </a:pPr>
            <a:r>
              <a:rPr lang="en-US" sz="2600" dirty="0" smtClean="0"/>
              <a:t>For part-time staff, labor costs must be prorated. CACFP costs may be supported by only that work which is performed in food service.</a:t>
            </a:r>
          </a:p>
          <a:p>
            <a:pPr lvl="1">
              <a:buFont typeface="Arial" pitchFamily="34" charset="0"/>
              <a:buChar char="•"/>
            </a:pPr>
            <a:r>
              <a:rPr lang="en-US" sz="2600" dirty="0" smtClean="0"/>
              <a:t>When an employee is paid by more than one source, accurate records must be maintained to ensure that both sources are not charged the same costs.</a:t>
            </a:r>
          </a:p>
          <a:p>
            <a:pPr lvl="1">
              <a:buFont typeface="Arial" pitchFamily="34" charset="0"/>
              <a:buChar char="•"/>
            </a:pPr>
            <a:r>
              <a:rPr lang="en-US" sz="2600" dirty="0" smtClean="0"/>
              <a:t>VDH approval is required before claims involving prorated services may be paid. </a:t>
            </a:r>
          </a:p>
          <a:p>
            <a:pPr lvl="1">
              <a:buFont typeface="Arial" pitchFamily="34" charset="0"/>
              <a:buChar char="•"/>
            </a:pPr>
            <a:endParaRPr lang="en-US" sz="2600" dirty="0" smtClean="0"/>
          </a:p>
          <a:p>
            <a:endParaRPr lang="en-US" sz="2200" dirty="0" smtClean="0"/>
          </a:p>
          <a:p>
            <a:pPr lvl="1"/>
            <a:endParaRPr lang="en-US" sz="2200" dirty="0" smtClean="0"/>
          </a:p>
          <a:p>
            <a:pPr>
              <a:buNone/>
            </a:pPr>
            <a:r>
              <a:rPr lang="en-US" sz="2600" dirty="0" smtClean="0"/>
              <a:t>    </a:t>
            </a:r>
          </a:p>
          <a:p>
            <a:pPr>
              <a:buNone/>
            </a:pPr>
            <a:endParaRPr lang="en-US" dirty="0" smtClean="0"/>
          </a:p>
          <a:p>
            <a:pPr lvl="1"/>
            <a:endParaRPr lang="en-US" dirty="0" smtClean="0"/>
          </a:p>
          <a:p>
            <a:pPr lvl="1"/>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3" name="Content Placeholder 2"/>
          <p:cNvSpPr>
            <a:spLocks noGrp="1"/>
          </p:cNvSpPr>
          <p:nvPr>
            <p:ph idx="1"/>
          </p:nvPr>
        </p:nvSpPr>
        <p:spPr>
          <a:xfrm>
            <a:off x="457200" y="1066800"/>
            <a:ext cx="8458200" cy="5334000"/>
          </a:xfrm>
        </p:spPr>
        <p:txBody>
          <a:bodyPr/>
          <a:lstStyle/>
          <a:p>
            <a:pPr>
              <a:buNone/>
            </a:pPr>
            <a:r>
              <a:rPr lang="en-US" sz="2600" b="1" dirty="0" smtClean="0"/>
              <a:t>Costs of Nonfood Supplies</a:t>
            </a:r>
          </a:p>
          <a:p>
            <a:pPr lvl="1">
              <a:buFont typeface="Arial" pitchFamily="34" charset="0"/>
              <a:buChar char="•"/>
            </a:pPr>
            <a:r>
              <a:rPr lang="en-US" sz="2600" dirty="0" smtClean="0"/>
              <a:t>May include small kitchen equipment, paper goods, </a:t>
            </a:r>
            <a:r>
              <a:rPr lang="en-US" sz="2600" smtClean="0"/>
              <a:t>and cleaning </a:t>
            </a:r>
            <a:r>
              <a:rPr lang="en-US" sz="2600" dirty="0" smtClean="0"/>
              <a:t>supplies used directly for food service operation</a:t>
            </a:r>
          </a:p>
          <a:p>
            <a:pPr lvl="1">
              <a:buFont typeface="Arial" pitchFamily="34" charset="0"/>
              <a:buChar char="•"/>
            </a:pPr>
            <a:r>
              <a:rPr lang="en-US" sz="2600" dirty="0" smtClean="0"/>
              <a:t>Annual inventory required</a:t>
            </a:r>
          </a:p>
          <a:p>
            <a:pPr>
              <a:buNone/>
            </a:pPr>
            <a:r>
              <a:rPr lang="en-US" sz="2600" dirty="0" smtClean="0"/>
              <a:t>    	**Any large purchase (over $5,000) must be pre-approved by VDH</a:t>
            </a:r>
          </a:p>
          <a:p>
            <a:pPr lvl="1"/>
            <a:endParaRPr lang="en-US" sz="2200" dirty="0" smtClean="0"/>
          </a:p>
          <a:p>
            <a:pPr>
              <a:buNone/>
            </a:pPr>
            <a:r>
              <a:rPr lang="en-US" sz="2600" dirty="0" smtClean="0"/>
              <a:t>    </a:t>
            </a:r>
          </a:p>
          <a:p>
            <a:pPr>
              <a:buNone/>
            </a:pPr>
            <a:endParaRPr lang="en-US" dirty="0" smtClean="0"/>
          </a:p>
          <a:p>
            <a:pPr lvl="1"/>
            <a:endParaRPr lang="en-US" dirty="0" smtClean="0"/>
          </a:p>
          <a:p>
            <a:pPr lvl="1"/>
            <a:endParaRPr lang="en-US" dirty="0"/>
          </a:p>
        </p:txBody>
      </p:sp>
      <p:pic>
        <p:nvPicPr>
          <p:cNvPr id="4" name="Picture 2" descr="C:\Documents and Settings\wbl88241\Local Settings\Temporary Internet Files\Content.IE5\056W9EG9\MP900408884[2].jpg"/>
          <p:cNvPicPr>
            <a:picLocks noChangeAspect="1" noChangeArrowheads="1"/>
          </p:cNvPicPr>
          <p:nvPr/>
        </p:nvPicPr>
        <p:blipFill>
          <a:blip r:embed="rId3" cstate="print"/>
          <a:srcRect/>
          <a:stretch>
            <a:fillRect/>
          </a:stretch>
        </p:blipFill>
        <p:spPr bwMode="auto">
          <a:xfrm>
            <a:off x="4191000" y="4038600"/>
            <a:ext cx="2590800" cy="2590800"/>
          </a:xfrm>
          <a:prstGeom prst="rect">
            <a:avLst/>
          </a:prstGeom>
          <a:noFill/>
          <a:ln w="28575">
            <a:solidFill>
              <a:srgbClr val="003366"/>
            </a:solid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3" name="Content Placeholder 2"/>
          <p:cNvSpPr>
            <a:spLocks noGrp="1"/>
          </p:cNvSpPr>
          <p:nvPr>
            <p:ph idx="1"/>
          </p:nvPr>
        </p:nvSpPr>
        <p:spPr>
          <a:xfrm>
            <a:off x="457200" y="1066800"/>
            <a:ext cx="8458200" cy="5334000"/>
          </a:xfrm>
        </p:spPr>
        <p:txBody>
          <a:bodyPr/>
          <a:lstStyle/>
          <a:p>
            <a:pPr>
              <a:buNone/>
            </a:pPr>
            <a:r>
              <a:rPr lang="en-US" sz="2600" b="1" dirty="0" smtClean="0"/>
              <a:t>Cost of Purchased Services </a:t>
            </a:r>
          </a:p>
          <a:p>
            <a:pPr lvl="1">
              <a:buFont typeface="Arial" pitchFamily="34" charset="0"/>
              <a:buChar char="•"/>
            </a:pPr>
            <a:r>
              <a:rPr lang="en-US" sz="2600" dirty="0" smtClean="0"/>
              <a:t>May include utilities, equipment rental, facilities rental, and minor repairs</a:t>
            </a:r>
          </a:p>
          <a:p>
            <a:pPr lvl="1">
              <a:buFont typeface="Arial" pitchFamily="34" charset="0"/>
              <a:buChar char="•"/>
            </a:pPr>
            <a:r>
              <a:rPr lang="en-US" sz="2600" dirty="0" smtClean="0"/>
              <a:t>Costs for food service rental and repair expenses must be documented</a:t>
            </a:r>
          </a:p>
          <a:p>
            <a:pPr lvl="1">
              <a:buFont typeface="Arial" pitchFamily="34" charset="0"/>
              <a:buChar char="•"/>
            </a:pPr>
            <a:r>
              <a:rPr lang="en-US" sz="2600" dirty="0" smtClean="0"/>
              <a:t>Costs for prorated shared purchases such as utilities must be documented</a:t>
            </a:r>
          </a:p>
          <a:p>
            <a:endParaRPr lang="en-US" sz="2200" dirty="0" smtClean="0"/>
          </a:p>
          <a:p>
            <a:pPr lvl="1"/>
            <a:endParaRPr lang="en-US" sz="2200" dirty="0" smtClean="0"/>
          </a:p>
          <a:p>
            <a:pPr>
              <a:buNone/>
            </a:pPr>
            <a:r>
              <a:rPr lang="en-US" sz="2600" dirty="0" smtClean="0"/>
              <a:t>    </a:t>
            </a:r>
          </a:p>
          <a:p>
            <a:pPr>
              <a:buNone/>
            </a:pPr>
            <a:endParaRPr lang="en-US" dirty="0" smtClean="0"/>
          </a:p>
          <a:p>
            <a:pPr lvl="1"/>
            <a:endParaRPr lang="en-US" dirty="0" smtClean="0"/>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5" name="Content Placeholder 4"/>
          <p:cNvSpPr>
            <a:spLocks noGrp="1"/>
          </p:cNvSpPr>
          <p:nvPr>
            <p:ph idx="1"/>
          </p:nvPr>
        </p:nvSpPr>
        <p:spPr/>
        <p:txBody>
          <a:bodyPr/>
          <a:lstStyle/>
          <a:p>
            <a:pPr>
              <a:buNone/>
            </a:pPr>
            <a:r>
              <a:rPr lang="en-US" sz="2600" b="1" dirty="0" smtClean="0"/>
              <a:t>Administrative Costs</a:t>
            </a:r>
          </a:p>
          <a:p>
            <a:pPr>
              <a:buNone/>
            </a:pPr>
            <a:r>
              <a:rPr lang="en-US" sz="2600" dirty="0" smtClean="0"/>
              <a:t>    Costs incurred in planning, organizing and managing the CACFP food service operation</a:t>
            </a:r>
          </a:p>
          <a:p>
            <a:pPr lvl="1">
              <a:buFont typeface="Arial" pitchFamily="34" charset="0"/>
              <a:buChar char="•"/>
            </a:pPr>
            <a:r>
              <a:rPr lang="en-US" sz="2600" dirty="0" smtClean="0"/>
              <a:t>Completing CACFP application materials</a:t>
            </a:r>
          </a:p>
          <a:p>
            <a:pPr lvl="1">
              <a:buFont typeface="Arial" pitchFamily="34" charset="0"/>
              <a:buChar char="•"/>
            </a:pPr>
            <a:r>
              <a:rPr lang="en-US" sz="2600" dirty="0" smtClean="0"/>
              <a:t>Compiling daily records to complete the monthly consolidated reimbursement claim</a:t>
            </a:r>
          </a:p>
          <a:p>
            <a:pPr lvl="1">
              <a:buFont typeface="Arial" pitchFamily="34" charset="0"/>
              <a:buChar char="•"/>
            </a:pPr>
            <a:r>
              <a:rPr lang="en-US" sz="2600" dirty="0" smtClean="0"/>
              <a:t>Training</a:t>
            </a:r>
          </a:p>
          <a:p>
            <a:pPr lvl="1">
              <a:buFont typeface="Arial" pitchFamily="34" charset="0"/>
              <a:buChar char="•"/>
            </a:pPr>
            <a:r>
              <a:rPr lang="en-US" sz="2600" dirty="0" smtClean="0"/>
              <a:t>Preparing the monthly reimbursement claim</a:t>
            </a:r>
          </a:p>
          <a:p>
            <a:pPr>
              <a:buNone/>
            </a:pPr>
            <a:r>
              <a:rPr lang="en-US" sz="2600" b="1" dirty="0" smtClean="0"/>
              <a:t>Labor Costs</a:t>
            </a:r>
          </a:p>
          <a:p>
            <a:pPr>
              <a:buNone/>
            </a:pPr>
            <a:r>
              <a:rPr lang="en-US" sz="2600" dirty="0" smtClean="0"/>
              <a:t>    Costs incurred in providing actual meal service</a:t>
            </a:r>
            <a:endParaRPr lang="en-US" dirty="0" smtClean="0"/>
          </a:p>
          <a:p>
            <a:pPr lvl="1">
              <a:buNone/>
            </a:pPr>
            <a:endParaRPr lang="en-US" sz="2600"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Training Objectives</a:t>
            </a:r>
            <a:endParaRPr lang="en-US" dirty="0">
              <a:latin typeface="+mj-lt"/>
            </a:endParaRPr>
          </a:p>
        </p:txBody>
      </p:sp>
      <p:sp>
        <p:nvSpPr>
          <p:cNvPr id="3" name="Content Placeholder 2"/>
          <p:cNvSpPr>
            <a:spLocks noGrp="1"/>
          </p:cNvSpPr>
          <p:nvPr>
            <p:ph idx="1"/>
          </p:nvPr>
        </p:nvSpPr>
        <p:spPr>
          <a:xfrm>
            <a:off x="457200" y="1219200"/>
            <a:ext cx="8229600" cy="5059363"/>
          </a:xfrm>
        </p:spPr>
        <p:txBody>
          <a:bodyPr/>
          <a:lstStyle/>
          <a:p>
            <a:r>
              <a:rPr lang="en-US" sz="2600" dirty="0" smtClean="0"/>
              <a:t>Describe the types of records that </a:t>
            </a:r>
          </a:p>
          <a:p>
            <a:pPr>
              <a:buNone/>
            </a:pPr>
            <a:r>
              <a:rPr lang="en-US" sz="2600" dirty="0" smtClean="0"/>
              <a:t>     must be maintained</a:t>
            </a:r>
          </a:p>
          <a:p>
            <a:r>
              <a:rPr lang="en-US" sz="2600" dirty="0" smtClean="0"/>
              <a:t>Define how long records must be </a:t>
            </a:r>
          </a:p>
          <a:p>
            <a:pPr>
              <a:buNone/>
            </a:pPr>
            <a:r>
              <a:rPr lang="en-US" sz="2600" dirty="0" smtClean="0"/>
              <a:t>    retained</a:t>
            </a:r>
          </a:p>
          <a:p>
            <a:r>
              <a:rPr lang="en-US" sz="2600" dirty="0" smtClean="0"/>
              <a:t>Respond to challenges and questions related to CACFP recordkeeping </a:t>
            </a:r>
          </a:p>
          <a:p>
            <a:r>
              <a:rPr lang="en-US" sz="2600" dirty="0" smtClean="0"/>
              <a:t>Successfully comply with all federal and state recordkeeping requirements</a:t>
            </a:r>
          </a:p>
          <a:p>
            <a:pPr>
              <a:buNone/>
            </a:pPr>
            <a:endParaRPr lang="en-US" dirty="0"/>
          </a:p>
        </p:txBody>
      </p:sp>
      <p:pic>
        <p:nvPicPr>
          <p:cNvPr id="4" name="Picture 2" descr="C:\Documents and Settings\wbl88241\Local Settings\Temporary Internet Files\Content.IE5\HMGMU0ET\MP900409031[1].jpg"/>
          <p:cNvPicPr>
            <a:picLocks noChangeAspect="1" noChangeArrowheads="1"/>
          </p:cNvPicPr>
          <p:nvPr/>
        </p:nvPicPr>
        <p:blipFill>
          <a:blip r:embed="rId3" cstate="print"/>
          <a:srcRect/>
          <a:stretch>
            <a:fillRect/>
          </a:stretch>
        </p:blipFill>
        <p:spPr bwMode="auto">
          <a:xfrm>
            <a:off x="6324600" y="304800"/>
            <a:ext cx="2438400" cy="2438400"/>
          </a:xfrm>
          <a:prstGeom prst="rect">
            <a:avLst/>
          </a:prstGeom>
          <a:noFill/>
          <a:ln w="28575">
            <a:solidFill>
              <a:srgbClr val="333399"/>
            </a:solidFill>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5" name="Content Placeholder 4"/>
          <p:cNvSpPr>
            <a:spLocks noGrp="1"/>
          </p:cNvSpPr>
          <p:nvPr>
            <p:ph idx="1"/>
          </p:nvPr>
        </p:nvSpPr>
        <p:spPr/>
        <p:txBody>
          <a:bodyPr/>
          <a:lstStyle/>
          <a:p>
            <a:pPr>
              <a:buNone/>
            </a:pPr>
            <a:r>
              <a:rPr lang="en-US" sz="2600" b="1" dirty="0" smtClean="0"/>
              <a:t>Administrative and Labor Costs Tips</a:t>
            </a:r>
          </a:p>
          <a:p>
            <a:r>
              <a:rPr lang="en-US" sz="2600" dirty="0" smtClean="0"/>
              <a:t>Must be documented by payroll </a:t>
            </a:r>
          </a:p>
          <a:p>
            <a:pPr>
              <a:buNone/>
            </a:pPr>
            <a:r>
              <a:rPr lang="en-US" sz="2600" dirty="0" smtClean="0"/>
              <a:t>    records and employees’ time and </a:t>
            </a:r>
          </a:p>
          <a:p>
            <a:pPr>
              <a:buNone/>
            </a:pPr>
            <a:r>
              <a:rPr lang="en-US" sz="2600" dirty="0" smtClean="0"/>
              <a:t>    attendance reports</a:t>
            </a:r>
          </a:p>
          <a:p>
            <a:r>
              <a:rPr lang="en-US" sz="2600" dirty="0" smtClean="0"/>
              <a:t>Value of volunteer time may not </a:t>
            </a:r>
          </a:p>
          <a:p>
            <a:pPr>
              <a:buNone/>
            </a:pPr>
            <a:r>
              <a:rPr lang="en-US" sz="2600" dirty="0" smtClean="0"/>
              <a:t>    be claimed</a:t>
            </a:r>
          </a:p>
          <a:p>
            <a:r>
              <a:rPr lang="en-US" sz="2600" dirty="0" smtClean="0"/>
              <a:t>Costs for administrative staff that work part-time on CACFP must be prorated and VDH approval must be given in advance. </a:t>
            </a:r>
            <a:endParaRPr lang="en-US" dirty="0" smtClean="0"/>
          </a:p>
          <a:p>
            <a:pPr>
              <a:buNone/>
            </a:pPr>
            <a:endParaRPr lang="en-US" sz="2600" dirty="0" smtClean="0"/>
          </a:p>
        </p:txBody>
      </p:sp>
      <p:pic>
        <p:nvPicPr>
          <p:cNvPr id="4" name="Picture 4" descr="C:\Documents and Settings\wbl88241\Local Settings\Temporary Internet Files\Content.IE5\AFQV2WRF\MP900341937[1].jpg"/>
          <p:cNvPicPr>
            <a:picLocks noChangeAspect="1" noChangeArrowheads="1"/>
          </p:cNvPicPr>
          <p:nvPr/>
        </p:nvPicPr>
        <p:blipFill>
          <a:blip r:embed="rId3" cstate="print"/>
          <a:srcRect/>
          <a:stretch>
            <a:fillRect/>
          </a:stretch>
        </p:blipFill>
        <p:spPr bwMode="auto">
          <a:xfrm>
            <a:off x="5791200" y="1676400"/>
            <a:ext cx="3078622" cy="2196084"/>
          </a:xfrm>
          <a:prstGeom prst="rect">
            <a:avLst/>
          </a:prstGeom>
          <a:noFill/>
          <a:ln w="38100">
            <a:solidFill>
              <a:srgbClr val="333399"/>
            </a:solid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3" name="Content Placeholder 2"/>
          <p:cNvSpPr>
            <a:spLocks noGrp="1"/>
          </p:cNvSpPr>
          <p:nvPr>
            <p:ph idx="1"/>
          </p:nvPr>
        </p:nvSpPr>
        <p:spPr>
          <a:xfrm>
            <a:off x="457200" y="1066800"/>
            <a:ext cx="8458200" cy="5334000"/>
          </a:xfrm>
        </p:spPr>
        <p:txBody>
          <a:bodyPr/>
          <a:lstStyle/>
          <a:p>
            <a:pPr>
              <a:buNone/>
            </a:pPr>
            <a:r>
              <a:rPr lang="en-US" sz="2600" b="1" dirty="0" smtClean="0"/>
              <a:t>Administrative Supplies</a:t>
            </a:r>
          </a:p>
          <a:p>
            <a:pPr>
              <a:buFont typeface="Arial" pitchFamily="34" charset="0"/>
              <a:buChar char="•"/>
            </a:pPr>
            <a:r>
              <a:rPr lang="en-US" sz="2600" dirty="0" smtClean="0"/>
              <a:t>Cost of printing/reproduction of materials used for food service and staff nutrition education</a:t>
            </a:r>
          </a:p>
          <a:p>
            <a:pPr>
              <a:buFont typeface="Arial" pitchFamily="34" charset="0"/>
              <a:buChar char="•"/>
            </a:pPr>
            <a:r>
              <a:rPr lang="en-US" sz="2600" dirty="0" smtClean="0"/>
              <a:t>Office supplies</a:t>
            </a:r>
          </a:p>
          <a:p>
            <a:pPr>
              <a:buFont typeface="Arial" pitchFamily="34" charset="0"/>
              <a:buChar char="•"/>
            </a:pPr>
            <a:r>
              <a:rPr lang="en-US" sz="2600" dirty="0" smtClean="0"/>
              <a:t>Telephone calls</a:t>
            </a:r>
          </a:p>
          <a:p>
            <a:pPr>
              <a:buFont typeface="Arial" pitchFamily="34" charset="0"/>
              <a:buChar char="•"/>
            </a:pPr>
            <a:r>
              <a:rPr lang="en-US" sz="2600" dirty="0" smtClean="0"/>
              <a:t>Postage necessary for center’s food service </a:t>
            </a:r>
          </a:p>
          <a:p>
            <a:pPr>
              <a:buNone/>
            </a:pPr>
            <a:endParaRPr lang="en-US" sz="3400" dirty="0" smtClean="0"/>
          </a:p>
          <a:p>
            <a:pPr lvl="1">
              <a:buNone/>
            </a:pPr>
            <a:endParaRPr lang="en-US" sz="2600" dirty="0" smtClean="0"/>
          </a:p>
          <a:p>
            <a:pPr>
              <a:buNone/>
            </a:pPr>
            <a:endParaRPr lang="en-US" sz="2200" dirty="0" smtClean="0"/>
          </a:p>
          <a:p>
            <a:pPr lvl="1"/>
            <a:endParaRPr lang="en-US" sz="2200" dirty="0" smtClean="0"/>
          </a:p>
          <a:p>
            <a:pPr>
              <a:buNone/>
            </a:pPr>
            <a:r>
              <a:rPr lang="en-US" sz="2600" dirty="0" smtClean="0"/>
              <a:t>    </a:t>
            </a:r>
          </a:p>
          <a:p>
            <a:pPr>
              <a:buNone/>
            </a:pPr>
            <a:endParaRPr lang="en-US" dirty="0" smtClean="0"/>
          </a:p>
          <a:p>
            <a:pPr lvl="1"/>
            <a:endParaRPr lang="en-US" dirty="0" smtClean="0"/>
          </a:p>
          <a:p>
            <a:pPr lvl="1"/>
            <a:endParaRPr lang="en-US" dirty="0"/>
          </a:p>
        </p:txBody>
      </p:sp>
      <p:pic>
        <p:nvPicPr>
          <p:cNvPr id="4" name="Picture 3" descr="receipts 3.jpg"/>
          <p:cNvPicPr>
            <a:picLocks noChangeAspect="1"/>
          </p:cNvPicPr>
          <p:nvPr/>
        </p:nvPicPr>
        <p:blipFill>
          <a:blip r:embed="rId3" cstate="print"/>
          <a:stretch>
            <a:fillRect/>
          </a:stretch>
        </p:blipFill>
        <p:spPr>
          <a:xfrm>
            <a:off x="2590800" y="4038600"/>
            <a:ext cx="3774768" cy="2590800"/>
          </a:xfrm>
          <a:prstGeom prst="rect">
            <a:avLst/>
          </a:prstGeom>
          <a:ln w="38100">
            <a:solidFill>
              <a:srgbClr val="333399"/>
            </a:solid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Fiscal Management Records</a:t>
            </a:r>
            <a:endParaRPr lang="en-US" dirty="0">
              <a:latin typeface="Calibri" pitchFamily="34" charset="0"/>
            </a:endParaRPr>
          </a:p>
        </p:txBody>
      </p:sp>
      <p:sp>
        <p:nvSpPr>
          <p:cNvPr id="3" name="Content Placeholder 2"/>
          <p:cNvSpPr>
            <a:spLocks noGrp="1"/>
          </p:cNvSpPr>
          <p:nvPr>
            <p:ph idx="1"/>
          </p:nvPr>
        </p:nvSpPr>
        <p:spPr>
          <a:xfrm>
            <a:off x="457200" y="1066800"/>
            <a:ext cx="8458200" cy="5334000"/>
          </a:xfrm>
        </p:spPr>
        <p:txBody>
          <a:bodyPr/>
          <a:lstStyle/>
          <a:p>
            <a:pPr>
              <a:buNone/>
            </a:pPr>
            <a:r>
              <a:rPr lang="en-US" sz="2600" b="1" dirty="0" smtClean="0"/>
              <a:t>Training Requirements and Records</a:t>
            </a:r>
          </a:p>
          <a:p>
            <a:pPr>
              <a:buNone/>
            </a:pPr>
            <a:r>
              <a:rPr lang="en-US" sz="2600" b="1" dirty="0" smtClean="0"/>
              <a:t>    </a:t>
            </a:r>
            <a:r>
              <a:rPr lang="en-US" sz="2600" dirty="0" smtClean="0"/>
              <a:t>Records of annual or refresher training requirements, as defined by VDH, must be maintained, to include:</a:t>
            </a:r>
          </a:p>
          <a:p>
            <a:pPr lvl="2">
              <a:buFont typeface="Arial" pitchFamily="34" charset="0"/>
              <a:buChar char="•"/>
            </a:pPr>
            <a:r>
              <a:rPr lang="en-US" sz="2600" dirty="0" smtClean="0"/>
              <a:t>Dates</a:t>
            </a:r>
          </a:p>
          <a:p>
            <a:pPr lvl="2">
              <a:buFont typeface="Arial" pitchFamily="34" charset="0"/>
              <a:buChar char="•"/>
            </a:pPr>
            <a:r>
              <a:rPr lang="en-US" sz="2600" dirty="0" smtClean="0"/>
              <a:t>Locations</a:t>
            </a:r>
          </a:p>
          <a:p>
            <a:pPr lvl="2">
              <a:buFont typeface="Arial" pitchFamily="34" charset="0"/>
              <a:buChar char="•"/>
            </a:pPr>
            <a:r>
              <a:rPr lang="en-US" sz="2600" dirty="0" smtClean="0"/>
              <a:t>CACFP topics discussed</a:t>
            </a:r>
          </a:p>
          <a:p>
            <a:pPr lvl="2">
              <a:buFont typeface="Arial" pitchFamily="34" charset="0"/>
              <a:buChar char="•"/>
            </a:pPr>
            <a:r>
              <a:rPr lang="en-US" sz="2600" dirty="0" smtClean="0"/>
              <a:t>Names of center personnel in attendance</a:t>
            </a:r>
          </a:p>
          <a:p>
            <a:pPr>
              <a:buNone/>
            </a:pPr>
            <a:endParaRPr lang="en-US" sz="3400" dirty="0" smtClean="0"/>
          </a:p>
          <a:p>
            <a:pPr lvl="1">
              <a:buNone/>
            </a:pPr>
            <a:endParaRPr lang="en-US" sz="2600" dirty="0" smtClean="0"/>
          </a:p>
          <a:p>
            <a:pPr>
              <a:buNone/>
            </a:pPr>
            <a:endParaRPr lang="en-US" sz="2200" dirty="0" smtClean="0"/>
          </a:p>
          <a:p>
            <a:pPr lvl="1"/>
            <a:endParaRPr lang="en-US" sz="2200" dirty="0" smtClean="0"/>
          </a:p>
          <a:p>
            <a:pPr>
              <a:buNone/>
            </a:pPr>
            <a:r>
              <a:rPr lang="en-US" sz="2600" dirty="0" smtClean="0"/>
              <a:t>    </a:t>
            </a:r>
          </a:p>
          <a:p>
            <a:pPr>
              <a:buNone/>
            </a:pPr>
            <a:endParaRPr lang="en-US" dirty="0" smtClean="0"/>
          </a:p>
          <a:p>
            <a:pPr lvl="1"/>
            <a:endParaRPr lang="en-US" dirty="0" smtClean="0"/>
          </a:p>
          <a:p>
            <a:pPr lvl="1"/>
            <a:endParaRPr lang="en-US" dirty="0"/>
          </a:p>
        </p:txBody>
      </p:sp>
      <p:pic>
        <p:nvPicPr>
          <p:cNvPr id="4" name="Picture 9" descr="C:\Documents and Settings\wbl88241\Local Settings\Temporary Internet Files\Content.IE5\G9WIVBEY\MP900409483[1].jpg"/>
          <p:cNvPicPr>
            <a:picLocks noChangeAspect="1" noChangeArrowheads="1"/>
          </p:cNvPicPr>
          <p:nvPr/>
        </p:nvPicPr>
        <p:blipFill>
          <a:blip r:embed="rId3" cstate="print"/>
          <a:srcRect/>
          <a:stretch>
            <a:fillRect/>
          </a:stretch>
        </p:blipFill>
        <p:spPr bwMode="auto">
          <a:xfrm>
            <a:off x="457200" y="4495800"/>
            <a:ext cx="3276600" cy="2180987"/>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81000" y="2743200"/>
            <a:ext cx="8229600" cy="655638"/>
          </a:xfrm>
        </p:spPr>
        <p:txBody>
          <a:bodyPr/>
          <a:lstStyle/>
          <a:p>
            <a:pPr algn="ctr"/>
            <a:r>
              <a:rPr lang="en-US" dirty="0" smtClean="0">
                <a:latin typeface="Trebuchet MS" pitchFamily="34" charset="0"/>
              </a:rPr>
              <a:t>Questions? </a:t>
            </a:r>
            <a:endParaRPr lang="en-US" dirty="0">
              <a:latin typeface="Trebuchet MS"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USDA Guidance</a:t>
            </a:r>
            <a:endParaRPr lang="en-US" dirty="0">
              <a:latin typeface="Calibri" pitchFamily="34" charset="0"/>
            </a:endParaRPr>
          </a:p>
        </p:txBody>
      </p:sp>
      <p:sp>
        <p:nvSpPr>
          <p:cNvPr id="3" name="Content Placeholder 2"/>
          <p:cNvSpPr>
            <a:spLocks noGrp="1"/>
          </p:cNvSpPr>
          <p:nvPr>
            <p:ph idx="1"/>
          </p:nvPr>
        </p:nvSpPr>
        <p:spPr/>
        <p:txBody>
          <a:bodyPr/>
          <a:lstStyle/>
          <a:p>
            <a:pPr>
              <a:buNone/>
            </a:pPr>
            <a:r>
              <a:rPr lang="en-US" sz="2600" b="1" dirty="0" smtClean="0"/>
              <a:t>7 CFR 226.15(e)</a:t>
            </a:r>
          </a:p>
          <a:p>
            <a:pPr>
              <a:buNone/>
            </a:pPr>
            <a:r>
              <a:rPr lang="en-US" sz="2600" dirty="0" smtClean="0"/>
              <a:t>   “Institutions must establish procedures to collect and maintain all records listed in the CACFP regulations and required by the state agency.  Failure to maintain records will be grounds for the denial of reimbursement for meals served by the records in question and for the denial of reimbursement for costs associated with such records.” </a:t>
            </a:r>
            <a:endParaRPr lang="en-US"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j-lt"/>
              </a:rPr>
              <a:t>CACFP Recordkeeping</a:t>
            </a:r>
            <a:endParaRPr lang="en-US" dirty="0">
              <a:latin typeface="+mj-lt"/>
            </a:endParaRPr>
          </a:p>
        </p:txBody>
      </p:sp>
      <p:sp>
        <p:nvSpPr>
          <p:cNvPr id="3" name="Content Placeholder 2"/>
          <p:cNvSpPr>
            <a:spLocks noGrp="1"/>
          </p:cNvSpPr>
          <p:nvPr>
            <p:ph idx="1"/>
          </p:nvPr>
        </p:nvSpPr>
        <p:spPr/>
        <p:txBody>
          <a:bodyPr/>
          <a:lstStyle/>
          <a:p>
            <a:pPr>
              <a:buNone/>
            </a:pPr>
            <a:r>
              <a:rPr lang="en-US" sz="2600" b="1" dirty="0" smtClean="0"/>
              <a:t>Why is it important?</a:t>
            </a:r>
          </a:p>
          <a:p>
            <a:pPr>
              <a:buFont typeface="Wingdings" pitchFamily="2" charset="2"/>
              <a:buChar char="Ø"/>
            </a:pPr>
            <a:r>
              <a:rPr lang="en-US" sz="2600" dirty="0" smtClean="0"/>
              <a:t>To support the validity of claims</a:t>
            </a:r>
          </a:p>
          <a:p>
            <a:pPr>
              <a:buNone/>
            </a:pPr>
            <a:r>
              <a:rPr lang="en-US" sz="2600" b="1" dirty="0" smtClean="0"/>
              <a:t>How long do they need to be retained?</a:t>
            </a:r>
          </a:p>
          <a:p>
            <a:pPr>
              <a:buFont typeface="Wingdings" pitchFamily="2" charset="2"/>
              <a:buChar char="Ø"/>
            </a:pPr>
            <a:r>
              <a:rPr lang="en-US" sz="2600" dirty="0" smtClean="0"/>
              <a:t>ALL records must be kept for 3 years after the end of the current fiscal year, or until any audits/investigations of that year’s records have been closed, </a:t>
            </a:r>
            <a:r>
              <a:rPr lang="en-US" sz="2600" u="sng" dirty="0" smtClean="0"/>
              <a:t>whichever is longer</a:t>
            </a:r>
          </a:p>
          <a:p>
            <a:pPr>
              <a:buNone/>
            </a:pPr>
            <a:r>
              <a:rPr lang="en-US" sz="2600" b="1" dirty="0" smtClean="0"/>
              <a:t>What if the records aren’t made available?</a:t>
            </a:r>
          </a:p>
          <a:p>
            <a:pPr>
              <a:buFont typeface="Wingdings" pitchFamily="2" charset="2"/>
              <a:buChar char="Ø"/>
            </a:pPr>
            <a:r>
              <a:rPr lang="en-US" sz="2600" dirty="0" smtClean="0"/>
              <a:t>The institution may owe the state money for unsubstantiated claims</a:t>
            </a:r>
            <a:endParaRPr lang="en-US"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34962"/>
            <a:ext cx="8610600" cy="655638"/>
          </a:xfrm>
        </p:spPr>
        <p:txBody>
          <a:bodyPr/>
          <a:lstStyle/>
          <a:p>
            <a:r>
              <a:rPr lang="en-US" dirty="0" smtClean="0">
                <a:latin typeface="+mj-lt"/>
              </a:rPr>
              <a:t>Meal Counts</a:t>
            </a:r>
            <a:endParaRPr lang="en-US" dirty="0">
              <a:latin typeface="+mj-lt"/>
            </a:endParaRPr>
          </a:p>
        </p:txBody>
      </p:sp>
      <p:sp>
        <p:nvSpPr>
          <p:cNvPr id="3" name="Content Placeholder 2"/>
          <p:cNvSpPr>
            <a:spLocks noGrp="1"/>
          </p:cNvSpPr>
          <p:nvPr>
            <p:ph idx="1"/>
          </p:nvPr>
        </p:nvSpPr>
        <p:spPr>
          <a:xfrm>
            <a:off x="381000" y="1524000"/>
            <a:ext cx="8229600" cy="5059363"/>
          </a:xfrm>
        </p:spPr>
        <p:txBody>
          <a:bodyPr/>
          <a:lstStyle/>
          <a:p>
            <a:pPr lvl="1">
              <a:buFont typeface="Arial" pitchFamily="34" charset="0"/>
              <a:buChar char="•"/>
            </a:pPr>
            <a:r>
              <a:rPr lang="en-US" sz="2600" dirty="0" smtClean="0"/>
              <a:t>Institutions must take and maintain </a:t>
            </a:r>
          </a:p>
          <a:p>
            <a:pPr lvl="1">
              <a:buNone/>
            </a:pPr>
            <a:r>
              <a:rPr lang="en-US" sz="2600" dirty="0" smtClean="0"/>
              <a:t>   daily counts of number served to enrolled participants, taken at point of service </a:t>
            </a:r>
          </a:p>
          <a:p>
            <a:pPr lvl="2">
              <a:buFont typeface="Arial" pitchFamily="34" charset="0"/>
              <a:buChar char="•"/>
            </a:pPr>
            <a:r>
              <a:rPr lang="en-US" sz="2600" dirty="0" smtClean="0"/>
              <a:t>VDH uses the blended rate computation method, so only a total # of meals served by type must be recorded.</a:t>
            </a:r>
          </a:p>
          <a:p>
            <a:pPr lvl="2">
              <a:buFont typeface="Arial" pitchFamily="34" charset="0"/>
              <a:buChar char="•"/>
            </a:pPr>
            <a:r>
              <a:rPr lang="en-US" sz="2600" dirty="0" smtClean="0"/>
              <a:t>Reimbursement cannot be claimed for more than 3 meals/day/participant, so institutions serving more than 3 must use the roster rather than headcount method. </a:t>
            </a:r>
          </a:p>
          <a:p>
            <a:pPr>
              <a:buNone/>
            </a:pPr>
            <a:endParaRPr lang="en-US" dirty="0"/>
          </a:p>
        </p:txBody>
      </p:sp>
      <p:pic>
        <p:nvPicPr>
          <p:cNvPr id="4" name="Picture 2" descr="C:\Documents and Settings\wbl88241\Local Settings\Temporary Internet Files\Content.IE5\3W9221B7\MP900402265[1].jpg"/>
          <p:cNvPicPr>
            <a:picLocks noChangeAspect="1" noChangeArrowheads="1"/>
          </p:cNvPicPr>
          <p:nvPr/>
        </p:nvPicPr>
        <p:blipFill>
          <a:blip r:embed="rId3" cstate="print"/>
          <a:srcRect/>
          <a:stretch>
            <a:fillRect/>
          </a:stretch>
        </p:blipFill>
        <p:spPr bwMode="auto">
          <a:xfrm>
            <a:off x="6629400" y="381000"/>
            <a:ext cx="2133600" cy="1421845"/>
          </a:xfrm>
          <a:prstGeom prst="rect">
            <a:avLst/>
          </a:prstGeom>
          <a:noFill/>
          <a:ln>
            <a:solidFill>
              <a:srgbClr val="333399"/>
            </a:solid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34962"/>
            <a:ext cx="8610600" cy="655638"/>
          </a:xfrm>
        </p:spPr>
        <p:txBody>
          <a:bodyPr/>
          <a:lstStyle/>
          <a:p>
            <a:r>
              <a:rPr lang="en-US" dirty="0" smtClean="0">
                <a:latin typeface="+mj-lt"/>
              </a:rPr>
              <a:t>Meal Counts</a:t>
            </a:r>
            <a:endParaRPr lang="en-US" dirty="0">
              <a:latin typeface="+mj-lt"/>
            </a:endParaRPr>
          </a:p>
        </p:txBody>
      </p:sp>
      <p:sp>
        <p:nvSpPr>
          <p:cNvPr id="3" name="Content Placeholder 2"/>
          <p:cNvSpPr>
            <a:spLocks noGrp="1"/>
          </p:cNvSpPr>
          <p:nvPr>
            <p:ph idx="1"/>
          </p:nvPr>
        </p:nvSpPr>
        <p:spPr/>
        <p:txBody>
          <a:bodyPr/>
          <a:lstStyle/>
          <a:p>
            <a:pPr marL="342900" lvl="1" indent="-342900">
              <a:buFont typeface="Arial" pitchFamily="34" charset="0"/>
              <a:buChar char="•"/>
            </a:pPr>
            <a:r>
              <a:rPr lang="en-US" sz="2600" dirty="0" smtClean="0"/>
              <a:t>Meals served to “program adults” working in the institution’s food service and to other non-enrolled persons must be recorded</a:t>
            </a:r>
          </a:p>
          <a:p>
            <a:pPr marL="342900" lvl="1" indent="-342900">
              <a:buNone/>
            </a:pPr>
            <a:r>
              <a:rPr lang="en-US" sz="2600" dirty="0" smtClean="0"/>
              <a:t>	**</a:t>
            </a:r>
            <a:r>
              <a:rPr lang="en-US" sz="2600" u="sng" dirty="0" smtClean="0"/>
              <a:t>Emergency shelters</a:t>
            </a:r>
            <a:r>
              <a:rPr lang="en-US" sz="2600" dirty="0" smtClean="0"/>
              <a:t> must maintain a roster of participants receiving meals, total meal counts by type and menus for all meals served to participants each day </a:t>
            </a:r>
          </a:p>
          <a:p>
            <a:pPr>
              <a:buNone/>
            </a:pPr>
            <a:endParaRPr lang="en-US" dirty="0"/>
          </a:p>
        </p:txBody>
      </p:sp>
      <p:pic>
        <p:nvPicPr>
          <p:cNvPr id="1026" name="Picture 2" descr="C:\Users\akd80959\Documents\Stock Photos\CACFP\adultseatingschoolmeals.jpg"/>
          <p:cNvPicPr>
            <a:picLocks noChangeAspect="1" noChangeArrowheads="1"/>
          </p:cNvPicPr>
          <p:nvPr/>
        </p:nvPicPr>
        <p:blipFill>
          <a:blip r:embed="rId3" cstate="print"/>
          <a:srcRect/>
          <a:stretch>
            <a:fillRect/>
          </a:stretch>
        </p:blipFill>
        <p:spPr bwMode="auto">
          <a:xfrm>
            <a:off x="2743200" y="4343400"/>
            <a:ext cx="3048000" cy="196261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Daily Menu Records</a:t>
            </a:r>
            <a:endParaRPr lang="en-US" dirty="0">
              <a:latin typeface="Calibri" pitchFamily="34" charset="0"/>
            </a:endParaRPr>
          </a:p>
        </p:txBody>
      </p:sp>
      <p:sp>
        <p:nvSpPr>
          <p:cNvPr id="3" name="Content Placeholder 2"/>
          <p:cNvSpPr>
            <a:spLocks noGrp="1"/>
          </p:cNvSpPr>
          <p:nvPr>
            <p:ph idx="1"/>
          </p:nvPr>
        </p:nvSpPr>
        <p:spPr>
          <a:xfrm>
            <a:off x="457200" y="1371600"/>
            <a:ext cx="8229600" cy="5059363"/>
          </a:xfrm>
        </p:spPr>
        <p:txBody>
          <a:bodyPr/>
          <a:lstStyle/>
          <a:p>
            <a:pPr>
              <a:buFont typeface="Arial" pitchFamily="34" charset="0"/>
              <a:buChar char="•"/>
            </a:pPr>
            <a:r>
              <a:rPr lang="en-US" sz="2600" dirty="0" smtClean="0"/>
              <a:t>Listing of food items served in each meal type, noting milk fat content, to show compliance with CACFP meal patterns</a:t>
            </a:r>
          </a:p>
          <a:p>
            <a:pPr>
              <a:buFont typeface="Arial" pitchFamily="34" charset="0"/>
              <a:buChar char="•"/>
            </a:pPr>
            <a:r>
              <a:rPr lang="en-US" sz="2600" dirty="0" smtClean="0"/>
              <a:t>Child care centers and day care homes serving infants (children 0-12 months) must offer meals that include breast milk or an infant formula that meets CACFP requirements</a:t>
            </a:r>
          </a:p>
          <a:p>
            <a:pPr lvl="1">
              <a:buFont typeface="Arial" pitchFamily="34" charset="0"/>
              <a:buChar char="•"/>
            </a:pPr>
            <a:r>
              <a:rPr lang="en-US" sz="2600" dirty="0" smtClean="0"/>
              <a:t>An infant formula choice form must be completed and maintained for every child up to 12 months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Participant Records</a:t>
            </a:r>
            <a:endParaRPr lang="en-US" dirty="0">
              <a:latin typeface="Calibri" pitchFamily="34" charset="0"/>
            </a:endParaRPr>
          </a:p>
        </p:txBody>
      </p:sp>
      <p:sp>
        <p:nvSpPr>
          <p:cNvPr id="3" name="Content Placeholder 2"/>
          <p:cNvSpPr>
            <a:spLocks noGrp="1"/>
          </p:cNvSpPr>
          <p:nvPr>
            <p:ph idx="1"/>
          </p:nvPr>
        </p:nvSpPr>
        <p:spPr>
          <a:xfrm>
            <a:off x="533400" y="990600"/>
            <a:ext cx="8382000" cy="5486400"/>
          </a:xfrm>
        </p:spPr>
        <p:txBody>
          <a:bodyPr/>
          <a:lstStyle/>
          <a:p>
            <a:pPr>
              <a:buNone/>
            </a:pPr>
            <a:r>
              <a:rPr lang="en-US" sz="2600" b="1" dirty="0" smtClean="0"/>
              <a:t>Daily Attendance Records of Enrollees</a:t>
            </a:r>
          </a:p>
          <a:p>
            <a:pPr lvl="1">
              <a:buFont typeface="Arial" pitchFamily="34" charset="0"/>
              <a:buChar char="•"/>
            </a:pPr>
            <a:r>
              <a:rPr lang="en-US" sz="2600" dirty="0" smtClean="0"/>
              <a:t>May be maintained with meal count records but must be recorded separately. </a:t>
            </a:r>
          </a:p>
          <a:p>
            <a:pPr>
              <a:buNone/>
            </a:pPr>
            <a:r>
              <a:rPr lang="en-US" sz="2600" b="1" dirty="0" smtClean="0"/>
              <a:t>Enrollment Records</a:t>
            </a:r>
          </a:p>
          <a:p>
            <a:pPr lvl="1">
              <a:buFont typeface="Arial" pitchFamily="34" charset="0"/>
              <a:buChar char="•"/>
            </a:pPr>
            <a:r>
              <a:rPr lang="en-US" sz="2600" u="sng" dirty="0" smtClean="0"/>
              <a:t>For </a:t>
            </a:r>
            <a:r>
              <a:rPr lang="en-US" sz="2600" u="sng" dirty="0" smtClean="0"/>
              <a:t>children</a:t>
            </a:r>
            <a:r>
              <a:rPr lang="en-US" sz="2600" dirty="0" smtClean="0"/>
              <a:t>: </a:t>
            </a:r>
            <a:r>
              <a:rPr lang="en-US" sz="2600" dirty="0" smtClean="0"/>
              <a:t>signed </a:t>
            </a:r>
            <a:r>
              <a:rPr lang="en-US" sz="2600" dirty="0" smtClean="0"/>
              <a:t>and updated annually by </a:t>
            </a:r>
            <a:r>
              <a:rPr lang="en-US" sz="2600" dirty="0" smtClean="0"/>
              <a:t>parent/guardian, to include normal </a:t>
            </a:r>
            <a:r>
              <a:rPr lang="en-US" sz="2600" dirty="0" smtClean="0"/>
              <a:t>days/hours in care and meals normally received</a:t>
            </a:r>
            <a:r>
              <a:rPr lang="en-US" sz="2600" dirty="0" smtClean="0"/>
              <a:t>.</a:t>
            </a:r>
          </a:p>
          <a:p>
            <a:pPr lvl="1">
              <a:buFont typeface="Arial" pitchFamily="34" charset="0"/>
              <a:buChar char="•"/>
            </a:pPr>
            <a:r>
              <a:rPr lang="en-US" sz="2600" u="sng" dirty="0" smtClean="0"/>
              <a:t>For adults</a:t>
            </a:r>
            <a:r>
              <a:rPr lang="en-US" sz="2600" dirty="0" smtClean="0"/>
              <a:t>: signed once, upon enrollment</a:t>
            </a:r>
          </a:p>
          <a:p>
            <a:pPr lvl="1">
              <a:buFont typeface="Arial" pitchFamily="34" charset="0"/>
              <a:buChar char="•"/>
            </a:pPr>
            <a:r>
              <a:rPr lang="en-US" sz="2600" dirty="0" smtClean="0"/>
              <a:t>Current </a:t>
            </a:r>
            <a:r>
              <a:rPr lang="en-US" sz="2600" dirty="0" smtClean="0"/>
              <a:t>confidential roster, Master Enrollment List (MEL), with name and eligibility </a:t>
            </a:r>
            <a:r>
              <a:rPr lang="en-US" sz="2600" dirty="0" smtClean="0"/>
              <a:t>status</a:t>
            </a:r>
            <a:endParaRPr lang="en-US" sz="2600" dirty="0" smtClean="0"/>
          </a:p>
          <a:p>
            <a:pPr lvl="1">
              <a:buNone/>
            </a:pPr>
            <a:r>
              <a:rPr lang="en-US" sz="2600" dirty="0" smtClean="0"/>
              <a:t>**At-risk Afterschool </a:t>
            </a:r>
            <a:r>
              <a:rPr lang="en-US" sz="2600" dirty="0" smtClean="0"/>
              <a:t>/</a:t>
            </a:r>
            <a:r>
              <a:rPr lang="en-US" sz="2600" dirty="0" smtClean="0"/>
              <a:t>Outside </a:t>
            </a:r>
            <a:r>
              <a:rPr lang="en-US" sz="2600" dirty="0" smtClean="0"/>
              <a:t>School-Hours </a:t>
            </a:r>
            <a:r>
              <a:rPr lang="en-US" sz="2600" dirty="0" smtClean="0"/>
              <a:t>and </a:t>
            </a:r>
            <a:r>
              <a:rPr lang="en-US" sz="2600" dirty="0" smtClean="0"/>
              <a:t>Emergency </a:t>
            </a:r>
            <a:r>
              <a:rPr lang="en-US" sz="2600" smtClean="0"/>
              <a:t>Shelters </a:t>
            </a:r>
            <a:r>
              <a:rPr lang="en-US" sz="2600" smtClean="0"/>
              <a:t>exempt </a:t>
            </a:r>
            <a:r>
              <a:rPr lang="en-US" sz="2600" dirty="0" smtClean="0"/>
              <a:t>from this requirement. </a:t>
            </a:r>
          </a:p>
          <a:p>
            <a:pPr lvl="1">
              <a:buNone/>
            </a:pPr>
            <a:endParaRPr lang="en-US" sz="2600" dirty="0" smtClean="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itchFamily="34" charset="0"/>
              </a:rPr>
              <a:t>Participant Records</a:t>
            </a:r>
            <a:endParaRPr lang="en-US" dirty="0">
              <a:latin typeface="Calibri" pitchFamily="34" charset="0"/>
            </a:endParaRPr>
          </a:p>
        </p:txBody>
      </p:sp>
      <p:sp>
        <p:nvSpPr>
          <p:cNvPr id="3" name="Content Placeholder 2"/>
          <p:cNvSpPr>
            <a:spLocks noGrp="1"/>
          </p:cNvSpPr>
          <p:nvPr>
            <p:ph idx="1"/>
          </p:nvPr>
        </p:nvSpPr>
        <p:spPr>
          <a:xfrm>
            <a:off x="762000" y="1143000"/>
            <a:ext cx="8229600" cy="5059363"/>
          </a:xfrm>
        </p:spPr>
        <p:txBody>
          <a:bodyPr/>
          <a:lstStyle/>
          <a:p>
            <a:pPr>
              <a:buNone/>
            </a:pPr>
            <a:r>
              <a:rPr lang="en-US" sz="2600" dirty="0" smtClean="0"/>
              <a:t> </a:t>
            </a:r>
            <a:r>
              <a:rPr lang="en-US" sz="2600" b="1" dirty="0" smtClean="0"/>
              <a:t>Title XX Institutions</a:t>
            </a:r>
          </a:p>
          <a:p>
            <a:pPr lvl="1">
              <a:buFont typeface="Arial" pitchFamily="34" charset="0"/>
              <a:buChar char="•"/>
            </a:pPr>
            <a:r>
              <a:rPr lang="en-US" sz="2600" dirty="0" smtClean="0"/>
              <a:t>Must keep records for each month reimbursement was claimed, documenting that:</a:t>
            </a:r>
          </a:p>
          <a:p>
            <a:pPr lvl="2">
              <a:buFont typeface="Arial" pitchFamily="34" charset="0"/>
              <a:buChar char="•"/>
            </a:pPr>
            <a:r>
              <a:rPr lang="en-US" sz="2600" dirty="0" smtClean="0"/>
              <a:t>At least 25% of enrollees or 25% of licensed capacity (whichever is less) were Title XX beneficiaries, OR</a:t>
            </a:r>
          </a:p>
          <a:p>
            <a:pPr lvl="2">
              <a:buFont typeface="Arial" pitchFamily="34" charset="0"/>
              <a:buChar char="•"/>
            </a:pPr>
            <a:r>
              <a:rPr lang="en-US" sz="2600" dirty="0" smtClean="0"/>
              <a:t> At least 25% or enrollees qualified for free/reduced lunch on the Income Eligibility Form (IEF) </a:t>
            </a:r>
          </a:p>
          <a:p>
            <a:pPr>
              <a:buNone/>
            </a:pPr>
            <a:r>
              <a:rPr lang="en-US" sz="2600" dirty="0" smtClean="0"/>
              <a:t>	**Institutions may not meet the 25% requirement by combining the number of enrollees who qualify under Title XX with the number of enrollees receiving free/reduced lunch.</a:t>
            </a:r>
          </a:p>
        </p:txBody>
      </p:sp>
      <p:pic>
        <p:nvPicPr>
          <p:cNvPr id="4" name="Picture 4" descr="C:\Documents and Settings\wbl88241\Local Settings\Temporary Internet Files\Content.IE5\HMGMU0ET\MP900405000[1].jpg"/>
          <p:cNvPicPr>
            <a:picLocks noChangeAspect="1" noChangeArrowheads="1"/>
          </p:cNvPicPr>
          <p:nvPr/>
        </p:nvPicPr>
        <p:blipFill>
          <a:blip r:embed="rId3" cstate="print"/>
          <a:srcRect/>
          <a:stretch>
            <a:fillRect/>
          </a:stretch>
        </p:blipFill>
        <p:spPr bwMode="auto">
          <a:xfrm>
            <a:off x="228600" y="2667000"/>
            <a:ext cx="1270959" cy="1981200"/>
          </a:xfrm>
          <a:prstGeom prst="rect">
            <a:avLst/>
          </a:prstGeom>
          <a:noFill/>
          <a:ln w="28575">
            <a:solidFill>
              <a:srgbClr val="333399"/>
            </a:solid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VDH Master_gre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VDH Master_grey</Template>
  <TotalTime>1445</TotalTime>
  <Words>1489</Words>
  <Application>Microsoft Office PowerPoint</Application>
  <PresentationFormat>On-screen Show (4:3)</PresentationFormat>
  <Paragraphs>215</Paragraphs>
  <Slides>23</Slides>
  <Notes>20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VDH Master_grey</vt:lpstr>
      <vt:lpstr>Recordkeeping </vt:lpstr>
      <vt:lpstr>Training Objectives</vt:lpstr>
      <vt:lpstr>USDA Guidance</vt:lpstr>
      <vt:lpstr>CACFP Recordkeeping</vt:lpstr>
      <vt:lpstr>Meal Counts</vt:lpstr>
      <vt:lpstr>Meal Counts</vt:lpstr>
      <vt:lpstr>Daily Menu Records</vt:lpstr>
      <vt:lpstr>Participant Records</vt:lpstr>
      <vt:lpstr>Participant Records</vt:lpstr>
      <vt:lpstr>Participant Records</vt:lpstr>
      <vt:lpstr>Fiscal Management Records</vt:lpstr>
      <vt:lpstr>Fiscal Management Records</vt:lpstr>
      <vt:lpstr>Fiscal Management Records</vt:lpstr>
      <vt:lpstr>Fiscal Management Records</vt:lpstr>
      <vt:lpstr>Fiscal Management Records</vt:lpstr>
      <vt:lpstr>Fiscal Management Records</vt:lpstr>
      <vt:lpstr>Fiscal Management Records</vt:lpstr>
      <vt:lpstr>Fiscal Management Records</vt:lpstr>
      <vt:lpstr>Fiscal Management Records</vt:lpstr>
      <vt:lpstr>Fiscal Management Records</vt:lpstr>
      <vt:lpstr>Fiscal Management Records</vt:lpstr>
      <vt:lpstr>Fiscal Management Records</vt:lpstr>
      <vt:lpstr>Questions? </vt:lpstr>
    </vt:vector>
  </TitlesOfParts>
  <Company>Virginia IT Infrastructure Partnership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Recordkeeping</dc:title>
  <dc:creator>akd80959</dc:creator>
  <cp:lastModifiedBy>akd80959</cp:lastModifiedBy>
  <cp:revision>99</cp:revision>
  <dcterms:created xsi:type="dcterms:W3CDTF">2014-07-10T17:58:53Z</dcterms:created>
  <dcterms:modified xsi:type="dcterms:W3CDTF">2014-09-18T18:14:50Z</dcterms:modified>
</cp:coreProperties>
</file>