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38"/>
  </p:notesMasterIdLst>
  <p:sldIdLst>
    <p:sldId id="285" r:id="rId2"/>
    <p:sldId id="286" r:id="rId3"/>
    <p:sldId id="287" r:id="rId4"/>
    <p:sldId id="289" r:id="rId5"/>
    <p:sldId id="290" r:id="rId6"/>
    <p:sldId id="293" r:id="rId7"/>
    <p:sldId id="294" r:id="rId8"/>
    <p:sldId id="291" r:id="rId9"/>
    <p:sldId id="295" r:id="rId10"/>
    <p:sldId id="296" r:id="rId11"/>
    <p:sldId id="298" r:id="rId12"/>
    <p:sldId id="299" r:id="rId13"/>
    <p:sldId id="297" r:id="rId14"/>
    <p:sldId id="292" r:id="rId15"/>
    <p:sldId id="300" r:id="rId16"/>
    <p:sldId id="301" r:id="rId17"/>
    <p:sldId id="303" r:id="rId18"/>
    <p:sldId id="304" r:id="rId19"/>
    <p:sldId id="305" r:id="rId20"/>
    <p:sldId id="306" r:id="rId21"/>
    <p:sldId id="307" r:id="rId22"/>
    <p:sldId id="308" r:id="rId23"/>
    <p:sldId id="309" r:id="rId24"/>
    <p:sldId id="311" r:id="rId25"/>
    <p:sldId id="310" r:id="rId26"/>
    <p:sldId id="312" r:id="rId27"/>
    <p:sldId id="314" r:id="rId28"/>
    <p:sldId id="315" r:id="rId29"/>
    <p:sldId id="317" r:id="rId30"/>
    <p:sldId id="318" r:id="rId31"/>
    <p:sldId id="320" r:id="rId32"/>
    <p:sldId id="323" r:id="rId33"/>
    <p:sldId id="322" r:id="rId34"/>
    <p:sldId id="325" r:id="rId35"/>
    <p:sldId id="324" r:id="rId36"/>
    <p:sldId id="321" r:id="rId37"/>
  </p:sldIdLst>
  <p:sldSz cx="9144000" cy="5143500" type="screen16x9"/>
  <p:notesSz cx="6858000" cy="9144000"/>
  <p:embeddedFontLst>
    <p:embeddedFont>
      <p:font typeface="Verdana" panose="020B060403050404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Calibri" panose="020F0502020204030204" pitchFamily="34" charset="0"/>
      <p:regular r:id="rId45"/>
      <p:bold r:id="rId46"/>
      <p:italic r:id="rId47"/>
      <p:boldItalic r:id="rId48"/>
    </p:embeddedFont>
    <p:embeddedFont>
      <p:font typeface="Shadows Into Light Two" panose="020B0604020202020204" charset="0"/>
      <p:regular r:id="rId49"/>
    </p:embeddedFont>
    <p:embeddedFont>
      <p:font typeface="Chivo Light"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8802EA-EEBB-4A5F-8F3F-9894A2CEF0FA}">
  <a:tblStyle styleId="{E78802EA-EEBB-4A5F-8F3F-9894A2CEF0F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153" autoAdjust="0"/>
  </p:normalViewPr>
  <p:slideViewPr>
    <p:cSldViewPr snapToGrid="0">
      <p:cViewPr varScale="1">
        <p:scale>
          <a:sx n="60" d="100"/>
          <a:sy n="60" d="100"/>
        </p:scale>
        <p:origin x="160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1DF672-2EB1-458D-AEFE-73076B919908}"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n-US"/>
        </a:p>
      </dgm:t>
    </dgm:pt>
    <dgm:pt modelId="{FBBD8BFD-A77E-4272-87D4-A2735C88082D}">
      <dgm:prSet phldrT="[Text]" custT="1"/>
      <dgm:spPr/>
      <dgm:t>
        <a:bodyPr/>
        <a:lstStyle/>
        <a:p>
          <a:r>
            <a:rPr lang="en-US" sz="1800" dirty="0" smtClean="0">
              <a:latin typeface="Chivo Light" panose="020B0604020202020204" charset="0"/>
            </a:rPr>
            <a:t>Environment Standard</a:t>
          </a:r>
          <a:endParaRPr lang="en-US" sz="1800" dirty="0">
            <a:latin typeface="Chivo Light" panose="020B0604020202020204" charset="0"/>
          </a:endParaRPr>
        </a:p>
      </dgm:t>
    </dgm:pt>
    <dgm:pt modelId="{BD9A3B3A-8AE1-48CD-AAB7-9C95981780A2}" type="parTrans" cxnId="{6786A0A0-D39B-4DCD-A480-E69526AC812A}">
      <dgm:prSet/>
      <dgm:spPr/>
      <dgm:t>
        <a:bodyPr/>
        <a:lstStyle/>
        <a:p>
          <a:endParaRPr lang="en-US" sz="1800"/>
        </a:p>
      </dgm:t>
    </dgm:pt>
    <dgm:pt modelId="{E22B761E-395A-4E07-8D1A-CB3DC29D1713}" type="sibTrans" cxnId="{6786A0A0-D39B-4DCD-A480-E69526AC812A}">
      <dgm:prSet/>
      <dgm:spPr/>
      <dgm:t>
        <a:bodyPr/>
        <a:lstStyle/>
        <a:p>
          <a:endParaRPr lang="en-US" sz="1800"/>
        </a:p>
      </dgm:t>
    </dgm:pt>
    <dgm:pt modelId="{DABC78D2-A7CF-4555-8DB4-04F382D4B0D2}">
      <dgm:prSet phldrT="[Text]" custT="1"/>
      <dgm:spPr/>
      <dgm:t>
        <a:bodyPr/>
        <a:lstStyle/>
        <a:p>
          <a:r>
            <a:rPr lang="en-US" sz="1800" dirty="0" smtClean="0">
              <a:latin typeface="Chivo Light" panose="020B0604020202020204" charset="0"/>
            </a:rPr>
            <a:t>Family Support Standard</a:t>
          </a:r>
          <a:endParaRPr lang="en-US" sz="1800" dirty="0">
            <a:latin typeface="Chivo Light" panose="020B0604020202020204" charset="0"/>
          </a:endParaRPr>
        </a:p>
      </dgm:t>
    </dgm:pt>
    <dgm:pt modelId="{1CD16269-83C3-454C-AC03-B18F0C0E6FEE}" type="parTrans" cxnId="{5C10F0CB-0346-48D3-AEDD-7519005C831C}">
      <dgm:prSet/>
      <dgm:spPr/>
      <dgm:t>
        <a:bodyPr/>
        <a:lstStyle/>
        <a:p>
          <a:endParaRPr lang="en-US" sz="1800"/>
        </a:p>
      </dgm:t>
    </dgm:pt>
    <dgm:pt modelId="{0C961CE8-D7C7-45C4-97CE-AE332DF821DF}" type="sibTrans" cxnId="{5C10F0CB-0346-48D3-AEDD-7519005C831C}">
      <dgm:prSet/>
      <dgm:spPr/>
      <dgm:t>
        <a:bodyPr/>
        <a:lstStyle/>
        <a:p>
          <a:endParaRPr lang="en-US" sz="1800"/>
        </a:p>
      </dgm:t>
    </dgm:pt>
    <dgm:pt modelId="{6A00824A-A228-40A1-8796-CC40B9B01F91}">
      <dgm:prSet phldrT="[Text]" custT="1"/>
      <dgm:spPr/>
      <dgm:t>
        <a:bodyPr/>
        <a:lstStyle/>
        <a:p>
          <a:r>
            <a:rPr lang="en-US" sz="1800" dirty="0" smtClean="0">
              <a:latin typeface="Chivo Light" panose="020B0604020202020204" charset="0"/>
            </a:rPr>
            <a:t>Infant Feeding Standard</a:t>
          </a:r>
          <a:endParaRPr lang="en-US" sz="1800" dirty="0">
            <a:latin typeface="Chivo Light" panose="020B0604020202020204" charset="0"/>
          </a:endParaRPr>
        </a:p>
      </dgm:t>
    </dgm:pt>
    <dgm:pt modelId="{A4635E2E-A9DB-4D33-BD08-9F11A246B929}" type="parTrans" cxnId="{3AF6538D-509F-4586-917D-897CC830F59A}">
      <dgm:prSet/>
      <dgm:spPr/>
      <dgm:t>
        <a:bodyPr/>
        <a:lstStyle/>
        <a:p>
          <a:endParaRPr lang="en-US" sz="1800"/>
        </a:p>
      </dgm:t>
    </dgm:pt>
    <dgm:pt modelId="{16C3041A-132F-4FA9-953D-5452ACCAFDF4}" type="sibTrans" cxnId="{3AF6538D-509F-4586-917D-897CC830F59A}">
      <dgm:prSet/>
      <dgm:spPr/>
      <dgm:t>
        <a:bodyPr/>
        <a:lstStyle/>
        <a:p>
          <a:endParaRPr lang="en-US" sz="1800"/>
        </a:p>
      </dgm:t>
    </dgm:pt>
    <dgm:pt modelId="{F574966F-2439-4A40-9678-0510F27E1B4E}">
      <dgm:prSet phldrT="[Text]" custT="1"/>
      <dgm:spPr/>
      <dgm:t>
        <a:bodyPr/>
        <a:lstStyle/>
        <a:p>
          <a:r>
            <a:rPr lang="en-US" sz="1800" dirty="0" smtClean="0">
              <a:latin typeface="Chivo Light" panose="020B0604020202020204" charset="0"/>
            </a:rPr>
            <a:t>Professional Development Standard</a:t>
          </a:r>
          <a:endParaRPr lang="en-US" sz="1800" dirty="0">
            <a:latin typeface="Chivo Light" panose="020B0604020202020204" charset="0"/>
          </a:endParaRPr>
        </a:p>
      </dgm:t>
    </dgm:pt>
    <dgm:pt modelId="{781AF57C-1FCD-46D3-9A66-27D7BBF56911}" type="parTrans" cxnId="{27DB1C9C-24A5-4AAB-8298-71972BAC9379}">
      <dgm:prSet/>
      <dgm:spPr/>
      <dgm:t>
        <a:bodyPr/>
        <a:lstStyle/>
        <a:p>
          <a:endParaRPr lang="en-US" sz="1800"/>
        </a:p>
      </dgm:t>
    </dgm:pt>
    <dgm:pt modelId="{AAB56D7D-0A0B-4474-B476-2D0DDD322ECC}" type="sibTrans" cxnId="{27DB1C9C-24A5-4AAB-8298-71972BAC9379}">
      <dgm:prSet/>
      <dgm:spPr/>
      <dgm:t>
        <a:bodyPr/>
        <a:lstStyle/>
        <a:p>
          <a:endParaRPr lang="en-US" sz="1800"/>
        </a:p>
      </dgm:t>
    </dgm:pt>
    <dgm:pt modelId="{072DC45C-851B-44B4-8EE6-555521B475EA}">
      <dgm:prSet phldrT="[Text]" custT="1"/>
      <dgm:spPr/>
      <dgm:t>
        <a:bodyPr/>
        <a:lstStyle/>
        <a:p>
          <a:r>
            <a:rPr lang="en-US" sz="1800" dirty="0" smtClean="0">
              <a:latin typeface="Chivo Light" panose="020B0604020202020204" charset="0"/>
            </a:rPr>
            <a:t>Breast Feeding Policy Standard</a:t>
          </a:r>
          <a:endParaRPr lang="en-US" sz="1800" dirty="0">
            <a:latin typeface="Chivo Light" panose="020B0604020202020204" charset="0"/>
          </a:endParaRPr>
        </a:p>
      </dgm:t>
    </dgm:pt>
    <dgm:pt modelId="{CC2886FD-76E3-44B4-BCF5-800A88A4AF46}" type="sibTrans" cxnId="{11546B07-0A0F-4C30-B9A9-E820278953F3}">
      <dgm:prSet/>
      <dgm:spPr/>
      <dgm:t>
        <a:bodyPr/>
        <a:lstStyle/>
        <a:p>
          <a:endParaRPr lang="en-US" sz="1800"/>
        </a:p>
      </dgm:t>
    </dgm:pt>
    <dgm:pt modelId="{8E359186-EA6D-4154-B2EC-12B57272D6E5}" type="parTrans" cxnId="{11546B07-0A0F-4C30-B9A9-E820278953F3}">
      <dgm:prSet/>
      <dgm:spPr/>
      <dgm:t>
        <a:bodyPr/>
        <a:lstStyle/>
        <a:p>
          <a:endParaRPr lang="en-US" sz="1800"/>
        </a:p>
      </dgm:t>
    </dgm:pt>
    <dgm:pt modelId="{6E7B6A48-B242-4EB2-AB02-6E840AC27E5B}" type="pres">
      <dgm:prSet presAssocID="{C11DF672-2EB1-458D-AEFE-73076B919908}" presName="Name0" presStyleCnt="0">
        <dgm:presLayoutVars>
          <dgm:chMax val="7"/>
          <dgm:chPref val="7"/>
          <dgm:dir/>
        </dgm:presLayoutVars>
      </dgm:prSet>
      <dgm:spPr/>
      <dgm:t>
        <a:bodyPr/>
        <a:lstStyle/>
        <a:p>
          <a:endParaRPr lang="en-US"/>
        </a:p>
      </dgm:t>
    </dgm:pt>
    <dgm:pt modelId="{ABB3463E-F632-45BD-BF54-7734D074F5A6}" type="pres">
      <dgm:prSet presAssocID="{C11DF672-2EB1-458D-AEFE-73076B919908}" presName="Name1" presStyleCnt="0"/>
      <dgm:spPr/>
      <dgm:t>
        <a:bodyPr/>
        <a:lstStyle/>
        <a:p>
          <a:endParaRPr lang="en-US"/>
        </a:p>
      </dgm:t>
    </dgm:pt>
    <dgm:pt modelId="{8EAE50C7-D692-4251-9011-A3AE99ABDF46}" type="pres">
      <dgm:prSet presAssocID="{C11DF672-2EB1-458D-AEFE-73076B919908}" presName="cycle" presStyleCnt="0"/>
      <dgm:spPr/>
      <dgm:t>
        <a:bodyPr/>
        <a:lstStyle/>
        <a:p>
          <a:endParaRPr lang="en-US"/>
        </a:p>
      </dgm:t>
    </dgm:pt>
    <dgm:pt modelId="{EB536F7D-3094-419D-8C7B-E45CCE1F9C37}" type="pres">
      <dgm:prSet presAssocID="{C11DF672-2EB1-458D-AEFE-73076B919908}" presName="srcNode" presStyleLbl="node1" presStyleIdx="0" presStyleCnt="5"/>
      <dgm:spPr/>
      <dgm:t>
        <a:bodyPr/>
        <a:lstStyle/>
        <a:p>
          <a:endParaRPr lang="en-US"/>
        </a:p>
      </dgm:t>
    </dgm:pt>
    <dgm:pt modelId="{1863AA9A-198D-45D6-B1C0-80F060FFF9C5}" type="pres">
      <dgm:prSet presAssocID="{C11DF672-2EB1-458D-AEFE-73076B919908}" presName="conn" presStyleLbl="parChTrans1D2" presStyleIdx="0" presStyleCnt="1"/>
      <dgm:spPr/>
      <dgm:t>
        <a:bodyPr/>
        <a:lstStyle/>
        <a:p>
          <a:endParaRPr lang="en-US"/>
        </a:p>
      </dgm:t>
    </dgm:pt>
    <dgm:pt modelId="{D38502A1-2D8A-4D99-A7AD-06F32C21270D}" type="pres">
      <dgm:prSet presAssocID="{C11DF672-2EB1-458D-AEFE-73076B919908}" presName="extraNode" presStyleLbl="node1" presStyleIdx="0" presStyleCnt="5"/>
      <dgm:spPr/>
      <dgm:t>
        <a:bodyPr/>
        <a:lstStyle/>
        <a:p>
          <a:endParaRPr lang="en-US"/>
        </a:p>
      </dgm:t>
    </dgm:pt>
    <dgm:pt modelId="{E61B3DC2-6017-494A-A5FD-F92098FE52B7}" type="pres">
      <dgm:prSet presAssocID="{C11DF672-2EB1-458D-AEFE-73076B919908}" presName="dstNode" presStyleLbl="node1" presStyleIdx="0" presStyleCnt="5"/>
      <dgm:spPr/>
      <dgm:t>
        <a:bodyPr/>
        <a:lstStyle/>
        <a:p>
          <a:endParaRPr lang="en-US"/>
        </a:p>
      </dgm:t>
    </dgm:pt>
    <dgm:pt modelId="{4164BDD5-68EF-4908-ABD9-B39C4E8F18A7}" type="pres">
      <dgm:prSet presAssocID="{FBBD8BFD-A77E-4272-87D4-A2735C88082D}" presName="text_1" presStyleLbl="node1" presStyleIdx="0" presStyleCnt="5">
        <dgm:presLayoutVars>
          <dgm:bulletEnabled val="1"/>
        </dgm:presLayoutVars>
      </dgm:prSet>
      <dgm:spPr/>
      <dgm:t>
        <a:bodyPr/>
        <a:lstStyle/>
        <a:p>
          <a:endParaRPr lang="en-US"/>
        </a:p>
      </dgm:t>
    </dgm:pt>
    <dgm:pt modelId="{347FBAE8-973B-4E88-B3BD-82A6C88E5101}" type="pres">
      <dgm:prSet presAssocID="{FBBD8BFD-A77E-4272-87D4-A2735C88082D}" presName="accent_1" presStyleCnt="0"/>
      <dgm:spPr/>
      <dgm:t>
        <a:bodyPr/>
        <a:lstStyle/>
        <a:p>
          <a:endParaRPr lang="en-US"/>
        </a:p>
      </dgm:t>
    </dgm:pt>
    <dgm:pt modelId="{AD1C869D-74CF-4875-A2B3-45E66D93F555}" type="pres">
      <dgm:prSet presAssocID="{FBBD8BFD-A77E-4272-87D4-A2735C88082D}" presName="accentRepeatNode" presStyleLbl="solidFgAcc1" presStyleIdx="0" presStyleCnt="5"/>
      <dgm:spPr/>
      <dgm:t>
        <a:bodyPr/>
        <a:lstStyle/>
        <a:p>
          <a:endParaRPr lang="en-US"/>
        </a:p>
      </dgm:t>
    </dgm:pt>
    <dgm:pt modelId="{5235B6F0-7650-4D7C-AF3C-8C81FC3E9C52}" type="pres">
      <dgm:prSet presAssocID="{DABC78D2-A7CF-4555-8DB4-04F382D4B0D2}" presName="text_2" presStyleLbl="node1" presStyleIdx="1" presStyleCnt="5">
        <dgm:presLayoutVars>
          <dgm:bulletEnabled val="1"/>
        </dgm:presLayoutVars>
      </dgm:prSet>
      <dgm:spPr/>
      <dgm:t>
        <a:bodyPr/>
        <a:lstStyle/>
        <a:p>
          <a:endParaRPr lang="en-US"/>
        </a:p>
      </dgm:t>
    </dgm:pt>
    <dgm:pt modelId="{39A91141-037A-4CEB-889B-72C4CE9076D4}" type="pres">
      <dgm:prSet presAssocID="{DABC78D2-A7CF-4555-8DB4-04F382D4B0D2}" presName="accent_2" presStyleCnt="0"/>
      <dgm:spPr/>
      <dgm:t>
        <a:bodyPr/>
        <a:lstStyle/>
        <a:p>
          <a:endParaRPr lang="en-US"/>
        </a:p>
      </dgm:t>
    </dgm:pt>
    <dgm:pt modelId="{77327C01-CC7B-4A7F-A3A4-949777E677A4}" type="pres">
      <dgm:prSet presAssocID="{DABC78D2-A7CF-4555-8DB4-04F382D4B0D2}" presName="accentRepeatNode" presStyleLbl="solidFgAcc1" presStyleIdx="1" presStyleCnt="5"/>
      <dgm:spPr/>
      <dgm:t>
        <a:bodyPr/>
        <a:lstStyle/>
        <a:p>
          <a:endParaRPr lang="en-US"/>
        </a:p>
      </dgm:t>
    </dgm:pt>
    <dgm:pt modelId="{207D6FEB-F1C7-4CF7-8226-9FFB5A9D5436}" type="pres">
      <dgm:prSet presAssocID="{6A00824A-A228-40A1-8796-CC40B9B01F91}" presName="text_3" presStyleLbl="node1" presStyleIdx="2" presStyleCnt="5">
        <dgm:presLayoutVars>
          <dgm:bulletEnabled val="1"/>
        </dgm:presLayoutVars>
      </dgm:prSet>
      <dgm:spPr/>
      <dgm:t>
        <a:bodyPr/>
        <a:lstStyle/>
        <a:p>
          <a:endParaRPr lang="en-US"/>
        </a:p>
      </dgm:t>
    </dgm:pt>
    <dgm:pt modelId="{C4BF612B-C1E2-453A-93BC-1C83F81A826E}" type="pres">
      <dgm:prSet presAssocID="{6A00824A-A228-40A1-8796-CC40B9B01F91}" presName="accent_3" presStyleCnt="0"/>
      <dgm:spPr/>
      <dgm:t>
        <a:bodyPr/>
        <a:lstStyle/>
        <a:p>
          <a:endParaRPr lang="en-US"/>
        </a:p>
      </dgm:t>
    </dgm:pt>
    <dgm:pt modelId="{26EE0B8B-4480-4950-92E1-1A0624CEB303}" type="pres">
      <dgm:prSet presAssocID="{6A00824A-A228-40A1-8796-CC40B9B01F91}" presName="accentRepeatNode" presStyleLbl="solidFgAcc1" presStyleIdx="2" presStyleCnt="5"/>
      <dgm:spPr/>
      <dgm:t>
        <a:bodyPr/>
        <a:lstStyle/>
        <a:p>
          <a:endParaRPr lang="en-US"/>
        </a:p>
      </dgm:t>
    </dgm:pt>
    <dgm:pt modelId="{C3F376B9-1EDA-41DF-9111-CB9D9D279490}" type="pres">
      <dgm:prSet presAssocID="{F574966F-2439-4A40-9678-0510F27E1B4E}" presName="text_4" presStyleLbl="node1" presStyleIdx="3" presStyleCnt="5">
        <dgm:presLayoutVars>
          <dgm:bulletEnabled val="1"/>
        </dgm:presLayoutVars>
      </dgm:prSet>
      <dgm:spPr/>
      <dgm:t>
        <a:bodyPr/>
        <a:lstStyle/>
        <a:p>
          <a:endParaRPr lang="en-US"/>
        </a:p>
      </dgm:t>
    </dgm:pt>
    <dgm:pt modelId="{8B87A175-6A3C-4CB1-8838-BD5CE48F2B9B}" type="pres">
      <dgm:prSet presAssocID="{F574966F-2439-4A40-9678-0510F27E1B4E}" presName="accent_4" presStyleCnt="0"/>
      <dgm:spPr/>
      <dgm:t>
        <a:bodyPr/>
        <a:lstStyle/>
        <a:p>
          <a:endParaRPr lang="en-US"/>
        </a:p>
      </dgm:t>
    </dgm:pt>
    <dgm:pt modelId="{A13A20BA-5DBD-4A20-B76C-4CC4FEBC4F42}" type="pres">
      <dgm:prSet presAssocID="{F574966F-2439-4A40-9678-0510F27E1B4E}" presName="accentRepeatNode" presStyleLbl="solidFgAcc1" presStyleIdx="3" presStyleCnt="5"/>
      <dgm:spPr/>
      <dgm:t>
        <a:bodyPr/>
        <a:lstStyle/>
        <a:p>
          <a:endParaRPr lang="en-US"/>
        </a:p>
      </dgm:t>
    </dgm:pt>
    <dgm:pt modelId="{F8FE9B33-4575-472C-9C05-4E45F3604E21}" type="pres">
      <dgm:prSet presAssocID="{072DC45C-851B-44B4-8EE6-555521B475EA}" presName="text_5" presStyleLbl="node1" presStyleIdx="4" presStyleCnt="5">
        <dgm:presLayoutVars>
          <dgm:bulletEnabled val="1"/>
        </dgm:presLayoutVars>
      </dgm:prSet>
      <dgm:spPr/>
      <dgm:t>
        <a:bodyPr/>
        <a:lstStyle/>
        <a:p>
          <a:endParaRPr lang="en-US"/>
        </a:p>
      </dgm:t>
    </dgm:pt>
    <dgm:pt modelId="{82359FFA-1A79-49C1-BFD0-4D6F2F1FE997}" type="pres">
      <dgm:prSet presAssocID="{072DC45C-851B-44B4-8EE6-555521B475EA}" presName="accent_5" presStyleCnt="0"/>
      <dgm:spPr/>
      <dgm:t>
        <a:bodyPr/>
        <a:lstStyle/>
        <a:p>
          <a:endParaRPr lang="en-US"/>
        </a:p>
      </dgm:t>
    </dgm:pt>
    <dgm:pt modelId="{17301EB5-7760-4F4D-BF96-55964A53BBF8}" type="pres">
      <dgm:prSet presAssocID="{072DC45C-851B-44B4-8EE6-555521B475EA}" presName="accentRepeatNode" presStyleLbl="solidFgAcc1" presStyleIdx="4" presStyleCnt="5" custLinFactNeighborX="4122"/>
      <dgm:spPr/>
      <dgm:t>
        <a:bodyPr/>
        <a:lstStyle/>
        <a:p>
          <a:endParaRPr lang="en-US"/>
        </a:p>
      </dgm:t>
    </dgm:pt>
  </dgm:ptLst>
  <dgm:cxnLst>
    <dgm:cxn modelId="{5C10F0CB-0346-48D3-AEDD-7519005C831C}" srcId="{C11DF672-2EB1-458D-AEFE-73076B919908}" destId="{DABC78D2-A7CF-4555-8DB4-04F382D4B0D2}" srcOrd="1" destOrd="0" parTransId="{1CD16269-83C3-454C-AC03-B18F0C0E6FEE}" sibTransId="{0C961CE8-D7C7-45C4-97CE-AE332DF821DF}"/>
    <dgm:cxn modelId="{D187B3D3-2CDB-4E2F-ADA4-96561BF7CD84}" type="presOf" srcId="{072DC45C-851B-44B4-8EE6-555521B475EA}" destId="{F8FE9B33-4575-472C-9C05-4E45F3604E21}" srcOrd="0" destOrd="0" presId="urn:microsoft.com/office/officeart/2008/layout/VerticalCurvedList"/>
    <dgm:cxn modelId="{5665610E-093D-4A34-903D-03DB729A94CA}" type="presOf" srcId="{FBBD8BFD-A77E-4272-87D4-A2735C88082D}" destId="{4164BDD5-68EF-4908-ABD9-B39C4E8F18A7}" srcOrd="0" destOrd="0" presId="urn:microsoft.com/office/officeart/2008/layout/VerticalCurvedList"/>
    <dgm:cxn modelId="{FFFB31B7-F59C-4E6E-AE3C-A8A52BF2F3A1}" type="presOf" srcId="{F574966F-2439-4A40-9678-0510F27E1B4E}" destId="{C3F376B9-1EDA-41DF-9111-CB9D9D279490}" srcOrd="0" destOrd="0" presId="urn:microsoft.com/office/officeart/2008/layout/VerticalCurvedList"/>
    <dgm:cxn modelId="{78E47ADF-C98E-4813-98F3-C2F92770BCF5}" type="presOf" srcId="{DABC78D2-A7CF-4555-8DB4-04F382D4B0D2}" destId="{5235B6F0-7650-4D7C-AF3C-8C81FC3E9C52}" srcOrd="0" destOrd="0" presId="urn:microsoft.com/office/officeart/2008/layout/VerticalCurvedList"/>
    <dgm:cxn modelId="{F7F61CF7-CB64-4A77-8867-7BD8B39F5C9D}" type="presOf" srcId="{E22B761E-395A-4E07-8D1A-CB3DC29D1713}" destId="{1863AA9A-198D-45D6-B1C0-80F060FFF9C5}" srcOrd="0" destOrd="0" presId="urn:microsoft.com/office/officeart/2008/layout/VerticalCurvedList"/>
    <dgm:cxn modelId="{27DB1C9C-24A5-4AAB-8298-71972BAC9379}" srcId="{C11DF672-2EB1-458D-AEFE-73076B919908}" destId="{F574966F-2439-4A40-9678-0510F27E1B4E}" srcOrd="3" destOrd="0" parTransId="{781AF57C-1FCD-46D3-9A66-27D7BBF56911}" sibTransId="{AAB56D7D-0A0B-4474-B476-2D0DDD322ECC}"/>
    <dgm:cxn modelId="{11546B07-0A0F-4C30-B9A9-E820278953F3}" srcId="{C11DF672-2EB1-458D-AEFE-73076B919908}" destId="{072DC45C-851B-44B4-8EE6-555521B475EA}" srcOrd="4" destOrd="0" parTransId="{8E359186-EA6D-4154-B2EC-12B57272D6E5}" sibTransId="{CC2886FD-76E3-44B4-BCF5-800A88A4AF46}"/>
    <dgm:cxn modelId="{3AF6538D-509F-4586-917D-897CC830F59A}" srcId="{C11DF672-2EB1-458D-AEFE-73076B919908}" destId="{6A00824A-A228-40A1-8796-CC40B9B01F91}" srcOrd="2" destOrd="0" parTransId="{A4635E2E-A9DB-4D33-BD08-9F11A246B929}" sibTransId="{16C3041A-132F-4FA9-953D-5452ACCAFDF4}"/>
    <dgm:cxn modelId="{FE2FBD92-112D-4284-AE9C-D2EEF515FF6E}" type="presOf" srcId="{6A00824A-A228-40A1-8796-CC40B9B01F91}" destId="{207D6FEB-F1C7-4CF7-8226-9FFB5A9D5436}" srcOrd="0" destOrd="0" presId="urn:microsoft.com/office/officeart/2008/layout/VerticalCurvedList"/>
    <dgm:cxn modelId="{6786A0A0-D39B-4DCD-A480-E69526AC812A}" srcId="{C11DF672-2EB1-458D-AEFE-73076B919908}" destId="{FBBD8BFD-A77E-4272-87D4-A2735C88082D}" srcOrd="0" destOrd="0" parTransId="{BD9A3B3A-8AE1-48CD-AAB7-9C95981780A2}" sibTransId="{E22B761E-395A-4E07-8D1A-CB3DC29D1713}"/>
    <dgm:cxn modelId="{3F879D96-F646-4D8C-89A2-956779F64175}" type="presOf" srcId="{C11DF672-2EB1-458D-AEFE-73076B919908}" destId="{6E7B6A48-B242-4EB2-AB02-6E840AC27E5B}" srcOrd="0" destOrd="0" presId="urn:microsoft.com/office/officeart/2008/layout/VerticalCurvedList"/>
    <dgm:cxn modelId="{9BBAD8DB-D88B-49D4-91BB-85AED838B106}" type="presParOf" srcId="{6E7B6A48-B242-4EB2-AB02-6E840AC27E5B}" destId="{ABB3463E-F632-45BD-BF54-7734D074F5A6}" srcOrd="0" destOrd="0" presId="urn:microsoft.com/office/officeart/2008/layout/VerticalCurvedList"/>
    <dgm:cxn modelId="{E61817E9-B02F-4C54-9111-F5C44D05C2A8}" type="presParOf" srcId="{ABB3463E-F632-45BD-BF54-7734D074F5A6}" destId="{8EAE50C7-D692-4251-9011-A3AE99ABDF46}" srcOrd="0" destOrd="0" presId="urn:microsoft.com/office/officeart/2008/layout/VerticalCurvedList"/>
    <dgm:cxn modelId="{582F4AD7-642F-4B05-A1F2-2123AD2F2F5A}" type="presParOf" srcId="{8EAE50C7-D692-4251-9011-A3AE99ABDF46}" destId="{EB536F7D-3094-419D-8C7B-E45CCE1F9C37}" srcOrd="0" destOrd="0" presId="urn:microsoft.com/office/officeart/2008/layout/VerticalCurvedList"/>
    <dgm:cxn modelId="{7862517A-4969-4942-8894-11E65A7DBF07}" type="presParOf" srcId="{8EAE50C7-D692-4251-9011-A3AE99ABDF46}" destId="{1863AA9A-198D-45D6-B1C0-80F060FFF9C5}" srcOrd="1" destOrd="0" presId="urn:microsoft.com/office/officeart/2008/layout/VerticalCurvedList"/>
    <dgm:cxn modelId="{6F695CB6-70B8-4DF7-87AE-DE79858F19AF}" type="presParOf" srcId="{8EAE50C7-D692-4251-9011-A3AE99ABDF46}" destId="{D38502A1-2D8A-4D99-A7AD-06F32C21270D}" srcOrd="2" destOrd="0" presId="urn:microsoft.com/office/officeart/2008/layout/VerticalCurvedList"/>
    <dgm:cxn modelId="{219F23FF-3717-4F03-ADAA-5C1C5CF5F495}" type="presParOf" srcId="{8EAE50C7-D692-4251-9011-A3AE99ABDF46}" destId="{E61B3DC2-6017-494A-A5FD-F92098FE52B7}" srcOrd="3" destOrd="0" presId="urn:microsoft.com/office/officeart/2008/layout/VerticalCurvedList"/>
    <dgm:cxn modelId="{02334F8F-AD15-4E1E-B0A0-593D1227A560}" type="presParOf" srcId="{ABB3463E-F632-45BD-BF54-7734D074F5A6}" destId="{4164BDD5-68EF-4908-ABD9-B39C4E8F18A7}" srcOrd="1" destOrd="0" presId="urn:microsoft.com/office/officeart/2008/layout/VerticalCurvedList"/>
    <dgm:cxn modelId="{57301ED0-1808-4283-BFE3-93731593C6A9}" type="presParOf" srcId="{ABB3463E-F632-45BD-BF54-7734D074F5A6}" destId="{347FBAE8-973B-4E88-B3BD-82A6C88E5101}" srcOrd="2" destOrd="0" presId="urn:microsoft.com/office/officeart/2008/layout/VerticalCurvedList"/>
    <dgm:cxn modelId="{1EC1BE68-DA8F-4F7F-B8BC-0DC89F6ADC10}" type="presParOf" srcId="{347FBAE8-973B-4E88-B3BD-82A6C88E5101}" destId="{AD1C869D-74CF-4875-A2B3-45E66D93F555}" srcOrd="0" destOrd="0" presId="urn:microsoft.com/office/officeart/2008/layout/VerticalCurvedList"/>
    <dgm:cxn modelId="{F7A82F09-16D8-48A6-AB20-E635D046E442}" type="presParOf" srcId="{ABB3463E-F632-45BD-BF54-7734D074F5A6}" destId="{5235B6F0-7650-4D7C-AF3C-8C81FC3E9C52}" srcOrd="3" destOrd="0" presId="urn:microsoft.com/office/officeart/2008/layout/VerticalCurvedList"/>
    <dgm:cxn modelId="{8DAA9A72-2B67-4158-A47A-120DE3591361}" type="presParOf" srcId="{ABB3463E-F632-45BD-BF54-7734D074F5A6}" destId="{39A91141-037A-4CEB-889B-72C4CE9076D4}" srcOrd="4" destOrd="0" presId="urn:microsoft.com/office/officeart/2008/layout/VerticalCurvedList"/>
    <dgm:cxn modelId="{921FA39D-421A-4882-B2AA-1FE3956E9AF8}" type="presParOf" srcId="{39A91141-037A-4CEB-889B-72C4CE9076D4}" destId="{77327C01-CC7B-4A7F-A3A4-949777E677A4}" srcOrd="0" destOrd="0" presId="urn:microsoft.com/office/officeart/2008/layout/VerticalCurvedList"/>
    <dgm:cxn modelId="{D0F0492B-590C-48F1-98E9-5A9094517148}" type="presParOf" srcId="{ABB3463E-F632-45BD-BF54-7734D074F5A6}" destId="{207D6FEB-F1C7-4CF7-8226-9FFB5A9D5436}" srcOrd="5" destOrd="0" presId="urn:microsoft.com/office/officeart/2008/layout/VerticalCurvedList"/>
    <dgm:cxn modelId="{B5D51A68-FF37-4DB6-B4A9-F8588CB7414A}" type="presParOf" srcId="{ABB3463E-F632-45BD-BF54-7734D074F5A6}" destId="{C4BF612B-C1E2-453A-93BC-1C83F81A826E}" srcOrd="6" destOrd="0" presId="urn:microsoft.com/office/officeart/2008/layout/VerticalCurvedList"/>
    <dgm:cxn modelId="{DC8D1861-5383-4979-93D0-977CBB0DF7C6}" type="presParOf" srcId="{C4BF612B-C1E2-453A-93BC-1C83F81A826E}" destId="{26EE0B8B-4480-4950-92E1-1A0624CEB303}" srcOrd="0" destOrd="0" presId="urn:microsoft.com/office/officeart/2008/layout/VerticalCurvedList"/>
    <dgm:cxn modelId="{FC361B72-95C6-4114-92F2-395136645731}" type="presParOf" srcId="{ABB3463E-F632-45BD-BF54-7734D074F5A6}" destId="{C3F376B9-1EDA-41DF-9111-CB9D9D279490}" srcOrd="7" destOrd="0" presId="urn:microsoft.com/office/officeart/2008/layout/VerticalCurvedList"/>
    <dgm:cxn modelId="{283068EC-5EF8-4223-8C87-D7BFBD11E98F}" type="presParOf" srcId="{ABB3463E-F632-45BD-BF54-7734D074F5A6}" destId="{8B87A175-6A3C-4CB1-8838-BD5CE48F2B9B}" srcOrd="8" destOrd="0" presId="urn:microsoft.com/office/officeart/2008/layout/VerticalCurvedList"/>
    <dgm:cxn modelId="{872BA59A-9AE0-46F4-9A56-2FBC171DB08E}" type="presParOf" srcId="{8B87A175-6A3C-4CB1-8838-BD5CE48F2B9B}" destId="{A13A20BA-5DBD-4A20-B76C-4CC4FEBC4F42}" srcOrd="0" destOrd="0" presId="urn:microsoft.com/office/officeart/2008/layout/VerticalCurvedList"/>
    <dgm:cxn modelId="{42491317-3D54-4FE8-8E75-5FCB4187D174}" type="presParOf" srcId="{ABB3463E-F632-45BD-BF54-7734D074F5A6}" destId="{F8FE9B33-4575-472C-9C05-4E45F3604E21}" srcOrd="9" destOrd="0" presId="urn:microsoft.com/office/officeart/2008/layout/VerticalCurvedList"/>
    <dgm:cxn modelId="{71E0BF41-4DDA-4EC5-A917-1E1DE4BE77CD}" type="presParOf" srcId="{ABB3463E-F632-45BD-BF54-7734D074F5A6}" destId="{82359FFA-1A79-49C1-BFD0-4D6F2F1FE997}" srcOrd="10" destOrd="0" presId="urn:microsoft.com/office/officeart/2008/layout/VerticalCurvedList"/>
    <dgm:cxn modelId="{0A007653-60FD-4AC9-A091-8A8EF924B6C7}" type="presParOf" srcId="{82359FFA-1A79-49C1-BFD0-4D6F2F1FE997}" destId="{17301EB5-7760-4F4D-BF96-55964A53BBF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3AA9A-198D-45D6-B1C0-80F060FFF9C5}">
      <dsp:nvSpPr>
        <dsp:cNvPr id="0" name=""/>
        <dsp:cNvSpPr/>
      </dsp:nvSpPr>
      <dsp:spPr>
        <a:xfrm>
          <a:off x="-4650015" y="-712872"/>
          <a:ext cx="5538959" cy="5538959"/>
        </a:xfrm>
        <a:prstGeom prst="blockArc">
          <a:avLst>
            <a:gd name="adj1" fmla="val 18900000"/>
            <a:gd name="adj2" fmla="val 2700000"/>
            <a:gd name="adj3" fmla="val 39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64BDD5-68EF-4908-ABD9-B39C4E8F18A7}">
      <dsp:nvSpPr>
        <dsp:cNvPr id="0" name=""/>
        <dsp:cNvSpPr/>
      </dsp:nvSpPr>
      <dsp:spPr>
        <a:xfrm>
          <a:off x="389085" y="256993"/>
          <a:ext cx="3900023" cy="51431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8239"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Environment Standard</a:t>
          </a:r>
          <a:endParaRPr lang="en-US" sz="1800" kern="1200" dirty="0">
            <a:latin typeface="Chivo Light" panose="020B0604020202020204" charset="0"/>
          </a:endParaRPr>
        </a:p>
      </dsp:txBody>
      <dsp:txXfrm>
        <a:off x="389085" y="256993"/>
        <a:ext cx="3900023" cy="514316"/>
      </dsp:txXfrm>
    </dsp:sp>
    <dsp:sp modelId="{AD1C869D-74CF-4875-A2B3-45E66D93F555}">
      <dsp:nvSpPr>
        <dsp:cNvPr id="0" name=""/>
        <dsp:cNvSpPr/>
      </dsp:nvSpPr>
      <dsp:spPr>
        <a:xfrm>
          <a:off x="67638" y="192704"/>
          <a:ext cx="642895" cy="64289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35B6F0-7650-4D7C-AF3C-8C81FC3E9C52}">
      <dsp:nvSpPr>
        <dsp:cNvPr id="0" name=""/>
        <dsp:cNvSpPr/>
      </dsp:nvSpPr>
      <dsp:spPr>
        <a:xfrm>
          <a:off x="757629" y="1028221"/>
          <a:ext cx="3531479" cy="51431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8239"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Family Support Standard</a:t>
          </a:r>
          <a:endParaRPr lang="en-US" sz="1800" kern="1200" dirty="0">
            <a:latin typeface="Chivo Light" panose="020B0604020202020204" charset="0"/>
          </a:endParaRPr>
        </a:p>
      </dsp:txBody>
      <dsp:txXfrm>
        <a:off x="757629" y="1028221"/>
        <a:ext cx="3531479" cy="514316"/>
      </dsp:txXfrm>
    </dsp:sp>
    <dsp:sp modelId="{77327C01-CC7B-4A7F-A3A4-949777E677A4}">
      <dsp:nvSpPr>
        <dsp:cNvPr id="0" name=""/>
        <dsp:cNvSpPr/>
      </dsp:nvSpPr>
      <dsp:spPr>
        <a:xfrm>
          <a:off x="436182" y="963931"/>
          <a:ext cx="642895" cy="64289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7D6FEB-F1C7-4CF7-8226-9FFB5A9D5436}">
      <dsp:nvSpPr>
        <dsp:cNvPr id="0" name=""/>
        <dsp:cNvSpPr/>
      </dsp:nvSpPr>
      <dsp:spPr>
        <a:xfrm>
          <a:off x="870743" y="1799448"/>
          <a:ext cx="3418365" cy="51431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8239"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Infant Feeding Standard</a:t>
          </a:r>
          <a:endParaRPr lang="en-US" sz="1800" kern="1200" dirty="0">
            <a:latin typeface="Chivo Light" panose="020B0604020202020204" charset="0"/>
          </a:endParaRPr>
        </a:p>
      </dsp:txBody>
      <dsp:txXfrm>
        <a:off x="870743" y="1799448"/>
        <a:ext cx="3418365" cy="514316"/>
      </dsp:txXfrm>
    </dsp:sp>
    <dsp:sp modelId="{26EE0B8B-4480-4950-92E1-1A0624CEB303}">
      <dsp:nvSpPr>
        <dsp:cNvPr id="0" name=""/>
        <dsp:cNvSpPr/>
      </dsp:nvSpPr>
      <dsp:spPr>
        <a:xfrm>
          <a:off x="549295" y="1735159"/>
          <a:ext cx="642895" cy="64289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F376B9-1EDA-41DF-9111-CB9D9D279490}">
      <dsp:nvSpPr>
        <dsp:cNvPr id="0" name=""/>
        <dsp:cNvSpPr/>
      </dsp:nvSpPr>
      <dsp:spPr>
        <a:xfrm>
          <a:off x="757629" y="2570676"/>
          <a:ext cx="3531479" cy="51431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8239"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Professional Development Standard</a:t>
          </a:r>
          <a:endParaRPr lang="en-US" sz="1800" kern="1200" dirty="0">
            <a:latin typeface="Chivo Light" panose="020B0604020202020204" charset="0"/>
          </a:endParaRPr>
        </a:p>
      </dsp:txBody>
      <dsp:txXfrm>
        <a:off x="757629" y="2570676"/>
        <a:ext cx="3531479" cy="514316"/>
      </dsp:txXfrm>
    </dsp:sp>
    <dsp:sp modelId="{A13A20BA-5DBD-4A20-B76C-4CC4FEBC4F42}">
      <dsp:nvSpPr>
        <dsp:cNvPr id="0" name=""/>
        <dsp:cNvSpPr/>
      </dsp:nvSpPr>
      <dsp:spPr>
        <a:xfrm>
          <a:off x="436182" y="2506386"/>
          <a:ext cx="642895" cy="64289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FE9B33-4575-472C-9C05-4E45F3604E21}">
      <dsp:nvSpPr>
        <dsp:cNvPr id="0" name=""/>
        <dsp:cNvSpPr/>
      </dsp:nvSpPr>
      <dsp:spPr>
        <a:xfrm>
          <a:off x="389085" y="3341904"/>
          <a:ext cx="3900023" cy="51431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8239"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Breast Feeding Policy Standard</a:t>
          </a:r>
          <a:endParaRPr lang="en-US" sz="1800" kern="1200" dirty="0">
            <a:latin typeface="Chivo Light" panose="020B0604020202020204" charset="0"/>
          </a:endParaRPr>
        </a:p>
      </dsp:txBody>
      <dsp:txXfrm>
        <a:off x="389085" y="3341904"/>
        <a:ext cx="3900023" cy="514316"/>
      </dsp:txXfrm>
    </dsp:sp>
    <dsp:sp modelId="{17301EB5-7760-4F4D-BF96-55964A53BBF8}">
      <dsp:nvSpPr>
        <dsp:cNvPr id="0" name=""/>
        <dsp:cNvSpPr/>
      </dsp:nvSpPr>
      <dsp:spPr>
        <a:xfrm>
          <a:off x="94138" y="3277614"/>
          <a:ext cx="642895" cy="64289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smtClean="0"/>
              <a:t>Thank</a:t>
            </a:r>
            <a:r>
              <a:rPr lang="en-US" baseline="0" dirty="0" smtClean="0"/>
              <a:t> you for joining us for the training presentation on Infant Feeding within the Child and Adult Care Food Program—also known as the CACFP. This presentation will cover the Infant Meal Pattern within the CACFP, as well as other meal service requirements for infants.</a:t>
            </a:r>
          </a:p>
          <a:p>
            <a:endParaRPr lang="en-US" baseline="0" dirty="0" smtClean="0"/>
          </a:p>
          <a:p>
            <a:pPr marL="139700" indent="0">
              <a:buNone/>
            </a:pPr>
            <a:r>
              <a:rPr lang="en-US" baseline="0" dirty="0" smtClean="0"/>
              <a:t>This training has been adapted from materials provided by the Institute of Child Nutrition.</a:t>
            </a:r>
            <a:endParaRPr lang="en-US" dirty="0" smtClean="0"/>
          </a:p>
          <a:p>
            <a:endParaRPr lang="en-US" dirty="0" smtClean="0"/>
          </a:p>
          <a:p>
            <a:pPr marL="139700" indent="0">
              <a:buNone/>
            </a:pPr>
            <a:r>
              <a:rPr lang="en-US" dirty="0" smtClean="0"/>
              <a:t>USDA recently revised the CACFP meal pattern requirements to ensure infants, children, and adults have access to healthy, balanced meals throughout the day. The changes to the infant meal pattern requirements support breastfeeding and the consumption of vegetables and fruits without added sugars. In addition, these changes are based on the scientific recommendations from the National Academy of Medicine, the American Academy of Pediatrics and stakeholder’s input. These changes went into effect October 1, 2017.</a:t>
            </a:r>
          </a:p>
          <a:p>
            <a:pPr marL="139700" indent="0" defTabSz="1222363">
              <a:buNone/>
              <a:defRPr/>
            </a:pPr>
            <a:endParaRPr lang="en-US" sz="1100" baseline="0" dirty="0" smtClean="0">
              <a:latin typeface="Arial" panose="020B0604020202020204" pitchFamily="34" charset="0"/>
              <a:cs typeface="Arial" panose="020B0604020202020204" pitchFamily="34" charset="0"/>
            </a:endParaRPr>
          </a:p>
          <a:p>
            <a:pPr marL="139700" indent="0" defTabSz="1222363">
              <a:buNone/>
              <a:defRPr/>
            </a:pPr>
            <a:endParaRPr lang="en-US" sz="1100" baseline="0" dirty="0" smtClean="0">
              <a:latin typeface="Arial" panose="020B0604020202020204" pitchFamily="34" charset="0"/>
              <a:cs typeface="Arial" panose="020B0604020202020204" pitchFamily="34" charset="0"/>
            </a:endParaRPr>
          </a:p>
          <a:p>
            <a:pPr marL="139700" indent="0" defTabSz="1222363">
              <a:buNone/>
              <a:defRPr/>
            </a:pPr>
            <a:r>
              <a:rPr lang="en-US" sz="1100" b="1" baseline="0" dirty="0" smtClean="0">
                <a:latin typeface="Arial" panose="020B0604020202020204" pitchFamily="34" charset="0"/>
                <a:cs typeface="Arial" panose="020B0604020202020204" pitchFamily="34" charset="0"/>
              </a:rPr>
              <a:t>&lt;CHANGE SLIDE&gt;</a:t>
            </a:r>
            <a:endParaRPr lang="en-US" sz="1100" b="1" dirty="0" smtClean="0">
              <a:latin typeface="Arial" panose="020B0604020202020204" pitchFamily="34" charset="0"/>
              <a:cs typeface="Arial" panose="020B0604020202020204" pitchFamily="34" charset="0"/>
            </a:endParaRPr>
          </a:p>
          <a:p>
            <a:pPr defTabSz="1222363">
              <a:defRPr/>
            </a:pPr>
            <a:endParaRPr lang="en-US" sz="1100" dirty="0" smtClean="0">
              <a:latin typeface="Arial" panose="020B0604020202020204" pitchFamily="34" charset="0"/>
              <a:cs typeface="Arial" panose="020B060402020202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73434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As we discussed earlier, the serving sizes for all food components for meals and snacks now begin with “zero” for infants 6 through 11 months, with the exception of breastmilk and infant formula. This serving size recognizes that not all infants are ready-to-eat solid foods right at 6 months of age and may need additional time before they are developmentally ready. It is important to note, by 7 or 8 months of age, most infants should consume solid foods from most food groups.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81754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lnSpc>
                <a:spcPts val="1800"/>
              </a:lnSpc>
              <a:spcBef>
                <a:spcPts val="0"/>
              </a:spcBef>
              <a:spcAft>
                <a:spcPts val="0"/>
              </a:spcAft>
              <a:buNone/>
            </a:pPr>
            <a:r>
              <a:rPr lang="en-US" sz="110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As previously mentioned, breastmilk is generally the best source of nutrients for healthy growth and development. Due to the many benefits of breastmilk, t</a:t>
            </a: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he updated requirements encourage and promote breastfeeding in two key ways. First, you may continue to claim infant meals for reimbursement when a parent or guardian supplies expressed breastmilk (milk that is produced and expelled from the breast) for their infant and you feed the infant the expressed milk. Second, centers can claim reimbursement for meals when a mother breastfeeds her infant at the child care facility.</a:t>
            </a:r>
          </a:p>
          <a:p>
            <a:pPr marL="0" marR="0" algn="just">
              <a:lnSpc>
                <a:spcPts val="1800"/>
              </a:lnSpc>
              <a:spcBef>
                <a:spcPts val="0"/>
              </a:spcBef>
              <a:spcAft>
                <a:spcPts val="0"/>
              </a:spcAft>
            </a:pPr>
            <a:endParaRPr lang="en-US" sz="110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algn="just">
              <a:lnSpc>
                <a:spcPts val="1800"/>
              </a:lnSpc>
              <a:spcBef>
                <a:spcPts val="0"/>
              </a:spcBef>
              <a:spcAft>
                <a:spcPts val="0"/>
              </a:spcAft>
            </a:pPr>
            <a:endParaRPr lang="en-US" sz="110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Later in this presentation, we will</a:t>
            </a:r>
            <a:r>
              <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rPr>
              <a:t> discuss way in which you can make your center or home more comfortable for nursing parents by creating a designated nursing area.</a:t>
            </a:r>
          </a:p>
          <a:p>
            <a:pPr marL="0" marR="0" indent="0" algn="just">
              <a:lnSpc>
                <a:spcPts val="1800"/>
              </a:lnSpc>
              <a:spcBef>
                <a:spcPts val="0"/>
              </a:spcBef>
              <a:spcAft>
                <a:spcPts val="0"/>
              </a:spcAft>
              <a:buNone/>
            </a:pPr>
            <a:endPar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r>
              <a:rPr lang="en-US" sz="1100" b="1" dirty="0" smtClean="0">
                <a:effectLst/>
                <a:latin typeface="Calibri Light" panose="020F0302020204030204" pitchFamily="34" charset="0"/>
                <a:ea typeface="Calibri" panose="020F0502020204030204" pitchFamily="34" charset="0"/>
                <a:cs typeface="Times New Roman" panose="02020603050405020304" pitchFamily="18" charset="0"/>
              </a:rPr>
              <a:t>&lt;NEXT SLIDE&gt;</a:t>
            </a:r>
          </a:p>
          <a:p>
            <a:endParaRPr lang="en-US" dirty="0" smtClean="0"/>
          </a:p>
          <a:p>
            <a:pPr marL="0" marR="0" algn="just">
              <a:lnSpc>
                <a:spcPts val="1800"/>
              </a:lnSpc>
              <a:spcBef>
                <a:spcPts val="0"/>
              </a:spcBef>
              <a:spcAft>
                <a:spcPts val="0"/>
              </a:spcAft>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8641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lnSpc>
                <a:spcPts val="1800"/>
              </a:lnSpc>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When infants are not breastfed or they need a supplement for breastmilk, iron-fortified infant formula is the best alternative. Iron is an important nutrient for infants during their first year because it supports healthy brain development and growth.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The infant meal pattern requirements allow an infant, younger than 12 months, to be served iron-fortified formula, breastmilk, or a combination of both. Therefore, if a mother chooses not to breastfeed or is unable to produce enough breastmilk to satisfy the infant, the center should provide formula.</a:t>
            </a:r>
            <a:endParaRPr lang="en-US" sz="1100" b="1"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indent="0" algn="just">
              <a:lnSpc>
                <a:spcPts val="1800"/>
              </a:lnSpc>
              <a:spcBef>
                <a:spcPts val="0"/>
              </a:spcBef>
              <a:spcAft>
                <a:spcPts val="0"/>
              </a:spcAft>
              <a:buNone/>
            </a:pPr>
            <a:endParaRPr lang="en-US" sz="1100" b="1"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indent="0" algn="just">
              <a:lnSpc>
                <a:spcPts val="1800"/>
              </a:lnSpc>
              <a:spcBef>
                <a:spcPts val="0"/>
              </a:spcBef>
              <a:spcAft>
                <a:spcPts val="0"/>
              </a:spcAft>
              <a:buNone/>
            </a:pPr>
            <a:endPar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r>
              <a:rPr lang="en-US" sz="1100" b="1" dirty="0" smtClean="0">
                <a:effectLst/>
                <a:latin typeface="Calibri Light" panose="020F0302020204030204" pitchFamily="34" charset="0"/>
                <a:ea typeface="Calibri" panose="020F0502020204030204" pitchFamily="34" charset="0"/>
                <a:cs typeface="Times New Roman" panose="02020603050405020304" pitchFamily="18" charset="0"/>
              </a:rPr>
              <a:t>&lt;NEXT SLIDE&gt;</a:t>
            </a:r>
          </a:p>
          <a:p>
            <a:endParaRPr lang="en-US" dirty="0" smtClean="0"/>
          </a:p>
          <a:p>
            <a:pPr marL="0" marR="0" algn="just">
              <a:lnSpc>
                <a:spcPts val="1800"/>
              </a:lnSpc>
              <a:spcBef>
                <a:spcPts val="0"/>
              </a:spcBef>
              <a:spcAft>
                <a:spcPts val="0"/>
              </a:spcAft>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59101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lnSpc>
                <a:spcPts val="1800"/>
              </a:lnSpc>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All CACFP participating</a:t>
            </a:r>
            <a:r>
              <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rPr>
              <a:t> </a:t>
            </a: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child care programs with infants must offer a minimum of one type of iron-fortified infant formula. </a:t>
            </a:r>
          </a:p>
          <a:p>
            <a:pPr marL="0" marR="0" algn="just">
              <a:lnSpc>
                <a:spcPts val="1800"/>
              </a:lnSpc>
              <a:spcBef>
                <a:spcPts val="0"/>
              </a:spcBef>
              <a:spcAft>
                <a:spcPts val="0"/>
              </a:spcAft>
            </a:pPr>
            <a:endParaRPr lang="en-US" sz="110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r>
              <a:rPr lang="en-US" dirty="0" smtClean="0"/>
              <a:t>When selecting infant formula, it is important to choose those that meet the criteria for a reimbursable meal. </a:t>
            </a:r>
          </a:p>
          <a:p>
            <a:pPr marL="0" marR="0" algn="just">
              <a:lnSpc>
                <a:spcPts val="1800"/>
              </a:lnSpc>
              <a:spcBef>
                <a:spcPts val="0"/>
              </a:spcBef>
              <a:spcAft>
                <a:spcPts val="0"/>
              </a:spcAft>
            </a:pPr>
            <a:endParaRPr lang="en-US" dirty="0" smtClean="0"/>
          </a:p>
          <a:p>
            <a:pPr marL="0" marR="0" indent="0" algn="just">
              <a:lnSpc>
                <a:spcPts val="1800"/>
              </a:lnSpc>
              <a:spcBef>
                <a:spcPts val="0"/>
              </a:spcBef>
              <a:spcAft>
                <a:spcPts val="0"/>
              </a:spcAft>
              <a:buNone/>
            </a:pPr>
            <a:r>
              <a:rPr lang="en-US" dirty="0" smtClean="0"/>
              <a:t>Iron-fortified infant formula must: </a:t>
            </a:r>
          </a:p>
          <a:p>
            <a:pPr marL="0" marR="0" indent="0" algn="just">
              <a:lnSpc>
                <a:spcPts val="1800"/>
              </a:lnSpc>
              <a:spcBef>
                <a:spcPts val="0"/>
              </a:spcBef>
              <a:spcAft>
                <a:spcPts val="0"/>
              </a:spcAft>
              <a:buNone/>
            </a:pPr>
            <a:r>
              <a:rPr lang="en-US" dirty="0" smtClean="0"/>
              <a:t>--State “Infant Formula with Iron” or a similar statement on the front of the package. All iron-fortified infant formulas must have this type of statement on the package. </a:t>
            </a:r>
          </a:p>
          <a:p>
            <a:pPr marL="0" marR="0" indent="0" algn="just">
              <a:lnSpc>
                <a:spcPts val="1800"/>
              </a:lnSpc>
              <a:spcBef>
                <a:spcPts val="0"/>
              </a:spcBef>
              <a:spcAft>
                <a:spcPts val="0"/>
              </a:spcAft>
              <a:buNone/>
            </a:pPr>
            <a:r>
              <a:rPr lang="en-US" dirty="0" smtClean="0"/>
              <a:t>--List 1 milligram of iron per 100 calories on the Nutrition Facts Label. </a:t>
            </a:r>
          </a:p>
          <a:p>
            <a:pPr marL="0" marR="0" indent="0" algn="just">
              <a:lnSpc>
                <a:spcPts val="1800"/>
              </a:lnSpc>
              <a:spcBef>
                <a:spcPts val="0"/>
              </a:spcBef>
              <a:spcAft>
                <a:spcPts val="0"/>
              </a:spcAft>
              <a:buNone/>
            </a:pPr>
            <a:r>
              <a:rPr lang="en-US" dirty="0" smtClean="0"/>
              <a:t>--Not be a Food and Drug Administration (FDA) Exempt Infant Formula. These types of formulas are specifically for infants who have inborn errors of metabolism, lower birth weight, or other special dietary needs.</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ts val="1800"/>
              </a:lnSpc>
              <a:spcBef>
                <a:spcPts val="0"/>
              </a:spcBef>
              <a:spcAft>
                <a:spcPts val="0"/>
              </a:spcAft>
              <a:buClrTx/>
              <a:buSzTx/>
              <a:buFontTx/>
              <a:buNone/>
              <a:tabLst/>
              <a:defRPr/>
            </a:pPr>
            <a:endParaRPr lang="en-US" sz="110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ts val="1800"/>
              </a:lnSpc>
              <a:spcBef>
                <a:spcPts val="0"/>
              </a:spcBef>
              <a:spcAft>
                <a:spcPts val="0"/>
              </a:spcAft>
              <a:buClrTx/>
              <a:buSzTx/>
              <a:buFontTx/>
              <a:buNone/>
              <a:tabLst/>
              <a:defRPr/>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Also, the selected formula must be regulated by the Food and Drug Administration (FDA) to be creditable in the CACFP.  The great news is any formula marketed or purchased in a store in the U.S. is regulated by the FDA. However, if you purchase an infant formula outside of the U.S., such as through an online store with vendors in other countries, it may not be regulated by the FDA. In these cases, the formula may not credit in the CACFP.</a:t>
            </a:r>
          </a:p>
          <a:p>
            <a:pPr marL="0" marR="0" lvl="0" indent="0" algn="just" defTabSz="914400" rtl="0" eaLnBrk="1" fontAlgn="auto" latinLnBrk="0" hangingPunct="1">
              <a:lnSpc>
                <a:spcPts val="1800"/>
              </a:lnSpc>
              <a:spcBef>
                <a:spcPts val="0"/>
              </a:spcBef>
              <a:spcAft>
                <a:spcPts val="0"/>
              </a:spcAft>
              <a:buClrTx/>
              <a:buSzTx/>
              <a:buFontTx/>
              <a:buNone/>
              <a:tabLst/>
              <a:defRPr/>
            </a:pPr>
            <a:endParaRPr lang="en-US" sz="110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lnSpc>
                <a:spcPts val="1800"/>
              </a:lnSpc>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When serving formula, some infants may not consume the entire serving. However, as long as you offer the minimum serving size, the meal is reimbursable. This is true for any food or beverage served to all participants (infant, children, and adults) in the CACFP. A participant does not need to consume the minimum serving size of a food component in order for the meal to be reimbursable.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nSpc>
                <a:spcPts val="1800"/>
              </a:lnSpc>
              <a:spcBef>
                <a:spcPts val="0"/>
              </a:spcBef>
              <a:spcAft>
                <a:spcPts val="0"/>
              </a:spcAft>
              <a:buNone/>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nSpc>
                <a:spcPts val="1800"/>
              </a:lnSpc>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In situations where there are leftovers, always properly store them based on your local health and safety requirements.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ts val="1800"/>
              </a:lnSpc>
              <a:spcBef>
                <a:spcPts val="0"/>
              </a:spcBef>
              <a:spcAft>
                <a:spcPts val="0"/>
              </a:spcAft>
              <a:buClrTx/>
              <a:buSzTx/>
              <a:buFontTx/>
              <a:buNone/>
              <a:tabLst/>
              <a:defRPr/>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588395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ts val="1800"/>
              </a:lnSpc>
              <a:spcBef>
                <a:spcPts val="0"/>
              </a:spcBef>
              <a:spcAft>
                <a:spcPts val="0"/>
              </a:spcAft>
              <a:buNone/>
            </a:pPr>
            <a:r>
              <a:rPr lang="en-US" sz="1100" b="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rPr>
              <a:t>The changes </a:t>
            </a:r>
            <a:r>
              <a:rPr lang="en-US" sz="1100" b="0" dirty="0" smtClean="0">
                <a:effectLst/>
                <a:latin typeface="Calibri Light" panose="020F0302020204030204" pitchFamily="34" charset="0"/>
                <a:ea typeface="Calibri" panose="020F0502020204030204" pitchFamily="34" charset="0"/>
                <a:cs typeface="Times New Roman" panose="02020603050405020304" pitchFamily="18" charset="0"/>
              </a:rPr>
              <a:t>to </a:t>
            </a: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the infant meal pattern focus heavily on developmental readiness. The previous infant meal pattern allowed solid foods to be introduced as early as 4 months of age. However, if infants are introduced to solid foods before they are developmentally ready, the risk of being overweight or obese later in life increases. Also, infants need time to develop the skills for eating solid foods, and most infants are not ready to consume solid foods until midway through their first year. Therefore, infants may now be introduced to solid foods when they are developmentally ready to accept them. This means you may serve solid foods to infants before, at, or after 6 months of age. </a:t>
            </a:r>
          </a:p>
          <a:p>
            <a:pPr marL="0" marR="0">
              <a:lnSpc>
                <a:spcPts val="1800"/>
              </a:lnSpc>
              <a:spcBef>
                <a:spcPts val="0"/>
              </a:spcBef>
              <a:spcAft>
                <a:spcPts val="0"/>
              </a:spcAft>
            </a:pPr>
            <a:endParaRPr lang="en-US" sz="110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Introducing solid foods is a very important step for infants, parents, and guardians. It is vital that infants are developmentally ready for solid foods before introducing them. </a:t>
            </a:r>
          </a:p>
          <a:p>
            <a:pPr marL="0" marR="0" indent="0">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By </a:t>
            </a:r>
            <a:r>
              <a:rPr lang="en-US" sz="1100" dirty="0" smtClean="0">
                <a:effectLst/>
                <a:latin typeface="Calibri Light" panose="020F0302020204030204" pitchFamily="34" charset="0"/>
                <a:ea typeface="Calibri" panose="020F0502020204030204" pitchFamily="34" charset="0"/>
                <a:cs typeface="Calibri Light" panose="020F0302020204030204" pitchFamily="34" charset="0"/>
              </a:rPr>
              <a:t>7 or 8 months of age, most infants should consume solid foods from all food groups. However, infants develop at their own rate. This means if an 8-month old is not developmentally ready for solid foods, the meal or snack is still reimbursable if you serve the minimum serving size (6–8 fluid ounces) for breastmilk or infant formula. </a:t>
            </a:r>
          </a:p>
          <a:p>
            <a:pPr marL="0" marR="0" indent="0">
              <a:spcBef>
                <a:spcPts val="0"/>
              </a:spcBef>
              <a:spcAft>
                <a:spcPts val="0"/>
              </a:spcAft>
              <a:buNone/>
            </a:pPr>
            <a:endParaRPr lang="en-US" sz="1100" dirty="0" smtClean="0">
              <a:effectLst/>
              <a:latin typeface="Calibri Light" panose="020F0302020204030204" pitchFamily="34" charset="0"/>
              <a:ea typeface="Calibri" panose="020F0502020204030204" pitchFamily="34" charset="0"/>
              <a:cs typeface="Calibri Light" panose="020F0302020204030204" pitchFamily="34" charset="0"/>
            </a:endParaRPr>
          </a:p>
          <a:p>
            <a:pPr marL="0" marR="0" indent="0">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Calibri Light" panose="020F0302020204030204" pitchFamily="34" charset="0"/>
              </a:rPr>
              <a:t>In order to determine developmental readiness, the center</a:t>
            </a:r>
            <a:r>
              <a:rPr lang="en-US" sz="1100" baseline="0" dirty="0" smtClean="0">
                <a:effectLst/>
                <a:latin typeface="Calibri Light" panose="020F0302020204030204" pitchFamily="34" charset="0"/>
                <a:ea typeface="Calibri" panose="020F0502020204030204" pitchFamily="34" charset="0"/>
                <a:cs typeface="Calibri Light" panose="020F0302020204030204" pitchFamily="34" charset="0"/>
              </a:rPr>
              <a:t> should speak to the parent/guardian of each infant. What is happening at home? What has the infant tried? Are there allergies that the center should be aware of? These conversations can be ongoing, or, the center has the option of using a written statement. The optional written statement should outline when and which solid foods to serve, and helps the center follow the preferences of the parent/guardian.</a:t>
            </a:r>
          </a:p>
          <a:p>
            <a:pPr marL="0" marR="0" indent="0">
              <a:spcBef>
                <a:spcPts val="0"/>
              </a:spcBef>
              <a:spcAft>
                <a:spcPts val="0"/>
              </a:spcAft>
              <a:buNone/>
            </a:pPr>
            <a:endParaRPr lang="en-US" sz="1100" baseline="0" dirty="0" smtClean="0">
              <a:effectLst/>
              <a:latin typeface="Calibri Light" panose="020F0302020204030204" pitchFamily="34" charset="0"/>
              <a:ea typeface="Calibri" panose="020F0502020204030204" pitchFamily="34" charset="0"/>
              <a:cs typeface="Calibri Light" panose="020F0302020204030204" pitchFamily="34" charset="0"/>
            </a:endParaRPr>
          </a:p>
          <a:p>
            <a:pPr marL="0" marR="0" indent="0">
              <a:spcBef>
                <a:spcPts val="0"/>
              </a:spcBef>
              <a:spcAft>
                <a:spcPts val="0"/>
              </a:spcAft>
              <a:buNone/>
            </a:pPr>
            <a:r>
              <a:rPr lang="en-US" sz="1100" baseline="0" dirty="0" smtClean="0">
                <a:effectLst/>
                <a:latin typeface="Calibri Light" panose="020F0302020204030204" pitchFamily="34" charset="0"/>
                <a:ea typeface="Calibri" panose="020F0502020204030204" pitchFamily="34" charset="0"/>
                <a:cs typeface="Calibri Light" panose="020F0302020204030204" pitchFamily="34" charset="0"/>
              </a:rPr>
              <a:t>The American Academy of Pediatrics has some guidelines that are helpful for determining developmental readiness of solids. What do we think are some signs of readiness to eat solids?</a:t>
            </a:r>
          </a:p>
          <a:p>
            <a:pPr marL="0" marR="0" indent="0">
              <a:lnSpc>
                <a:spcPts val="1800"/>
              </a:lnSpc>
              <a:spcBef>
                <a:spcPts val="0"/>
              </a:spcBef>
              <a:spcAft>
                <a:spcPts val="0"/>
              </a:spcAft>
              <a:buNone/>
            </a:pPr>
            <a:endParaRPr lang="en-US" sz="1100" baseline="0" dirty="0" smtClean="0">
              <a:effectLst/>
              <a:latin typeface="Calibri Light" panose="020F0302020204030204" pitchFamily="34" charset="0"/>
              <a:ea typeface="Calibri" panose="020F0502020204030204" pitchFamily="34" charset="0"/>
              <a:cs typeface="Calibri Light" panose="020F0302020204030204" pitchFamily="34" charset="0"/>
            </a:endParaRPr>
          </a:p>
          <a:p>
            <a:pPr marL="0" marR="0" indent="0">
              <a:lnSpc>
                <a:spcPts val="1800"/>
              </a:lnSpc>
              <a:spcBef>
                <a:spcPts val="0"/>
              </a:spcBef>
              <a:spcAft>
                <a:spcPts val="0"/>
              </a:spcAft>
              <a:buNone/>
            </a:pPr>
            <a:r>
              <a:rPr lang="en-US" sz="1100" baseline="0" dirty="0" smtClean="0">
                <a:effectLst/>
                <a:latin typeface="Calibri Light" panose="020F0302020204030204" pitchFamily="34" charset="0"/>
                <a:ea typeface="Calibri" panose="020F0502020204030204" pitchFamily="34" charset="0"/>
                <a:cs typeface="Calibri Light" panose="020F0302020204030204" pitchFamily="34" charset="0"/>
              </a:rPr>
              <a:t>The American Academy of </a:t>
            </a:r>
            <a:r>
              <a:rPr lang="en-US" sz="1100" baseline="0" dirty="0" err="1" smtClean="0">
                <a:effectLst/>
                <a:latin typeface="Calibri Light" panose="020F0302020204030204" pitchFamily="34" charset="0"/>
                <a:ea typeface="Calibri" panose="020F0502020204030204" pitchFamily="34" charset="0"/>
                <a:cs typeface="Calibri Light" panose="020F0302020204030204" pitchFamily="34" charset="0"/>
              </a:rPr>
              <a:t>Pediatrics’s</a:t>
            </a:r>
            <a:r>
              <a:rPr lang="en-US" sz="1100" baseline="0" dirty="0" smtClean="0">
                <a:effectLst/>
                <a:latin typeface="Calibri Light" panose="020F0302020204030204" pitchFamily="34" charset="0"/>
                <a:ea typeface="Calibri" panose="020F0502020204030204" pitchFamily="34" charset="0"/>
                <a:cs typeface="Calibri Light" panose="020F0302020204030204" pitchFamily="34" charset="0"/>
              </a:rPr>
              <a:t> guidelines state that </a:t>
            </a: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an infant may be developmentally ready to accept solid foods when he or she:</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ts val="1800"/>
              </a:lnSpc>
              <a:spcBef>
                <a:spcPts val="0"/>
              </a:spcBef>
              <a:spcAft>
                <a:spcPts val="0"/>
              </a:spcAft>
              <a:buClr>
                <a:srgbClr val="002060"/>
              </a:buClr>
              <a:buFont typeface="Arial" panose="020B0604020202020204" pitchFamily="34" charset="0"/>
              <a:buChar char="•"/>
            </a:pPr>
            <a:r>
              <a:rPr lang="en-US" sz="110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is able to sit in a high chair, feeding seat, or infant seat with good head control;</a:t>
            </a:r>
            <a:endParaRPr lang="en-US" sz="1100" dirty="0" smtClean="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71450" marR="0" lvl="0" indent="-171450">
              <a:lnSpc>
                <a:spcPts val="1800"/>
              </a:lnSpc>
              <a:spcBef>
                <a:spcPts val="0"/>
              </a:spcBef>
              <a:spcAft>
                <a:spcPts val="0"/>
              </a:spcAft>
              <a:buClr>
                <a:srgbClr val="002060"/>
              </a:buClr>
              <a:buFont typeface="Arial" panose="020B0604020202020204" pitchFamily="34" charset="0"/>
              <a:buChar char="•"/>
            </a:pPr>
            <a:r>
              <a:rPr lang="en-US" sz="110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opens their mouth when food comes their way. The infant may watch others eat, reach for food, and seem eager to be fed;</a:t>
            </a:r>
            <a:endParaRPr lang="en-US" sz="1100" dirty="0" smtClean="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71450" marR="0" lvl="0" indent="-171450">
              <a:lnSpc>
                <a:spcPts val="1800"/>
              </a:lnSpc>
              <a:spcBef>
                <a:spcPts val="0"/>
              </a:spcBef>
              <a:spcAft>
                <a:spcPts val="0"/>
              </a:spcAft>
              <a:buClr>
                <a:srgbClr val="002060"/>
              </a:buClr>
              <a:buFont typeface="Arial" panose="020B0604020202020204" pitchFamily="34" charset="0"/>
              <a:buChar char="•"/>
            </a:pPr>
            <a:r>
              <a:rPr lang="en-US" sz="110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moves food from a spoon into the throat; and</a:t>
            </a:r>
            <a:endParaRPr lang="en-US" sz="1100" dirty="0" smtClean="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71450" marR="0" lvl="0" indent="-171450">
              <a:lnSpc>
                <a:spcPts val="1800"/>
              </a:lnSpc>
              <a:spcBef>
                <a:spcPts val="0"/>
              </a:spcBef>
              <a:spcAft>
                <a:spcPts val="0"/>
              </a:spcAft>
              <a:buClr>
                <a:srgbClr val="002060"/>
              </a:buClr>
              <a:buFont typeface="Arial" panose="020B0604020202020204" pitchFamily="34" charset="0"/>
              <a:buChar char="•"/>
            </a:pPr>
            <a:r>
              <a:rPr lang="en-US" sz="110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doubles in weight.</a:t>
            </a:r>
            <a:endParaRPr lang="en-US" sz="1100" dirty="0" smtClean="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93640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ts val="1800"/>
              </a:lnSpc>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Once an infant is developmentally ready to accept solid foods and that</a:t>
            </a:r>
            <a:r>
              <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rPr>
              <a:t> </a:t>
            </a: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has been communicated with the parents, the</a:t>
            </a:r>
            <a:r>
              <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rPr>
              <a:t> center</a:t>
            </a: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 MUST offer the food to the infant. </a:t>
            </a:r>
          </a:p>
          <a:p>
            <a:pPr marL="0" marR="0" indent="0">
              <a:lnSpc>
                <a:spcPts val="1800"/>
              </a:lnSpc>
              <a:spcBef>
                <a:spcPts val="0"/>
              </a:spcBef>
              <a:spcAft>
                <a:spcPts val="0"/>
              </a:spcAft>
              <a:buNone/>
            </a:pPr>
            <a:endParaRPr lang="en-US" sz="110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lnSpc>
                <a:spcPts val="1800"/>
              </a:lnSpc>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Begin by</a:t>
            </a:r>
            <a:r>
              <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rPr>
              <a:t> g</a:t>
            </a: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radually introducing solid foods, one at a time, and over the course of a few days. This is primarily so that any allergies can be ruled out. It may be appropriate to offer a solid food at only one meal per day when an infant is just starting to eat them.  Also, it is not necessary to offer an infant a solid food component at every meal or snack, such as vegetables and fruits, until the infant has established a tolerance for that food component.</a:t>
            </a:r>
            <a:r>
              <a:rPr lang="en-US" sz="1100" dirty="0" smtClean="0">
                <a:effectLst/>
                <a:latin typeface="Arial" panose="020B0604020202020204" pitchFamily="34" charset="0"/>
                <a:ea typeface="Calibri" panose="020F0502020204030204" pitchFamily="34" charset="0"/>
                <a:cs typeface="Times New Roman" panose="02020603050405020304" pitchFamily="18" charset="0"/>
              </a:rPr>
              <a:t>  </a:t>
            </a:r>
          </a:p>
          <a:p>
            <a:pPr marL="0" marR="0" indent="0">
              <a:lnSpc>
                <a:spcPts val="1800"/>
              </a:lnSpc>
              <a:spcBef>
                <a:spcPts val="0"/>
              </a:spcBef>
              <a:spcAft>
                <a:spcPts val="0"/>
              </a:spcAft>
              <a:buNone/>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800"/>
              </a:lnSpc>
              <a:spcBef>
                <a:spcPts val="0"/>
              </a:spcBef>
              <a:spcAft>
                <a:spcPts val="0"/>
              </a:spcAft>
              <a:buClr>
                <a:srgbClr val="000000"/>
              </a:buClr>
              <a:buSzPts val="1400"/>
              <a:buFont typeface="Arial"/>
              <a:buNone/>
              <a:tabLst/>
              <a:defRPr/>
            </a:pPr>
            <a:r>
              <a:rPr lang="en-US" sz="1100" dirty="0" smtClean="0">
                <a:effectLst/>
                <a:latin typeface="Arial" panose="020B0604020202020204" pitchFamily="34" charset="0"/>
                <a:ea typeface="Calibri" panose="020F0502020204030204" pitchFamily="34" charset="0"/>
                <a:cs typeface="Times New Roman" panose="02020603050405020304" pitchFamily="18" charset="0"/>
              </a:rPr>
              <a:t>Some centers choose to</a:t>
            </a:r>
            <a:r>
              <a:rPr lang="en-US" sz="1100" baseline="0" dirty="0" smtClean="0">
                <a:effectLst/>
                <a:latin typeface="Arial" panose="020B0604020202020204" pitchFamily="34" charset="0"/>
                <a:ea typeface="Calibri" panose="020F0502020204030204" pitchFamily="34" charset="0"/>
                <a:cs typeface="Times New Roman" panose="02020603050405020304" pitchFamily="18" charset="0"/>
              </a:rPr>
              <a:t> not introduce any new foods until that food has been trialed at home. If the center does choose to introduce a food for the first time after communicating with the parent/guardian, the center should observe each infant </a:t>
            </a:r>
            <a:r>
              <a:rPr lang="en-US" sz="110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closely for reactions after feeding a new food. If there is a reaction, stop feeding the food and discuss this with the parents or guardians. Consult with the parents or guardians, who should contact their baby’s doctor, before introducing that food in the future.</a:t>
            </a:r>
            <a:endParaRPr lang="en-US" sz="1100" dirty="0" smtClean="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0" marR="0" indent="0">
              <a:lnSpc>
                <a:spcPts val="1800"/>
              </a:lnSpc>
              <a:spcBef>
                <a:spcPts val="0"/>
              </a:spcBef>
              <a:spcAft>
                <a:spcPts val="0"/>
              </a:spcAft>
              <a:buNone/>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nSpc>
                <a:spcPts val="1800"/>
              </a:lnSpc>
              <a:spcBef>
                <a:spcPts val="0"/>
              </a:spcBef>
              <a:spcAft>
                <a:spcPts val="0"/>
              </a:spcAft>
              <a:buNone/>
            </a:pPr>
            <a:r>
              <a:rPr lang="en-US" sz="110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And lastly, foods should be prepared in the right texture and consistency, appropriate for the age and development of each infant. If an infant is able to pick small</a:t>
            </a:r>
            <a:r>
              <a:rPr lang="en-US" sz="1100" baseline="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pieces of food, then the center should no longer be serving the infant only pureed foods. That said, keep in mind some common choking hazards—like dried fruit, nuts, hot dog nickels, grapes, and other hard, small items.</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800"/>
              </a:lnSpc>
              <a:spcBef>
                <a:spcPts val="0"/>
              </a:spcBef>
              <a:spcAft>
                <a:spcPts val="0"/>
              </a:spcAft>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nSpc>
                <a:spcPts val="1800"/>
              </a:lnSpc>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Just</a:t>
            </a:r>
            <a:r>
              <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rPr>
              <a:t> remember, the </a:t>
            </a: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meal is reimbursable as long as it consistent with the eating habits of the infant.</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25884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ts val="1800"/>
              </a:lnSpc>
              <a:spcBef>
                <a:spcPts val="0"/>
              </a:spcBef>
              <a:spcAft>
                <a:spcPts val="0"/>
              </a:spcAft>
              <a:buNone/>
            </a:pPr>
            <a:r>
              <a:rPr lang="en-US" sz="1100" b="0" dirty="0" smtClean="0">
                <a:solidFill>
                  <a:srgbClr val="002060"/>
                </a:solidFill>
                <a:effectLst/>
                <a:latin typeface="Calibri Light" panose="020F0302020204030204" pitchFamily="34" charset="0"/>
                <a:ea typeface="Calibri" panose="020F0502020204030204" pitchFamily="34" charset="0"/>
                <a:cs typeface="Times New Roman" panose="02020603050405020304" pitchFamily="18" charset="0"/>
              </a:rPr>
              <a:t>Let’s first focus on the </a:t>
            </a: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vegetable and fruit component. Vegetables and fruits are great sources of essential nutrients, such as fiber and vitamin C. Currently, vegetables and fruits are required at breakfast, lunch, and supper meals for infants who are developmentally ready to accept them (usually around 6 months of age). In the updated infant meal pattern requirements, 0–2 tablespoon(s) of vegetables, fruits, or a combination of both must be offered during snacks when infants are developmentally ready to accept them. </a:t>
            </a:r>
          </a:p>
          <a:p>
            <a:pPr marL="0" marR="0">
              <a:lnSpc>
                <a:spcPts val="1800"/>
              </a:lnSpc>
              <a:spcBef>
                <a:spcPts val="0"/>
              </a:spcBef>
              <a:spcAft>
                <a:spcPts val="0"/>
              </a:spcAft>
            </a:pPr>
            <a:endParaRPr lang="en-US" sz="110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lnSpc>
                <a:spcPts val="1800"/>
              </a:lnSpc>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Foods may be prepared on site with appropriate modifications or</a:t>
            </a:r>
            <a:r>
              <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rPr>
              <a:t> be commercially prepared, like canned.</a:t>
            </a: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 This change promotes vegetable and fruit </a:t>
            </a:r>
            <a:r>
              <a:rPr lang="en-US" sz="110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consumption in infants, </a:t>
            </a: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and it allows for better acceptance later in life.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endPar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r>
              <a:rPr lang="en-US" sz="1100" b="1" dirty="0" smtClean="0">
                <a:effectLst/>
                <a:latin typeface="Calibri Light" panose="020F0302020204030204" pitchFamily="34" charset="0"/>
                <a:ea typeface="Calibri" panose="020F0502020204030204" pitchFamily="34" charset="0"/>
                <a:cs typeface="Times New Roman" panose="02020603050405020304" pitchFamily="18" charset="0"/>
              </a:rPr>
              <a:t>&lt;NEXT SLIDE&gt;</a:t>
            </a:r>
          </a:p>
          <a:p>
            <a:endParaRPr lang="en-US" dirty="0" smtClean="0"/>
          </a:p>
          <a:p>
            <a:pPr marL="0" marR="0" algn="just">
              <a:lnSpc>
                <a:spcPts val="1800"/>
              </a:lnSpc>
              <a:spcBef>
                <a:spcPts val="0"/>
              </a:spcBef>
              <a:spcAft>
                <a:spcPts val="0"/>
              </a:spcAft>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50637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Juice lacks the dietary fiber found in other forms of fruits and vegetables. When infants drink too much juice, they are more likely to experience diarrhea, abdominal pain, and other gastrointestinal problems. Additionally, juice may</a:t>
            </a:r>
            <a:r>
              <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rPr>
              <a:t> deter the infant from drinking water later in life.</a:t>
            </a:r>
            <a:endParaRPr lang="en-US" sz="110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Therefore, juice is no lot creditable as part of a reimbursable infant meal or snack.</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endPar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r>
              <a:rPr lang="en-US" sz="1100" b="1" dirty="0" smtClean="0">
                <a:effectLst/>
                <a:latin typeface="Calibri Light" panose="020F0302020204030204" pitchFamily="34" charset="0"/>
                <a:ea typeface="Calibri" panose="020F0502020204030204" pitchFamily="34" charset="0"/>
                <a:cs typeface="Times New Roman" panose="02020603050405020304" pitchFamily="18" charset="0"/>
              </a:rPr>
              <a:t>&lt;NEXT SLIDE&gt;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16881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ts val="1800"/>
              </a:lnSpc>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Moving</a:t>
            </a:r>
            <a:r>
              <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rPr>
              <a:t> on to </a:t>
            </a: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the meat/meat alternate component. Some common examples of meat/meat alternates include meats, yogurt, cheese, whole eggs, and cooked dry beans.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nSpc>
                <a:spcPts val="1800"/>
              </a:lnSpc>
              <a:spcBef>
                <a:spcPts val="0"/>
              </a:spcBef>
              <a:spcAft>
                <a:spcPts val="0"/>
              </a:spcAft>
              <a:buNone/>
            </a:pPr>
            <a:endParaRPr lang="en-US" sz="110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800"/>
              </a:lnSpc>
              <a:spcBef>
                <a:spcPts val="0"/>
              </a:spcBef>
              <a:spcAft>
                <a:spcPts val="0"/>
              </a:spcAft>
              <a:buClr>
                <a:srgbClr val="000000"/>
              </a:buClr>
              <a:buSzPts val="1400"/>
              <a:buFont typeface="Arial"/>
              <a:buNone/>
              <a:tabLst/>
              <a:defRPr/>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If</a:t>
            </a:r>
            <a:r>
              <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rPr>
              <a:t> eggs are served to infants, the whole egg should be served. </a:t>
            </a:r>
            <a:r>
              <a:rPr lang="en-US" dirty="0" smtClean="0">
                <a:latin typeface="Calibri Light" panose="020F0302020204030204" pitchFamily="34" charset="0"/>
                <a:ea typeface="Calibri" panose="020F0502020204030204" pitchFamily="34" charset="0"/>
                <a:cs typeface="Times New Roman" panose="02020603050405020304" pitchFamily="18" charset="0"/>
              </a:rPr>
              <a:t>Previously, there was a concern that the protein in egg whites may cause an allergic reaction. However, the AAP concluded that there is no convincing evidence to delay the introduction of foods that are considered major food allergens such as eggs. Therefore, the updated infant meal pattern requirements allow 0–4 tablespoons of whole eggs to credit toward a reimbursable meal.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0" marR="0" indent="0">
              <a:lnSpc>
                <a:spcPts val="1800"/>
              </a:lnSpc>
              <a:spcBef>
                <a:spcPts val="0"/>
              </a:spcBef>
              <a:spcAft>
                <a:spcPts val="0"/>
              </a:spcAft>
              <a:buNone/>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800"/>
              </a:lnSpc>
              <a:spcBef>
                <a:spcPts val="0"/>
              </a:spcBef>
              <a:spcAft>
                <a:spcPts val="0"/>
              </a:spcAft>
              <a:buClr>
                <a:srgbClr val="000000"/>
              </a:buClr>
              <a:buSzPts val="1400"/>
              <a:buFont typeface="Arial"/>
              <a:buNone/>
              <a:tabLst/>
              <a:defRPr/>
            </a:pPr>
            <a:r>
              <a:rPr lang="en-US" dirty="0" smtClean="0"/>
              <a:t>With</a:t>
            </a:r>
            <a:r>
              <a:rPr lang="en-US" baseline="0" dirty="0" smtClean="0"/>
              <a:t> yogurt, a</a:t>
            </a: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lthough a great source of protein and probiotics, some yogurts have significantly more sugar than others. Exposing infants to high amounts of sugar early on can have a negative influence on eating habits.  As a result, the updated requirements now limit the amount of sugar creditable yogurts may contain to promote healthy habits from the start. Yogurt must contain no more than 23 grams of sugars per 6 ounces to credit as part of reimbursable meal. When serving yogurt, serve 0–4 ounces during breakfast, lunch, or supper meals.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nSpc>
                <a:spcPts val="1800"/>
              </a:lnSpc>
              <a:spcBef>
                <a:spcPts val="0"/>
              </a:spcBef>
              <a:spcAft>
                <a:spcPts val="0"/>
              </a:spcAft>
              <a:buNone/>
            </a:pPr>
            <a:endParaRPr lang="en-US" sz="110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800"/>
              </a:lnSpc>
              <a:spcBef>
                <a:spcPts val="0"/>
              </a:spcBef>
              <a:spcAft>
                <a:spcPts val="0"/>
              </a:spcAft>
              <a:buClr>
                <a:srgbClr val="000000"/>
              </a:buClr>
              <a:buSzPts val="1400"/>
              <a:buFont typeface="Arial"/>
              <a:buNone/>
              <a:tabLst/>
              <a:defRPr/>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Next, 0–2 ounces of cheese and cottage cheese credits as a meat alternate. Some common examples of cheese may include shredded or sliced Swiss, Colby, and Monterey Jack. </a:t>
            </a:r>
            <a:r>
              <a:rPr lang="en-US" dirty="0" smtClean="0">
                <a:latin typeface="Calibri Light" panose="020F0302020204030204" pitchFamily="34" charset="0"/>
                <a:ea typeface="Calibri" panose="020F0502020204030204" pitchFamily="34" charset="0"/>
                <a:cs typeface="Times New Roman" panose="02020603050405020304" pitchFamily="18" charset="0"/>
              </a:rPr>
              <a:t>However, certain cheese items have significantly higher amounts of sodium than others. Eating too many foods high in sodium can lead to heart disease, stroke, and hypertension. Therefore, the updated infant meal pattern requirements disallow the service of cheese foods or cheese spreads for infant meals. It is important to note, cheese foods are still allowable for children and adults.</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800"/>
              </a:lnSpc>
              <a:spcBef>
                <a:spcPts val="0"/>
              </a:spcBef>
              <a:spcAft>
                <a:spcPts val="0"/>
              </a:spcAft>
              <a:buClr>
                <a:srgbClr val="000000"/>
              </a:buClr>
              <a:buSzPts val="1400"/>
              <a:buFont typeface="Arial"/>
              <a:buNone/>
              <a:tabLst/>
              <a:defRPr/>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r>
              <a:rPr lang="en-US" dirty="0" smtClean="0">
                <a:latin typeface="Calibri Light" panose="020F0302020204030204" pitchFamily="34" charset="0"/>
                <a:ea typeface="Calibri" panose="020F0502020204030204" pitchFamily="34" charset="0"/>
                <a:cs typeface="Times New Roman" panose="02020603050405020304" pitchFamily="18" charset="0"/>
              </a:rPr>
              <a:t>Non-creditable items may be identified by reading the product’s packaging for the wording “imitation cheese,” “cheese food,” or “cheese product” on the food label, such as:</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Clr>
                <a:srgbClr val="002060"/>
              </a:buClr>
              <a:buFont typeface="Arial" panose="020B0604020202020204" pitchFamily="34" charset="0"/>
              <a:buChar char="•"/>
            </a:pPr>
            <a:r>
              <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cheese whips,</a:t>
            </a:r>
            <a:endParaRPr lang="en-US" dirty="0" smtClean="0">
              <a:solidFill>
                <a:srgbClr val="000000"/>
              </a:solidFill>
              <a:latin typeface="Verdana" panose="020B060403050404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Clr>
                <a:srgbClr val="002060"/>
              </a:buClr>
              <a:buFont typeface="Arial" panose="020B0604020202020204" pitchFamily="34" charset="0"/>
              <a:buChar char="•"/>
            </a:pPr>
            <a:r>
              <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cheese with pimento, and</a:t>
            </a:r>
            <a:endParaRPr lang="en-US" dirty="0" smtClean="0">
              <a:solidFill>
                <a:srgbClr val="000000"/>
              </a:solidFill>
              <a:latin typeface="Verdana" panose="020B060403050404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Clr>
                <a:srgbClr val="002060"/>
              </a:buClr>
              <a:buFont typeface="Arial" panose="020B0604020202020204" pitchFamily="34" charset="0"/>
              <a:buChar char="•"/>
            </a:pPr>
            <a:r>
              <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cream cheese.</a:t>
            </a:r>
          </a:p>
          <a:p>
            <a:pPr marL="0" marR="0" indent="0">
              <a:lnSpc>
                <a:spcPts val="1800"/>
              </a:lnSpc>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A common cheese product that is not creditable is Kraft</a:t>
            </a:r>
            <a:r>
              <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rPr>
              <a:t> American Singles, if the packaging says “pasteurized prepared cheese product”</a:t>
            </a:r>
          </a:p>
          <a:p>
            <a:pPr marL="0" marR="0" indent="0">
              <a:lnSpc>
                <a:spcPts val="1800"/>
              </a:lnSpc>
              <a:spcBef>
                <a:spcPts val="0"/>
              </a:spcBef>
              <a:spcAft>
                <a:spcPts val="0"/>
              </a:spcAft>
              <a:buNone/>
            </a:pPr>
            <a:endPar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lnSpc>
                <a:spcPts val="1800"/>
              </a:lnSpc>
              <a:spcBef>
                <a:spcPts val="0"/>
              </a:spcBef>
              <a:spcAft>
                <a:spcPts val="0"/>
              </a:spcAft>
              <a:buNone/>
            </a:pPr>
            <a:endParaRPr lang="en-US" sz="110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a:lnSpc>
                <a:spcPts val="1800"/>
              </a:lnSpc>
              <a:spcBef>
                <a:spcPts val="0"/>
              </a:spcBef>
              <a:spcAft>
                <a:spcPts val="0"/>
              </a:spcAft>
            </a:pPr>
            <a:endParaRPr lang="en-US" sz="110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a:lnSpc>
                <a:spcPts val="1800"/>
              </a:lnSpc>
              <a:spcBef>
                <a:spcPts val="0"/>
              </a:spcBef>
              <a:spcAft>
                <a:spcPts val="0"/>
              </a:spcAft>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For more</a:t>
            </a:r>
            <a:r>
              <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rPr>
              <a:t> information on how to calculate the sugar content in yogurt, please refer to the Virginia Department of Health’s CACFP Child Meal Pattern training.</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16734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The next food component for infants is grains. During the first year of life, grains, such as iron-fortified infant cereals, can be a great source of essential nutrients, such as B vitamins, zinc, and magnesium.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buNone/>
            </a:pP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When infants are developmentally ready, serve 0–4 tablespoons of iron-fortified infant cereal for a reimbursable meal. </a:t>
            </a:r>
          </a:p>
          <a:p>
            <a:pPr marL="139700" indent="0">
              <a:buNone/>
            </a:pP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39700" indent="0">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The updated infant meal pattern requirements allow breads, crackers, and now, ready-to-eat cereals to credit for snack meals only. Ready-to-eat cereals are often labeled breakfast cereals or just cereal. For the purpose of this lesson, we are going to call them breakfast cereals.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When choosing to serve breakfast cereals at snack, it must contain no more than 6 grams of sugar per dry ounce to be reimbursable, and must be enriched, fortified, or whole grain-rich. </a:t>
            </a:r>
          </a:p>
          <a:p>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39700" indent="0">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The</a:t>
            </a:r>
            <a:r>
              <a:rPr lang="en-US" baseline="0" dirty="0" smtClean="0">
                <a:latin typeface="Calibri Light" panose="020F0302020204030204" pitchFamily="34" charset="0"/>
                <a:ea typeface="Calibri" panose="020F0502020204030204" pitchFamily="34" charset="0"/>
                <a:cs typeface="Times New Roman" panose="02020603050405020304" pitchFamily="18" charset="0"/>
              </a:rPr>
              <a:t> term whole grain-rich is a recent update to the meal pattern. These foods are 100% whole grains or at least 50% whole grain and the remaining grains are enriched. The child and adult meal patterns features a whole grain-rich requirements; however, it does not apply to infant meals or snacks. This means that infant meals do not require a whole grain-rich item, it is only a good practice to ensure infants are offered whole grains.</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buNone/>
            </a:pP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39700" indent="0">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Similar to yogurt, there is a sugar limit for</a:t>
            </a:r>
            <a:r>
              <a:rPr lang="en-US" baseline="0" dirty="0" smtClean="0">
                <a:latin typeface="Calibri Light" panose="020F0302020204030204" pitchFamily="34" charset="0"/>
                <a:ea typeface="Calibri" panose="020F0502020204030204" pitchFamily="34" charset="0"/>
                <a:cs typeface="Times New Roman" panose="02020603050405020304" pitchFamily="18" charset="0"/>
              </a:rPr>
              <a:t> breakfast cereal. There </a:t>
            </a:r>
            <a:r>
              <a:rPr lang="en-US" dirty="0" smtClean="0">
                <a:latin typeface="Calibri Light" panose="020F0302020204030204" pitchFamily="34" charset="0"/>
                <a:ea typeface="Calibri" panose="020F0502020204030204" pitchFamily="34" charset="0"/>
                <a:cs typeface="Times New Roman" panose="02020603050405020304" pitchFamily="18" charset="0"/>
              </a:rPr>
              <a:t>are several ways to determine if a cereal meets the sugar requirements of no more than 6 grams total per dry ounce: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Clr>
                <a:srgbClr val="002060"/>
              </a:buClr>
              <a:buSzPts val="1200"/>
              <a:buFont typeface="Arial" panose="020B0604020202020204" pitchFamily="34" charset="0"/>
              <a:buNone/>
            </a:pPr>
            <a:r>
              <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WIC Approved Breakfast Cereals List </a:t>
            </a:r>
            <a:endParaRPr lang="en-US" dirty="0" smtClean="0">
              <a:solidFill>
                <a:srgbClr val="000000"/>
              </a:solidFill>
              <a:latin typeface="Verdana" panose="020B060403050404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Clr>
                <a:srgbClr val="002060"/>
              </a:buClr>
              <a:buSzPts val="1200"/>
              <a:buFont typeface="Arial" panose="020B0604020202020204" pitchFamily="34" charset="0"/>
              <a:buNone/>
            </a:pPr>
            <a:r>
              <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Table Method</a:t>
            </a:r>
          </a:p>
          <a:p>
            <a:pPr marL="0" marR="0" lvl="0" indent="0">
              <a:spcBef>
                <a:spcPts val="0"/>
              </a:spcBef>
              <a:spcAft>
                <a:spcPts val="0"/>
              </a:spcAft>
              <a:buClr>
                <a:srgbClr val="002060"/>
              </a:buClr>
              <a:buSzPts val="1200"/>
              <a:buFont typeface="Arial" panose="020B0604020202020204" pitchFamily="34" charset="0"/>
              <a:buNone/>
            </a:pPr>
            <a:endPar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Clr>
                <a:srgbClr val="002060"/>
              </a:buClr>
              <a:buSzPts val="1200"/>
              <a:buFont typeface="Arial" panose="020B0604020202020204" pitchFamily="34" charset="0"/>
              <a:buNone/>
            </a:pPr>
            <a:r>
              <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For more information on these methods, please refer to the CACFP Child Meal Pattern Training</a:t>
            </a:r>
            <a:endParaRPr lang="en-US" dirty="0" smtClean="0">
              <a:solidFill>
                <a:srgbClr val="000000"/>
              </a:solidFill>
              <a:latin typeface="Verdana" panose="020B0604030504040204" pitchFamily="34" charset="0"/>
              <a:ea typeface="Calibri" panose="020F0502020204030204" pitchFamily="34" charset="0"/>
              <a:cs typeface="Times New Roman" panose="02020603050405020304" pitchFamily="18" charset="0"/>
            </a:endParaRPr>
          </a:p>
          <a:p>
            <a:pPr marL="139700" indent="0">
              <a:buNone/>
            </a:pP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00414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spcBef>
                <a:spcPts val="0"/>
              </a:spcBef>
              <a:spcAft>
                <a:spcPts val="0"/>
              </a:spcAft>
              <a:buNone/>
            </a:pPr>
            <a:r>
              <a:rPr lang="en-US" sz="1100" b="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In</a:t>
            </a:r>
            <a:r>
              <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 this training we will talk about the Infant Meal Pattern, creditable infant foods, and developmental readiness.</a:t>
            </a:r>
          </a:p>
          <a:p>
            <a:pPr marL="0" marR="0" indent="0" algn="just">
              <a:spcBef>
                <a:spcPts val="0"/>
              </a:spcBef>
              <a:spcAft>
                <a:spcPts val="0"/>
              </a:spcAft>
              <a:buNone/>
            </a:pP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indent="0" algn="just">
              <a:spcBef>
                <a:spcPts val="0"/>
              </a:spcBef>
              <a:spcAft>
                <a:spcPts val="0"/>
              </a:spcAft>
              <a:buNone/>
            </a:pPr>
            <a:r>
              <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We’ll discuss the required components necessary in order to claim for infants, including recordkeeping requirements.</a:t>
            </a:r>
          </a:p>
          <a:p>
            <a:pPr marL="0" marR="0" indent="0" algn="just">
              <a:spcBef>
                <a:spcPts val="0"/>
              </a:spcBef>
              <a:spcAft>
                <a:spcPts val="0"/>
              </a:spcAft>
              <a:buNone/>
            </a:pP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indent="0" algn="just">
              <a:spcBef>
                <a:spcPts val="0"/>
              </a:spcBef>
              <a:spcAft>
                <a:spcPts val="0"/>
              </a:spcAft>
              <a:buNone/>
            </a:pPr>
            <a:r>
              <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We’ll look at how to promote breastfeeding at your center,</a:t>
            </a:r>
          </a:p>
          <a:p>
            <a:pPr marL="0" marR="0" indent="0" algn="just">
              <a:spcBef>
                <a:spcPts val="0"/>
              </a:spcBef>
              <a:spcAft>
                <a:spcPts val="0"/>
              </a:spcAft>
              <a:buNone/>
            </a:pP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indent="0" algn="just">
              <a:spcBef>
                <a:spcPts val="0"/>
              </a:spcBef>
              <a:spcAft>
                <a:spcPts val="0"/>
              </a:spcAft>
              <a:buNone/>
            </a:pPr>
            <a:r>
              <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And lastly, we’ll connect you to helpful resources.</a:t>
            </a:r>
            <a:endParaRPr lang="en-US" sz="1100" b="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endParaRPr lang="en-US" b="0" u="none" baseline="0" dirty="0" smtClean="0"/>
          </a:p>
          <a:p>
            <a:pPr marL="139700" indent="0" defTabSz="1222363">
              <a:buNone/>
              <a:defRPr/>
            </a:pPr>
            <a:r>
              <a:rPr lang="en-US" sz="1100" b="1" baseline="0" dirty="0" smtClean="0">
                <a:latin typeface="Arial" panose="020B0604020202020204" pitchFamily="34" charset="0"/>
                <a:cs typeface="Arial" panose="020B0604020202020204" pitchFamily="34" charset="0"/>
              </a:rPr>
              <a:t>&lt;CHANGE SLIDE&gt;</a:t>
            </a:r>
            <a:endParaRPr lang="en-US" sz="11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63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It is a good practice to always consider the nutritional value of a food and how it contributes to the development of healthy eating habits when planning meals and snacks for infants. Likewise, serving infants nutritious foods as opposed to those high in fat, sugar, and calories, will help to establish the foundation for developing habits that can last a lifetime. </a:t>
            </a:r>
          </a:p>
          <a:p>
            <a:pPr marL="139700" indent="0">
              <a:buNone/>
            </a:pP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39700" indent="0">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Along that line, please note that serving foods that are deep-fat fried on-site</a:t>
            </a:r>
            <a:r>
              <a:rPr lang="en-US" baseline="0" dirty="0" smtClean="0">
                <a:latin typeface="Calibri Light" panose="020F0302020204030204" pitchFamily="34" charset="0"/>
                <a:ea typeface="Calibri" panose="020F0502020204030204" pitchFamily="34" charset="0"/>
                <a:cs typeface="Times New Roman" panose="02020603050405020304" pitchFamily="18" charset="0"/>
              </a:rPr>
              <a:t> are not creditable for any age group within the CACFP.</a:t>
            </a:r>
          </a:p>
          <a:p>
            <a:pPr marL="139700" indent="0">
              <a:buNone/>
            </a:pPr>
            <a:endParaRPr lang="en-US" baseline="0" dirty="0" smtClean="0">
              <a:latin typeface="Calibri Light" panose="020F03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dirty="0" smtClean="0"/>
              <a:t>Infants do not typically eat on a strict schedule and do not necessarily eat at traditional breakfast, lunch, or supper times. Rather, it is best to feed infants when they show signs of being hungry. This helps ensure that the infant gets the right amount of food for growth. This “on demand” feeding is considered better for the baby</a:t>
            </a:r>
            <a:r>
              <a:rPr lang="en-US" baseline="0" dirty="0" smtClean="0"/>
              <a:t> and is supported by USDA.</a:t>
            </a:r>
          </a:p>
          <a:p>
            <a:pPr marL="0" marR="0" indent="0">
              <a:spcBef>
                <a:spcPts val="0"/>
              </a:spcBef>
              <a:spcAft>
                <a:spcPts val="0"/>
              </a:spcAft>
            </a:pPr>
            <a:endParaRPr lang="en-US" dirty="0" smtClean="0"/>
          </a:p>
          <a:p>
            <a:pPr marL="0" marR="0" indent="0">
              <a:spcBef>
                <a:spcPts val="0"/>
              </a:spcBef>
              <a:spcAft>
                <a:spcPts val="0"/>
              </a:spcAft>
              <a:buNone/>
            </a:pPr>
            <a:r>
              <a:rPr lang="en-US" dirty="0" smtClean="0"/>
              <a:t>Providers should serve food from a pouch in the same way that it is served from a jar or plastic container, which is by using a spoon. Spoon-feeding is the most appropriate method for feeding pureed or mashed foods to infants. Infants benefit developmentally from the experience of eating from a spoon. Different tongue and lip motions are used for sucking than for eating from a spoon. Additionally, the American Academy of Pediatric Dentistry warns that sucking on baby food pouches may have the same negative effect as the practice of prolonged sucking of juice from bottles or sippy cups. Once infants are developmentally</a:t>
            </a:r>
            <a:r>
              <a:rPr lang="en-US" baseline="0" dirty="0" smtClean="0"/>
              <a:t> ready, they should also be encouraged to feed themselves.</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139700" indent="0">
              <a:buNone/>
            </a:pP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endPar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r>
              <a:rPr lang="en-US" sz="1100" b="1" dirty="0" smtClean="0">
                <a:effectLst/>
                <a:latin typeface="Calibri Light" panose="020F0302020204030204" pitchFamily="34" charset="0"/>
                <a:ea typeface="Calibri" panose="020F0502020204030204" pitchFamily="34" charset="0"/>
                <a:cs typeface="Times New Roman" panose="02020603050405020304" pitchFamily="18" charset="0"/>
              </a:rPr>
              <a:t>&lt;NEXT SLIDE&gt;</a:t>
            </a:r>
          </a:p>
          <a:p>
            <a:endParaRPr lang="en-US" dirty="0" smtClean="0"/>
          </a:p>
          <a:p>
            <a:pPr marL="0" marR="0" algn="just">
              <a:lnSpc>
                <a:spcPts val="1800"/>
              </a:lnSpc>
              <a:spcBef>
                <a:spcPts val="0"/>
              </a:spcBef>
              <a:spcAft>
                <a:spcPts val="0"/>
              </a:spcAft>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892079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ts val="1800"/>
              </a:lnSpc>
              <a:spcBef>
                <a:spcPts val="0"/>
              </a:spcBef>
              <a:spcAft>
                <a:spcPts val="0"/>
              </a:spcAft>
              <a:buNone/>
            </a:pPr>
            <a:r>
              <a:rPr lang="en-US" sz="1100" b="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rPr>
              <a:t>Let’s take a look at some of the requirements needed in order to claim infants:</a:t>
            </a:r>
          </a:p>
          <a:p>
            <a:pPr marL="0" marR="0" indent="0">
              <a:lnSpc>
                <a:spcPts val="1800"/>
              </a:lnSpc>
              <a:spcBef>
                <a:spcPts val="0"/>
              </a:spcBef>
              <a:spcAft>
                <a:spcPts val="0"/>
              </a:spcAft>
              <a:buNone/>
            </a:pPr>
            <a:endParaRPr lang="en-US" sz="1100" b="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indent="0">
              <a:lnSpc>
                <a:spcPts val="1800"/>
              </a:lnSpc>
              <a:spcBef>
                <a:spcPts val="0"/>
              </a:spcBef>
              <a:spcAft>
                <a:spcPts val="0"/>
              </a:spcAft>
              <a:buNone/>
            </a:pPr>
            <a:r>
              <a:rPr lang="en-US" sz="1100" b="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rPr>
              <a:t>To</a:t>
            </a:r>
            <a:r>
              <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rPr>
              <a:t> claim infants for the CACFP, child care centers or family day home providers must:</a:t>
            </a:r>
          </a:p>
          <a:p>
            <a:pPr marL="0" marR="0">
              <a:lnSpc>
                <a:spcPts val="1800"/>
              </a:lnSpc>
              <a:spcBef>
                <a:spcPts val="0"/>
              </a:spcBef>
              <a:spcAft>
                <a:spcPts val="0"/>
              </a:spcAft>
            </a:pP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indent="0">
              <a:lnSpc>
                <a:spcPts val="1800"/>
              </a:lnSpc>
              <a:spcBef>
                <a:spcPts val="0"/>
              </a:spcBef>
              <a:spcAft>
                <a:spcPts val="0"/>
              </a:spcAft>
              <a:buNone/>
            </a:pPr>
            <a:r>
              <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rPr>
              <a:t>Include infants on their Master Enrollment List and have an AEF and IEF on file for each infant</a:t>
            </a:r>
          </a:p>
          <a:p>
            <a:pPr marL="0" marR="0">
              <a:lnSpc>
                <a:spcPts val="1800"/>
              </a:lnSpc>
              <a:spcBef>
                <a:spcPts val="0"/>
              </a:spcBef>
              <a:spcAft>
                <a:spcPts val="0"/>
              </a:spcAft>
            </a:pP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rPr>
              <a:t>Have an Infant Parent Choice Form on file for each infant</a:t>
            </a:r>
          </a:p>
          <a:p>
            <a:pPr marL="0" marR="0" lvl="0" indent="0" algn="l" defTabSz="914400" rtl="0" eaLnBrk="1" fontAlgn="auto" latinLnBrk="0" hangingPunct="1">
              <a:lnSpc>
                <a:spcPts val="1800"/>
              </a:lnSpc>
              <a:spcBef>
                <a:spcPts val="0"/>
              </a:spcBef>
              <a:spcAft>
                <a:spcPts val="0"/>
              </a:spcAft>
              <a:buClrTx/>
              <a:buSzTx/>
              <a:buFontTx/>
              <a:buNone/>
              <a:tabLst/>
              <a:defRPr/>
            </a:pP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indent="0">
              <a:lnSpc>
                <a:spcPts val="1800"/>
              </a:lnSpc>
              <a:spcBef>
                <a:spcPts val="0"/>
              </a:spcBef>
              <a:spcAft>
                <a:spcPts val="0"/>
              </a:spcAft>
              <a:buNone/>
            </a:pPr>
            <a:r>
              <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rPr>
              <a:t>Follow the CACFP Infant Meal Pattern</a:t>
            </a:r>
          </a:p>
          <a:p>
            <a:pPr marL="0" marR="0">
              <a:lnSpc>
                <a:spcPts val="1800"/>
              </a:lnSpc>
              <a:spcBef>
                <a:spcPts val="0"/>
              </a:spcBef>
              <a:spcAft>
                <a:spcPts val="0"/>
              </a:spcAft>
            </a:pP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indent="0">
              <a:lnSpc>
                <a:spcPts val="1800"/>
              </a:lnSpc>
              <a:spcBef>
                <a:spcPts val="0"/>
              </a:spcBef>
              <a:spcAft>
                <a:spcPts val="0"/>
              </a:spcAft>
              <a:buNone/>
            </a:pPr>
            <a:r>
              <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rPr>
              <a:t>Maintain Infant Menus and cost documentation</a:t>
            </a:r>
          </a:p>
          <a:p>
            <a:pPr marL="0" marR="0">
              <a:lnSpc>
                <a:spcPts val="1800"/>
              </a:lnSpc>
              <a:spcBef>
                <a:spcPts val="0"/>
              </a:spcBef>
              <a:spcAft>
                <a:spcPts val="0"/>
              </a:spcAft>
            </a:pP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indent="0">
              <a:lnSpc>
                <a:spcPts val="1800"/>
              </a:lnSpc>
              <a:spcBef>
                <a:spcPts val="0"/>
              </a:spcBef>
              <a:spcAft>
                <a:spcPts val="0"/>
              </a:spcAft>
              <a:buNone/>
            </a:pPr>
            <a:r>
              <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rPr>
              <a:t>And, lastly, take point-of-service meal counts</a:t>
            </a:r>
          </a:p>
          <a:p>
            <a:pPr marL="0" marR="0">
              <a:lnSpc>
                <a:spcPts val="1800"/>
              </a:lnSpc>
              <a:spcBef>
                <a:spcPts val="0"/>
              </a:spcBef>
              <a:spcAft>
                <a:spcPts val="0"/>
              </a:spcAft>
            </a:pP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indent="0">
              <a:lnSpc>
                <a:spcPts val="1800"/>
              </a:lnSpc>
              <a:spcBef>
                <a:spcPts val="0"/>
              </a:spcBef>
              <a:spcAft>
                <a:spcPts val="0"/>
              </a:spcAft>
              <a:buNone/>
            </a:pPr>
            <a:r>
              <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rPr>
              <a:t>This list is not an exhaustive list of recordkeeping requirements for your organization. Please refer to the Virginia Department of Health’s CACFP Recordkeeping training presentation for more information.</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0099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10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Each Infant must have a</a:t>
            </a:r>
            <a:r>
              <a:rPr lang="en-US" sz="1100" baseline="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 completed Infant Parent Choice Form on file. </a:t>
            </a:r>
            <a:r>
              <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rPr>
              <a:t>The Infant Parent Choice Form is also referred to sometimes as the Infant Formula Choice Form.</a:t>
            </a:r>
          </a:p>
          <a:p>
            <a:pPr marL="0" marR="0" lvl="0" indent="0" algn="l" defTabSz="914400" rtl="0" eaLnBrk="1" fontAlgn="auto" latinLnBrk="0" hangingPunct="1">
              <a:lnSpc>
                <a:spcPts val="1800"/>
              </a:lnSpc>
              <a:spcBef>
                <a:spcPts val="0"/>
              </a:spcBef>
              <a:spcAft>
                <a:spcPts val="0"/>
              </a:spcAft>
              <a:buClrTx/>
              <a:buSzTx/>
              <a:buFontTx/>
              <a:buNone/>
              <a:tabLst/>
              <a:defRPr/>
            </a:pP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rPr>
              <a:t>This form indicates whether or not the child will receive expressed breastmilk from home, will be breastfed on site, or if they will consume the iron-fortified formula provided by the center.</a:t>
            </a:r>
          </a:p>
          <a:p>
            <a:pPr marL="0" marR="0" lvl="0" indent="0" algn="l" defTabSz="914400" rtl="0" eaLnBrk="1" fontAlgn="auto" latinLnBrk="0" hangingPunct="1">
              <a:lnSpc>
                <a:spcPts val="1800"/>
              </a:lnSpc>
              <a:spcBef>
                <a:spcPts val="0"/>
              </a:spcBef>
              <a:spcAft>
                <a:spcPts val="0"/>
              </a:spcAft>
              <a:buClrTx/>
              <a:buSzTx/>
              <a:buFontTx/>
              <a:buNone/>
              <a:tabLst/>
              <a:defRPr/>
            </a:pP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rPr>
              <a:t>This form also indicates if the center is to provide solids when the infant is developmentally ready, or if the parent/guardian will provide solids. </a:t>
            </a:r>
            <a:r>
              <a:rPr lang="en-US" dirty="0" smtClean="0"/>
              <a:t>In order to claim meals for reimbursement, the center must provide iron-fortified infant cereal and other foods when the is developmentally ready for them. </a:t>
            </a: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a:lnSpc>
                <a:spcPts val="1800"/>
              </a:lnSpc>
              <a:spcBef>
                <a:spcPts val="0"/>
              </a:spcBef>
              <a:spcAft>
                <a:spcPts val="0"/>
              </a:spcAft>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46172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You may be wondering, how do you document when a mother breastfeeds on-site or will this update pose additional paperwork? The great news about documentation and on-site breastfeeding is there are several ways to demonstrate compliance with this update.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It is not a requirement to measure and record the amount of breastmilk a mother breastfeeds her infant. You may simply write on the menu or meal count form: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gn="just">
              <a:spcBef>
                <a:spcPts val="0"/>
              </a:spcBef>
              <a:spcAft>
                <a:spcPts val="0"/>
              </a:spcAft>
              <a:buClr>
                <a:srgbClr val="002060"/>
              </a:buClr>
              <a:buFont typeface="Arial" panose="020B0604020202020204" pitchFamily="34" charset="0"/>
              <a:buChar char="•"/>
            </a:pPr>
            <a:r>
              <a:rPr lang="en-US" sz="110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“Infant was offered breastmilk”</a:t>
            </a:r>
            <a:endParaRPr lang="en-US" sz="1100" dirty="0" smtClean="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71450" marR="0" lvl="0" indent="-171450" algn="just">
              <a:spcBef>
                <a:spcPts val="0"/>
              </a:spcBef>
              <a:spcAft>
                <a:spcPts val="0"/>
              </a:spcAft>
              <a:buClr>
                <a:srgbClr val="002060"/>
              </a:buClr>
              <a:buFont typeface="Arial" panose="020B0604020202020204" pitchFamily="34" charset="0"/>
              <a:buChar char="•"/>
            </a:pPr>
            <a:r>
              <a:rPr lang="en-US" sz="110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“Breastfed on-site” </a:t>
            </a:r>
            <a:endParaRPr lang="en-US" sz="1100" dirty="0" smtClean="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71450" marR="0" lvl="0" indent="-171450" algn="just">
              <a:spcBef>
                <a:spcPts val="0"/>
              </a:spcBef>
              <a:spcAft>
                <a:spcPts val="0"/>
              </a:spcAft>
              <a:buClr>
                <a:srgbClr val="002060"/>
              </a:buClr>
              <a:buFont typeface="Arial" panose="020B0604020202020204" pitchFamily="34" charset="0"/>
              <a:buChar char="•"/>
            </a:pPr>
            <a:r>
              <a:rPr lang="en-US" sz="110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“Mother on-site” </a:t>
            </a:r>
            <a:endParaRPr lang="en-US" sz="1100" dirty="0" smtClean="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8084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Due to a disability, some infants may not be able to consume breastmilk or iron-fortified infant formulas, as well as other foods outlined in the meal pattern. In these situations, you must make reasonable accommodations.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In addition to working with your State agencies for making reasonable accommodations, there are two key policies memos that feature information on meeting the needs of infants requiring modified meals.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Clr>
                <a:srgbClr val="002060"/>
              </a:buClr>
              <a:buSzPts val="1200"/>
              <a:buFont typeface="Arial" panose="020B0604020202020204" pitchFamily="34" charset="0"/>
              <a:buChar char="•"/>
            </a:pPr>
            <a:r>
              <a:rPr lang="en-US" sz="110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CACFP 14-2017 Modifications to Accommodate Disabilities in the Child and Adult Care Food Program and Summer Food Service Program</a:t>
            </a:r>
          </a:p>
          <a:p>
            <a:pPr marL="171450" marR="0" lvl="0" indent="-171450">
              <a:spcBef>
                <a:spcPts val="0"/>
              </a:spcBef>
              <a:spcAft>
                <a:spcPts val="0"/>
              </a:spcAft>
              <a:buClr>
                <a:srgbClr val="002060"/>
              </a:buClr>
              <a:buSzPts val="1200"/>
              <a:buFont typeface="Arial" panose="020B0604020202020204" pitchFamily="34" charset="0"/>
              <a:buChar char="•"/>
            </a:pPr>
            <a:r>
              <a:rPr lang="en-US" sz="110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CACFP 06-2017 Feeding Infants and Meal Pattern Requirements in the Child and Adult Care Food Program; Questions and Answers</a:t>
            </a:r>
          </a:p>
          <a:p>
            <a:pPr marL="0" marR="0">
              <a:spcBef>
                <a:spcPts val="0"/>
              </a:spcBef>
              <a:spcAft>
                <a:spcPts val="0"/>
              </a:spcAft>
            </a:pPr>
            <a:endParaRPr lang="en-US" sz="110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The link to these memos can be found on the VDH CACFP website</a:t>
            </a:r>
          </a:p>
          <a:p>
            <a:pPr marL="0" marR="0" indent="0">
              <a:spcBef>
                <a:spcPts val="0"/>
              </a:spcBef>
              <a:spcAft>
                <a:spcPts val="0"/>
              </a:spcAft>
              <a:buNone/>
            </a:pPr>
            <a:endParaRPr lang="en-US" sz="110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The medical statement is an essential tool for serving reimbursable meals to those requiring modifications. In many cases, disabilities can be managed within the meal pattern requirements when a well-planned variety of nutritious foods is available to participants. For example, an infant is allergic to apples; you could work with the parents to identify an alternative food, such as oranges. In these cases, a medical statement is not required for meal modifications that meet the meal pattern requirements.</a:t>
            </a:r>
            <a:r>
              <a:rPr lang="en-US" sz="1100" dirty="0" smtClean="0">
                <a:effectLst/>
                <a:latin typeface="Arial" panose="020B060402020202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However, a medical statement is required when the accommodation call for serving a specific food or an entire meal that does not meet the meal pattern requirements. For example, if an infant’s disability is an infant formula that is not iron-fortified, a medical statement is required for reimbursement. In these situations, request a written medical statement, signed by a State recognized medical authority, such as a physician, authorized to write medical prescriptions under State law (State recognized medical authority).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100" dirty="0" smtClean="0">
                <a:effectLst/>
                <a:latin typeface="Calibri Light" panose="020F0302020204030204" pitchFamily="34" charset="0"/>
                <a:ea typeface="Calibri" panose="020F0502020204030204" pitchFamily="34" charset="0"/>
                <a:cs typeface="Times New Roman" panose="02020603050405020304" pitchFamily="18" charset="0"/>
              </a:rPr>
              <a:t> </a:t>
            </a:r>
            <a:r>
              <a:rPr lang="en-US" sz="1100" dirty="0" smtClean="0">
                <a:effectLst/>
                <a:latin typeface="Calibri Light" panose="020F0302020204030204" pitchFamily="34" charset="0"/>
                <a:ea typeface="Calibri" panose="020F0502020204030204" pitchFamily="34" charset="0"/>
                <a:cs typeface="Arial" panose="020B0604020202020204" pitchFamily="34" charset="0"/>
              </a:rPr>
              <a:t>A medical statement should feature two key factors:  </a:t>
            </a: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Clr>
                <a:srgbClr val="002060"/>
              </a:buClr>
              <a:buSzPts val="1200"/>
              <a:buFont typeface="Arial" panose="020B0604020202020204" pitchFamily="34" charset="0"/>
              <a:buChar char="•"/>
            </a:pPr>
            <a:r>
              <a:rPr lang="en-US" sz="110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Enough information about the participant’s disability to allow you to understand how it affects their diet</a:t>
            </a:r>
          </a:p>
          <a:p>
            <a:pPr marL="171450" marR="0" lvl="0" indent="-171450">
              <a:spcBef>
                <a:spcPts val="0"/>
              </a:spcBef>
              <a:spcAft>
                <a:spcPts val="0"/>
              </a:spcAft>
              <a:buClr>
                <a:srgbClr val="002060"/>
              </a:buClr>
              <a:buSzPts val="1200"/>
              <a:buFont typeface="Arial" panose="020B0604020202020204" pitchFamily="34" charset="0"/>
              <a:buChar char="•"/>
            </a:pPr>
            <a:r>
              <a:rPr lang="en-US" sz="110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Recommends alternate food items to ensure you know just what you can serve to the participant</a:t>
            </a:r>
          </a:p>
          <a:p>
            <a:pPr marL="0" marR="0" indent="0">
              <a:spcBef>
                <a:spcPts val="0"/>
              </a:spcBef>
              <a:spcAft>
                <a:spcPts val="0"/>
              </a:spcAft>
              <a:buNone/>
            </a:pPr>
            <a:endParaRPr lang="en-US" sz="110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1100" dirty="0" smtClean="0">
                <a:solidFill>
                  <a:srgbClr val="000000"/>
                </a:solidFill>
                <a:effectLst/>
                <a:latin typeface="Calibri Light" panose="020F0302020204030204" pitchFamily="34" charset="0"/>
                <a:ea typeface="Calibri" panose="020F0502020204030204" pitchFamily="34" charset="0"/>
                <a:cs typeface="Arial" panose="020B0604020202020204" pitchFamily="34" charset="0"/>
              </a:rPr>
              <a:t>Once you receive</a:t>
            </a:r>
            <a:r>
              <a:rPr lang="en-US" sz="1100"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 medical statement, review it carefully to make sure that it provides the necessary information for meeting the needs of those requiring meal modifications. If it does not, request additional information to ensure you know how to best meet the needs of those requiring modifications. In addition, always keep all medical statements on file in your facility. </a:t>
            </a:r>
          </a:p>
          <a:p>
            <a:endParaRPr lang="en-US" dirty="0" smtClean="0"/>
          </a:p>
          <a:p>
            <a:r>
              <a:rPr lang="en-US" dirty="0" smtClean="0"/>
              <a:t>Please</a:t>
            </a:r>
            <a:r>
              <a:rPr lang="en-US" baseline="0" dirty="0" smtClean="0"/>
              <a:t> note that centers should not question disabilities.</a:t>
            </a:r>
            <a:endParaRPr lang="en-US" dirty="0" smtClean="0"/>
          </a:p>
          <a:p>
            <a:pPr marL="0" marR="0" algn="just">
              <a:spcBef>
                <a:spcPts val="0"/>
              </a:spcBef>
              <a:spcAft>
                <a:spcPts val="0"/>
              </a:spcAft>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139700" indent="0">
              <a:buNone/>
            </a:pP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endPar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r>
              <a:rPr lang="en-US" sz="1100" b="1" dirty="0" smtClean="0">
                <a:effectLst/>
                <a:latin typeface="Calibri Light" panose="020F0302020204030204" pitchFamily="34" charset="0"/>
                <a:ea typeface="Calibri" panose="020F0502020204030204" pitchFamily="34" charset="0"/>
                <a:cs typeface="Times New Roman" panose="02020603050405020304" pitchFamily="18" charset="0"/>
              </a:rPr>
              <a:t>&lt;NEXT SLIDE&gt;</a:t>
            </a:r>
          </a:p>
          <a:p>
            <a:endParaRPr lang="en-US" dirty="0" smtClean="0"/>
          </a:p>
          <a:p>
            <a:pPr marL="0" marR="0" algn="just">
              <a:lnSpc>
                <a:spcPts val="1800"/>
              </a:lnSpc>
              <a:spcBef>
                <a:spcPts val="0"/>
              </a:spcBef>
              <a:spcAft>
                <a:spcPts val="0"/>
              </a:spcAft>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56265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smtClean="0"/>
              <a:t>Point of Service Meal</a:t>
            </a:r>
            <a:r>
              <a:rPr lang="en-US" baseline="0" dirty="0" smtClean="0"/>
              <a:t> counts look much different for infants than they do for children and adults.</a:t>
            </a:r>
          </a:p>
          <a:p>
            <a:endParaRPr lang="en-US" dirty="0" smtClean="0"/>
          </a:p>
          <a:p>
            <a:r>
              <a:rPr lang="en-US" dirty="0" smtClean="0"/>
              <a:t>Infants do not typically eat on a strict schedule and do not necessarily eat at traditional breakfast, lunch, or supper times. Rather, it is best to feed infants when they show signs of being hungry. This helps ensure that the infant gets the right amount of food for growth. This “on demand” feeding is considered better for the baby and is supported by FNS. Additionally, the quantity of food an infant consumes changes from feeding to feeding or day to day. Because of an infant’s varied eating pattern, centers and day care homes should be mindful of what the infant eats over the course of the entire day versus each individual feeding. As long as all the required food components (i.e., breastmilk and/or infant formula and the solid foods the infant is developmentally ready to accept) are offered over the course of the entire day, they may be counted towards reimbursable meals. Infant meals must not be disallowed due solely to the fact that foods are served outside of established meal time periods. </a:t>
            </a:r>
          </a:p>
          <a:p>
            <a:endParaRPr lang="en-US" dirty="0" smtClean="0"/>
          </a:p>
          <a:p>
            <a:r>
              <a:rPr lang="en-US" dirty="0" smtClean="0"/>
              <a:t>For example, if an infant was breastfed at home right before arriving at the center or day care home, the infant may not be hungry for the breakfast meal when he or she first arrives. The center or day care home may offer the meal to the infant later in the morning when the infant is hungry and still claim the breakfast meal. As another example, if an infant who is developmentally ready to eat pureed vegetables is not hungry for the pureed vegetables at lunch, then the pureed vegetables may be offered at another time during the day and the lunch meal may still be claimed for reimbursement. As a reminder, Program participants, including infants, do not need to consume the entire meal offered in order for the meal to be reimbursed. </a:t>
            </a:r>
          </a:p>
          <a:p>
            <a:pPr marL="139700" indent="0">
              <a:buNone/>
            </a:pP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endParaRPr lang="en-US" sz="1100" baseline="0" dirty="0" smtClean="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lgn="just">
              <a:lnSpc>
                <a:spcPts val="1800"/>
              </a:lnSpc>
              <a:spcBef>
                <a:spcPts val="0"/>
              </a:spcBef>
              <a:spcAft>
                <a:spcPts val="0"/>
              </a:spcAft>
              <a:buNone/>
            </a:pPr>
            <a:r>
              <a:rPr lang="en-US" sz="1100" b="1" dirty="0" smtClean="0">
                <a:effectLst/>
                <a:latin typeface="Calibri Light" panose="020F0302020204030204" pitchFamily="34" charset="0"/>
                <a:ea typeface="Calibri" panose="020F0502020204030204" pitchFamily="34" charset="0"/>
                <a:cs typeface="Times New Roman" panose="02020603050405020304" pitchFamily="18" charset="0"/>
              </a:rPr>
              <a:t>&lt;NEXT SLIDE&gt;</a:t>
            </a:r>
          </a:p>
          <a:p>
            <a:endParaRPr lang="en-US" dirty="0" smtClean="0"/>
          </a:p>
          <a:p>
            <a:pPr marL="0" marR="0" algn="just">
              <a:lnSpc>
                <a:spcPts val="1800"/>
              </a:lnSpc>
              <a:spcBef>
                <a:spcPts val="0"/>
              </a:spcBef>
              <a:spcAft>
                <a:spcPts val="0"/>
              </a:spcAft>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57923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6772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10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Here is a sample cycle</a:t>
            </a:r>
            <a:r>
              <a:rPr lang="en-US" sz="1100" baseline="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 menu for infants, 6-11 months old. This was created by the National CACFP Sponsors Association. You’ll see here at the bottom, there is a note that indicates that all foods are subject to the individual infant and their developmental readiness.</a:t>
            </a:r>
          </a:p>
          <a:p>
            <a:pPr marL="0" marR="0" lvl="0" indent="0" algn="l" defTabSz="914400" rtl="0" eaLnBrk="1" fontAlgn="auto" latinLnBrk="0" hangingPunct="1">
              <a:lnSpc>
                <a:spcPts val="1800"/>
              </a:lnSpc>
              <a:spcBef>
                <a:spcPts val="0"/>
              </a:spcBef>
              <a:spcAft>
                <a:spcPts val="0"/>
              </a:spcAft>
              <a:buClrTx/>
              <a:buSzTx/>
              <a:buFontTx/>
              <a:buNone/>
              <a:tabLst/>
              <a:defRPr/>
            </a:pPr>
            <a:endParaRPr lang="en-US" sz="1100" baseline="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sz="1100" baseline="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To the left are the meal pattern requirements and components. The right columns are the days of the week. You’ll notice that the foods listed are the right texture and consistency for infants.</a:t>
            </a:r>
          </a:p>
          <a:p>
            <a:pPr marL="0" marR="0" lvl="0" indent="0" algn="l" defTabSz="914400" rtl="0" eaLnBrk="1" fontAlgn="auto" latinLnBrk="0" hangingPunct="1">
              <a:lnSpc>
                <a:spcPts val="1800"/>
              </a:lnSpc>
              <a:spcBef>
                <a:spcPts val="0"/>
              </a:spcBef>
              <a:spcAft>
                <a:spcPts val="0"/>
              </a:spcAft>
              <a:buClrTx/>
              <a:buSzTx/>
              <a:buFontTx/>
              <a:buNone/>
              <a:tabLst/>
              <a:defRPr/>
            </a:pPr>
            <a:endParaRPr lang="en-US" sz="1100" baseline="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sz="1100" baseline="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Please note this menu is missing the non-discrimination statement.</a:t>
            </a: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a:lnSpc>
                <a:spcPts val="1800"/>
              </a:lnSpc>
              <a:spcBef>
                <a:spcPts val="0"/>
              </a:spcBef>
              <a:spcAft>
                <a:spcPts val="0"/>
              </a:spcAft>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nSpc>
                <a:spcPts val="1800"/>
              </a:lnSpc>
              <a:spcBef>
                <a:spcPts val="0"/>
              </a:spcBef>
              <a:spcAft>
                <a:spcPts val="0"/>
              </a:spcAft>
              <a:buNone/>
            </a:pP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1977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10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Here is another sample cycle</a:t>
            </a:r>
            <a:r>
              <a:rPr lang="en-US" sz="1100" baseline="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 menu for Breakfast and Lunch for infants, 6 through 11 months old. This is set up a bit differently, as the serving sizes are listed next to the item being served</a:t>
            </a:r>
          </a:p>
        </p:txBody>
      </p:sp>
    </p:spTree>
    <p:extLst>
      <p:ext uri="{BB962C8B-B14F-4D97-AF65-F5344CB8AC3E}">
        <p14:creationId xmlns:p14="http://schemas.microsoft.com/office/powerpoint/2010/main" val="3383475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10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Here is a sample individualized infant</a:t>
            </a:r>
            <a:r>
              <a:rPr lang="en-US" sz="1100" baseline="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 weekly menu. This is for 0 through the end of 5 months. The name of each infant is listed at the top, along with their birthday and center information. The meal pattern for this age group is on the left, and the total meal counts are listed on the right.</a:t>
            </a:r>
          </a:p>
          <a:p>
            <a:pPr marL="0" marR="0" lvl="0" indent="0" algn="l" defTabSz="914400" rtl="0" eaLnBrk="1" fontAlgn="auto" latinLnBrk="0" hangingPunct="1">
              <a:lnSpc>
                <a:spcPts val="1800"/>
              </a:lnSpc>
              <a:spcBef>
                <a:spcPts val="0"/>
              </a:spcBef>
              <a:spcAft>
                <a:spcPts val="0"/>
              </a:spcAft>
              <a:buClrTx/>
              <a:buSzTx/>
              <a:buFontTx/>
              <a:buNone/>
              <a:tabLst/>
              <a:defRPr/>
            </a:pPr>
            <a:endParaRPr lang="en-US" sz="1100" b="0" baseline="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a:lnSpc>
                <a:spcPts val="1800"/>
              </a:lnSpc>
              <a:spcBef>
                <a:spcPts val="0"/>
              </a:spcBef>
              <a:spcAft>
                <a:spcPts val="0"/>
              </a:spcAft>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9708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969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Before we dive into</a:t>
            </a:r>
            <a:r>
              <a:rPr lang="en-US" baseline="0" dirty="0" smtClean="0"/>
              <a:t> the meal pattern requirements</a:t>
            </a:r>
            <a:r>
              <a:rPr lang="en-US" dirty="0" smtClean="0"/>
              <a:t>,</a:t>
            </a:r>
            <a:r>
              <a:rPr lang="en-US" baseline="0" dirty="0" smtClean="0"/>
              <a:t> let’s look at a Scenario. A child care center or a family day home provider participating in the CACFP does not provide infant foods and/or formula to infants in their care and requires parents to supply these items.</a:t>
            </a:r>
          </a:p>
          <a:p>
            <a:pPr marL="5969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5969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baseline="0" dirty="0" smtClean="0"/>
              <a:t>CLICK NEXT </a:t>
            </a:r>
            <a:r>
              <a:rPr lang="en-US" baseline="0" dirty="0" smtClean="0"/>
              <a:t>Is this allowable?</a:t>
            </a:r>
          </a:p>
          <a:p>
            <a:pPr marL="5969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5969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baseline="0" dirty="0" smtClean="0"/>
              <a:t>&lt;NEXT SLIDE&gt;</a:t>
            </a:r>
          </a:p>
          <a:p>
            <a:pPr marL="596900" lvl="1" indent="0">
              <a:buNone/>
            </a:pPr>
            <a:endParaRPr lang="en-US" baseline="0" dirty="0" smtClean="0"/>
          </a:p>
        </p:txBody>
      </p:sp>
    </p:spTree>
    <p:extLst>
      <p:ext uri="{BB962C8B-B14F-4D97-AF65-F5344CB8AC3E}">
        <p14:creationId xmlns:p14="http://schemas.microsoft.com/office/powerpoint/2010/main" val="326225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10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This is the same Individualized</a:t>
            </a:r>
            <a:r>
              <a:rPr lang="en-US" sz="1100" baseline="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 Infant Menu, but for the 6 through 11 month age group. The meal pattern is still listed to the left. Centers and providers can list the foods offered for each day of the week.</a:t>
            </a:r>
          </a:p>
          <a:p>
            <a:pPr marL="0" marR="0" lvl="0" indent="0" algn="l" defTabSz="914400" rtl="0" eaLnBrk="1" fontAlgn="auto" latinLnBrk="0" hangingPunct="1">
              <a:lnSpc>
                <a:spcPts val="1800"/>
              </a:lnSpc>
              <a:spcBef>
                <a:spcPts val="0"/>
              </a:spcBef>
              <a:spcAft>
                <a:spcPts val="0"/>
              </a:spcAft>
              <a:buClrTx/>
              <a:buSzTx/>
              <a:buFontTx/>
              <a:buNone/>
              <a:tabLst/>
              <a:defRPr/>
            </a:pPr>
            <a:endParaRPr lang="en-US" sz="1100" baseline="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sz="1100" baseline="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If the Individualized Infant Menu method is used, centers and providers must keep copies of these menus on site.</a:t>
            </a: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endParaRPr lang="en-US" sz="1100" b="0" baseline="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a:lnSpc>
                <a:spcPts val="1800"/>
              </a:lnSpc>
              <a:spcBef>
                <a:spcPts val="0"/>
              </a:spcBef>
              <a:spcAft>
                <a:spcPts val="0"/>
              </a:spcAft>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5090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10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Here is a sample of an activity log for an infant.</a:t>
            </a:r>
            <a:r>
              <a:rPr lang="en-US" sz="1100" baseline="0" dirty="0" smtClean="0">
                <a:solidFill>
                  <a:srgbClr val="000000"/>
                </a:solidFill>
                <a:effectLst/>
                <a:latin typeface="Calibri Light" panose="020F0302020204030204" pitchFamily="34" charset="0"/>
                <a:ea typeface="Calibri" panose="020F0502020204030204" pitchFamily="34" charset="0"/>
                <a:cs typeface="Calibri" panose="020F0502020204030204" pitchFamily="34" charset="0"/>
              </a:rPr>
              <a:t> Many centers now choose to document these items electronically, most commonly with Apps. This is an acceptable means of documentation, as long as the information can be retrieved and pulled to be reviewed at a later date.</a:t>
            </a:r>
            <a:endParaRPr lang="en-US" sz="1100" b="0" baseline="0" dirty="0" smtClean="0">
              <a:solidFill>
                <a:srgbClr val="002060"/>
              </a:solidFill>
              <a:effectLst/>
              <a:latin typeface="Calibri Light" panose="020F0302020204030204" pitchFamily="34" charset="0"/>
              <a:ea typeface="Calibri" panose="020F0502020204030204" pitchFamily="34" charset="0"/>
              <a:cs typeface="Calibri" panose="020F0502020204030204" pitchFamily="34" charset="0"/>
            </a:endParaRPr>
          </a:p>
          <a:p>
            <a:pPr marL="0" marR="0">
              <a:lnSpc>
                <a:spcPts val="1800"/>
              </a:lnSpc>
              <a:spcBef>
                <a:spcPts val="0"/>
              </a:spcBef>
              <a:spcAft>
                <a:spcPts val="0"/>
              </a:spcAft>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a:lnSpc>
                <a:spcPts val="1800"/>
              </a:lnSpc>
              <a:spcBef>
                <a:spcPts val="0"/>
              </a:spcBef>
              <a:spcAft>
                <a:spcPts val="0"/>
              </a:spcAft>
            </a:pPr>
            <a:endParaRPr lang="en-US" sz="1100" dirty="0" smtClean="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98031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defTabSz="929579">
              <a:buClrTx/>
              <a:buSzTx/>
              <a:buNone/>
              <a:defRPr/>
            </a:pPr>
            <a:r>
              <a:rPr lang="en-US" altLang="en-US" dirty="0" smtClean="0"/>
              <a:t>This World Health Organization</a:t>
            </a:r>
            <a:r>
              <a:rPr lang="en-US" altLang="en-US" baseline="0" dirty="0" smtClean="0"/>
              <a:t> </a:t>
            </a:r>
            <a:r>
              <a:rPr lang="en-US" altLang="en-US" dirty="0" smtClean="0"/>
              <a:t>declaration is the foundational statement for our efforts. Human milk saves lives</a:t>
            </a:r>
            <a:r>
              <a:rPr lang="en-US" altLang="en-US" baseline="0" dirty="0" smtClean="0"/>
              <a:t> </a:t>
            </a:r>
            <a:r>
              <a:rPr lang="en-US" altLang="en-US" dirty="0" smtClean="0"/>
              <a:t>and establishes an opportunity for optimal life long health. Breastmilk protects infants from SIDS, asthma, ear infections, diarrhea, constipation,</a:t>
            </a:r>
            <a:r>
              <a:rPr lang="en-US" altLang="en-US" baseline="0" dirty="0" smtClean="0"/>
              <a:t> obesity, pneumonia, and cancer and improves the health of breastfeeding women. Lactation is a central  part of the reproductive cycle of conception, pregnancy, and birth. </a:t>
            </a:r>
            <a:r>
              <a:rPr lang="en-US" dirty="0" smtClean="0"/>
              <a:t>Human milk is not only the ideal food for infants, but it is the only food that infants need for the first six months of life. </a:t>
            </a:r>
          </a:p>
          <a:p>
            <a:pPr marL="0" indent="0" defTabSz="929579">
              <a:buClrTx/>
              <a:buSzTx/>
              <a:buNone/>
              <a:defRPr/>
            </a:pPr>
            <a:endParaRPr lang="en-US" altLang="en-US" dirty="0" smtClean="0"/>
          </a:p>
          <a:p>
            <a:pPr marL="0" indent="0" defTabSz="929579">
              <a:buClrTx/>
              <a:buSzTx/>
              <a:buNone/>
              <a:defRPr/>
            </a:pPr>
            <a:r>
              <a:rPr lang="en-US" altLang="en-US" dirty="0" smtClean="0"/>
              <a:t>The World Health Organization</a:t>
            </a:r>
            <a:r>
              <a:rPr lang="en-US" altLang="en-US" baseline="0" dirty="0" smtClean="0"/>
              <a:t>, the American Academy of Pediatrics, the US Surgeon General and the Virginia Department of Health all recommend that infants receive Mother’s milk for at least the first full year to receive optimal health benefits. </a:t>
            </a:r>
          </a:p>
          <a:p>
            <a:pPr marL="0" indent="0" defTabSz="929579">
              <a:buClrTx/>
              <a:buSzTx/>
              <a:buNone/>
              <a:defRPr/>
            </a:pPr>
            <a:endParaRPr lang="en-US" altLang="en-US" baseline="0" dirty="0" smtClean="0"/>
          </a:p>
          <a:p>
            <a:pPr marL="0" indent="0" defTabSz="929579">
              <a:buClrTx/>
              <a:buSzTx/>
              <a:buNone/>
              <a:defRPr/>
            </a:pPr>
            <a:r>
              <a:rPr lang="en-US" altLang="en-US" baseline="0" dirty="0" smtClean="0"/>
              <a:t>So, what can Child Cares do to promote breastfeeding? </a:t>
            </a:r>
          </a:p>
        </p:txBody>
      </p:sp>
    </p:spTree>
    <p:extLst>
      <p:ext uri="{BB962C8B-B14F-4D97-AF65-F5344CB8AC3E}">
        <p14:creationId xmlns:p14="http://schemas.microsoft.com/office/powerpoint/2010/main" val="2122195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US" sz="1100" dirty="0" smtClean="0"/>
              <a:t>The Breastfeeding Friendly Child Care Center Tool kit a self guided resource to help Child Care providers adopt best practices to support breastfeeding families.  </a:t>
            </a:r>
          </a:p>
          <a:p>
            <a:pPr marL="139700" indent="0">
              <a:buFontTx/>
              <a:buNone/>
            </a:pPr>
            <a:endParaRPr lang="en-US" sz="1100" dirty="0" smtClean="0"/>
          </a:p>
          <a:p>
            <a:pPr marL="139700" indent="0">
              <a:buFontTx/>
              <a:buNone/>
            </a:pPr>
            <a:r>
              <a:rPr lang="en-US" sz="1100" dirty="0" smtClean="0"/>
              <a:t>It is available on the VDH website for free</a:t>
            </a:r>
          </a:p>
          <a:p>
            <a:pPr marL="139700" indent="0">
              <a:buFontTx/>
              <a:buNone/>
            </a:pPr>
            <a:endParaRPr lang="en-US" sz="1100" dirty="0" smtClean="0"/>
          </a:p>
          <a:p>
            <a:pPr marL="139700" indent="0">
              <a:buFontTx/>
              <a:buNone/>
            </a:pPr>
            <a:r>
              <a:rPr lang="en-US" sz="1100" b="1" dirty="0" smtClean="0"/>
              <a:t>CLICK NEXT </a:t>
            </a:r>
            <a:r>
              <a:rPr lang="en-US" sz="1100" dirty="0" smtClean="0"/>
              <a:t>The toolkit can be ordered here: If</a:t>
            </a:r>
            <a:r>
              <a:rPr lang="en-US" sz="1100" baseline="0" dirty="0" smtClean="0"/>
              <a:t> you would like to have a copy, please fill out a request form.</a:t>
            </a:r>
            <a:endParaRPr lang="en-US" dirty="0" smtClean="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en-US" baseline="0" dirty="0" smtClean="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en-US" baseline="0" dirty="0" smtClean="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en-US" baseline="0" dirty="0" smtClean="0"/>
              <a:t>The Virginia Department of Health collaborated with the Virginia Breastfeeding Coalition and Childcare Aware of Virginia to launch a statewide Breastfeeding Friendly Recognition Program. There are 5 Implementation Standards.</a:t>
            </a:r>
          </a:p>
          <a:p>
            <a:pPr marL="139700" indent="0">
              <a:buNone/>
            </a:pPr>
            <a:endParaRPr lang="en-US" dirty="0"/>
          </a:p>
        </p:txBody>
      </p:sp>
    </p:spTree>
    <p:extLst>
      <p:ext uri="{BB962C8B-B14F-4D97-AF65-F5344CB8AC3E}">
        <p14:creationId xmlns:p14="http://schemas.microsoft.com/office/powerpoint/2010/main" val="574051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The</a:t>
            </a:r>
            <a:r>
              <a:rPr lang="en-US" baseline="0" dirty="0" smtClean="0"/>
              <a:t> first standard in the VA breastfeeding friendly child care recognition program is the Environment Standard. Child cares meet this standard by having a </a:t>
            </a:r>
            <a:r>
              <a:rPr lang="en-US" dirty="0" smtClean="0"/>
              <a:t>culturally appropriate, breastfeeding-friendly environment that welcomes families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The next</a:t>
            </a:r>
            <a:r>
              <a:rPr lang="en-US" baseline="0" dirty="0" smtClean="0"/>
              <a:t> standard is the Family Support Standard. Centers meet this if </a:t>
            </a:r>
            <a:r>
              <a:rPr lang="en-US" dirty="0" smtClean="0"/>
              <a:t>Information about breastfeeding is provided to new mothers and family members.  An example</a:t>
            </a:r>
            <a:r>
              <a:rPr lang="en-US" baseline="0" dirty="0" smtClean="0"/>
              <a:t> will be to p</a:t>
            </a:r>
            <a:r>
              <a:rPr lang="en-US" dirty="0" smtClean="0"/>
              <a:t>ost</a:t>
            </a:r>
            <a:r>
              <a:rPr lang="en-US" baseline="0" dirty="0" smtClean="0"/>
              <a:t> information about WIC and other Community Based Breastfeeding support groups. Every WIC office has a community resource list and we are happy to share them with our community partners. There are also huge numbers of many free online resources.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The third standard is the Infant Feeding standard. As we mentioned earlier, infants should be fed on-demand, and the program should communicate with parent/guardians about infant feeding preferences. Staff should be trained to watch the baby for feeding cues and signs of readiness—not the clock.</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0" indent="0" defTabSz="929579">
              <a:buNone/>
              <a:defRPr/>
            </a:pPr>
            <a:r>
              <a:rPr lang="en-US" baseline="0" dirty="0" smtClean="0"/>
              <a:t>The fourth standard is the Professional Development Standard. </a:t>
            </a:r>
            <a:r>
              <a:rPr lang="en-US" dirty="0" smtClean="0"/>
              <a:t>All program staff who care for children ages 0-3 and at least one director/administrator will complete training in lactation to build the skills to support and promote breastfeeding. </a:t>
            </a:r>
          </a:p>
          <a:p>
            <a:pPr marL="0" indent="0" defTabSz="929579">
              <a:buNone/>
              <a:defRPr/>
            </a:pPr>
            <a:endParaRPr lang="en-US" dirty="0" smtClean="0"/>
          </a:p>
          <a:p>
            <a:pPr marL="0" indent="0" defTabSz="929579">
              <a:buNone/>
              <a:defRPr/>
            </a:pPr>
            <a:r>
              <a:rPr lang="en-US" dirty="0" smtClean="0"/>
              <a:t>The content</a:t>
            </a:r>
            <a:r>
              <a:rPr lang="en-US" baseline="0" dirty="0" smtClean="0"/>
              <a:t> must include:</a:t>
            </a:r>
          </a:p>
          <a:p>
            <a:pPr lvl="0"/>
            <a:r>
              <a:rPr lang="en-US" dirty="0" smtClean="0"/>
              <a:t>The benefits of breastfeeding</a:t>
            </a:r>
          </a:p>
          <a:p>
            <a:pPr lvl="0"/>
            <a:r>
              <a:rPr lang="en-US" dirty="0" smtClean="0"/>
              <a:t>Infant feeding in response to baby’s cues/paced bottle feeding</a:t>
            </a:r>
          </a:p>
          <a:p>
            <a:pPr lvl="0"/>
            <a:r>
              <a:rPr lang="en-US" dirty="0" smtClean="0"/>
              <a:t>Promoting and supporting breastfeeding mothers/babies</a:t>
            </a:r>
          </a:p>
          <a:p>
            <a:pPr lvl="0"/>
            <a:r>
              <a:rPr lang="en-US" dirty="0" smtClean="0"/>
              <a:t>Storage and handling of breastmilk*</a:t>
            </a:r>
          </a:p>
          <a:p>
            <a:pPr marL="0" indent="0" defTabSz="929579">
              <a:buNone/>
              <a:defRPr/>
            </a:pPr>
            <a:endParaRPr lang="en-US" baseline="0" dirty="0" smtClean="0"/>
          </a:p>
          <a:p>
            <a:pPr marL="0" indent="0" defTabSz="929579">
              <a:buNone/>
              <a:defRPr/>
            </a:pPr>
            <a:r>
              <a:rPr lang="en-US" dirty="0" smtClean="0"/>
              <a:t>Training on these topics can be found at</a:t>
            </a:r>
            <a:r>
              <a:rPr lang="en-US" baseline="0" dirty="0" smtClean="0"/>
              <a:t> </a:t>
            </a:r>
            <a:r>
              <a:rPr lang="en-US" dirty="0" smtClean="0"/>
              <a:t>the Better Kid Care or Go NAPSACC breastfeeding and infant feeding modules. </a:t>
            </a:r>
          </a:p>
          <a:p>
            <a:pPr marL="0" indent="0" defTabSz="929579">
              <a:buNone/>
              <a:defRPr/>
            </a:pPr>
            <a:endParaRPr lang="en-US" dirty="0" smtClean="0"/>
          </a:p>
          <a:p>
            <a:pPr marL="0" indent="0" defTabSz="929579">
              <a:buNone/>
              <a:defRPr/>
            </a:pPr>
            <a:r>
              <a:rPr lang="en-US" dirty="0" smtClean="0"/>
              <a:t>The last standard is the Breastfeeding Policy Standard. Centers/Providers can meet this standard if the program has a written policy that reflects support for breastfeeding mothers and families, that is shared with staff and families.</a:t>
            </a:r>
          </a:p>
          <a:p>
            <a:pPr marL="139700" indent="0">
              <a:buNone/>
            </a:pPr>
            <a:r>
              <a:rPr lang="en-US" dirty="0" smtClean="0"/>
              <a:t>The written policy addresses the following:</a:t>
            </a:r>
          </a:p>
          <a:p>
            <a:pPr lvl="0"/>
            <a:r>
              <a:rPr lang="en-US" dirty="0" smtClean="0"/>
              <a:t>A private space is available for breastfeeding mothers to use.</a:t>
            </a:r>
          </a:p>
          <a:p>
            <a:pPr lvl="0"/>
            <a:r>
              <a:rPr lang="en-US" dirty="0" smtClean="0"/>
              <a:t>Staff will encourage and assist mothers to provide breastmilk to their children</a:t>
            </a:r>
          </a:p>
          <a:p>
            <a:pPr lvl="0"/>
            <a:r>
              <a:rPr lang="en-US" dirty="0" smtClean="0"/>
              <a:t>Infants will be fed on demand, and mothers will be informed about child’s feeding preferences</a:t>
            </a:r>
          </a:p>
          <a:p>
            <a:pPr lvl="0"/>
            <a:r>
              <a:rPr lang="en-US" dirty="0" smtClean="0"/>
              <a:t>Staff will be trained on breastfeeding support practices, and handling/storage of breastmilk. </a:t>
            </a:r>
          </a:p>
          <a:p>
            <a:r>
              <a:rPr lang="en-US" dirty="0" smtClean="0"/>
              <a:t>Staff know the policy and it is available for reference. </a:t>
            </a:r>
          </a:p>
          <a:p>
            <a:endParaRPr lang="en-US" dirty="0" smtClean="0"/>
          </a:p>
          <a:p>
            <a:pPr marL="139700" indent="0">
              <a:buNone/>
            </a:pPr>
            <a:r>
              <a:rPr lang="en" dirty="0" smtClean="0">
                <a:solidFill>
                  <a:srgbClr val="FF7B59"/>
                </a:solidFill>
                <a:latin typeface="Times New Roman" panose="02020603050405020304" pitchFamily="18" charset="0"/>
                <a:cs typeface="Times New Roman" panose="02020603050405020304" pitchFamily="18" charset="0"/>
              </a:rPr>
              <a:t>The Virginia Breastfeeding Friendly Child Care Recognition Program </a:t>
            </a:r>
            <a:r>
              <a:rPr lang="en-US" dirty="0" smtClean="0"/>
              <a:t>is updating the Breastfeeding Friendly Child Care Tool kit and it will include a  sample policy.  Once</a:t>
            </a:r>
            <a:r>
              <a:rPr lang="en-US" baseline="0" dirty="0" smtClean="0"/>
              <a:t> you request a t</a:t>
            </a:r>
            <a:endParaRPr lang="en-US" dirty="0" smtClean="0"/>
          </a:p>
          <a:p>
            <a:pPr marL="0" indent="0" defTabSz="929579">
              <a:buNone/>
              <a:defRPr/>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95734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246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Thank you for your time and attention during today’s training. If you have any additional questions or would like to share some resources you’ve found helpful during your operation of the CACFP, please share them at the contact information on the screen, or reach out to your assigned Specialist.</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5752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solidFill>
                  <a:srgbClr val="000000"/>
                </a:solidFill>
              </a:rPr>
              <a:t>No—this is not allowable,</a:t>
            </a:r>
            <a:r>
              <a:rPr lang="en-US" sz="1100" baseline="0" dirty="0" smtClean="0">
                <a:solidFill>
                  <a:srgbClr val="000000"/>
                </a:solidFill>
              </a:rPr>
              <a:t> as t</a:t>
            </a:r>
            <a:r>
              <a:rPr lang="en-US" sz="1100" dirty="0" smtClean="0">
                <a:solidFill>
                  <a:srgbClr val="000000"/>
                </a:solidFill>
              </a:rPr>
              <a:t>his is a civil rights issue. All children who attend a participating center or home must be provided equal access to the benefits of the CACFP.  Therefore, infant formula and food </a:t>
            </a:r>
            <a:r>
              <a:rPr lang="en-US" sz="1100" b="1" u="sng" dirty="0" smtClean="0">
                <a:solidFill>
                  <a:srgbClr val="000000"/>
                </a:solidFill>
              </a:rPr>
              <a:t>must</a:t>
            </a:r>
            <a:r>
              <a:rPr lang="en-US" sz="1100" dirty="0" smtClean="0">
                <a:solidFill>
                  <a:srgbClr val="000000"/>
                </a:solidFill>
              </a:rPr>
              <a:t> be offered to infants at the center and parents cannot be asked or required to supply these items.  To withhold the program from any eligible age group</a:t>
            </a:r>
            <a:r>
              <a:rPr lang="en-US" sz="1100" baseline="0" dirty="0" smtClean="0">
                <a:solidFill>
                  <a:srgbClr val="000000"/>
                </a:solidFill>
              </a:rPr>
              <a:t> is age discrimination. Federal law prohibits discrimination based on race, color, National origin, age, sex, and disability.</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b="1" dirty="0" smtClean="0"/>
              <a:t>&lt;NEXT SLIDE&gt;</a:t>
            </a:r>
            <a:endParaRPr b="1" dirty="0"/>
          </a:p>
        </p:txBody>
      </p:sp>
    </p:spTree>
    <p:extLst>
      <p:ext uri="{BB962C8B-B14F-4D97-AF65-F5344CB8AC3E}">
        <p14:creationId xmlns:p14="http://schemas.microsoft.com/office/powerpoint/2010/main" val="3852893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spcBef>
                <a:spcPts val="0"/>
              </a:spcBef>
              <a:spcAft>
                <a:spcPts val="0"/>
              </a:spcAft>
              <a:buNone/>
            </a:pPr>
            <a:r>
              <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Previously, the infant meal pattern was split into three age groups—birth-2 months, 4-7 months, and 8-11 months.</a:t>
            </a:r>
          </a:p>
          <a:p>
            <a:pPr marL="0" marR="0" algn="just">
              <a:spcBef>
                <a:spcPts val="0"/>
              </a:spcBef>
              <a:spcAft>
                <a:spcPts val="0"/>
              </a:spcAft>
            </a:pPr>
            <a:endParaRPr lang="en-US" sz="1100" b="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b="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However, there are </a:t>
            </a:r>
            <a:r>
              <a:rPr lang="en-US" sz="1100" b="0" baseline="0" dirty="0" smtClean="0">
                <a:solidFill>
                  <a:srgbClr val="002060"/>
                </a:solidFill>
                <a:effectLst/>
                <a:latin typeface="Calibri Light" panose="020F0302020204030204" pitchFamily="34" charset="0"/>
                <a:ea typeface="Calibri" panose="020F0502020204030204" pitchFamily="34" charset="0"/>
                <a:cs typeface="Calibri Light" panose="020F0302020204030204" pitchFamily="34" charset="0"/>
              </a:rPr>
              <a:t>now only two age groups for the infant meal pattern.</a:t>
            </a:r>
          </a:p>
          <a:p>
            <a:pPr marL="171450" marR="0" lvl="0" indent="-171450" algn="just">
              <a:spcBef>
                <a:spcPts val="0"/>
              </a:spcBef>
              <a:spcAft>
                <a:spcPts val="0"/>
              </a:spcAft>
              <a:buClr>
                <a:srgbClr val="002060"/>
              </a:buClr>
              <a:buFont typeface="Arial" panose="020B0604020202020204" pitchFamily="34" charset="0"/>
              <a:buChar char="•"/>
            </a:pPr>
            <a:r>
              <a:rPr lang="en-US" sz="1100" dirty="0" smtClean="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Birth through the end of 5 months, and</a:t>
            </a:r>
            <a:endParaRPr lang="en-US" sz="1100" dirty="0" smtClean="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171450" marR="0" lvl="0" indent="-171450" algn="just">
              <a:spcBef>
                <a:spcPts val="0"/>
              </a:spcBef>
              <a:spcAft>
                <a:spcPts val="0"/>
              </a:spcAft>
              <a:buClr>
                <a:srgbClr val="002060"/>
              </a:buClr>
              <a:buFont typeface="Arial" panose="020B0604020202020204" pitchFamily="34" charset="0"/>
              <a:buChar char="•"/>
            </a:pPr>
            <a:r>
              <a:rPr lang="en-US" sz="1100" dirty="0" smtClean="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6 months through the end of 11 months </a:t>
            </a:r>
          </a:p>
          <a:p>
            <a:pPr marL="171450" marR="0" lvl="0" indent="-171450" algn="just">
              <a:spcBef>
                <a:spcPts val="0"/>
              </a:spcBef>
              <a:spcAft>
                <a:spcPts val="0"/>
              </a:spcAft>
              <a:buClr>
                <a:srgbClr val="002060"/>
              </a:buClr>
              <a:buFont typeface="Arial" panose="020B0604020202020204" pitchFamily="34" charset="0"/>
              <a:buChar char="•"/>
            </a:pPr>
            <a:endParaRPr lang="en-US" sz="1100" dirty="0" smtClean="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lvl="0" indent="0" algn="just">
              <a:spcBef>
                <a:spcPts val="0"/>
              </a:spcBef>
              <a:spcAft>
                <a:spcPts val="0"/>
              </a:spcAft>
              <a:buClr>
                <a:srgbClr val="002060"/>
              </a:buClr>
              <a:buFont typeface="Arial" panose="020B0604020202020204" pitchFamily="34" charset="0"/>
              <a:buNone/>
            </a:pPr>
            <a:r>
              <a:rPr lang="en-US" sz="1100" dirty="0" smtClean="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These</a:t>
            </a:r>
            <a:r>
              <a:rPr lang="en-US" sz="1100" baseline="0" dirty="0" smtClean="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 new age groups are consistent with the WIC age groups.</a:t>
            </a:r>
            <a:endParaRPr lang="en-US" sz="1100" dirty="0" smtClean="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79499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smtClean="0"/>
              <a:t>Let’s take a look at the Infant</a:t>
            </a:r>
            <a:r>
              <a:rPr lang="en-US" baseline="0" dirty="0" smtClean="0"/>
              <a:t> Breakfast Meal Pattern.</a:t>
            </a:r>
          </a:p>
          <a:p>
            <a:endParaRPr lang="en-US" baseline="0" dirty="0" smtClean="0"/>
          </a:p>
          <a:p>
            <a:pPr marL="139700" indent="0">
              <a:buNone/>
            </a:pPr>
            <a:r>
              <a:rPr lang="en-US" baseline="0" dirty="0" smtClean="0"/>
              <a:t>Birth through 5 months: with this age group, the only requirement is the 4-6 fluid ounces of breastmilk or formula.</a:t>
            </a:r>
          </a:p>
          <a:p>
            <a:endParaRPr lang="en-US" baseline="0" dirty="0" smtClean="0"/>
          </a:p>
          <a:p>
            <a:pPr marL="139700" indent="0">
              <a:buNone/>
            </a:pPr>
            <a:r>
              <a:rPr lang="en-US" baseline="0" dirty="0" smtClean="0"/>
              <a:t>For the 6 through 11 months age group, the required components of an infant breakfast include 6-8 fluid ounces of breastmilk or formula, a serving of infant cereal or a meat/meat alternate or a combination of both, and a serving of a vegetable or fruit or a combination of both.</a:t>
            </a:r>
          </a:p>
          <a:p>
            <a:endParaRPr lang="en-US" baseline="0" dirty="0" smtClean="0"/>
          </a:p>
          <a:p>
            <a:pPr marL="139700" indent="0">
              <a:buNone/>
            </a:pPr>
            <a:r>
              <a:rPr lang="en-US" baseline="0" dirty="0" smtClean="0"/>
              <a:t>You’ll notice here that serving sizes for solid foods within the 6-11month age group start at 0. This is to allow flexibility with serving those items if the child does not eat the entire portion. Additionally, it allows flexibility with serving those items if and when each child is developmentally ready. Please note that if a child is developmentally ready, that child must be served the food in order to claim reimbursement for that meal.</a:t>
            </a:r>
          </a:p>
          <a:p>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71786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smtClean="0"/>
              <a:t>Lunch and Supper look very similar to the Breakfast meal pattern for infants.</a:t>
            </a:r>
            <a:endParaRPr lang="en-US" baseline="0" dirty="0" smtClean="0"/>
          </a:p>
          <a:p>
            <a:endParaRPr lang="en-US" baseline="0" dirty="0" smtClean="0"/>
          </a:p>
          <a:p>
            <a:pPr marL="139700" indent="0">
              <a:buNone/>
            </a:pPr>
            <a:r>
              <a:rPr lang="en-US" baseline="0" dirty="0" smtClean="0"/>
              <a:t>Birth through 5 months: with this age group, the only requirement is the 4-6 fluid ounces of breastmilk or formula.</a:t>
            </a:r>
          </a:p>
          <a:p>
            <a:endParaRPr lang="en-US" baseline="0" dirty="0" smtClean="0"/>
          </a:p>
          <a:p>
            <a:pPr marL="139700" indent="0">
              <a:buNone/>
            </a:pPr>
            <a:r>
              <a:rPr lang="en-US" baseline="0" dirty="0" smtClean="0"/>
              <a:t>For the 6 through 11 months age group, the required components of an infant breakfast include 6-8 fluid ounces of breastmilk or formula, a serving of infant cereal or a meat/meat alternate or a combination of both, and a serving of a vegetable or fruit or a combination of both.</a:t>
            </a:r>
          </a:p>
          <a:p>
            <a:endParaRPr lang="en-US" baseline="0" dirty="0" smtClean="0"/>
          </a:p>
          <a:p>
            <a:pPr marL="139700" indent="0">
              <a:buNone/>
            </a:pPr>
            <a:r>
              <a:rPr lang="en-US" baseline="0" dirty="0" smtClean="0"/>
              <a:t>You’ll notice here again that serving sizes for solid foods within the 6-11month age group start at 0. Again, this is to allow flexibility with serving those items if the child does not eat the entire portion. Additionally, it allows flexibility with serving those items if and when each child is developmentally ready. Please note that if a child is developmentally ready, that child must be served the food in order to claim reimbursement for that meal.</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53750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smtClean="0"/>
              <a:t>With snack:</a:t>
            </a:r>
            <a:endParaRPr lang="en-US" baseline="0" dirty="0" smtClean="0"/>
          </a:p>
          <a:p>
            <a:endParaRPr lang="en-US" baseline="0" dirty="0" smtClean="0"/>
          </a:p>
          <a:p>
            <a:pPr marL="139700" indent="0">
              <a:buNone/>
            </a:pPr>
            <a:r>
              <a:rPr lang="en-US" baseline="0" dirty="0" smtClean="0"/>
              <a:t>Again, the only requirement for the birth through 5 months age group is the 4-6 fluid ounces of breastmilk or formula.</a:t>
            </a:r>
          </a:p>
          <a:p>
            <a:endParaRPr lang="en-US" baseline="0" dirty="0" smtClean="0"/>
          </a:p>
          <a:p>
            <a:pPr marL="139700" indent="0">
              <a:buNone/>
            </a:pPr>
            <a:r>
              <a:rPr lang="en-US" baseline="0" dirty="0" smtClean="0"/>
              <a:t>For the 6 through 11 months age group, the required components of an infant breakfast include 2-4 fluid ounces of breastmilk or formula, a serving of grains, and a serving of a vegetable or fruit of a combination of both.</a:t>
            </a:r>
          </a:p>
          <a:p>
            <a:endParaRPr lang="en-US" baseline="0" dirty="0" smtClean="0"/>
          </a:p>
          <a:p>
            <a:pPr marL="139700" indent="0">
              <a:buNone/>
            </a:pPr>
            <a:r>
              <a:rPr lang="en-US" baseline="0" dirty="0" smtClean="0"/>
              <a:t>You’ll notice here again that serving sizes for solid foods within the 6-11month age group start at 0. </a:t>
            </a:r>
            <a:r>
              <a:rPr lang="en-US" sz="2000" dirty="0" smtClean="0"/>
              <a:t>Ready to eat cereals may now be served as a grain component for Snack only.</a:t>
            </a:r>
            <a:r>
              <a:rPr lang="en-US" sz="2000" baseline="0" dirty="0" smtClean="0"/>
              <a:t> </a:t>
            </a:r>
            <a:r>
              <a:rPr lang="en-US" sz="2000" dirty="0" smtClean="0"/>
              <a:t>Certain ready to eat cereals can be potential choking hazards, always consider the developmental readiness of the child and how it applies to the consistency and texture of the ready to eat cereal. Similar to the Child and Adult meal pattern, ready to eat cereals may have no more than 6 grams of sugar per dry ounce of cereal.</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50180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100" b="0" dirty="0" smtClean="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Previously, the breastmilk and infant formula was the only required component for the first three months. However, breastmilk is the optimal source of nutrients for infants, and it is generally the only source of nutrients infants need for healthy growth and development during the first 6 months of life. </a:t>
            </a:r>
          </a:p>
          <a:p>
            <a:pPr marL="0" marR="0" indent="0">
              <a:spcBef>
                <a:spcPts val="0"/>
              </a:spcBef>
              <a:spcAft>
                <a:spcPts val="0"/>
              </a:spcAft>
              <a:buNone/>
            </a:pPr>
            <a:endParaRPr lang="en-US" sz="1100" b="1" dirty="0" smtClean="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endParaRPr lang="en-US" sz="1100" b="0" dirty="0" smtClean="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indent="0">
              <a:spcBef>
                <a:spcPts val="0"/>
              </a:spcBef>
              <a:spcAft>
                <a:spcPts val="0"/>
              </a:spcAft>
              <a:buNone/>
            </a:pPr>
            <a:r>
              <a:rPr lang="en-US" sz="1100" b="0" dirty="0" smtClean="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Particularly, breastmilk provides the right balance of proteins, healthy fats, vitamins, and other essential nutrients. It also helps to protect infants against illnesses and chronic diseases, such as obesity, asthma, and type 2 diabetes. What’s more, breastfeeding can have a positive effect on their emotional and physical wellbeing.  Therefore, the only required food component for infants between the ages of birth through the end of 5 months is a minimum of 4-6 fluid ounces of expressed breastmilk or infant formula for all meals and snacks.</a:t>
            </a:r>
            <a:endParaRPr lang="en-US" sz="1100" b="1" dirty="0" smtClean="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83451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p:nvPr/>
        </p:nvSpPr>
        <p:spPr>
          <a:xfrm rot="-679074">
            <a:off x="7424169" y="1110641"/>
            <a:ext cx="265609" cy="34947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389031" y="-184381"/>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519519" y="9493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8336996">
            <a:off x="4243138" y="-22224"/>
            <a:ext cx="467049" cy="4730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3778801">
            <a:off x="8116057" y="3817380"/>
            <a:ext cx="580177" cy="5874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2488733">
            <a:off x="6365042" y="2437342"/>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617181" y="4283744"/>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txBox="1">
            <a:spLocks noGrp="1"/>
          </p:cNvSpPr>
          <p:nvPr>
            <p:ph type="ctrTitle"/>
          </p:nvPr>
        </p:nvSpPr>
        <p:spPr>
          <a:xfrm>
            <a:off x="1676400" y="1412350"/>
            <a:ext cx="4637700" cy="2318700"/>
          </a:xfrm>
          <a:prstGeom prst="rect">
            <a:avLst/>
          </a:prstGeom>
        </p:spPr>
        <p:txBody>
          <a:bodyPr spcFirstLastPara="1" wrap="square" lIns="91425" tIns="91425" rIns="91425" bIns="91425" anchor="ctr" anchorCtr="0"/>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21" name="Google Shape;21;p2"/>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73523" y="349101"/>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760012" y="159538"/>
            <a:ext cx="971255" cy="101198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741321">
            <a:off x="5765601" y="-92132"/>
            <a:ext cx="547361" cy="56037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7953" y="1365498"/>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31131" y="20511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10592599">
            <a:off x="3091737" y="4454947"/>
            <a:ext cx="1090400" cy="80998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7924870">
            <a:off x="339964" y="303293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1232320">
            <a:off x="908097" y="2912232"/>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969070">
            <a:off x="976107" y="4357729"/>
            <a:ext cx="825137" cy="8356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319022">
            <a:off x="-115268" y="1393270"/>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220874" y="-212399"/>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90225">
            <a:off x="5567287" y="240208"/>
            <a:ext cx="943922" cy="103796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831654">
            <a:off x="2857171" y="4159157"/>
            <a:ext cx="1190515" cy="106886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1232584">
            <a:off x="956194" y="3077566"/>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2062504">
            <a:off x="499387" y="2832699"/>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34338" y="402317"/>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7406387">
            <a:off x="1005078" y="4425379"/>
            <a:ext cx="609879" cy="93752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461285" y="4408739"/>
            <a:ext cx="953706" cy="858029"/>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2" name="Google Shape;42;p2"/>
          <p:cNvSpPr/>
          <p:nvPr/>
        </p:nvSpPr>
        <p:spPr>
          <a:xfrm rot="3778908">
            <a:off x="8250490" y="3581090"/>
            <a:ext cx="405505" cy="713678"/>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3" name="Google Shape;43;p2"/>
          <p:cNvSpPr/>
          <p:nvPr/>
        </p:nvSpPr>
        <p:spPr>
          <a:xfrm rot="8336858">
            <a:off x="4172244" y="-119327"/>
            <a:ext cx="588749" cy="690936"/>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4" name="Google Shape;44;p2"/>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5" name="Google Shape;45;p2"/>
          <p:cNvSpPr/>
          <p:nvPr/>
        </p:nvSpPr>
        <p:spPr>
          <a:xfrm>
            <a:off x="6400478" y="2182183"/>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6" name="Google Shape;46;p2"/>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7" name="Google Shape;47;p2"/>
          <p:cNvSpPr/>
          <p:nvPr/>
        </p:nvSpPr>
        <p:spPr>
          <a:xfrm rot="788743">
            <a:off x="7507728" y="1267182"/>
            <a:ext cx="341357" cy="3494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788424">
            <a:off x="7600966" y="1268367"/>
            <a:ext cx="222930" cy="24052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3998065">
            <a:off x="7374395" y="1063551"/>
            <a:ext cx="267634" cy="28875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575490">
            <a:off x="8469081" y="3874407"/>
            <a:ext cx="345878" cy="608736"/>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EDEEF8"/>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18693" y="-460740"/>
            <a:ext cx="5327395" cy="545403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txBox="1">
            <a:spLocks noGrp="1"/>
          </p:cNvSpPr>
          <p:nvPr>
            <p:ph type="ctrTitle"/>
          </p:nvPr>
        </p:nvSpPr>
        <p:spPr>
          <a:xfrm>
            <a:off x="685800" y="1583350"/>
            <a:ext cx="4437600" cy="1159800"/>
          </a:xfrm>
          <a:prstGeom prst="rect">
            <a:avLst/>
          </a:prstGeom>
        </p:spPr>
        <p:txBody>
          <a:bodyPr spcFirstLastPara="1" wrap="square" lIns="91425" tIns="91425" rIns="91425" bIns="91425" anchor="b" anchorCtr="0"/>
          <a:lstStyle>
            <a:lvl1pPr lvl="0" rtl="0">
              <a:spcBef>
                <a:spcPts val="0"/>
              </a:spcBef>
              <a:spcAft>
                <a:spcPts val="0"/>
              </a:spcAft>
              <a:buSzPts val="4400"/>
              <a:buNone/>
              <a:defRPr sz="44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4" name="Google Shape;54;p3"/>
          <p:cNvSpPr txBox="1">
            <a:spLocks noGrp="1"/>
          </p:cNvSpPr>
          <p:nvPr>
            <p:ph type="subTitle" idx="1"/>
          </p:nvPr>
        </p:nvSpPr>
        <p:spPr>
          <a:xfrm>
            <a:off x="685800" y="2840051"/>
            <a:ext cx="4437600" cy="7848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55" name="Google Shape;55;p3"/>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2488733">
            <a:off x="8249054" y="3830167"/>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491037">
            <a:off x="6391016" y="2371566"/>
            <a:ext cx="971233" cy="1011962"/>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7367623">
            <a:off x="6851320" y="3054382"/>
            <a:ext cx="547355" cy="56036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rot="1200934">
            <a:off x="6601793" y="2246758"/>
            <a:ext cx="943967" cy="103801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6" name="Google Shape;66;p3"/>
          <p:cNvSpPr/>
          <p:nvPr/>
        </p:nvSpPr>
        <p:spPr>
          <a:xfrm>
            <a:off x="8284491" y="3575008"/>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7" name="Google Shape;67;p3"/>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8" name="Google Shape;68;p3"/>
          <p:cNvSpPr/>
          <p:nvPr/>
        </p:nvSpPr>
        <p:spPr>
          <a:xfrm>
            <a:off x="6582643" y="4211269"/>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713131" y="44905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414486" y="4183251"/>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7377098" y="1171526"/>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7913" y="1224742"/>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7924870">
            <a:off x="7177227" y="-14177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1232320">
            <a:off x="7745360" y="-262468"/>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1232584">
            <a:off x="7793456" y="-97134"/>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2062504">
            <a:off x="7336649" y="-342001"/>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5668109" y="395336"/>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6267194" y="1081021"/>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1319022">
            <a:off x="5820795" y="423107"/>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6" name="Google Shape;126;p5"/>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txBox="1">
            <a:spLocks noGrp="1"/>
          </p:cNvSpPr>
          <p:nvPr>
            <p:ph type="title"/>
          </p:nvPr>
        </p:nvSpPr>
        <p:spPr>
          <a:xfrm>
            <a:off x="457200" y="434575"/>
            <a:ext cx="59847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457200" y="1428750"/>
            <a:ext cx="5984700" cy="3170400"/>
          </a:xfrm>
          <a:prstGeom prst="rect">
            <a:avLst/>
          </a:prstGeom>
        </p:spPr>
        <p:txBody>
          <a:bodyPr spcFirstLastPara="1" wrap="square" lIns="91425" tIns="91425" rIns="91425" bIns="91425" anchor="t" anchorCtr="0"/>
          <a:lstStyle>
            <a:lvl1pPr marL="457200" lvl="0" indent="-393700">
              <a:spcBef>
                <a:spcPts val="600"/>
              </a:spcBef>
              <a:spcAft>
                <a:spcPts val="0"/>
              </a:spcAft>
              <a:buSzPts val="2600"/>
              <a:buChar char="༝"/>
              <a:defRPr/>
            </a:lvl1pPr>
            <a:lvl2pPr marL="914400" lvl="1" indent="-393700">
              <a:spcBef>
                <a:spcPts val="0"/>
              </a:spcBef>
              <a:spcAft>
                <a:spcPts val="0"/>
              </a:spcAft>
              <a:buSzPts val="2600"/>
              <a:buChar char="○"/>
              <a:defRPr/>
            </a:lvl2pPr>
            <a:lvl3pPr marL="1371600" lvl="2" indent="-393700">
              <a:spcBef>
                <a:spcPts val="0"/>
              </a:spcBef>
              <a:spcAft>
                <a:spcPts val="0"/>
              </a:spcAft>
              <a:buSzPts val="2600"/>
              <a:buChar char="■"/>
              <a:defRPr/>
            </a:lvl3pPr>
            <a:lvl4pPr marL="1828800" lvl="3" indent="-393700">
              <a:spcBef>
                <a:spcPts val="0"/>
              </a:spcBef>
              <a:spcAft>
                <a:spcPts val="0"/>
              </a:spcAft>
              <a:buSzPts val="2600"/>
              <a:buChar char="●"/>
              <a:defRPr/>
            </a:lvl4pPr>
            <a:lvl5pPr marL="2286000" lvl="4" indent="-393700">
              <a:spcBef>
                <a:spcPts val="0"/>
              </a:spcBef>
              <a:spcAft>
                <a:spcPts val="0"/>
              </a:spcAft>
              <a:buSzPts val="2600"/>
              <a:buChar char="○"/>
              <a:defRPr/>
            </a:lvl5pPr>
            <a:lvl6pPr marL="2743200" lvl="5" indent="-393700">
              <a:spcBef>
                <a:spcPts val="0"/>
              </a:spcBef>
              <a:spcAft>
                <a:spcPts val="0"/>
              </a:spcAft>
              <a:buSzPts val="2600"/>
              <a:buChar char="■"/>
              <a:defRPr/>
            </a:lvl6pPr>
            <a:lvl7pPr marL="3200400" lvl="6" indent="-393700">
              <a:spcBef>
                <a:spcPts val="0"/>
              </a:spcBef>
              <a:spcAft>
                <a:spcPts val="0"/>
              </a:spcAft>
              <a:buSzPts val="2600"/>
              <a:buChar char="●"/>
              <a:defRPr/>
            </a:lvl7pPr>
            <a:lvl8pPr marL="3657600" lvl="7" indent="-393700">
              <a:spcBef>
                <a:spcPts val="0"/>
              </a:spcBef>
              <a:spcAft>
                <a:spcPts val="0"/>
              </a:spcAft>
              <a:buSzPts val="2600"/>
              <a:buChar char="○"/>
              <a:defRPr/>
            </a:lvl8pPr>
            <a:lvl9pPr marL="4114800" lvl="8" indent="-393700">
              <a:spcBef>
                <a:spcPts val="0"/>
              </a:spcBef>
              <a:spcAft>
                <a:spcPts val="0"/>
              </a:spcAft>
              <a:buSzPts val="26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 image background">
  <p:cSld name="TITLE_AND_BODY_1">
    <p:bg>
      <p:bgPr>
        <a:solidFill>
          <a:srgbClr val="96B5F5"/>
        </a:solidFill>
        <a:effectLst/>
      </p:bgPr>
    </p:bg>
    <p:spTree>
      <p:nvGrpSpPr>
        <p:cNvPr id="1" name="Shape 149"/>
        <p:cNvGrpSpPr/>
        <p:nvPr/>
      </p:nvGrpSpPr>
      <p:grpSpPr>
        <a:xfrm>
          <a:off x="0" y="0"/>
          <a:ext cx="0" cy="0"/>
          <a:chOff x="0" y="0"/>
          <a:chExt cx="0" cy="0"/>
        </a:xfrm>
      </p:grpSpPr>
      <p:sp>
        <p:nvSpPr>
          <p:cNvPr id="150" name="Google Shape;150;p6"/>
          <p:cNvSpPr/>
          <p:nvPr/>
        </p:nvSpPr>
        <p:spPr>
          <a:xfrm>
            <a:off x="0" y="-124"/>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52" name="Google Shape;152;p6"/>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txBox="1">
            <a:spLocks noGrp="1"/>
          </p:cNvSpPr>
          <p:nvPr>
            <p:ph type="title"/>
          </p:nvPr>
        </p:nvSpPr>
        <p:spPr>
          <a:xfrm>
            <a:off x="457200" y="663175"/>
            <a:ext cx="3599700" cy="857400"/>
          </a:xfrm>
          <a:prstGeom prst="rect">
            <a:avLst/>
          </a:prstGeom>
        </p:spPr>
        <p:txBody>
          <a:bodyPr spcFirstLastPara="1" wrap="square" lIns="91425" tIns="91425" rIns="91425" bIns="91425" anchor="b"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2" name="Google Shape;162;p6"/>
          <p:cNvSpPr txBox="1">
            <a:spLocks noGrp="1"/>
          </p:cNvSpPr>
          <p:nvPr>
            <p:ph type="body" idx="1"/>
          </p:nvPr>
        </p:nvSpPr>
        <p:spPr>
          <a:xfrm>
            <a:off x="457200" y="1428750"/>
            <a:ext cx="3599700" cy="3170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sz="2400"/>
            </a:lvl4pPr>
            <a:lvl5pPr marL="2286000" lvl="4" indent="-381000" rtl="0">
              <a:spcBef>
                <a:spcPts val="0"/>
              </a:spcBef>
              <a:spcAft>
                <a:spcPts val="0"/>
              </a:spcAft>
              <a:buSzPts val="2400"/>
              <a:buChar char="○"/>
              <a:defRPr sz="2400"/>
            </a:lvl5pPr>
            <a:lvl6pPr marL="2743200" lvl="5" indent="-381000" rtl="0">
              <a:spcBef>
                <a:spcPts val="0"/>
              </a:spcBef>
              <a:spcAft>
                <a:spcPts val="0"/>
              </a:spcAft>
              <a:buSzPts val="2400"/>
              <a:buChar char="■"/>
              <a:defRPr sz="2400"/>
            </a:lvl6pPr>
            <a:lvl7pPr marL="3200400" lvl="6" indent="-381000" rtl="0">
              <a:spcBef>
                <a:spcPts val="0"/>
              </a:spcBef>
              <a:spcAft>
                <a:spcPts val="0"/>
              </a:spcAft>
              <a:buSzPts val="2400"/>
              <a:buChar char="●"/>
              <a:defRPr sz="2400"/>
            </a:lvl7pPr>
            <a:lvl8pPr marL="3657600" lvl="7" indent="-381000" rtl="0">
              <a:spcBef>
                <a:spcPts val="0"/>
              </a:spcBef>
              <a:spcAft>
                <a:spcPts val="0"/>
              </a:spcAft>
              <a:buSzPts val="2400"/>
              <a:buChar char="○"/>
              <a:defRPr sz="2400"/>
            </a:lvl8pPr>
            <a:lvl9pPr marL="4114800" lvl="8" indent="-381000" rtl="0">
              <a:spcBef>
                <a:spcPts val="0"/>
              </a:spcBef>
              <a:spcAft>
                <a:spcPts val="0"/>
              </a:spcAft>
              <a:buSzPts val="2400"/>
              <a:buChar char="■"/>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63"/>
        <p:cNvGrpSpPr/>
        <p:nvPr/>
      </p:nvGrpSpPr>
      <p:grpSpPr>
        <a:xfrm>
          <a:off x="0" y="0"/>
          <a:ext cx="0" cy="0"/>
          <a:chOff x="0" y="0"/>
          <a:chExt cx="0" cy="0"/>
        </a:xfrm>
      </p:grpSpPr>
      <p:sp>
        <p:nvSpPr>
          <p:cNvPr id="164" name="Google Shape;164;p7"/>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7"/>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7"/>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7"/>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7"/>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7"/>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7"/>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7"/>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7"/>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7"/>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txBox="1">
            <a:spLocks noGrp="1"/>
          </p:cNvSpPr>
          <p:nvPr>
            <p:ph type="title"/>
          </p:nvPr>
        </p:nvSpPr>
        <p:spPr>
          <a:xfrm>
            <a:off x="457200" y="434575"/>
            <a:ext cx="64056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86" name="Google Shape;186;p7"/>
          <p:cNvSpPr txBox="1">
            <a:spLocks noGrp="1"/>
          </p:cNvSpPr>
          <p:nvPr>
            <p:ph type="body" idx="1"/>
          </p:nvPr>
        </p:nvSpPr>
        <p:spPr>
          <a:xfrm>
            <a:off x="457200" y="1430050"/>
            <a:ext cx="3167700" cy="32388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187" name="Google Shape;187;p7"/>
          <p:cNvSpPr txBox="1">
            <a:spLocks noGrp="1"/>
          </p:cNvSpPr>
          <p:nvPr>
            <p:ph type="body" idx="2"/>
          </p:nvPr>
        </p:nvSpPr>
        <p:spPr>
          <a:xfrm>
            <a:off x="3815603" y="1430050"/>
            <a:ext cx="3167700" cy="32388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188" name="Google Shape;18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0"/>
        <p:cNvGrpSpPr/>
        <p:nvPr/>
      </p:nvGrpSpPr>
      <p:grpSpPr>
        <a:xfrm>
          <a:off x="0" y="0"/>
          <a:ext cx="0" cy="0"/>
          <a:chOff x="0" y="0"/>
          <a:chExt cx="0" cy="0"/>
        </a:xfrm>
      </p:grpSpPr>
      <p:sp>
        <p:nvSpPr>
          <p:cNvPr id="241" name="Google Shape;241;p10"/>
          <p:cNvSpPr txBox="1">
            <a:spLocks noGrp="1"/>
          </p:cNvSpPr>
          <p:nvPr>
            <p:ph type="body" idx="1"/>
          </p:nvPr>
        </p:nvSpPr>
        <p:spPr>
          <a:xfrm>
            <a:off x="457200" y="4025309"/>
            <a:ext cx="82296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800"/>
              <a:buNone/>
              <a:defRPr sz="1800"/>
            </a:lvl1pPr>
          </a:lstStyle>
          <a:p>
            <a:endParaRPr/>
          </a:p>
        </p:txBody>
      </p:sp>
      <p:sp>
        <p:nvSpPr>
          <p:cNvPr id="242" name="Google Shape;242;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3" name="Google Shape;243;p10"/>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0"/>
          <p:cNvSpPr/>
          <p:nvPr/>
        </p:nvSpPr>
        <p:spPr>
          <a:xfrm>
            <a:off x="2422711" y="-353816"/>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0"/>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rot="-9290112">
            <a:off x="7123487" y="473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0"/>
          <p:cNvSpPr/>
          <p:nvPr/>
        </p:nvSpPr>
        <p:spPr>
          <a:xfrm rot="3192611">
            <a:off x="1743260" y="4434123"/>
            <a:ext cx="957223" cy="85940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0"/>
          <p:cNvSpPr/>
          <p:nvPr/>
        </p:nvSpPr>
        <p:spPr>
          <a:xfrm>
            <a:off x="589320" y="190936"/>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3" name="Google Shape;253;p10"/>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4" name="Google Shape;254;p10"/>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5" name="Google Shape;255;p10"/>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6" name="Google Shape;256;p10"/>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7" name="Google Shape;257;p10"/>
          <p:cNvSpPr/>
          <p:nvPr/>
        </p:nvSpPr>
        <p:spPr>
          <a:xfrm rot="942660">
            <a:off x="4813976" y="45454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8" name="Google Shape;258;p10"/>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0"/>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0"/>
        <p:cNvGrpSpPr/>
        <p:nvPr/>
      </p:nvGrpSpPr>
      <p:grpSpPr>
        <a:xfrm>
          <a:off x="0" y="0"/>
          <a:ext cx="0" cy="0"/>
          <a:chOff x="0" y="0"/>
          <a:chExt cx="0" cy="0"/>
        </a:xfrm>
      </p:grpSpPr>
      <p:sp>
        <p:nvSpPr>
          <p:cNvPr id="261" name="Google Shape;26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2" name="Google Shape;262;p11"/>
          <p:cNvSpPr/>
          <p:nvPr/>
        </p:nvSpPr>
        <p:spPr>
          <a:xfrm rot="-6974255">
            <a:off x="8132622" y="3724110"/>
            <a:ext cx="213588" cy="28102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2732253" y="-212411"/>
            <a:ext cx="781013" cy="79096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2837180" y="12190"/>
            <a:ext cx="337444" cy="34174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rot="4358823">
            <a:off x="3941098" y="4889269"/>
            <a:ext cx="375550" cy="380336"/>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rot="1151692">
            <a:off x="8434472" y="4226868"/>
            <a:ext cx="357870" cy="36229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rot="-10153158">
            <a:off x="4729339" y="4449252"/>
            <a:ext cx="717468" cy="53297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rot="943073">
            <a:off x="4813520" y="4340916"/>
            <a:ext cx="375504" cy="34034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rot="-6648331">
            <a:off x="8563948" y="1186838"/>
            <a:ext cx="742053" cy="6092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rot="2711984">
            <a:off x="4808509" y="-109436"/>
            <a:ext cx="799096" cy="59352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6790083" y="4541690"/>
            <a:ext cx="781013" cy="79096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rot="-5990705">
            <a:off x="8271773" y="2605766"/>
            <a:ext cx="663539" cy="60127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rot="-4782675">
            <a:off x="8259070" y="2656361"/>
            <a:ext cx="337456" cy="34175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059765" y="251069"/>
            <a:ext cx="375578" cy="38450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7199212" y="126020"/>
            <a:ext cx="780996" cy="813747"/>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rot="3741390">
            <a:off x="7203695" y="-76352"/>
            <a:ext cx="440145" cy="45060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74209" y="985454"/>
            <a:ext cx="910004" cy="82460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307522" y="1536823"/>
            <a:ext cx="337444" cy="34174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rot="10592571">
            <a:off x="1931803" y="4671974"/>
            <a:ext cx="876846" cy="65135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rot="-7924689">
            <a:off x="127751" y="2727519"/>
            <a:ext cx="676415" cy="50251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rot="-1232342">
            <a:off x="584556" y="2630487"/>
            <a:ext cx="274505" cy="28103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rot="5968943">
            <a:off x="379973" y="3976490"/>
            <a:ext cx="663471" cy="67193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2597036" y="-234941"/>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rot="-9290112">
            <a:off x="7044262" y="1908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rot="831478">
            <a:off x="1743246" y="4434137"/>
            <a:ext cx="957279" cy="85945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947845" y="293861"/>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3" name="Google Shape;293;p11"/>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4" name="Google Shape;294;p11"/>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5" name="Google Shape;295;p11"/>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6" name="Google Shape;296;p11"/>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7" name="Google Shape;297;p11"/>
          <p:cNvSpPr/>
          <p:nvPr/>
        </p:nvSpPr>
        <p:spPr>
          <a:xfrm rot="942660">
            <a:off x="4585376" y="43930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8" name="Google Shape;298;p11"/>
          <p:cNvSpPr/>
          <p:nvPr/>
        </p:nvSpPr>
        <p:spPr>
          <a:xfrm rot="-5506349">
            <a:off x="8198666" y="3597357"/>
            <a:ext cx="274487" cy="28101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with color background 1">
  <p:cSld name="BLANK_1">
    <p:bg>
      <p:bgPr>
        <a:solidFill>
          <a:srgbClr val="FFA105"/>
        </a:solidFill>
        <a:effectLst/>
      </p:bgPr>
    </p:bg>
    <p:spTree>
      <p:nvGrpSpPr>
        <p:cNvPr id="1" name="Shape 301"/>
        <p:cNvGrpSpPr/>
        <p:nvPr/>
      </p:nvGrpSpPr>
      <p:grpSpPr>
        <a:xfrm>
          <a:off x="0" y="0"/>
          <a:ext cx="0" cy="0"/>
          <a:chOff x="0" y="0"/>
          <a:chExt cx="0" cy="0"/>
        </a:xfrm>
      </p:grpSpPr>
      <p:sp>
        <p:nvSpPr>
          <p:cNvPr id="302" name="Google Shape;302;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303" name="Google Shape;303;p12"/>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2"/>
          <p:cNvSpPr/>
          <p:nvPr/>
        </p:nvSpPr>
        <p:spPr>
          <a:xfrm>
            <a:off x="2597036" y="-234941"/>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2"/>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2"/>
          <p:cNvSpPr/>
          <p:nvPr/>
        </p:nvSpPr>
        <p:spPr>
          <a:xfrm rot="-9290112">
            <a:off x="7044262" y="1908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2"/>
          <p:cNvSpPr/>
          <p:nvPr/>
        </p:nvSpPr>
        <p:spPr>
          <a:xfrm rot="831478">
            <a:off x="1743246" y="4434137"/>
            <a:ext cx="957279" cy="85945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2"/>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2"/>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2"/>
          <p:cNvSpPr/>
          <p:nvPr/>
        </p:nvSpPr>
        <p:spPr>
          <a:xfrm>
            <a:off x="947845" y="293861"/>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2"/>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2"/>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3" name="Google Shape;313;p12"/>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4" name="Google Shape;314;p12"/>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5" name="Google Shape;315;p12"/>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6" name="Google Shape;316;p12"/>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7" name="Google Shape;317;p12"/>
          <p:cNvSpPr/>
          <p:nvPr/>
        </p:nvSpPr>
        <p:spPr>
          <a:xfrm rot="942660">
            <a:off x="4585376" y="43930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8" name="Google Shape;318;p12"/>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2"/>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34575"/>
            <a:ext cx="59847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1pPr>
            <a:lvl2pPr lvl="1">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2pPr>
            <a:lvl3pPr lvl="2">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3pPr>
            <a:lvl4pPr lvl="3">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4pPr>
            <a:lvl5pPr lvl="4">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5pPr>
            <a:lvl6pPr lvl="5">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6pPr>
            <a:lvl7pPr lvl="6">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7pPr>
            <a:lvl8pPr lvl="7">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8pPr>
            <a:lvl9pPr lvl="8">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9pPr>
          </a:lstStyle>
          <a:p>
            <a:endParaRPr/>
          </a:p>
        </p:txBody>
      </p:sp>
      <p:sp>
        <p:nvSpPr>
          <p:cNvPr id="7" name="Google Shape;7;p1"/>
          <p:cNvSpPr txBox="1">
            <a:spLocks noGrp="1"/>
          </p:cNvSpPr>
          <p:nvPr>
            <p:ph type="body" idx="1"/>
          </p:nvPr>
        </p:nvSpPr>
        <p:spPr>
          <a:xfrm>
            <a:off x="457200" y="1428750"/>
            <a:ext cx="5984700" cy="3170400"/>
          </a:xfrm>
          <a:prstGeom prst="rect">
            <a:avLst/>
          </a:prstGeom>
          <a:noFill/>
          <a:ln>
            <a:noFill/>
          </a:ln>
        </p:spPr>
        <p:txBody>
          <a:bodyPr spcFirstLastPara="1" wrap="square" lIns="91425" tIns="91425" rIns="91425" bIns="91425" anchor="t" anchorCtr="0"/>
          <a:lstStyle>
            <a:lvl1pPr marL="457200" lvl="0" indent="-393700">
              <a:spcBef>
                <a:spcPts val="600"/>
              </a:spcBef>
              <a:spcAft>
                <a:spcPts val="0"/>
              </a:spcAft>
              <a:buClr>
                <a:srgbClr val="FFA105"/>
              </a:buClr>
              <a:buSzPts val="2600"/>
              <a:buFont typeface="Chivo Light"/>
              <a:buChar char="༝"/>
              <a:defRPr sz="2600">
                <a:solidFill>
                  <a:srgbClr val="65677F"/>
                </a:solidFill>
                <a:latin typeface="Chivo Light"/>
                <a:ea typeface="Chivo Light"/>
                <a:cs typeface="Chivo Light"/>
                <a:sym typeface="Chivo Light"/>
              </a:defRPr>
            </a:lvl1pPr>
            <a:lvl2pPr marL="914400" lvl="1"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2pPr>
            <a:lvl3pPr marL="1371600" lvl="2"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3pPr>
            <a:lvl4pPr marL="1828800" lvl="3"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4pPr>
            <a:lvl5pPr marL="2286000" lvl="4"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5pPr>
            <a:lvl6pPr marL="2743200" lvl="5"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6pPr>
            <a:lvl7pPr marL="3200400" lvl="6"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7pPr>
            <a:lvl8pPr marL="3657600" lvl="7"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8pPr>
            <a:lvl9pPr marL="4114800" lvl="8"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a:solidFill>
                  <a:srgbClr val="65677F"/>
                </a:solidFill>
                <a:latin typeface="Chivo Light"/>
                <a:ea typeface="Chivo Light"/>
                <a:cs typeface="Chivo Light"/>
                <a:sym typeface="Chivo Light"/>
              </a:defRPr>
            </a:lvl1pPr>
            <a:lvl2pPr lvl="1" algn="r">
              <a:buNone/>
              <a:defRPr sz="1300">
                <a:solidFill>
                  <a:srgbClr val="65677F"/>
                </a:solidFill>
                <a:latin typeface="Chivo Light"/>
                <a:ea typeface="Chivo Light"/>
                <a:cs typeface="Chivo Light"/>
                <a:sym typeface="Chivo Light"/>
              </a:defRPr>
            </a:lvl2pPr>
            <a:lvl3pPr lvl="2" algn="r">
              <a:buNone/>
              <a:defRPr sz="1300">
                <a:solidFill>
                  <a:srgbClr val="65677F"/>
                </a:solidFill>
                <a:latin typeface="Chivo Light"/>
                <a:ea typeface="Chivo Light"/>
                <a:cs typeface="Chivo Light"/>
                <a:sym typeface="Chivo Light"/>
              </a:defRPr>
            </a:lvl3pPr>
            <a:lvl4pPr lvl="3" algn="r">
              <a:buNone/>
              <a:defRPr sz="1300">
                <a:solidFill>
                  <a:srgbClr val="65677F"/>
                </a:solidFill>
                <a:latin typeface="Chivo Light"/>
                <a:ea typeface="Chivo Light"/>
                <a:cs typeface="Chivo Light"/>
                <a:sym typeface="Chivo Light"/>
              </a:defRPr>
            </a:lvl4pPr>
            <a:lvl5pPr lvl="4" algn="r">
              <a:buNone/>
              <a:defRPr sz="1300">
                <a:solidFill>
                  <a:srgbClr val="65677F"/>
                </a:solidFill>
                <a:latin typeface="Chivo Light"/>
                <a:ea typeface="Chivo Light"/>
                <a:cs typeface="Chivo Light"/>
                <a:sym typeface="Chivo Light"/>
              </a:defRPr>
            </a:lvl5pPr>
            <a:lvl6pPr lvl="5" algn="r">
              <a:buNone/>
              <a:defRPr sz="1300">
                <a:solidFill>
                  <a:srgbClr val="65677F"/>
                </a:solidFill>
                <a:latin typeface="Chivo Light"/>
                <a:ea typeface="Chivo Light"/>
                <a:cs typeface="Chivo Light"/>
                <a:sym typeface="Chivo Light"/>
              </a:defRPr>
            </a:lvl6pPr>
            <a:lvl7pPr lvl="6" algn="r">
              <a:buNone/>
              <a:defRPr sz="1300">
                <a:solidFill>
                  <a:srgbClr val="65677F"/>
                </a:solidFill>
                <a:latin typeface="Chivo Light"/>
                <a:ea typeface="Chivo Light"/>
                <a:cs typeface="Chivo Light"/>
                <a:sym typeface="Chivo Light"/>
              </a:defRPr>
            </a:lvl7pPr>
            <a:lvl8pPr lvl="7" algn="r">
              <a:buNone/>
              <a:defRPr sz="1300">
                <a:solidFill>
                  <a:srgbClr val="65677F"/>
                </a:solidFill>
                <a:latin typeface="Chivo Light"/>
                <a:ea typeface="Chivo Light"/>
                <a:cs typeface="Chivo Light"/>
                <a:sym typeface="Chivo Light"/>
              </a:defRPr>
            </a:lvl8pPr>
            <a:lvl9pPr lvl="8" algn="r">
              <a:buNone/>
              <a:defRPr sz="1300">
                <a:solidFill>
                  <a:srgbClr val="65677F"/>
                </a:solidFill>
                <a:latin typeface="Chivo Light"/>
                <a:ea typeface="Chivo Light"/>
                <a:cs typeface="Chivo Light"/>
                <a:sym typeface="Chivo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6" r:id="rId6"/>
    <p:sldLayoutId id="2147483657" r:id="rId7"/>
    <p:sldLayoutId id="2147483658"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http://www.vdh.virginia.gov/breastfeeding/breastfeeding-friendly-childcare-center-resource-kit-request-form/"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1.png"/><Relationship Id="rId7" Type="http://schemas.openxmlformats.org/officeDocument/2006/relationships/diagramColors" Target="../diagrams/colors1.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5.xml.rels><?xml version="1.0" encoding="UTF-8" standalone="yes"?>
<Relationships xmlns="http://schemas.openxmlformats.org/package/2006/relationships"><Relationship Id="rId3" Type="http://schemas.openxmlformats.org/officeDocument/2006/relationships/hyperlink" Target="https://www.fns.usda.gov/tn/feeding-infants-child-and-adult-care-food-program"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hyperlink" Target="https://wicbreastfeeding.fns.usda.gov/" TargetMode="Externa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hyperlink" Target="mailto:CACFP@VDH.Virgini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8"/>
          <p:cNvSpPr txBox="1">
            <a:spLocks noGrp="1"/>
          </p:cNvSpPr>
          <p:nvPr>
            <p:ph type="ctrTitle"/>
          </p:nvPr>
        </p:nvSpPr>
        <p:spPr>
          <a:xfrm>
            <a:off x="733882" y="1307086"/>
            <a:ext cx="4617652"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dirty="0" smtClean="0">
                <a:solidFill>
                  <a:schemeClr val="accent1"/>
                </a:solidFill>
              </a:rPr>
              <a:t>Infant Meal Service</a:t>
            </a:r>
            <a:endParaRPr sz="5400" dirty="0">
              <a:solidFill>
                <a:schemeClr val="accent1"/>
              </a:solidFill>
            </a:endParaRPr>
          </a:p>
        </p:txBody>
      </p:sp>
      <p:sp>
        <p:nvSpPr>
          <p:cNvPr id="365" name="Google Shape;365;p18"/>
          <p:cNvSpPr txBox="1">
            <a:spLocks noGrp="1"/>
          </p:cNvSpPr>
          <p:nvPr>
            <p:ph type="subTitle" idx="1"/>
          </p:nvPr>
        </p:nvSpPr>
        <p:spPr>
          <a:xfrm>
            <a:off x="311850" y="2242459"/>
            <a:ext cx="4845365"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solidFill>
                  <a:schemeClr val="tx1"/>
                </a:solidFill>
              </a:rPr>
              <a:t>Guidance for Feeding Infants in the Child and Adult Care Food Program (CACFP)</a:t>
            </a:r>
            <a:endParaRPr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614" y="3319851"/>
            <a:ext cx="1947118" cy="591666"/>
          </a:xfrm>
          <a:prstGeom prst="rect">
            <a:avLst/>
          </a:prstGeom>
        </p:spPr>
      </p:pic>
      <p:pic>
        <p:nvPicPr>
          <p:cNvPr id="5" name="Picture 2" descr="Image result for VDH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122" y="4770206"/>
            <a:ext cx="1380552" cy="27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5444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5"/>
          <p:cNvSpPr txBox="1">
            <a:spLocks noGrp="1"/>
          </p:cNvSpPr>
          <p:nvPr>
            <p:ph type="title"/>
          </p:nvPr>
        </p:nvSpPr>
        <p:spPr>
          <a:xfrm>
            <a:off x="457200" y="434575"/>
            <a:ext cx="6405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smtClean="0">
                <a:solidFill>
                  <a:schemeClr val="accent1"/>
                </a:solidFill>
              </a:rPr>
              <a:t>6 – 11 months</a:t>
            </a:r>
            <a:endParaRPr sz="3200" dirty="0">
              <a:solidFill>
                <a:schemeClr val="accent1"/>
              </a:solidFill>
            </a:endParaRPr>
          </a:p>
        </p:txBody>
      </p:sp>
      <p:sp>
        <p:nvSpPr>
          <p:cNvPr id="344" name="Google Shape;344;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2" name="Text Placeholder 1"/>
          <p:cNvSpPr>
            <a:spLocks noGrp="1"/>
          </p:cNvSpPr>
          <p:nvPr>
            <p:ph type="body" idx="1"/>
          </p:nvPr>
        </p:nvSpPr>
        <p:spPr/>
        <p:txBody>
          <a:bodyPr/>
          <a:lstStyle/>
          <a:p>
            <a:r>
              <a:rPr lang="en-US" dirty="0" smtClean="0">
                <a:solidFill>
                  <a:schemeClr val="tx1"/>
                </a:solidFill>
              </a:rPr>
              <a:t>Food components begin with zero</a:t>
            </a:r>
          </a:p>
          <a:p>
            <a:pPr lvl="1"/>
            <a:r>
              <a:rPr lang="en-US" dirty="0" smtClean="0">
                <a:solidFill>
                  <a:schemeClr val="tx1"/>
                </a:solidFill>
              </a:rPr>
              <a:t>Not all infants are ready for all solids at 6 months</a:t>
            </a:r>
            <a:endParaRPr lang="en-US" dirty="0">
              <a:solidFill>
                <a:schemeClr val="tx1"/>
              </a:solidFill>
            </a:endParaRPr>
          </a:p>
        </p:txBody>
      </p:sp>
      <p:sp>
        <p:nvSpPr>
          <p:cNvPr id="3" name="Text Placeholder 2"/>
          <p:cNvSpPr>
            <a:spLocks noGrp="1"/>
          </p:cNvSpPr>
          <p:nvPr>
            <p:ph type="body" idx="2"/>
          </p:nvPr>
        </p:nvSpPr>
        <p:spPr>
          <a:xfrm>
            <a:off x="3660000" y="1430050"/>
            <a:ext cx="3412511" cy="3238800"/>
          </a:xfrm>
        </p:spPr>
        <p:txBody>
          <a:bodyPr/>
          <a:lstStyle/>
          <a:p>
            <a:r>
              <a:rPr lang="en-US" dirty="0" smtClean="0">
                <a:solidFill>
                  <a:schemeClr val="tx1"/>
                </a:solidFill>
              </a:rPr>
              <a:t>By 7 or 8 months, infants should be consuming solid foods from most food groups</a:t>
            </a:r>
            <a:endParaRPr lang="en-US" dirty="0">
              <a:solidFill>
                <a:schemeClr val="tx1"/>
              </a:solidFill>
            </a:endParaRPr>
          </a:p>
        </p:txBody>
      </p:sp>
      <p:sp>
        <p:nvSpPr>
          <p:cNvPr id="6" name="Rectangle 5"/>
          <p:cNvSpPr/>
          <p:nvPr/>
        </p:nvSpPr>
        <p:spPr>
          <a:xfrm>
            <a:off x="2656114" y="3826521"/>
            <a:ext cx="2292460" cy="923330"/>
          </a:xfrm>
          <a:prstGeom prst="rect">
            <a:avLst/>
          </a:prstGeom>
          <a:noFill/>
          <a:ln w="76200">
            <a:solidFill>
              <a:srgbClr val="70AD47"/>
            </a:solidFill>
            <a:prstDash val="sysDash"/>
          </a:ln>
          <a:effectLst>
            <a:outerShdw blurRad="63500" sx="102000" sy="102000" algn="ctr"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1800" b="1" kern="0" dirty="0" smtClean="0">
                <a:ln/>
                <a:solidFill>
                  <a:srgbClr val="002060"/>
                </a:solidFill>
                <a:latin typeface="Calibri Light" panose="020F0302020204030204" pitchFamily="34" charset="0"/>
              </a:rPr>
              <a:t>Serving Sizes </a:t>
            </a:r>
          </a:p>
          <a:p>
            <a:pPr algn="ctr">
              <a:defRPr/>
            </a:pPr>
            <a:r>
              <a:rPr lang="en-US" sz="1800" b="1" kern="0" dirty="0" smtClean="0">
                <a:ln/>
                <a:solidFill>
                  <a:srgbClr val="70AD47"/>
                </a:solidFill>
                <a:latin typeface="Calibri Light" panose="020F0302020204030204" pitchFamily="34" charset="0"/>
              </a:rPr>
              <a:t>0-2 </a:t>
            </a:r>
            <a:r>
              <a:rPr lang="en-US" sz="1800" b="1" kern="0" dirty="0">
                <a:ln/>
                <a:solidFill>
                  <a:srgbClr val="70AD47"/>
                </a:solidFill>
                <a:latin typeface="Calibri Light" panose="020F0302020204030204" pitchFamily="34" charset="0"/>
              </a:rPr>
              <a:t>oz.</a:t>
            </a:r>
          </a:p>
          <a:p>
            <a:pPr algn="ctr">
              <a:defRPr/>
            </a:pPr>
            <a:r>
              <a:rPr lang="en-US" sz="1800" b="1" kern="0" dirty="0">
                <a:ln/>
                <a:solidFill>
                  <a:srgbClr val="70AD47"/>
                </a:solidFill>
                <a:latin typeface="Calibri Light" panose="020F0302020204030204" pitchFamily="34" charset="0"/>
              </a:rPr>
              <a:t>0-4 tbsp.</a:t>
            </a:r>
          </a:p>
        </p:txBody>
      </p:sp>
    </p:spTree>
    <p:extLst>
      <p:ext uri="{BB962C8B-B14F-4D97-AF65-F5344CB8AC3E}">
        <p14:creationId xmlns:p14="http://schemas.microsoft.com/office/powerpoint/2010/main" val="4157105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8000"/>
          </a:stretch>
        </a:blipFill>
        <a:effectLst/>
      </p:bgPr>
    </p:bg>
    <p:spTree>
      <p:nvGrpSpPr>
        <p:cNvPr id="1" name="Shape 403"/>
        <p:cNvGrpSpPr/>
        <p:nvPr/>
      </p:nvGrpSpPr>
      <p:grpSpPr>
        <a:xfrm>
          <a:off x="0" y="0"/>
          <a:ext cx="0" cy="0"/>
          <a:chOff x="0" y="0"/>
          <a:chExt cx="0" cy="0"/>
        </a:xfrm>
      </p:grpSpPr>
      <p:sp>
        <p:nvSpPr>
          <p:cNvPr id="404" name="Google Shape;404;p23"/>
          <p:cNvSpPr txBox="1">
            <a:spLocks noGrp="1"/>
          </p:cNvSpPr>
          <p:nvPr>
            <p:ph type="title"/>
          </p:nvPr>
        </p:nvSpPr>
        <p:spPr>
          <a:xfrm>
            <a:off x="457200" y="314833"/>
            <a:ext cx="3599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smtClean="0">
                <a:solidFill>
                  <a:schemeClr val="accent1"/>
                </a:solidFill>
              </a:rPr>
              <a:t>Breastmilk</a:t>
            </a:r>
            <a:endParaRPr sz="3200" dirty="0">
              <a:solidFill>
                <a:schemeClr val="accent1"/>
              </a:solidFill>
            </a:endParaRPr>
          </a:p>
        </p:txBody>
      </p:sp>
      <p:sp>
        <p:nvSpPr>
          <p:cNvPr id="406" name="Google Shape;40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11</a:t>
            </a:fld>
            <a:endParaRPr>
              <a:solidFill>
                <a:srgbClr val="FFFFFF"/>
              </a:solidFill>
            </a:endParaRPr>
          </a:p>
        </p:txBody>
      </p:sp>
      <p:sp>
        <p:nvSpPr>
          <p:cNvPr id="2" name="Text Placeholder 1"/>
          <p:cNvSpPr>
            <a:spLocks noGrp="1"/>
          </p:cNvSpPr>
          <p:nvPr>
            <p:ph type="body" idx="1"/>
          </p:nvPr>
        </p:nvSpPr>
        <p:spPr>
          <a:xfrm>
            <a:off x="344793" y="1448005"/>
            <a:ext cx="3824514" cy="3170400"/>
          </a:xfrm>
        </p:spPr>
        <p:txBody>
          <a:bodyPr/>
          <a:lstStyle/>
          <a:p>
            <a:r>
              <a:rPr lang="en-US" dirty="0" smtClean="0">
                <a:solidFill>
                  <a:schemeClr val="tx1"/>
                </a:solidFill>
              </a:rPr>
              <a:t>Centers can claim reimbursement when:</a:t>
            </a:r>
          </a:p>
          <a:p>
            <a:pPr lvl="1"/>
            <a:r>
              <a:rPr lang="en-US" dirty="0" smtClean="0">
                <a:solidFill>
                  <a:schemeClr val="tx1"/>
                </a:solidFill>
              </a:rPr>
              <a:t>A parent/guardian supplies expressed milk </a:t>
            </a:r>
          </a:p>
          <a:p>
            <a:pPr lvl="1"/>
            <a:r>
              <a:rPr lang="en-US" dirty="0" smtClean="0">
                <a:solidFill>
                  <a:schemeClr val="tx1"/>
                </a:solidFill>
              </a:rPr>
              <a:t>The infant is breastfed on-site</a:t>
            </a:r>
            <a:endParaRPr lang="en-US" dirty="0">
              <a:solidFill>
                <a:schemeClr val="tx1"/>
              </a:solidFill>
            </a:endParaRPr>
          </a:p>
        </p:txBody>
      </p:sp>
    </p:spTree>
    <p:extLst>
      <p:ext uri="{BB962C8B-B14F-4D97-AF65-F5344CB8AC3E}">
        <p14:creationId xmlns:p14="http://schemas.microsoft.com/office/powerpoint/2010/main" val="34665880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a:stretch>
        </a:blipFill>
        <a:effectLst/>
      </p:bgPr>
    </p:bg>
    <p:spTree>
      <p:nvGrpSpPr>
        <p:cNvPr id="1" name="Shape 403"/>
        <p:cNvGrpSpPr/>
        <p:nvPr/>
      </p:nvGrpSpPr>
      <p:grpSpPr>
        <a:xfrm>
          <a:off x="0" y="0"/>
          <a:ext cx="0" cy="0"/>
          <a:chOff x="0" y="0"/>
          <a:chExt cx="0" cy="0"/>
        </a:xfrm>
      </p:grpSpPr>
      <p:sp>
        <p:nvSpPr>
          <p:cNvPr id="404" name="Google Shape;404;p23"/>
          <p:cNvSpPr txBox="1">
            <a:spLocks noGrp="1"/>
          </p:cNvSpPr>
          <p:nvPr>
            <p:ph type="title"/>
          </p:nvPr>
        </p:nvSpPr>
        <p:spPr>
          <a:xfrm>
            <a:off x="457200" y="590605"/>
            <a:ext cx="3599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smtClean="0">
                <a:solidFill>
                  <a:schemeClr val="accent1"/>
                </a:solidFill>
              </a:rPr>
              <a:t>Iron Fortified Infant Formula (IFIF)</a:t>
            </a:r>
            <a:endParaRPr sz="3200" dirty="0">
              <a:solidFill>
                <a:schemeClr val="accent1"/>
              </a:solidFill>
            </a:endParaRPr>
          </a:p>
        </p:txBody>
      </p:sp>
      <p:sp>
        <p:nvSpPr>
          <p:cNvPr id="406" name="Google Shape;40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12</a:t>
            </a:fld>
            <a:endParaRPr>
              <a:solidFill>
                <a:srgbClr val="FFFFFF"/>
              </a:solidFill>
            </a:endParaRPr>
          </a:p>
        </p:txBody>
      </p:sp>
      <p:sp>
        <p:nvSpPr>
          <p:cNvPr id="2" name="Text Placeholder 1"/>
          <p:cNvSpPr>
            <a:spLocks noGrp="1"/>
          </p:cNvSpPr>
          <p:nvPr>
            <p:ph type="body" idx="1"/>
          </p:nvPr>
        </p:nvSpPr>
        <p:spPr>
          <a:xfrm>
            <a:off x="344793" y="1448005"/>
            <a:ext cx="3824514" cy="3170400"/>
          </a:xfrm>
        </p:spPr>
        <p:txBody>
          <a:bodyPr/>
          <a:lstStyle/>
          <a:p>
            <a:r>
              <a:rPr lang="en-US" sz="2000" dirty="0" smtClean="0">
                <a:solidFill>
                  <a:schemeClr val="tx1"/>
                </a:solidFill>
              </a:rPr>
              <a:t>Best supplement for breastmilk</a:t>
            </a:r>
          </a:p>
          <a:p>
            <a:r>
              <a:rPr lang="en-US" sz="2000" dirty="0" smtClean="0">
                <a:solidFill>
                  <a:schemeClr val="tx1"/>
                </a:solidFill>
              </a:rPr>
              <a:t>Supports healthy brain development and growth</a:t>
            </a:r>
          </a:p>
          <a:p>
            <a:r>
              <a:rPr lang="en-US" sz="2000" dirty="0" smtClean="0">
                <a:solidFill>
                  <a:schemeClr val="tx1"/>
                </a:solidFill>
              </a:rPr>
              <a:t>Reimbursable meals may include</a:t>
            </a:r>
          </a:p>
          <a:p>
            <a:pPr lvl="1"/>
            <a:r>
              <a:rPr lang="en-US" sz="2000" dirty="0" smtClean="0">
                <a:solidFill>
                  <a:schemeClr val="tx1"/>
                </a:solidFill>
              </a:rPr>
              <a:t>Iron-fortified formula</a:t>
            </a:r>
          </a:p>
          <a:p>
            <a:pPr lvl="1"/>
            <a:r>
              <a:rPr lang="en-US" sz="2000" dirty="0" smtClean="0">
                <a:solidFill>
                  <a:schemeClr val="tx1"/>
                </a:solidFill>
              </a:rPr>
              <a:t>Breastmilk</a:t>
            </a:r>
          </a:p>
          <a:p>
            <a:pPr lvl="1"/>
            <a:r>
              <a:rPr lang="en-US" sz="2000" dirty="0" smtClean="0">
                <a:solidFill>
                  <a:schemeClr val="tx1"/>
                </a:solidFill>
              </a:rPr>
              <a:t>Combination of both</a:t>
            </a:r>
          </a:p>
          <a:p>
            <a:endParaRPr lang="en-US" dirty="0">
              <a:solidFill>
                <a:schemeClr val="tx1"/>
              </a:solidFill>
            </a:endParaRPr>
          </a:p>
        </p:txBody>
      </p:sp>
    </p:spTree>
    <p:extLst>
      <p:ext uri="{BB962C8B-B14F-4D97-AF65-F5344CB8AC3E}">
        <p14:creationId xmlns:p14="http://schemas.microsoft.com/office/powerpoint/2010/main" val="16132980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a:stretch>
        </a:blipFill>
        <a:effectLst/>
      </p:bgPr>
    </p:bg>
    <p:spTree>
      <p:nvGrpSpPr>
        <p:cNvPr id="1" name="Shape 375"/>
        <p:cNvGrpSpPr/>
        <p:nvPr/>
      </p:nvGrpSpPr>
      <p:grpSpPr>
        <a:xfrm>
          <a:off x="0" y="0"/>
          <a:ext cx="0" cy="0"/>
          <a:chOff x="0" y="0"/>
          <a:chExt cx="0" cy="0"/>
        </a:xfrm>
      </p:grpSpPr>
      <p:sp>
        <p:nvSpPr>
          <p:cNvPr id="10" name="Rectangle 9"/>
          <p:cNvSpPr/>
          <p:nvPr/>
        </p:nvSpPr>
        <p:spPr>
          <a:xfrm>
            <a:off x="522514" y="130630"/>
            <a:ext cx="4963885" cy="4862284"/>
          </a:xfrm>
          <a:prstGeom prst="rect">
            <a:avLst/>
          </a:prstGeom>
          <a:solidFill>
            <a:srgbClr val="FFFFFF">
              <a:alpha val="74902"/>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Google Shape;376;p20"/>
          <p:cNvSpPr txBox="1">
            <a:spLocks noGrp="1"/>
          </p:cNvSpPr>
          <p:nvPr>
            <p:ph type="ctrTitle" idx="4294967295"/>
          </p:nvPr>
        </p:nvSpPr>
        <p:spPr>
          <a:xfrm>
            <a:off x="396256" y="1032858"/>
            <a:ext cx="5216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dirty="0" smtClean="0">
                <a:solidFill>
                  <a:schemeClr val="accent1"/>
                </a:solidFill>
              </a:rPr>
              <a:t>Supplying &amp; Serving Formula</a:t>
            </a:r>
            <a:endParaRPr sz="6000" dirty="0">
              <a:solidFill>
                <a:schemeClr val="accent1"/>
              </a:solidFill>
            </a:endParaRPr>
          </a:p>
        </p:txBody>
      </p:sp>
      <p:sp>
        <p:nvSpPr>
          <p:cNvPr id="381" name="Google Shape;381;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13</a:t>
            </a:fld>
            <a:endParaRPr>
              <a:solidFill>
                <a:srgbClr val="FFFFFF"/>
              </a:solidFill>
            </a:endParaRPr>
          </a:p>
        </p:txBody>
      </p:sp>
      <p:sp>
        <p:nvSpPr>
          <p:cNvPr id="9" name="Text Placeholder 1"/>
          <p:cNvSpPr txBox="1">
            <a:spLocks/>
          </p:cNvSpPr>
          <p:nvPr/>
        </p:nvSpPr>
        <p:spPr>
          <a:xfrm>
            <a:off x="870791" y="2192658"/>
            <a:ext cx="3824514" cy="3170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smtClean="0">
                <a:solidFill>
                  <a:schemeClr val="bg2"/>
                </a:solidFill>
                <a:latin typeface="Chivo Light" panose="020B0604020202020204" charset="0"/>
              </a:rPr>
              <a:t>Offer a minimum of 1 type of IFIF</a:t>
            </a:r>
          </a:p>
          <a:p>
            <a:endParaRPr lang="en-US" sz="2000" dirty="0">
              <a:solidFill>
                <a:schemeClr val="bg2"/>
              </a:solidFill>
              <a:latin typeface="Chivo Light" panose="020B0604020202020204" charset="0"/>
            </a:endParaRPr>
          </a:p>
          <a:p>
            <a:r>
              <a:rPr lang="en-US" sz="2000" dirty="0" smtClean="0">
                <a:solidFill>
                  <a:schemeClr val="bg2"/>
                </a:solidFill>
                <a:latin typeface="Chivo Light" panose="020B0604020202020204" charset="0"/>
              </a:rPr>
              <a:t>Formula must be regulated by FDA and should be purchased in the U.S.</a:t>
            </a:r>
          </a:p>
          <a:p>
            <a:endParaRPr lang="en-US" sz="2000" dirty="0">
              <a:solidFill>
                <a:schemeClr val="bg2"/>
              </a:solidFill>
              <a:latin typeface="Chivo Light" panose="020B0604020202020204" charset="0"/>
            </a:endParaRPr>
          </a:p>
          <a:p>
            <a:r>
              <a:rPr lang="en-US" sz="2000" dirty="0" smtClean="0">
                <a:solidFill>
                  <a:schemeClr val="bg2"/>
                </a:solidFill>
                <a:latin typeface="Chivo Light" panose="020B0604020202020204" charset="0"/>
              </a:rPr>
              <a:t>Minimum serving size must be offered</a:t>
            </a:r>
          </a:p>
          <a:p>
            <a:endParaRPr lang="en-US" dirty="0">
              <a:solidFill>
                <a:schemeClr val="bg1"/>
              </a:solidFill>
            </a:endParaRPr>
          </a:p>
        </p:txBody>
      </p:sp>
    </p:spTree>
    <p:extLst>
      <p:ext uri="{BB962C8B-B14F-4D97-AF65-F5344CB8AC3E}">
        <p14:creationId xmlns:p14="http://schemas.microsoft.com/office/powerpoint/2010/main" val="37243749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375"/>
        <p:cNvGrpSpPr/>
        <p:nvPr/>
      </p:nvGrpSpPr>
      <p:grpSpPr>
        <a:xfrm>
          <a:off x="0" y="0"/>
          <a:ext cx="0" cy="0"/>
          <a:chOff x="0" y="0"/>
          <a:chExt cx="0" cy="0"/>
        </a:xfrm>
      </p:grpSpPr>
      <p:sp>
        <p:nvSpPr>
          <p:cNvPr id="376" name="Google Shape;376;p20"/>
          <p:cNvSpPr txBox="1">
            <a:spLocks noGrp="1"/>
          </p:cNvSpPr>
          <p:nvPr>
            <p:ph type="ctrTitle" idx="4294967295"/>
          </p:nvPr>
        </p:nvSpPr>
        <p:spPr>
          <a:xfrm>
            <a:off x="994153" y="600007"/>
            <a:ext cx="7387771"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dirty="0" smtClean="0">
                <a:solidFill>
                  <a:schemeClr val="tx1"/>
                </a:solidFill>
              </a:rPr>
              <a:t>Developmental Readiness</a:t>
            </a:r>
            <a:endParaRPr sz="6000" dirty="0">
              <a:solidFill>
                <a:schemeClr val="tx1"/>
              </a:solidFill>
            </a:endParaRPr>
          </a:p>
        </p:txBody>
      </p:sp>
      <p:sp>
        <p:nvSpPr>
          <p:cNvPr id="377" name="Google Shape;377;p20"/>
          <p:cNvSpPr txBox="1">
            <a:spLocks noGrp="1"/>
          </p:cNvSpPr>
          <p:nvPr>
            <p:ph type="subTitle" idx="4294967295"/>
          </p:nvPr>
        </p:nvSpPr>
        <p:spPr>
          <a:xfrm>
            <a:off x="336490" y="1576169"/>
            <a:ext cx="8494644" cy="2334948"/>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400" dirty="0" smtClean="0">
                <a:solidFill>
                  <a:schemeClr val="tx1"/>
                </a:solidFill>
              </a:rPr>
              <a:t>Delay introduction of solid foods until ~6 mo</a:t>
            </a:r>
          </a:p>
          <a:p>
            <a:pPr marL="0" lvl="0" indent="0" algn="ctr" rtl="0">
              <a:spcBef>
                <a:spcPts val="600"/>
              </a:spcBef>
              <a:spcAft>
                <a:spcPts val="0"/>
              </a:spcAft>
              <a:buNone/>
            </a:pPr>
            <a:endParaRPr lang="en" sz="800" dirty="0">
              <a:solidFill>
                <a:schemeClr val="tx1"/>
              </a:solidFill>
            </a:endParaRPr>
          </a:p>
          <a:p>
            <a:pPr marL="0" lvl="0" indent="0" algn="ctr" rtl="0">
              <a:spcBef>
                <a:spcPts val="600"/>
              </a:spcBef>
              <a:spcAft>
                <a:spcPts val="0"/>
              </a:spcAft>
              <a:buNone/>
            </a:pPr>
            <a:r>
              <a:rPr lang="en" sz="2400" dirty="0" smtClean="0">
                <a:solidFill>
                  <a:schemeClr val="tx1"/>
                </a:solidFill>
              </a:rPr>
              <a:t>Communicate readiness with parent/guardian</a:t>
            </a:r>
          </a:p>
          <a:p>
            <a:pPr marL="0" lvl="0" indent="0" algn="ctr" rtl="0">
              <a:spcBef>
                <a:spcPts val="600"/>
              </a:spcBef>
              <a:spcAft>
                <a:spcPts val="0"/>
              </a:spcAft>
              <a:buNone/>
            </a:pPr>
            <a:endParaRPr lang="en" sz="800" dirty="0">
              <a:solidFill>
                <a:schemeClr val="tx1"/>
              </a:solidFill>
            </a:endParaRPr>
          </a:p>
          <a:p>
            <a:pPr marL="0" lvl="0" indent="0" algn="ctr" rtl="0">
              <a:spcBef>
                <a:spcPts val="600"/>
              </a:spcBef>
              <a:spcAft>
                <a:spcPts val="0"/>
              </a:spcAft>
              <a:buNone/>
            </a:pPr>
            <a:r>
              <a:rPr lang="en" sz="2400" dirty="0" smtClean="0">
                <a:solidFill>
                  <a:schemeClr val="tx1"/>
                </a:solidFill>
              </a:rPr>
              <a:t>Watch for signs of readiness</a:t>
            </a:r>
          </a:p>
          <a:p>
            <a:pPr marL="0" lvl="0" indent="0" algn="ctr" rtl="0">
              <a:spcBef>
                <a:spcPts val="600"/>
              </a:spcBef>
              <a:spcAft>
                <a:spcPts val="0"/>
              </a:spcAft>
              <a:buNone/>
            </a:pPr>
            <a:endParaRPr lang="en" sz="2400" dirty="0">
              <a:solidFill>
                <a:schemeClr val="tx1"/>
              </a:solidFill>
            </a:endParaRPr>
          </a:p>
          <a:p>
            <a:pPr marL="0" lvl="0" indent="0" algn="ctr" rtl="0">
              <a:spcBef>
                <a:spcPts val="600"/>
              </a:spcBef>
              <a:spcAft>
                <a:spcPts val="0"/>
              </a:spcAft>
              <a:buNone/>
            </a:pPr>
            <a:endParaRPr sz="1800" dirty="0">
              <a:solidFill>
                <a:srgbClr val="FFFFFF"/>
              </a:solidFill>
            </a:endParaRPr>
          </a:p>
        </p:txBody>
      </p:sp>
      <p:sp>
        <p:nvSpPr>
          <p:cNvPr id="381" name="Google Shape;381;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14</a:t>
            </a:fld>
            <a:endParaRPr>
              <a:solidFill>
                <a:srgbClr val="FFFFFF"/>
              </a:solidFill>
            </a:endParaRPr>
          </a:p>
        </p:txBody>
      </p:sp>
    </p:spTree>
    <p:extLst>
      <p:ext uri="{BB962C8B-B14F-4D97-AF65-F5344CB8AC3E}">
        <p14:creationId xmlns:p14="http://schemas.microsoft.com/office/powerpoint/2010/main" val="29682134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375"/>
        <p:cNvGrpSpPr/>
        <p:nvPr/>
      </p:nvGrpSpPr>
      <p:grpSpPr>
        <a:xfrm>
          <a:off x="0" y="0"/>
          <a:ext cx="0" cy="0"/>
          <a:chOff x="0" y="0"/>
          <a:chExt cx="0" cy="0"/>
        </a:xfrm>
      </p:grpSpPr>
      <p:sp>
        <p:nvSpPr>
          <p:cNvPr id="5" name="Rectangle 4"/>
          <p:cNvSpPr/>
          <p:nvPr/>
        </p:nvSpPr>
        <p:spPr>
          <a:xfrm>
            <a:off x="1306287" y="769257"/>
            <a:ext cx="6923314" cy="3325498"/>
          </a:xfrm>
          <a:prstGeom prst="rect">
            <a:avLst/>
          </a:prstGeom>
          <a:solidFill>
            <a:srgbClr val="FFFFFF">
              <a:alpha val="74902"/>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Google Shape;376;p20"/>
          <p:cNvSpPr txBox="1">
            <a:spLocks noGrp="1"/>
          </p:cNvSpPr>
          <p:nvPr>
            <p:ph type="ctrTitle" idx="4294967295"/>
          </p:nvPr>
        </p:nvSpPr>
        <p:spPr>
          <a:xfrm>
            <a:off x="1074058" y="769257"/>
            <a:ext cx="7387771"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dirty="0" smtClean="0">
                <a:solidFill>
                  <a:schemeClr val="accent1"/>
                </a:solidFill>
              </a:rPr>
              <a:t>Introducing Solid Foods</a:t>
            </a:r>
            <a:endParaRPr sz="6000" dirty="0">
              <a:solidFill>
                <a:schemeClr val="accent1"/>
              </a:solidFill>
            </a:endParaRPr>
          </a:p>
        </p:txBody>
      </p:sp>
      <p:sp>
        <p:nvSpPr>
          <p:cNvPr id="377" name="Google Shape;377;p20"/>
          <p:cNvSpPr txBox="1">
            <a:spLocks noGrp="1"/>
          </p:cNvSpPr>
          <p:nvPr>
            <p:ph type="subTitle" idx="4294967295"/>
          </p:nvPr>
        </p:nvSpPr>
        <p:spPr>
          <a:xfrm>
            <a:off x="1306287" y="1923944"/>
            <a:ext cx="6923313" cy="2334948"/>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000" dirty="0" smtClean="0">
                <a:solidFill>
                  <a:schemeClr val="tx1"/>
                </a:solidFill>
              </a:rPr>
              <a:t>When developmentally ready, solid foods must be offered</a:t>
            </a:r>
          </a:p>
          <a:p>
            <a:pPr marL="0" lvl="0" indent="0" algn="ctr" rtl="0">
              <a:spcBef>
                <a:spcPts val="600"/>
              </a:spcBef>
              <a:spcAft>
                <a:spcPts val="0"/>
              </a:spcAft>
              <a:buNone/>
            </a:pPr>
            <a:endParaRPr lang="en" sz="800" dirty="0">
              <a:solidFill>
                <a:schemeClr val="tx1"/>
              </a:solidFill>
            </a:endParaRPr>
          </a:p>
          <a:p>
            <a:pPr marL="0" lvl="0" indent="0" algn="ctr" rtl="0">
              <a:spcBef>
                <a:spcPts val="600"/>
              </a:spcBef>
              <a:spcAft>
                <a:spcPts val="0"/>
              </a:spcAft>
              <a:buNone/>
            </a:pPr>
            <a:r>
              <a:rPr lang="en" sz="2000" dirty="0" smtClean="0">
                <a:solidFill>
                  <a:schemeClr val="tx1"/>
                </a:solidFill>
              </a:rPr>
              <a:t>Gradually introduce new foods</a:t>
            </a:r>
          </a:p>
          <a:p>
            <a:pPr marL="0" lvl="0" indent="0" algn="ctr" rtl="0">
              <a:spcBef>
                <a:spcPts val="600"/>
              </a:spcBef>
              <a:spcAft>
                <a:spcPts val="0"/>
              </a:spcAft>
              <a:buNone/>
            </a:pPr>
            <a:endParaRPr lang="en" sz="800" dirty="0">
              <a:solidFill>
                <a:schemeClr val="tx1"/>
              </a:solidFill>
            </a:endParaRPr>
          </a:p>
          <a:p>
            <a:pPr marL="0" lvl="0" indent="0" algn="ctr" rtl="0">
              <a:spcBef>
                <a:spcPts val="600"/>
              </a:spcBef>
              <a:spcAft>
                <a:spcPts val="0"/>
              </a:spcAft>
              <a:buNone/>
            </a:pPr>
            <a:r>
              <a:rPr lang="en" sz="2000" dirty="0" smtClean="0">
                <a:solidFill>
                  <a:schemeClr val="tx1"/>
                </a:solidFill>
              </a:rPr>
              <a:t>Prepare foods in the right texture and consistency</a:t>
            </a:r>
          </a:p>
          <a:p>
            <a:pPr marL="0" lvl="0" indent="0" algn="ctr" rtl="0">
              <a:spcBef>
                <a:spcPts val="600"/>
              </a:spcBef>
              <a:spcAft>
                <a:spcPts val="0"/>
              </a:spcAft>
              <a:buNone/>
            </a:pPr>
            <a:endParaRPr lang="en" sz="2000" dirty="0">
              <a:solidFill>
                <a:schemeClr val="tx1"/>
              </a:solidFill>
            </a:endParaRPr>
          </a:p>
          <a:p>
            <a:pPr marL="0" lvl="0" indent="0" algn="ctr" rtl="0">
              <a:spcBef>
                <a:spcPts val="600"/>
              </a:spcBef>
              <a:spcAft>
                <a:spcPts val="0"/>
              </a:spcAft>
              <a:buNone/>
            </a:pPr>
            <a:endParaRPr sz="2000" dirty="0">
              <a:solidFill>
                <a:schemeClr val="tx1"/>
              </a:solidFill>
            </a:endParaRPr>
          </a:p>
        </p:txBody>
      </p:sp>
      <p:sp>
        <p:nvSpPr>
          <p:cNvPr id="381" name="Google Shape;381;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15</a:t>
            </a:fld>
            <a:endParaRPr>
              <a:solidFill>
                <a:srgbClr val="FFFFFF"/>
              </a:solidFill>
            </a:endParaRPr>
          </a:p>
        </p:txBody>
      </p:sp>
    </p:spTree>
    <p:extLst>
      <p:ext uri="{BB962C8B-B14F-4D97-AF65-F5344CB8AC3E}">
        <p14:creationId xmlns:p14="http://schemas.microsoft.com/office/powerpoint/2010/main" val="801269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9000" b="-6000"/>
          </a:stretch>
        </a:blipFill>
        <a:effectLst/>
      </p:bgPr>
    </p:bg>
    <p:spTree>
      <p:nvGrpSpPr>
        <p:cNvPr id="1" name="Shape 403"/>
        <p:cNvGrpSpPr/>
        <p:nvPr/>
      </p:nvGrpSpPr>
      <p:grpSpPr>
        <a:xfrm>
          <a:off x="0" y="0"/>
          <a:ext cx="0" cy="0"/>
          <a:chOff x="0" y="0"/>
          <a:chExt cx="0" cy="0"/>
        </a:xfrm>
      </p:grpSpPr>
      <p:sp>
        <p:nvSpPr>
          <p:cNvPr id="404" name="Google Shape;404;p23"/>
          <p:cNvSpPr txBox="1">
            <a:spLocks noGrp="1"/>
          </p:cNvSpPr>
          <p:nvPr>
            <p:ph type="title"/>
          </p:nvPr>
        </p:nvSpPr>
        <p:spPr>
          <a:xfrm>
            <a:off x="457200" y="314833"/>
            <a:ext cx="3599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smtClean="0">
                <a:solidFill>
                  <a:schemeClr val="accent1"/>
                </a:solidFill>
              </a:rPr>
              <a:t>Vegetables &amp; Fruit</a:t>
            </a:r>
            <a:endParaRPr sz="3200" dirty="0">
              <a:solidFill>
                <a:schemeClr val="accent1"/>
              </a:solidFill>
            </a:endParaRPr>
          </a:p>
        </p:txBody>
      </p:sp>
      <p:sp>
        <p:nvSpPr>
          <p:cNvPr id="406" name="Google Shape;40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16</a:t>
            </a:fld>
            <a:endParaRPr>
              <a:solidFill>
                <a:srgbClr val="FFFFFF"/>
              </a:solidFill>
            </a:endParaRPr>
          </a:p>
        </p:txBody>
      </p:sp>
      <p:sp>
        <p:nvSpPr>
          <p:cNvPr id="2" name="Text Placeholder 1"/>
          <p:cNvSpPr>
            <a:spLocks noGrp="1"/>
          </p:cNvSpPr>
          <p:nvPr>
            <p:ph type="body" idx="1"/>
          </p:nvPr>
        </p:nvSpPr>
        <p:spPr>
          <a:xfrm>
            <a:off x="344793" y="1448005"/>
            <a:ext cx="3824514" cy="3170400"/>
          </a:xfrm>
        </p:spPr>
        <p:txBody>
          <a:bodyPr/>
          <a:lstStyle/>
          <a:p>
            <a:r>
              <a:rPr lang="en-US" dirty="0" smtClean="0">
                <a:solidFill>
                  <a:schemeClr val="tx1"/>
                </a:solidFill>
              </a:rPr>
              <a:t>Minimum: 0-2 tbsp.</a:t>
            </a:r>
          </a:p>
          <a:p>
            <a:r>
              <a:rPr lang="en-US" dirty="0" smtClean="0">
                <a:solidFill>
                  <a:schemeClr val="tx1"/>
                </a:solidFill>
              </a:rPr>
              <a:t>Prepared on site or commercially</a:t>
            </a:r>
          </a:p>
          <a:p>
            <a:r>
              <a:rPr lang="en-US" dirty="0" smtClean="0">
                <a:solidFill>
                  <a:schemeClr val="tx1"/>
                </a:solidFill>
              </a:rPr>
              <a:t>Required at all meals and snacks when developmentally ready</a:t>
            </a:r>
            <a:endParaRPr lang="en-US" dirty="0">
              <a:solidFill>
                <a:schemeClr val="tx1"/>
              </a:solidFill>
            </a:endParaRPr>
          </a:p>
        </p:txBody>
      </p:sp>
    </p:spTree>
    <p:extLst>
      <p:ext uri="{BB962C8B-B14F-4D97-AF65-F5344CB8AC3E}">
        <p14:creationId xmlns:p14="http://schemas.microsoft.com/office/powerpoint/2010/main" val="29667321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6"/>
          <p:cNvSpPr txBox="1">
            <a:spLocks noGrp="1"/>
          </p:cNvSpPr>
          <p:nvPr>
            <p:ph type="title"/>
          </p:nvPr>
        </p:nvSpPr>
        <p:spPr>
          <a:xfrm>
            <a:off x="428144" y="335492"/>
            <a:ext cx="5984700" cy="857400"/>
          </a:xfrm>
          <a:prstGeom prst="rect">
            <a:avLst/>
          </a:prstGeom>
        </p:spPr>
        <p:txBody>
          <a:bodyPr spcFirstLastPara="1" wrap="square" lIns="91425" tIns="91425" rIns="91425" bIns="91425" anchor="b" anchorCtr="0">
            <a:noAutofit/>
          </a:bodyPr>
          <a:lstStyle/>
          <a:p>
            <a:pPr lvl="0"/>
            <a:r>
              <a:rPr lang="en" sz="3200" dirty="0" smtClean="0">
                <a:solidFill>
                  <a:schemeClr val="accent1"/>
                </a:solidFill>
                <a:latin typeface="Shadows Into Light Two" panose="020B0604020202020204" charset="0"/>
                <a:cs typeface="Times New Roman" panose="02020603050405020304" pitchFamily="18" charset="0"/>
              </a:rPr>
              <a:t>Juice</a:t>
            </a:r>
            <a:endParaRPr dirty="0">
              <a:solidFill>
                <a:schemeClr val="accent1"/>
              </a:solidFill>
              <a:latin typeface="Shadows Into Light Two" panose="020B0604020202020204" charset="0"/>
            </a:endParaRPr>
          </a:p>
        </p:txBody>
      </p:sp>
      <p:sp>
        <p:nvSpPr>
          <p:cNvPr id="350" name="Google Shape;350;p16"/>
          <p:cNvSpPr txBox="1">
            <a:spLocks noGrp="1"/>
          </p:cNvSpPr>
          <p:nvPr>
            <p:ph type="body" idx="1"/>
          </p:nvPr>
        </p:nvSpPr>
        <p:spPr>
          <a:xfrm>
            <a:off x="3575329" y="1192892"/>
            <a:ext cx="2866571" cy="3170400"/>
          </a:xfrm>
          <a:prstGeom prst="rect">
            <a:avLst/>
          </a:prstGeom>
        </p:spPr>
        <p:txBody>
          <a:bodyPr spcFirstLastPara="1" wrap="square" lIns="91425" tIns="91425" rIns="91425" bIns="91425" anchor="t" anchorCtr="0">
            <a:noAutofit/>
          </a:bodyPr>
          <a:lstStyle/>
          <a:p>
            <a:pPr marL="457200" lvl="0" indent="-393700" algn="l" rtl="0">
              <a:spcBef>
                <a:spcPts val="600"/>
              </a:spcBef>
              <a:spcAft>
                <a:spcPts val="0"/>
              </a:spcAft>
              <a:buSzPts val="2600"/>
              <a:buChar char="༝"/>
            </a:pPr>
            <a:r>
              <a:rPr lang="en-US" dirty="0" smtClean="0">
                <a:solidFill>
                  <a:schemeClr val="tx1"/>
                </a:solidFill>
                <a:latin typeface="Chivo Light" panose="020B0604020202020204" charset="0"/>
                <a:cs typeface="Times New Roman" panose="02020603050405020304" pitchFamily="18" charset="0"/>
              </a:rPr>
              <a:t>Lacks dietary fiber</a:t>
            </a:r>
          </a:p>
          <a:p>
            <a:pPr marL="457200" lvl="0" indent="-393700" algn="l" rtl="0">
              <a:spcBef>
                <a:spcPts val="600"/>
              </a:spcBef>
              <a:spcAft>
                <a:spcPts val="0"/>
              </a:spcAft>
              <a:buSzPts val="2600"/>
              <a:buChar char="༝"/>
            </a:pPr>
            <a:r>
              <a:rPr lang="en-US" dirty="0" smtClean="0">
                <a:solidFill>
                  <a:schemeClr val="tx1"/>
                </a:solidFill>
                <a:latin typeface="Chivo Light" panose="020B0604020202020204" charset="0"/>
                <a:cs typeface="Times New Roman" panose="02020603050405020304" pitchFamily="18" charset="0"/>
              </a:rPr>
              <a:t>Not creditable towards a reimbursable meal for infants</a:t>
            </a:r>
            <a:endParaRPr dirty="0">
              <a:solidFill>
                <a:schemeClr val="tx1"/>
              </a:solidFill>
              <a:latin typeface="Chivo Light" panose="020B0604020202020204" charset="0"/>
              <a:cs typeface="Times New Roman" panose="02020603050405020304" pitchFamily="18" charset="0"/>
            </a:endParaRPr>
          </a:p>
        </p:txBody>
      </p:sp>
      <p:sp>
        <p:nvSpPr>
          <p:cNvPr id="351" name="Google Shape;351;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80150" y="1318018"/>
            <a:ext cx="2185509" cy="33246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8456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7"/>
          <p:cNvSpPr txBox="1">
            <a:spLocks noGrp="1"/>
          </p:cNvSpPr>
          <p:nvPr>
            <p:ph type="ctrTitle" idx="4294967295"/>
          </p:nvPr>
        </p:nvSpPr>
        <p:spPr>
          <a:xfrm>
            <a:off x="1449322" y="1092318"/>
            <a:ext cx="6593700" cy="89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dirty="0" smtClean="0">
                <a:solidFill>
                  <a:schemeClr val="accent1"/>
                </a:solidFill>
                <a:latin typeface="Shadows Into Light Two" panose="020B0604020202020204" charset="0"/>
                <a:cs typeface="Times New Roman" panose="02020603050405020304" pitchFamily="18" charset="0"/>
              </a:rPr>
              <a:t>Meat/Meat Alternate</a:t>
            </a:r>
            <a:endParaRPr sz="6000" dirty="0">
              <a:solidFill>
                <a:schemeClr val="accent1"/>
              </a:solidFill>
              <a:latin typeface="Shadows Into Light Two" panose="020B0604020202020204" charset="0"/>
              <a:cs typeface="Times New Roman" panose="02020603050405020304" pitchFamily="18" charset="0"/>
            </a:endParaRPr>
          </a:p>
        </p:txBody>
      </p:sp>
      <p:sp>
        <p:nvSpPr>
          <p:cNvPr id="359" name="Google Shape;359;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98" t="4789" r="6539" b="1061"/>
          <a:stretch/>
        </p:blipFill>
        <p:spPr>
          <a:xfrm>
            <a:off x="6273836" y="3226944"/>
            <a:ext cx="1654220" cy="1291828"/>
          </a:xfrm>
          <a:prstGeom prst="ellipse">
            <a:avLst/>
          </a:prstGeom>
          <a:ln>
            <a:noFill/>
          </a:ln>
          <a:effectLst>
            <a:softEdge rad="112500"/>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1162" t="5283" r="8550" b="9058"/>
          <a:stretch/>
        </p:blipFill>
        <p:spPr>
          <a:xfrm>
            <a:off x="4528465" y="2949173"/>
            <a:ext cx="1738301" cy="1270868"/>
          </a:xfrm>
          <a:prstGeom prst="ellipse">
            <a:avLst/>
          </a:prstGeom>
          <a:ln>
            <a:noFill/>
          </a:ln>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0312" t="-775" r="8175" b="775"/>
          <a:stretch/>
        </p:blipFill>
        <p:spPr>
          <a:xfrm>
            <a:off x="6330758" y="1869373"/>
            <a:ext cx="1572582" cy="1297124"/>
          </a:xfrm>
          <a:prstGeom prst="ellipse">
            <a:avLst/>
          </a:prstGeom>
          <a:ln>
            <a:noFill/>
          </a:ln>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55" t="-1683" r="2134" b="6434"/>
          <a:stretch/>
        </p:blipFill>
        <p:spPr>
          <a:xfrm>
            <a:off x="1090004" y="1694056"/>
            <a:ext cx="1860758" cy="1349795"/>
          </a:xfrm>
          <a:prstGeom prst="ellipse">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7763" y="2949173"/>
            <a:ext cx="1648248" cy="1392831"/>
          </a:xfrm>
          <a:prstGeom prst="ellipse">
            <a:avLst/>
          </a:prstGeom>
          <a:ln>
            <a:noFill/>
          </a:ln>
          <a:effectLst>
            <a:softEdge rad="112500"/>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94407" y="1768142"/>
            <a:ext cx="1879141" cy="1877446"/>
          </a:xfrm>
          <a:prstGeom prst="ellipse">
            <a:avLst/>
          </a:prstGeom>
          <a:ln>
            <a:noFill/>
          </a:ln>
          <a:effectLst>
            <a:softEdge rad="112500"/>
          </a:effectLst>
        </p:spPr>
      </p:pic>
    </p:spTree>
    <p:extLst>
      <p:ext uri="{BB962C8B-B14F-4D97-AF65-F5344CB8AC3E}">
        <p14:creationId xmlns:p14="http://schemas.microsoft.com/office/powerpoint/2010/main" val="12391421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375"/>
        <p:cNvGrpSpPr/>
        <p:nvPr/>
      </p:nvGrpSpPr>
      <p:grpSpPr>
        <a:xfrm>
          <a:off x="0" y="0"/>
          <a:ext cx="0" cy="0"/>
          <a:chOff x="0" y="0"/>
          <a:chExt cx="0" cy="0"/>
        </a:xfrm>
      </p:grpSpPr>
      <p:sp>
        <p:nvSpPr>
          <p:cNvPr id="376" name="Google Shape;376;p20"/>
          <p:cNvSpPr txBox="1">
            <a:spLocks noGrp="1"/>
          </p:cNvSpPr>
          <p:nvPr>
            <p:ph type="ctrTitle" idx="4294967295"/>
          </p:nvPr>
        </p:nvSpPr>
        <p:spPr>
          <a:xfrm>
            <a:off x="994153" y="43423"/>
            <a:ext cx="7044947"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dirty="0" smtClean="0">
                <a:solidFill>
                  <a:schemeClr val="accent1"/>
                </a:solidFill>
              </a:rPr>
              <a:t>Grains</a:t>
            </a:r>
            <a:endParaRPr sz="6000" dirty="0">
              <a:solidFill>
                <a:schemeClr val="accent1"/>
              </a:solidFill>
            </a:endParaRPr>
          </a:p>
        </p:txBody>
      </p:sp>
      <p:sp>
        <p:nvSpPr>
          <p:cNvPr id="377" name="Google Shape;377;p20"/>
          <p:cNvSpPr txBox="1">
            <a:spLocks noGrp="1"/>
          </p:cNvSpPr>
          <p:nvPr>
            <p:ph type="subTitle" idx="4294967295"/>
          </p:nvPr>
        </p:nvSpPr>
        <p:spPr>
          <a:xfrm>
            <a:off x="0" y="913560"/>
            <a:ext cx="9144000" cy="2334948"/>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400" dirty="0" smtClean="0">
                <a:solidFill>
                  <a:schemeClr val="tx1"/>
                </a:solidFill>
              </a:rPr>
              <a:t>Serve 0-4 tbsp when developmentally ready</a:t>
            </a:r>
          </a:p>
          <a:p>
            <a:pPr marL="0" lvl="0" indent="0" algn="ctr" rtl="0">
              <a:spcBef>
                <a:spcPts val="600"/>
              </a:spcBef>
              <a:spcAft>
                <a:spcPts val="0"/>
              </a:spcAft>
              <a:buNone/>
            </a:pPr>
            <a:endParaRPr lang="en" sz="2400" dirty="0">
              <a:solidFill>
                <a:schemeClr val="tx1"/>
              </a:solidFill>
            </a:endParaRPr>
          </a:p>
          <a:p>
            <a:pPr marL="0" lvl="0" indent="0" algn="ctr" rtl="0">
              <a:spcBef>
                <a:spcPts val="600"/>
              </a:spcBef>
              <a:spcAft>
                <a:spcPts val="0"/>
              </a:spcAft>
              <a:buNone/>
            </a:pPr>
            <a:r>
              <a:rPr lang="en" sz="2400" dirty="0" smtClean="0">
                <a:solidFill>
                  <a:schemeClr val="tx1"/>
                </a:solidFill>
              </a:rPr>
              <a:t>Breads, crackers, and ready-to-eat cereals: snack only</a:t>
            </a:r>
          </a:p>
          <a:p>
            <a:pPr marL="0" lvl="0" indent="0" algn="ctr" rtl="0">
              <a:spcBef>
                <a:spcPts val="600"/>
              </a:spcBef>
              <a:spcAft>
                <a:spcPts val="0"/>
              </a:spcAft>
              <a:buNone/>
            </a:pPr>
            <a:endParaRPr lang="en" sz="2400" dirty="0">
              <a:solidFill>
                <a:schemeClr val="tx1"/>
              </a:solidFill>
            </a:endParaRPr>
          </a:p>
          <a:p>
            <a:pPr marL="0" lvl="0" indent="0" algn="ctr" rtl="0">
              <a:spcBef>
                <a:spcPts val="600"/>
              </a:spcBef>
              <a:spcAft>
                <a:spcPts val="0"/>
              </a:spcAft>
              <a:buNone/>
            </a:pPr>
            <a:r>
              <a:rPr lang="en" sz="2400" dirty="0" smtClean="0">
                <a:solidFill>
                  <a:schemeClr val="tx1"/>
                </a:solidFill>
              </a:rPr>
              <a:t>Grains must be enriched, fortified, or whole-grain rich</a:t>
            </a:r>
          </a:p>
          <a:p>
            <a:pPr marL="0" lvl="0" indent="0" algn="ctr" rtl="0">
              <a:spcBef>
                <a:spcPts val="600"/>
              </a:spcBef>
              <a:spcAft>
                <a:spcPts val="0"/>
              </a:spcAft>
              <a:buNone/>
            </a:pPr>
            <a:endParaRPr lang="en" sz="2400" dirty="0">
              <a:solidFill>
                <a:schemeClr val="tx1"/>
              </a:solidFill>
            </a:endParaRPr>
          </a:p>
          <a:p>
            <a:pPr marL="0" lvl="0" indent="0" algn="ctr" rtl="0">
              <a:spcBef>
                <a:spcPts val="600"/>
              </a:spcBef>
              <a:spcAft>
                <a:spcPts val="0"/>
              </a:spcAft>
              <a:buNone/>
            </a:pPr>
            <a:endParaRPr sz="1800" dirty="0">
              <a:solidFill>
                <a:srgbClr val="FFFFFF"/>
              </a:solidFill>
            </a:endParaRPr>
          </a:p>
        </p:txBody>
      </p:sp>
      <p:sp>
        <p:nvSpPr>
          <p:cNvPr id="381" name="Google Shape;381;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19</a:t>
            </a:fld>
            <a:endParaRPr>
              <a:solidFill>
                <a:srgbClr val="FFFFFF"/>
              </a:solidFill>
            </a:endParaRPr>
          </a:p>
        </p:txBody>
      </p:sp>
    </p:spTree>
    <p:extLst>
      <p:ext uri="{BB962C8B-B14F-4D97-AF65-F5344CB8AC3E}">
        <p14:creationId xmlns:p14="http://schemas.microsoft.com/office/powerpoint/2010/main" val="3116594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1" name="Google Shape;351;p16"/>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349" name="Google Shape;349;p16"/>
          <p:cNvSpPr txBox="1">
            <a:spLocks noGrp="1"/>
          </p:cNvSpPr>
          <p:nvPr>
            <p:ph type="title"/>
          </p:nvPr>
        </p:nvSpPr>
        <p:spPr>
          <a:xfrm>
            <a:off x="357187" y="284452"/>
            <a:ext cx="6846711" cy="857400"/>
          </a:xfrm>
          <a:prstGeom prst="rect">
            <a:avLst/>
          </a:prstGeom>
        </p:spPr>
        <p:txBody>
          <a:bodyPr spcFirstLastPara="1" wrap="square" lIns="91425" tIns="91425" rIns="91425" bIns="91425" anchor="b" anchorCtr="0">
            <a:noAutofit/>
          </a:bodyPr>
          <a:lstStyle/>
          <a:p>
            <a:pPr lvl="0"/>
            <a:r>
              <a:rPr lang="en" sz="3200" b="1" dirty="0" smtClean="0">
                <a:solidFill>
                  <a:schemeClr val="accent1"/>
                </a:solidFill>
              </a:rPr>
              <a:t>Today’s Topics</a:t>
            </a:r>
            <a:endParaRPr dirty="0">
              <a:solidFill>
                <a:schemeClr val="accent1"/>
              </a:solidFill>
            </a:endParaRPr>
          </a:p>
        </p:txBody>
      </p:sp>
      <p:sp>
        <p:nvSpPr>
          <p:cNvPr id="350" name="Google Shape;350;p16"/>
          <p:cNvSpPr txBox="1">
            <a:spLocks noGrp="1"/>
          </p:cNvSpPr>
          <p:nvPr>
            <p:ph type="body" idx="1"/>
          </p:nvPr>
        </p:nvSpPr>
        <p:spPr>
          <a:xfrm>
            <a:off x="0" y="1456927"/>
            <a:ext cx="6901872" cy="1880716"/>
          </a:xfrm>
          <a:prstGeom prst="rect">
            <a:avLst/>
          </a:prstGeom>
        </p:spPr>
        <p:txBody>
          <a:bodyPr spcFirstLastPara="1" wrap="square" lIns="91425" tIns="91425" rIns="91425" bIns="91425" anchor="t" anchorCtr="0">
            <a:noAutofit/>
          </a:bodyPr>
          <a:lstStyle/>
          <a:p>
            <a:pPr marL="457200" lvl="0" indent="-393700" algn="l" rtl="0">
              <a:spcBef>
                <a:spcPts val="600"/>
              </a:spcBef>
              <a:spcAft>
                <a:spcPts val="0"/>
              </a:spcAft>
              <a:buSzPts val="2600"/>
              <a:buChar char="༝"/>
            </a:pPr>
            <a:r>
              <a:rPr lang="en-US" dirty="0" smtClean="0">
                <a:solidFill>
                  <a:schemeClr val="tx1"/>
                </a:solidFill>
                <a:latin typeface="Chivo Light" panose="020B0604020202020204" charset="0"/>
                <a:cs typeface="Times New Roman" panose="02020603050405020304" pitchFamily="18" charset="0"/>
              </a:rPr>
              <a:t>Infant Meal Pattern</a:t>
            </a:r>
          </a:p>
          <a:p>
            <a:pPr marL="457200" lvl="0" indent="-393700" algn="l" rtl="0">
              <a:spcBef>
                <a:spcPts val="600"/>
              </a:spcBef>
              <a:spcAft>
                <a:spcPts val="0"/>
              </a:spcAft>
              <a:buSzPts val="2600"/>
              <a:buChar char="༝"/>
            </a:pPr>
            <a:r>
              <a:rPr lang="en-US" dirty="0" smtClean="0">
                <a:solidFill>
                  <a:schemeClr val="tx1"/>
                </a:solidFill>
                <a:latin typeface="Chivo Light" panose="020B0604020202020204" charset="0"/>
                <a:cs typeface="Times New Roman" panose="02020603050405020304" pitchFamily="18" charset="0"/>
              </a:rPr>
              <a:t>Claiming Infants</a:t>
            </a:r>
          </a:p>
          <a:p>
            <a:pPr marL="457200" lvl="0" indent="-393700" algn="l" rtl="0">
              <a:spcBef>
                <a:spcPts val="600"/>
              </a:spcBef>
              <a:spcAft>
                <a:spcPts val="0"/>
              </a:spcAft>
              <a:buSzPts val="2600"/>
              <a:buChar char="༝"/>
            </a:pPr>
            <a:r>
              <a:rPr lang="en-US" dirty="0" smtClean="0">
                <a:solidFill>
                  <a:schemeClr val="tx1"/>
                </a:solidFill>
                <a:latin typeface="Chivo Light" panose="020B0604020202020204" charset="0"/>
                <a:cs typeface="Times New Roman" panose="02020603050405020304" pitchFamily="18" charset="0"/>
              </a:rPr>
              <a:t>Breastfeeding Friendly</a:t>
            </a:r>
          </a:p>
          <a:p>
            <a:pPr marL="457200" lvl="0" indent="-393700" algn="l" rtl="0">
              <a:spcBef>
                <a:spcPts val="600"/>
              </a:spcBef>
              <a:spcAft>
                <a:spcPts val="0"/>
              </a:spcAft>
              <a:buSzPts val="2600"/>
              <a:buChar char="༝"/>
            </a:pPr>
            <a:r>
              <a:rPr lang="en-US" dirty="0" smtClean="0">
                <a:solidFill>
                  <a:schemeClr val="tx1"/>
                </a:solidFill>
                <a:latin typeface="Chivo Light" panose="020B0604020202020204" charset="0"/>
                <a:cs typeface="Times New Roman" panose="02020603050405020304" pitchFamily="18" charset="0"/>
              </a:rPr>
              <a:t>Resources</a:t>
            </a:r>
            <a:endParaRPr dirty="0">
              <a:solidFill>
                <a:schemeClr val="tx1"/>
              </a:solidFill>
              <a:latin typeface="Chivo Light" panose="020B0604020202020204" charset="0"/>
              <a:cs typeface="Times New Roman" panose="02020603050405020304" pitchFamily="18"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508" b="100000" l="539" r="100000">
                        <a14:backgroundMark x1="37702" y1="95226" x2="37702" y2="95226"/>
                        <a14:backgroundMark x1="48654" y1="96985" x2="48654" y2="96985"/>
                        <a14:backgroundMark x1="45781" y1="93719" x2="45781" y2="93719"/>
                      </a14:backgroundRemoval>
                    </a14:imgEffect>
                  </a14:imgLayer>
                </a14:imgProps>
              </a:ext>
              <a:ext uri="{28A0092B-C50C-407E-A947-70E740481C1C}">
                <a14:useLocalDpi xmlns:a14="http://schemas.microsoft.com/office/drawing/2010/main" val="0"/>
              </a:ext>
            </a:extLst>
          </a:blip>
          <a:srcRect l="1" r="-1928" b="8593"/>
          <a:stretch/>
        </p:blipFill>
        <p:spPr>
          <a:xfrm>
            <a:off x="2428875" y="2451859"/>
            <a:ext cx="4200525" cy="2691641"/>
          </a:xfrm>
          <a:prstGeom prst="rect">
            <a:avLst/>
          </a:prstGeom>
        </p:spPr>
      </p:pic>
    </p:spTree>
    <p:extLst>
      <p:ext uri="{BB962C8B-B14F-4D97-AF65-F5344CB8AC3E}">
        <p14:creationId xmlns:p14="http://schemas.microsoft.com/office/powerpoint/2010/main" val="339124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a:stretch>
        </a:blipFill>
        <a:effectLst/>
      </p:bgPr>
    </p:bg>
    <p:spTree>
      <p:nvGrpSpPr>
        <p:cNvPr id="1" name="Shape 403"/>
        <p:cNvGrpSpPr/>
        <p:nvPr/>
      </p:nvGrpSpPr>
      <p:grpSpPr>
        <a:xfrm>
          <a:off x="0" y="0"/>
          <a:ext cx="0" cy="0"/>
          <a:chOff x="0" y="0"/>
          <a:chExt cx="0" cy="0"/>
        </a:xfrm>
      </p:grpSpPr>
      <p:sp>
        <p:nvSpPr>
          <p:cNvPr id="404" name="Google Shape;404;p23"/>
          <p:cNvSpPr txBox="1">
            <a:spLocks noGrp="1"/>
          </p:cNvSpPr>
          <p:nvPr>
            <p:ph type="title"/>
          </p:nvPr>
        </p:nvSpPr>
        <p:spPr>
          <a:xfrm>
            <a:off x="457200" y="314833"/>
            <a:ext cx="3599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smtClean="0">
                <a:solidFill>
                  <a:schemeClr val="accent1"/>
                </a:solidFill>
              </a:rPr>
              <a:t>Best Practices</a:t>
            </a:r>
            <a:endParaRPr sz="3200" dirty="0">
              <a:solidFill>
                <a:schemeClr val="accent1"/>
              </a:solidFill>
            </a:endParaRPr>
          </a:p>
        </p:txBody>
      </p:sp>
      <p:sp>
        <p:nvSpPr>
          <p:cNvPr id="406" name="Google Shape;40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20</a:t>
            </a:fld>
            <a:endParaRPr>
              <a:solidFill>
                <a:srgbClr val="FFFFFF"/>
              </a:solidFill>
            </a:endParaRPr>
          </a:p>
        </p:txBody>
      </p:sp>
      <p:sp>
        <p:nvSpPr>
          <p:cNvPr id="2" name="Text Placeholder 1"/>
          <p:cNvSpPr>
            <a:spLocks noGrp="1"/>
          </p:cNvSpPr>
          <p:nvPr>
            <p:ph type="body" idx="1"/>
          </p:nvPr>
        </p:nvSpPr>
        <p:spPr>
          <a:xfrm>
            <a:off x="344793" y="1448005"/>
            <a:ext cx="3824514" cy="3170400"/>
          </a:xfrm>
        </p:spPr>
        <p:txBody>
          <a:bodyPr/>
          <a:lstStyle/>
          <a:p>
            <a:r>
              <a:rPr lang="en-US" dirty="0" smtClean="0">
                <a:solidFill>
                  <a:schemeClr val="tx1"/>
                </a:solidFill>
              </a:rPr>
              <a:t>Consider nutritional value of food</a:t>
            </a:r>
          </a:p>
          <a:p>
            <a:r>
              <a:rPr lang="en-US" dirty="0" smtClean="0">
                <a:solidFill>
                  <a:schemeClr val="tx1"/>
                </a:solidFill>
              </a:rPr>
              <a:t>Feed on demand</a:t>
            </a:r>
          </a:p>
          <a:p>
            <a:r>
              <a:rPr lang="en-US" dirty="0" smtClean="0">
                <a:solidFill>
                  <a:schemeClr val="tx1"/>
                </a:solidFill>
              </a:rPr>
              <a:t>Spoon fed, then feeding themselves</a:t>
            </a:r>
          </a:p>
        </p:txBody>
      </p:sp>
    </p:spTree>
    <p:extLst>
      <p:ext uri="{BB962C8B-B14F-4D97-AF65-F5344CB8AC3E}">
        <p14:creationId xmlns:p14="http://schemas.microsoft.com/office/powerpoint/2010/main" val="37765540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375"/>
        <p:cNvGrpSpPr/>
        <p:nvPr/>
      </p:nvGrpSpPr>
      <p:grpSpPr>
        <a:xfrm>
          <a:off x="0" y="0"/>
          <a:ext cx="0" cy="0"/>
          <a:chOff x="0" y="0"/>
          <a:chExt cx="0" cy="0"/>
        </a:xfrm>
      </p:grpSpPr>
      <p:sp>
        <p:nvSpPr>
          <p:cNvPr id="381" name="Google Shape;381;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21</a:t>
            </a:fld>
            <a:endParaRPr>
              <a:solidFill>
                <a:srgbClr val="FFFFFF"/>
              </a:solidFill>
            </a:endParaRPr>
          </a:p>
        </p:txBody>
      </p:sp>
      <p:sp>
        <p:nvSpPr>
          <p:cNvPr id="5" name="Title 4"/>
          <p:cNvSpPr txBox="1">
            <a:spLocks/>
          </p:cNvSpPr>
          <p:nvPr/>
        </p:nvSpPr>
        <p:spPr>
          <a:xfrm>
            <a:off x="121720" y="0"/>
            <a:ext cx="5558970" cy="5109492"/>
          </a:xfrm>
          <a:prstGeom prst="rect">
            <a:avLst/>
          </a:prstGeom>
          <a:solidFill>
            <a:srgbClr val="FFFFFF">
              <a:alpha val="67843"/>
            </a:srgbClr>
          </a:solidFill>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rgbClr val="0B4060"/>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pPr>
            <a:r>
              <a:rPr lang="en-US" sz="4400" dirty="0" smtClean="0">
                <a:solidFill>
                  <a:schemeClr val="accent1"/>
                </a:solidFill>
                <a:latin typeface="Shadows Into Light Two" panose="020B0604020202020204" charset="0"/>
              </a:rPr>
              <a:t>Claiming Infants in the CACFP</a:t>
            </a:r>
          </a:p>
          <a:p>
            <a:pPr algn="ctr">
              <a:lnSpc>
                <a:spcPct val="90000"/>
              </a:lnSpc>
            </a:pPr>
            <a:endParaRPr lang="en-US" sz="1200" dirty="0" smtClean="0">
              <a:solidFill>
                <a:srgbClr val="002060"/>
              </a:solidFill>
              <a:latin typeface="Shadows Into Light Two" panose="020B0604020202020204" charset="0"/>
            </a:endParaRPr>
          </a:p>
          <a:p>
            <a:pPr algn="ctr">
              <a:lnSpc>
                <a:spcPct val="90000"/>
              </a:lnSpc>
            </a:pPr>
            <a:r>
              <a:rPr lang="en-US" sz="2400" dirty="0" smtClean="0">
                <a:solidFill>
                  <a:schemeClr val="accent5">
                    <a:lumMod val="75000"/>
                  </a:schemeClr>
                </a:solidFill>
                <a:latin typeface="Chivo Light" panose="020B0604020202020204" charset="0"/>
              </a:rPr>
              <a:t>Include infants on the master enrollment list (MEL)</a:t>
            </a:r>
          </a:p>
          <a:p>
            <a:pPr algn="ctr">
              <a:lnSpc>
                <a:spcPct val="90000"/>
              </a:lnSpc>
            </a:pPr>
            <a:endParaRPr lang="en-US" sz="1200" dirty="0" smtClean="0">
              <a:solidFill>
                <a:srgbClr val="002060"/>
              </a:solidFill>
              <a:latin typeface="Chivo Light" panose="020B0604020202020204" charset="0"/>
            </a:endParaRPr>
          </a:p>
          <a:p>
            <a:pPr algn="ctr">
              <a:lnSpc>
                <a:spcPct val="90000"/>
              </a:lnSpc>
            </a:pPr>
            <a:r>
              <a:rPr lang="en-US" sz="2400" dirty="0" smtClean="0">
                <a:solidFill>
                  <a:schemeClr val="accent1">
                    <a:lumMod val="75000"/>
                  </a:schemeClr>
                </a:solidFill>
                <a:latin typeface="Chivo Light" panose="020B0604020202020204" charset="0"/>
              </a:rPr>
              <a:t>AEF &amp; IEF on file for each infant</a:t>
            </a:r>
          </a:p>
          <a:p>
            <a:pPr algn="ctr">
              <a:lnSpc>
                <a:spcPct val="90000"/>
              </a:lnSpc>
            </a:pPr>
            <a:endParaRPr lang="en-US" sz="1200" dirty="0" smtClean="0">
              <a:solidFill>
                <a:schemeClr val="accent2">
                  <a:lumMod val="75000"/>
                </a:schemeClr>
              </a:solidFill>
              <a:latin typeface="Chivo Light" panose="020B0604020202020204" charset="0"/>
            </a:endParaRPr>
          </a:p>
          <a:p>
            <a:pPr algn="ctr">
              <a:lnSpc>
                <a:spcPct val="90000"/>
              </a:lnSpc>
            </a:pPr>
            <a:r>
              <a:rPr lang="en-US" sz="2400" dirty="0" smtClean="0">
                <a:solidFill>
                  <a:schemeClr val="accent2">
                    <a:lumMod val="75000"/>
                  </a:schemeClr>
                </a:solidFill>
                <a:latin typeface="Chivo Light" panose="020B0604020202020204" charset="0"/>
              </a:rPr>
              <a:t>Infant Parent Choice Form on file for each infant</a:t>
            </a:r>
          </a:p>
          <a:p>
            <a:pPr algn="ctr">
              <a:lnSpc>
                <a:spcPct val="90000"/>
              </a:lnSpc>
            </a:pPr>
            <a:endParaRPr lang="en-US" sz="1200" dirty="0" smtClean="0">
              <a:solidFill>
                <a:srgbClr val="002060"/>
              </a:solidFill>
              <a:latin typeface="Chivo Light" panose="020B0604020202020204" charset="0"/>
            </a:endParaRPr>
          </a:p>
          <a:p>
            <a:pPr algn="ctr">
              <a:lnSpc>
                <a:spcPct val="90000"/>
              </a:lnSpc>
            </a:pPr>
            <a:r>
              <a:rPr lang="en-US" sz="2400" dirty="0" smtClean="0">
                <a:solidFill>
                  <a:schemeClr val="accent3">
                    <a:lumMod val="75000"/>
                  </a:schemeClr>
                </a:solidFill>
                <a:latin typeface="Chivo Light" panose="020B0604020202020204" charset="0"/>
              </a:rPr>
              <a:t>Follow CACFP Meal Pattern</a:t>
            </a:r>
          </a:p>
          <a:p>
            <a:pPr algn="ctr">
              <a:lnSpc>
                <a:spcPct val="90000"/>
              </a:lnSpc>
            </a:pPr>
            <a:endParaRPr lang="en-US" sz="1200" dirty="0" smtClean="0">
              <a:solidFill>
                <a:schemeClr val="accent1">
                  <a:lumMod val="60000"/>
                  <a:lumOff val="40000"/>
                </a:schemeClr>
              </a:solidFill>
              <a:latin typeface="Chivo Light" panose="020B0604020202020204" charset="0"/>
            </a:endParaRPr>
          </a:p>
          <a:p>
            <a:pPr algn="ctr">
              <a:lnSpc>
                <a:spcPct val="90000"/>
              </a:lnSpc>
            </a:pPr>
            <a:r>
              <a:rPr lang="en-US" sz="2400" dirty="0" smtClean="0">
                <a:solidFill>
                  <a:schemeClr val="accent4">
                    <a:lumMod val="75000"/>
                  </a:schemeClr>
                </a:solidFill>
                <a:latin typeface="Chivo Light" panose="020B0604020202020204" charset="0"/>
              </a:rPr>
              <a:t>Take point-of-service meal counts</a:t>
            </a:r>
          </a:p>
          <a:p>
            <a:pPr algn="ctr">
              <a:lnSpc>
                <a:spcPct val="90000"/>
              </a:lnSpc>
            </a:pPr>
            <a:endParaRPr lang="en-US" sz="1200" dirty="0" smtClean="0">
              <a:solidFill>
                <a:schemeClr val="accent4">
                  <a:lumMod val="75000"/>
                </a:schemeClr>
              </a:solidFill>
              <a:latin typeface="Chivo Light" panose="020B0604020202020204" charset="0"/>
            </a:endParaRPr>
          </a:p>
          <a:p>
            <a:pPr algn="ctr">
              <a:lnSpc>
                <a:spcPct val="90000"/>
              </a:lnSpc>
            </a:pPr>
            <a:r>
              <a:rPr lang="en-US" sz="2400" dirty="0" smtClean="0">
                <a:solidFill>
                  <a:schemeClr val="accent6">
                    <a:lumMod val="75000"/>
                  </a:schemeClr>
                </a:solidFill>
                <a:latin typeface="Chivo Light" panose="020B0604020202020204" charset="0"/>
              </a:rPr>
              <a:t>Infant Menus &amp; cost documentation</a:t>
            </a:r>
          </a:p>
          <a:p>
            <a:pPr algn="ctr">
              <a:lnSpc>
                <a:spcPct val="90000"/>
              </a:lnSpc>
            </a:pPr>
            <a:endParaRPr lang="en-US" sz="2400" b="1" dirty="0" smtClean="0">
              <a:solidFill>
                <a:srgbClr val="002060"/>
              </a:solidFill>
              <a:latin typeface="Chivo Light" panose="020B0604020202020204" charset="0"/>
            </a:endParaRPr>
          </a:p>
          <a:p>
            <a:pPr algn="ctr">
              <a:lnSpc>
                <a:spcPct val="90000"/>
              </a:lnSpc>
            </a:pPr>
            <a:endParaRPr lang="en-US" sz="4400" dirty="0">
              <a:solidFill>
                <a:srgbClr val="002060"/>
              </a:solidFill>
              <a:latin typeface="Shadows Into Light Two" panose="020B0604020202020204" charset="0"/>
            </a:endParaRPr>
          </a:p>
        </p:txBody>
      </p:sp>
    </p:spTree>
    <p:extLst>
      <p:ext uri="{BB962C8B-B14F-4D97-AF65-F5344CB8AC3E}">
        <p14:creationId xmlns:p14="http://schemas.microsoft.com/office/powerpoint/2010/main" val="950535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459"/>
        <p:cNvGrpSpPr/>
        <p:nvPr/>
      </p:nvGrpSpPr>
      <p:grpSpPr>
        <a:xfrm>
          <a:off x="0" y="0"/>
          <a:ext cx="0" cy="0"/>
          <a:chOff x="0" y="0"/>
          <a:chExt cx="0" cy="0"/>
        </a:xfrm>
      </p:grpSpPr>
      <p:sp>
        <p:nvSpPr>
          <p:cNvPr id="460" name="Google Shape;460;p28"/>
          <p:cNvSpPr txBox="1">
            <a:spLocks noGrp="1"/>
          </p:cNvSpPr>
          <p:nvPr>
            <p:ph type="ctrTitle" idx="4294967295"/>
          </p:nvPr>
        </p:nvSpPr>
        <p:spPr>
          <a:xfrm>
            <a:off x="629433" y="1585437"/>
            <a:ext cx="3692047"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smtClean="0">
                <a:solidFill>
                  <a:schemeClr val="accent1"/>
                </a:solidFill>
              </a:rPr>
              <a:t>Infant Parent Choice Form</a:t>
            </a:r>
            <a:endParaRPr sz="3200" dirty="0">
              <a:solidFill>
                <a:schemeClr val="accent1"/>
              </a:solidFill>
            </a:endParaRPr>
          </a:p>
        </p:txBody>
      </p:sp>
      <p:sp>
        <p:nvSpPr>
          <p:cNvPr id="462" name="Google Shape;462;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pic>
        <p:nvPicPr>
          <p:cNvPr id="5"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4031">
            <a:off x="4776023" y="612143"/>
            <a:ext cx="2913903" cy="3758237"/>
          </a:xfrm>
          <a:prstGeom prst="rect">
            <a:avLst/>
          </a:prstGeom>
        </p:spPr>
      </p:pic>
    </p:spTree>
    <p:extLst>
      <p:ext uri="{BB962C8B-B14F-4D97-AF65-F5344CB8AC3E}">
        <p14:creationId xmlns:p14="http://schemas.microsoft.com/office/powerpoint/2010/main" val="21009702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Shape 375"/>
        <p:cNvGrpSpPr/>
        <p:nvPr/>
      </p:nvGrpSpPr>
      <p:grpSpPr>
        <a:xfrm>
          <a:off x="0" y="0"/>
          <a:ext cx="0" cy="0"/>
          <a:chOff x="0" y="0"/>
          <a:chExt cx="0" cy="0"/>
        </a:xfrm>
      </p:grpSpPr>
      <p:sp>
        <p:nvSpPr>
          <p:cNvPr id="381" name="Google Shape;381;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23</a:t>
            </a:fld>
            <a:endParaRPr>
              <a:solidFill>
                <a:srgbClr val="FFFFFF"/>
              </a:solidFill>
            </a:endParaRPr>
          </a:p>
        </p:txBody>
      </p:sp>
      <p:sp>
        <p:nvSpPr>
          <p:cNvPr id="5" name="Title 4"/>
          <p:cNvSpPr txBox="1">
            <a:spLocks/>
          </p:cNvSpPr>
          <p:nvPr/>
        </p:nvSpPr>
        <p:spPr>
          <a:xfrm>
            <a:off x="3272164" y="538619"/>
            <a:ext cx="5558970" cy="3206663"/>
          </a:xfrm>
          <a:prstGeom prst="rect">
            <a:avLst/>
          </a:prstGeom>
          <a:solidFill>
            <a:srgbClr val="FFFFFF">
              <a:alpha val="67843"/>
            </a:srgbClr>
          </a:solidFill>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rgbClr val="0B4060"/>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pPr>
            <a:r>
              <a:rPr lang="en-US" sz="4400" dirty="0" smtClean="0">
                <a:solidFill>
                  <a:schemeClr val="accent1"/>
                </a:solidFill>
                <a:latin typeface="Shadows Into Light Two" panose="020B0604020202020204" charset="0"/>
              </a:rPr>
              <a:t>Documenting On-site Breastfeeding</a:t>
            </a:r>
          </a:p>
          <a:p>
            <a:pPr algn="ctr">
              <a:lnSpc>
                <a:spcPct val="90000"/>
              </a:lnSpc>
            </a:pPr>
            <a:endParaRPr lang="en-US" sz="1200" dirty="0" smtClean="0">
              <a:solidFill>
                <a:srgbClr val="002060"/>
              </a:solidFill>
              <a:latin typeface="Shadows Into Light Two" panose="020B0604020202020204" charset="0"/>
            </a:endParaRPr>
          </a:p>
          <a:p>
            <a:pPr algn="ctr">
              <a:lnSpc>
                <a:spcPct val="90000"/>
              </a:lnSpc>
            </a:pPr>
            <a:r>
              <a:rPr lang="en-US" sz="2400" b="1" dirty="0" smtClean="0">
                <a:solidFill>
                  <a:schemeClr val="accent6">
                    <a:lumMod val="75000"/>
                  </a:schemeClr>
                </a:solidFill>
                <a:latin typeface="Chivo Light" panose="020B0604020202020204" charset="0"/>
              </a:rPr>
              <a:t>No additional paperwork</a:t>
            </a:r>
          </a:p>
          <a:p>
            <a:pPr algn="ctr">
              <a:lnSpc>
                <a:spcPct val="90000"/>
              </a:lnSpc>
            </a:pPr>
            <a:endParaRPr lang="en-US" sz="2400" dirty="0">
              <a:solidFill>
                <a:schemeClr val="accent3">
                  <a:lumMod val="75000"/>
                </a:schemeClr>
              </a:solidFill>
              <a:latin typeface="Chivo Light" panose="020B0604020202020204" charset="0"/>
            </a:endParaRPr>
          </a:p>
          <a:p>
            <a:pPr algn="ctr">
              <a:lnSpc>
                <a:spcPct val="90000"/>
              </a:lnSpc>
            </a:pPr>
            <a:r>
              <a:rPr lang="en-US" sz="2400" b="1" dirty="0" smtClean="0">
                <a:solidFill>
                  <a:schemeClr val="accent3">
                    <a:lumMod val="75000"/>
                  </a:schemeClr>
                </a:solidFill>
                <a:latin typeface="Chivo Light" panose="020B0604020202020204" charset="0"/>
              </a:rPr>
              <a:t>Write on menu or meal count “Infant was breastfed on-site” or something similar</a:t>
            </a:r>
          </a:p>
          <a:p>
            <a:pPr algn="ctr">
              <a:lnSpc>
                <a:spcPct val="90000"/>
              </a:lnSpc>
            </a:pPr>
            <a:endParaRPr lang="en-US" sz="2400" b="1" dirty="0" smtClean="0">
              <a:solidFill>
                <a:srgbClr val="002060"/>
              </a:solidFill>
              <a:latin typeface="Chivo Light" panose="020B0604020202020204" charset="0"/>
            </a:endParaRPr>
          </a:p>
          <a:p>
            <a:pPr algn="ctr">
              <a:lnSpc>
                <a:spcPct val="90000"/>
              </a:lnSpc>
            </a:pPr>
            <a:endParaRPr lang="en-US" sz="4400" dirty="0">
              <a:solidFill>
                <a:srgbClr val="002060"/>
              </a:solidFill>
              <a:latin typeface="Shadows Into Light Two" panose="020B0604020202020204" charset="0"/>
            </a:endParaRPr>
          </a:p>
        </p:txBody>
      </p:sp>
    </p:spTree>
    <p:extLst>
      <p:ext uri="{BB962C8B-B14F-4D97-AF65-F5344CB8AC3E}">
        <p14:creationId xmlns:p14="http://schemas.microsoft.com/office/powerpoint/2010/main" val="28837267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a:stretch>
        </a:blipFill>
        <a:effectLst/>
      </p:bgPr>
    </p:bg>
    <p:spTree>
      <p:nvGrpSpPr>
        <p:cNvPr id="1" name="Shape 403"/>
        <p:cNvGrpSpPr/>
        <p:nvPr/>
      </p:nvGrpSpPr>
      <p:grpSpPr>
        <a:xfrm>
          <a:off x="0" y="0"/>
          <a:ext cx="0" cy="0"/>
          <a:chOff x="0" y="0"/>
          <a:chExt cx="0" cy="0"/>
        </a:xfrm>
      </p:grpSpPr>
      <p:sp>
        <p:nvSpPr>
          <p:cNvPr id="404" name="Google Shape;404;p23"/>
          <p:cNvSpPr txBox="1">
            <a:spLocks noGrp="1"/>
          </p:cNvSpPr>
          <p:nvPr>
            <p:ph type="title"/>
          </p:nvPr>
        </p:nvSpPr>
        <p:spPr>
          <a:xfrm>
            <a:off x="457200" y="477671"/>
            <a:ext cx="3599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smtClean="0">
                <a:solidFill>
                  <a:schemeClr val="accent1"/>
                </a:solidFill>
              </a:rPr>
              <a:t>Disabilities + Medical Statements</a:t>
            </a:r>
            <a:endParaRPr sz="3200" dirty="0">
              <a:solidFill>
                <a:schemeClr val="accent1"/>
              </a:solidFill>
            </a:endParaRPr>
          </a:p>
        </p:txBody>
      </p:sp>
      <p:sp>
        <p:nvSpPr>
          <p:cNvPr id="406" name="Google Shape;40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24</a:t>
            </a:fld>
            <a:endParaRPr>
              <a:solidFill>
                <a:srgbClr val="FFFFFF"/>
              </a:solidFill>
            </a:endParaRPr>
          </a:p>
        </p:txBody>
      </p:sp>
      <p:sp>
        <p:nvSpPr>
          <p:cNvPr id="2" name="Text Placeholder 1"/>
          <p:cNvSpPr>
            <a:spLocks noGrp="1"/>
          </p:cNvSpPr>
          <p:nvPr>
            <p:ph type="body" idx="1"/>
          </p:nvPr>
        </p:nvSpPr>
        <p:spPr>
          <a:xfrm>
            <a:off x="344793" y="1335071"/>
            <a:ext cx="3824514" cy="3170400"/>
          </a:xfrm>
        </p:spPr>
        <p:txBody>
          <a:bodyPr/>
          <a:lstStyle/>
          <a:p>
            <a:r>
              <a:rPr lang="en-US" dirty="0" smtClean="0">
                <a:solidFill>
                  <a:schemeClr val="tx1"/>
                </a:solidFill>
              </a:rPr>
              <a:t>Must make reasonable accommodations for participants with a disability</a:t>
            </a:r>
          </a:p>
          <a:p>
            <a:r>
              <a:rPr lang="en-US" dirty="0" smtClean="0">
                <a:solidFill>
                  <a:schemeClr val="tx1"/>
                </a:solidFill>
              </a:rPr>
              <a:t>Medical Statement is required when modifications do not meet the meal pattern</a:t>
            </a:r>
          </a:p>
        </p:txBody>
      </p:sp>
    </p:spTree>
    <p:extLst>
      <p:ext uri="{BB962C8B-B14F-4D97-AF65-F5344CB8AC3E}">
        <p14:creationId xmlns:p14="http://schemas.microsoft.com/office/powerpoint/2010/main" val="19570031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a:stretch>
        </a:blipFill>
        <a:effectLst/>
      </p:bgPr>
    </p:bg>
    <p:spTree>
      <p:nvGrpSpPr>
        <p:cNvPr id="1" name="Shape 403"/>
        <p:cNvGrpSpPr/>
        <p:nvPr/>
      </p:nvGrpSpPr>
      <p:grpSpPr>
        <a:xfrm>
          <a:off x="0" y="0"/>
          <a:ext cx="0" cy="0"/>
          <a:chOff x="0" y="0"/>
          <a:chExt cx="0" cy="0"/>
        </a:xfrm>
      </p:grpSpPr>
      <p:sp>
        <p:nvSpPr>
          <p:cNvPr id="404" name="Google Shape;404;p23"/>
          <p:cNvSpPr txBox="1">
            <a:spLocks noGrp="1"/>
          </p:cNvSpPr>
          <p:nvPr>
            <p:ph type="title"/>
          </p:nvPr>
        </p:nvSpPr>
        <p:spPr>
          <a:xfrm>
            <a:off x="457200" y="665561"/>
            <a:ext cx="3599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smtClean="0">
                <a:solidFill>
                  <a:schemeClr val="accent1"/>
                </a:solidFill>
              </a:rPr>
              <a:t>Point-of-Service Meal Counts</a:t>
            </a:r>
            <a:endParaRPr sz="3200" dirty="0">
              <a:solidFill>
                <a:schemeClr val="accent1"/>
              </a:solidFill>
            </a:endParaRPr>
          </a:p>
        </p:txBody>
      </p:sp>
      <p:sp>
        <p:nvSpPr>
          <p:cNvPr id="406" name="Google Shape;40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25</a:t>
            </a:fld>
            <a:endParaRPr>
              <a:solidFill>
                <a:srgbClr val="FFFFFF"/>
              </a:solidFill>
            </a:endParaRPr>
          </a:p>
        </p:txBody>
      </p:sp>
      <p:sp>
        <p:nvSpPr>
          <p:cNvPr id="2" name="Text Placeholder 1"/>
          <p:cNvSpPr>
            <a:spLocks noGrp="1"/>
          </p:cNvSpPr>
          <p:nvPr>
            <p:ph type="body" idx="1"/>
          </p:nvPr>
        </p:nvSpPr>
        <p:spPr>
          <a:xfrm>
            <a:off x="344793" y="1776251"/>
            <a:ext cx="3824514" cy="3170400"/>
          </a:xfrm>
        </p:spPr>
        <p:txBody>
          <a:bodyPr/>
          <a:lstStyle/>
          <a:p>
            <a:r>
              <a:rPr lang="en-US" dirty="0" smtClean="0">
                <a:solidFill>
                  <a:schemeClr val="tx1"/>
                </a:solidFill>
              </a:rPr>
              <a:t>Consistent with infant’s eating habits</a:t>
            </a:r>
          </a:p>
          <a:p>
            <a:r>
              <a:rPr lang="en-US" dirty="0" smtClean="0">
                <a:solidFill>
                  <a:schemeClr val="tx1"/>
                </a:solidFill>
              </a:rPr>
              <a:t>Feed “on demand”</a:t>
            </a:r>
          </a:p>
          <a:p>
            <a:r>
              <a:rPr lang="en-US" dirty="0" smtClean="0">
                <a:solidFill>
                  <a:schemeClr val="tx1"/>
                </a:solidFill>
              </a:rPr>
              <a:t>Not restricted to exact meal times</a:t>
            </a:r>
          </a:p>
        </p:txBody>
      </p:sp>
    </p:spTree>
    <p:extLst>
      <p:ext uri="{BB962C8B-B14F-4D97-AF65-F5344CB8AC3E}">
        <p14:creationId xmlns:p14="http://schemas.microsoft.com/office/powerpoint/2010/main" val="3293568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clrChange>
              <a:clrFrom>
                <a:srgbClr val="EEEEEE"/>
              </a:clrFrom>
              <a:clrTo>
                <a:srgbClr val="EEEEEE">
                  <a:alpha val="0"/>
                </a:srgbClr>
              </a:clrTo>
            </a:clrChange>
            <a:extLst>
              <a:ext uri="{28A0092B-C50C-407E-A947-70E740481C1C}">
                <a14:useLocalDpi xmlns:a14="http://schemas.microsoft.com/office/drawing/2010/main" val="0"/>
              </a:ext>
            </a:extLst>
          </a:blip>
          <a:srcRect l="24315" t="4906" r="24320" b="5625"/>
          <a:stretch/>
        </p:blipFill>
        <p:spPr>
          <a:xfrm>
            <a:off x="4046949" y="1195865"/>
            <a:ext cx="2302290" cy="2227882"/>
          </a:xfrm>
          <a:prstGeom prst="rect">
            <a:avLst/>
          </a:prstGeom>
        </p:spPr>
      </p:pic>
      <p:sp>
        <p:nvSpPr>
          <p:cNvPr id="4" name="Title 3"/>
          <p:cNvSpPr>
            <a:spLocks noGrp="1"/>
          </p:cNvSpPr>
          <p:nvPr>
            <p:ph type="ctrTitle"/>
          </p:nvPr>
        </p:nvSpPr>
        <p:spPr>
          <a:xfrm>
            <a:off x="1244519" y="185371"/>
            <a:ext cx="4637700" cy="2318700"/>
          </a:xfrm>
        </p:spPr>
        <p:txBody>
          <a:bodyPr/>
          <a:lstStyle/>
          <a:p>
            <a:r>
              <a:rPr lang="en-US" dirty="0" smtClean="0">
                <a:solidFill>
                  <a:schemeClr val="accent1"/>
                </a:solidFill>
                <a:effectLst>
                  <a:outerShdw blurRad="38100" dist="38100" dir="2700000" algn="tl">
                    <a:srgbClr val="000000">
                      <a:alpha val="43137"/>
                    </a:srgbClr>
                  </a:outerShdw>
                </a:effectLst>
              </a:rPr>
              <a:t>Infant Menus</a:t>
            </a:r>
            <a:endParaRPr lang="en-US" dirty="0">
              <a:solidFill>
                <a:schemeClr val="accent1"/>
              </a:solidFill>
            </a:endParaRPr>
          </a:p>
        </p:txBody>
      </p:sp>
      <p:sp>
        <p:nvSpPr>
          <p:cNvPr id="3" name="Slide Number Placeholder 2"/>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6" name="Text Placeholder 1"/>
          <p:cNvSpPr txBox="1">
            <a:spLocks/>
          </p:cNvSpPr>
          <p:nvPr/>
        </p:nvSpPr>
        <p:spPr>
          <a:xfrm>
            <a:off x="733477" y="2309806"/>
            <a:ext cx="3824514" cy="3170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smtClean="0">
                <a:solidFill>
                  <a:schemeClr val="tx1"/>
                </a:solidFill>
                <a:latin typeface="Chivo Light" panose="020B0604020202020204" charset="0"/>
              </a:rPr>
              <a:t>Standard Infant Menu</a:t>
            </a:r>
          </a:p>
          <a:p>
            <a:endParaRPr lang="en-US" sz="2400" dirty="0" smtClean="0">
              <a:solidFill>
                <a:schemeClr val="tx1"/>
              </a:solidFill>
              <a:latin typeface="Chivo Light" panose="020B0604020202020204" charset="0"/>
            </a:endParaRPr>
          </a:p>
          <a:p>
            <a:r>
              <a:rPr lang="en-US" sz="2400" dirty="0" smtClean="0">
                <a:solidFill>
                  <a:schemeClr val="tx1"/>
                </a:solidFill>
                <a:latin typeface="Chivo Light" panose="020B0604020202020204" charset="0"/>
              </a:rPr>
              <a:t>       Individualized</a:t>
            </a:r>
            <a:endParaRPr lang="en-US" sz="2400" dirty="0">
              <a:solidFill>
                <a:schemeClr val="tx1"/>
              </a:solidFill>
              <a:latin typeface="Chivo Light" panose="020B0604020202020204" charset="0"/>
            </a:endParaRPr>
          </a:p>
          <a:p>
            <a:endParaRPr lang="en-US" sz="2400" dirty="0" smtClean="0">
              <a:solidFill>
                <a:schemeClr val="tx1"/>
              </a:solidFill>
              <a:latin typeface="Chivo Light" panose="020B0604020202020204" charset="0"/>
            </a:endParaRPr>
          </a:p>
          <a:p>
            <a:r>
              <a:rPr lang="en-US" sz="2400" dirty="0" smtClean="0">
                <a:solidFill>
                  <a:schemeClr val="tx1"/>
                </a:solidFill>
                <a:latin typeface="Chivo Light" panose="020B0604020202020204" charset="0"/>
              </a:rPr>
              <a:t>              Daily Activity Logs</a:t>
            </a:r>
          </a:p>
        </p:txBody>
      </p:sp>
    </p:spTree>
    <p:extLst>
      <p:ext uri="{BB962C8B-B14F-4D97-AF65-F5344CB8AC3E}">
        <p14:creationId xmlns:p14="http://schemas.microsoft.com/office/powerpoint/2010/main" val="12777314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7"/>
          <p:cNvSpPr txBox="1">
            <a:spLocks noGrp="1"/>
          </p:cNvSpPr>
          <p:nvPr>
            <p:ph type="ctrTitle" idx="4294967295"/>
          </p:nvPr>
        </p:nvSpPr>
        <p:spPr>
          <a:xfrm>
            <a:off x="-1265303" y="277931"/>
            <a:ext cx="6593700" cy="89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smtClean="0">
                <a:solidFill>
                  <a:schemeClr val="accent1"/>
                </a:solidFill>
                <a:latin typeface="Shadows Into Light Two" panose="020B0604020202020204" charset="0"/>
                <a:cs typeface="Times New Roman" panose="02020603050405020304" pitchFamily="18" charset="0"/>
              </a:rPr>
              <a:t>Sample Infant Menu</a:t>
            </a:r>
            <a:endParaRPr sz="3200" dirty="0">
              <a:solidFill>
                <a:schemeClr val="accent1"/>
              </a:solidFill>
              <a:latin typeface="Shadows Into Light Two" panose="020B0604020202020204" charset="0"/>
              <a:cs typeface="Times New Roman" panose="02020603050405020304" pitchFamily="18" charset="0"/>
            </a:endParaRPr>
          </a:p>
        </p:txBody>
      </p:sp>
      <p:sp>
        <p:nvSpPr>
          <p:cNvPr id="359" name="Google Shape;359;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11"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312" y="1014413"/>
            <a:ext cx="6657976" cy="4064056"/>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71727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7"/>
          <p:cNvSpPr txBox="1">
            <a:spLocks noGrp="1"/>
          </p:cNvSpPr>
          <p:nvPr>
            <p:ph type="ctrTitle" idx="4294967295"/>
          </p:nvPr>
        </p:nvSpPr>
        <p:spPr>
          <a:xfrm>
            <a:off x="-822391" y="320793"/>
            <a:ext cx="6593700" cy="89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smtClean="0">
                <a:solidFill>
                  <a:schemeClr val="accent1"/>
                </a:solidFill>
                <a:latin typeface="Shadows Into Light Two" panose="020B0604020202020204" charset="0"/>
                <a:cs typeface="Times New Roman" panose="02020603050405020304" pitchFamily="18" charset="0"/>
              </a:rPr>
              <a:t>Sample Infant Menu Cont’d.</a:t>
            </a:r>
            <a:endParaRPr sz="3200" dirty="0">
              <a:solidFill>
                <a:schemeClr val="accent1"/>
              </a:solidFill>
              <a:latin typeface="Shadows Into Light Two" panose="020B0604020202020204" charset="0"/>
              <a:cs typeface="Times New Roman" panose="02020603050405020304" pitchFamily="18" charset="0"/>
            </a:endParaRPr>
          </a:p>
        </p:txBody>
      </p:sp>
      <p:sp>
        <p:nvSpPr>
          <p:cNvPr id="359" name="Google Shape;359;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164" y="1051490"/>
            <a:ext cx="6570208" cy="3498336"/>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0507731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7"/>
          <p:cNvSpPr txBox="1">
            <a:spLocks noGrp="1"/>
          </p:cNvSpPr>
          <p:nvPr>
            <p:ph type="ctrTitle" idx="4294967295"/>
          </p:nvPr>
        </p:nvSpPr>
        <p:spPr>
          <a:xfrm rot="16200000">
            <a:off x="-730871" y="1952191"/>
            <a:ext cx="4162491" cy="89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smtClean="0">
                <a:solidFill>
                  <a:schemeClr val="accent1"/>
                </a:solidFill>
                <a:latin typeface="Shadows Into Light Two" panose="020B0604020202020204" charset="0"/>
                <a:cs typeface="Times New Roman" panose="02020603050405020304" pitchFamily="18" charset="0"/>
              </a:rPr>
              <a:t>Sample Individualized Infant Menu</a:t>
            </a:r>
            <a:endParaRPr sz="3200" dirty="0">
              <a:solidFill>
                <a:schemeClr val="accent1"/>
              </a:solidFill>
              <a:latin typeface="Shadows Into Light Two" panose="020B0604020202020204" charset="0"/>
              <a:cs typeface="Times New Roman" panose="02020603050405020304" pitchFamily="18" charset="0"/>
            </a:endParaRPr>
          </a:p>
        </p:txBody>
      </p:sp>
      <p:sp>
        <p:nvSpPr>
          <p:cNvPr id="359" name="Google Shape;359;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225" y="168531"/>
            <a:ext cx="7079842" cy="47241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87755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p:cNvSpPr/>
          <p:nvPr/>
        </p:nvSpPr>
        <p:spPr>
          <a:xfrm>
            <a:off x="2644454" y="532906"/>
            <a:ext cx="649111" cy="722489"/>
          </a:xfrm>
          <a:prstGeom prst="flowChartConnector">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ctrTitle" idx="4294967295"/>
          </p:nvPr>
        </p:nvSpPr>
        <p:spPr>
          <a:xfrm>
            <a:off x="2693439" y="758584"/>
            <a:ext cx="3509947" cy="1360700"/>
          </a:xfrm>
        </p:spPr>
        <p:txBody>
          <a:bodyPr/>
          <a:lstStyle/>
          <a:p>
            <a:pPr algn="ctr"/>
            <a:r>
              <a:rPr lang="en-US" sz="8000" dirty="0" smtClean="0">
                <a:solidFill>
                  <a:schemeClr val="accent1"/>
                </a:solidFill>
                <a:effectLst>
                  <a:outerShdw blurRad="38100" dist="38100" dir="2700000" algn="tl">
                    <a:srgbClr val="000000">
                      <a:alpha val="43137"/>
                    </a:srgbClr>
                  </a:outerShdw>
                </a:effectLst>
              </a:rPr>
              <a:t>Scenario</a:t>
            </a:r>
            <a:endParaRPr lang="en-US" sz="8000" dirty="0">
              <a:solidFill>
                <a:schemeClr val="accent1"/>
              </a:solidFill>
              <a:effectLst>
                <a:outerShdw blurRad="38100" dist="38100" dir="2700000" algn="tl">
                  <a:srgbClr val="000000">
                    <a:alpha val="43137"/>
                  </a:srgbClr>
                </a:outerShdw>
              </a:effectLst>
            </a:endParaRPr>
          </a:p>
        </p:txBody>
      </p:sp>
      <p:sp>
        <p:nvSpPr>
          <p:cNvPr id="5" name="Flowchart: Connector 4"/>
          <p:cNvSpPr/>
          <p:nvPr/>
        </p:nvSpPr>
        <p:spPr>
          <a:xfrm>
            <a:off x="2585187" y="1048917"/>
            <a:ext cx="383822" cy="304800"/>
          </a:xfrm>
          <a:prstGeom prst="flowChartConnector">
            <a:avLst/>
          </a:prstGeom>
          <a:solidFill>
            <a:srgbClr val="92D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3"/>
          <p:cNvSpPr>
            <a:spLocks noGrp="1" noChangeArrowheads="1"/>
          </p:cNvSpPr>
          <p:nvPr>
            <p:ph type="body" sz="half" idx="4294967295"/>
          </p:nvPr>
        </p:nvSpPr>
        <p:spPr>
          <a:xfrm>
            <a:off x="928688" y="1871422"/>
            <a:ext cx="7329487" cy="2086220"/>
          </a:xfrm>
          <a:prstGeom prst="rect">
            <a:avLst/>
          </a:prstGeom>
        </p:spPr>
        <p:txBody>
          <a:bodyPr>
            <a:normAutofit lnSpcReduction="10000"/>
          </a:bodyPr>
          <a:lstStyle/>
          <a:p>
            <a:pPr marL="0" indent="0" algn="ctr">
              <a:buNone/>
            </a:pPr>
            <a:r>
              <a:rPr lang="en-US" sz="2400" dirty="0" smtClean="0">
                <a:solidFill>
                  <a:schemeClr val="tx1"/>
                </a:solidFill>
                <a:latin typeface="Chivo Light" panose="020B0604020202020204" charset="0"/>
              </a:rPr>
              <a:t>A child care center or a family day home provider participating in the CACFP does </a:t>
            </a:r>
            <a:r>
              <a:rPr lang="en-US" sz="2400" b="1" u="sng" dirty="0" smtClean="0">
                <a:solidFill>
                  <a:schemeClr val="tx1"/>
                </a:solidFill>
                <a:latin typeface="Chivo Light" panose="020B0604020202020204" charset="0"/>
              </a:rPr>
              <a:t>not</a:t>
            </a:r>
            <a:r>
              <a:rPr lang="en-US" sz="2400" dirty="0" smtClean="0">
                <a:solidFill>
                  <a:schemeClr val="tx1"/>
                </a:solidFill>
                <a:latin typeface="Chivo Light" panose="020B0604020202020204" charset="0"/>
              </a:rPr>
              <a:t> provide infant foods and/or formula to infants in their care and requires parents to supply these items.</a:t>
            </a:r>
          </a:p>
          <a:p>
            <a:pPr marL="0" indent="0" algn="ctr">
              <a:buNone/>
            </a:pPr>
            <a:r>
              <a:rPr lang="en-US" sz="2800" b="1" dirty="0" smtClean="0">
                <a:solidFill>
                  <a:schemeClr val="tx1"/>
                </a:solidFill>
                <a:latin typeface="Chivo Light" panose="020B0604020202020204" charset="0"/>
              </a:rPr>
              <a:t> </a:t>
            </a:r>
          </a:p>
          <a:p>
            <a:pPr marL="0" indent="0" algn="ctr"/>
            <a:endParaRPr lang="en-US" sz="2800" dirty="0">
              <a:solidFill>
                <a:schemeClr val="tx1"/>
              </a:solidFill>
            </a:endParaRPr>
          </a:p>
        </p:txBody>
      </p:sp>
      <p:sp>
        <p:nvSpPr>
          <p:cNvPr id="15" name="TextBox 14"/>
          <p:cNvSpPr txBox="1"/>
          <p:nvPr/>
        </p:nvSpPr>
        <p:spPr>
          <a:xfrm>
            <a:off x="478631" y="3624050"/>
            <a:ext cx="8229600" cy="851297"/>
          </a:xfrm>
          <a:prstGeom prst="roundRect">
            <a:avLst/>
          </a:prstGeom>
          <a:solidFill>
            <a:schemeClr val="accent3">
              <a:lumMod val="60000"/>
              <a:lumOff val="40000"/>
            </a:schemeClr>
          </a:solidFill>
        </p:spPr>
        <p:style>
          <a:lnRef idx="3">
            <a:schemeClr val="lt1"/>
          </a:lnRef>
          <a:fillRef idx="1">
            <a:schemeClr val="accent3"/>
          </a:fillRef>
          <a:effectRef idx="1">
            <a:schemeClr val="accent3"/>
          </a:effectRef>
          <a:fontRef idx="minor">
            <a:schemeClr val="lt1"/>
          </a:fontRef>
        </p:style>
        <p:txBody>
          <a:bodyPr wrap="square" rtlCol="0" anchor="b">
            <a:spAutoFit/>
          </a:bodyPr>
          <a:lstStyle/>
          <a:p>
            <a:pPr algn="ctr"/>
            <a:r>
              <a:rPr lang="en-US" sz="4400" i="1" dirty="0">
                <a:solidFill>
                  <a:schemeClr val="tx1"/>
                </a:solidFill>
                <a:latin typeface="Shadows Into Light Two" panose="020B0604020202020204" charset="0"/>
              </a:rPr>
              <a:t>Is this </a:t>
            </a:r>
            <a:r>
              <a:rPr lang="en-US" sz="4400" i="1" dirty="0" smtClean="0">
                <a:solidFill>
                  <a:schemeClr val="tx1"/>
                </a:solidFill>
                <a:latin typeface="Shadows Into Light Two" panose="020B0604020202020204" charset="0"/>
              </a:rPr>
              <a:t>allowable?</a:t>
            </a:r>
            <a:endParaRPr lang="en-US" sz="4400" i="1" dirty="0">
              <a:solidFill>
                <a:schemeClr val="tx1"/>
              </a:solidFill>
              <a:latin typeface="Shadows Into Light Two" panose="020B0604020202020204" charset="0"/>
            </a:endParaRPr>
          </a:p>
        </p:txBody>
      </p:sp>
    </p:spTree>
    <p:extLst>
      <p:ext uri="{BB962C8B-B14F-4D97-AF65-F5344CB8AC3E}">
        <p14:creationId xmlns:p14="http://schemas.microsoft.com/office/powerpoint/2010/main" val="165198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7"/>
          <p:cNvSpPr txBox="1">
            <a:spLocks noGrp="1"/>
          </p:cNvSpPr>
          <p:nvPr>
            <p:ph type="ctrTitle" idx="4294967295"/>
          </p:nvPr>
        </p:nvSpPr>
        <p:spPr>
          <a:xfrm rot="16200000">
            <a:off x="-730871" y="1952191"/>
            <a:ext cx="4162491" cy="89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smtClean="0">
                <a:solidFill>
                  <a:schemeClr val="accent1"/>
                </a:solidFill>
                <a:latin typeface="Shadows Into Light Two" panose="020B0604020202020204" charset="0"/>
                <a:cs typeface="Times New Roman" panose="02020603050405020304" pitchFamily="18" charset="0"/>
              </a:rPr>
              <a:t>Sample Individualized Infant Menu</a:t>
            </a:r>
            <a:endParaRPr sz="3200" dirty="0">
              <a:solidFill>
                <a:schemeClr val="accent1"/>
              </a:solidFill>
              <a:latin typeface="Shadows Into Light Two" panose="020B0604020202020204" charset="0"/>
              <a:cs typeface="Times New Roman" panose="02020603050405020304" pitchFamily="18" charset="0"/>
            </a:endParaRPr>
          </a:p>
        </p:txBody>
      </p:sp>
      <p:sp>
        <p:nvSpPr>
          <p:cNvPr id="359" name="Google Shape;359;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49" y="157045"/>
            <a:ext cx="7337077" cy="48578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88645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459"/>
        <p:cNvGrpSpPr/>
        <p:nvPr/>
      </p:nvGrpSpPr>
      <p:grpSpPr>
        <a:xfrm>
          <a:off x="0" y="0"/>
          <a:ext cx="0" cy="0"/>
          <a:chOff x="0" y="0"/>
          <a:chExt cx="0" cy="0"/>
        </a:xfrm>
      </p:grpSpPr>
      <p:sp>
        <p:nvSpPr>
          <p:cNvPr id="460" name="Google Shape;460;p28"/>
          <p:cNvSpPr txBox="1">
            <a:spLocks noGrp="1"/>
          </p:cNvSpPr>
          <p:nvPr>
            <p:ph type="ctrTitle" idx="4294967295"/>
          </p:nvPr>
        </p:nvSpPr>
        <p:spPr>
          <a:xfrm>
            <a:off x="629433" y="1585437"/>
            <a:ext cx="3692047"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smtClean="0">
                <a:solidFill>
                  <a:schemeClr val="accent1"/>
                </a:solidFill>
              </a:rPr>
              <a:t>Sample Activity Log</a:t>
            </a:r>
            <a:endParaRPr sz="3200" dirty="0">
              <a:solidFill>
                <a:schemeClr val="accent1"/>
              </a:solidFill>
            </a:endParaRPr>
          </a:p>
        </p:txBody>
      </p:sp>
      <p:sp>
        <p:nvSpPr>
          <p:cNvPr id="462" name="Google Shape;462;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pic>
        <p:nvPicPr>
          <p:cNvPr id="6" name="Picture 5" descr="infant daily note 2.png"/>
          <p:cNvPicPr>
            <a:picLocks noChangeAspect="1"/>
          </p:cNvPicPr>
          <p:nvPr/>
        </p:nvPicPr>
        <p:blipFill>
          <a:blip r:embed="rId4" cstate="print"/>
          <a:stretch>
            <a:fillRect/>
          </a:stretch>
        </p:blipFill>
        <p:spPr>
          <a:xfrm rot="175799">
            <a:off x="4657727" y="414930"/>
            <a:ext cx="3261222" cy="4282470"/>
          </a:xfrm>
          <a:prstGeom prst="rect">
            <a:avLst/>
          </a:prstGeom>
          <a:ln w="38100">
            <a:solidFill>
              <a:srgbClr val="002060"/>
            </a:solidFill>
          </a:ln>
        </p:spPr>
      </p:pic>
    </p:spTree>
    <p:extLst>
      <p:ext uri="{BB962C8B-B14F-4D97-AF65-F5344CB8AC3E}">
        <p14:creationId xmlns:p14="http://schemas.microsoft.com/office/powerpoint/2010/main" val="27901629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36877" y="1224510"/>
            <a:ext cx="3663735" cy="2318700"/>
          </a:xfrm>
        </p:spPr>
        <p:txBody>
          <a:bodyPr/>
          <a:lstStyle/>
          <a:p>
            <a:r>
              <a:rPr lang="en-US" dirty="0" smtClean="0">
                <a:solidFill>
                  <a:schemeClr val="accent1"/>
                </a:solidFill>
                <a:effectLst>
                  <a:outerShdw blurRad="38100" dist="38100" dir="2700000" algn="tl">
                    <a:srgbClr val="000000">
                      <a:alpha val="43137"/>
                    </a:srgbClr>
                  </a:outerShdw>
                </a:effectLst>
              </a:rPr>
              <a:t>Breastfeeding Friendly Child Care</a:t>
            </a:r>
            <a:endParaRPr lang="en-US" dirty="0">
              <a:solidFill>
                <a:schemeClr val="accent1"/>
              </a:solidFill>
            </a:endParaRPr>
          </a:p>
        </p:txBody>
      </p:sp>
      <p:sp>
        <p:nvSpPr>
          <p:cNvPr id="3" name="Slide Number Placeholder 2"/>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32</a:t>
            </a:fld>
            <a:endParaRPr lang="en"/>
          </a:p>
        </p:txBody>
      </p:sp>
      <p:pic>
        <p:nvPicPr>
          <p:cNvPr id="6" name="Picture 5"/>
          <p:cNvPicPr>
            <a:picLocks noChangeAspect="1"/>
          </p:cNvPicPr>
          <p:nvPr/>
        </p:nvPicPr>
        <p:blipFill>
          <a:blip r:embed="rId3"/>
          <a:stretch>
            <a:fillRect/>
          </a:stretch>
        </p:blipFill>
        <p:spPr>
          <a:xfrm>
            <a:off x="5043487" y="924473"/>
            <a:ext cx="2430644" cy="3251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002894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94224">
            <a:off x="946235" y="787268"/>
            <a:ext cx="1729271" cy="3487046"/>
          </a:xfrm>
          <a:prstGeom prst="rect">
            <a:avLst/>
          </a:prstGeom>
          <a:effectLst>
            <a:innerShdw blurRad="63500" dist="50800" dir="13500000">
              <a:prstClr val="black">
                <a:alpha val="50000"/>
              </a:prstClr>
            </a:inn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629" y="1176976"/>
            <a:ext cx="1798343" cy="109649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5624" y="1987029"/>
            <a:ext cx="1907793" cy="127135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7581" y="870704"/>
            <a:ext cx="1953578" cy="612544"/>
          </a:xfrm>
          <a:prstGeom prst="rect">
            <a:avLst/>
          </a:prstGeom>
        </p:spPr>
      </p:pic>
      <p:sp>
        <p:nvSpPr>
          <p:cNvPr id="7" name="Rounded Rectangle 6"/>
          <p:cNvSpPr/>
          <p:nvPr/>
        </p:nvSpPr>
        <p:spPr>
          <a:xfrm>
            <a:off x="3305629" y="3421828"/>
            <a:ext cx="5334000" cy="1328023"/>
          </a:xfrm>
          <a:prstGeom prst="roundRect">
            <a:avLst/>
          </a:prstGeom>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800" dirty="0">
                <a:solidFill>
                  <a:schemeClr val="bg2"/>
                </a:solidFill>
                <a:latin typeface="Chivo Light" panose="020B0604020202020204" charset="0"/>
              </a:rPr>
              <a:t>Order toolkit here:</a:t>
            </a:r>
          </a:p>
          <a:p>
            <a:r>
              <a:rPr lang="en-US" sz="1800" dirty="0" smtClean="0">
                <a:solidFill>
                  <a:schemeClr val="bg1"/>
                </a:solidFill>
                <a:latin typeface="Chivo Light" panose="020B0604020202020204" charset="0"/>
                <a:hlinkClick r:id="rId7"/>
              </a:rPr>
              <a:t>http</a:t>
            </a:r>
            <a:r>
              <a:rPr lang="en-US" sz="1800" dirty="0">
                <a:solidFill>
                  <a:schemeClr val="bg1"/>
                </a:solidFill>
                <a:latin typeface="Chivo Light" panose="020B0604020202020204" charset="0"/>
                <a:hlinkClick r:id="rId7"/>
              </a:rPr>
              <a:t>://www.vdh.virginia.gov/breastfeeding/breastfeeding-friendly-childcare-center-resource-kit-request-form</a:t>
            </a:r>
            <a:r>
              <a:rPr lang="en-US" sz="1800" dirty="0" smtClean="0">
                <a:solidFill>
                  <a:schemeClr val="bg1"/>
                </a:solidFill>
                <a:latin typeface="Chivo Light" panose="020B0604020202020204" charset="0"/>
                <a:hlinkClick r:id="rId7"/>
              </a:rPr>
              <a:t>/</a:t>
            </a:r>
            <a:endParaRPr lang="en-US" sz="1800" dirty="0" smtClean="0">
              <a:solidFill>
                <a:schemeClr val="bg1"/>
              </a:solidFill>
              <a:latin typeface="Chivo Light" panose="020B0604020202020204" charset="0"/>
            </a:endParaRPr>
          </a:p>
        </p:txBody>
      </p:sp>
    </p:spTree>
    <p:extLst>
      <p:ext uri="{BB962C8B-B14F-4D97-AF65-F5344CB8AC3E}">
        <p14:creationId xmlns:p14="http://schemas.microsoft.com/office/powerpoint/2010/main" val="371830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a:stretch>
        </a:blipFill>
        <a:effectLst/>
      </p:bgPr>
    </p:bg>
    <p:spTree>
      <p:nvGrpSpPr>
        <p:cNvPr id="1" name="Shape 477"/>
        <p:cNvGrpSpPr/>
        <p:nvPr/>
      </p:nvGrpSpPr>
      <p:grpSpPr>
        <a:xfrm>
          <a:off x="0" y="0"/>
          <a:ext cx="0" cy="0"/>
          <a:chOff x="0" y="0"/>
          <a:chExt cx="0" cy="0"/>
        </a:xfrm>
      </p:grpSpPr>
      <p:sp>
        <p:nvSpPr>
          <p:cNvPr id="479" name="Google Shape;479;p3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478" name="Google Shape;478;p30"/>
          <p:cNvSpPr txBox="1">
            <a:spLocks noGrp="1"/>
          </p:cNvSpPr>
          <p:nvPr>
            <p:ph type="title"/>
          </p:nvPr>
        </p:nvSpPr>
        <p:spPr>
          <a:xfrm>
            <a:off x="213675" y="441057"/>
            <a:ext cx="5987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b="1" dirty="0" smtClean="0">
                <a:solidFill>
                  <a:schemeClr val="accent1"/>
                </a:solidFill>
              </a:rPr>
              <a:t>VA Breastfeeding Friendly Child Care Recgnition Program</a:t>
            </a:r>
            <a:endParaRPr sz="3600" b="1" dirty="0">
              <a:solidFill>
                <a:schemeClr val="accent1"/>
              </a:solidFill>
            </a:endParaRPr>
          </a:p>
        </p:txBody>
      </p:sp>
      <p:graphicFrame>
        <p:nvGraphicFramePr>
          <p:cNvPr id="2" name="Diagram 1"/>
          <p:cNvGraphicFramePr/>
          <p:nvPr>
            <p:extLst>
              <p:ext uri="{D42A27DB-BD31-4B8C-83A1-F6EECF244321}">
                <p14:modId xmlns:p14="http://schemas.microsoft.com/office/powerpoint/2010/main" val="701242802"/>
              </p:ext>
            </p:extLst>
          </p:nvPr>
        </p:nvGraphicFramePr>
        <p:xfrm>
          <a:off x="213674" y="993913"/>
          <a:ext cx="4345073" cy="4113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Google Shape;602;p40"/>
          <p:cNvSpPr/>
          <p:nvPr/>
        </p:nvSpPr>
        <p:spPr>
          <a:xfrm>
            <a:off x="453457" y="1371607"/>
            <a:ext cx="323199" cy="287689"/>
          </a:xfrm>
          <a:custGeom>
            <a:avLst/>
            <a:gdLst/>
            <a:ahLst/>
            <a:cxnLst/>
            <a:rect l="l" t="t" r="r" b="b"/>
            <a:pathLst>
              <a:path w="18956" h="16571" extrusionOk="0">
                <a:moveTo>
                  <a:pt x="9222" y="2604"/>
                </a:moveTo>
                <a:lnTo>
                  <a:pt x="9149" y="2628"/>
                </a:lnTo>
                <a:lnTo>
                  <a:pt x="9028" y="2701"/>
                </a:lnTo>
                <a:lnTo>
                  <a:pt x="8809" y="2896"/>
                </a:lnTo>
                <a:lnTo>
                  <a:pt x="8517" y="3139"/>
                </a:lnTo>
                <a:lnTo>
                  <a:pt x="8249" y="3358"/>
                </a:lnTo>
                <a:lnTo>
                  <a:pt x="7957" y="3577"/>
                </a:lnTo>
                <a:lnTo>
                  <a:pt x="7665" y="3821"/>
                </a:lnTo>
                <a:lnTo>
                  <a:pt x="6619" y="4818"/>
                </a:lnTo>
                <a:lnTo>
                  <a:pt x="5573" y="5816"/>
                </a:lnTo>
                <a:lnTo>
                  <a:pt x="5256" y="6181"/>
                </a:lnTo>
                <a:lnTo>
                  <a:pt x="4964" y="6546"/>
                </a:lnTo>
                <a:lnTo>
                  <a:pt x="4380" y="7325"/>
                </a:lnTo>
                <a:lnTo>
                  <a:pt x="4210" y="7495"/>
                </a:lnTo>
                <a:lnTo>
                  <a:pt x="3942" y="7763"/>
                </a:lnTo>
                <a:lnTo>
                  <a:pt x="3821" y="7909"/>
                </a:lnTo>
                <a:lnTo>
                  <a:pt x="3723" y="8055"/>
                </a:lnTo>
                <a:lnTo>
                  <a:pt x="3675" y="8176"/>
                </a:lnTo>
                <a:lnTo>
                  <a:pt x="3675" y="8225"/>
                </a:lnTo>
                <a:lnTo>
                  <a:pt x="3699" y="8274"/>
                </a:lnTo>
                <a:lnTo>
                  <a:pt x="3796" y="8347"/>
                </a:lnTo>
                <a:lnTo>
                  <a:pt x="3918" y="8347"/>
                </a:lnTo>
                <a:lnTo>
                  <a:pt x="4040" y="8322"/>
                </a:lnTo>
                <a:lnTo>
                  <a:pt x="4186" y="8249"/>
                </a:lnTo>
                <a:lnTo>
                  <a:pt x="4332" y="8128"/>
                </a:lnTo>
                <a:lnTo>
                  <a:pt x="4478" y="8006"/>
                </a:lnTo>
                <a:lnTo>
                  <a:pt x="4794" y="7665"/>
                </a:lnTo>
                <a:lnTo>
                  <a:pt x="5086" y="7300"/>
                </a:lnTo>
                <a:lnTo>
                  <a:pt x="5354" y="6935"/>
                </a:lnTo>
                <a:lnTo>
                  <a:pt x="5694" y="6473"/>
                </a:lnTo>
                <a:lnTo>
                  <a:pt x="6108" y="6035"/>
                </a:lnTo>
                <a:lnTo>
                  <a:pt x="6521" y="5621"/>
                </a:lnTo>
                <a:lnTo>
                  <a:pt x="7422" y="4818"/>
                </a:lnTo>
                <a:lnTo>
                  <a:pt x="7860" y="4380"/>
                </a:lnTo>
                <a:lnTo>
                  <a:pt x="8322" y="3967"/>
                </a:lnTo>
                <a:lnTo>
                  <a:pt x="8663" y="3699"/>
                </a:lnTo>
                <a:lnTo>
                  <a:pt x="9003" y="3456"/>
                </a:lnTo>
                <a:lnTo>
                  <a:pt x="9174" y="3285"/>
                </a:lnTo>
                <a:lnTo>
                  <a:pt x="9295" y="3139"/>
                </a:lnTo>
                <a:lnTo>
                  <a:pt x="9320" y="3139"/>
                </a:lnTo>
                <a:lnTo>
                  <a:pt x="9466" y="3285"/>
                </a:lnTo>
                <a:lnTo>
                  <a:pt x="10366" y="4113"/>
                </a:lnTo>
                <a:lnTo>
                  <a:pt x="11169" y="4916"/>
                </a:lnTo>
                <a:lnTo>
                  <a:pt x="11558" y="5329"/>
                </a:lnTo>
                <a:lnTo>
                  <a:pt x="11923" y="5767"/>
                </a:lnTo>
                <a:lnTo>
                  <a:pt x="12264" y="6181"/>
                </a:lnTo>
                <a:lnTo>
                  <a:pt x="12605" y="6643"/>
                </a:lnTo>
                <a:lnTo>
                  <a:pt x="12945" y="7057"/>
                </a:lnTo>
                <a:lnTo>
                  <a:pt x="13116" y="7276"/>
                </a:lnTo>
                <a:lnTo>
                  <a:pt x="13310" y="7471"/>
                </a:lnTo>
                <a:lnTo>
                  <a:pt x="13675" y="7787"/>
                </a:lnTo>
                <a:lnTo>
                  <a:pt x="14040" y="8079"/>
                </a:lnTo>
                <a:lnTo>
                  <a:pt x="14308" y="8322"/>
                </a:lnTo>
                <a:lnTo>
                  <a:pt x="14429" y="8420"/>
                </a:lnTo>
                <a:lnTo>
                  <a:pt x="14502" y="8444"/>
                </a:lnTo>
                <a:lnTo>
                  <a:pt x="14600" y="8493"/>
                </a:lnTo>
                <a:lnTo>
                  <a:pt x="14697" y="8493"/>
                </a:lnTo>
                <a:lnTo>
                  <a:pt x="14770" y="8444"/>
                </a:lnTo>
                <a:lnTo>
                  <a:pt x="14843" y="8371"/>
                </a:lnTo>
                <a:lnTo>
                  <a:pt x="14867" y="8274"/>
                </a:lnTo>
                <a:lnTo>
                  <a:pt x="14867" y="8201"/>
                </a:lnTo>
                <a:lnTo>
                  <a:pt x="14843" y="8103"/>
                </a:lnTo>
                <a:lnTo>
                  <a:pt x="14746" y="7957"/>
                </a:lnTo>
                <a:lnTo>
                  <a:pt x="14648" y="7811"/>
                </a:lnTo>
                <a:lnTo>
                  <a:pt x="14502" y="7690"/>
                </a:lnTo>
                <a:lnTo>
                  <a:pt x="14186" y="7446"/>
                </a:lnTo>
                <a:lnTo>
                  <a:pt x="13894" y="7252"/>
                </a:lnTo>
                <a:lnTo>
                  <a:pt x="13675" y="7057"/>
                </a:lnTo>
                <a:lnTo>
                  <a:pt x="13481" y="6862"/>
                </a:lnTo>
                <a:lnTo>
                  <a:pt x="13116" y="6424"/>
                </a:lnTo>
                <a:lnTo>
                  <a:pt x="12434" y="5500"/>
                </a:lnTo>
                <a:lnTo>
                  <a:pt x="12045" y="5037"/>
                </a:lnTo>
                <a:lnTo>
                  <a:pt x="11607" y="4599"/>
                </a:lnTo>
                <a:lnTo>
                  <a:pt x="11169" y="4161"/>
                </a:lnTo>
                <a:lnTo>
                  <a:pt x="10731" y="3723"/>
                </a:lnTo>
                <a:lnTo>
                  <a:pt x="10293" y="3334"/>
                </a:lnTo>
                <a:lnTo>
                  <a:pt x="9806" y="2920"/>
                </a:lnTo>
                <a:lnTo>
                  <a:pt x="9660" y="2799"/>
                </a:lnTo>
                <a:lnTo>
                  <a:pt x="9514" y="2726"/>
                </a:lnTo>
                <a:lnTo>
                  <a:pt x="9417" y="2628"/>
                </a:lnTo>
                <a:lnTo>
                  <a:pt x="9368" y="2604"/>
                </a:lnTo>
                <a:close/>
                <a:moveTo>
                  <a:pt x="9271" y="8979"/>
                </a:moveTo>
                <a:lnTo>
                  <a:pt x="9247" y="9125"/>
                </a:lnTo>
                <a:lnTo>
                  <a:pt x="9271" y="9271"/>
                </a:lnTo>
                <a:lnTo>
                  <a:pt x="9295" y="9563"/>
                </a:lnTo>
                <a:lnTo>
                  <a:pt x="8517" y="9563"/>
                </a:lnTo>
                <a:lnTo>
                  <a:pt x="8298" y="9587"/>
                </a:lnTo>
                <a:lnTo>
                  <a:pt x="8176" y="9612"/>
                </a:lnTo>
                <a:lnTo>
                  <a:pt x="8054" y="9636"/>
                </a:lnTo>
                <a:lnTo>
                  <a:pt x="8054" y="9466"/>
                </a:lnTo>
                <a:lnTo>
                  <a:pt x="8054" y="9320"/>
                </a:lnTo>
                <a:lnTo>
                  <a:pt x="8006" y="9174"/>
                </a:lnTo>
                <a:lnTo>
                  <a:pt x="7957" y="9028"/>
                </a:lnTo>
                <a:lnTo>
                  <a:pt x="8614" y="9028"/>
                </a:lnTo>
                <a:lnTo>
                  <a:pt x="9271" y="8979"/>
                </a:lnTo>
                <a:close/>
                <a:moveTo>
                  <a:pt x="10317" y="8979"/>
                </a:moveTo>
                <a:lnTo>
                  <a:pt x="10682" y="9028"/>
                </a:lnTo>
                <a:lnTo>
                  <a:pt x="11047" y="9052"/>
                </a:lnTo>
                <a:lnTo>
                  <a:pt x="11047" y="9344"/>
                </a:lnTo>
                <a:lnTo>
                  <a:pt x="11047" y="9636"/>
                </a:lnTo>
                <a:lnTo>
                  <a:pt x="10731" y="9612"/>
                </a:lnTo>
                <a:lnTo>
                  <a:pt x="9685" y="9587"/>
                </a:lnTo>
                <a:lnTo>
                  <a:pt x="9636" y="9271"/>
                </a:lnTo>
                <a:lnTo>
                  <a:pt x="9612" y="9125"/>
                </a:lnTo>
                <a:lnTo>
                  <a:pt x="9563" y="8979"/>
                </a:lnTo>
                <a:close/>
                <a:moveTo>
                  <a:pt x="8054" y="10001"/>
                </a:moveTo>
                <a:lnTo>
                  <a:pt x="8176" y="10025"/>
                </a:lnTo>
                <a:lnTo>
                  <a:pt x="8930" y="10025"/>
                </a:lnTo>
                <a:lnTo>
                  <a:pt x="9320" y="10050"/>
                </a:lnTo>
                <a:lnTo>
                  <a:pt x="9295" y="10707"/>
                </a:lnTo>
                <a:lnTo>
                  <a:pt x="8638" y="10634"/>
                </a:lnTo>
                <a:lnTo>
                  <a:pt x="8298" y="10634"/>
                </a:lnTo>
                <a:lnTo>
                  <a:pt x="8006" y="10658"/>
                </a:lnTo>
                <a:lnTo>
                  <a:pt x="8030" y="10342"/>
                </a:lnTo>
                <a:lnTo>
                  <a:pt x="8054" y="10001"/>
                </a:lnTo>
                <a:close/>
                <a:moveTo>
                  <a:pt x="9709" y="10074"/>
                </a:moveTo>
                <a:lnTo>
                  <a:pt x="10366" y="10147"/>
                </a:lnTo>
                <a:lnTo>
                  <a:pt x="10901" y="10147"/>
                </a:lnTo>
                <a:lnTo>
                  <a:pt x="11047" y="10123"/>
                </a:lnTo>
                <a:lnTo>
                  <a:pt x="11047" y="10123"/>
                </a:lnTo>
                <a:lnTo>
                  <a:pt x="11023" y="10390"/>
                </a:lnTo>
                <a:lnTo>
                  <a:pt x="10974" y="10634"/>
                </a:lnTo>
                <a:lnTo>
                  <a:pt x="10755" y="10707"/>
                </a:lnTo>
                <a:lnTo>
                  <a:pt x="10536" y="10731"/>
                </a:lnTo>
                <a:lnTo>
                  <a:pt x="10123" y="10755"/>
                </a:lnTo>
                <a:lnTo>
                  <a:pt x="9685" y="10755"/>
                </a:lnTo>
                <a:lnTo>
                  <a:pt x="9685" y="10707"/>
                </a:lnTo>
                <a:lnTo>
                  <a:pt x="9709" y="10390"/>
                </a:lnTo>
                <a:lnTo>
                  <a:pt x="9709" y="10074"/>
                </a:lnTo>
                <a:close/>
                <a:moveTo>
                  <a:pt x="8955" y="8468"/>
                </a:moveTo>
                <a:lnTo>
                  <a:pt x="8541" y="8493"/>
                </a:lnTo>
                <a:lnTo>
                  <a:pt x="8346" y="8517"/>
                </a:lnTo>
                <a:lnTo>
                  <a:pt x="8152" y="8566"/>
                </a:lnTo>
                <a:lnTo>
                  <a:pt x="7957" y="8614"/>
                </a:lnTo>
                <a:lnTo>
                  <a:pt x="7762" y="8687"/>
                </a:lnTo>
                <a:lnTo>
                  <a:pt x="7738" y="8736"/>
                </a:lnTo>
                <a:lnTo>
                  <a:pt x="7714" y="8760"/>
                </a:lnTo>
                <a:lnTo>
                  <a:pt x="7689" y="8833"/>
                </a:lnTo>
                <a:lnTo>
                  <a:pt x="7641" y="8882"/>
                </a:lnTo>
                <a:lnTo>
                  <a:pt x="7592" y="8906"/>
                </a:lnTo>
                <a:lnTo>
                  <a:pt x="7568" y="8979"/>
                </a:lnTo>
                <a:lnTo>
                  <a:pt x="7568" y="9028"/>
                </a:lnTo>
                <a:lnTo>
                  <a:pt x="7616" y="9247"/>
                </a:lnTo>
                <a:lnTo>
                  <a:pt x="7616" y="9490"/>
                </a:lnTo>
                <a:lnTo>
                  <a:pt x="7592" y="9709"/>
                </a:lnTo>
                <a:lnTo>
                  <a:pt x="7568" y="9952"/>
                </a:lnTo>
                <a:lnTo>
                  <a:pt x="7495" y="10415"/>
                </a:lnTo>
                <a:lnTo>
                  <a:pt x="7495" y="10634"/>
                </a:lnTo>
                <a:lnTo>
                  <a:pt x="7519" y="10877"/>
                </a:lnTo>
                <a:lnTo>
                  <a:pt x="7519" y="10926"/>
                </a:lnTo>
                <a:lnTo>
                  <a:pt x="7568" y="10974"/>
                </a:lnTo>
                <a:lnTo>
                  <a:pt x="7641" y="11023"/>
                </a:lnTo>
                <a:lnTo>
                  <a:pt x="7762" y="11047"/>
                </a:lnTo>
                <a:lnTo>
                  <a:pt x="7860" y="10999"/>
                </a:lnTo>
                <a:lnTo>
                  <a:pt x="8079" y="11072"/>
                </a:lnTo>
                <a:lnTo>
                  <a:pt x="8298" y="11120"/>
                </a:lnTo>
                <a:lnTo>
                  <a:pt x="8784" y="11169"/>
                </a:lnTo>
                <a:lnTo>
                  <a:pt x="9733" y="11218"/>
                </a:lnTo>
                <a:lnTo>
                  <a:pt x="10123" y="11242"/>
                </a:lnTo>
                <a:lnTo>
                  <a:pt x="10561" y="11218"/>
                </a:lnTo>
                <a:lnTo>
                  <a:pt x="10780" y="11193"/>
                </a:lnTo>
                <a:lnTo>
                  <a:pt x="10999" y="11145"/>
                </a:lnTo>
                <a:lnTo>
                  <a:pt x="11169" y="11072"/>
                </a:lnTo>
                <a:lnTo>
                  <a:pt x="11339" y="10950"/>
                </a:lnTo>
                <a:lnTo>
                  <a:pt x="11388" y="10877"/>
                </a:lnTo>
                <a:lnTo>
                  <a:pt x="11388" y="10828"/>
                </a:lnTo>
                <a:lnTo>
                  <a:pt x="11412" y="10804"/>
                </a:lnTo>
                <a:lnTo>
                  <a:pt x="11461" y="10561"/>
                </a:lnTo>
                <a:lnTo>
                  <a:pt x="11510" y="10293"/>
                </a:lnTo>
                <a:lnTo>
                  <a:pt x="11510" y="10025"/>
                </a:lnTo>
                <a:lnTo>
                  <a:pt x="11510" y="9782"/>
                </a:lnTo>
                <a:lnTo>
                  <a:pt x="11510" y="9223"/>
                </a:lnTo>
                <a:lnTo>
                  <a:pt x="11485" y="8931"/>
                </a:lnTo>
                <a:lnTo>
                  <a:pt x="11437" y="8663"/>
                </a:lnTo>
                <a:lnTo>
                  <a:pt x="11412" y="8614"/>
                </a:lnTo>
                <a:lnTo>
                  <a:pt x="11364" y="8590"/>
                </a:lnTo>
                <a:lnTo>
                  <a:pt x="11315" y="8566"/>
                </a:lnTo>
                <a:lnTo>
                  <a:pt x="11218" y="8566"/>
                </a:lnTo>
                <a:lnTo>
                  <a:pt x="10755" y="8493"/>
                </a:lnTo>
                <a:lnTo>
                  <a:pt x="10293" y="8468"/>
                </a:lnTo>
                <a:close/>
                <a:moveTo>
                  <a:pt x="10244" y="12556"/>
                </a:moveTo>
                <a:lnTo>
                  <a:pt x="10390" y="12678"/>
                </a:lnTo>
                <a:lnTo>
                  <a:pt x="10536" y="12799"/>
                </a:lnTo>
                <a:lnTo>
                  <a:pt x="10634" y="12970"/>
                </a:lnTo>
                <a:lnTo>
                  <a:pt x="10415" y="13018"/>
                </a:lnTo>
                <a:lnTo>
                  <a:pt x="10342" y="12775"/>
                </a:lnTo>
                <a:lnTo>
                  <a:pt x="10244" y="12556"/>
                </a:lnTo>
                <a:close/>
                <a:moveTo>
                  <a:pt x="10828" y="13359"/>
                </a:moveTo>
                <a:lnTo>
                  <a:pt x="10901" y="13578"/>
                </a:lnTo>
                <a:lnTo>
                  <a:pt x="10707" y="13675"/>
                </a:lnTo>
                <a:lnTo>
                  <a:pt x="10536" y="13797"/>
                </a:lnTo>
                <a:lnTo>
                  <a:pt x="10536" y="13773"/>
                </a:lnTo>
                <a:lnTo>
                  <a:pt x="10488" y="13383"/>
                </a:lnTo>
                <a:lnTo>
                  <a:pt x="10512" y="13359"/>
                </a:lnTo>
                <a:close/>
                <a:moveTo>
                  <a:pt x="10974" y="13919"/>
                </a:moveTo>
                <a:lnTo>
                  <a:pt x="11023" y="14332"/>
                </a:lnTo>
                <a:lnTo>
                  <a:pt x="10853" y="14381"/>
                </a:lnTo>
                <a:lnTo>
                  <a:pt x="10707" y="14430"/>
                </a:lnTo>
                <a:lnTo>
                  <a:pt x="10536" y="14478"/>
                </a:lnTo>
                <a:lnTo>
                  <a:pt x="10536" y="14113"/>
                </a:lnTo>
                <a:lnTo>
                  <a:pt x="10658" y="14065"/>
                </a:lnTo>
                <a:lnTo>
                  <a:pt x="10780" y="13992"/>
                </a:lnTo>
                <a:lnTo>
                  <a:pt x="10974" y="13919"/>
                </a:lnTo>
                <a:close/>
                <a:moveTo>
                  <a:pt x="11047" y="14722"/>
                </a:moveTo>
                <a:lnTo>
                  <a:pt x="11047" y="14941"/>
                </a:lnTo>
                <a:lnTo>
                  <a:pt x="10755" y="15038"/>
                </a:lnTo>
                <a:lnTo>
                  <a:pt x="10609" y="15087"/>
                </a:lnTo>
                <a:lnTo>
                  <a:pt x="10463" y="15160"/>
                </a:lnTo>
                <a:lnTo>
                  <a:pt x="10512" y="14819"/>
                </a:lnTo>
                <a:lnTo>
                  <a:pt x="10804" y="14746"/>
                </a:lnTo>
                <a:lnTo>
                  <a:pt x="11047" y="14722"/>
                </a:lnTo>
                <a:close/>
                <a:moveTo>
                  <a:pt x="11047" y="15306"/>
                </a:moveTo>
                <a:lnTo>
                  <a:pt x="11023" y="15573"/>
                </a:lnTo>
                <a:lnTo>
                  <a:pt x="11023" y="15671"/>
                </a:lnTo>
                <a:lnTo>
                  <a:pt x="10999" y="15671"/>
                </a:lnTo>
                <a:lnTo>
                  <a:pt x="10804" y="15719"/>
                </a:lnTo>
                <a:lnTo>
                  <a:pt x="10585" y="15792"/>
                </a:lnTo>
                <a:lnTo>
                  <a:pt x="10488" y="15841"/>
                </a:lnTo>
                <a:lnTo>
                  <a:pt x="10390" y="15890"/>
                </a:lnTo>
                <a:lnTo>
                  <a:pt x="10390" y="15890"/>
                </a:lnTo>
                <a:lnTo>
                  <a:pt x="10439" y="15427"/>
                </a:lnTo>
                <a:lnTo>
                  <a:pt x="10585" y="15427"/>
                </a:lnTo>
                <a:lnTo>
                  <a:pt x="10731" y="15403"/>
                </a:lnTo>
                <a:lnTo>
                  <a:pt x="11047" y="15306"/>
                </a:lnTo>
                <a:close/>
                <a:moveTo>
                  <a:pt x="9441" y="536"/>
                </a:moveTo>
                <a:lnTo>
                  <a:pt x="9612" y="804"/>
                </a:lnTo>
                <a:lnTo>
                  <a:pt x="9831" y="1023"/>
                </a:lnTo>
                <a:lnTo>
                  <a:pt x="10050" y="1242"/>
                </a:lnTo>
                <a:lnTo>
                  <a:pt x="10293" y="1460"/>
                </a:lnTo>
                <a:lnTo>
                  <a:pt x="10780" y="1825"/>
                </a:lnTo>
                <a:lnTo>
                  <a:pt x="11266" y="2215"/>
                </a:lnTo>
                <a:lnTo>
                  <a:pt x="11899" y="2750"/>
                </a:lnTo>
                <a:lnTo>
                  <a:pt x="12507" y="3334"/>
                </a:lnTo>
                <a:lnTo>
                  <a:pt x="13091" y="3942"/>
                </a:lnTo>
                <a:lnTo>
                  <a:pt x="13651" y="4575"/>
                </a:lnTo>
                <a:lnTo>
                  <a:pt x="14746" y="5792"/>
                </a:lnTo>
                <a:lnTo>
                  <a:pt x="15305" y="6376"/>
                </a:lnTo>
                <a:lnTo>
                  <a:pt x="15622" y="6668"/>
                </a:lnTo>
                <a:lnTo>
                  <a:pt x="15914" y="6935"/>
                </a:lnTo>
                <a:lnTo>
                  <a:pt x="16206" y="7179"/>
                </a:lnTo>
                <a:lnTo>
                  <a:pt x="16522" y="7398"/>
                </a:lnTo>
                <a:lnTo>
                  <a:pt x="17155" y="7884"/>
                </a:lnTo>
                <a:lnTo>
                  <a:pt x="17471" y="8128"/>
                </a:lnTo>
                <a:lnTo>
                  <a:pt x="17763" y="8371"/>
                </a:lnTo>
                <a:lnTo>
                  <a:pt x="18031" y="8639"/>
                </a:lnTo>
                <a:lnTo>
                  <a:pt x="18274" y="8931"/>
                </a:lnTo>
                <a:lnTo>
                  <a:pt x="17885" y="8955"/>
                </a:lnTo>
                <a:lnTo>
                  <a:pt x="16741" y="8955"/>
                </a:lnTo>
                <a:lnTo>
                  <a:pt x="16425" y="8931"/>
                </a:lnTo>
                <a:lnTo>
                  <a:pt x="16060" y="8931"/>
                </a:lnTo>
                <a:lnTo>
                  <a:pt x="15889" y="8955"/>
                </a:lnTo>
                <a:lnTo>
                  <a:pt x="15719" y="8979"/>
                </a:lnTo>
                <a:lnTo>
                  <a:pt x="15597" y="9052"/>
                </a:lnTo>
                <a:lnTo>
                  <a:pt x="15524" y="9125"/>
                </a:lnTo>
                <a:lnTo>
                  <a:pt x="15500" y="9174"/>
                </a:lnTo>
                <a:lnTo>
                  <a:pt x="15500" y="9223"/>
                </a:lnTo>
                <a:lnTo>
                  <a:pt x="15573" y="9296"/>
                </a:lnTo>
                <a:lnTo>
                  <a:pt x="15549" y="9369"/>
                </a:lnTo>
                <a:lnTo>
                  <a:pt x="15549" y="10317"/>
                </a:lnTo>
                <a:lnTo>
                  <a:pt x="15549" y="11266"/>
                </a:lnTo>
                <a:lnTo>
                  <a:pt x="15524" y="12215"/>
                </a:lnTo>
                <a:lnTo>
                  <a:pt x="15476" y="13164"/>
                </a:lnTo>
                <a:lnTo>
                  <a:pt x="15451" y="14065"/>
                </a:lnTo>
                <a:lnTo>
                  <a:pt x="15427" y="14989"/>
                </a:lnTo>
                <a:lnTo>
                  <a:pt x="15427" y="15427"/>
                </a:lnTo>
                <a:lnTo>
                  <a:pt x="15451" y="15646"/>
                </a:lnTo>
                <a:lnTo>
                  <a:pt x="15500" y="15890"/>
                </a:lnTo>
                <a:lnTo>
                  <a:pt x="15208" y="15938"/>
                </a:lnTo>
                <a:lnTo>
                  <a:pt x="14965" y="15987"/>
                </a:lnTo>
                <a:lnTo>
                  <a:pt x="14210" y="16060"/>
                </a:lnTo>
                <a:lnTo>
                  <a:pt x="12069" y="16060"/>
                </a:lnTo>
                <a:lnTo>
                  <a:pt x="11826" y="16036"/>
                </a:lnTo>
                <a:lnTo>
                  <a:pt x="11680" y="16011"/>
                </a:lnTo>
                <a:lnTo>
                  <a:pt x="11510" y="16011"/>
                </a:lnTo>
                <a:lnTo>
                  <a:pt x="11534" y="15744"/>
                </a:lnTo>
                <a:lnTo>
                  <a:pt x="11558" y="15500"/>
                </a:lnTo>
                <a:lnTo>
                  <a:pt x="11558" y="15135"/>
                </a:lnTo>
                <a:lnTo>
                  <a:pt x="11558" y="14795"/>
                </a:lnTo>
                <a:lnTo>
                  <a:pt x="11534" y="14454"/>
                </a:lnTo>
                <a:lnTo>
                  <a:pt x="11510" y="14113"/>
                </a:lnTo>
                <a:lnTo>
                  <a:pt x="11461" y="13821"/>
                </a:lnTo>
                <a:lnTo>
                  <a:pt x="11388" y="13505"/>
                </a:lnTo>
                <a:lnTo>
                  <a:pt x="11291" y="13213"/>
                </a:lnTo>
                <a:lnTo>
                  <a:pt x="11169" y="12921"/>
                </a:lnTo>
                <a:lnTo>
                  <a:pt x="11023" y="12629"/>
                </a:lnTo>
                <a:lnTo>
                  <a:pt x="10828" y="12410"/>
                </a:lnTo>
                <a:lnTo>
                  <a:pt x="10731" y="12288"/>
                </a:lnTo>
                <a:lnTo>
                  <a:pt x="10609" y="12191"/>
                </a:lnTo>
                <a:lnTo>
                  <a:pt x="10463" y="12118"/>
                </a:lnTo>
                <a:lnTo>
                  <a:pt x="10342" y="12045"/>
                </a:lnTo>
                <a:lnTo>
                  <a:pt x="10147" y="11972"/>
                </a:lnTo>
                <a:lnTo>
                  <a:pt x="9977" y="11948"/>
                </a:lnTo>
                <a:lnTo>
                  <a:pt x="9782" y="11923"/>
                </a:lnTo>
                <a:lnTo>
                  <a:pt x="9587" y="11923"/>
                </a:lnTo>
                <a:lnTo>
                  <a:pt x="9417" y="11948"/>
                </a:lnTo>
                <a:lnTo>
                  <a:pt x="9222" y="11996"/>
                </a:lnTo>
                <a:lnTo>
                  <a:pt x="9052" y="12045"/>
                </a:lnTo>
                <a:lnTo>
                  <a:pt x="8857" y="12118"/>
                </a:lnTo>
                <a:lnTo>
                  <a:pt x="8687" y="12215"/>
                </a:lnTo>
                <a:lnTo>
                  <a:pt x="8541" y="12313"/>
                </a:lnTo>
                <a:lnTo>
                  <a:pt x="8371" y="12434"/>
                </a:lnTo>
                <a:lnTo>
                  <a:pt x="8249" y="12580"/>
                </a:lnTo>
                <a:lnTo>
                  <a:pt x="8103" y="12702"/>
                </a:lnTo>
                <a:lnTo>
                  <a:pt x="7981" y="12848"/>
                </a:lnTo>
                <a:lnTo>
                  <a:pt x="7884" y="13018"/>
                </a:lnTo>
                <a:lnTo>
                  <a:pt x="7811" y="13164"/>
                </a:lnTo>
                <a:lnTo>
                  <a:pt x="7714" y="13383"/>
                </a:lnTo>
                <a:lnTo>
                  <a:pt x="7665" y="13578"/>
                </a:lnTo>
                <a:lnTo>
                  <a:pt x="7568" y="14016"/>
                </a:lnTo>
                <a:lnTo>
                  <a:pt x="7495" y="14454"/>
                </a:lnTo>
                <a:lnTo>
                  <a:pt x="7446" y="14892"/>
                </a:lnTo>
                <a:lnTo>
                  <a:pt x="7397" y="15281"/>
                </a:lnTo>
                <a:lnTo>
                  <a:pt x="7373" y="15525"/>
                </a:lnTo>
                <a:lnTo>
                  <a:pt x="7373" y="15768"/>
                </a:lnTo>
                <a:lnTo>
                  <a:pt x="6181" y="15768"/>
                </a:lnTo>
                <a:lnTo>
                  <a:pt x="5013" y="15817"/>
                </a:lnTo>
                <a:lnTo>
                  <a:pt x="4234" y="15817"/>
                </a:lnTo>
                <a:lnTo>
                  <a:pt x="3796" y="15841"/>
                </a:lnTo>
                <a:lnTo>
                  <a:pt x="3602" y="15865"/>
                </a:lnTo>
                <a:lnTo>
                  <a:pt x="3407" y="15914"/>
                </a:lnTo>
                <a:lnTo>
                  <a:pt x="3431" y="15598"/>
                </a:lnTo>
                <a:lnTo>
                  <a:pt x="3456" y="15281"/>
                </a:lnTo>
                <a:lnTo>
                  <a:pt x="3431" y="14965"/>
                </a:lnTo>
                <a:lnTo>
                  <a:pt x="3456" y="14673"/>
                </a:lnTo>
                <a:lnTo>
                  <a:pt x="3504" y="13651"/>
                </a:lnTo>
                <a:lnTo>
                  <a:pt x="3553" y="12605"/>
                </a:lnTo>
                <a:lnTo>
                  <a:pt x="3529" y="12191"/>
                </a:lnTo>
                <a:lnTo>
                  <a:pt x="3504" y="11777"/>
                </a:lnTo>
                <a:lnTo>
                  <a:pt x="3383" y="10950"/>
                </a:lnTo>
                <a:lnTo>
                  <a:pt x="3334" y="10512"/>
                </a:lnTo>
                <a:lnTo>
                  <a:pt x="3285" y="10098"/>
                </a:lnTo>
                <a:lnTo>
                  <a:pt x="3261" y="9685"/>
                </a:lnTo>
                <a:lnTo>
                  <a:pt x="3261" y="9271"/>
                </a:lnTo>
                <a:lnTo>
                  <a:pt x="3261" y="9247"/>
                </a:lnTo>
                <a:lnTo>
                  <a:pt x="3334" y="9198"/>
                </a:lnTo>
                <a:lnTo>
                  <a:pt x="3383" y="9125"/>
                </a:lnTo>
                <a:lnTo>
                  <a:pt x="3407" y="9028"/>
                </a:lnTo>
                <a:lnTo>
                  <a:pt x="3383" y="8931"/>
                </a:lnTo>
                <a:lnTo>
                  <a:pt x="3334" y="8833"/>
                </a:lnTo>
                <a:lnTo>
                  <a:pt x="3261" y="8760"/>
                </a:lnTo>
                <a:lnTo>
                  <a:pt x="3164" y="8736"/>
                </a:lnTo>
                <a:lnTo>
                  <a:pt x="3042" y="8736"/>
                </a:lnTo>
                <a:lnTo>
                  <a:pt x="2774" y="8760"/>
                </a:lnTo>
                <a:lnTo>
                  <a:pt x="2507" y="8785"/>
                </a:lnTo>
                <a:lnTo>
                  <a:pt x="1947" y="8809"/>
                </a:lnTo>
                <a:lnTo>
                  <a:pt x="1412" y="8785"/>
                </a:lnTo>
                <a:lnTo>
                  <a:pt x="876" y="8785"/>
                </a:lnTo>
                <a:lnTo>
                  <a:pt x="1850" y="7982"/>
                </a:lnTo>
                <a:lnTo>
                  <a:pt x="2336" y="7544"/>
                </a:lnTo>
                <a:lnTo>
                  <a:pt x="2799" y="7106"/>
                </a:lnTo>
                <a:lnTo>
                  <a:pt x="4040" y="5792"/>
                </a:lnTo>
                <a:lnTo>
                  <a:pt x="4648" y="5135"/>
                </a:lnTo>
                <a:lnTo>
                  <a:pt x="5256" y="4502"/>
                </a:lnTo>
                <a:lnTo>
                  <a:pt x="6546" y="3237"/>
                </a:lnTo>
                <a:lnTo>
                  <a:pt x="7835" y="1971"/>
                </a:lnTo>
                <a:lnTo>
                  <a:pt x="8371" y="1485"/>
                </a:lnTo>
                <a:lnTo>
                  <a:pt x="8906" y="998"/>
                </a:lnTo>
                <a:lnTo>
                  <a:pt x="9247" y="706"/>
                </a:lnTo>
                <a:lnTo>
                  <a:pt x="9368" y="609"/>
                </a:lnTo>
                <a:lnTo>
                  <a:pt x="9417" y="560"/>
                </a:lnTo>
                <a:lnTo>
                  <a:pt x="9441" y="560"/>
                </a:lnTo>
                <a:lnTo>
                  <a:pt x="9441" y="536"/>
                </a:lnTo>
                <a:close/>
                <a:moveTo>
                  <a:pt x="9198" y="1"/>
                </a:moveTo>
                <a:lnTo>
                  <a:pt x="9125" y="25"/>
                </a:lnTo>
                <a:lnTo>
                  <a:pt x="8979" y="122"/>
                </a:lnTo>
                <a:lnTo>
                  <a:pt x="8736" y="341"/>
                </a:lnTo>
                <a:lnTo>
                  <a:pt x="7884" y="1120"/>
                </a:lnTo>
                <a:lnTo>
                  <a:pt x="7227" y="1752"/>
                </a:lnTo>
                <a:lnTo>
                  <a:pt x="6546" y="2385"/>
                </a:lnTo>
                <a:lnTo>
                  <a:pt x="5232" y="3675"/>
                </a:lnTo>
                <a:lnTo>
                  <a:pt x="4551" y="4356"/>
                </a:lnTo>
                <a:lnTo>
                  <a:pt x="3918" y="5037"/>
                </a:lnTo>
                <a:lnTo>
                  <a:pt x="2628" y="6424"/>
                </a:lnTo>
                <a:lnTo>
                  <a:pt x="2020" y="7033"/>
                </a:lnTo>
                <a:lnTo>
                  <a:pt x="1704" y="7325"/>
                </a:lnTo>
                <a:lnTo>
                  <a:pt x="1387" y="7617"/>
                </a:lnTo>
                <a:lnTo>
                  <a:pt x="706" y="8176"/>
                </a:lnTo>
                <a:lnTo>
                  <a:pt x="365" y="8493"/>
                </a:lnTo>
                <a:lnTo>
                  <a:pt x="73" y="8833"/>
                </a:lnTo>
                <a:lnTo>
                  <a:pt x="25" y="8931"/>
                </a:lnTo>
                <a:lnTo>
                  <a:pt x="0" y="9028"/>
                </a:lnTo>
                <a:lnTo>
                  <a:pt x="25" y="9101"/>
                </a:lnTo>
                <a:lnTo>
                  <a:pt x="73" y="9174"/>
                </a:lnTo>
                <a:lnTo>
                  <a:pt x="146" y="9223"/>
                </a:lnTo>
                <a:lnTo>
                  <a:pt x="244" y="9247"/>
                </a:lnTo>
                <a:lnTo>
                  <a:pt x="317" y="9223"/>
                </a:lnTo>
                <a:lnTo>
                  <a:pt x="414" y="9174"/>
                </a:lnTo>
                <a:lnTo>
                  <a:pt x="560" y="9247"/>
                </a:lnTo>
                <a:lnTo>
                  <a:pt x="706" y="9296"/>
                </a:lnTo>
                <a:lnTo>
                  <a:pt x="876" y="9320"/>
                </a:lnTo>
                <a:lnTo>
                  <a:pt x="1047" y="9344"/>
                </a:lnTo>
                <a:lnTo>
                  <a:pt x="2555" y="9344"/>
                </a:lnTo>
                <a:lnTo>
                  <a:pt x="2847" y="9320"/>
                </a:lnTo>
                <a:lnTo>
                  <a:pt x="2823" y="9490"/>
                </a:lnTo>
                <a:lnTo>
                  <a:pt x="2799" y="9636"/>
                </a:lnTo>
                <a:lnTo>
                  <a:pt x="2774" y="9952"/>
                </a:lnTo>
                <a:lnTo>
                  <a:pt x="2774" y="10269"/>
                </a:lnTo>
                <a:lnTo>
                  <a:pt x="2823" y="10585"/>
                </a:lnTo>
                <a:lnTo>
                  <a:pt x="2969" y="11510"/>
                </a:lnTo>
                <a:lnTo>
                  <a:pt x="2993" y="11972"/>
                </a:lnTo>
                <a:lnTo>
                  <a:pt x="3018" y="12434"/>
                </a:lnTo>
                <a:lnTo>
                  <a:pt x="3018" y="12970"/>
                </a:lnTo>
                <a:lnTo>
                  <a:pt x="2993" y="13481"/>
                </a:lnTo>
                <a:lnTo>
                  <a:pt x="2920" y="14503"/>
                </a:lnTo>
                <a:lnTo>
                  <a:pt x="2872" y="14892"/>
                </a:lnTo>
                <a:lnTo>
                  <a:pt x="2823" y="15330"/>
                </a:lnTo>
                <a:lnTo>
                  <a:pt x="2823" y="15549"/>
                </a:lnTo>
                <a:lnTo>
                  <a:pt x="2823" y="15768"/>
                </a:lnTo>
                <a:lnTo>
                  <a:pt x="2847" y="15963"/>
                </a:lnTo>
                <a:lnTo>
                  <a:pt x="2920" y="16133"/>
                </a:lnTo>
                <a:lnTo>
                  <a:pt x="2896" y="16157"/>
                </a:lnTo>
                <a:lnTo>
                  <a:pt x="2872" y="16230"/>
                </a:lnTo>
                <a:lnTo>
                  <a:pt x="2872" y="16303"/>
                </a:lnTo>
                <a:lnTo>
                  <a:pt x="2920" y="16352"/>
                </a:lnTo>
                <a:lnTo>
                  <a:pt x="2969" y="16401"/>
                </a:lnTo>
                <a:lnTo>
                  <a:pt x="3091" y="16449"/>
                </a:lnTo>
                <a:lnTo>
                  <a:pt x="3212" y="16474"/>
                </a:lnTo>
                <a:lnTo>
                  <a:pt x="3480" y="16474"/>
                </a:lnTo>
                <a:lnTo>
                  <a:pt x="3991" y="16425"/>
                </a:lnTo>
                <a:lnTo>
                  <a:pt x="4599" y="16401"/>
                </a:lnTo>
                <a:lnTo>
                  <a:pt x="5183" y="16401"/>
                </a:lnTo>
                <a:lnTo>
                  <a:pt x="6375" y="16425"/>
                </a:lnTo>
                <a:lnTo>
                  <a:pt x="6984" y="16401"/>
                </a:lnTo>
                <a:lnTo>
                  <a:pt x="7276" y="16376"/>
                </a:lnTo>
                <a:lnTo>
                  <a:pt x="7568" y="16328"/>
                </a:lnTo>
                <a:lnTo>
                  <a:pt x="7641" y="16303"/>
                </a:lnTo>
                <a:lnTo>
                  <a:pt x="7714" y="16255"/>
                </a:lnTo>
                <a:lnTo>
                  <a:pt x="7738" y="16206"/>
                </a:lnTo>
                <a:lnTo>
                  <a:pt x="7762" y="16157"/>
                </a:lnTo>
                <a:lnTo>
                  <a:pt x="7835" y="16084"/>
                </a:lnTo>
                <a:lnTo>
                  <a:pt x="7860" y="16011"/>
                </a:lnTo>
                <a:lnTo>
                  <a:pt x="7860" y="15354"/>
                </a:lnTo>
                <a:lnTo>
                  <a:pt x="7884" y="14989"/>
                </a:lnTo>
                <a:lnTo>
                  <a:pt x="7908" y="14649"/>
                </a:lnTo>
                <a:lnTo>
                  <a:pt x="7981" y="14284"/>
                </a:lnTo>
                <a:lnTo>
                  <a:pt x="8054" y="13943"/>
                </a:lnTo>
                <a:lnTo>
                  <a:pt x="8152" y="13627"/>
                </a:lnTo>
                <a:lnTo>
                  <a:pt x="8273" y="13310"/>
                </a:lnTo>
                <a:lnTo>
                  <a:pt x="8371" y="13164"/>
                </a:lnTo>
                <a:lnTo>
                  <a:pt x="8492" y="12994"/>
                </a:lnTo>
                <a:lnTo>
                  <a:pt x="8638" y="12848"/>
                </a:lnTo>
                <a:lnTo>
                  <a:pt x="8784" y="12726"/>
                </a:lnTo>
                <a:lnTo>
                  <a:pt x="8979" y="12629"/>
                </a:lnTo>
                <a:lnTo>
                  <a:pt x="9149" y="12532"/>
                </a:lnTo>
                <a:lnTo>
                  <a:pt x="9344" y="12483"/>
                </a:lnTo>
                <a:lnTo>
                  <a:pt x="9539" y="12434"/>
                </a:lnTo>
                <a:lnTo>
                  <a:pt x="9660" y="12580"/>
                </a:lnTo>
                <a:lnTo>
                  <a:pt x="9758" y="12726"/>
                </a:lnTo>
                <a:lnTo>
                  <a:pt x="9855" y="12872"/>
                </a:lnTo>
                <a:lnTo>
                  <a:pt x="9952" y="13043"/>
                </a:lnTo>
                <a:lnTo>
                  <a:pt x="10025" y="13335"/>
                </a:lnTo>
                <a:lnTo>
                  <a:pt x="10050" y="13627"/>
                </a:lnTo>
                <a:lnTo>
                  <a:pt x="10050" y="13919"/>
                </a:lnTo>
                <a:lnTo>
                  <a:pt x="10050" y="14211"/>
                </a:lnTo>
                <a:lnTo>
                  <a:pt x="10025" y="14697"/>
                </a:lnTo>
                <a:lnTo>
                  <a:pt x="9977" y="15208"/>
                </a:lnTo>
                <a:lnTo>
                  <a:pt x="9928" y="15695"/>
                </a:lnTo>
                <a:lnTo>
                  <a:pt x="9879" y="16206"/>
                </a:lnTo>
                <a:lnTo>
                  <a:pt x="9904" y="16303"/>
                </a:lnTo>
                <a:lnTo>
                  <a:pt x="9952" y="16376"/>
                </a:lnTo>
                <a:lnTo>
                  <a:pt x="10025" y="16425"/>
                </a:lnTo>
                <a:lnTo>
                  <a:pt x="10123" y="16449"/>
                </a:lnTo>
                <a:lnTo>
                  <a:pt x="10488" y="16498"/>
                </a:lnTo>
                <a:lnTo>
                  <a:pt x="10853" y="16522"/>
                </a:lnTo>
                <a:lnTo>
                  <a:pt x="11218" y="16522"/>
                </a:lnTo>
                <a:lnTo>
                  <a:pt x="11583" y="16498"/>
                </a:lnTo>
                <a:lnTo>
                  <a:pt x="11753" y="16522"/>
                </a:lnTo>
                <a:lnTo>
                  <a:pt x="11948" y="16547"/>
                </a:lnTo>
                <a:lnTo>
                  <a:pt x="12313" y="16547"/>
                </a:lnTo>
                <a:lnTo>
                  <a:pt x="13091" y="16571"/>
                </a:lnTo>
                <a:lnTo>
                  <a:pt x="14892" y="16571"/>
                </a:lnTo>
                <a:lnTo>
                  <a:pt x="15208" y="16547"/>
                </a:lnTo>
                <a:lnTo>
                  <a:pt x="15476" y="16474"/>
                </a:lnTo>
                <a:lnTo>
                  <a:pt x="15597" y="16425"/>
                </a:lnTo>
                <a:lnTo>
                  <a:pt x="15719" y="16376"/>
                </a:lnTo>
                <a:lnTo>
                  <a:pt x="15792" y="16303"/>
                </a:lnTo>
                <a:lnTo>
                  <a:pt x="15865" y="16230"/>
                </a:lnTo>
                <a:lnTo>
                  <a:pt x="15962" y="16206"/>
                </a:lnTo>
                <a:lnTo>
                  <a:pt x="16035" y="16157"/>
                </a:lnTo>
                <a:lnTo>
                  <a:pt x="16084" y="16060"/>
                </a:lnTo>
                <a:lnTo>
                  <a:pt x="16108" y="15963"/>
                </a:lnTo>
                <a:lnTo>
                  <a:pt x="16108" y="15841"/>
                </a:lnTo>
                <a:lnTo>
                  <a:pt x="16084" y="15719"/>
                </a:lnTo>
                <a:lnTo>
                  <a:pt x="16035" y="15476"/>
                </a:lnTo>
                <a:lnTo>
                  <a:pt x="16011" y="15111"/>
                </a:lnTo>
                <a:lnTo>
                  <a:pt x="16011" y="14746"/>
                </a:lnTo>
                <a:lnTo>
                  <a:pt x="16035" y="13846"/>
                </a:lnTo>
                <a:lnTo>
                  <a:pt x="16084" y="12945"/>
                </a:lnTo>
                <a:lnTo>
                  <a:pt x="16108" y="12069"/>
                </a:lnTo>
                <a:lnTo>
                  <a:pt x="16133" y="11193"/>
                </a:lnTo>
                <a:lnTo>
                  <a:pt x="16133" y="10755"/>
                </a:lnTo>
                <a:lnTo>
                  <a:pt x="16108" y="10317"/>
                </a:lnTo>
                <a:lnTo>
                  <a:pt x="16084" y="9879"/>
                </a:lnTo>
                <a:lnTo>
                  <a:pt x="16035" y="9466"/>
                </a:lnTo>
                <a:lnTo>
                  <a:pt x="16741" y="9466"/>
                </a:lnTo>
                <a:lnTo>
                  <a:pt x="17252" y="9490"/>
                </a:lnTo>
                <a:lnTo>
                  <a:pt x="17763" y="9490"/>
                </a:lnTo>
                <a:lnTo>
                  <a:pt x="18250" y="9466"/>
                </a:lnTo>
                <a:lnTo>
                  <a:pt x="18761" y="9417"/>
                </a:lnTo>
                <a:lnTo>
                  <a:pt x="18834" y="9393"/>
                </a:lnTo>
                <a:lnTo>
                  <a:pt x="18907" y="9344"/>
                </a:lnTo>
                <a:lnTo>
                  <a:pt x="18931" y="9296"/>
                </a:lnTo>
                <a:lnTo>
                  <a:pt x="18955" y="9223"/>
                </a:lnTo>
                <a:lnTo>
                  <a:pt x="18955" y="9150"/>
                </a:lnTo>
                <a:lnTo>
                  <a:pt x="18931" y="9077"/>
                </a:lnTo>
                <a:lnTo>
                  <a:pt x="18907" y="9028"/>
                </a:lnTo>
                <a:lnTo>
                  <a:pt x="18858" y="8955"/>
                </a:lnTo>
                <a:lnTo>
                  <a:pt x="18882" y="8858"/>
                </a:lnTo>
                <a:lnTo>
                  <a:pt x="18834" y="8760"/>
                </a:lnTo>
                <a:lnTo>
                  <a:pt x="18761" y="8639"/>
                </a:lnTo>
                <a:lnTo>
                  <a:pt x="18688" y="8517"/>
                </a:lnTo>
                <a:lnTo>
                  <a:pt x="18469" y="8298"/>
                </a:lnTo>
                <a:lnTo>
                  <a:pt x="18031" y="7909"/>
                </a:lnTo>
                <a:lnTo>
                  <a:pt x="17374" y="7373"/>
                </a:lnTo>
                <a:lnTo>
                  <a:pt x="16717" y="6862"/>
                </a:lnTo>
                <a:lnTo>
                  <a:pt x="16084" y="6327"/>
                </a:lnTo>
                <a:lnTo>
                  <a:pt x="15476" y="5767"/>
                </a:lnTo>
                <a:lnTo>
                  <a:pt x="14916" y="5159"/>
                </a:lnTo>
                <a:lnTo>
                  <a:pt x="14356" y="4551"/>
                </a:lnTo>
                <a:lnTo>
                  <a:pt x="13797" y="3918"/>
                </a:lnTo>
                <a:lnTo>
                  <a:pt x="13237" y="3334"/>
                </a:lnTo>
                <a:lnTo>
                  <a:pt x="12653" y="2726"/>
                </a:lnTo>
                <a:lnTo>
                  <a:pt x="12045" y="2166"/>
                </a:lnTo>
                <a:lnTo>
                  <a:pt x="11753" y="1923"/>
                </a:lnTo>
                <a:lnTo>
                  <a:pt x="11437" y="1679"/>
                </a:lnTo>
                <a:lnTo>
                  <a:pt x="10804" y="1193"/>
                </a:lnTo>
                <a:lnTo>
                  <a:pt x="10488" y="950"/>
                </a:lnTo>
                <a:lnTo>
                  <a:pt x="10196" y="682"/>
                </a:lnTo>
                <a:lnTo>
                  <a:pt x="9904" y="414"/>
                </a:lnTo>
                <a:lnTo>
                  <a:pt x="9660" y="98"/>
                </a:lnTo>
                <a:lnTo>
                  <a:pt x="9612" y="25"/>
                </a:lnTo>
                <a:lnTo>
                  <a:pt x="9539" y="1"/>
                </a:lnTo>
                <a:lnTo>
                  <a:pt x="9466" y="1"/>
                </a:lnTo>
                <a:lnTo>
                  <a:pt x="9393" y="25"/>
                </a:lnTo>
                <a:lnTo>
                  <a:pt x="9344"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32;p40"/>
          <p:cNvSpPr/>
          <p:nvPr/>
        </p:nvSpPr>
        <p:spPr>
          <a:xfrm>
            <a:off x="826744" y="2141595"/>
            <a:ext cx="286503" cy="350374"/>
          </a:xfrm>
          <a:custGeom>
            <a:avLst/>
            <a:gdLst/>
            <a:ahLst/>
            <a:cxnLst/>
            <a:rect l="l" t="t" r="r" b="b"/>
            <a:pathLst>
              <a:path w="15695" h="16620" extrusionOk="0">
                <a:moveTo>
                  <a:pt x="7786" y="755"/>
                </a:moveTo>
                <a:lnTo>
                  <a:pt x="7567" y="780"/>
                </a:lnTo>
                <a:lnTo>
                  <a:pt x="7324" y="804"/>
                </a:lnTo>
                <a:lnTo>
                  <a:pt x="7105" y="877"/>
                </a:lnTo>
                <a:lnTo>
                  <a:pt x="6910" y="999"/>
                </a:lnTo>
                <a:lnTo>
                  <a:pt x="6813" y="1072"/>
                </a:lnTo>
                <a:lnTo>
                  <a:pt x="6740" y="1145"/>
                </a:lnTo>
                <a:lnTo>
                  <a:pt x="6691" y="1242"/>
                </a:lnTo>
                <a:lnTo>
                  <a:pt x="6643" y="1364"/>
                </a:lnTo>
                <a:lnTo>
                  <a:pt x="6667" y="1388"/>
                </a:lnTo>
                <a:lnTo>
                  <a:pt x="6691" y="1412"/>
                </a:lnTo>
                <a:lnTo>
                  <a:pt x="6740" y="1388"/>
                </a:lnTo>
                <a:lnTo>
                  <a:pt x="6764" y="1412"/>
                </a:lnTo>
                <a:lnTo>
                  <a:pt x="6716" y="1461"/>
                </a:lnTo>
                <a:lnTo>
                  <a:pt x="6691" y="1510"/>
                </a:lnTo>
                <a:lnTo>
                  <a:pt x="6691" y="1680"/>
                </a:lnTo>
                <a:lnTo>
                  <a:pt x="6716" y="1826"/>
                </a:lnTo>
                <a:lnTo>
                  <a:pt x="6764" y="1996"/>
                </a:lnTo>
                <a:lnTo>
                  <a:pt x="6813" y="2166"/>
                </a:lnTo>
                <a:lnTo>
                  <a:pt x="6886" y="2312"/>
                </a:lnTo>
                <a:lnTo>
                  <a:pt x="7008" y="2434"/>
                </a:lnTo>
                <a:lnTo>
                  <a:pt x="7129" y="2556"/>
                </a:lnTo>
                <a:lnTo>
                  <a:pt x="7251" y="2629"/>
                </a:lnTo>
                <a:lnTo>
                  <a:pt x="7300" y="2629"/>
                </a:lnTo>
                <a:lnTo>
                  <a:pt x="7324" y="2604"/>
                </a:lnTo>
                <a:lnTo>
                  <a:pt x="7324" y="2580"/>
                </a:lnTo>
                <a:lnTo>
                  <a:pt x="7324" y="2556"/>
                </a:lnTo>
                <a:lnTo>
                  <a:pt x="7056" y="2069"/>
                </a:lnTo>
                <a:lnTo>
                  <a:pt x="6983" y="1826"/>
                </a:lnTo>
                <a:lnTo>
                  <a:pt x="6910" y="1583"/>
                </a:lnTo>
                <a:lnTo>
                  <a:pt x="7202" y="1874"/>
                </a:lnTo>
                <a:lnTo>
                  <a:pt x="7543" y="2142"/>
                </a:lnTo>
                <a:lnTo>
                  <a:pt x="7884" y="2385"/>
                </a:lnTo>
                <a:lnTo>
                  <a:pt x="8273" y="2580"/>
                </a:lnTo>
                <a:lnTo>
                  <a:pt x="8468" y="2677"/>
                </a:lnTo>
                <a:lnTo>
                  <a:pt x="8662" y="2726"/>
                </a:lnTo>
                <a:lnTo>
                  <a:pt x="8857" y="2775"/>
                </a:lnTo>
                <a:lnTo>
                  <a:pt x="9076" y="2823"/>
                </a:lnTo>
                <a:lnTo>
                  <a:pt x="9490" y="2823"/>
                </a:lnTo>
                <a:lnTo>
                  <a:pt x="9709" y="2799"/>
                </a:lnTo>
                <a:lnTo>
                  <a:pt x="9928" y="2750"/>
                </a:lnTo>
                <a:lnTo>
                  <a:pt x="9952" y="2726"/>
                </a:lnTo>
                <a:lnTo>
                  <a:pt x="9976" y="2677"/>
                </a:lnTo>
                <a:lnTo>
                  <a:pt x="9952" y="2629"/>
                </a:lnTo>
                <a:lnTo>
                  <a:pt x="9928" y="2604"/>
                </a:lnTo>
                <a:lnTo>
                  <a:pt x="9538" y="2531"/>
                </a:lnTo>
                <a:lnTo>
                  <a:pt x="9173" y="2458"/>
                </a:lnTo>
                <a:lnTo>
                  <a:pt x="8784" y="2410"/>
                </a:lnTo>
                <a:lnTo>
                  <a:pt x="8419" y="2312"/>
                </a:lnTo>
                <a:lnTo>
                  <a:pt x="8224" y="2239"/>
                </a:lnTo>
                <a:lnTo>
                  <a:pt x="8054" y="2142"/>
                </a:lnTo>
                <a:lnTo>
                  <a:pt x="7689" y="1947"/>
                </a:lnTo>
                <a:lnTo>
                  <a:pt x="7348" y="1728"/>
                </a:lnTo>
                <a:lnTo>
                  <a:pt x="7008" y="1510"/>
                </a:lnTo>
                <a:lnTo>
                  <a:pt x="7251" y="1583"/>
                </a:lnTo>
                <a:lnTo>
                  <a:pt x="7494" y="1631"/>
                </a:lnTo>
                <a:lnTo>
                  <a:pt x="7981" y="1753"/>
                </a:lnTo>
                <a:lnTo>
                  <a:pt x="8297" y="1826"/>
                </a:lnTo>
                <a:lnTo>
                  <a:pt x="8638" y="1923"/>
                </a:lnTo>
                <a:lnTo>
                  <a:pt x="8954" y="1947"/>
                </a:lnTo>
                <a:lnTo>
                  <a:pt x="9125" y="1947"/>
                </a:lnTo>
                <a:lnTo>
                  <a:pt x="9295" y="1923"/>
                </a:lnTo>
                <a:lnTo>
                  <a:pt x="9344" y="1899"/>
                </a:lnTo>
                <a:lnTo>
                  <a:pt x="9344" y="1850"/>
                </a:lnTo>
                <a:lnTo>
                  <a:pt x="9344" y="1826"/>
                </a:lnTo>
                <a:lnTo>
                  <a:pt x="9319" y="1777"/>
                </a:lnTo>
                <a:lnTo>
                  <a:pt x="9027" y="1655"/>
                </a:lnTo>
                <a:lnTo>
                  <a:pt x="8711" y="1558"/>
                </a:lnTo>
                <a:lnTo>
                  <a:pt x="8078" y="1437"/>
                </a:lnTo>
                <a:lnTo>
                  <a:pt x="7567" y="1315"/>
                </a:lnTo>
                <a:lnTo>
                  <a:pt x="7300" y="1266"/>
                </a:lnTo>
                <a:lnTo>
                  <a:pt x="7032" y="1266"/>
                </a:lnTo>
                <a:lnTo>
                  <a:pt x="7251" y="1145"/>
                </a:lnTo>
                <a:lnTo>
                  <a:pt x="7470" y="1072"/>
                </a:lnTo>
                <a:lnTo>
                  <a:pt x="7738" y="1047"/>
                </a:lnTo>
                <a:lnTo>
                  <a:pt x="8005" y="1072"/>
                </a:lnTo>
                <a:lnTo>
                  <a:pt x="8273" y="1120"/>
                </a:lnTo>
                <a:lnTo>
                  <a:pt x="8541" y="1193"/>
                </a:lnTo>
                <a:lnTo>
                  <a:pt x="8760" y="1266"/>
                </a:lnTo>
                <a:lnTo>
                  <a:pt x="8954" y="1339"/>
                </a:lnTo>
                <a:lnTo>
                  <a:pt x="9368" y="1558"/>
                </a:lnTo>
                <a:lnTo>
                  <a:pt x="9806" y="1753"/>
                </a:lnTo>
                <a:lnTo>
                  <a:pt x="10001" y="1826"/>
                </a:lnTo>
                <a:lnTo>
                  <a:pt x="10220" y="1874"/>
                </a:lnTo>
                <a:lnTo>
                  <a:pt x="10268" y="1850"/>
                </a:lnTo>
                <a:lnTo>
                  <a:pt x="10293" y="1826"/>
                </a:lnTo>
                <a:lnTo>
                  <a:pt x="10317" y="1801"/>
                </a:lnTo>
                <a:lnTo>
                  <a:pt x="10293" y="1753"/>
                </a:lnTo>
                <a:lnTo>
                  <a:pt x="10098" y="1558"/>
                </a:lnTo>
                <a:lnTo>
                  <a:pt x="9879" y="1388"/>
                </a:lnTo>
                <a:lnTo>
                  <a:pt x="9611" y="1242"/>
                </a:lnTo>
                <a:lnTo>
                  <a:pt x="9344" y="1120"/>
                </a:lnTo>
                <a:lnTo>
                  <a:pt x="9052" y="1023"/>
                </a:lnTo>
                <a:lnTo>
                  <a:pt x="8760" y="926"/>
                </a:lnTo>
                <a:lnTo>
                  <a:pt x="8224" y="804"/>
                </a:lnTo>
                <a:lnTo>
                  <a:pt x="8030" y="755"/>
                </a:lnTo>
                <a:close/>
                <a:moveTo>
                  <a:pt x="5888" y="1996"/>
                </a:moveTo>
                <a:lnTo>
                  <a:pt x="5864" y="2020"/>
                </a:lnTo>
                <a:lnTo>
                  <a:pt x="5694" y="2142"/>
                </a:lnTo>
                <a:lnTo>
                  <a:pt x="5523" y="2264"/>
                </a:lnTo>
                <a:lnTo>
                  <a:pt x="5207" y="2556"/>
                </a:lnTo>
                <a:lnTo>
                  <a:pt x="4891" y="2823"/>
                </a:lnTo>
                <a:lnTo>
                  <a:pt x="4745" y="2969"/>
                </a:lnTo>
                <a:lnTo>
                  <a:pt x="4623" y="3140"/>
                </a:lnTo>
                <a:lnTo>
                  <a:pt x="4623" y="3188"/>
                </a:lnTo>
                <a:lnTo>
                  <a:pt x="4647" y="3213"/>
                </a:lnTo>
                <a:lnTo>
                  <a:pt x="4842" y="3115"/>
                </a:lnTo>
                <a:lnTo>
                  <a:pt x="4988" y="3018"/>
                </a:lnTo>
                <a:lnTo>
                  <a:pt x="5280" y="2775"/>
                </a:lnTo>
                <a:lnTo>
                  <a:pt x="5645" y="2458"/>
                </a:lnTo>
                <a:lnTo>
                  <a:pt x="5986" y="2166"/>
                </a:lnTo>
                <a:lnTo>
                  <a:pt x="6010" y="2093"/>
                </a:lnTo>
                <a:lnTo>
                  <a:pt x="5986" y="2045"/>
                </a:lnTo>
                <a:lnTo>
                  <a:pt x="5937" y="1996"/>
                </a:lnTo>
                <a:close/>
                <a:moveTo>
                  <a:pt x="6107" y="5622"/>
                </a:moveTo>
                <a:lnTo>
                  <a:pt x="6059" y="5646"/>
                </a:lnTo>
                <a:lnTo>
                  <a:pt x="6010" y="5670"/>
                </a:lnTo>
                <a:lnTo>
                  <a:pt x="5961" y="5719"/>
                </a:lnTo>
                <a:lnTo>
                  <a:pt x="5888" y="5768"/>
                </a:lnTo>
                <a:lnTo>
                  <a:pt x="5815" y="5816"/>
                </a:lnTo>
                <a:lnTo>
                  <a:pt x="5767" y="5889"/>
                </a:lnTo>
                <a:lnTo>
                  <a:pt x="5718" y="5987"/>
                </a:lnTo>
                <a:lnTo>
                  <a:pt x="5669" y="6157"/>
                </a:lnTo>
                <a:lnTo>
                  <a:pt x="5669" y="6327"/>
                </a:lnTo>
                <a:lnTo>
                  <a:pt x="5669" y="6425"/>
                </a:lnTo>
                <a:lnTo>
                  <a:pt x="5718" y="6546"/>
                </a:lnTo>
                <a:lnTo>
                  <a:pt x="5767" y="6644"/>
                </a:lnTo>
                <a:lnTo>
                  <a:pt x="5815" y="6717"/>
                </a:lnTo>
                <a:lnTo>
                  <a:pt x="5888" y="6790"/>
                </a:lnTo>
                <a:lnTo>
                  <a:pt x="5986" y="6863"/>
                </a:lnTo>
                <a:lnTo>
                  <a:pt x="6083" y="6911"/>
                </a:lnTo>
                <a:lnTo>
                  <a:pt x="6180" y="6936"/>
                </a:lnTo>
                <a:lnTo>
                  <a:pt x="6326" y="6936"/>
                </a:lnTo>
                <a:lnTo>
                  <a:pt x="6399" y="6911"/>
                </a:lnTo>
                <a:lnTo>
                  <a:pt x="6448" y="6863"/>
                </a:lnTo>
                <a:lnTo>
                  <a:pt x="6570" y="6717"/>
                </a:lnTo>
                <a:lnTo>
                  <a:pt x="6643" y="6546"/>
                </a:lnTo>
                <a:lnTo>
                  <a:pt x="6667" y="6352"/>
                </a:lnTo>
                <a:lnTo>
                  <a:pt x="6667" y="6157"/>
                </a:lnTo>
                <a:lnTo>
                  <a:pt x="6618" y="5962"/>
                </a:lnTo>
                <a:lnTo>
                  <a:pt x="6594" y="5889"/>
                </a:lnTo>
                <a:lnTo>
                  <a:pt x="6521" y="5792"/>
                </a:lnTo>
                <a:lnTo>
                  <a:pt x="6472" y="5719"/>
                </a:lnTo>
                <a:lnTo>
                  <a:pt x="6375" y="5670"/>
                </a:lnTo>
                <a:lnTo>
                  <a:pt x="6302" y="5622"/>
                </a:lnTo>
                <a:close/>
                <a:moveTo>
                  <a:pt x="9368" y="5622"/>
                </a:moveTo>
                <a:lnTo>
                  <a:pt x="9319" y="5646"/>
                </a:lnTo>
                <a:lnTo>
                  <a:pt x="9271" y="5670"/>
                </a:lnTo>
                <a:lnTo>
                  <a:pt x="9222" y="5719"/>
                </a:lnTo>
                <a:lnTo>
                  <a:pt x="9149" y="5768"/>
                </a:lnTo>
                <a:lnTo>
                  <a:pt x="9076" y="5816"/>
                </a:lnTo>
                <a:lnTo>
                  <a:pt x="9027" y="5889"/>
                </a:lnTo>
                <a:lnTo>
                  <a:pt x="8979" y="5987"/>
                </a:lnTo>
                <a:lnTo>
                  <a:pt x="8930" y="6157"/>
                </a:lnTo>
                <a:lnTo>
                  <a:pt x="8930" y="6327"/>
                </a:lnTo>
                <a:lnTo>
                  <a:pt x="8930" y="6425"/>
                </a:lnTo>
                <a:lnTo>
                  <a:pt x="8979" y="6546"/>
                </a:lnTo>
                <a:lnTo>
                  <a:pt x="9027" y="6644"/>
                </a:lnTo>
                <a:lnTo>
                  <a:pt x="9076" y="6717"/>
                </a:lnTo>
                <a:lnTo>
                  <a:pt x="9149" y="6790"/>
                </a:lnTo>
                <a:lnTo>
                  <a:pt x="9246" y="6863"/>
                </a:lnTo>
                <a:lnTo>
                  <a:pt x="9344" y="6911"/>
                </a:lnTo>
                <a:lnTo>
                  <a:pt x="9441" y="6936"/>
                </a:lnTo>
                <a:lnTo>
                  <a:pt x="9587" y="6936"/>
                </a:lnTo>
                <a:lnTo>
                  <a:pt x="9660" y="6911"/>
                </a:lnTo>
                <a:lnTo>
                  <a:pt x="9709" y="6863"/>
                </a:lnTo>
                <a:lnTo>
                  <a:pt x="9830" y="6717"/>
                </a:lnTo>
                <a:lnTo>
                  <a:pt x="9903" y="6546"/>
                </a:lnTo>
                <a:lnTo>
                  <a:pt x="9928" y="6352"/>
                </a:lnTo>
                <a:lnTo>
                  <a:pt x="9928" y="6157"/>
                </a:lnTo>
                <a:lnTo>
                  <a:pt x="9879" y="5962"/>
                </a:lnTo>
                <a:lnTo>
                  <a:pt x="9855" y="5889"/>
                </a:lnTo>
                <a:lnTo>
                  <a:pt x="9782" y="5792"/>
                </a:lnTo>
                <a:lnTo>
                  <a:pt x="9733" y="5719"/>
                </a:lnTo>
                <a:lnTo>
                  <a:pt x="9636" y="5670"/>
                </a:lnTo>
                <a:lnTo>
                  <a:pt x="9563" y="5622"/>
                </a:lnTo>
                <a:close/>
                <a:moveTo>
                  <a:pt x="7786" y="6765"/>
                </a:moveTo>
                <a:lnTo>
                  <a:pt x="7738" y="6814"/>
                </a:lnTo>
                <a:lnTo>
                  <a:pt x="7713" y="6863"/>
                </a:lnTo>
                <a:lnTo>
                  <a:pt x="7713" y="7082"/>
                </a:lnTo>
                <a:lnTo>
                  <a:pt x="7738" y="7301"/>
                </a:lnTo>
                <a:lnTo>
                  <a:pt x="7738" y="7520"/>
                </a:lnTo>
                <a:lnTo>
                  <a:pt x="7762" y="7739"/>
                </a:lnTo>
                <a:lnTo>
                  <a:pt x="7786" y="7787"/>
                </a:lnTo>
                <a:lnTo>
                  <a:pt x="7811" y="7812"/>
                </a:lnTo>
                <a:lnTo>
                  <a:pt x="7908" y="7860"/>
                </a:lnTo>
                <a:lnTo>
                  <a:pt x="7957" y="7836"/>
                </a:lnTo>
                <a:lnTo>
                  <a:pt x="8005" y="7836"/>
                </a:lnTo>
                <a:lnTo>
                  <a:pt x="8030" y="7787"/>
                </a:lnTo>
                <a:lnTo>
                  <a:pt x="8054" y="7739"/>
                </a:lnTo>
                <a:lnTo>
                  <a:pt x="8054" y="7641"/>
                </a:lnTo>
                <a:lnTo>
                  <a:pt x="8054" y="7520"/>
                </a:lnTo>
                <a:lnTo>
                  <a:pt x="8030" y="7301"/>
                </a:lnTo>
                <a:lnTo>
                  <a:pt x="7981" y="7057"/>
                </a:lnTo>
                <a:lnTo>
                  <a:pt x="7957" y="6936"/>
                </a:lnTo>
                <a:lnTo>
                  <a:pt x="7884" y="6814"/>
                </a:lnTo>
                <a:lnTo>
                  <a:pt x="7835" y="6765"/>
                </a:lnTo>
                <a:close/>
                <a:moveTo>
                  <a:pt x="8589" y="8274"/>
                </a:moveTo>
                <a:lnTo>
                  <a:pt x="8249" y="8371"/>
                </a:lnTo>
                <a:lnTo>
                  <a:pt x="7932" y="8444"/>
                </a:lnTo>
                <a:lnTo>
                  <a:pt x="7592" y="8469"/>
                </a:lnTo>
                <a:lnTo>
                  <a:pt x="7421" y="8469"/>
                </a:lnTo>
                <a:lnTo>
                  <a:pt x="7251" y="8444"/>
                </a:lnTo>
                <a:lnTo>
                  <a:pt x="7202" y="8469"/>
                </a:lnTo>
                <a:lnTo>
                  <a:pt x="7178" y="8469"/>
                </a:lnTo>
                <a:lnTo>
                  <a:pt x="7154" y="8517"/>
                </a:lnTo>
                <a:lnTo>
                  <a:pt x="7178" y="8542"/>
                </a:lnTo>
                <a:lnTo>
                  <a:pt x="7227" y="8639"/>
                </a:lnTo>
                <a:lnTo>
                  <a:pt x="7300" y="8688"/>
                </a:lnTo>
                <a:lnTo>
                  <a:pt x="7373" y="8761"/>
                </a:lnTo>
                <a:lnTo>
                  <a:pt x="7470" y="8785"/>
                </a:lnTo>
                <a:lnTo>
                  <a:pt x="7665" y="8834"/>
                </a:lnTo>
                <a:lnTo>
                  <a:pt x="7908" y="8834"/>
                </a:lnTo>
                <a:lnTo>
                  <a:pt x="8127" y="8809"/>
                </a:lnTo>
                <a:lnTo>
                  <a:pt x="8370" y="8761"/>
                </a:lnTo>
                <a:lnTo>
                  <a:pt x="8565" y="8712"/>
                </a:lnTo>
                <a:lnTo>
                  <a:pt x="8735" y="8639"/>
                </a:lnTo>
                <a:lnTo>
                  <a:pt x="8808" y="8590"/>
                </a:lnTo>
                <a:lnTo>
                  <a:pt x="8833" y="8542"/>
                </a:lnTo>
                <a:lnTo>
                  <a:pt x="8833" y="8469"/>
                </a:lnTo>
                <a:lnTo>
                  <a:pt x="8833" y="8396"/>
                </a:lnTo>
                <a:lnTo>
                  <a:pt x="8784" y="8347"/>
                </a:lnTo>
                <a:lnTo>
                  <a:pt x="8735" y="8298"/>
                </a:lnTo>
                <a:lnTo>
                  <a:pt x="8662" y="8274"/>
                </a:lnTo>
                <a:close/>
                <a:moveTo>
                  <a:pt x="6618" y="9928"/>
                </a:moveTo>
                <a:lnTo>
                  <a:pt x="6862" y="10026"/>
                </a:lnTo>
                <a:lnTo>
                  <a:pt x="7105" y="10099"/>
                </a:lnTo>
                <a:lnTo>
                  <a:pt x="7373" y="10172"/>
                </a:lnTo>
                <a:lnTo>
                  <a:pt x="7616" y="10220"/>
                </a:lnTo>
                <a:lnTo>
                  <a:pt x="7859" y="10245"/>
                </a:lnTo>
                <a:lnTo>
                  <a:pt x="8127" y="10269"/>
                </a:lnTo>
                <a:lnTo>
                  <a:pt x="8370" y="10245"/>
                </a:lnTo>
                <a:lnTo>
                  <a:pt x="8614" y="10220"/>
                </a:lnTo>
                <a:lnTo>
                  <a:pt x="8833" y="10172"/>
                </a:lnTo>
                <a:lnTo>
                  <a:pt x="9052" y="10123"/>
                </a:lnTo>
                <a:lnTo>
                  <a:pt x="9027" y="10366"/>
                </a:lnTo>
                <a:lnTo>
                  <a:pt x="8735" y="10391"/>
                </a:lnTo>
                <a:lnTo>
                  <a:pt x="8443" y="10415"/>
                </a:lnTo>
                <a:lnTo>
                  <a:pt x="8419" y="10415"/>
                </a:lnTo>
                <a:lnTo>
                  <a:pt x="8151" y="10391"/>
                </a:lnTo>
                <a:lnTo>
                  <a:pt x="8005" y="10391"/>
                </a:lnTo>
                <a:lnTo>
                  <a:pt x="7859" y="10415"/>
                </a:lnTo>
                <a:lnTo>
                  <a:pt x="7859" y="10439"/>
                </a:lnTo>
                <a:lnTo>
                  <a:pt x="7835" y="10464"/>
                </a:lnTo>
                <a:lnTo>
                  <a:pt x="7835" y="10512"/>
                </a:lnTo>
                <a:lnTo>
                  <a:pt x="7884" y="10585"/>
                </a:lnTo>
                <a:lnTo>
                  <a:pt x="7932" y="10610"/>
                </a:lnTo>
                <a:lnTo>
                  <a:pt x="8078" y="10683"/>
                </a:lnTo>
                <a:lnTo>
                  <a:pt x="8224" y="10707"/>
                </a:lnTo>
                <a:lnTo>
                  <a:pt x="8346" y="10731"/>
                </a:lnTo>
                <a:lnTo>
                  <a:pt x="8687" y="10731"/>
                </a:lnTo>
                <a:lnTo>
                  <a:pt x="8857" y="10707"/>
                </a:lnTo>
                <a:lnTo>
                  <a:pt x="9027" y="10683"/>
                </a:lnTo>
                <a:lnTo>
                  <a:pt x="9027" y="10804"/>
                </a:lnTo>
                <a:lnTo>
                  <a:pt x="8687" y="10853"/>
                </a:lnTo>
                <a:lnTo>
                  <a:pt x="8541" y="10877"/>
                </a:lnTo>
                <a:lnTo>
                  <a:pt x="8370" y="10902"/>
                </a:lnTo>
                <a:lnTo>
                  <a:pt x="7932" y="10902"/>
                </a:lnTo>
                <a:lnTo>
                  <a:pt x="7786" y="10950"/>
                </a:lnTo>
                <a:lnTo>
                  <a:pt x="7762" y="10999"/>
                </a:lnTo>
                <a:lnTo>
                  <a:pt x="7786" y="11023"/>
                </a:lnTo>
                <a:lnTo>
                  <a:pt x="7884" y="11121"/>
                </a:lnTo>
                <a:lnTo>
                  <a:pt x="8030" y="11194"/>
                </a:lnTo>
                <a:lnTo>
                  <a:pt x="8200" y="11242"/>
                </a:lnTo>
                <a:lnTo>
                  <a:pt x="8589" y="11242"/>
                </a:lnTo>
                <a:lnTo>
                  <a:pt x="8760" y="11218"/>
                </a:lnTo>
                <a:lnTo>
                  <a:pt x="8930" y="11194"/>
                </a:lnTo>
                <a:lnTo>
                  <a:pt x="9076" y="11121"/>
                </a:lnTo>
                <a:lnTo>
                  <a:pt x="9125" y="11218"/>
                </a:lnTo>
                <a:lnTo>
                  <a:pt x="8954" y="11291"/>
                </a:lnTo>
                <a:lnTo>
                  <a:pt x="8760" y="11340"/>
                </a:lnTo>
                <a:lnTo>
                  <a:pt x="8151" y="11461"/>
                </a:lnTo>
                <a:lnTo>
                  <a:pt x="8127" y="11461"/>
                </a:lnTo>
                <a:lnTo>
                  <a:pt x="8127" y="11486"/>
                </a:lnTo>
                <a:lnTo>
                  <a:pt x="8151" y="11510"/>
                </a:lnTo>
                <a:lnTo>
                  <a:pt x="8346" y="11583"/>
                </a:lnTo>
                <a:lnTo>
                  <a:pt x="8589" y="11607"/>
                </a:lnTo>
                <a:lnTo>
                  <a:pt x="8370" y="11656"/>
                </a:lnTo>
                <a:lnTo>
                  <a:pt x="8151" y="11680"/>
                </a:lnTo>
                <a:lnTo>
                  <a:pt x="7932" y="11680"/>
                </a:lnTo>
                <a:lnTo>
                  <a:pt x="7713" y="11656"/>
                </a:lnTo>
                <a:lnTo>
                  <a:pt x="7421" y="11632"/>
                </a:lnTo>
                <a:lnTo>
                  <a:pt x="7129" y="11559"/>
                </a:lnTo>
                <a:lnTo>
                  <a:pt x="6862" y="11461"/>
                </a:lnTo>
                <a:lnTo>
                  <a:pt x="6740" y="11388"/>
                </a:lnTo>
                <a:lnTo>
                  <a:pt x="6618" y="11291"/>
                </a:lnTo>
                <a:lnTo>
                  <a:pt x="6594" y="11242"/>
                </a:lnTo>
                <a:lnTo>
                  <a:pt x="6667" y="11194"/>
                </a:lnTo>
                <a:lnTo>
                  <a:pt x="6716" y="11121"/>
                </a:lnTo>
                <a:lnTo>
                  <a:pt x="6716" y="11023"/>
                </a:lnTo>
                <a:lnTo>
                  <a:pt x="6716" y="10950"/>
                </a:lnTo>
                <a:lnTo>
                  <a:pt x="6667" y="10804"/>
                </a:lnTo>
                <a:lnTo>
                  <a:pt x="6618" y="10610"/>
                </a:lnTo>
                <a:lnTo>
                  <a:pt x="6594" y="10415"/>
                </a:lnTo>
                <a:lnTo>
                  <a:pt x="6594" y="10245"/>
                </a:lnTo>
                <a:lnTo>
                  <a:pt x="6618" y="10074"/>
                </a:lnTo>
                <a:lnTo>
                  <a:pt x="6643" y="9977"/>
                </a:lnTo>
                <a:lnTo>
                  <a:pt x="6643" y="9953"/>
                </a:lnTo>
                <a:lnTo>
                  <a:pt x="6618" y="10001"/>
                </a:lnTo>
                <a:lnTo>
                  <a:pt x="6618" y="9928"/>
                </a:lnTo>
                <a:close/>
                <a:moveTo>
                  <a:pt x="9636" y="11218"/>
                </a:moveTo>
                <a:lnTo>
                  <a:pt x="9782" y="11291"/>
                </a:lnTo>
                <a:lnTo>
                  <a:pt x="9928" y="11364"/>
                </a:lnTo>
                <a:lnTo>
                  <a:pt x="9855" y="11510"/>
                </a:lnTo>
                <a:lnTo>
                  <a:pt x="9757" y="11632"/>
                </a:lnTo>
                <a:lnTo>
                  <a:pt x="9636" y="11778"/>
                </a:lnTo>
                <a:lnTo>
                  <a:pt x="9514" y="11875"/>
                </a:lnTo>
                <a:lnTo>
                  <a:pt x="9246" y="12070"/>
                </a:lnTo>
                <a:lnTo>
                  <a:pt x="8930" y="12240"/>
                </a:lnTo>
                <a:lnTo>
                  <a:pt x="8589" y="12362"/>
                </a:lnTo>
                <a:lnTo>
                  <a:pt x="8249" y="12435"/>
                </a:lnTo>
                <a:lnTo>
                  <a:pt x="7908" y="12483"/>
                </a:lnTo>
                <a:lnTo>
                  <a:pt x="7592" y="12508"/>
                </a:lnTo>
                <a:lnTo>
                  <a:pt x="7227" y="12508"/>
                </a:lnTo>
                <a:lnTo>
                  <a:pt x="6886" y="12459"/>
                </a:lnTo>
                <a:lnTo>
                  <a:pt x="6521" y="12362"/>
                </a:lnTo>
                <a:lnTo>
                  <a:pt x="6375" y="12289"/>
                </a:lnTo>
                <a:lnTo>
                  <a:pt x="6205" y="12216"/>
                </a:lnTo>
                <a:lnTo>
                  <a:pt x="6083" y="12118"/>
                </a:lnTo>
                <a:lnTo>
                  <a:pt x="5986" y="12021"/>
                </a:lnTo>
                <a:lnTo>
                  <a:pt x="5888" y="11924"/>
                </a:lnTo>
                <a:lnTo>
                  <a:pt x="5815" y="11826"/>
                </a:lnTo>
                <a:lnTo>
                  <a:pt x="5694" y="11583"/>
                </a:lnTo>
                <a:lnTo>
                  <a:pt x="5572" y="11315"/>
                </a:lnTo>
                <a:lnTo>
                  <a:pt x="5645" y="11291"/>
                </a:lnTo>
                <a:lnTo>
                  <a:pt x="5840" y="11267"/>
                </a:lnTo>
                <a:lnTo>
                  <a:pt x="6107" y="11242"/>
                </a:lnTo>
                <a:lnTo>
                  <a:pt x="6180" y="11364"/>
                </a:lnTo>
                <a:lnTo>
                  <a:pt x="6278" y="11486"/>
                </a:lnTo>
                <a:lnTo>
                  <a:pt x="6448" y="11656"/>
                </a:lnTo>
                <a:lnTo>
                  <a:pt x="6594" y="11753"/>
                </a:lnTo>
                <a:lnTo>
                  <a:pt x="6764" y="11851"/>
                </a:lnTo>
                <a:lnTo>
                  <a:pt x="7105" y="11972"/>
                </a:lnTo>
                <a:lnTo>
                  <a:pt x="7446" y="12045"/>
                </a:lnTo>
                <a:lnTo>
                  <a:pt x="7811" y="12094"/>
                </a:lnTo>
                <a:lnTo>
                  <a:pt x="8151" y="12094"/>
                </a:lnTo>
                <a:lnTo>
                  <a:pt x="8492" y="12070"/>
                </a:lnTo>
                <a:lnTo>
                  <a:pt x="8833" y="11972"/>
                </a:lnTo>
                <a:lnTo>
                  <a:pt x="9003" y="11924"/>
                </a:lnTo>
                <a:lnTo>
                  <a:pt x="9173" y="11851"/>
                </a:lnTo>
                <a:lnTo>
                  <a:pt x="9295" y="11753"/>
                </a:lnTo>
                <a:lnTo>
                  <a:pt x="9441" y="11607"/>
                </a:lnTo>
                <a:lnTo>
                  <a:pt x="9563" y="11461"/>
                </a:lnTo>
                <a:lnTo>
                  <a:pt x="9587" y="11364"/>
                </a:lnTo>
                <a:lnTo>
                  <a:pt x="9611" y="11291"/>
                </a:lnTo>
                <a:lnTo>
                  <a:pt x="9636" y="11218"/>
                </a:lnTo>
                <a:close/>
                <a:moveTo>
                  <a:pt x="5231" y="11437"/>
                </a:moveTo>
                <a:lnTo>
                  <a:pt x="5231" y="11583"/>
                </a:lnTo>
                <a:lnTo>
                  <a:pt x="5280" y="11729"/>
                </a:lnTo>
                <a:lnTo>
                  <a:pt x="5329" y="11875"/>
                </a:lnTo>
                <a:lnTo>
                  <a:pt x="5402" y="12021"/>
                </a:lnTo>
                <a:lnTo>
                  <a:pt x="5596" y="12264"/>
                </a:lnTo>
                <a:lnTo>
                  <a:pt x="5815" y="12459"/>
                </a:lnTo>
                <a:lnTo>
                  <a:pt x="6010" y="12581"/>
                </a:lnTo>
                <a:lnTo>
                  <a:pt x="6205" y="12702"/>
                </a:lnTo>
                <a:lnTo>
                  <a:pt x="6399" y="12775"/>
                </a:lnTo>
                <a:lnTo>
                  <a:pt x="6618" y="12848"/>
                </a:lnTo>
                <a:lnTo>
                  <a:pt x="6837" y="12897"/>
                </a:lnTo>
                <a:lnTo>
                  <a:pt x="7056" y="12946"/>
                </a:lnTo>
                <a:lnTo>
                  <a:pt x="7494" y="12970"/>
                </a:lnTo>
                <a:lnTo>
                  <a:pt x="7908" y="12946"/>
                </a:lnTo>
                <a:lnTo>
                  <a:pt x="8322" y="12897"/>
                </a:lnTo>
                <a:lnTo>
                  <a:pt x="8760" y="12775"/>
                </a:lnTo>
                <a:lnTo>
                  <a:pt x="9149" y="12629"/>
                </a:lnTo>
                <a:lnTo>
                  <a:pt x="9344" y="12532"/>
                </a:lnTo>
                <a:lnTo>
                  <a:pt x="9538" y="12410"/>
                </a:lnTo>
                <a:lnTo>
                  <a:pt x="9709" y="12289"/>
                </a:lnTo>
                <a:lnTo>
                  <a:pt x="9879" y="12143"/>
                </a:lnTo>
                <a:lnTo>
                  <a:pt x="10025" y="11997"/>
                </a:lnTo>
                <a:lnTo>
                  <a:pt x="10147" y="11851"/>
                </a:lnTo>
                <a:lnTo>
                  <a:pt x="10268" y="11656"/>
                </a:lnTo>
                <a:lnTo>
                  <a:pt x="10366" y="11486"/>
                </a:lnTo>
                <a:lnTo>
                  <a:pt x="10950" y="11583"/>
                </a:lnTo>
                <a:lnTo>
                  <a:pt x="10974" y="11583"/>
                </a:lnTo>
                <a:lnTo>
                  <a:pt x="10828" y="11680"/>
                </a:lnTo>
                <a:lnTo>
                  <a:pt x="10658" y="11778"/>
                </a:lnTo>
                <a:lnTo>
                  <a:pt x="10512" y="11899"/>
                </a:lnTo>
                <a:lnTo>
                  <a:pt x="10366" y="12045"/>
                </a:lnTo>
                <a:lnTo>
                  <a:pt x="10317" y="12118"/>
                </a:lnTo>
                <a:lnTo>
                  <a:pt x="10293" y="12216"/>
                </a:lnTo>
                <a:lnTo>
                  <a:pt x="10439" y="12167"/>
                </a:lnTo>
                <a:lnTo>
                  <a:pt x="10585" y="12094"/>
                </a:lnTo>
                <a:lnTo>
                  <a:pt x="10852" y="11924"/>
                </a:lnTo>
                <a:lnTo>
                  <a:pt x="11193" y="11778"/>
                </a:lnTo>
                <a:lnTo>
                  <a:pt x="11315" y="11753"/>
                </a:lnTo>
                <a:lnTo>
                  <a:pt x="11436" y="11705"/>
                </a:lnTo>
                <a:lnTo>
                  <a:pt x="11461" y="11680"/>
                </a:lnTo>
                <a:lnTo>
                  <a:pt x="12020" y="11851"/>
                </a:lnTo>
                <a:lnTo>
                  <a:pt x="11728" y="11948"/>
                </a:lnTo>
                <a:lnTo>
                  <a:pt x="11436" y="12070"/>
                </a:lnTo>
                <a:lnTo>
                  <a:pt x="11144" y="12191"/>
                </a:lnTo>
                <a:lnTo>
                  <a:pt x="10877" y="12362"/>
                </a:lnTo>
                <a:lnTo>
                  <a:pt x="10633" y="12532"/>
                </a:lnTo>
                <a:lnTo>
                  <a:pt x="10609" y="12556"/>
                </a:lnTo>
                <a:lnTo>
                  <a:pt x="10633" y="12581"/>
                </a:lnTo>
                <a:lnTo>
                  <a:pt x="11144" y="12386"/>
                </a:lnTo>
                <a:lnTo>
                  <a:pt x="11655" y="12216"/>
                </a:lnTo>
                <a:lnTo>
                  <a:pt x="11874" y="12167"/>
                </a:lnTo>
                <a:lnTo>
                  <a:pt x="12093" y="12118"/>
                </a:lnTo>
                <a:lnTo>
                  <a:pt x="12312" y="12094"/>
                </a:lnTo>
                <a:lnTo>
                  <a:pt x="12531" y="12021"/>
                </a:lnTo>
                <a:lnTo>
                  <a:pt x="12969" y="12216"/>
                </a:lnTo>
                <a:lnTo>
                  <a:pt x="12726" y="12289"/>
                </a:lnTo>
                <a:lnTo>
                  <a:pt x="12507" y="12386"/>
                </a:lnTo>
                <a:lnTo>
                  <a:pt x="11874" y="12654"/>
                </a:lnTo>
                <a:lnTo>
                  <a:pt x="11582" y="12800"/>
                </a:lnTo>
                <a:lnTo>
                  <a:pt x="11266" y="12897"/>
                </a:lnTo>
                <a:lnTo>
                  <a:pt x="11242" y="12921"/>
                </a:lnTo>
                <a:lnTo>
                  <a:pt x="11217" y="12946"/>
                </a:lnTo>
                <a:lnTo>
                  <a:pt x="11242" y="12970"/>
                </a:lnTo>
                <a:lnTo>
                  <a:pt x="11266" y="12994"/>
                </a:lnTo>
                <a:lnTo>
                  <a:pt x="11850" y="12873"/>
                </a:lnTo>
                <a:lnTo>
                  <a:pt x="12458" y="12727"/>
                </a:lnTo>
                <a:lnTo>
                  <a:pt x="12677" y="12678"/>
                </a:lnTo>
                <a:lnTo>
                  <a:pt x="12920" y="12629"/>
                </a:lnTo>
                <a:lnTo>
                  <a:pt x="13164" y="12556"/>
                </a:lnTo>
                <a:lnTo>
                  <a:pt x="13285" y="12508"/>
                </a:lnTo>
                <a:lnTo>
                  <a:pt x="13383" y="12459"/>
                </a:lnTo>
                <a:lnTo>
                  <a:pt x="13626" y="12629"/>
                </a:lnTo>
                <a:lnTo>
                  <a:pt x="13869" y="12824"/>
                </a:lnTo>
                <a:lnTo>
                  <a:pt x="13602" y="12873"/>
                </a:lnTo>
                <a:lnTo>
                  <a:pt x="12847" y="13067"/>
                </a:lnTo>
                <a:lnTo>
                  <a:pt x="12482" y="13165"/>
                </a:lnTo>
                <a:lnTo>
                  <a:pt x="12142" y="13286"/>
                </a:lnTo>
                <a:lnTo>
                  <a:pt x="12093" y="13335"/>
                </a:lnTo>
                <a:lnTo>
                  <a:pt x="12117" y="13359"/>
                </a:lnTo>
                <a:lnTo>
                  <a:pt x="12263" y="13408"/>
                </a:lnTo>
                <a:lnTo>
                  <a:pt x="12409" y="13432"/>
                </a:lnTo>
                <a:lnTo>
                  <a:pt x="12531" y="13457"/>
                </a:lnTo>
                <a:lnTo>
                  <a:pt x="12677" y="13432"/>
                </a:lnTo>
                <a:lnTo>
                  <a:pt x="12969" y="13408"/>
                </a:lnTo>
                <a:lnTo>
                  <a:pt x="13237" y="13335"/>
                </a:lnTo>
                <a:lnTo>
                  <a:pt x="13675" y="13238"/>
                </a:lnTo>
                <a:lnTo>
                  <a:pt x="13869" y="13189"/>
                </a:lnTo>
                <a:lnTo>
                  <a:pt x="14088" y="13165"/>
                </a:lnTo>
                <a:lnTo>
                  <a:pt x="14186" y="13140"/>
                </a:lnTo>
                <a:lnTo>
                  <a:pt x="14356" y="13335"/>
                </a:lnTo>
                <a:lnTo>
                  <a:pt x="14502" y="13530"/>
                </a:lnTo>
                <a:lnTo>
                  <a:pt x="14186" y="13554"/>
                </a:lnTo>
                <a:lnTo>
                  <a:pt x="13845" y="13578"/>
                </a:lnTo>
                <a:lnTo>
                  <a:pt x="13529" y="13627"/>
                </a:lnTo>
                <a:lnTo>
                  <a:pt x="13212" y="13676"/>
                </a:lnTo>
                <a:lnTo>
                  <a:pt x="13042" y="13724"/>
                </a:lnTo>
                <a:lnTo>
                  <a:pt x="12896" y="13773"/>
                </a:lnTo>
                <a:lnTo>
                  <a:pt x="12872" y="13797"/>
                </a:lnTo>
                <a:lnTo>
                  <a:pt x="12872" y="13822"/>
                </a:lnTo>
                <a:lnTo>
                  <a:pt x="12896" y="13846"/>
                </a:lnTo>
                <a:lnTo>
                  <a:pt x="12896" y="13870"/>
                </a:lnTo>
                <a:lnTo>
                  <a:pt x="13188" y="13919"/>
                </a:lnTo>
                <a:lnTo>
                  <a:pt x="13456" y="13943"/>
                </a:lnTo>
                <a:lnTo>
                  <a:pt x="13991" y="13919"/>
                </a:lnTo>
                <a:lnTo>
                  <a:pt x="14745" y="13919"/>
                </a:lnTo>
                <a:lnTo>
                  <a:pt x="14916" y="14284"/>
                </a:lnTo>
                <a:lnTo>
                  <a:pt x="14405" y="14308"/>
                </a:lnTo>
                <a:lnTo>
                  <a:pt x="13821" y="14308"/>
                </a:lnTo>
                <a:lnTo>
                  <a:pt x="13529" y="14333"/>
                </a:lnTo>
                <a:lnTo>
                  <a:pt x="13383" y="14357"/>
                </a:lnTo>
                <a:lnTo>
                  <a:pt x="13237" y="14381"/>
                </a:lnTo>
                <a:lnTo>
                  <a:pt x="13212" y="14406"/>
                </a:lnTo>
                <a:lnTo>
                  <a:pt x="13188" y="14454"/>
                </a:lnTo>
                <a:lnTo>
                  <a:pt x="13212" y="14503"/>
                </a:lnTo>
                <a:lnTo>
                  <a:pt x="13237" y="14527"/>
                </a:lnTo>
                <a:lnTo>
                  <a:pt x="13529" y="14600"/>
                </a:lnTo>
                <a:lnTo>
                  <a:pt x="13821" y="14625"/>
                </a:lnTo>
                <a:lnTo>
                  <a:pt x="14721" y="14625"/>
                </a:lnTo>
                <a:lnTo>
                  <a:pt x="15037" y="14600"/>
                </a:lnTo>
                <a:lnTo>
                  <a:pt x="15110" y="14868"/>
                </a:lnTo>
                <a:lnTo>
                  <a:pt x="15159" y="15136"/>
                </a:lnTo>
                <a:lnTo>
                  <a:pt x="14989" y="15087"/>
                </a:lnTo>
                <a:lnTo>
                  <a:pt x="14818" y="15087"/>
                </a:lnTo>
                <a:lnTo>
                  <a:pt x="14453" y="15063"/>
                </a:lnTo>
                <a:lnTo>
                  <a:pt x="14234" y="15063"/>
                </a:lnTo>
                <a:lnTo>
                  <a:pt x="13991" y="15087"/>
                </a:lnTo>
                <a:lnTo>
                  <a:pt x="13772" y="15111"/>
                </a:lnTo>
                <a:lnTo>
                  <a:pt x="13529" y="15184"/>
                </a:lnTo>
                <a:lnTo>
                  <a:pt x="13504" y="15209"/>
                </a:lnTo>
                <a:lnTo>
                  <a:pt x="13504" y="15233"/>
                </a:lnTo>
                <a:lnTo>
                  <a:pt x="13504" y="15282"/>
                </a:lnTo>
                <a:lnTo>
                  <a:pt x="13553" y="15282"/>
                </a:lnTo>
                <a:lnTo>
                  <a:pt x="14015" y="15306"/>
                </a:lnTo>
                <a:lnTo>
                  <a:pt x="14453" y="15330"/>
                </a:lnTo>
                <a:lnTo>
                  <a:pt x="14843" y="15355"/>
                </a:lnTo>
                <a:lnTo>
                  <a:pt x="15013" y="15355"/>
                </a:lnTo>
                <a:lnTo>
                  <a:pt x="15183" y="15330"/>
                </a:lnTo>
                <a:lnTo>
                  <a:pt x="15183" y="15330"/>
                </a:lnTo>
                <a:lnTo>
                  <a:pt x="15086" y="15355"/>
                </a:lnTo>
                <a:lnTo>
                  <a:pt x="14794" y="15452"/>
                </a:lnTo>
                <a:lnTo>
                  <a:pt x="14502" y="15549"/>
                </a:lnTo>
                <a:lnTo>
                  <a:pt x="13918" y="15671"/>
                </a:lnTo>
                <a:lnTo>
                  <a:pt x="13310" y="15768"/>
                </a:lnTo>
                <a:lnTo>
                  <a:pt x="12701" y="15841"/>
                </a:lnTo>
                <a:lnTo>
                  <a:pt x="12677" y="15720"/>
                </a:lnTo>
                <a:lnTo>
                  <a:pt x="12653" y="15525"/>
                </a:lnTo>
                <a:lnTo>
                  <a:pt x="12628" y="15428"/>
                </a:lnTo>
                <a:lnTo>
                  <a:pt x="12555" y="15330"/>
                </a:lnTo>
                <a:lnTo>
                  <a:pt x="12482" y="15257"/>
                </a:lnTo>
                <a:lnTo>
                  <a:pt x="12385" y="15233"/>
                </a:lnTo>
                <a:lnTo>
                  <a:pt x="12288" y="15257"/>
                </a:lnTo>
                <a:lnTo>
                  <a:pt x="12215" y="15330"/>
                </a:lnTo>
                <a:lnTo>
                  <a:pt x="12166" y="15428"/>
                </a:lnTo>
                <a:lnTo>
                  <a:pt x="12142" y="15525"/>
                </a:lnTo>
                <a:lnTo>
                  <a:pt x="12142" y="15720"/>
                </a:lnTo>
                <a:lnTo>
                  <a:pt x="12142" y="15890"/>
                </a:lnTo>
                <a:lnTo>
                  <a:pt x="11801" y="15939"/>
                </a:lnTo>
                <a:lnTo>
                  <a:pt x="11290" y="15987"/>
                </a:lnTo>
                <a:lnTo>
                  <a:pt x="10755" y="16036"/>
                </a:lnTo>
                <a:lnTo>
                  <a:pt x="9709" y="16085"/>
                </a:lnTo>
                <a:lnTo>
                  <a:pt x="7592" y="16085"/>
                </a:lnTo>
                <a:lnTo>
                  <a:pt x="6521" y="16060"/>
                </a:lnTo>
                <a:lnTo>
                  <a:pt x="5475" y="16012"/>
                </a:lnTo>
                <a:lnTo>
                  <a:pt x="4428" y="15939"/>
                </a:lnTo>
                <a:lnTo>
                  <a:pt x="3382" y="15841"/>
                </a:lnTo>
                <a:lnTo>
                  <a:pt x="3236" y="15817"/>
                </a:lnTo>
                <a:lnTo>
                  <a:pt x="3236" y="15768"/>
                </a:lnTo>
                <a:lnTo>
                  <a:pt x="3236" y="15671"/>
                </a:lnTo>
                <a:lnTo>
                  <a:pt x="3212" y="15622"/>
                </a:lnTo>
                <a:lnTo>
                  <a:pt x="3212" y="15574"/>
                </a:lnTo>
                <a:lnTo>
                  <a:pt x="3236" y="15403"/>
                </a:lnTo>
                <a:lnTo>
                  <a:pt x="3236" y="15306"/>
                </a:lnTo>
                <a:lnTo>
                  <a:pt x="3212" y="15209"/>
                </a:lnTo>
                <a:lnTo>
                  <a:pt x="3163" y="15136"/>
                </a:lnTo>
                <a:lnTo>
                  <a:pt x="3090" y="15087"/>
                </a:lnTo>
                <a:lnTo>
                  <a:pt x="3017" y="15087"/>
                </a:lnTo>
                <a:lnTo>
                  <a:pt x="2920" y="15111"/>
                </a:lnTo>
                <a:lnTo>
                  <a:pt x="2823" y="15209"/>
                </a:lnTo>
                <a:lnTo>
                  <a:pt x="2750" y="15330"/>
                </a:lnTo>
                <a:lnTo>
                  <a:pt x="2725" y="15452"/>
                </a:lnTo>
                <a:lnTo>
                  <a:pt x="2701" y="15598"/>
                </a:lnTo>
                <a:lnTo>
                  <a:pt x="2701" y="15695"/>
                </a:lnTo>
                <a:lnTo>
                  <a:pt x="2141" y="15525"/>
                </a:lnTo>
                <a:lnTo>
                  <a:pt x="1582" y="15355"/>
                </a:lnTo>
                <a:lnTo>
                  <a:pt x="1314" y="15282"/>
                </a:lnTo>
                <a:lnTo>
                  <a:pt x="1046" y="15257"/>
                </a:lnTo>
                <a:lnTo>
                  <a:pt x="754" y="15233"/>
                </a:lnTo>
                <a:lnTo>
                  <a:pt x="487" y="15257"/>
                </a:lnTo>
                <a:lnTo>
                  <a:pt x="462" y="15038"/>
                </a:lnTo>
                <a:lnTo>
                  <a:pt x="487" y="14844"/>
                </a:lnTo>
                <a:lnTo>
                  <a:pt x="511" y="14625"/>
                </a:lnTo>
                <a:lnTo>
                  <a:pt x="584" y="14430"/>
                </a:lnTo>
                <a:lnTo>
                  <a:pt x="657" y="14235"/>
                </a:lnTo>
                <a:lnTo>
                  <a:pt x="754" y="14041"/>
                </a:lnTo>
                <a:lnTo>
                  <a:pt x="852" y="13870"/>
                </a:lnTo>
                <a:lnTo>
                  <a:pt x="973" y="13676"/>
                </a:lnTo>
                <a:lnTo>
                  <a:pt x="1241" y="13359"/>
                </a:lnTo>
                <a:lnTo>
                  <a:pt x="1557" y="13043"/>
                </a:lnTo>
                <a:lnTo>
                  <a:pt x="1874" y="12775"/>
                </a:lnTo>
                <a:lnTo>
                  <a:pt x="2190" y="12532"/>
                </a:lnTo>
                <a:lnTo>
                  <a:pt x="2409" y="12386"/>
                </a:lnTo>
                <a:lnTo>
                  <a:pt x="2604" y="12289"/>
                </a:lnTo>
                <a:lnTo>
                  <a:pt x="3042" y="12070"/>
                </a:lnTo>
                <a:lnTo>
                  <a:pt x="3480" y="11924"/>
                </a:lnTo>
                <a:lnTo>
                  <a:pt x="3942" y="11778"/>
                </a:lnTo>
                <a:lnTo>
                  <a:pt x="4234" y="11680"/>
                </a:lnTo>
                <a:lnTo>
                  <a:pt x="4574" y="11607"/>
                </a:lnTo>
                <a:lnTo>
                  <a:pt x="5231" y="11437"/>
                </a:lnTo>
                <a:close/>
                <a:moveTo>
                  <a:pt x="8200" y="1"/>
                </a:moveTo>
                <a:lnTo>
                  <a:pt x="7811" y="50"/>
                </a:lnTo>
                <a:lnTo>
                  <a:pt x="7470" y="123"/>
                </a:lnTo>
                <a:lnTo>
                  <a:pt x="7154" y="244"/>
                </a:lnTo>
                <a:lnTo>
                  <a:pt x="6667" y="463"/>
                </a:lnTo>
                <a:lnTo>
                  <a:pt x="6424" y="609"/>
                </a:lnTo>
                <a:lnTo>
                  <a:pt x="6278" y="731"/>
                </a:lnTo>
                <a:lnTo>
                  <a:pt x="6205" y="804"/>
                </a:lnTo>
                <a:lnTo>
                  <a:pt x="6180" y="853"/>
                </a:lnTo>
                <a:lnTo>
                  <a:pt x="6205" y="926"/>
                </a:lnTo>
                <a:lnTo>
                  <a:pt x="6253" y="974"/>
                </a:lnTo>
                <a:lnTo>
                  <a:pt x="6302" y="999"/>
                </a:lnTo>
                <a:lnTo>
                  <a:pt x="6472" y="999"/>
                </a:lnTo>
                <a:lnTo>
                  <a:pt x="6594" y="950"/>
                </a:lnTo>
                <a:lnTo>
                  <a:pt x="6716" y="877"/>
                </a:lnTo>
                <a:lnTo>
                  <a:pt x="7178" y="682"/>
                </a:lnTo>
                <a:lnTo>
                  <a:pt x="7421" y="585"/>
                </a:lnTo>
                <a:lnTo>
                  <a:pt x="7665" y="488"/>
                </a:lnTo>
                <a:lnTo>
                  <a:pt x="8005" y="439"/>
                </a:lnTo>
                <a:lnTo>
                  <a:pt x="8346" y="415"/>
                </a:lnTo>
                <a:lnTo>
                  <a:pt x="8735" y="439"/>
                </a:lnTo>
                <a:lnTo>
                  <a:pt x="9125" y="488"/>
                </a:lnTo>
                <a:lnTo>
                  <a:pt x="9490" y="585"/>
                </a:lnTo>
                <a:lnTo>
                  <a:pt x="9855" y="707"/>
                </a:lnTo>
                <a:lnTo>
                  <a:pt x="10195" y="828"/>
                </a:lnTo>
                <a:lnTo>
                  <a:pt x="10487" y="974"/>
                </a:lnTo>
                <a:lnTo>
                  <a:pt x="10706" y="1096"/>
                </a:lnTo>
                <a:lnTo>
                  <a:pt x="10877" y="1242"/>
                </a:lnTo>
                <a:lnTo>
                  <a:pt x="11023" y="1412"/>
                </a:lnTo>
                <a:lnTo>
                  <a:pt x="11169" y="1583"/>
                </a:lnTo>
                <a:lnTo>
                  <a:pt x="11290" y="1801"/>
                </a:lnTo>
                <a:lnTo>
                  <a:pt x="11388" y="1996"/>
                </a:lnTo>
                <a:lnTo>
                  <a:pt x="11485" y="2215"/>
                </a:lnTo>
                <a:lnTo>
                  <a:pt x="11558" y="2458"/>
                </a:lnTo>
                <a:lnTo>
                  <a:pt x="11655" y="2921"/>
                </a:lnTo>
                <a:lnTo>
                  <a:pt x="11728" y="3407"/>
                </a:lnTo>
                <a:lnTo>
                  <a:pt x="11753" y="3894"/>
                </a:lnTo>
                <a:lnTo>
                  <a:pt x="11753" y="4356"/>
                </a:lnTo>
                <a:lnTo>
                  <a:pt x="11217" y="4356"/>
                </a:lnTo>
                <a:lnTo>
                  <a:pt x="10974" y="4332"/>
                </a:lnTo>
                <a:lnTo>
                  <a:pt x="10731" y="4259"/>
                </a:lnTo>
                <a:lnTo>
                  <a:pt x="10487" y="4210"/>
                </a:lnTo>
                <a:lnTo>
                  <a:pt x="10244" y="4113"/>
                </a:lnTo>
                <a:lnTo>
                  <a:pt x="9782" y="3918"/>
                </a:lnTo>
                <a:lnTo>
                  <a:pt x="9319" y="3675"/>
                </a:lnTo>
                <a:lnTo>
                  <a:pt x="8881" y="3432"/>
                </a:lnTo>
                <a:lnTo>
                  <a:pt x="8419" y="3164"/>
                </a:lnTo>
                <a:lnTo>
                  <a:pt x="7981" y="2921"/>
                </a:lnTo>
                <a:lnTo>
                  <a:pt x="7908" y="2896"/>
                </a:lnTo>
                <a:lnTo>
                  <a:pt x="7835" y="2896"/>
                </a:lnTo>
                <a:lnTo>
                  <a:pt x="7786" y="2921"/>
                </a:lnTo>
                <a:lnTo>
                  <a:pt x="7738" y="2945"/>
                </a:lnTo>
                <a:lnTo>
                  <a:pt x="7689" y="2994"/>
                </a:lnTo>
                <a:lnTo>
                  <a:pt x="7665" y="3042"/>
                </a:lnTo>
                <a:lnTo>
                  <a:pt x="7640" y="3115"/>
                </a:lnTo>
                <a:lnTo>
                  <a:pt x="7640" y="3164"/>
                </a:lnTo>
                <a:lnTo>
                  <a:pt x="7713" y="3529"/>
                </a:lnTo>
                <a:lnTo>
                  <a:pt x="7786" y="3894"/>
                </a:lnTo>
                <a:lnTo>
                  <a:pt x="7640" y="3797"/>
                </a:lnTo>
                <a:lnTo>
                  <a:pt x="7494" y="3699"/>
                </a:lnTo>
                <a:lnTo>
                  <a:pt x="7202" y="3432"/>
                </a:lnTo>
                <a:lnTo>
                  <a:pt x="6959" y="3140"/>
                </a:lnTo>
                <a:lnTo>
                  <a:pt x="6740" y="2799"/>
                </a:lnTo>
                <a:lnTo>
                  <a:pt x="6545" y="2458"/>
                </a:lnTo>
                <a:lnTo>
                  <a:pt x="6424" y="2118"/>
                </a:lnTo>
                <a:lnTo>
                  <a:pt x="6399" y="1947"/>
                </a:lnTo>
                <a:lnTo>
                  <a:pt x="6375" y="1777"/>
                </a:lnTo>
                <a:lnTo>
                  <a:pt x="6375" y="1607"/>
                </a:lnTo>
                <a:lnTo>
                  <a:pt x="6399" y="1461"/>
                </a:lnTo>
                <a:lnTo>
                  <a:pt x="6399" y="1388"/>
                </a:lnTo>
                <a:lnTo>
                  <a:pt x="6399" y="1339"/>
                </a:lnTo>
                <a:lnTo>
                  <a:pt x="6351" y="1291"/>
                </a:lnTo>
                <a:lnTo>
                  <a:pt x="6302" y="1266"/>
                </a:lnTo>
                <a:lnTo>
                  <a:pt x="6205" y="1266"/>
                </a:lnTo>
                <a:lnTo>
                  <a:pt x="6156" y="1291"/>
                </a:lnTo>
                <a:lnTo>
                  <a:pt x="6107" y="1339"/>
                </a:lnTo>
                <a:lnTo>
                  <a:pt x="6034" y="1485"/>
                </a:lnTo>
                <a:lnTo>
                  <a:pt x="6010" y="1655"/>
                </a:lnTo>
                <a:lnTo>
                  <a:pt x="5815" y="1680"/>
                </a:lnTo>
                <a:lnTo>
                  <a:pt x="5645" y="1728"/>
                </a:lnTo>
                <a:lnTo>
                  <a:pt x="5475" y="1826"/>
                </a:lnTo>
                <a:lnTo>
                  <a:pt x="5304" y="1923"/>
                </a:lnTo>
                <a:lnTo>
                  <a:pt x="5085" y="2069"/>
                </a:lnTo>
                <a:lnTo>
                  <a:pt x="4891" y="2215"/>
                </a:lnTo>
                <a:lnTo>
                  <a:pt x="4720" y="2337"/>
                </a:lnTo>
                <a:lnTo>
                  <a:pt x="4647" y="2410"/>
                </a:lnTo>
                <a:lnTo>
                  <a:pt x="4599" y="2507"/>
                </a:lnTo>
                <a:lnTo>
                  <a:pt x="4574" y="2531"/>
                </a:lnTo>
                <a:lnTo>
                  <a:pt x="4599" y="2556"/>
                </a:lnTo>
                <a:lnTo>
                  <a:pt x="4623" y="2580"/>
                </a:lnTo>
                <a:lnTo>
                  <a:pt x="4647" y="2604"/>
                </a:lnTo>
                <a:lnTo>
                  <a:pt x="4745" y="2580"/>
                </a:lnTo>
                <a:lnTo>
                  <a:pt x="4818" y="2556"/>
                </a:lnTo>
                <a:lnTo>
                  <a:pt x="4988" y="2458"/>
                </a:lnTo>
                <a:lnTo>
                  <a:pt x="5280" y="2239"/>
                </a:lnTo>
                <a:lnTo>
                  <a:pt x="5621" y="1996"/>
                </a:lnTo>
                <a:lnTo>
                  <a:pt x="5986" y="1801"/>
                </a:lnTo>
                <a:lnTo>
                  <a:pt x="5986" y="1996"/>
                </a:lnTo>
                <a:lnTo>
                  <a:pt x="6034" y="2166"/>
                </a:lnTo>
                <a:lnTo>
                  <a:pt x="6083" y="2337"/>
                </a:lnTo>
                <a:lnTo>
                  <a:pt x="6156" y="2531"/>
                </a:lnTo>
                <a:lnTo>
                  <a:pt x="6302" y="2872"/>
                </a:lnTo>
                <a:lnTo>
                  <a:pt x="6472" y="3164"/>
                </a:lnTo>
                <a:lnTo>
                  <a:pt x="6618" y="3359"/>
                </a:lnTo>
                <a:lnTo>
                  <a:pt x="6764" y="3578"/>
                </a:lnTo>
                <a:lnTo>
                  <a:pt x="6959" y="3772"/>
                </a:lnTo>
                <a:lnTo>
                  <a:pt x="7129" y="3967"/>
                </a:lnTo>
                <a:lnTo>
                  <a:pt x="7348" y="4137"/>
                </a:lnTo>
                <a:lnTo>
                  <a:pt x="7567" y="4283"/>
                </a:lnTo>
                <a:lnTo>
                  <a:pt x="7811" y="4381"/>
                </a:lnTo>
                <a:lnTo>
                  <a:pt x="8054" y="4454"/>
                </a:lnTo>
                <a:lnTo>
                  <a:pt x="8151" y="4454"/>
                </a:lnTo>
                <a:lnTo>
                  <a:pt x="8249" y="4381"/>
                </a:lnTo>
                <a:lnTo>
                  <a:pt x="8297" y="4356"/>
                </a:lnTo>
                <a:lnTo>
                  <a:pt x="8322" y="4308"/>
                </a:lnTo>
                <a:lnTo>
                  <a:pt x="8322" y="4235"/>
                </a:lnTo>
                <a:lnTo>
                  <a:pt x="8322" y="4186"/>
                </a:lnTo>
                <a:lnTo>
                  <a:pt x="8151" y="3505"/>
                </a:lnTo>
                <a:lnTo>
                  <a:pt x="8151" y="3505"/>
                </a:lnTo>
                <a:lnTo>
                  <a:pt x="8881" y="3918"/>
                </a:lnTo>
                <a:lnTo>
                  <a:pt x="9587" y="4283"/>
                </a:lnTo>
                <a:lnTo>
                  <a:pt x="9952" y="4429"/>
                </a:lnTo>
                <a:lnTo>
                  <a:pt x="10317" y="4575"/>
                </a:lnTo>
                <a:lnTo>
                  <a:pt x="10682" y="4697"/>
                </a:lnTo>
                <a:lnTo>
                  <a:pt x="11071" y="4746"/>
                </a:lnTo>
                <a:lnTo>
                  <a:pt x="11169" y="4940"/>
                </a:lnTo>
                <a:lnTo>
                  <a:pt x="11242" y="5111"/>
                </a:lnTo>
                <a:lnTo>
                  <a:pt x="11266" y="5281"/>
                </a:lnTo>
                <a:lnTo>
                  <a:pt x="11266" y="5451"/>
                </a:lnTo>
                <a:lnTo>
                  <a:pt x="11242" y="5792"/>
                </a:lnTo>
                <a:lnTo>
                  <a:pt x="11266" y="5865"/>
                </a:lnTo>
                <a:lnTo>
                  <a:pt x="11315" y="5938"/>
                </a:lnTo>
                <a:lnTo>
                  <a:pt x="11363" y="5987"/>
                </a:lnTo>
                <a:lnTo>
                  <a:pt x="11509" y="5987"/>
                </a:lnTo>
                <a:lnTo>
                  <a:pt x="11582" y="5962"/>
                </a:lnTo>
                <a:lnTo>
                  <a:pt x="11631" y="5914"/>
                </a:lnTo>
                <a:lnTo>
                  <a:pt x="11655" y="5841"/>
                </a:lnTo>
                <a:lnTo>
                  <a:pt x="11704" y="5622"/>
                </a:lnTo>
                <a:lnTo>
                  <a:pt x="11704" y="5354"/>
                </a:lnTo>
                <a:lnTo>
                  <a:pt x="11680" y="5135"/>
                </a:lnTo>
                <a:lnTo>
                  <a:pt x="11607" y="4892"/>
                </a:lnTo>
                <a:lnTo>
                  <a:pt x="11558" y="4794"/>
                </a:lnTo>
                <a:lnTo>
                  <a:pt x="11680" y="4770"/>
                </a:lnTo>
                <a:lnTo>
                  <a:pt x="11801" y="4940"/>
                </a:lnTo>
                <a:lnTo>
                  <a:pt x="11923" y="5111"/>
                </a:lnTo>
                <a:lnTo>
                  <a:pt x="11996" y="5305"/>
                </a:lnTo>
                <a:lnTo>
                  <a:pt x="12044" y="5500"/>
                </a:lnTo>
                <a:lnTo>
                  <a:pt x="12069" y="5695"/>
                </a:lnTo>
                <a:lnTo>
                  <a:pt x="12093" y="5889"/>
                </a:lnTo>
                <a:lnTo>
                  <a:pt x="12069" y="6108"/>
                </a:lnTo>
                <a:lnTo>
                  <a:pt x="12044" y="6303"/>
                </a:lnTo>
                <a:lnTo>
                  <a:pt x="11996" y="6522"/>
                </a:lnTo>
                <a:lnTo>
                  <a:pt x="11899" y="6692"/>
                </a:lnTo>
                <a:lnTo>
                  <a:pt x="11801" y="6887"/>
                </a:lnTo>
                <a:lnTo>
                  <a:pt x="11655" y="7033"/>
                </a:lnTo>
                <a:lnTo>
                  <a:pt x="11631" y="7082"/>
                </a:lnTo>
                <a:lnTo>
                  <a:pt x="11631" y="6936"/>
                </a:lnTo>
                <a:lnTo>
                  <a:pt x="11631" y="6814"/>
                </a:lnTo>
                <a:lnTo>
                  <a:pt x="11582" y="6717"/>
                </a:lnTo>
                <a:lnTo>
                  <a:pt x="11509" y="6619"/>
                </a:lnTo>
                <a:lnTo>
                  <a:pt x="11436" y="6571"/>
                </a:lnTo>
                <a:lnTo>
                  <a:pt x="11290" y="6571"/>
                </a:lnTo>
                <a:lnTo>
                  <a:pt x="11242" y="6619"/>
                </a:lnTo>
                <a:lnTo>
                  <a:pt x="11193" y="6668"/>
                </a:lnTo>
                <a:lnTo>
                  <a:pt x="11169" y="6717"/>
                </a:lnTo>
                <a:lnTo>
                  <a:pt x="11169" y="6790"/>
                </a:lnTo>
                <a:lnTo>
                  <a:pt x="11193" y="6863"/>
                </a:lnTo>
                <a:lnTo>
                  <a:pt x="11169" y="6838"/>
                </a:lnTo>
                <a:lnTo>
                  <a:pt x="11144" y="6863"/>
                </a:lnTo>
                <a:lnTo>
                  <a:pt x="11144" y="6984"/>
                </a:lnTo>
                <a:lnTo>
                  <a:pt x="11071" y="7228"/>
                </a:lnTo>
                <a:lnTo>
                  <a:pt x="10974" y="7447"/>
                </a:lnTo>
                <a:lnTo>
                  <a:pt x="10755" y="7933"/>
                </a:lnTo>
                <a:lnTo>
                  <a:pt x="10487" y="8396"/>
                </a:lnTo>
                <a:lnTo>
                  <a:pt x="10317" y="8663"/>
                </a:lnTo>
                <a:lnTo>
                  <a:pt x="10098" y="8907"/>
                </a:lnTo>
                <a:lnTo>
                  <a:pt x="9879" y="9126"/>
                </a:lnTo>
                <a:lnTo>
                  <a:pt x="9611" y="9320"/>
                </a:lnTo>
                <a:lnTo>
                  <a:pt x="9344" y="9491"/>
                </a:lnTo>
                <a:lnTo>
                  <a:pt x="9052" y="9637"/>
                </a:lnTo>
                <a:lnTo>
                  <a:pt x="8735" y="9734"/>
                </a:lnTo>
                <a:lnTo>
                  <a:pt x="8419" y="9782"/>
                </a:lnTo>
                <a:lnTo>
                  <a:pt x="8078" y="9807"/>
                </a:lnTo>
                <a:lnTo>
                  <a:pt x="7738" y="9782"/>
                </a:lnTo>
                <a:lnTo>
                  <a:pt x="7397" y="9709"/>
                </a:lnTo>
                <a:lnTo>
                  <a:pt x="7056" y="9612"/>
                </a:lnTo>
                <a:lnTo>
                  <a:pt x="6716" y="9466"/>
                </a:lnTo>
                <a:lnTo>
                  <a:pt x="6424" y="9296"/>
                </a:lnTo>
                <a:lnTo>
                  <a:pt x="6107" y="9126"/>
                </a:lnTo>
                <a:lnTo>
                  <a:pt x="5840" y="8907"/>
                </a:lnTo>
                <a:lnTo>
                  <a:pt x="5596" y="8712"/>
                </a:lnTo>
                <a:lnTo>
                  <a:pt x="5377" y="8469"/>
                </a:lnTo>
                <a:lnTo>
                  <a:pt x="5158" y="8225"/>
                </a:lnTo>
                <a:lnTo>
                  <a:pt x="4988" y="7958"/>
                </a:lnTo>
                <a:lnTo>
                  <a:pt x="4891" y="7787"/>
                </a:lnTo>
                <a:lnTo>
                  <a:pt x="4818" y="7641"/>
                </a:lnTo>
                <a:lnTo>
                  <a:pt x="4696" y="7301"/>
                </a:lnTo>
                <a:lnTo>
                  <a:pt x="4599" y="6960"/>
                </a:lnTo>
                <a:lnTo>
                  <a:pt x="4477" y="6644"/>
                </a:lnTo>
                <a:lnTo>
                  <a:pt x="4428" y="6571"/>
                </a:lnTo>
                <a:lnTo>
                  <a:pt x="4355" y="6546"/>
                </a:lnTo>
                <a:lnTo>
                  <a:pt x="4282" y="6571"/>
                </a:lnTo>
                <a:lnTo>
                  <a:pt x="4258" y="6595"/>
                </a:lnTo>
                <a:lnTo>
                  <a:pt x="4234" y="6644"/>
                </a:lnTo>
                <a:lnTo>
                  <a:pt x="4209" y="6936"/>
                </a:lnTo>
                <a:lnTo>
                  <a:pt x="4234" y="7228"/>
                </a:lnTo>
                <a:lnTo>
                  <a:pt x="4088" y="7130"/>
                </a:lnTo>
                <a:lnTo>
                  <a:pt x="3966" y="7033"/>
                </a:lnTo>
                <a:lnTo>
                  <a:pt x="3845" y="6911"/>
                </a:lnTo>
                <a:lnTo>
                  <a:pt x="3772" y="6790"/>
                </a:lnTo>
                <a:lnTo>
                  <a:pt x="3699" y="6644"/>
                </a:lnTo>
                <a:lnTo>
                  <a:pt x="3650" y="6473"/>
                </a:lnTo>
                <a:lnTo>
                  <a:pt x="3577" y="6133"/>
                </a:lnTo>
                <a:lnTo>
                  <a:pt x="3553" y="5816"/>
                </a:lnTo>
                <a:lnTo>
                  <a:pt x="3577" y="5670"/>
                </a:lnTo>
                <a:lnTo>
                  <a:pt x="3601" y="5524"/>
                </a:lnTo>
                <a:lnTo>
                  <a:pt x="3650" y="5378"/>
                </a:lnTo>
                <a:lnTo>
                  <a:pt x="3699" y="5232"/>
                </a:lnTo>
                <a:lnTo>
                  <a:pt x="3772" y="5111"/>
                </a:lnTo>
                <a:lnTo>
                  <a:pt x="3893" y="5013"/>
                </a:lnTo>
                <a:lnTo>
                  <a:pt x="3942" y="5013"/>
                </a:lnTo>
                <a:lnTo>
                  <a:pt x="3918" y="5208"/>
                </a:lnTo>
                <a:lnTo>
                  <a:pt x="3942" y="5403"/>
                </a:lnTo>
                <a:lnTo>
                  <a:pt x="3966" y="5476"/>
                </a:lnTo>
                <a:lnTo>
                  <a:pt x="4015" y="5549"/>
                </a:lnTo>
                <a:lnTo>
                  <a:pt x="4063" y="5622"/>
                </a:lnTo>
                <a:lnTo>
                  <a:pt x="4136" y="5670"/>
                </a:lnTo>
                <a:lnTo>
                  <a:pt x="4209" y="5695"/>
                </a:lnTo>
                <a:lnTo>
                  <a:pt x="4258" y="5670"/>
                </a:lnTo>
                <a:lnTo>
                  <a:pt x="4307" y="5646"/>
                </a:lnTo>
                <a:lnTo>
                  <a:pt x="4355" y="5597"/>
                </a:lnTo>
                <a:lnTo>
                  <a:pt x="4355" y="5476"/>
                </a:lnTo>
                <a:lnTo>
                  <a:pt x="4355" y="5403"/>
                </a:lnTo>
                <a:lnTo>
                  <a:pt x="4307" y="5208"/>
                </a:lnTo>
                <a:lnTo>
                  <a:pt x="4331" y="5086"/>
                </a:lnTo>
                <a:lnTo>
                  <a:pt x="4355" y="4965"/>
                </a:lnTo>
                <a:lnTo>
                  <a:pt x="4453" y="4746"/>
                </a:lnTo>
                <a:lnTo>
                  <a:pt x="4550" y="4575"/>
                </a:lnTo>
                <a:lnTo>
                  <a:pt x="4647" y="4405"/>
                </a:lnTo>
                <a:lnTo>
                  <a:pt x="5085" y="4016"/>
                </a:lnTo>
                <a:lnTo>
                  <a:pt x="5377" y="3748"/>
                </a:lnTo>
                <a:lnTo>
                  <a:pt x="5669" y="3432"/>
                </a:lnTo>
                <a:lnTo>
                  <a:pt x="5791" y="3237"/>
                </a:lnTo>
                <a:lnTo>
                  <a:pt x="5888" y="3067"/>
                </a:lnTo>
                <a:lnTo>
                  <a:pt x="5961" y="2872"/>
                </a:lnTo>
                <a:lnTo>
                  <a:pt x="6010" y="2677"/>
                </a:lnTo>
                <a:lnTo>
                  <a:pt x="5986" y="2629"/>
                </a:lnTo>
                <a:lnTo>
                  <a:pt x="5937" y="2604"/>
                </a:lnTo>
                <a:lnTo>
                  <a:pt x="5888" y="2604"/>
                </a:lnTo>
                <a:lnTo>
                  <a:pt x="5864" y="2629"/>
                </a:lnTo>
                <a:lnTo>
                  <a:pt x="5718" y="2750"/>
                </a:lnTo>
                <a:lnTo>
                  <a:pt x="5596" y="2921"/>
                </a:lnTo>
                <a:lnTo>
                  <a:pt x="5377" y="3237"/>
                </a:lnTo>
                <a:lnTo>
                  <a:pt x="5110" y="3505"/>
                </a:lnTo>
                <a:lnTo>
                  <a:pt x="4818" y="3772"/>
                </a:lnTo>
                <a:lnTo>
                  <a:pt x="4647" y="3894"/>
                </a:lnTo>
                <a:lnTo>
                  <a:pt x="4453" y="4040"/>
                </a:lnTo>
                <a:lnTo>
                  <a:pt x="4063" y="4332"/>
                </a:lnTo>
                <a:lnTo>
                  <a:pt x="4112" y="3894"/>
                </a:lnTo>
                <a:lnTo>
                  <a:pt x="4209" y="3456"/>
                </a:lnTo>
                <a:lnTo>
                  <a:pt x="4331" y="3042"/>
                </a:lnTo>
                <a:lnTo>
                  <a:pt x="4477" y="2629"/>
                </a:lnTo>
                <a:lnTo>
                  <a:pt x="4599" y="2337"/>
                </a:lnTo>
                <a:lnTo>
                  <a:pt x="4769" y="2045"/>
                </a:lnTo>
                <a:lnTo>
                  <a:pt x="4939" y="1777"/>
                </a:lnTo>
                <a:lnTo>
                  <a:pt x="5158" y="1558"/>
                </a:lnTo>
                <a:lnTo>
                  <a:pt x="5256" y="1485"/>
                </a:lnTo>
                <a:lnTo>
                  <a:pt x="5377" y="1412"/>
                </a:lnTo>
                <a:lnTo>
                  <a:pt x="5596" y="1364"/>
                </a:lnTo>
                <a:lnTo>
                  <a:pt x="5815" y="1315"/>
                </a:lnTo>
                <a:lnTo>
                  <a:pt x="5913" y="1291"/>
                </a:lnTo>
                <a:lnTo>
                  <a:pt x="6034" y="1242"/>
                </a:lnTo>
                <a:lnTo>
                  <a:pt x="6034" y="1218"/>
                </a:lnTo>
                <a:lnTo>
                  <a:pt x="6034" y="1193"/>
                </a:lnTo>
                <a:lnTo>
                  <a:pt x="5961" y="1096"/>
                </a:lnTo>
                <a:lnTo>
                  <a:pt x="5888" y="1023"/>
                </a:lnTo>
                <a:lnTo>
                  <a:pt x="5767" y="974"/>
                </a:lnTo>
                <a:lnTo>
                  <a:pt x="5523" y="974"/>
                </a:lnTo>
                <a:lnTo>
                  <a:pt x="5402" y="999"/>
                </a:lnTo>
                <a:lnTo>
                  <a:pt x="5183" y="1072"/>
                </a:lnTo>
                <a:lnTo>
                  <a:pt x="5037" y="1145"/>
                </a:lnTo>
                <a:lnTo>
                  <a:pt x="4915" y="1242"/>
                </a:lnTo>
                <a:lnTo>
                  <a:pt x="4793" y="1364"/>
                </a:lnTo>
                <a:lnTo>
                  <a:pt x="4672" y="1485"/>
                </a:lnTo>
                <a:lnTo>
                  <a:pt x="4477" y="1728"/>
                </a:lnTo>
                <a:lnTo>
                  <a:pt x="4307" y="2020"/>
                </a:lnTo>
                <a:lnTo>
                  <a:pt x="4161" y="2312"/>
                </a:lnTo>
                <a:lnTo>
                  <a:pt x="4015" y="2653"/>
                </a:lnTo>
                <a:lnTo>
                  <a:pt x="3893" y="3018"/>
                </a:lnTo>
                <a:lnTo>
                  <a:pt x="3772" y="3359"/>
                </a:lnTo>
                <a:lnTo>
                  <a:pt x="3699" y="3724"/>
                </a:lnTo>
                <a:lnTo>
                  <a:pt x="3650" y="4113"/>
                </a:lnTo>
                <a:lnTo>
                  <a:pt x="3650" y="4454"/>
                </a:lnTo>
                <a:lnTo>
                  <a:pt x="3674" y="4819"/>
                </a:lnTo>
                <a:lnTo>
                  <a:pt x="3553" y="4892"/>
                </a:lnTo>
                <a:lnTo>
                  <a:pt x="3455" y="5038"/>
                </a:lnTo>
                <a:lnTo>
                  <a:pt x="3382" y="5184"/>
                </a:lnTo>
                <a:lnTo>
                  <a:pt x="3334" y="5378"/>
                </a:lnTo>
                <a:lnTo>
                  <a:pt x="3236" y="5719"/>
                </a:lnTo>
                <a:lnTo>
                  <a:pt x="3212" y="5962"/>
                </a:lnTo>
                <a:lnTo>
                  <a:pt x="3236" y="6230"/>
                </a:lnTo>
                <a:lnTo>
                  <a:pt x="3285" y="6522"/>
                </a:lnTo>
                <a:lnTo>
                  <a:pt x="3358" y="6814"/>
                </a:lnTo>
                <a:lnTo>
                  <a:pt x="3480" y="7082"/>
                </a:lnTo>
                <a:lnTo>
                  <a:pt x="3626" y="7325"/>
                </a:lnTo>
                <a:lnTo>
                  <a:pt x="3723" y="7422"/>
                </a:lnTo>
                <a:lnTo>
                  <a:pt x="3845" y="7520"/>
                </a:lnTo>
                <a:lnTo>
                  <a:pt x="3942" y="7593"/>
                </a:lnTo>
                <a:lnTo>
                  <a:pt x="4063" y="7641"/>
                </a:lnTo>
                <a:lnTo>
                  <a:pt x="4209" y="7690"/>
                </a:lnTo>
                <a:lnTo>
                  <a:pt x="4355" y="7690"/>
                </a:lnTo>
                <a:lnTo>
                  <a:pt x="4477" y="7933"/>
                </a:lnTo>
                <a:lnTo>
                  <a:pt x="4599" y="8177"/>
                </a:lnTo>
                <a:lnTo>
                  <a:pt x="4745" y="8396"/>
                </a:lnTo>
                <a:lnTo>
                  <a:pt x="4915" y="8615"/>
                </a:lnTo>
                <a:lnTo>
                  <a:pt x="5085" y="8809"/>
                </a:lnTo>
                <a:lnTo>
                  <a:pt x="5256" y="8980"/>
                </a:lnTo>
                <a:lnTo>
                  <a:pt x="5645" y="9320"/>
                </a:lnTo>
                <a:lnTo>
                  <a:pt x="6010" y="9588"/>
                </a:lnTo>
                <a:lnTo>
                  <a:pt x="6424" y="9831"/>
                </a:lnTo>
                <a:lnTo>
                  <a:pt x="6351" y="9855"/>
                </a:lnTo>
                <a:lnTo>
                  <a:pt x="6278" y="9928"/>
                </a:lnTo>
                <a:lnTo>
                  <a:pt x="6253" y="10001"/>
                </a:lnTo>
                <a:lnTo>
                  <a:pt x="6205" y="10074"/>
                </a:lnTo>
                <a:lnTo>
                  <a:pt x="6180" y="10269"/>
                </a:lnTo>
                <a:lnTo>
                  <a:pt x="6156" y="10464"/>
                </a:lnTo>
                <a:lnTo>
                  <a:pt x="6156" y="10610"/>
                </a:lnTo>
                <a:lnTo>
                  <a:pt x="6180" y="10804"/>
                </a:lnTo>
                <a:lnTo>
                  <a:pt x="6010" y="10829"/>
                </a:lnTo>
                <a:lnTo>
                  <a:pt x="5864" y="10853"/>
                </a:lnTo>
                <a:lnTo>
                  <a:pt x="5596" y="10902"/>
                </a:lnTo>
                <a:lnTo>
                  <a:pt x="5231" y="10975"/>
                </a:lnTo>
                <a:lnTo>
                  <a:pt x="4866" y="11072"/>
                </a:lnTo>
                <a:lnTo>
                  <a:pt x="4161" y="11242"/>
                </a:lnTo>
                <a:lnTo>
                  <a:pt x="3480" y="11437"/>
                </a:lnTo>
                <a:lnTo>
                  <a:pt x="2993" y="11632"/>
                </a:lnTo>
                <a:lnTo>
                  <a:pt x="2531" y="11826"/>
                </a:lnTo>
                <a:lnTo>
                  <a:pt x="2068" y="12070"/>
                </a:lnTo>
                <a:lnTo>
                  <a:pt x="1655" y="12362"/>
                </a:lnTo>
                <a:lnTo>
                  <a:pt x="1314" y="12654"/>
                </a:lnTo>
                <a:lnTo>
                  <a:pt x="973" y="12970"/>
                </a:lnTo>
                <a:lnTo>
                  <a:pt x="681" y="13335"/>
                </a:lnTo>
                <a:lnTo>
                  <a:pt x="414" y="13700"/>
                </a:lnTo>
                <a:lnTo>
                  <a:pt x="316" y="13919"/>
                </a:lnTo>
                <a:lnTo>
                  <a:pt x="219" y="14114"/>
                </a:lnTo>
                <a:lnTo>
                  <a:pt x="122" y="14333"/>
                </a:lnTo>
                <a:lnTo>
                  <a:pt x="73" y="14552"/>
                </a:lnTo>
                <a:lnTo>
                  <a:pt x="24" y="14771"/>
                </a:lnTo>
                <a:lnTo>
                  <a:pt x="0" y="14990"/>
                </a:lnTo>
                <a:lnTo>
                  <a:pt x="24" y="15209"/>
                </a:lnTo>
                <a:lnTo>
                  <a:pt x="49" y="15428"/>
                </a:lnTo>
                <a:lnTo>
                  <a:pt x="73" y="15525"/>
                </a:lnTo>
                <a:lnTo>
                  <a:pt x="122" y="15574"/>
                </a:lnTo>
                <a:lnTo>
                  <a:pt x="170" y="15598"/>
                </a:lnTo>
                <a:lnTo>
                  <a:pt x="243" y="15598"/>
                </a:lnTo>
                <a:lnTo>
                  <a:pt x="316" y="15671"/>
                </a:lnTo>
                <a:lnTo>
                  <a:pt x="414" y="15695"/>
                </a:lnTo>
                <a:lnTo>
                  <a:pt x="803" y="15720"/>
                </a:lnTo>
                <a:lnTo>
                  <a:pt x="1217" y="15793"/>
                </a:lnTo>
                <a:lnTo>
                  <a:pt x="1606" y="15890"/>
                </a:lnTo>
                <a:lnTo>
                  <a:pt x="1995" y="15987"/>
                </a:lnTo>
                <a:lnTo>
                  <a:pt x="2774" y="16231"/>
                </a:lnTo>
                <a:lnTo>
                  <a:pt x="3163" y="16328"/>
                </a:lnTo>
                <a:lnTo>
                  <a:pt x="3553" y="16401"/>
                </a:lnTo>
                <a:lnTo>
                  <a:pt x="4599" y="16498"/>
                </a:lnTo>
                <a:lnTo>
                  <a:pt x="5669" y="16547"/>
                </a:lnTo>
                <a:lnTo>
                  <a:pt x="6716" y="16596"/>
                </a:lnTo>
                <a:lnTo>
                  <a:pt x="7762" y="16620"/>
                </a:lnTo>
                <a:lnTo>
                  <a:pt x="9879" y="16620"/>
                </a:lnTo>
                <a:lnTo>
                  <a:pt x="10950" y="16547"/>
                </a:lnTo>
                <a:lnTo>
                  <a:pt x="11996" y="16450"/>
                </a:lnTo>
                <a:lnTo>
                  <a:pt x="12823" y="16352"/>
                </a:lnTo>
                <a:lnTo>
                  <a:pt x="13626" y="16255"/>
                </a:lnTo>
                <a:lnTo>
                  <a:pt x="14040" y="16206"/>
                </a:lnTo>
                <a:lnTo>
                  <a:pt x="14453" y="16109"/>
                </a:lnTo>
                <a:lnTo>
                  <a:pt x="14843" y="16012"/>
                </a:lnTo>
                <a:lnTo>
                  <a:pt x="15232" y="15890"/>
                </a:lnTo>
                <a:lnTo>
                  <a:pt x="15305" y="15841"/>
                </a:lnTo>
                <a:lnTo>
                  <a:pt x="15378" y="15768"/>
                </a:lnTo>
                <a:lnTo>
                  <a:pt x="15402" y="15695"/>
                </a:lnTo>
                <a:lnTo>
                  <a:pt x="15427" y="15622"/>
                </a:lnTo>
                <a:lnTo>
                  <a:pt x="15524" y="15622"/>
                </a:lnTo>
                <a:lnTo>
                  <a:pt x="15621" y="15574"/>
                </a:lnTo>
                <a:lnTo>
                  <a:pt x="15670" y="15549"/>
                </a:lnTo>
                <a:lnTo>
                  <a:pt x="15694" y="15501"/>
                </a:lnTo>
                <a:lnTo>
                  <a:pt x="15694" y="15452"/>
                </a:lnTo>
                <a:lnTo>
                  <a:pt x="15694" y="15379"/>
                </a:lnTo>
                <a:lnTo>
                  <a:pt x="15646" y="14965"/>
                </a:lnTo>
                <a:lnTo>
                  <a:pt x="15548" y="14576"/>
                </a:lnTo>
                <a:lnTo>
                  <a:pt x="15427" y="14187"/>
                </a:lnTo>
                <a:lnTo>
                  <a:pt x="15256" y="13822"/>
                </a:lnTo>
                <a:lnTo>
                  <a:pt x="15281" y="13822"/>
                </a:lnTo>
                <a:lnTo>
                  <a:pt x="15329" y="13797"/>
                </a:lnTo>
                <a:lnTo>
                  <a:pt x="15354" y="13724"/>
                </a:lnTo>
                <a:lnTo>
                  <a:pt x="15354" y="13676"/>
                </a:lnTo>
                <a:lnTo>
                  <a:pt x="15305" y="13627"/>
                </a:lnTo>
                <a:lnTo>
                  <a:pt x="15110" y="13554"/>
                </a:lnTo>
                <a:lnTo>
                  <a:pt x="14989" y="13359"/>
                </a:lnTo>
                <a:lnTo>
                  <a:pt x="14843" y="13140"/>
                </a:lnTo>
                <a:lnTo>
                  <a:pt x="14502" y="12751"/>
                </a:lnTo>
                <a:lnTo>
                  <a:pt x="14113" y="12386"/>
                </a:lnTo>
                <a:lnTo>
                  <a:pt x="13699" y="12070"/>
                </a:lnTo>
                <a:lnTo>
                  <a:pt x="13456" y="11924"/>
                </a:lnTo>
                <a:lnTo>
                  <a:pt x="13237" y="11778"/>
                </a:lnTo>
                <a:lnTo>
                  <a:pt x="12726" y="11559"/>
                </a:lnTo>
                <a:lnTo>
                  <a:pt x="12215" y="11388"/>
                </a:lnTo>
                <a:lnTo>
                  <a:pt x="11680" y="11242"/>
                </a:lnTo>
                <a:lnTo>
                  <a:pt x="11071" y="11121"/>
                </a:lnTo>
                <a:lnTo>
                  <a:pt x="10463" y="11023"/>
                </a:lnTo>
                <a:lnTo>
                  <a:pt x="10341" y="10999"/>
                </a:lnTo>
                <a:lnTo>
                  <a:pt x="10244" y="10975"/>
                </a:lnTo>
                <a:lnTo>
                  <a:pt x="9879" y="10902"/>
                </a:lnTo>
                <a:lnTo>
                  <a:pt x="9684" y="10877"/>
                </a:lnTo>
                <a:lnTo>
                  <a:pt x="9490" y="10877"/>
                </a:lnTo>
                <a:lnTo>
                  <a:pt x="9490" y="10780"/>
                </a:lnTo>
                <a:lnTo>
                  <a:pt x="9490" y="10658"/>
                </a:lnTo>
                <a:lnTo>
                  <a:pt x="9490" y="10415"/>
                </a:lnTo>
                <a:lnTo>
                  <a:pt x="9490" y="10172"/>
                </a:lnTo>
                <a:lnTo>
                  <a:pt x="9465" y="10050"/>
                </a:lnTo>
                <a:lnTo>
                  <a:pt x="9441" y="9977"/>
                </a:lnTo>
                <a:lnTo>
                  <a:pt x="9660" y="9831"/>
                </a:lnTo>
                <a:lnTo>
                  <a:pt x="9879" y="9709"/>
                </a:lnTo>
                <a:lnTo>
                  <a:pt x="10098" y="9539"/>
                </a:lnTo>
                <a:lnTo>
                  <a:pt x="10293" y="9369"/>
                </a:lnTo>
                <a:lnTo>
                  <a:pt x="10463" y="9174"/>
                </a:lnTo>
                <a:lnTo>
                  <a:pt x="10633" y="8980"/>
                </a:lnTo>
                <a:lnTo>
                  <a:pt x="10804" y="8761"/>
                </a:lnTo>
                <a:lnTo>
                  <a:pt x="10950" y="8542"/>
                </a:lnTo>
                <a:lnTo>
                  <a:pt x="11193" y="8128"/>
                </a:lnTo>
                <a:lnTo>
                  <a:pt x="11363" y="7812"/>
                </a:lnTo>
                <a:lnTo>
                  <a:pt x="11509" y="7495"/>
                </a:lnTo>
                <a:lnTo>
                  <a:pt x="11582" y="7495"/>
                </a:lnTo>
                <a:lnTo>
                  <a:pt x="11655" y="7471"/>
                </a:lnTo>
                <a:lnTo>
                  <a:pt x="11801" y="7398"/>
                </a:lnTo>
                <a:lnTo>
                  <a:pt x="11947" y="7252"/>
                </a:lnTo>
                <a:lnTo>
                  <a:pt x="12093" y="7082"/>
                </a:lnTo>
                <a:lnTo>
                  <a:pt x="12215" y="6887"/>
                </a:lnTo>
                <a:lnTo>
                  <a:pt x="12288" y="6717"/>
                </a:lnTo>
                <a:lnTo>
                  <a:pt x="12409" y="6425"/>
                </a:lnTo>
                <a:lnTo>
                  <a:pt x="12458" y="6206"/>
                </a:lnTo>
                <a:lnTo>
                  <a:pt x="12482" y="5987"/>
                </a:lnTo>
                <a:lnTo>
                  <a:pt x="12482" y="5768"/>
                </a:lnTo>
                <a:lnTo>
                  <a:pt x="12458" y="5549"/>
                </a:lnTo>
                <a:lnTo>
                  <a:pt x="12434" y="5330"/>
                </a:lnTo>
                <a:lnTo>
                  <a:pt x="12361" y="5111"/>
                </a:lnTo>
                <a:lnTo>
                  <a:pt x="12263" y="4916"/>
                </a:lnTo>
                <a:lnTo>
                  <a:pt x="12142" y="4721"/>
                </a:lnTo>
                <a:lnTo>
                  <a:pt x="12190" y="4697"/>
                </a:lnTo>
                <a:lnTo>
                  <a:pt x="12239" y="4648"/>
                </a:lnTo>
                <a:lnTo>
                  <a:pt x="12263" y="4551"/>
                </a:lnTo>
                <a:lnTo>
                  <a:pt x="12239" y="4454"/>
                </a:lnTo>
                <a:lnTo>
                  <a:pt x="12166" y="4356"/>
                </a:lnTo>
                <a:lnTo>
                  <a:pt x="12166" y="3797"/>
                </a:lnTo>
                <a:lnTo>
                  <a:pt x="12142" y="3237"/>
                </a:lnTo>
                <a:lnTo>
                  <a:pt x="12093" y="2969"/>
                </a:lnTo>
                <a:lnTo>
                  <a:pt x="12044" y="2677"/>
                </a:lnTo>
                <a:lnTo>
                  <a:pt x="11971" y="2410"/>
                </a:lnTo>
                <a:lnTo>
                  <a:pt x="11899" y="2142"/>
                </a:lnTo>
                <a:lnTo>
                  <a:pt x="11801" y="1874"/>
                </a:lnTo>
                <a:lnTo>
                  <a:pt x="11680" y="1631"/>
                </a:lnTo>
                <a:lnTo>
                  <a:pt x="11534" y="1412"/>
                </a:lnTo>
                <a:lnTo>
                  <a:pt x="11363" y="1193"/>
                </a:lnTo>
                <a:lnTo>
                  <a:pt x="11193" y="974"/>
                </a:lnTo>
                <a:lnTo>
                  <a:pt x="10974" y="804"/>
                </a:lnTo>
                <a:lnTo>
                  <a:pt x="10755" y="634"/>
                </a:lnTo>
                <a:lnTo>
                  <a:pt x="10487" y="488"/>
                </a:lnTo>
                <a:lnTo>
                  <a:pt x="10171" y="342"/>
                </a:lnTo>
                <a:lnTo>
                  <a:pt x="9782" y="220"/>
                </a:lnTo>
                <a:lnTo>
                  <a:pt x="9417" y="123"/>
                </a:lnTo>
                <a:lnTo>
                  <a:pt x="9003" y="50"/>
                </a:lnTo>
                <a:lnTo>
                  <a:pt x="8589" y="25"/>
                </a:lnTo>
                <a:lnTo>
                  <a:pt x="8200"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8;p40"/>
          <p:cNvSpPr/>
          <p:nvPr/>
        </p:nvSpPr>
        <p:spPr>
          <a:xfrm>
            <a:off x="940905" y="2891261"/>
            <a:ext cx="272558" cy="359115"/>
          </a:xfrm>
          <a:custGeom>
            <a:avLst/>
            <a:gdLst/>
            <a:ahLst/>
            <a:cxnLst/>
            <a:rect l="l" t="t" r="r" b="b"/>
            <a:pathLst>
              <a:path w="16985" h="17204" extrusionOk="0">
                <a:moveTo>
                  <a:pt x="8906" y="7252"/>
                </a:moveTo>
                <a:lnTo>
                  <a:pt x="8833" y="7349"/>
                </a:lnTo>
                <a:lnTo>
                  <a:pt x="8784" y="7446"/>
                </a:lnTo>
                <a:lnTo>
                  <a:pt x="8760" y="7616"/>
                </a:lnTo>
                <a:lnTo>
                  <a:pt x="8784" y="7689"/>
                </a:lnTo>
                <a:lnTo>
                  <a:pt x="8809" y="7762"/>
                </a:lnTo>
                <a:lnTo>
                  <a:pt x="8833" y="7787"/>
                </a:lnTo>
                <a:lnTo>
                  <a:pt x="8882" y="7811"/>
                </a:lnTo>
                <a:lnTo>
                  <a:pt x="8955" y="7811"/>
                </a:lnTo>
                <a:lnTo>
                  <a:pt x="9028" y="7738"/>
                </a:lnTo>
                <a:lnTo>
                  <a:pt x="9052" y="7714"/>
                </a:lnTo>
                <a:lnTo>
                  <a:pt x="9028" y="7665"/>
                </a:lnTo>
                <a:lnTo>
                  <a:pt x="8979" y="7470"/>
                </a:lnTo>
                <a:lnTo>
                  <a:pt x="8979" y="7397"/>
                </a:lnTo>
                <a:lnTo>
                  <a:pt x="8979" y="7300"/>
                </a:lnTo>
                <a:lnTo>
                  <a:pt x="8979" y="7276"/>
                </a:lnTo>
                <a:lnTo>
                  <a:pt x="8955" y="7252"/>
                </a:lnTo>
                <a:close/>
                <a:moveTo>
                  <a:pt x="1363" y="414"/>
                </a:moveTo>
                <a:lnTo>
                  <a:pt x="1533" y="463"/>
                </a:lnTo>
                <a:lnTo>
                  <a:pt x="1728" y="560"/>
                </a:lnTo>
                <a:lnTo>
                  <a:pt x="1898" y="657"/>
                </a:lnTo>
                <a:lnTo>
                  <a:pt x="2190" y="876"/>
                </a:lnTo>
                <a:lnTo>
                  <a:pt x="2750" y="1363"/>
                </a:lnTo>
                <a:lnTo>
                  <a:pt x="3261" y="1874"/>
                </a:lnTo>
                <a:lnTo>
                  <a:pt x="4283" y="2945"/>
                </a:lnTo>
                <a:lnTo>
                  <a:pt x="6327" y="5013"/>
                </a:lnTo>
                <a:lnTo>
                  <a:pt x="8395" y="7106"/>
                </a:lnTo>
                <a:lnTo>
                  <a:pt x="6984" y="8395"/>
                </a:lnTo>
                <a:lnTo>
                  <a:pt x="6887" y="8298"/>
                </a:lnTo>
                <a:lnTo>
                  <a:pt x="6765" y="8225"/>
                </a:lnTo>
                <a:lnTo>
                  <a:pt x="6668" y="8176"/>
                </a:lnTo>
                <a:lnTo>
                  <a:pt x="6570" y="8152"/>
                </a:lnTo>
                <a:lnTo>
                  <a:pt x="6497" y="8127"/>
                </a:lnTo>
                <a:lnTo>
                  <a:pt x="6424" y="8054"/>
                </a:lnTo>
                <a:lnTo>
                  <a:pt x="6351" y="8030"/>
                </a:lnTo>
                <a:lnTo>
                  <a:pt x="6303" y="8030"/>
                </a:lnTo>
                <a:lnTo>
                  <a:pt x="6230" y="8054"/>
                </a:lnTo>
                <a:lnTo>
                  <a:pt x="6181" y="8103"/>
                </a:lnTo>
                <a:lnTo>
                  <a:pt x="6084" y="8200"/>
                </a:lnTo>
                <a:lnTo>
                  <a:pt x="6011" y="8249"/>
                </a:lnTo>
                <a:lnTo>
                  <a:pt x="5938" y="8225"/>
                </a:lnTo>
                <a:lnTo>
                  <a:pt x="5889" y="8152"/>
                </a:lnTo>
                <a:lnTo>
                  <a:pt x="5816" y="7981"/>
                </a:lnTo>
                <a:lnTo>
                  <a:pt x="5767" y="7835"/>
                </a:lnTo>
                <a:lnTo>
                  <a:pt x="5694" y="7787"/>
                </a:lnTo>
                <a:lnTo>
                  <a:pt x="5646" y="7787"/>
                </a:lnTo>
                <a:lnTo>
                  <a:pt x="5500" y="7860"/>
                </a:lnTo>
                <a:lnTo>
                  <a:pt x="5402" y="7981"/>
                </a:lnTo>
                <a:lnTo>
                  <a:pt x="5305" y="7787"/>
                </a:lnTo>
                <a:lnTo>
                  <a:pt x="5232" y="7616"/>
                </a:lnTo>
                <a:lnTo>
                  <a:pt x="5208" y="7568"/>
                </a:lnTo>
                <a:lnTo>
                  <a:pt x="5159" y="7543"/>
                </a:lnTo>
                <a:lnTo>
                  <a:pt x="5086" y="7543"/>
                </a:lnTo>
                <a:lnTo>
                  <a:pt x="5013" y="7568"/>
                </a:lnTo>
                <a:lnTo>
                  <a:pt x="4964" y="7641"/>
                </a:lnTo>
                <a:lnTo>
                  <a:pt x="4672" y="7616"/>
                </a:lnTo>
                <a:lnTo>
                  <a:pt x="4672" y="7495"/>
                </a:lnTo>
                <a:lnTo>
                  <a:pt x="4648" y="7422"/>
                </a:lnTo>
                <a:lnTo>
                  <a:pt x="4575" y="7373"/>
                </a:lnTo>
                <a:lnTo>
                  <a:pt x="4526" y="7349"/>
                </a:lnTo>
                <a:lnTo>
                  <a:pt x="4453" y="7373"/>
                </a:lnTo>
                <a:lnTo>
                  <a:pt x="4332" y="7446"/>
                </a:lnTo>
                <a:lnTo>
                  <a:pt x="4283" y="7470"/>
                </a:lnTo>
                <a:lnTo>
                  <a:pt x="4210" y="7495"/>
                </a:lnTo>
                <a:lnTo>
                  <a:pt x="4161" y="7470"/>
                </a:lnTo>
                <a:lnTo>
                  <a:pt x="4161" y="7422"/>
                </a:lnTo>
                <a:lnTo>
                  <a:pt x="4161" y="7276"/>
                </a:lnTo>
                <a:lnTo>
                  <a:pt x="4210" y="7081"/>
                </a:lnTo>
                <a:lnTo>
                  <a:pt x="4210" y="7008"/>
                </a:lnTo>
                <a:lnTo>
                  <a:pt x="4161" y="6960"/>
                </a:lnTo>
                <a:lnTo>
                  <a:pt x="4113" y="6935"/>
                </a:lnTo>
                <a:lnTo>
                  <a:pt x="4064" y="6960"/>
                </a:lnTo>
                <a:lnTo>
                  <a:pt x="3967" y="7008"/>
                </a:lnTo>
                <a:lnTo>
                  <a:pt x="3845" y="7081"/>
                </a:lnTo>
                <a:lnTo>
                  <a:pt x="3748" y="7081"/>
                </a:lnTo>
                <a:lnTo>
                  <a:pt x="3699" y="7033"/>
                </a:lnTo>
                <a:lnTo>
                  <a:pt x="3699" y="6960"/>
                </a:lnTo>
                <a:lnTo>
                  <a:pt x="3723" y="6838"/>
                </a:lnTo>
                <a:lnTo>
                  <a:pt x="3675" y="6741"/>
                </a:lnTo>
                <a:lnTo>
                  <a:pt x="3650" y="6716"/>
                </a:lnTo>
                <a:lnTo>
                  <a:pt x="3602" y="6716"/>
                </a:lnTo>
                <a:lnTo>
                  <a:pt x="3456" y="6765"/>
                </a:lnTo>
                <a:lnTo>
                  <a:pt x="3334" y="6741"/>
                </a:lnTo>
                <a:lnTo>
                  <a:pt x="3237" y="6692"/>
                </a:lnTo>
                <a:lnTo>
                  <a:pt x="3164" y="6619"/>
                </a:lnTo>
                <a:lnTo>
                  <a:pt x="3115" y="6522"/>
                </a:lnTo>
                <a:lnTo>
                  <a:pt x="3091" y="6424"/>
                </a:lnTo>
                <a:lnTo>
                  <a:pt x="3091" y="6303"/>
                </a:lnTo>
                <a:lnTo>
                  <a:pt x="3115" y="6205"/>
                </a:lnTo>
                <a:lnTo>
                  <a:pt x="3139" y="6132"/>
                </a:lnTo>
                <a:lnTo>
                  <a:pt x="3091" y="6059"/>
                </a:lnTo>
                <a:lnTo>
                  <a:pt x="3018" y="6035"/>
                </a:lnTo>
                <a:lnTo>
                  <a:pt x="2945" y="6035"/>
                </a:lnTo>
                <a:lnTo>
                  <a:pt x="2823" y="6084"/>
                </a:lnTo>
                <a:lnTo>
                  <a:pt x="2701" y="6132"/>
                </a:lnTo>
                <a:lnTo>
                  <a:pt x="2653" y="6059"/>
                </a:lnTo>
                <a:lnTo>
                  <a:pt x="2604" y="5962"/>
                </a:lnTo>
                <a:lnTo>
                  <a:pt x="2604" y="5767"/>
                </a:lnTo>
                <a:lnTo>
                  <a:pt x="2580" y="5573"/>
                </a:lnTo>
                <a:lnTo>
                  <a:pt x="2531" y="5524"/>
                </a:lnTo>
                <a:lnTo>
                  <a:pt x="2482" y="5500"/>
                </a:lnTo>
                <a:lnTo>
                  <a:pt x="2409" y="5500"/>
                </a:lnTo>
                <a:lnTo>
                  <a:pt x="2361" y="5524"/>
                </a:lnTo>
                <a:lnTo>
                  <a:pt x="2263" y="5427"/>
                </a:lnTo>
                <a:lnTo>
                  <a:pt x="2190" y="5305"/>
                </a:lnTo>
                <a:lnTo>
                  <a:pt x="2190" y="5183"/>
                </a:lnTo>
                <a:lnTo>
                  <a:pt x="2215" y="5062"/>
                </a:lnTo>
                <a:lnTo>
                  <a:pt x="2215" y="4989"/>
                </a:lnTo>
                <a:lnTo>
                  <a:pt x="2190" y="4916"/>
                </a:lnTo>
                <a:lnTo>
                  <a:pt x="2117" y="4867"/>
                </a:lnTo>
                <a:lnTo>
                  <a:pt x="2020" y="4867"/>
                </a:lnTo>
                <a:lnTo>
                  <a:pt x="1898" y="4891"/>
                </a:lnTo>
                <a:lnTo>
                  <a:pt x="1801" y="4867"/>
                </a:lnTo>
                <a:lnTo>
                  <a:pt x="1752" y="4794"/>
                </a:lnTo>
                <a:lnTo>
                  <a:pt x="1704" y="4697"/>
                </a:lnTo>
                <a:lnTo>
                  <a:pt x="1655" y="4575"/>
                </a:lnTo>
                <a:lnTo>
                  <a:pt x="1655" y="4453"/>
                </a:lnTo>
                <a:lnTo>
                  <a:pt x="1655" y="4234"/>
                </a:lnTo>
                <a:lnTo>
                  <a:pt x="1655" y="4186"/>
                </a:lnTo>
                <a:lnTo>
                  <a:pt x="1631" y="4137"/>
                </a:lnTo>
                <a:lnTo>
                  <a:pt x="1582" y="4088"/>
                </a:lnTo>
                <a:lnTo>
                  <a:pt x="1558" y="4088"/>
                </a:lnTo>
                <a:lnTo>
                  <a:pt x="1460" y="4064"/>
                </a:lnTo>
                <a:lnTo>
                  <a:pt x="1363" y="4113"/>
                </a:lnTo>
                <a:lnTo>
                  <a:pt x="1266" y="4186"/>
                </a:lnTo>
                <a:lnTo>
                  <a:pt x="1217" y="3942"/>
                </a:lnTo>
                <a:lnTo>
                  <a:pt x="1193" y="3699"/>
                </a:lnTo>
                <a:lnTo>
                  <a:pt x="1193" y="3650"/>
                </a:lnTo>
                <a:lnTo>
                  <a:pt x="1144" y="3626"/>
                </a:lnTo>
                <a:lnTo>
                  <a:pt x="1095" y="3602"/>
                </a:lnTo>
                <a:lnTo>
                  <a:pt x="974" y="3602"/>
                </a:lnTo>
                <a:lnTo>
                  <a:pt x="925" y="3529"/>
                </a:lnTo>
                <a:lnTo>
                  <a:pt x="925" y="3431"/>
                </a:lnTo>
                <a:lnTo>
                  <a:pt x="925" y="3310"/>
                </a:lnTo>
                <a:lnTo>
                  <a:pt x="949" y="3042"/>
                </a:lnTo>
                <a:lnTo>
                  <a:pt x="974" y="2896"/>
                </a:lnTo>
                <a:lnTo>
                  <a:pt x="974" y="2823"/>
                </a:lnTo>
                <a:lnTo>
                  <a:pt x="949" y="2774"/>
                </a:lnTo>
                <a:lnTo>
                  <a:pt x="925" y="2726"/>
                </a:lnTo>
                <a:lnTo>
                  <a:pt x="852" y="2701"/>
                </a:lnTo>
                <a:lnTo>
                  <a:pt x="658" y="2701"/>
                </a:lnTo>
                <a:lnTo>
                  <a:pt x="682" y="2044"/>
                </a:lnTo>
                <a:lnTo>
                  <a:pt x="658" y="1971"/>
                </a:lnTo>
                <a:lnTo>
                  <a:pt x="633" y="1923"/>
                </a:lnTo>
                <a:lnTo>
                  <a:pt x="585" y="1898"/>
                </a:lnTo>
                <a:lnTo>
                  <a:pt x="512" y="1874"/>
                </a:lnTo>
                <a:lnTo>
                  <a:pt x="317" y="1898"/>
                </a:lnTo>
                <a:lnTo>
                  <a:pt x="317" y="1704"/>
                </a:lnTo>
                <a:lnTo>
                  <a:pt x="293" y="1509"/>
                </a:lnTo>
                <a:lnTo>
                  <a:pt x="317" y="1460"/>
                </a:lnTo>
                <a:lnTo>
                  <a:pt x="366" y="1193"/>
                </a:lnTo>
                <a:lnTo>
                  <a:pt x="463" y="949"/>
                </a:lnTo>
                <a:lnTo>
                  <a:pt x="536" y="828"/>
                </a:lnTo>
                <a:lnTo>
                  <a:pt x="609" y="730"/>
                </a:lnTo>
                <a:lnTo>
                  <a:pt x="706" y="633"/>
                </a:lnTo>
                <a:lnTo>
                  <a:pt x="828" y="536"/>
                </a:lnTo>
                <a:lnTo>
                  <a:pt x="998" y="463"/>
                </a:lnTo>
                <a:lnTo>
                  <a:pt x="1168" y="414"/>
                </a:lnTo>
                <a:close/>
                <a:moveTo>
                  <a:pt x="1241" y="14357"/>
                </a:moveTo>
                <a:lnTo>
                  <a:pt x="1266" y="14527"/>
                </a:lnTo>
                <a:lnTo>
                  <a:pt x="1339" y="14770"/>
                </a:lnTo>
                <a:lnTo>
                  <a:pt x="1266" y="14795"/>
                </a:lnTo>
                <a:lnTo>
                  <a:pt x="1193" y="14843"/>
                </a:lnTo>
                <a:lnTo>
                  <a:pt x="1071" y="14624"/>
                </a:lnTo>
                <a:lnTo>
                  <a:pt x="1047" y="14576"/>
                </a:lnTo>
                <a:lnTo>
                  <a:pt x="1241" y="14357"/>
                </a:lnTo>
                <a:close/>
                <a:moveTo>
                  <a:pt x="12970" y="1631"/>
                </a:moveTo>
                <a:lnTo>
                  <a:pt x="12629" y="2093"/>
                </a:lnTo>
                <a:lnTo>
                  <a:pt x="12313" y="2580"/>
                </a:lnTo>
                <a:lnTo>
                  <a:pt x="11996" y="3066"/>
                </a:lnTo>
                <a:lnTo>
                  <a:pt x="11729" y="3577"/>
                </a:lnTo>
                <a:lnTo>
                  <a:pt x="11680" y="3650"/>
                </a:lnTo>
                <a:lnTo>
                  <a:pt x="11680" y="3723"/>
                </a:lnTo>
                <a:lnTo>
                  <a:pt x="11680" y="3772"/>
                </a:lnTo>
                <a:lnTo>
                  <a:pt x="11704" y="3821"/>
                </a:lnTo>
                <a:lnTo>
                  <a:pt x="11802" y="3918"/>
                </a:lnTo>
                <a:lnTo>
                  <a:pt x="11899" y="3967"/>
                </a:lnTo>
                <a:lnTo>
                  <a:pt x="11875" y="4015"/>
                </a:lnTo>
                <a:lnTo>
                  <a:pt x="11899" y="4040"/>
                </a:lnTo>
                <a:lnTo>
                  <a:pt x="11899" y="4064"/>
                </a:lnTo>
                <a:lnTo>
                  <a:pt x="11948" y="4064"/>
                </a:lnTo>
                <a:lnTo>
                  <a:pt x="12215" y="4015"/>
                </a:lnTo>
                <a:lnTo>
                  <a:pt x="12483" y="3918"/>
                </a:lnTo>
                <a:lnTo>
                  <a:pt x="12751" y="3796"/>
                </a:lnTo>
                <a:lnTo>
                  <a:pt x="13018" y="3626"/>
                </a:lnTo>
                <a:lnTo>
                  <a:pt x="13505" y="3261"/>
                </a:lnTo>
                <a:lnTo>
                  <a:pt x="13943" y="2920"/>
                </a:lnTo>
                <a:lnTo>
                  <a:pt x="14722" y="2288"/>
                </a:lnTo>
                <a:lnTo>
                  <a:pt x="14722" y="2288"/>
                </a:lnTo>
                <a:lnTo>
                  <a:pt x="14430" y="2726"/>
                </a:lnTo>
                <a:lnTo>
                  <a:pt x="13675" y="3796"/>
                </a:lnTo>
                <a:lnTo>
                  <a:pt x="12945" y="4891"/>
                </a:lnTo>
                <a:lnTo>
                  <a:pt x="12897" y="4989"/>
                </a:lnTo>
                <a:lnTo>
                  <a:pt x="12921" y="5062"/>
                </a:lnTo>
                <a:lnTo>
                  <a:pt x="12945" y="5135"/>
                </a:lnTo>
                <a:lnTo>
                  <a:pt x="13018" y="5208"/>
                </a:lnTo>
                <a:lnTo>
                  <a:pt x="13091" y="5232"/>
                </a:lnTo>
                <a:lnTo>
                  <a:pt x="13164" y="5256"/>
                </a:lnTo>
                <a:lnTo>
                  <a:pt x="13262" y="5232"/>
                </a:lnTo>
                <a:lnTo>
                  <a:pt x="13335" y="5183"/>
                </a:lnTo>
                <a:lnTo>
                  <a:pt x="13481" y="5135"/>
                </a:lnTo>
                <a:lnTo>
                  <a:pt x="13602" y="5086"/>
                </a:lnTo>
                <a:lnTo>
                  <a:pt x="13846" y="4916"/>
                </a:lnTo>
                <a:lnTo>
                  <a:pt x="14381" y="4575"/>
                </a:lnTo>
                <a:lnTo>
                  <a:pt x="14892" y="4234"/>
                </a:lnTo>
                <a:lnTo>
                  <a:pt x="15476" y="3796"/>
                </a:lnTo>
                <a:lnTo>
                  <a:pt x="16084" y="3358"/>
                </a:lnTo>
                <a:lnTo>
                  <a:pt x="16084" y="3358"/>
                </a:lnTo>
                <a:lnTo>
                  <a:pt x="15646" y="4161"/>
                </a:lnTo>
                <a:lnTo>
                  <a:pt x="15208" y="4964"/>
                </a:lnTo>
                <a:lnTo>
                  <a:pt x="14965" y="5329"/>
                </a:lnTo>
                <a:lnTo>
                  <a:pt x="14697" y="5719"/>
                </a:lnTo>
                <a:lnTo>
                  <a:pt x="14430" y="6084"/>
                </a:lnTo>
                <a:lnTo>
                  <a:pt x="14138" y="6424"/>
                </a:lnTo>
                <a:lnTo>
                  <a:pt x="13967" y="6619"/>
                </a:lnTo>
                <a:lnTo>
                  <a:pt x="13797" y="6814"/>
                </a:lnTo>
                <a:lnTo>
                  <a:pt x="13602" y="6984"/>
                </a:lnTo>
                <a:lnTo>
                  <a:pt x="13383" y="7130"/>
                </a:lnTo>
                <a:lnTo>
                  <a:pt x="13164" y="7276"/>
                </a:lnTo>
                <a:lnTo>
                  <a:pt x="12945" y="7397"/>
                </a:lnTo>
                <a:lnTo>
                  <a:pt x="12702" y="7495"/>
                </a:lnTo>
                <a:lnTo>
                  <a:pt x="12459" y="7568"/>
                </a:lnTo>
                <a:lnTo>
                  <a:pt x="12240" y="7592"/>
                </a:lnTo>
                <a:lnTo>
                  <a:pt x="12021" y="7616"/>
                </a:lnTo>
                <a:lnTo>
                  <a:pt x="11826" y="7592"/>
                </a:lnTo>
                <a:lnTo>
                  <a:pt x="11607" y="7543"/>
                </a:lnTo>
                <a:lnTo>
                  <a:pt x="11242" y="7422"/>
                </a:lnTo>
                <a:lnTo>
                  <a:pt x="10828" y="7276"/>
                </a:lnTo>
                <a:lnTo>
                  <a:pt x="10780" y="7179"/>
                </a:lnTo>
                <a:lnTo>
                  <a:pt x="10682" y="7106"/>
                </a:lnTo>
                <a:lnTo>
                  <a:pt x="10561" y="7106"/>
                </a:lnTo>
                <a:lnTo>
                  <a:pt x="10512" y="7130"/>
                </a:lnTo>
                <a:lnTo>
                  <a:pt x="10463" y="7179"/>
                </a:lnTo>
                <a:lnTo>
                  <a:pt x="9393" y="8492"/>
                </a:lnTo>
                <a:lnTo>
                  <a:pt x="8322" y="9782"/>
                </a:lnTo>
                <a:lnTo>
                  <a:pt x="7227" y="11047"/>
                </a:lnTo>
                <a:lnTo>
                  <a:pt x="6108" y="12313"/>
                </a:lnTo>
                <a:lnTo>
                  <a:pt x="4916" y="13578"/>
                </a:lnTo>
                <a:lnTo>
                  <a:pt x="3723" y="14819"/>
                </a:lnTo>
                <a:lnTo>
                  <a:pt x="3139" y="15427"/>
                </a:lnTo>
                <a:lnTo>
                  <a:pt x="2823" y="15743"/>
                </a:lnTo>
                <a:lnTo>
                  <a:pt x="2507" y="16011"/>
                </a:lnTo>
                <a:lnTo>
                  <a:pt x="2312" y="16133"/>
                </a:lnTo>
                <a:lnTo>
                  <a:pt x="2142" y="16230"/>
                </a:lnTo>
                <a:lnTo>
                  <a:pt x="1947" y="16303"/>
                </a:lnTo>
                <a:lnTo>
                  <a:pt x="1752" y="16352"/>
                </a:lnTo>
                <a:lnTo>
                  <a:pt x="1558" y="16376"/>
                </a:lnTo>
                <a:lnTo>
                  <a:pt x="1363" y="16376"/>
                </a:lnTo>
                <a:lnTo>
                  <a:pt x="1168" y="16303"/>
                </a:lnTo>
                <a:lnTo>
                  <a:pt x="949" y="16230"/>
                </a:lnTo>
                <a:lnTo>
                  <a:pt x="876" y="16206"/>
                </a:lnTo>
                <a:lnTo>
                  <a:pt x="828" y="16206"/>
                </a:lnTo>
                <a:lnTo>
                  <a:pt x="779" y="16011"/>
                </a:lnTo>
                <a:lnTo>
                  <a:pt x="828" y="16060"/>
                </a:lnTo>
                <a:lnTo>
                  <a:pt x="901" y="16084"/>
                </a:lnTo>
                <a:lnTo>
                  <a:pt x="949" y="16084"/>
                </a:lnTo>
                <a:lnTo>
                  <a:pt x="998" y="16035"/>
                </a:lnTo>
                <a:lnTo>
                  <a:pt x="998" y="15962"/>
                </a:lnTo>
                <a:lnTo>
                  <a:pt x="925" y="15792"/>
                </a:lnTo>
                <a:lnTo>
                  <a:pt x="852" y="15646"/>
                </a:lnTo>
                <a:lnTo>
                  <a:pt x="779" y="15476"/>
                </a:lnTo>
                <a:lnTo>
                  <a:pt x="706" y="15330"/>
                </a:lnTo>
                <a:lnTo>
                  <a:pt x="779" y="15087"/>
                </a:lnTo>
                <a:lnTo>
                  <a:pt x="852" y="14892"/>
                </a:lnTo>
                <a:lnTo>
                  <a:pt x="876" y="14989"/>
                </a:lnTo>
                <a:lnTo>
                  <a:pt x="974" y="15257"/>
                </a:lnTo>
                <a:lnTo>
                  <a:pt x="1120" y="15500"/>
                </a:lnTo>
                <a:lnTo>
                  <a:pt x="1168" y="15549"/>
                </a:lnTo>
                <a:lnTo>
                  <a:pt x="1266" y="15646"/>
                </a:lnTo>
                <a:lnTo>
                  <a:pt x="1363" y="15719"/>
                </a:lnTo>
                <a:lnTo>
                  <a:pt x="1509" y="15743"/>
                </a:lnTo>
                <a:lnTo>
                  <a:pt x="1655" y="15768"/>
                </a:lnTo>
                <a:lnTo>
                  <a:pt x="1801" y="15743"/>
                </a:lnTo>
                <a:lnTo>
                  <a:pt x="1947" y="15719"/>
                </a:lnTo>
                <a:lnTo>
                  <a:pt x="2215" y="15646"/>
                </a:lnTo>
                <a:lnTo>
                  <a:pt x="2458" y="15500"/>
                </a:lnTo>
                <a:lnTo>
                  <a:pt x="2677" y="15354"/>
                </a:lnTo>
                <a:lnTo>
                  <a:pt x="2896" y="15184"/>
                </a:lnTo>
                <a:lnTo>
                  <a:pt x="3115" y="15014"/>
                </a:lnTo>
                <a:lnTo>
                  <a:pt x="3553" y="14624"/>
                </a:lnTo>
                <a:lnTo>
                  <a:pt x="3918" y="14259"/>
                </a:lnTo>
                <a:lnTo>
                  <a:pt x="4259" y="13870"/>
                </a:lnTo>
                <a:lnTo>
                  <a:pt x="4599" y="13481"/>
                </a:lnTo>
                <a:lnTo>
                  <a:pt x="4745" y="13262"/>
                </a:lnTo>
                <a:lnTo>
                  <a:pt x="4916" y="13067"/>
                </a:lnTo>
                <a:lnTo>
                  <a:pt x="4989" y="12945"/>
                </a:lnTo>
                <a:lnTo>
                  <a:pt x="5037" y="12824"/>
                </a:lnTo>
                <a:lnTo>
                  <a:pt x="5086" y="12702"/>
                </a:lnTo>
                <a:lnTo>
                  <a:pt x="5086" y="12580"/>
                </a:lnTo>
                <a:lnTo>
                  <a:pt x="5086" y="12532"/>
                </a:lnTo>
                <a:lnTo>
                  <a:pt x="5037" y="12507"/>
                </a:lnTo>
                <a:lnTo>
                  <a:pt x="4964" y="12507"/>
                </a:lnTo>
                <a:lnTo>
                  <a:pt x="4867" y="12580"/>
                </a:lnTo>
                <a:lnTo>
                  <a:pt x="4770" y="12653"/>
                </a:lnTo>
                <a:lnTo>
                  <a:pt x="4599" y="12848"/>
                </a:lnTo>
                <a:lnTo>
                  <a:pt x="4453" y="13067"/>
                </a:lnTo>
                <a:lnTo>
                  <a:pt x="4307" y="13262"/>
                </a:lnTo>
                <a:lnTo>
                  <a:pt x="3942" y="13700"/>
                </a:lnTo>
                <a:lnTo>
                  <a:pt x="3529" y="14089"/>
                </a:lnTo>
                <a:lnTo>
                  <a:pt x="3066" y="14503"/>
                </a:lnTo>
                <a:lnTo>
                  <a:pt x="2604" y="14892"/>
                </a:lnTo>
                <a:lnTo>
                  <a:pt x="2312" y="15111"/>
                </a:lnTo>
                <a:lnTo>
                  <a:pt x="2020" y="15306"/>
                </a:lnTo>
                <a:lnTo>
                  <a:pt x="1898" y="15354"/>
                </a:lnTo>
                <a:lnTo>
                  <a:pt x="1777" y="15379"/>
                </a:lnTo>
                <a:lnTo>
                  <a:pt x="1655" y="15379"/>
                </a:lnTo>
                <a:lnTo>
                  <a:pt x="1558" y="15330"/>
                </a:lnTo>
                <a:lnTo>
                  <a:pt x="1485" y="15281"/>
                </a:lnTo>
                <a:lnTo>
                  <a:pt x="1436" y="15184"/>
                </a:lnTo>
                <a:lnTo>
                  <a:pt x="1460" y="15087"/>
                </a:lnTo>
                <a:lnTo>
                  <a:pt x="1533" y="14941"/>
                </a:lnTo>
                <a:lnTo>
                  <a:pt x="1631" y="14941"/>
                </a:lnTo>
                <a:lnTo>
                  <a:pt x="1704" y="14892"/>
                </a:lnTo>
                <a:lnTo>
                  <a:pt x="1728" y="14819"/>
                </a:lnTo>
                <a:lnTo>
                  <a:pt x="1728" y="14770"/>
                </a:lnTo>
                <a:lnTo>
                  <a:pt x="1704" y="14673"/>
                </a:lnTo>
                <a:lnTo>
                  <a:pt x="1655" y="14551"/>
                </a:lnTo>
                <a:lnTo>
                  <a:pt x="1606" y="14454"/>
                </a:lnTo>
                <a:lnTo>
                  <a:pt x="1509" y="14308"/>
                </a:lnTo>
                <a:lnTo>
                  <a:pt x="1412" y="14162"/>
                </a:lnTo>
                <a:lnTo>
                  <a:pt x="1679" y="13919"/>
                </a:lnTo>
                <a:lnTo>
                  <a:pt x="1801" y="14405"/>
                </a:lnTo>
                <a:lnTo>
                  <a:pt x="1825" y="14478"/>
                </a:lnTo>
                <a:lnTo>
                  <a:pt x="1898" y="14527"/>
                </a:lnTo>
                <a:lnTo>
                  <a:pt x="2020" y="14527"/>
                </a:lnTo>
                <a:lnTo>
                  <a:pt x="2069" y="14503"/>
                </a:lnTo>
                <a:lnTo>
                  <a:pt x="2117" y="14454"/>
                </a:lnTo>
                <a:lnTo>
                  <a:pt x="2142" y="14381"/>
                </a:lnTo>
                <a:lnTo>
                  <a:pt x="2142" y="14308"/>
                </a:lnTo>
                <a:lnTo>
                  <a:pt x="2044" y="13992"/>
                </a:lnTo>
                <a:lnTo>
                  <a:pt x="1923" y="13675"/>
                </a:lnTo>
                <a:lnTo>
                  <a:pt x="2093" y="13529"/>
                </a:lnTo>
                <a:lnTo>
                  <a:pt x="2117" y="13748"/>
                </a:lnTo>
                <a:lnTo>
                  <a:pt x="2117" y="13870"/>
                </a:lnTo>
                <a:lnTo>
                  <a:pt x="2142" y="13967"/>
                </a:lnTo>
                <a:lnTo>
                  <a:pt x="2190" y="14065"/>
                </a:lnTo>
                <a:lnTo>
                  <a:pt x="2239" y="14089"/>
                </a:lnTo>
                <a:lnTo>
                  <a:pt x="2288" y="14113"/>
                </a:lnTo>
                <a:lnTo>
                  <a:pt x="2336" y="14113"/>
                </a:lnTo>
                <a:lnTo>
                  <a:pt x="2385" y="14089"/>
                </a:lnTo>
                <a:lnTo>
                  <a:pt x="2434" y="14016"/>
                </a:lnTo>
                <a:lnTo>
                  <a:pt x="2434" y="13919"/>
                </a:lnTo>
                <a:lnTo>
                  <a:pt x="2385" y="13724"/>
                </a:lnTo>
                <a:lnTo>
                  <a:pt x="2263" y="13359"/>
                </a:lnTo>
                <a:lnTo>
                  <a:pt x="2385" y="13262"/>
                </a:lnTo>
                <a:lnTo>
                  <a:pt x="2458" y="13554"/>
                </a:lnTo>
                <a:lnTo>
                  <a:pt x="2531" y="13846"/>
                </a:lnTo>
                <a:lnTo>
                  <a:pt x="2555" y="13894"/>
                </a:lnTo>
                <a:lnTo>
                  <a:pt x="2580" y="13943"/>
                </a:lnTo>
                <a:lnTo>
                  <a:pt x="2628" y="13967"/>
                </a:lnTo>
                <a:lnTo>
                  <a:pt x="2677" y="13967"/>
                </a:lnTo>
                <a:lnTo>
                  <a:pt x="2774" y="13943"/>
                </a:lnTo>
                <a:lnTo>
                  <a:pt x="2823" y="13919"/>
                </a:lnTo>
                <a:lnTo>
                  <a:pt x="2847" y="13870"/>
                </a:lnTo>
                <a:lnTo>
                  <a:pt x="2872" y="13797"/>
                </a:lnTo>
                <a:lnTo>
                  <a:pt x="2847" y="13748"/>
                </a:lnTo>
                <a:lnTo>
                  <a:pt x="2750" y="13408"/>
                </a:lnTo>
                <a:lnTo>
                  <a:pt x="2604" y="13067"/>
                </a:lnTo>
                <a:lnTo>
                  <a:pt x="2823" y="12848"/>
                </a:lnTo>
                <a:lnTo>
                  <a:pt x="2920" y="13164"/>
                </a:lnTo>
                <a:lnTo>
                  <a:pt x="2969" y="13286"/>
                </a:lnTo>
                <a:lnTo>
                  <a:pt x="3018" y="13383"/>
                </a:lnTo>
                <a:lnTo>
                  <a:pt x="3066" y="13481"/>
                </a:lnTo>
                <a:lnTo>
                  <a:pt x="3115" y="13529"/>
                </a:lnTo>
                <a:lnTo>
                  <a:pt x="3212" y="13529"/>
                </a:lnTo>
                <a:lnTo>
                  <a:pt x="3237" y="13505"/>
                </a:lnTo>
                <a:lnTo>
                  <a:pt x="3261" y="13456"/>
                </a:lnTo>
                <a:lnTo>
                  <a:pt x="3285" y="13408"/>
                </a:lnTo>
                <a:lnTo>
                  <a:pt x="3261" y="13310"/>
                </a:lnTo>
                <a:lnTo>
                  <a:pt x="3188" y="13116"/>
                </a:lnTo>
                <a:lnTo>
                  <a:pt x="3091" y="12921"/>
                </a:lnTo>
                <a:lnTo>
                  <a:pt x="2969" y="12726"/>
                </a:lnTo>
                <a:lnTo>
                  <a:pt x="3261" y="12459"/>
                </a:lnTo>
                <a:lnTo>
                  <a:pt x="3285" y="12678"/>
                </a:lnTo>
                <a:lnTo>
                  <a:pt x="3334" y="12897"/>
                </a:lnTo>
                <a:lnTo>
                  <a:pt x="3383" y="12994"/>
                </a:lnTo>
                <a:lnTo>
                  <a:pt x="3480" y="13067"/>
                </a:lnTo>
                <a:lnTo>
                  <a:pt x="3529" y="13067"/>
                </a:lnTo>
                <a:lnTo>
                  <a:pt x="3577" y="13043"/>
                </a:lnTo>
                <a:lnTo>
                  <a:pt x="3626" y="12945"/>
                </a:lnTo>
                <a:lnTo>
                  <a:pt x="3626" y="12848"/>
                </a:lnTo>
                <a:lnTo>
                  <a:pt x="3577" y="12678"/>
                </a:lnTo>
                <a:lnTo>
                  <a:pt x="3529" y="12483"/>
                </a:lnTo>
                <a:lnTo>
                  <a:pt x="3431" y="12288"/>
                </a:lnTo>
                <a:lnTo>
                  <a:pt x="3650" y="12094"/>
                </a:lnTo>
                <a:lnTo>
                  <a:pt x="3699" y="12313"/>
                </a:lnTo>
                <a:lnTo>
                  <a:pt x="3748" y="12483"/>
                </a:lnTo>
                <a:lnTo>
                  <a:pt x="3796" y="12556"/>
                </a:lnTo>
                <a:lnTo>
                  <a:pt x="3845" y="12605"/>
                </a:lnTo>
                <a:lnTo>
                  <a:pt x="3942" y="12605"/>
                </a:lnTo>
                <a:lnTo>
                  <a:pt x="4015" y="12580"/>
                </a:lnTo>
                <a:lnTo>
                  <a:pt x="4040" y="12532"/>
                </a:lnTo>
                <a:lnTo>
                  <a:pt x="4064" y="12483"/>
                </a:lnTo>
                <a:lnTo>
                  <a:pt x="4064" y="12410"/>
                </a:lnTo>
                <a:lnTo>
                  <a:pt x="4015" y="12142"/>
                </a:lnTo>
                <a:lnTo>
                  <a:pt x="3967" y="11996"/>
                </a:lnTo>
                <a:lnTo>
                  <a:pt x="3894" y="11875"/>
                </a:lnTo>
                <a:lnTo>
                  <a:pt x="4161" y="11607"/>
                </a:lnTo>
                <a:lnTo>
                  <a:pt x="4210" y="11729"/>
                </a:lnTo>
                <a:lnTo>
                  <a:pt x="4283" y="11923"/>
                </a:lnTo>
                <a:lnTo>
                  <a:pt x="4332" y="11996"/>
                </a:lnTo>
                <a:lnTo>
                  <a:pt x="4380" y="12021"/>
                </a:lnTo>
                <a:lnTo>
                  <a:pt x="4429" y="12045"/>
                </a:lnTo>
                <a:lnTo>
                  <a:pt x="4478" y="12045"/>
                </a:lnTo>
                <a:lnTo>
                  <a:pt x="4526" y="11996"/>
                </a:lnTo>
                <a:lnTo>
                  <a:pt x="4551" y="11923"/>
                </a:lnTo>
                <a:lnTo>
                  <a:pt x="4551" y="11826"/>
                </a:lnTo>
                <a:lnTo>
                  <a:pt x="4478" y="11680"/>
                </a:lnTo>
                <a:lnTo>
                  <a:pt x="4356" y="11437"/>
                </a:lnTo>
                <a:lnTo>
                  <a:pt x="4405" y="11388"/>
                </a:lnTo>
                <a:lnTo>
                  <a:pt x="4672" y="11169"/>
                </a:lnTo>
                <a:lnTo>
                  <a:pt x="4745" y="11364"/>
                </a:lnTo>
                <a:lnTo>
                  <a:pt x="4818" y="11607"/>
                </a:lnTo>
                <a:lnTo>
                  <a:pt x="4867" y="11729"/>
                </a:lnTo>
                <a:lnTo>
                  <a:pt x="4916" y="11777"/>
                </a:lnTo>
                <a:lnTo>
                  <a:pt x="4964" y="11826"/>
                </a:lnTo>
                <a:lnTo>
                  <a:pt x="5013" y="11826"/>
                </a:lnTo>
                <a:lnTo>
                  <a:pt x="5037" y="11802"/>
                </a:lnTo>
                <a:lnTo>
                  <a:pt x="5062" y="11729"/>
                </a:lnTo>
                <a:lnTo>
                  <a:pt x="5086" y="11680"/>
                </a:lnTo>
                <a:lnTo>
                  <a:pt x="5062" y="11558"/>
                </a:lnTo>
                <a:lnTo>
                  <a:pt x="4964" y="11339"/>
                </a:lnTo>
                <a:lnTo>
                  <a:pt x="4794" y="11023"/>
                </a:lnTo>
                <a:lnTo>
                  <a:pt x="5135" y="10731"/>
                </a:lnTo>
                <a:lnTo>
                  <a:pt x="5135" y="10755"/>
                </a:lnTo>
                <a:lnTo>
                  <a:pt x="5208" y="10950"/>
                </a:lnTo>
                <a:lnTo>
                  <a:pt x="5281" y="11145"/>
                </a:lnTo>
                <a:lnTo>
                  <a:pt x="5329" y="11218"/>
                </a:lnTo>
                <a:lnTo>
                  <a:pt x="5378" y="11242"/>
                </a:lnTo>
                <a:lnTo>
                  <a:pt x="5427" y="11242"/>
                </a:lnTo>
                <a:lnTo>
                  <a:pt x="5475" y="11218"/>
                </a:lnTo>
                <a:lnTo>
                  <a:pt x="5524" y="11193"/>
                </a:lnTo>
                <a:lnTo>
                  <a:pt x="5573" y="11145"/>
                </a:lnTo>
                <a:lnTo>
                  <a:pt x="5597" y="11096"/>
                </a:lnTo>
                <a:lnTo>
                  <a:pt x="5597" y="11023"/>
                </a:lnTo>
                <a:lnTo>
                  <a:pt x="5524" y="10828"/>
                </a:lnTo>
                <a:lnTo>
                  <a:pt x="5475" y="10658"/>
                </a:lnTo>
                <a:lnTo>
                  <a:pt x="5378" y="10488"/>
                </a:lnTo>
                <a:lnTo>
                  <a:pt x="5670" y="10244"/>
                </a:lnTo>
                <a:lnTo>
                  <a:pt x="5670" y="10366"/>
                </a:lnTo>
                <a:lnTo>
                  <a:pt x="5694" y="10512"/>
                </a:lnTo>
                <a:lnTo>
                  <a:pt x="5743" y="10707"/>
                </a:lnTo>
                <a:lnTo>
                  <a:pt x="5792" y="10780"/>
                </a:lnTo>
                <a:lnTo>
                  <a:pt x="5816" y="10804"/>
                </a:lnTo>
                <a:lnTo>
                  <a:pt x="5865" y="10828"/>
                </a:lnTo>
                <a:lnTo>
                  <a:pt x="5913" y="10828"/>
                </a:lnTo>
                <a:lnTo>
                  <a:pt x="5938" y="10804"/>
                </a:lnTo>
                <a:lnTo>
                  <a:pt x="5986" y="10731"/>
                </a:lnTo>
                <a:lnTo>
                  <a:pt x="5986" y="10658"/>
                </a:lnTo>
                <a:lnTo>
                  <a:pt x="5938" y="10488"/>
                </a:lnTo>
                <a:lnTo>
                  <a:pt x="5865" y="10293"/>
                </a:lnTo>
                <a:lnTo>
                  <a:pt x="5767" y="10123"/>
                </a:lnTo>
                <a:lnTo>
                  <a:pt x="5986" y="9928"/>
                </a:lnTo>
                <a:lnTo>
                  <a:pt x="6011" y="10050"/>
                </a:lnTo>
                <a:lnTo>
                  <a:pt x="6035" y="10147"/>
                </a:lnTo>
                <a:lnTo>
                  <a:pt x="6108" y="10244"/>
                </a:lnTo>
                <a:lnTo>
                  <a:pt x="6181" y="10317"/>
                </a:lnTo>
                <a:lnTo>
                  <a:pt x="6230" y="10366"/>
                </a:lnTo>
                <a:lnTo>
                  <a:pt x="6303" y="10366"/>
                </a:lnTo>
                <a:lnTo>
                  <a:pt x="6376" y="10317"/>
                </a:lnTo>
                <a:lnTo>
                  <a:pt x="6400" y="10269"/>
                </a:lnTo>
                <a:lnTo>
                  <a:pt x="6400" y="10220"/>
                </a:lnTo>
                <a:lnTo>
                  <a:pt x="6376" y="10171"/>
                </a:lnTo>
                <a:lnTo>
                  <a:pt x="6327" y="10074"/>
                </a:lnTo>
                <a:lnTo>
                  <a:pt x="6205" y="9952"/>
                </a:lnTo>
                <a:lnTo>
                  <a:pt x="6084" y="9855"/>
                </a:lnTo>
                <a:lnTo>
                  <a:pt x="6376" y="9587"/>
                </a:lnTo>
                <a:lnTo>
                  <a:pt x="6400" y="9758"/>
                </a:lnTo>
                <a:lnTo>
                  <a:pt x="6449" y="9952"/>
                </a:lnTo>
                <a:lnTo>
                  <a:pt x="6473" y="10025"/>
                </a:lnTo>
                <a:lnTo>
                  <a:pt x="6522" y="10050"/>
                </a:lnTo>
                <a:lnTo>
                  <a:pt x="6595" y="10074"/>
                </a:lnTo>
                <a:lnTo>
                  <a:pt x="6643" y="10074"/>
                </a:lnTo>
                <a:lnTo>
                  <a:pt x="6716" y="10025"/>
                </a:lnTo>
                <a:lnTo>
                  <a:pt x="6741" y="10001"/>
                </a:lnTo>
                <a:lnTo>
                  <a:pt x="6765" y="9928"/>
                </a:lnTo>
                <a:lnTo>
                  <a:pt x="6765" y="9855"/>
                </a:lnTo>
                <a:lnTo>
                  <a:pt x="6692" y="9612"/>
                </a:lnTo>
                <a:lnTo>
                  <a:pt x="6643" y="9490"/>
                </a:lnTo>
                <a:lnTo>
                  <a:pt x="6595" y="9393"/>
                </a:lnTo>
                <a:lnTo>
                  <a:pt x="6765" y="9222"/>
                </a:lnTo>
                <a:lnTo>
                  <a:pt x="6814" y="9417"/>
                </a:lnTo>
                <a:lnTo>
                  <a:pt x="6887" y="9587"/>
                </a:lnTo>
                <a:lnTo>
                  <a:pt x="6911" y="9636"/>
                </a:lnTo>
                <a:lnTo>
                  <a:pt x="6960" y="9660"/>
                </a:lnTo>
                <a:lnTo>
                  <a:pt x="7033" y="9660"/>
                </a:lnTo>
                <a:lnTo>
                  <a:pt x="7081" y="9636"/>
                </a:lnTo>
                <a:lnTo>
                  <a:pt x="7130" y="9612"/>
                </a:lnTo>
                <a:lnTo>
                  <a:pt x="7179" y="9563"/>
                </a:lnTo>
                <a:lnTo>
                  <a:pt x="7179" y="9514"/>
                </a:lnTo>
                <a:lnTo>
                  <a:pt x="7179" y="9441"/>
                </a:lnTo>
                <a:lnTo>
                  <a:pt x="7057" y="9174"/>
                </a:lnTo>
                <a:lnTo>
                  <a:pt x="6984" y="9003"/>
                </a:lnTo>
                <a:lnTo>
                  <a:pt x="7106" y="8906"/>
                </a:lnTo>
                <a:lnTo>
                  <a:pt x="7106" y="8955"/>
                </a:lnTo>
                <a:lnTo>
                  <a:pt x="7106" y="9125"/>
                </a:lnTo>
                <a:lnTo>
                  <a:pt x="7130" y="9198"/>
                </a:lnTo>
                <a:lnTo>
                  <a:pt x="7179" y="9271"/>
                </a:lnTo>
                <a:lnTo>
                  <a:pt x="7227" y="9271"/>
                </a:lnTo>
                <a:lnTo>
                  <a:pt x="7276" y="9247"/>
                </a:lnTo>
                <a:lnTo>
                  <a:pt x="7325" y="9198"/>
                </a:lnTo>
                <a:lnTo>
                  <a:pt x="7349" y="9125"/>
                </a:lnTo>
                <a:lnTo>
                  <a:pt x="7325" y="8955"/>
                </a:lnTo>
                <a:lnTo>
                  <a:pt x="7276" y="8736"/>
                </a:lnTo>
                <a:lnTo>
                  <a:pt x="7519" y="8517"/>
                </a:lnTo>
                <a:lnTo>
                  <a:pt x="7544" y="8638"/>
                </a:lnTo>
                <a:lnTo>
                  <a:pt x="7617" y="8760"/>
                </a:lnTo>
                <a:lnTo>
                  <a:pt x="7665" y="8784"/>
                </a:lnTo>
                <a:lnTo>
                  <a:pt x="7714" y="8784"/>
                </a:lnTo>
                <a:lnTo>
                  <a:pt x="7763" y="8736"/>
                </a:lnTo>
                <a:lnTo>
                  <a:pt x="7787" y="8687"/>
                </a:lnTo>
                <a:lnTo>
                  <a:pt x="7763" y="8638"/>
                </a:lnTo>
                <a:lnTo>
                  <a:pt x="7738" y="8590"/>
                </a:lnTo>
                <a:lnTo>
                  <a:pt x="7690" y="8492"/>
                </a:lnTo>
                <a:lnTo>
                  <a:pt x="7641" y="8419"/>
                </a:lnTo>
                <a:lnTo>
                  <a:pt x="7884" y="8176"/>
                </a:lnTo>
                <a:lnTo>
                  <a:pt x="7909" y="8298"/>
                </a:lnTo>
                <a:lnTo>
                  <a:pt x="7933" y="8419"/>
                </a:lnTo>
                <a:lnTo>
                  <a:pt x="7957" y="8468"/>
                </a:lnTo>
                <a:lnTo>
                  <a:pt x="8006" y="8517"/>
                </a:lnTo>
                <a:lnTo>
                  <a:pt x="8152" y="8517"/>
                </a:lnTo>
                <a:lnTo>
                  <a:pt x="8201" y="8492"/>
                </a:lnTo>
                <a:lnTo>
                  <a:pt x="8225" y="8444"/>
                </a:lnTo>
                <a:lnTo>
                  <a:pt x="8249" y="8371"/>
                </a:lnTo>
                <a:lnTo>
                  <a:pt x="8201" y="8152"/>
                </a:lnTo>
                <a:lnTo>
                  <a:pt x="8128" y="7957"/>
                </a:lnTo>
                <a:lnTo>
                  <a:pt x="8468" y="7641"/>
                </a:lnTo>
                <a:lnTo>
                  <a:pt x="8444" y="7762"/>
                </a:lnTo>
                <a:lnTo>
                  <a:pt x="8444" y="7884"/>
                </a:lnTo>
                <a:lnTo>
                  <a:pt x="8493" y="7981"/>
                </a:lnTo>
                <a:lnTo>
                  <a:pt x="8517" y="8030"/>
                </a:lnTo>
                <a:lnTo>
                  <a:pt x="8566" y="8054"/>
                </a:lnTo>
                <a:lnTo>
                  <a:pt x="8590" y="8054"/>
                </a:lnTo>
                <a:lnTo>
                  <a:pt x="8614" y="8030"/>
                </a:lnTo>
                <a:lnTo>
                  <a:pt x="8639" y="7981"/>
                </a:lnTo>
                <a:lnTo>
                  <a:pt x="8639" y="7933"/>
                </a:lnTo>
                <a:lnTo>
                  <a:pt x="8614" y="7835"/>
                </a:lnTo>
                <a:lnTo>
                  <a:pt x="8566" y="7714"/>
                </a:lnTo>
                <a:lnTo>
                  <a:pt x="8541" y="7568"/>
                </a:lnTo>
                <a:lnTo>
                  <a:pt x="9125" y="7033"/>
                </a:lnTo>
                <a:lnTo>
                  <a:pt x="9125" y="7179"/>
                </a:lnTo>
                <a:lnTo>
                  <a:pt x="9149" y="7325"/>
                </a:lnTo>
                <a:lnTo>
                  <a:pt x="9198" y="7373"/>
                </a:lnTo>
                <a:lnTo>
                  <a:pt x="9222" y="7397"/>
                </a:lnTo>
                <a:lnTo>
                  <a:pt x="9271" y="7422"/>
                </a:lnTo>
                <a:lnTo>
                  <a:pt x="9320" y="7397"/>
                </a:lnTo>
                <a:lnTo>
                  <a:pt x="9368" y="7397"/>
                </a:lnTo>
                <a:lnTo>
                  <a:pt x="9393" y="7349"/>
                </a:lnTo>
                <a:lnTo>
                  <a:pt x="9417" y="7300"/>
                </a:lnTo>
                <a:lnTo>
                  <a:pt x="9417" y="7252"/>
                </a:lnTo>
                <a:lnTo>
                  <a:pt x="9393" y="7154"/>
                </a:lnTo>
                <a:lnTo>
                  <a:pt x="9393" y="7033"/>
                </a:lnTo>
                <a:lnTo>
                  <a:pt x="9417" y="6935"/>
                </a:lnTo>
                <a:lnTo>
                  <a:pt x="9417" y="6838"/>
                </a:lnTo>
                <a:lnTo>
                  <a:pt x="9393" y="6789"/>
                </a:lnTo>
                <a:lnTo>
                  <a:pt x="9466" y="6716"/>
                </a:lnTo>
                <a:lnTo>
                  <a:pt x="9490" y="6838"/>
                </a:lnTo>
                <a:lnTo>
                  <a:pt x="9514" y="6960"/>
                </a:lnTo>
                <a:lnTo>
                  <a:pt x="9539" y="7008"/>
                </a:lnTo>
                <a:lnTo>
                  <a:pt x="9587" y="7033"/>
                </a:lnTo>
                <a:lnTo>
                  <a:pt x="9636" y="7057"/>
                </a:lnTo>
                <a:lnTo>
                  <a:pt x="9660" y="7057"/>
                </a:lnTo>
                <a:lnTo>
                  <a:pt x="9709" y="7033"/>
                </a:lnTo>
                <a:lnTo>
                  <a:pt x="9733" y="7008"/>
                </a:lnTo>
                <a:lnTo>
                  <a:pt x="9782" y="6984"/>
                </a:lnTo>
                <a:lnTo>
                  <a:pt x="9782" y="6935"/>
                </a:lnTo>
                <a:lnTo>
                  <a:pt x="9782" y="6741"/>
                </a:lnTo>
                <a:lnTo>
                  <a:pt x="9733" y="6619"/>
                </a:lnTo>
                <a:lnTo>
                  <a:pt x="9709" y="6522"/>
                </a:lnTo>
                <a:lnTo>
                  <a:pt x="9831" y="6376"/>
                </a:lnTo>
                <a:lnTo>
                  <a:pt x="9879" y="6327"/>
                </a:lnTo>
                <a:lnTo>
                  <a:pt x="9904" y="6278"/>
                </a:lnTo>
                <a:lnTo>
                  <a:pt x="9904" y="6205"/>
                </a:lnTo>
                <a:lnTo>
                  <a:pt x="9928" y="6132"/>
                </a:lnTo>
                <a:lnTo>
                  <a:pt x="9952" y="6059"/>
                </a:lnTo>
                <a:lnTo>
                  <a:pt x="9855" y="5670"/>
                </a:lnTo>
                <a:lnTo>
                  <a:pt x="9831" y="5475"/>
                </a:lnTo>
                <a:lnTo>
                  <a:pt x="9806" y="5281"/>
                </a:lnTo>
                <a:lnTo>
                  <a:pt x="9806" y="5037"/>
                </a:lnTo>
                <a:lnTo>
                  <a:pt x="9855" y="4794"/>
                </a:lnTo>
                <a:lnTo>
                  <a:pt x="9904" y="4575"/>
                </a:lnTo>
                <a:lnTo>
                  <a:pt x="9977" y="4332"/>
                </a:lnTo>
                <a:lnTo>
                  <a:pt x="10074" y="4088"/>
                </a:lnTo>
                <a:lnTo>
                  <a:pt x="10196" y="3869"/>
                </a:lnTo>
                <a:lnTo>
                  <a:pt x="10317" y="3650"/>
                </a:lnTo>
                <a:lnTo>
                  <a:pt x="10488" y="3456"/>
                </a:lnTo>
                <a:lnTo>
                  <a:pt x="10658" y="3261"/>
                </a:lnTo>
                <a:lnTo>
                  <a:pt x="10853" y="3091"/>
                </a:lnTo>
                <a:lnTo>
                  <a:pt x="11242" y="2750"/>
                </a:lnTo>
                <a:lnTo>
                  <a:pt x="11680" y="2458"/>
                </a:lnTo>
                <a:lnTo>
                  <a:pt x="12094" y="2166"/>
                </a:lnTo>
                <a:lnTo>
                  <a:pt x="12970" y="1631"/>
                </a:lnTo>
                <a:close/>
                <a:moveTo>
                  <a:pt x="10755" y="11631"/>
                </a:moveTo>
                <a:lnTo>
                  <a:pt x="10755" y="11680"/>
                </a:lnTo>
                <a:lnTo>
                  <a:pt x="10853" y="11850"/>
                </a:lnTo>
                <a:lnTo>
                  <a:pt x="10974" y="12021"/>
                </a:lnTo>
                <a:lnTo>
                  <a:pt x="11266" y="12361"/>
                </a:lnTo>
                <a:lnTo>
                  <a:pt x="11875" y="12970"/>
                </a:lnTo>
                <a:lnTo>
                  <a:pt x="13286" y="14503"/>
                </a:lnTo>
                <a:lnTo>
                  <a:pt x="13943" y="15184"/>
                </a:lnTo>
                <a:lnTo>
                  <a:pt x="14259" y="15549"/>
                </a:lnTo>
                <a:lnTo>
                  <a:pt x="14430" y="15719"/>
                </a:lnTo>
                <a:lnTo>
                  <a:pt x="14503" y="15792"/>
                </a:lnTo>
                <a:lnTo>
                  <a:pt x="14600" y="15841"/>
                </a:lnTo>
                <a:lnTo>
                  <a:pt x="14916" y="16035"/>
                </a:lnTo>
                <a:lnTo>
                  <a:pt x="15208" y="16206"/>
                </a:lnTo>
                <a:lnTo>
                  <a:pt x="15354" y="16279"/>
                </a:lnTo>
                <a:lnTo>
                  <a:pt x="15500" y="16352"/>
                </a:lnTo>
                <a:lnTo>
                  <a:pt x="15671" y="16376"/>
                </a:lnTo>
                <a:lnTo>
                  <a:pt x="15890" y="16376"/>
                </a:lnTo>
                <a:lnTo>
                  <a:pt x="15914" y="16352"/>
                </a:lnTo>
                <a:lnTo>
                  <a:pt x="15938" y="16279"/>
                </a:lnTo>
                <a:lnTo>
                  <a:pt x="15914" y="16230"/>
                </a:lnTo>
                <a:lnTo>
                  <a:pt x="15890" y="16206"/>
                </a:lnTo>
                <a:lnTo>
                  <a:pt x="15865" y="16206"/>
                </a:lnTo>
                <a:lnTo>
                  <a:pt x="15622" y="16157"/>
                </a:lnTo>
                <a:lnTo>
                  <a:pt x="15403" y="16084"/>
                </a:lnTo>
                <a:lnTo>
                  <a:pt x="15233" y="15987"/>
                </a:lnTo>
                <a:lnTo>
                  <a:pt x="15062" y="15865"/>
                </a:lnTo>
                <a:lnTo>
                  <a:pt x="14892" y="15743"/>
                </a:lnTo>
                <a:lnTo>
                  <a:pt x="14746" y="15573"/>
                </a:lnTo>
                <a:lnTo>
                  <a:pt x="14454" y="15233"/>
                </a:lnTo>
                <a:lnTo>
                  <a:pt x="13846" y="14624"/>
                </a:lnTo>
                <a:lnTo>
                  <a:pt x="13262" y="14016"/>
                </a:lnTo>
                <a:lnTo>
                  <a:pt x="12045" y="12799"/>
                </a:lnTo>
                <a:lnTo>
                  <a:pt x="11461" y="12167"/>
                </a:lnTo>
                <a:lnTo>
                  <a:pt x="11145" y="11875"/>
                </a:lnTo>
                <a:lnTo>
                  <a:pt x="10974" y="11729"/>
                </a:lnTo>
                <a:lnTo>
                  <a:pt x="10804" y="11631"/>
                </a:lnTo>
                <a:close/>
                <a:moveTo>
                  <a:pt x="9904" y="8638"/>
                </a:moveTo>
                <a:lnTo>
                  <a:pt x="10123" y="8882"/>
                </a:lnTo>
                <a:lnTo>
                  <a:pt x="9977" y="9003"/>
                </a:lnTo>
                <a:lnTo>
                  <a:pt x="9709" y="9271"/>
                </a:lnTo>
                <a:lnTo>
                  <a:pt x="9587" y="9417"/>
                </a:lnTo>
                <a:lnTo>
                  <a:pt x="9466" y="9587"/>
                </a:lnTo>
                <a:lnTo>
                  <a:pt x="9466" y="9612"/>
                </a:lnTo>
                <a:lnTo>
                  <a:pt x="9490" y="9660"/>
                </a:lnTo>
                <a:lnTo>
                  <a:pt x="9539" y="9660"/>
                </a:lnTo>
                <a:lnTo>
                  <a:pt x="9685" y="9612"/>
                </a:lnTo>
                <a:lnTo>
                  <a:pt x="9831" y="9539"/>
                </a:lnTo>
                <a:lnTo>
                  <a:pt x="10098" y="9320"/>
                </a:lnTo>
                <a:lnTo>
                  <a:pt x="10366" y="9101"/>
                </a:lnTo>
                <a:lnTo>
                  <a:pt x="10536" y="9247"/>
                </a:lnTo>
                <a:lnTo>
                  <a:pt x="10244" y="9466"/>
                </a:lnTo>
                <a:lnTo>
                  <a:pt x="10025" y="9636"/>
                </a:lnTo>
                <a:lnTo>
                  <a:pt x="9928" y="9733"/>
                </a:lnTo>
                <a:lnTo>
                  <a:pt x="9831" y="9855"/>
                </a:lnTo>
                <a:lnTo>
                  <a:pt x="9831" y="9928"/>
                </a:lnTo>
                <a:lnTo>
                  <a:pt x="9855" y="9977"/>
                </a:lnTo>
                <a:lnTo>
                  <a:pt x="9904" y="10025"/>
                </a:lnTo>
                <a:lnTo>
                  <a:pt x="9977" y="10025"/>
                </a:lnTo>
                <a:lnTo>
                  <a:pt x="10098" y="9977"/>
                </a:lnTo>
                <a:lnTo>
                  <a:pt x="10196" y="9904"/>
                </a:lnTo>
                <a:lnTo>
                  <a:pt x="10390" y="9758"/>
                </a:lnTo>
                <a:lnTo>
                  <a:pt x="10780" y="9490"/>
                </a:lnTo>
                <a:lnTo>
                  <a:pt x="10950" y="9660"/>
                </a:lnTo>
                <a:lnTo>
                  <a:pt x="10780" y="9733"/>
                </a:lnTo>
                <a:lnTo>
                  <a:pt x="10609" y="9855"/>
                </a:lnTo>
                <a:lnTo>
                  <a:pt x="10390" y="10001"/>
                </a:lnTo>
                <a:lnTo>
                  <a:pt x="10293" y="10098"/>
                </a:lnTo>
                <a:lnTo>
                  <a:pt x="10220" y="10220"/>
                </a:lnTo>
                <a:lnTo>
                  <a:pt x="10220" y="10269"/>
                </a:lnTo>
                <a:lnTo>
                  <a:pt x="10244" y="10293"/>
                </a:lnTo>
                <a:lnTo>
                  <a:pt x="10293" y="10317"/>
                </a:lnTo>
                <a:lnTo>
                  <a:pt x="10439" y="10317"/>
                </a:lnTo>
                <a:lnTo>
                  <a:pt x="10585" y="10244"/>
                </a:lnTo>
                <a:lnTo>
                  <a:pt x="10828" y="10074"/>
                </a:lnTo>
                <a:lnTo>
                  <a:pt x="10999" y="9977"/>
                </a:lnTo>
                <a:lnTo>
                  <a:pt x="11072" y="9904"/>
                </a:lnTo>
                <a:lnTo>
                  <a:pt x="11145" y="9831"/>
                </a:lnTo>
                <a:lnTo>
                  <a:pt x="11364" y="10025"/>
                </a:lnTo>
                <a:lnTo>
                  <a:pt x="11193" y="10123"/>
                </a:lnTo>
                <a:lnTo>
                  <a:pt x="11072" y="10244"/>
                </a:lnTo>
                <a:lnTo>
                  <a:pt x="10974" y="10342"/>
                </a:lnTo>
                <a:lnTo>
                  <a:pt x="10901" y="10439"/>
                </a:lnTo>
                <a:lnTo>
                  <a:pt x="10853" y="10561"/>
                </a:lnTo>
                <a:lnTo>
                  <a:pt x="10853" y="10634"/>
                </a:lnTo>
                <a:lnTo>
                  <a:pt x="10853" y="10682"/>
                </a:lnTo>
                <a:lnTo>
                  <a:pt x="10877" y="10707"/>
                </a:lnTo>
                <a:lnTo>
                  <a:pt x="10974" y="10682"/>
                </a:lnTo>
                <a:lnTo>
                  <a:pt x="11072" y="10634"/>
                </a:lnTo>
                <a:lnTo>
                  <a:pt x="11218" y="10536"/>
                </a:lnTo>
                <a:lnTo>
                  <a:pt x="11437" y="10366"/>
                </a:lnTo>
                <a:lnTo>
                  <a:pt x="11607" y="10269"/>
                </a:lnTo>
                <a:lnTo>
                  <a:pt x="11753" y="10415"/>
                </a:lnTo>
                <a:lnTo>
                  <a:pt x="11656" y="10488"/>
                </a:lnTo>
                <a:lnTo>
                  <a:pt x="11364" y="10731"/>
                </a:lnTo>
                <a:lnTo>
                  <a:pt x="11242" y="10877"/>
                </a:lnTo>
                <a:lnTo>
                  <a:pt x="11218" y="10950"/>
                </a:lnTo>
                <a:lnTo>
                  <a:pt x="11169" y="11023"/>
                </a:lnTo>
                <a:lnTo>
                  <a:pt x="11193" y="11072"/>
                </a:lnTo>
                <a:lnTo>
                  <a:pt x="11242" y="11096"/>
                </a:lnTo>
                <a:lnTo>
                  <a:pt x="11388" y="11047"/>
                </a:lnTo>
                <a:lnTo>
                  <a:pt x="11510" y="10974"/>
                </a:lnTo>
                <a:lnTo>
                  <a:pt x="11777" y="10780"/>
                </a:lnTo>
                <a:lnTo>
                  <a:pt x="11972" y="10634"/>
                </a:lnTo>
                <a:lnTo>
                  <a:pt x="12191" y="10828"/>
                </a:lnTo>
                <a:lnTo>
                  <a:pt x="12069" y="10926"/>
                </a:lnTo>
                <a:lnTo>
                  <a:pt x="11923" y="11023"/>
                </a:lnTo>
                <a:lnTo>
                  <a:pt x="11777" y="11169"/>
                </a:lnTo>
                <a:lnTo>
                  <a:pt x="11729" y="11242"/>
                </a:lnTo>
                <a:lnTo>
                  <a:pt x="11680" y="11315"/>
                </a:lnTo>
                <a:lnTo>
                  <a:pt x="11656" y="11388"/>
                </a:lnTo>
                <a:lnTo>
                  <a:pt x="11656" y="11485"/>
                </a:lnTo>
                <a:lnTo>
                  <a:pt x="11680" y="11534"/>
                </a:lnTo>
                <a:lnTo>
                  <a:pt x="11704" y="11558"/>
                </a:lnTo>
                <a:lnTo>
                  <a:pt x="11729" y="11558"/>
                </a:lnTo>
                <a:lnTo>
                  <a:pt x="11826" y="11534"/>
                </a:lnTo>
                <a:lnTo>
                  <a:pt x="11899" y="11510"/>
                </a:lnTo>
                <a:lnTo>
                  <a:pt x="12021" y="11412"/>
                </a:lnTo>
                <a:lnTo>
                  <a:pt x="12288" y="11193"/>
                </a:lnTo>
                <a:lnTo>
                  <a:pt x="12459" y="11072"/>
                </a:lnTo>
                <a:lnTo>
                  <a:pt x="12726" y="11315"/>
                </a:lnTo>
                <a:lnTo>
                  <a:pt x="12483" y="11534"/>
                </a:lnTo>
                <a:lnTo>
                  <a:pt x="12361" y="11656"/>
                </a:lnTo>
                <a:lnTo>
                  <a:pt x="12264" y="11777"/>
                </a:lnTo>
                <a:lnTo>
                  <a:pt x="12264" y="11826"/>
                </a:lnTo>
                <a:lnTo>
                  <a:pt x="12264" y="11850"/>
                </a:lnTo>
                <a:lnTo>
                  <a:pt x="12288" y="11948"/>
                </a:lnTo>
                <a:lnTo>
                  <a:pt x="12361" y="11972"/>
                </a:lnTo>
                <a:lnTo>
                  <a:pt x="12459" y="11972"/>
                </a:lnTo>
                <a:lnTo>
                  <a:pt x="12605" y="11875"/>
                </a:lnTo>
                <a:lnTo>
                  <a:pt x="12726" y="11777"/>
                </a:lnTo>
                <a:lnTo>
                  <a:pt x="12970" y="11558"/>
                </a:lnTo>
                <a:lnTo>
                  <a:pt x="12970" y="11534"/>
                </a:lnTo>
                <a:lnTo>
                  <a:pt x="13262" y="11802"/>
                </a:lnTo>
                <a:lnTo>
                  <a:pt x="13116" y="11923"/>
                </a:lnTo>
                <a:lnTo>
                  <a:pt x="12994" y="12021"/>
                </a:lnTo>
                <a:lnTo>
                  <a:pt x="12872" y="12142"/>
                </a:lnTo>
                <a:lnTo>
                  <a:pt x="12799" y="12288"/>
                </a:lnTo>
                <a:lnTo>
                  <a:pt x="12775" y="12361"/>
                </a:lnTo>
                <a:lnTo>
                  <a:pt x="12775" y="12434"/>
                </a:lnTo>
                <a:lnTo>
                  <a:pt x="12799" y="12507"/>
                </a:lnTo>
                <a:lnTo>
                  <a:pt x="12824" y="12532"/>
                </a:lnTo>
                <a:lnTo>
                  <a:pt x="12872" y="12532"/>
                </a:lnTo>
                <a:lnTo>
                  <a:pt x="12994" y="12483"/>
                </a:lnTo>
                <a:lnTo>
                  <a:pt x="13116" y="12434"/>
                </a:lnTo>
                <a:lnTo>
                  <a:pt x="13310" y="12264"/>
                </a:lnTo>
                <a:lnTo>
                  <a:pt x="13554" y="12094"/>
                </a:lnTo>
                <a:lnTo>
                  <a:pt x="13700" y="12215"/>
                </a:lnTo>
                <a:lnTo>
                  <a:pt x="13627" y="12264"/>
                </a:lnTo>
                <a:lnTo>
                  <a:pt x="13432" y="12434"/>
                </a:lnTo>
                <a:lnTo>
                  <a:pt x="13262" y="12653"/>
                </a:lnTo>
                <a:lnTo>
                  <a:pt x="13237" y="12702"/>
                </a:lnTo>
                <a:lnTo>
                  <a:pt x="13262" y="12751"/>
                </a:lnTo>
                <a:lnTo>
                  <a:pt x="13310" y="12799"/>
                </a:lnTo>
                <a:lnTo>
                  <a:pt x="13383" y="12799"/>
                </a:lnTo>
                <a:lnTo>
                  <a:pt x="13602" y="12702"/>
                </a:lnTo>
                <a:lnTo>
                  <a:pt x="13797" y="12556"/>
                </a:lnTo>
                <a:lnTo>
                  <a:pt x="13919" y="12459"/>
                </a:lnTo>
                <a:lnTo>
                  <a:pt x="14162" y="12702"/>
                </a:lnTo>
                <a:lnTo>
                  <a:pt x="13992" y="12848"/>
                </a:lnTo>
                <a:lnTo>
                  <a:pt x="13894" y="12945"/>
                </a:lnTo>
                <a:lnTo>
                  <a:pt x="13797" y="13043"/>
                </a:lnTo>
                <a:lnTo>
                  <a:pt x="13724" y="13164"/>
                </a:lnTo>
                <a:lnTo>
                  <a:pt x="13700" y="13237"/>
                </a:lnTo>
                <a:lnTo>
                  <a:pt x="13700" y="13310"/>
                </a:lnTo>
                <a:lnTo>
                  <a:pt x="13700" y="13359"/>
                </a:lnTo>
                <a:lnTo>
                  <a:pt x="13748" y="13359"/>
                </a:lnTo>
                <a:lnTo>
                  <a:pt x="13870" y="13335"/>
                </a:lnTo>
                <a:lnTo>
                  <a:pt x="13992" y="13286"/>
                </a:lnTo>
                <a:lnTo>
                  <a:pt x="14089" y="13189"/>
                </a:lnTo>
                <a:lnTo>
                  <a:pt x="14186" y="13116"/>
                </a:lnTo>
                <a:lnTo>
                  <a:pt x="14381" y="12921"/>
                </a:lnTo>
                <a:lnTo>
                  <a:pt x="14746" y="13335"/>
                </a:lnTo>
                <a:lnTo>
                  <a:pt x="14624" y="13408"/>
                </a:lnTo>
                <a:lnTo>
                  <a:pt x="14503" y="13505"/>
                </a:lnTo>
                <a:lnTo>
                  <a:pt x="14284" y="13651"/>
                </a:lnTo>
                <a:lnTo>
                  <a:pt x="14186" y="13748"/>
                </a:lnTo>
                <a:lnTo>
                  <a:pt x="14138" y="13870"/>
                </a:lnTo>
                <a:lnTo>
                  <a:pt x="14138" y="13919"/>
                </a:lnTo>
                <a:lnTo>
                  <a:pt x="14162" y="13992"/>
                </a:lnTo>
                <a:lnTo>
                  <a:pt x="14211" y="14016"/>
                </a:lnTo>
                <a:lnTo>
                  <a:pt x="14259" y="14040"/>
                </a:lnTo>
                <a:lnTo>
                  <a:pt x="14381" y="14016"/>
                </a:lnTo>
                <a:lnTo>
                  <a:pt x="14503" y="13943"/>
                </a:lnTo>
                <a:lnTo>
                  <a:pt x="14697" y="13773"/>
                </a:lnTo>
                <a:lnTo>
                  <a:pt x="14819" y="13651"/>
                </a:lnTo>
                <a:lnTo>
                  <a:pt x="14941" y="13529"/>
                </a:lnTo>
                <a:lnTo>
                  <a:pt x="15160" y="13748"/>
                </a:lnTo>
                <a:lnTo>
                  <a:pt x="14989" y="13919"/>
                </a:lnTo>
                <a:lnTo>
                  <a:pt x="14795" y="14065"/>
                </a:lnTo>
                <a:lnTo>
                  <a:pt x="14722" y="14138"/>
                </a:lnTo>
                <a:lnTo>
                  <a:pt x="14673" y="14259"/>
                </a:lnTo>
                <a:lnTo>
                  <a:pt x="14673" y="14284"/>
                </a:lnTo>
                <a:lnTo>
                  <a:pt x="14697" y="14284"/>
                </a:lnTo>
                <a:lnTo>
                  <a:pt x="14770" y="14308"/>
                </a:lnTo>
                <a:lnTo>
                  <a:pt x="14819" y="14308"/>
                </a:lnTo>
                <a:lnTo>
                  <a:pt x="14941" y="14284"/>
                </a:lnTo>
                <a:lnTo>
                  <a:pt x="15062" y="14235"/>
                </a:lnTo>
                <a:lnTo>
                  <a:pt x="15184" y="14162"/>
                </a:lnTo>
                <a:lnTo>
                  <a:pt x="15281" y="14089"/>
                </a:lnTo>
                <a:lnTo>
                  <a:pt x="15379" y="13992"/>
                </a:lnTo>
                <a:lnTo>
                  <a:pt x="15573" y="14186"/>
                </a:lnTo>
                <a:lnTo>
                  <a:pt x="15452" y="14284"/>
                </a:lnTo>
                <a:lnTo>
                  <a:pt x="15330" y="14381"/>
                </a:lnTo>
                <a:lnTo>
                  <a:pt x="15184" y="14503"/>
                </a:lnTo>
                <a:lnTo>
                  <a:pt x="15111" y="14576"/>
                </a:lnTo>
                <a:lnTo>
                  <a:pt x="15038" y="14673"/>
                </a:lnTo>
                <a:lnTo>
                  <a:pt x="15038" y="14746"/>
                </a:lnTo>
                <a:lnTo>
                  <a:pt x="15062" y="14795"/>
                </a:lnTo>
                <a:lnTo>
                  <a:pt x="15111" y="14843"/>
                </a:lnTo>
                <a:lnTo>
                  <a:pt x="15184" y="14843"/>
                </a:lnTo>
                <a:lnTo>
                  <a:pt x="15257" y="14819"/>
                </a:lnTo>
                <a:lnTo>
                  <a:pt x="15354" y="14770"/>
                </a:lnTo>
                <a:lnTo>
                  <a:pt x="15500" y="14649"/>
                </a:lnTo>
                <a:lnTo>
                  <a:pt x="15646" y="14527"/>
                </a:lnTo>
                <a:lnTo>
                  <a:pt x="15792" y="14405"/>
                </a:lnTo>
                <a:lnTo>
                  <a:pt x="15987" y="14649"/>
                </a:lnTo>
                <a:lnTo>
                  <a:pt x="15890" y="14722"/>
                </a:lnTo>
                <a:lnTo>
                  <a:pt x="15744" y="14892"/>
                </a:lnTo>
                <a:lnTo>
                  <a:pt x="15598" y="15087"/>
                </a:lnTo>
                <a:lnTo>
                  <a:pt x="15573" y="15111"/>
                </a:lnTo>
                <a:lnTo>
                  <a:pt x="15598" y="15135"/>
                </a:lnTo>
                <a:lnTo>
                  <a:pt x="15622" y="15160"/>
                </a:lnTo>
                <a:lnTo>
                  <a:pt x="15646" y="15160"/>
                </a:lnTo>
                <a:lnTo>
                  <a:pt x="15865" y="15038"/>
                </a:lnTo>
                <a:lnTo>
                  <a:pt x="16036" y="14916"/>
                </a:lnTo>
                <a:lnTo>
                  <a:pt x="16133" y="14868"/>
                </a:lnTo>
                <a:lnTo>
                  <a:pt x="16230" y="15014"/>
                </a:lnTo>
                <a:lnTo>
                  <a:pt x="16084" y="15135"/>
                </a:lnTo>
                <a:lnTo>
                  <a:pt x="15914" y="15306"/>
                </a:lnTo>
                <a:lnTo>
                  <a:pt x="15768" y="15476"/>
                </a:lnTo>
                <a:lnTo>
                  <a:pt x="15744" y="15524"/>
                </a:lnTo>
                <a:lnTo>
                  <a:pt x="15744" y="15573"/>
                </a:lnTo>
                <a:lnTo>
                  <a:pt x="15792" y="15622"/>
                </a:lnTo>
                <a:lnTo>
                  <a:pt x="15865" y="15670"/>
                </a:lnTo>
                <a:lnTo>
                  <a:pt x="15938" y="15646"/>
                </a:lnTo>
                <a:lnTo>
                  <a:pt x="16109" y="15524"/>
                </a:lnTo>
                <a:lnTo>
                  <a:pt x="16303" y="15403"/>
                </a:lnTo>
                <a:lnTo>
                  <a:pt x="16376" y="15330"/>
                </a:lnTo>
                <a:lnTo>
                  <a:pt x="16425" y="15500"/>
                </a:lnTo>
                <a:lnTo>
                  <a:pt x="16449" y="15695"/>
                </a:lnTo>
                <a:lnTo>
                  <a:pt x="16376" y="15719"/>
                </a:lnTo>
                <a:lnTo>
                  <a:pt x="16255" y="15841"/>
                </a:lnTo>
                <a:lnTo>
                  <a:pt x="16206" y="15938"/>
                </a:lnTo>
                <a:lnTo>
                  <a:pt x="16182" y="16011"/>
                </a:lnTo>
                <a:lnTo>
                  <a:pt x="16157" y="16060"/>
                </a:lnTo>
                <a:lnTo>
                  <a:pt x="16206" y="16108"/>
                </a:lnTo>
                <a:lnTo>
                  <a:pt x="16255" y="16133"/>
                </a:lnTo>
                <a:lnTo>
                  <a:pt x="16303" y="16133"/>
                </a:lnTo>
                <a:lnTo>
                  <a:pt x="16401" y="16108"/>
                </a:lnTo>
                <a:lnTo>
                  <a:pt x="16401" y="16108"/>
                </a:lnTo>
                <a:lnTo>
                  <a:pt x="16328" y="16327"/>
                </a:lnTo>
                <a:lnTo>
                  <a:pt x="16255" y="16449"/>
                </a:lnTo>
                <a:lnTo>
                  <a:pt x="16157" y="16546"/>
                </a:lnTo>
                <a:lnTo>
                  <a:pt x="16060" y="16619"/>
                </a:lnTo>
                <a:lnTo>
                  <a:pt x="15963" y="16668"/>
                </a:lnTo>
                <a:lnTo>
                  <a:pt x="15841" y="16692"/>
                </a:lnTo>
                <a:lnTo>
                  <a:pt x="15719" y="16692"/>
                </a:lnTo>
                <a:lnTo>
                  <a:pt x="15598" y="16668"/>
                </a:lnTo>
                <a:lnTo>
                  <a:pt x="15452" y="16644"/>
                </a:lnTo>
                <a:lnTo>
                  <a:pt x="15160" y="16522"/>
                </a:lnTo>
                <a:lnTo>
                  <a:pt x="14843" y="16327"/>
                </a:lnTo>
                <a:lnTo>
                  <a:pt x="14527" y="16108"/>
                </a:lnTo>
                <a:lnTo>
                  <a:pt x="14186" y="15841"/>
                </a:lnTo>
                <a:lnTo>
                  <a:pt x="13870" y="15549"/>
                </a:lnTo>
                <a:lnTo>
                  <a:pt x="13554" y="15257"/>
                </a:lnTo>
                <a:lnTo>
                  <a:pt x="12970" y="14649"/>
                </a:lnTo>
                <a:lnTo>
                  <a:pt x="12167" y="13797"/>
                </a:lnTo>
                <a:lnTo>
                  <a:pt x="11291" y="12897"/>
                </a:lnTo>
                <a:lnTo>
                  <a:pt x="10439" y="11972"/>
                </a:lnTo>
                <a:lnTo>
                  <a:pt x="10001" y="11534"/>
                </a:lnTo>
                <a:lnTo>
                  <a:pt x="9539" y="11096"/>
                </a:lnTo>
                <a:lnTo>
                  <a:pt x="9076" y="10658"/>
                </a:lnTo>
                <a:lnTo>
                  <a:pt x="8614" y="10269"/>
                </a:lnTo>
                <a:lnTo>
                  <a:pt x="8566" y="10244"/>
                </a:lnTo>
                <a:lnTo>
                  <a:pt x="9904" y="8638"/>
                </a:lnTo>
                <a:close/>
                <a:moveTo>
                  <a:pt x="1071" y="0"/>
                </a:moveTo>
                <a:lnTo>
                  <a:pt x="828" y="73"/>
                </a:lnTo>
                <a:lnTo>
                  <a:pt x="609" y="171"/>
                </a:lnTo>
                <a:lnTo>
                  <a:pt x="414" y="317"/>
                </a:lnTo>
                <a:lnTo>
                  <a:pt x="244" y="511"/>
                </a:lnTo>
                <a:lnTo>
                  <a:pt x="122" y="730"/>
                </a:lnTo>
                <a:lnTo>
                  <a:pt x="25" y="949"/>
                </a:lnTo>
                <a:lnTo>
                  <a:pt x="25" y="1071"/>
                </a:lnTo>
                <a:lnTo>
                  <a:pt x="25" y="1193"/>
                </a:lnTo>
                <a:lnTo>
                  <a:pt x="25" y="1314"/>
                </a:lnTo>
                <a:lnTo>
                  <a:pt x="49" y="1436"/>
                </a:lnTo>
                <a:lnTo>
                  <a:pt x="25" y="1777"/>
                </a:lnTo>
                <a:lnTo>
                  <a:pt x="1" y="2117"/>
                </a:lnTo>
                <a:lnTo>
                  <a:pt x="25" y="2215"/>
                </a:lnTo>
                <a:lnTo>
                  <a:pt x="74" y="2263"/>
                </a:lnTo>
                <a:lnTo>
                  <a:pt x="147" y="2288"/>
                </a:lnTo>
                <a:lnTo>
                  <a:pt x="244" y="2263"/>
                </a:lnTo>
                <a:lnTo>
                  <a:pt x="341" y="2239"/>
                </a:lnTo>
                <a:lnTo>
                  <a:pt x="317" y="2896"/>
                </a:lnTo>
                <a:lnTo>
                  <a:pt x="341" y="2993"/>
                </a:lnTo>
                <a:lnTo>
                  <a:pt x="414" y="3042"/>
                </a:lnTo>
                <a:lnTo>
                  <a:pt x="560" y="3042"/>
                </a:lnTo>
                <a:lnTo>
                  <a:pt x="658" y="3018"/>
                </a:lnTo>
                <a:lnTo>
                  <a:pt x="658" y="3285"/>
                </a:lnTo>
                <a:lnTo>
                  <a:pt x="658" y="3431"/>
                </a:lnTo>
                <a:lnTo>
                  <a:pt x="682" y="3529"/>
                </a:lnTo>
                <a:lnTo>
                  <a:pt x="731" y="3650"/>
                </a:lnTo>
                <a:lnTo>
                  <a:pt x="779" y="3723"/>
                </a:lnTo>
                <a:lnTo>
                  <a:pt x="876" y="3748"/>
                </a:lnTo>
                <a:lnTo>
                  <a:pt x="998" y="3772"/>
                </a:lnTo>
                <a:lnTo>
                  <a:pt x="949" y="3942"/>
                </a:lnTo>
                <a:lnTo>
                  <a:pt x="949" y="4137"/>
                </a:lnTo>
                <a:lnTo>
                  <a:pt x="949" y="4332"/>
                </a:lnTo>
                <a:lnTo>
                  <a:pt x="998" y="4526"/>
                </a:lnTo>
                <a:lnTo>
                  <a:pt x="1047" y="4575"/>
                </a:lnTo>
                <a:lnTo>
                  <a:pt x="1095" y="4624"/>
                </a:lnTo>
                <a:lnTo>
                  <a:pt x="1168" y="4648"/>
                </a:lnTo>
                <a:lnTo>
                  <a:pt x="1241" y="4624"/>
                </a:lnTo>
                <a:lnTo>
                  <a:pt x="1339" y="4551"/>
                </a:lnTo>
                <a:lnTo>
                  <a:pt x="1363" y="4745"/>
                </a:lnTo>
                <a:lnTo>
                  <a:pt x="1436" y="4916"/>
                </a:lnTo>
                <a:lnTo>
                  <a:pt x="1533" y="5086"/>
                </a:lnTo>
                <a:lnTo>
                  <a:pt x="1655" y="5232"/>
                </a:lnTo>
                <a:lnTo>
                  <a:pt x="1728" y="5281"/>
                </a:lnTo>
                <a:lnTo>
                  <a:pt x="1801" y="5281"/>
                </a:lnTo>
                <a:lnTo>
                  <a:pt x="1874" y="5256"/>
                </a:lnTo>
                <a:lnTo>
                  <a:pt x="1850" y="5378"/>
                </a:lnTo>
                <a:lnTo>
                  <a:pt x="1874" y="5500"/>
                </a:lnTo>
                <a:lnTo>
                  <a:pt x="1923" y="5621"/>
                </a:lnTo>
                <a:lnTo>
                  <a:pt x="1996" y="5719"/>
                </a:lnTo>
                <a:lnTo>
                  <a:pt x="2093" y="5792"/>
                </a:lnTo>
                <a:lnTo>
                  <a:pt x="2190" y="5840"/>
                </a:lnTo>
                <a:lnTo>
                  <a:pt x="2263" y="5840"/>
                </a:lnTo>
                <a:lnTo>
                  <a:pt x="2361" y="5816"/>
                </a:lnTo>
                <a:lnTo>
                  <a:pt x="2458" y="5986"/>
                </a:lnTo>
                <a:lnTo>
                  <a:pt x="2434" y="6084"/>
                </a:lnTo>
                <a:lnTo>
                  <a:pt x="2434" y="6181"/>
                </a:lnTo>
                <a:lnTo>
                  <a:pt x="2482" y="6424"/>
                </a:lnTo>
                <a:lnTo>
                  <a:pt x="2531" y="6473"/>
                </a:lnTo>
                <a:lnTo>
                  <a:pt x="2580" y="6522"/>
                </a:lnTo>
                <a:lnTo>
                  <a:pt x="2653" y="6522"/>
                </a:lnTo>
                <a:lnTo>
                  <a:pt x="2726" y="6473"/>
                </a:lnTo>
                <a:lnTo>
                  <a:pt x="2823" y="6424"/>
                </a:lnTo>
                <a:lnTo>
                  <a:pt x="2847" y="6546"/>
                </a:lnTo>
                <a:lnTo>
                  <a:pt x="2896" y="6643"/>
                </a:lnTo>
                <a:lnTo>
                  <a:pt x="2969" y="6741"/>
                </a:lnTo>
                <a:lnTo>
                  <a:pt x="3042" y="6838"/>
                </a:lnTo>
                <a:lnTo>
                  <a:pt x="3139" y="6887"/>
                </a:lnTo>
                <a:lnTo>
                  <a:pt x="3261" y="6911"/>
                </a:lnTo>
                <a:lnTo>
                  <a:pt x="3383" y="6911"/>
                </a:lnTo>
                <a:lnTo>
                  <a:pt x="3529" y="6887"/>
                </a:lnTo>
                <a:lnTo>
                  <a:pt x="3553" y="6887"/>
                </a:lnTo>
                <a:lnTo>
                  <a:pt x="3553" y="6911"/>
                </a:lnTo>
                <a:lnTo>
                  <a:pt x="3529" y="6984"/>
                </a:lnTo>
                <a:lnTo>
                  <a:pt x="3504" y="7130"/>
                </a:lnTo>
                <a:lnTo>
                  <a:pt x="3504" y="7252"/>
                </a:lnTo>
                <a:lnTo>
                  <a:pt x="3529" y="7276"/>
                </a:lnTo>
                <a:lnTo>
                  <a:pt x="3553" y="7325"/>
                </a:lnTo>
                <a:lnTo>
                  <a:pt x="3626" y="7349"/>
                </a:lnTo>
                <a:lnTo>
                  <a:pt x="3723" y="7349"/>
                </a:lnTo>
                <a:lnTo>
                  <a:pt x="3845" y="7300"/>
                </a:lnTo>
                <a:lnTo>
                  <a:pt x="3942" y="7252"/>
                </a:lnTo>
                <a:lnTo>
                  <a:pt x="3942" y="7373"/>
                </a:lnTo>
                <a:lnTo>
                  <a:pt x="3967" y="7470"/>
                </a:lnTo>
                <a:lnTo>
                  <a:pt x="3991" y="7568"/>
                </a:lnTo>
                <a:lnTo>
                  <a:pt x="4088" y="7641"/>
                </a:lnTo>
                <a:lnTo>
                  <a:pt x="4210" y="7689"/>
                </a:lnTo>
                <a:lnTo>
                  <a:pt x="4283" y="7714"/>
                </a:lnTo>
                <a:lnTo>
                  <a:pt x="4356" y="7689"/>
                </a:lnTo>
                <a:lnTo>
                  <a:pt x="4453" y="7641"/>
                </a:lnTo>
                <a:lnTo>
                  <a:pt x="4453" y="7762"/>
                </a:lnTo>
                <a:lnTo>
                  <a:pt x="4453" y="7884"/>
                </a:lnTo>
                <a:lnTo>
                  <a:pt x="4478" y="7933"/>
                </a:lnTo>
                <a:lnTo>
                  <a:pt x="4526" y="7981"/>
                </a:lnTo>
                <a:lnTo>
                  <a:pt x="4575" y="8030"/>
                </a:lnTo>
                <a:lnTo>
                  <a:pt x="4648" y="8054"/>
                </a:lnTo>
                <a:lnTo>
                  <a:pt x="4770" y="8103"/>
                </a:lnTo>
                <a:lnTo>
                  <a:pt x="4891" y="8079"/>
                </a:lnTo>
                <a:lnTo>
                  <a:pt x="5013" y="8054"/>
                </a:lnTo>
                <a:lnTo>
                  <a:pt x="5110" y="7981"/>
                </a:lnTo>
                <a:lnTo>
                  <a:pt x="5159" y="8079"/>
                </a:lnTo>
                <a:lnTo>
                  <a:pt x="5208" y="8103"/>
                </a:lnTo>
                <a:lnTo>
                  <a:pt x="5232" y="8127"/>
                </a:lnTo>
                <a:lnTo>
                  <a:pt x="5329" y="8103"/>
                </a:lnTo>
                <a:lnTo>
                  <a:pt x="5329" y="8127"/>
                </a:lnTo>
                <a:lnTo>
                  <a:pt x="5329" y="8152"/>
                </a:lnTo>
                <a:lnTo>
                  <a:pt x="5354" y="8152"/>
                </a:lnTo>
                <a:lnTo>
                  <a:pt x="5475" y="8103"/>
                </a:lnTo>
                <a:lnTo>
                  <a:pt x="5597" y="8054"/>
                </a:lnTo>
                <a:lnTo>
                  <a:pt x="5597" y="8225"/>
                </a:lnTo>
                <a:lnTo>
                  <a:pt x="5646" y="8298"/>
                </a:lnTo>
                <a:lnTo>
                  <a:pt x="5694" y="8346"/>
                </a:lnTo>
                <a:lnTo>
                  <a:pt x="5840" y="8444"/>
                </a:lnTo>
                <a:lnTo>
                  <a:pt x="5938" y="8492"/>
                </a:lnTo>
                <a:lnTo>
                  <a:pt x="6059" y="8492"/>
                </a:lnTo>
                <a:lnTo>
                  <a:pt x="6181" y="8468"/>
                </a:lnTo>
                <a:lnTo>
                  <a:pt x="6278" y="8419"/>
                </a:lnTo>
                <a:lnTo>
                  <a:pt x="6400" y="8492"/>
                </a:lnTo>
                <a:lnTo>
                  <a:pt x="6546" y="8565"/>
                </a:lnTo>
                <a:lnTo>
                  <a:pt x="6668" y="8687"/>
                </a:lnTo>
                <a:lnTo>
                  <a:pt x="3383" y="11729"/>
                </a:lnTo>
                <a:lnTo>
                  <a:pt x="1947" y="13067"/>
                </a:lnTo>
                <a:lnTo>
                  <a:pt x="1314" y="13627"/>
                </a:lnTo>
                <a:lnTo>
                  <a:pt x="1022" y="13943"/>
                </a:lnTo>
                <a:lnTo>
                  <a:pt x="731" y="14259"/>
                </a:lnTo>
                <a:lnTo>
                  <a:pt x="585" y="14503"/>
                </a:lnTo>
                <a:lnTo>
                  <a:pt x="463" y="14770"/>
                </a:lnTo>
                <a:lnTo>
                  <a:pt x="341" y="15087"/>
                </a:lnTo>
                <a:lnTo>
                  <a:pt x="268" y="15403"/>
                </a:lnTo>
                <a:lnTo>
                  <a:pt x="268" y="15573"/>
                </a:lnTo>
                <a:lnTo>
                  <a:pt x="268" y="15719"/>
                </a:lnTo>
                <a:lnTo>
                  <a:pt x="268" y="15865"/>
                </a:lnTo>
                <a:lnTo>
                  <a:pt x="317" y="16011"/>
                </a:lnTo>
                <a:lnTo>
                  <a:pt x="366" y="16157"/>
                </a:lnTo>
                <a:lnTo>
                  <a:pt x="463" y="16279"/>
                </a:lnTo>
                <a:lnTo>
                  <a:pt x="560" y="16376"/>
                </a:lnTo>
                <a:lnTo>
                  <a:pt x="682" y="16473"/>
                </a:lnTo>
                <a:lnTo>
                  <a:pt x="731" y="16522"/>
                </a:lnTo>
                <a:lnTo>
                  <a:pt x="852" y="16644"/>
                </a:lnTo>
                <a:lnTo>
                  <a:pt x="974" y="16741"/>
                </a:lnTo>
                <a:lnTo>
                  <a:pt x="1095" y="16790"/>
                </a:lnTo>
                <a:lnTo>
                  <a:pt x="1241" y="16838"/>
                </a:lnTo>
                <a:lnTo>
                  <a:pt x="1387" y="16863"/>
                </a:lnTo>
                <a:lnTo>
                  <a:pt x="1679" y="16863"/>
                </a:lnTo>
                <a:lnTo>
                  <a:pt x="1850" y="16838"/>
                </a:lnTo>
                <a:lnTo>
                  <a:pt x="2142" y="16741"/>
                </a:lnTo>
                <a:lnTo>
                  <a:pt x="2434" y="16595"/>
                </a:lnTo>
                <a:lnTo>
                  <a:pt x="2701" y="16425"/>
                </a:lnTo>
                <a:lnTo>
                  <a:pt x="2920" y="16254"/>
                </a:lnTo>
                <a:lnTo>
                  <a:pt x="3285" y="15938"/>
                </a:lnTo>
                <a:lnTo>
                  <a:pt x="3650" y="15597"/>
                </a:lnTo>
                <a:lnTo>
                  <a:pt x="4356" y="14892"/>
                </a:lnTo>
                <a:lnTo>
                  <a:pt x="5694" y="13432"/>
                </a:lnTo>
                <a:lnTo>
                  <a:pt x="7057" y="11972"/>
                </a:lnTo>
                <a:lnTo>
                  <a:pt x="8371" y="10463"/>
                </a:lnTo>
                <a:lnTo>
                  <a:pt x="8833" y="11047"/>
                </a:lnTo>
                <a:lnTo>
                  <a:pt x="9320" y="11583"/>
                </a:lnTo>
                <a:lnTo>
                  <a:pt x="10342" y="12629"/>
                </a:lnTo>
                <a:lnTo>
                  <a:pt x="12386" y="14770"/>
                </a:lnTo>
                <a:lnTo>
                  <a:pt x="12775" y="15160"/>
                </a:lnTo>
                <a:lnTo>
                  <a:pt x="13237" y="15622"/>
                </a:lnTo>
                <a:lnTo>
                  <a:pt x="13773" y="16133"/>
                </a:lnTo>
                <a:lnTo>
                  <a:pt x="14065" y="16376"/>
                </a:lnTo>
                <a:lnTo>
                  <a:pt x="14357" y="16595"/>
                </a:lnTo>
                <a:lnTo>
                  <a:pt x="14649" y="16814"/>
                </a:lnTo>
                <a:lnTo>
                  <a:pt x="14965" y="16960"/>
                </a:lnTo>
                <a:lnTo>
                  <a:pt x="15257" y="17106"/>
                </a:lnTo>
                <a:lnTo>
                  <a:pt x="15549" y="17179"/>
                </a:lnTo>
                <a:lnTo>
                  <a:pt x="15695" y="17203"/>
                </a:lnTo>
                <a:lnTo>
                  <a:pt x="15963" y="17203"/>
                </a:lnTo>
                <a:lnTo>
                  <a:pt x="16084" y="17179"/>
                </a:lnTo>
                <a:lnTo>
                  <a:pt x="16230" y="17130"/>
                </a:lnTo>
                <a:lnTo>
                  <a:pt x="16352" y="17057"/>
                </a:lnTo>
                <a:lnTo>
                  <a:pt x="16474" y="16984"/>
                </a:lnTo>
                <a:lnTo>
                  <a:pt x="16595" y="16863"/>
                </a:lnTo>
                <a:lnTo>
                  <a:pt x="16741" y="16692"/>
                </a:lnTo>
                <a:lnTo>
                  <a:pt x="16863" y="16473"/>
                </a:lnTo>
                <a:lnTo>
                  <a:pt x="16936" y="16230"/>
                </a:lnTo>
                <a:lnTo>
                  <a:pt x="16984" y="15987"/>
                </a:lnTo>
                <a:lnTo>
                  <a:pt x="16984" y="15743"/>
                </a:lnTo>
                <a:lnTo>
                  <a:pt x="16960" y="15500"/>
                </a:lnTo>
                <a:lnTo>
                  <a:pt x="16911" y="15257"/>
                </a:lnTo>
                <a:lnTo>
                  <a:pt x="16838" y="15038"/>
                </a:lnTo>
                <a:lnTo>
                  <a:pt x="16668" y="14722"/>
                </a:lnTo>
                <a:lnTo>
                  <a:pt x="16425" y="14381"/>
                </a:lnTo>
                <a:lnTo>
                  <a:pt x="16157" y="14016"/>
                </a:lnTo>
                <a:lnTo>
                  <a:pt x="15865" y="13651"/>
                </a:lnTo>
                <a:lnTo>
                  <a:pt x="15549" y="13310"/>
                </a:lnTo>
                <a:lnTo>
                  <a:pt x="15233" y="12970"/>
                </a:lnTo>
                <a:lnTo>
                  <a:pt x="14673" y="12459"/>
                </a:lnTo>
                <a:lnTo>
                  <a:pt x="13967" y="11826"/>
                </a:lnTo>
                <a:lnTo>
                  <a:pt x="13262" y="11193"/>
                </a:lnTo>
                <a:lnTo>
                  <a:pt x="13286" y="11120"/>
                </a:lnTo>
                <a:lnTo>
                  <a:pt x="13286" y="11072"/>
                </a:lnTo>
                <a:lnTo>
                  <a:pt x="13262" y="11047"/>
                </a:lnTo>
                <a:lnTo>
                  <a:pt x="13189" y="11023"/>
                </a:lnTo>
                <a:lnTo>
                  <a:pt x="13091" y="11047"/>
                </a:lnTo>
                <a:lnTo>
                  <a:pt x="11631" y="9660"/>
                </a:lnTo>
                <a:lnTo>
                  <a:pt x="10196" y="8273"/>
                </a:lnTo>
                <a:lnTo>
                  <a:pt x="10707" y="7641"/>
                </a:lnTo>
                <a:lnTo>
                  <a:pt x="10828" y="7762"/>
                </a:lnTo>
                <a:lnTo>
                  <a:pt x="10974" y="7860"/>
                </a:lnTo>
                <a:lnTo>
                  <a:pt x="11120" y="7933"/>
                </a:lnTo>
                <a:lnTo>
                  <a:pt x="11291" y="8006"/>
                </a:lnTo>
                <a:lnTo>
                  <a:pt x="11461" y="8054"/>
                </a:lnTo>
                <a:lnTo>
                  <a:pt x="11631" y="8103"/>
                </a:lnTo>
                <a:lnTo>
                  <a:pt x="11996" y="8127"/>
                </a:lnTo>
                <a:lnTo>
                  <a:pt x="12264" y="8127"/>
                </a:lnTo>
                <a:lnTo>
                  <a:pt x="12532" y="8103"/>
                </a:lnTo>
                <a:lnTo>
                  <a:pt x="12799" y="8030"/>
                </a:lnTo>
                <a:lnTo>
                  <a:pt x="13067" y="7933"/>
                </a:lnTo>
                <a:lnTo>
                  <a:pt x="13310" y="7811"/>
                </a:lnTo>
                <a:lnTo>
                  <a:pt x="13554" y="7665"/>
                </a:lnTo>
                <a:lnTo>
                  <a:pt x="13773" y="7519"/>
                </a:lnTo>
                <a:lnTo>
                  <a:pt x="13992" y="7349"/>
                </a:lnTo>
                <a:lnTo>
                  <a:pt x="14235" y="7130"/>
                </a:lnTo>
                <a:lnTo>
                  <a:pt x="14478" y="6911"/>
                </a:lnTo>
                <a:lnTo>
                  <a:pt x="14697" y="6668"/>
                </a:lnTo>
                <a:lnTo>
                  <a:pt x="14892" y="6400"/>
                </a:lnTo>
                <a:lnTo>
                  <a:pt x="15281" y="5865"/>
                </a:lnTo>
                <a:lnTo>
                  <a:pt x="15622" y="5305"/>
                </a:lnTo>
                <a:lnTo>
                  <a:pt x="16011" y="4697"/>
                </a:lnTo>
                <a:lnTo>
                  <a:pt x="16376" y="4064"/>
                </a:lnTo>
                <a:lnTo>
                  <a:pt x="16692" y="3407"/>
                </a:lnTo>
                <a:lnTo>
                  <a:pt x="16960" y="2726"/>
                </a:lnTo>
                <a:lnTo>
                  <a:pt x="16984" y="2628"/>
                </a:lnTo>
                <a:lnTo>
                  <a:pt x="16960" y="2555"/>
                </a:lnTo>
                <a:lnTo>
                  <a:pt x="16960" y="2507"/>
                </a:lnTo>
                <a:lnTo>
                  <a:pt x="16960" y="2434"/>
                </a:lnTo>
                <a:lnTo>
                  <a:pt x="16911" y="2385"/>
                </a:lnTo>
                <a:lnTo>
                  <a:pt x="16863" y="2336"/>
                </a:lnTo>
                <a:lnTo>
                  <a:pt x="16814" y="2288"/>
                </a:lnTo>
                <a:lnTo>
                  <a:pt x="16692" y="2288"/>
                </a:lnTo>
                <a:lnTo>
                  <a:pt x="16644" y="2312"/>
                </a:lnTo>
                <a:lnTo>
                  <a:pt x="15646" y="3066"/>
                </a:lnTo>
                <a:lnTo>
                  <a:pt x="15160" y="3456"/>
                </a:lnTo>
                <a:lnTo>
                  <a:pt x="14649" y="3821"/>
                </a:lnTo>
                <a:lnTo>
                  <a:pt x="13919" y="4332"/>
                </a:lnTo>
                <a:lnTo>
                  <a:pt x="13919" y="4332"/>
                </a:lnTo>
                <a:lnTo>
                  <a:pt x="14746" y="3115"/>
                </a:lnTo>
                <a:lnTo>
                  <a:pt x="15476" y="2020"/>
                </a:lnTo>
                <a:lnTo>
                  <a:pt x="15671" y="1704"/>
                </a:lnTo>
                <a:lnTo>
                  <a:pt x="15768" y="1533"/>
                </a:lnTo>
                <a:lnTo>
                  <a:pt x="15817" y="1363"/>
                </a:lnTo>
                <a:lnTo>
                  <a:pt x="15890" y="1290"/>
                </a:lnTo>
                <a:lnTo>
                  <a:pt x="15963" y="1217"/>
                </a:lnTo>
                <a:lnTo>
                  <a:pt x="15987" y="1120"/>
                </a:lnTo>
                <a:lnTo>
                  <a:pt x="15963" y="1022"/>
                </a:lnTo>
                <a:lnTo>
                  <a:pt x="15890" y="949"/>
                </a:lnTo>
                <a:lnTo>
                  <a:pt x="15817" y="901"/>
                </a:lnTo>
                <a:lnTo>
                  <a:pt x="15744" y="876"/>
                </a:lnTo>
                <a:lnTo>
                  <a:pt x="15622" y="876"/>
                </a:lnTo>
                <a:lnTo>
                  <a:pt x="15549" y="949"/>
                </a:lnTo>
                <a:lnTo>
                  <a:pt x="14551" y="1777"/>
                </a:lnTo>
                <a:lnTo>
                  <a:pt x="13554" y="2580"/>
                </a:lnTo>
                <a:lnTo>
                  <a:pt x="13043" y="2920"/>
                </a:lnTo>
                <a:lnTo>
                  <a:pt x="12532" y="3310"/>
                </a:lnTo>
                <a:lnTo>
                  <a:pt x="12532" y="3310"/>
                </a:lnTo>
                <a:lnTo>
                  <a:pt x="12945" y="2653"/>
                </a:lnTo>
                <a:lnTo>
                  <a:pt x="13359" y="1996"/>
                </a:lnTo>
                <a:lnTo>
                  <a:pt x="13554" y="1752"/>
                </a:lnTo>
                <a:lnTo>
                  <a:pt x="13821" y="1436"/>
                </a:lnTo>
                <a:lnTo>
                  <a:pt x="13919" y="1290"/>
                </a:lnTo>
                <a:lnTo>
                  <a:pt x="14040" y="1120"/>
                </a:lnTo>
                <a:lnTo>
                  <a:pt x="14113" y="949"/>
                </a:lnTo>
                <a:lnTo>
                  <a:pt x="14162" y="779"/>
                </a:lnTo>
                <a:lnTo>
                  <a:pt x="14357" y="584"/>
                </a:lnTo>
                <a:lnTo>
                  <a:pt x="14430" y="487"/>
                </a:lnTo>
                <a:lnTo>
                  <a:pt x="14454" y="390"/>
                </a:lnTo>
                <a:lnTo>
                  <a:pt x="14430" y="292"/>
                </a:lnTo>
                <a:lnTo>
                  <a:pt x="14357" y="195"/>
                </a:lnTo>
                <a:lnTo>
                  <a:pt x="14284" y="146"/>
                </a:lnTo>
                <a:lnTo>
                  <a:pt x="14186" y="122"/>
                </a:lnTo>
                <a:lnTo>
                  <a:pt x="14065" y="122"/>
                </a:lnTo>
                <a:lnTo>
                  <a:pt x="13967" y="195"/>
                </a:lnTo>
                <a:lnTo>
                  <a:pt x="13554" y="560"/>
                </a:lnTo>
                <a:lnTo>
                  <a:pt x="13091" y="901"/>
                </a:lnTo>
                <a:lnTo>
                  <a:pt x="12629" y="1217"/>
                </a:lnTo>
                <a:lnTo>
                  <a:pt x="12142" y="1509"/>
                </a:lnTo>
                <a:lnTo>
                  <a:pt x="11680" y="1801"/>
                </a:lnTo>
                <a:lnTo>
                  <a:pt x="11193" y="2117"/>
                </a:lnTo>
                <a:lnTo>
                  <a:pt x="10755" y="2434"/>
                </a:lnTo>
                <a:lnTo>
                  <a:pt x="10317" y="2823"/>
                </a:lnTo>
                <a:lnTo>
                  <a:pt x="10147" y="2993"/>
                </a:lnTo>
                <a:lnTo>
                  <a:pt x="10001" y="3164"/>
                </a:lnTo>
                <a:lnTo>
                  <a:pt x="9855" y="3383"/>
                </a:lnTo>
                <a:lnTo>
                  <a:pt x="9733" y="3577"/>
                </a:lnTo>
                <a:lnTo>
                  <a:pt x="9612" y="3796"/>
                </a:lnTo>
                <a:lnTo>
                  <a:pt x="9514" y="4015"/>
                </a:lnTo>
                <a:lnTo>
                  <a:pt x="9417" y="4234"/>
                </a:lnTo>
                <a:lnTo>
                  <a:pt x="9368" y="4478"/>
                </a:lnTo>
                <a:lnTo>
                  <a:pt x="9320" y="4672"/>
                </a:lnTo>
                <a:lnTo>
                  <a:pt x="9295" y="4867"/>
                </a:lnTo>
                <a:lnTo>
                  <a:pt x="9295" y="5062"/>
                </a:lnTo>
                <a:lnTo>
                  <a:pt x="9295" y="5281"/>
                </a:lnTo>
                <a:lnTo>
                  <a:pt x="9344" y="5475"/>
                </a:lnTo>
                <a:lnTo>
                  <a:pt x="9393" y="5670"/>
                </a:lnTo>
                <a:lnTo>
                  <a:pt x="9441" y="5865"/>
                </a:lnTo>
                <a:lnTo>
                  <a:pt x="9539" y="6035"/>
                </a:lnTo>
                <a:lnTo>
                  <a:pt x="9514" y="6059"/>
                </a:lnTo>
                <a:lnTo>
                  <a:pt x="8760" y="6765"/>
                </a:lnTo>
                <a:lnTo>
                  <a:pt x="7422" y="5402"/>
                </a:lnTo>
                <a:lnTo>
                  <a:pt x="6059" y="4088"/>
                </a:lnTo>
                <a:lnTo>
                  <a:pt x="3358" y="1412"/>
                </a:lnTo>
                <a:lnTo>
                  <a:pt x="2872" y="925"/>
                </a:lnTo>
                <a:lnTo>
                  <a:pt x="2604" y="682"/>
                </a:lnTo>
                <a:lnTo>
                  <a:pt x="2336" y="438"/>
                </a:lnTo>
                <a:lnTo>
                  <a:pt x="2044" y="244"/>
                </a:lnTo>
                <a:lnTo>
                  <a:pt x="1898" y="171"/>
                </a:lnTo>
                <a:lnTo>
                  <a:pt x="1728" y="98"/>
                </a:lnTo>
                <a:lnTo>
                  <a:pt x="1582" y="49"/>
                </a:lnTo>
                <a:lnTo>
                  <a:pt x="1412"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7;p40"/>
          <p:cNvSpPr/>
          <p:nvPr/>
        </p:nvSpPr>
        <p:spPr>
          <a:xfrm rot="10800000">
            <a:off x="439168" y="4450326"/>
            <a:ext cx="344061" cy="309491"/>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00;p40"/>
          <p:cNvSpPr/>
          <p:nvPr/>
        </p:nvSpPr>
        <p:spPr>
          <a:xfrm>
            <a:off x="812456" y="3685938"/>
            <a:ext cx="333972" cy="305111"/>
          </a:xfrm>
          <a:custGeom>
            <a:avLst/>
            <a:gdLst/>
            <a:ahLst/>
            <a:cxnLst/>
            <a:rect l="l" t="t" r="r" b="b"/>
            <a:pathLst>
              <a:path w="18981" h="16766" extrusionOk="0">
                <a:moveTo>
                  <a:pt x="5451" y="5475"/>
                </a:moveTo>
                <a:lnTo>
                  <a:pt x="5257" y="5548"/>
                </a:lnTo>
                <a:lnTo>
                  <a:pt x="5159" y="5597"/>
                </a:lnTo>
                <a:lnTo>
                  <a:pt x="5062" y="5670"/>
                </a:lnTo>
                <a:lnTo>
                  <a:pt x="5013" y="5743"/>
                </a:lnTo>
                <a:lnTo>
                  <a:pt x="4965" y="5816"/>
                </a:lnTo>
                <a:lnTo>
                  <a:pt x="4940" y="5889"/>
                </a:lnTo>
                <a:lnTo>
                  <a:pt x="4965" y="5962"/>
                </a:lnTo>
                <a:lnTo>
                  <a:pt x="5013" y="6011"/>
                </a:lnTo>
                <a:lnTo>
                  <a:pt x="5086" y="6059"/>
                </a:lnTo>
                <a:lnTo>
                  <a:pt x="5208" y="6059"/>
                </a:lnTo>
                <a:lnTo>
                  <a:pt x="5354" y="6035"/>
                </a:lnTo>
                <a:lnTo>
                  <a:pt x="5476" y="6011"/>
                </a:lnTo>
                <a:lnTo>
                  <a:pt x="5695" y="6011"/>
                </a:lnTo>
                <a:lnTo>
                  <a:pt x="5792" y="5986"/>
                </a:lnTo>
                <a:lnTo>
                  <a:pt x="5865" y="5913"/>
                </a:lnTo>
                <a:lnTo>
                  <a:pt x="5914" y="5816"/>
                </a:lnTo>
                <a:lnTo>
                  <a:pt x="5938" y="5743"/>
                </a:lnTo>
                <a:lnTo>
                  <a:pt x="5938" y="5694"/>
                </a:lnTo>
                <a:lnTo>
                  <a:pt x="5889" y="5573"/>
                </a:lnTo>
                <a:lnTo>
                  <a:pt x="5792" y="5500"/>
                </a:lnTo>
                <a:lnTo>
                  <a:pt x="5670" y="5475"/>
                </a:lnTo>
                <a:close/>
                <a:moveTo>
                  <a:pt x="4575" y="5986"/>
                </a:moveTo>
                <a:lnTo>
                  <a:pt x="4454" y="6011"/>
                </a:lnTo>
                <a:lnTo>
                  <a:pt x="4356" y="6035"/>
                </a:lnTo>
                <a:lnTo>
                  <a:pt x="4259" y="6084"/>
                </a:lnTo>
                <a:lnTo>
                  <a:pt x="4113" y="6205"/>
                </a:lnTo>
                <a:lnTo>
                  <a:pt x="4040" y="6254"/>
                </a:lnTo>
                <a:lnTo>
                  <a:pt x="3991" y="6351"/>
                </a:lnTo>
                <a:lnTo>
                  <a:pt x="3967" y="6424"/>
                </a:lnTo>
                <a:lnTo>
                  <a:pt x="3991" y="6522"/>
                </a:lnTo>
                <a:lnTo>
                  <a:pt x="4064" y="6570"/>
                </a:lnTo>
                <a:lnTo>
                  <a:pt x="4162" y="6619"/>
                </a:lnTo>
                <a:lnTo>
                  <a:pt x="4283" y="6595"/>
                </a:lnTo>
                <a:lnTo>
                  <a:pt x="4429" y="6546"/>
                </a:lnTo>
                <a:lnTo>
                  <a:pt x="4527" y="6522"/>
                </a:lnTo>
                <a:lnTo>
                  <a:pt x="4551" y="6497"/>
                </a:lnTo>
                <a:lnTo>
                  <a:pt x="4648" y="6473"/>
                </a:lnTo>
                <a:lnTo>
                  <a:pt x="4721" y="6424"/>
                </a:lnTo>
                <a:lnTo>
                  <a:pt x="4794" y="6327"/>
                </a:lnTo>
                <a:lnTo>
                  <a:pt x="4794" y="6205"/>
                </a:lnTo>
                <a:lnTo>
                  <a:pt x="4770" y="6108"/>
                </a:lnTo>
                <a:lnTo>
                  <a:pt x="4673" y="6035"/>
                </a:lnTo>
                <a:lnTo>
                  <a:pt x="4575" y="5986"/>
                </a:lnTo>
                <a:close/>
                <a:moveTo>
                  <a:pt x="7593" y="5962"/>
                </a:moveTo>
                <a:lnTo>
                  <a:pt x="7495" y="6011"/>
                </a:lnTo>
                <a:lnTo>
                  <a:pt x="7447" y="6059"/>
                </a:lnTo>
                <a:lnTo>
                  <a:pt x="7398" y="6132"/>
                </a:lnTo>
                <a:lnTo>
                  <a:pt x="7398" y="6181"/>
                </a:lnTo>
                <a:lnTo>
                  <a:pt x="7422" y="6254"/>
                </a:lnTo>
                <a:lnTo>
                  <a:pt x="7520" y="6351"/>
                </a:lnTo>
                <a:lnTo>
                  <a:pt x="7593" y="6424"/>
                </a:lnTo>
                <a:lnTo>
                  <a:pt x="7641" y="6449"/>
                </a:lnTo>
                <a:lnTo>
                  <a:pt x="7666" y="6473"/>
                </a:lnTo>
                <a:lnTo>
                  <a:pt x="7690" y="6497"/>
                </a:lnTo>
                <a:lnTo>
                  <a:pt x="7714" y="6546"/>
                </a:lnTo>
                <a:lnTo>
                  <a:pt x="7763" y="6619"/>
                </a:lnTo>
                <a:lnTo>
                  <a:pt x="7787" y="6668"/>
                </a:lnTo>
                <a:lnTo>
                  <a:pt x="7812" y="6692"/>
                </a:lnTo>
                <a:lnTo>
                  <a:pt x="7909" y="6741"/>
                </a:lnTo>
                <a:lnTo>
                  <a:pt x="8031" y="6741"/>
                </a:lnTo>
                <a:lnTo>
                  <a:pt x="8128" y="6716"/>
                </a:lnTo>
                <a:lnTo>
                  <a:pt x="8201" y="6643"/>
                </a:lnTo>
                <a:lnTo>
                  <a:pt x="8250" y="6546"/>
                </a:lnTo>
                <a:lnTo>
                  <a:pt x="8250" y="6449"/>
                </a:lnTo>
                <a:lnTo>
                  <a:pt x="8225" y="6351"/>
                </a:lnTo>
                <a:lnTo>
                  <a:pt x="8177" y="6254"/>
                </a:lnTo>
                <a:lnTo>
                  <a:pt x="8104" y="6181"/>
                </a:lnTo>
                <a:lnTo>
                  <a:pt x="8006" y="6108"/>
                </a:lnTo>
                <a:lnTo>
                  <a:pt x="7909" y="6035"/>
                </a:lnTo>
                <a:lnTo>
                  <a:pt x="7812" y="5986"/>
                </a:lnTo>
                <a:lnTo>
                  <a:pt x="7690" y="5962"/>
                </a:lnTo>
                <a:close/>
                <a:moveTo>
                  <a:pt x="3578" y="6741"/>
                </a:moveTo>
                <a:lnTo>
                  <a:pt x="3456" y="6765"/>
                </a:lnTo>
                <a:lnTo>
                  <a:pt x="3359" y="6814"/>
                </a:lnTo>
                <a:lnTo>
                  <a:pt x="3286" y="6887"/>
                </a:lnTo>
                <a:lnTo>
                  <a:pt x="3189" y="6960"/>
                </a:lnTo>
                <a:lnTo>
                  <a:pt x="3140" y="7081"/>
                </a:lnTo>
                <a:lnTo>
                  <a:pt x="3091" y="7179"/>
                </a:lnTo>
                <a:lnTo>
                  <a:pt x="3067" y="7300"/>
                </a:lnTo>
                <a:lnTo>
                  <a:pt x="3067" y="7398"/>
                </a:lnTo>
                <a:lnTo>
                  <a:pt x="3091" y="7446"/>
                </a:lnTo>
                <a:lnTo>
                  <a:pt x="3116" y="7471"/>
                </a:lnTo>
                <a:lnTo>
                  <a:pt x="3189" y="7519"/>
                </a:lnTo>
                <a:lnTo>
                  <a:pt x="3286" y="7544"/>
                </a:lnTo>
                <a:lnTo>
                  <a:pt x="3359" y="7519"/>
                </a:lnTo>
                <a:lnTo>
                  <a:pt x="3481" y="7446"/>
                </a:lnTo>
                <a:lnTo>
                  <a:pt x="3554" y="7325"/>
                </a:lnTo>
                <a:lnTo>
                  <a:pt x="3627" y="7276"/>
                </a:lnTo>
                <a:lnTo>
                  <a:pt x="3651" y="7252"/>
                </a:lnTo>
                <a:lnTo>
                  <a:pt x="3700" y="7227"/>
                </a:lnTo>
                <a:lnTo>
                  <a:pt x="3773" y="7179"/>
                </a:lnTo>
                <a:lnTo>
                  <a:pt x="3821" y="7106"/>
                </a:lnTo>
                <a:lnTo>
                  <a:pt x="3821" y="7033"/>
                </a:lnTo>
                <a:lnTo>
                  <a:pt x="3821" y="6935"/>
                </a:lnTo>
                <a:lnTo>
                  <a:pt x="3797" y="6862"/>
                </a:lnTo>
                <a:lnTo>
                  <a:pt x="3724" y="6789"/>
                </a:lnTo>
                <a:lnTo>
                  <a:pt x="3651" y="6765"/>
                </a:lnTo>
                <a:lnTo>
                  <a:pt x="3578" y="6741"/>
                </a:lnTo>
                <a:close/>
                <a:moveTo>
                  <a:pt x="16863" y="4526"/>
                </a:moveTo>
                <a:lnTo>
                  <a:pt x="16766" y="4575"/>
                </a:lnTo>
                <a:lnTo>
                  <a:pt x="16693" y="4624"/>
                </a:lnTo>
                <a:lnTo>
                  <a:pt x="16620" y="4697"/>
                </a:lnTo>
                <a:lnTo>
                  <a:pt x="16498" y="4843"/>
                </a:lnTo>
                <a:lnTo>
                  <a:pt x="16401" y="5037"/>
                </a:lnTo>
                <a:lnTo>
                  <a:pt x="16158" y="5500"/>
                </a:lnTo>
                <a:lnTo>
                  <a:pt x="15914" y="5962"/>
                </a:lnTo>
                <a:lnTo>
                  <a:pt x="15647" y="5816"/>
                </a:lnTo>
                <a:lnTo>
                  <a:pt x="15501" y="5719"/>
                </a:lnTo>
                <a:lnTo>
                  <a:pt x="15355" y="5670"/>
                </a:lnTo>
                <a:lnTo>
                  <a:pt x="15233" y="5646"/>
                </a:lnTo>
                <a:lnTo>
                  <a:pt x="15087" y="5597"/>
                </a:lnTo>
                <a:lnTo>
                  <a:pt x="15038" y="5573"/>
                </a:lnTo>
                <a:lnTo>
                  <a:pt x="15014" y="5573"/>
                </a:lnTo>
                <a:lnTo>
                  <a:pt x="14917" y="5621"/>
                </a:lnTo>
                <a:lnTo>
                  <a:pt x="14892" y="5646"/>
                </a:lnTo>
                <a:lnTo>
                  <a:pt x="14844" y="5694"/>
                </a:lnTo>
                <a:lnTo>
                  <a:pt x="14844" y="5767"/>
                </a:lnTo>
                <a:lnTo>
                  <a:pt x="14868" y="5840"/>
                </a:lnTo>
                <a:lnTo>
                  <a:pt x="14892" y="5913"/>
                </a:lnTo>
                <a:lnTo>
                  <a:pt x="15087" y="6059"/>
                </a:lnTo>
                <a:lnTo>
                  <a:pt x="15282" y="6181"/>
                </a:lnTo>
                <a:lnTo>
                  <a:pt x="15671" y="6424"/>
                </a:lnTo>
                <a:lnTo>
                  <a:pt x="15355" y="6984"/>
                </a:lnTo>
                <a:lnTo>
                  <a:pt x="15160" y="7252"/>
                </a:lnTo>
                <a:lnTo>
                  <a:pt x="14965" y="7519"/>
                </a:lnTo>
                <a:lnTo>
                  <a:pt x="14941" y="7592"/>
                </a:lnTo>
                <a:lnTo>
                  <a:pt x="14941" y="7641"/>
                </a:lnTo>
                <a:lnTo>
                  <a:pt x="14941" y="7714"/>
                </a:lnTo>
                <a:lnTo>
                  <a:pt x="14965" y="7763"/>
                </a:lnTo>
                <a:lnTo>
                  <a:pt x="15014" y="7836"/>
                </a:lnTo>
                <a:lnTo>
                  <a:pt x="15063" y="7860"/>
                </a:lnTo>
                <a:lnTo>
                  <a:pt x="15111" y="7884"/>
                </a:lnTo>
                <a:lnTo>
                  <a:pt x="15184" y="7909"/>
                </a:lnTo>
                <a:lnTo>
                  <a:pt x="15257" y="7884"/>
                </a:lnTo>
                <a:lnTo>
                  <a:pt x="15355" y="7860"/>
                </a:lnTo>
                <a:lnTo>
                  <a:pt x="15501" y="7763"/>
                </a:lnTo>
                <a:lnTo>
                  <a:pt x="15622" y="7641"/>
                </a:lnTo>
                <a:lnTo>
                  <a:pt x="15744" y="7471"/>
                </a:lnTo>
                <a:lnTo>
                  <a:pt x="15866" y="7276"/>
                </a:lnTo>
                <a:lnTo>
                  <a:pt x="15963" y="7081"/>
                </a:lnTo>
                <a:lnTo>
                  <a:pt x="16133" y="6716"/>
                </a:lnTo>
                <a:lnTo>
                  <a:pt x="16328" y="6862"/>
                </a:lnTo>
                <a:lnTo>
                  <a:pt x="16523" y="7008"/>
                </a:lnTo>
                <a:lnTo>
                  <a:pt x="16742" y="7106"/>
                </a:lnTo>
                <a:lnTo>
                  <a:pt x="16839" y="7130"/>
                </a:lnTo>
                <a:lnTo>
                  <a:pt x="16961" y="7154"/>
                </a:lnTo>
                <a:lnTo>
                  <a:pt x="17034" y="7130"/>
                </a:lnTo>
                <a:lnTo>
                  <a:pt x="17082" y="7106"/>
                </a:lnTo>
                <a:lnTo>
                  <a:pt x="17131" y="7057"/>
                </a:lnTo>
                <a:lnTo>
                  <a:pt x="17155" y="7008"/>
                </a:lnTo>
                <a:lnTo>
                  <a:pt x="17180" y="6960"/>
                </a:lnTo>
                <a:lnTo>
                  <a:pt x="17180" y="6887"/>
                </a:lnTo>
                <a:lnTo>
                  <a:pt x="17155" y="6814"/>
                </a:lnTo>
                <a:lnTo>
                  <a:pt x="17131" y="6765"/>
                </a:lnTo>
                <a:lnTo>
                  <a:pt x="16961" y="6619"/>
                </a:lnTo>
                <a:lnTo>
                  <a:pt x="16766" y="6497"/>
                </a:lnTo>
                <a:lnTo>
                  <a:pt x="16377" y="6254"/>
                </a:lnTo>
                <a:lnTo>
                  <a:pt x="16644" y="5670"/>
                </a:lnTo>
                <a:lnTo>
                  <a:pt x="16766" y="5427"/>
                </a:lnTo>
                <a:lnTo>
                  <a:pt x="16912" y="5183"/>
                </a:lnTo>
                <a:lnTo>
                  <a:pt x="17034" y="4916"/>
                </a:lnTo>
                <a:lnTo>
                  <a:pt x="17082" y="4770"/>
                </a:lnTo>
                <a:lnTo>
                  <a:pt x="17082" y="4648"/>
                </a:lnTo>
                <a:lnTo>
                  <a:pt x="17082" y="4599"/>
                </a:lnTo>
                <a:lnTo>
                  <a:pt x="17058" y="4551"/>
                </a:lnTo>
                <a:lnTo>
                  <a:pt x="17009" y="4526"/>
                </a:lnTo>
                <a:close/>
                <a:moveTo>
                  <a:pt x="8420" y="6838"/>
                </a:moveTo>
                <a:lnTo>
                  <a:pt x="8371" y="6862"/>
                </a:lnTo>
                <a:lnTo>
                  <a:pt x="8298" y="6911"/>
                </a:lnTo>
                <a:lnTo>
                  <a:pt x="8274" y="6984"/>
                </a:lnTo>
                <a:lnTo>
                  <a:pt x="8250" y="7081"/>
                </a:lnTo>
                <a:lnTo>
                  <a:pt x="8274" y="7179"/>
                </a:lnTo>
                <a:lnTo>
                  <a:pt x="8298" y="7276"/>
                </a:lnTo>
                <a:lnTo>
                  <a:pt x="8347" y="7373"/>
                </a:lnTo>
                <a:lnTo>
                  <a:pt x="8420" y="7519"/>
                </a:lnTo>
                <a:lnTo>
                  <a:pt x="8444" y="7665"/>
                </a:lnTo>
                <a:lnTo>
                  <a:pt x="8444" y="7763"/>
                </a:lnTo>
                <a:lnTo>
                  <a:pt x="8493" y="7836"/>
                </a:lnTo>
                <a:lnTo>
                  <a:pt x="8566" y="7909"/>
                </a:lnTo>
                <a:lnTo>
                  <a:pt x="8663" y="7933"/>
                </a:lnTo>
                <a:lnTo>
                  <a:pt x="8761" y="7957"/>
                </a:lnTo>
                <a:lnTo>
                  <a:pt x="8882" y="7909"/>
                </a:lnTo>
                <a:lnTo>
                  <a:pt x="8980" y="7836"/>
                </a:lnTo>
                <a:lnTo>
                  <a:pt x="9004" y="7787"/>
                </a:lnTo>
                <a:lnTo>
                  <a:pt x="9028" y="7738"/>
                </a:lnTo>
                <a:lnTo>
                  <a:pt x="9028" y="7592"/>
                </a:lnTo>
                <a:lnTo>
                  <a:pt x="9004" y="7446"/>
                </a:lnTo>
                <a:lnTo>
                  <a:pt x="8955" y="7325"/>
                </a:lnTo>
                <a:lnTo>
                  <a:pt x="8882" y="7179"/>
                </a:lnTo>
                <a:lnTo>
                  <a:pt x="8809" y="7057"/>
                </a:lnTo>
                <a:lnTo>
                  <a:pt x="8712" y="6960"/>
                </a:lnTo>
                <a:lnTo>
                  <a:pt x="8663" y="6911"/>
                </a:lnTo>
                <a:lnTo>
                  <a:pt x="8615" y="6862"/>
                </a:lnTo>
                <a:lnTo>
                  <a:pt x="8542" y="6838"/>
                </a:lnTo>
                <a:close/>
                <a:moveTo>
                  <a:pt x="16255" y="7495"/>
                </a:moveTo>
                <a:lnTo>
                  <a:pt x="16206" y="7544"/>
                </a:lnTo>
                <a:lnTo>
                  <a:pt x="16158" y="7592"/>
                </a:lnTo>
                <a:lnTo>
                  <a:pt x="16158" y="7714"/>
                </a:lnTo>
                <a:lnTo>
                  <a:pt x="16158" y="7836"/>
                </a:lnTo>
                <a:lnTo>
                  <a:pt x="16206" y="7982"/>
                </a:lnTo>
                <a:lnTo>
                  <a:pt x="16231" y="8030"/>
                </a:lnTo>
                <a:lnTo>
                  <a:pt x="16279" y="8079"/>
                </a:lnTo>
                <a:lnTo>
                  <a:pt x="16304" y="8103"/>
                </a:lnTo>
                <a:lnTo>
                  <a:pt x="16377" y="8128"/>
                </a:lnTo>
                <a:lnTo>
                  <a:pt x="16474" y="8128"/>
                </a:lnTo>
                <a:lnTo>
                  <a:pt x="16523" y="8103"/>
                </a:lnTo>
                <a:lnTo>
                  <a:pt x="16547" y="8055"/>
                </a:lnTo>
                <a:lnTo>
                  <a:pt x="16571" y="8006"/>
                </a:lnTo>
                <a:lnTo>
                  <a:pt x="16571" y="7957"/>
                </a:lnTo>
                <a:lnTo>
                  <a:pt x="16547" y="7836"/>
                </a:lnTo>
                <a:lnTo>
                  <a:pt x="16523" y="7738"/>
                </a:lnTo>
                <a:lnTo>
                  <a:pt x="16474" y="7641"/>
                </a:lnTo>
                <a:lnTo>
                  <a:pt x="16401" y="7544"/>
                </a:lnTo>
                <a:lnTo>
                  <a:pt x="16328" y="7495"/>
                </a:lnTo>
                <a:close/>
                <a:moveTo>
                  <a:pt x="2897" y="7836"/>
                </a:moveTo>
                <a:lnTo>
                  <a:pt x="2799" y="7860"/>
                </a:lnTo>
                <a:lnTo>
                  <a:pt x="2702" y="7909"/>
                </a:lnTo>
                <a:lnTo>
                  <a:pt x="2629" y="7982"/>
                </a:lnTo>
                <a:lnTo>
                  <a:pt x="2556" y="8079"/>
                </a:lnTo>
                <a:lnTo>
                  <a:pt x="2507" y="8201"/>
                </a:lnTo>
                <a:lnTo>
                  <a:pt x="2507" y="8347"/>
                </a:lnTo>
                <a:lnTo>
                  <a:pt x="2507" y="8468"/>
                </a:lnTo>
                <a:lnTo>
                  <a:pt x="2556" y="8517"/>
                </a:lnTo>
                <a:lnTo>
                  <a:pt x="2580" y="8566"/>
                </a:lnTo>
                <a:lnTo>
                  <a:pt x="2678" y="8614"/>
                </a:lnTo>
                <a:lnTo>
                  <a:pt x="2799" y="8614"/>
                </a:lnTo>
                <a:lnTo>
                  <a:pt x="2848" y="8590"/>
                </a:lnTo>
                <a:lnTo>
                  <a:pt x="2897" y="8566"/>
                </a:lnTo>
                <a:lnTo>
                  <a:pt x="2970" y="8493"/>
                </a:lnTo>
                <a:lnTo>
                  <a:pt x="3018" y="8420"/>
                </a:lnTo>
                <a:lnTo>
                  <a:pt x="3116" y="8274"/>
                </a:lnTo>
                <a:lnTo>
                  <a:pt x="3140" y="8152"/>
                </a:lnTo>
                <a:lnTo>
                  <a:pt x="3140" y="8055"/>
                </a:lnTo>
                <a:lnTo>
                  <a:pt x="3091" y="7957"/>
                </a:lnTo>
                <a:lnTo>
                  <a:pt x="3018" y="7884"/>
                </a:lnTo>
                <a:lnTo>
                  <a:pt x="2897" y="7836"/>
                </a:lnTo>
                <a:close/>
                <a:moveTo>
                  <a:pt x="8955" y="8152"/>
                </a:moveTo>
                <a:lnTo>
                  <a:pt x="8882" y="8201"/>
                </a:lnTo>
                <a:lnTo>
                  <a:pt x="8858" y="8274"/>
                </a:lnTo>
                <a:lnTo>
                  <a:pt x="8858" y="8371"/>
                </a:lnTo>
                <a:lnTo>
                  <a:pt x="8858" y="8468"/>
                </a:lnTo>
                <a:lnTo>
                  <a:pt x="8907" y="8639"/>
                </a:lnTo>
                <a:lnTo>
                  <a:pt x="8955" y="8760"/>
                </a:lnTo>
                <a:lnTo>
                  <a:pt x="8980" y="8858"/>
                </a:lnTo>
                <a:lnTo>
                  <a:pt x="9053" y="8955"/>
                </a:lnTo>
                <a:lnTo>
                  <a:pt x="9101" y="9004"/>
                </a:lnTo>
                <a:lnTo>
                  <a:pt x="9150" y="9028"/>
                </a:lnTo>
                <a:lnTo>
                  <a:pt x="9296" y="9028"/>
                </a:lnTo>
                <a:lnTo>
                  <a:pt x="9369" y="8979"/>
                </a:lnTo>
                <a:lnTo>
                  <a:pt x="9393" y="8931"/>
                </a:lnTo>
                <a:lnTo>
                  <a:pt x="9418" y="8858"/>
                </a:lnTo>
                <a:lnTo>
                  <a:pt x="9418" y="8785"/>
                </a:lnTo>
                <a:lnTo>
                  <a:pt x="9393" y="8639"/>
                </a:lnTo>
                <a:lnTo>
                  <a:pt x="9369" y="8614"/>
                </a:lnTo>
                <a:lnTo>
                  <a:pt x="9345" y="8517"/>
                </a:lnTo>
                <a:lnTo>
                  <a:pt x="9247" y="8322"/>
                </a:lnTo>
                <a:lnTo>
                  <a:pt x="9199" y="8225"/>
                </a:lnTo>
                <a:lnTo>
                  <a:pt x="9101" y="8176"/>
                </a:lnTo>
                <a:lnTo>
                  <a:pt x="9028" y="8152"/>
                </a:lnTo>
                <a:close/>
                <a:moveTo>
                  <a:pt x="16352" y="8541"/>
                </a:moveTo>
                <a:lnTo>
                  <a:pt x="16279" y="8566"/>
                </a:lnTo>
                <a:lnTo>
                  <a:pt x="16231" y="8614"/>
                </a:lnTo>
                <a:lnTo>
                  <a:pt x="16206" y="8663"/>
                </a:lnTo>
                <a:lnTo>
                  <a:pt x="16182" y="8736"/>
                </a:lnTo>
                <a:lnTo>
                  <a:pt x="16182" y="8858"/>
                </a:lnTo>
                <a:lnTo>
                  <a:pt x="16206" y="8979"/>
                </a:lnTo>
                <a:lnTo>
                  <a:pt x="16231" y="9174"/>
                </a:lnTo>
                <a:lnTo>
                  <a:pt x="16255" y="9296"/>
                </a:lnTo>
                <a:lnTo>
                  <a:pt x="16304" y="9369"/>
                </a:lnTo>
                <a:lnTo>
                  <a:pt x="16401" y="9417"/>
                </a:lnTo>
                <a:lnTo>
                  <a:pt x="16498" y="9417"/>
                </a:lnTo>
                <a:lnTo>
                  <a:pt x="16596" y="9393"/>
                </a:lnTo>
                <a:lnTo>
                  <a:pt x="16669" y="9320"/>
                </a:lnTo>
                <a:lnTo>
                  <a:pt x="16693" y="9223"/>
                </a:lnTo>
                <a:lnTo>
                  <a:pt x="16693" y="9101"/>
                </a:lnTo>
                <a:lnTo>
                  <a:pt x="16644" y="8882"/>
                </a:lnTo>
                <a:lnTo>
                  <a:pt x="16596" y="8760"/>
                </a:lnTo>
                <a:lnTo>
                  <a:pt x="16547" y="8639"/>
                </a:lnTo>
                <a:lnTo>
                  <a:pt x="16523" y="8590"/>
                </a:lnTo>
                <a:lnTo>
                  <a:pt x="16474" y="8541"/>
                </a:lnTo>
                <a:close/>
                <a:moveTo>
                  <a:pt x="2434" y="9077"/>
                </a:moveTo>
                <a:lnTo>
                  <a:pt x="2337" y="9101"/>
                </a:lnTo>
                <a:lnTo>
                  <a:pt x="2264" y="9125"/>
                </a:lnTo>
                <a:lnTo>
                  <a:pt x="2191" y="9198"/>
                </a:lnTo>
                <a:lnTo>
                  <a:pt x="2142" y="9271"/>
                </a:lnTo>
                <a:lnTo>
                  <a:pt x="2118" y="9369"/>
                </a:lnTo>
                <a:lnTo>
                  <a:pt x="2094" y="9515"/>
                </a:lnTo>
                <a:lnTo>
                  <a:pt x="2094" y="9612"/>
                </a:lnTo>
                <a:lnTo>
                  <a:pt x="2094" y="9685"/>
                </a:lnTo>
                <a:lnTo>
                  <a:pt x="2118" y="9782"/>
                </a:lnTo>
                <a:lnTo>
                  <a:pt x="2191" y="9831"/>
                </a:lnTo>
                <a:lnTo>
                  <a:pt x="2240" y="9879"/>
                </a:lnTo>
                <a:lnTo>
                  <a:pt x="2337" y="9904"/>
                </a:lnTo>
                <a:lnTo>
                  <a:pt x="2410" y="9879"/>
                </a:lnTo>
                <a:lnTo>
                  <a:pt x="2483" y="9831"/>
                </a:lnTo>
                <a:lnTo>
                  <a:pt x="2556" y="9733"/>
                </a:lnTo>
                <a:lnTo>
                  <a:pt x="2580" y="9612"/>
                </a:lnTo>
                <a:lnTo>
                  <a:pt x="2653" y="9417"/>
                </a:lnTo>
                <a:lnTo>
                  <a:pt x="2653" y="9320"/>
                </a:lnTo>
                <a:lnTo>
                  <a:pt x="2653" y="9247"/>
                </a:lnTo>
                <a:lnTo>
                  <a:pt x="2605" y="9174"/>
                </a:lnTo>
                <a:lnTo>
                  <a:pt x="2532" y="9125"/>
                </a:lnTo>
                <a:lnTo>
                  <a:pt x="2434" y="9077"/>
                </a:lnTo>
                <a:close/>
                <a:moveTo>
                  <a:pt x="9272" y="9296"/>
                </a:moveTo>
                <a:lnTo>
                  <a:pt x="9199" y="9344"/>
                </a:lnTo>
                <a:lnTo>
                  <a:pt x="9101" y="9417"/>
                </a:lnTo>
                <a:lnTo>
                  <a:pt x="9077" y="9539"/>
                </a:lnTo>
                <a:lnTo>
                  <a:pt x="9053" y="9661"/>
                </a:lnTo>
                <a:lnTo>
                  <a:pt x="9077" y="9782"/>
                </a:lnTo>
                <a:lnTo>
                  <a:pt x="9126" y="9904"/>
                </a:lnTo>
                <a:lnTo>
                  <a:pt x="9174" y="10001"/>
                </a:lnTo>
                <a:lnTo>
                  <a:pt x="9247" y="10123"/>
                </a:lnTo>
                <a:lnTo>
                  <a:pt x="9320" y="10196"/>
                </a:lnTo>
                <a:lnTo>
                  <a:pt x="9393" y="10220"/>
                </a:lnTo>
                <a:lnTo>
                  <a:pt x="9442" y="10220"/>
                </a:lnTo>
                <a:lnTo>
                  <a:pt x="9564" y="10196"/>
                </a:lnTo>
                <a:lnTo>
                  <a:pt x="9612" y="10147"/>
                </a:lnTo>
                <a:lnTo>
                  <a:pt x="9661" y="10123"/>
                </a:lnTo>
                <a:lnTo>
                  <a:pt x="9685" y="10050"/>
                </a:lnTo>
                <a:lnTo>
                  <a:pt x="9685" y="10001"/>
                </a:lnTo>
                <a:lnTo>
                  <a:pt x="9685" y="9904"/>
                </a:lnTo>
                <a:lnTo>
                  <a:pt x="9637" y="9806"/>
                </a:lnTo>
                <a:lnTo>
                  <a:pt x="9539" y="9636"/>
                </a:lnTo>
                <a:lnTo>
                  <a:pt x="9515" y="9515"/>
                </a:lnTo>
                <a:lnTo>
                  <a:pt x="9442" y="9393"/>
                </a:lnTo>
                <a:lnTo>
                  <a:pt x="9393" y="9344"/>
                </a:lnTo>
                <a:lnTo>
                  <a:pt x="9345" y="9320"/>
                </a:lnTo>
                <a:lnTo>
                  <a:pt x="9272" y="9296"/>
                </a:lnTo>
                <a:close/>
                <a:moveTo>
                  <a:pt x="16231" y="9855"/>
                </a:moveTo>
                <a:lnTo>
                  <a:pt x="16231" y="9879"/>
                </a:lnTo>
                <a:lnTo>
                  <a:pt x="16182" y="9904"/>
                </a:lnTo>
                <a:lnTo>
                  <a:pt x="16133" y="9952"/>
                </a:lnTo>
                <a:lnTo>
                  <a:pt x="16060" y="10098"/>
                </a:lnTo>
                <a:lnTo>
                  <a:pt x="16012" y="10293"/>
                </a:lnTo>
                <a:lnTo>
                  <a:pt x="16012" y="10390"/>
                </a:lnTo>
                <a:lnTo>
                  <a:pt x="16012" y="10463"/>
                </a:lnTo>
                <a:lnTo>
                  <a:pt x="16085" y="10561"/>
                </a:lnTo>
                <a:lnTo>
                  <a:pt x="16182" y="10634"/>
                </a:lnTo>
                <a:lnTo>
                  <a:pt x="16304" y="10634"/>
                </a:lnTo>
                <a:lnTo>
                  <a:pt x="16352" y="10609"/>
                </a:lnTo>
                <a:lnTo>
                  <a:pt x="16401" y="10561"/>
                </a:lnTo>
                <a:lnTo>
                  <a:pt x="16450" y="10488"/>
                </a:lnTo>
                <a:lnTo>
                  <a:pt x="16474" y="10415"/>
                </a:lnTo>
                <a:lnTo>
                  <a:pt x="16498" y="10244"/>
                </a:lnTo>
                <a:lnTo>
                  <a:pt x="16498" y="10147"/>
                </a:lnTo>
                <a:lnTo>
                  <a:pt x="16498" y="10050"/>
                </a:lnTo>
                <a:lnTo>
                  <a:pt x="16474" y="9952"/>
                </a:lnTo>
                <a:lnTo>
                  <a:pt x="16425" y="9879"/>
                </a:lnTo>
                <a:lnTo>
                  <a:pt x="16328" y="9855"/>
                </a:lnTo>
                <a:close/>
                <a:moveTo>
                  <a:pt x="2167" y="10244"/>
                </a:moveTo>
                <a:lnTo>
                  <a:pt x="2045" y="10269"/>
                </a:lnTo>
                <a:lnTo>
                  <a:pt x="1972" y="10317"/>
                </a:lnTo>
                <a:lnTo>
                  <a:pt x="1875" y="10463"/>
                </a:lnTo>
                <a:lnTo>
                  <a:pt x="1826" y="10634"/>
                </a:lnTo>
                <a:lnTo>
                  <a:pt x="1802" y="10804"/>
                </a:lnTo>
                <a:lnTo>
                  <a:pt x="1850" y="10926"/>
                </a:lnTo>
                <a:lnTo>
                  <a:pt x="1923" y="11023"/>
                </a:lnTo>
                <a:lnTo>
                  <a:pt x="1948" y="11072"/>
                </a:lnTo>
                <a:lnTo>
                  <a:pt x="2021" y="11096"/>
                </a:lnTo>
                <a:lnTo>
                  <a:pt x="2118" y="11096"/>
                </a:lnTo>
                <a:lnTo>
                  <a:pt x="2191" y="11072"/>
                </a:lnTo>
                <a:lnTo>
                  <a:pt x="2215" y="11023"/>
                </a:lnTo>
                <a:lnTo>
                  <a:pt x="2288" y="10950"/>
                </a:lnTo>
                <a:lnTo>
                  <a:pt x="2313" y="10877"/>
                </a:lnTo>
                <a:lnTo>
                  <a:pt x="2337" y="10780"/>
                </a:lnTo>
                <a:lnTo>
                  <a:pt x="2337" y="10755"/>
                </a:lnTo>
                <a:lnTo>
                  <a:pt x="2337" y="10731"/>
                </a:lnTo>
                <a:lnTo>
                  <a:pt x="2386" y="10658"/>
                </a:lnTo>
                <a:lnTo>
                  <a:pt x="2410" y="10561"/>
                </a:lnTo>
                <a:lnTo>
                  <a:pt x="2434" y="10488"/>
                </a:lnTo>
                <a:lnTo>
                  <a:pt x="2410" y="10390"/>
                </a:lnTo>
                <a:lnTo>
                  <a:pt x="2337" y="10317"/>
                </a:lnTo>
                <a:lnTo>
                  <a:pt x="2264" y="10269"/>
                </a:lnTo>
                <a:lnTo>
                  <a:pt x="2167" y="10244"/>
                </a:lnTo>
                <a:close/>
                <a:moveTo>
                  <a:pt x="9661" y="10512"/>
                </a:moveTo>
                <a:lnTo>
                  <a:pt x="9612" y="10536"/>
                </a:lnTo>
                <a:lnTo>
                  <a:pt x="9539" y="10609"/>
                </a:lnTo>
                <a:lnTo>
                  <a:pt x="9491" y="10658"/>
                </a:lnTo>
                <a:lnTo>
                  <a:pt x="9491" y="10731"/>
                </a:lnTo>
                <a:lnTo>
                  <a:pt x="9491" y="10877"/>
                </a:lnTo>
                <a:lnTo>
                  <a:pt x="9539" y="11023"/>
                </a:lnTo>
                <a:lnTo>
                  <a:pt x="9588" y="11169"/>
                </a:lnTo>
                <a:lnTo>
                  <a:pt x="9637" y="11242"/>
                </a:lnTo>
                <a:lnTo>
                  <a:pt x="9710" y="11315"/>
                </a:lnTo>
                <a:lnTo>
                  <a:pt x="9783" y="11339"/>
                </a:lnTo>
                <a:lnTo>
                  <a:pt x="9880" y="11339"/>
                </a:lnTo>
                <a:lnTo>
                  <a:pt x="9977" y="11291"/>
                </a:lnTo>
                <a:lnTo>
                  <a:pt x="10026" y="11218"/>
                </a:lnTo>
                <a:lnTo>
                  <a:pt x="10075" y="11120"/>
                </a:lnTo>
                <a:lnTo>
                  <a:pt x="10050" y="11023"/>
                </a:lnTo>
                <a:lnTo>
                  <a:pt x="10002" y="10877"/>
                </a:lnTo>
                <a:lnTo>
                  <a:pt x="9929" y="10731"/>
                </a:lnTo>
                <a:lnTo>
                  <a:pt x="9831" y="10609"/>
                </a:lnTo>
                <a:lnTo>
                  <a:pt x="9783" y="10561"/>
                </a:lnTo>
                <a:lnTo>
                  <a:pt x="9710" y="10536"/>
                </a:lnTo>
                <a:lnTo>
                  <a:pt x="9661" y="10512"/>
                </a:lnTo>
                <a:close/>
                <a:moveTo>
                  <a:pt x="15987" y="10999"/>
                </a:moveTo>
                <a:lnTo>
                  <a:pt x="15890" y="11047"/>
                </a:lnTo>
                <a:lnTo>
                  <a:pt x="15817" y="11120"/>
                </a:lnTo>
                <a:lnTo>
                  <a:pt x="15720" y="11291"/>
                </a:lnTo>
                <a:lnTo>
                  <a:pt x="15598" y="11461"/>
                </a:lnTo>
                <a:lnTo>
                  <a:pt x="15525" y="11631"/>
                </a:lnTo>
                <a:lnTo>
                  <a:pt x="15525" y="11729"/>
                </a:lnTo>
                <a:lnTo>
                  <a:pt x="15549" y="11802"/>
                </a:lnTo>
                <a:lnTo>
                  <a:pt x="15598" y="11850"/>
                </a:lnTo>
                <a:lnTo>
                  <a:pt x="15647" y="11899"/>
                </a:lnTo>
                <a:lnTo>
                  <a:pt x="15720" y="11948"/>
                </a:lnTo>
                <a:lnTo>
                  <a:pt x="15793" y="11948"/>
                </a:lnTo>
                <a:lnTo>
                  <a:pt x="15866" y="11923"/>
                </a:lnTo>
                <a:lnTo>
                  <a:pt x="15939" y="11875"/>
                </a:lnTo>
                <a:lnTo>
                  <a:pt x="16036" y="11704"/>
                </a:lnTo>
                <a:lnTo>
                  <a:pt x="16109" y="11510"/>
                </a:lnTo>
                <a:lnTo>
                  <a:pt x="16182" y="11315"/>
                </a:lnTo>
                <a:lnTo>
                  <a:pt x="16206" y="11218"/>
                </a:lnTo>
                <a:lnTo>
                  <a:pt x="16206" y="11120"/>
                </a:lnTo>
                <a:lnTo>
                  <a:pt x="16182" y="11047"/>
                </a:lnTo>
                <a:lnTo>
                  <a:pt x="16133" y="11023"/>
                </a:lnTo>
                <a:lnTo>
                  <a:pt x="16060" y="10999"/>
                </a:lnTo>
                <a:close/>
                <a:moveTo>
                  <a:pt x="1996" y="11437"/>
                </a:moveTo>
                <a:lnTo>
                  <a:pt x="1948" y="11461"/>
                </a:lnTo>
                <a:lnTo>
                  <a:pt x="1875" y="11485"/>
                </a:lnTo>
                <a:lnTo>
                  <a:pt x="1826" y="11558"/>
                </a:lnTo>
                <a:lnTo>
                  <a:pt x="1802" y="11607"/>
                </a:lnTo>
                <a:lnTo>
                  <a:pt x="1777" y="11680"/>
                </a:lnTo>
                <a:lnTo>
                  <a:pt x="1777" y="11826"/>
                </a:lnTo>
                <a:lnTo>
                  <a:pt x="1777" y="11899"/>
                </a:lnTo>
                <a:lnTo>
                  <a:pt x="1802" y="12021"/>
                </a:lnTo>
                <a:lnTo>
                  <a:pt x="1850" y="12094"/>
                </a:lnTo>
                <a:lnTo>
                  <a:pt x="1899" y="12142"/>
                </a:lnTo>
                <a:lnTo>
                  <a:pt x="1972" y="12167"/>
                </a:lnTo>
                <a:lnTo>
                  <a:pt x="2069" y="12167"/>
                </a:lnTo>
                <a:lnTo>
                  <a:pt x="2118" y="12142"/>
                </a:lnTo>
                <a:lnTo>
                  <a:pt x="2191" y="12094"/>
                </a:lnTo>
                <a:lnTo>
                  <a:pt x="2215" y="12021"/>
                </a:lnTo>
                <a:lnTo>
                  <a:pt x="2264" y="11875"/>
                </a:lnTo>
                <a:lnTo>
                  <a:pt x="2288" y="11753"/>
                </a:lnTo>
                <a:lnTo>
                  <a:pt x="2288" y="11680"/>
                </a:lnTo>
                <a:lnTo>
                  <a:pt x="2288" y="11607"/>
                </a:lnTo>
                <a:lnTo>
                  <a:pt x="2264" y="11534"/>
                </a:lnTo>
                <a:lnTo>
                  <a:pt x="2215" y="11485"/>
                </a:lnTo>
                <a:lnTo>
                  <a:pt x="2142" y="11437"/>
                </a:lnTo>
                <a:close/>
                <a:moveTo>
                  <a:pt x="10221" y="11753"/>
                </a:moveTo>
                <a:lnTo>
                  <a:pt x="10123" y="11802"/>
                </a:lnTo>
                <a:lnTo>
                  <a:pt x="10075" y="11875"/>
                </a:lnTo>
                <a:lnTo>
                  <a:pt x="10075" y="11996"/>
                </a:lnTo>
                <a:lnTo>
                  <a:pt x="10123" y="12094"/>
                </a:lnTo>
                <a:lnTo>
                  <a:pt x="10172" y="12191"/>
                </a:lnTo>
                <a:lnTo>
                  <a:pt x="10342" y="12337"/>
                </a:lnTo>
                <a:lnTo>
                  <a:pt x="10440" y="12410"/>
                </a:lnTo>
                <a:lnTo>
                  <a:pt x="10561" y="12483"/>
                </a:lnTo>
                <a:lnTo>
                  <a:pt x="10683" y="12532"/>
                </a:lnTo>
                <a:lnTo>
                  <a:pt x="10829" y="12532"/>
                </a:lnTo>
                <a:lnTo>
                  <a:pt x="10926" y="12507"/>
                </a:lnTo>
                <a:lnTo>
                  <a:pt x="10999" y="12459"/>
                </a:lnTo>
                <a:lnTo>
                  <a:pt x="11048" y="12386"/>
                </a:lnTo>
                <a:lnTo>
                  <a:pt x="11072" y="12313"/>
                </a:lnTo>
                <a:lnTo>
                  <a:pt x="11072" y="12240"/>
                </a:lnTo>
                <a:lnTo>
                  <a:pt x="11048" y="12167"/>
                </a:lnTo>
                <a:lnTo>
                  <a:pt x="10975" y="12094"/>
                </a:lnTo>
                <a:lnTo>
                  <a:pt x="10902" y="12045"/>
                </a:lnTo>
                <a:lnTo>
                  <a:pt x="10756" y="12021"/>
                </a:lnTo>
                <a:lnTo>
                  <a:pt x="10634" y="11948"/>
                </a:lnTo>
                <a:lnTo>
                  <a:pt x="10488" y="11826"/>
                </a:lnTo>
                <a:lnTo>
                  <a:pt x="10415" y="11777"/>
                </a:lnTo>
                <a:lnTo>
                  <a:pt x="10318" y="11753"/>
                </a:lnTo>
                <a:close/>
                <a:moveTo>
                  <a:pt x="15306" y="11996"/>
                </a:moveTo>
                <a:lnTo>
                  <a:pt x="15257" y="12045"/>
                </a:lnTo>
                <a:lnTo>
                  <a:pt x="15136" y="12167"/>
                </a:lnTo>
                <a:lnTo>
                  <a:pt x="15014" y="12288"/>
                </a:lnTo>
                <a:lnTo>
                  <a:pt x="14868" y="12386"/>
                </a:lnTo>
                <a:lnTo>
                  <a:pt x="14795" y="12434"/>
                </a:lnTo>
                <a:lnTo>
                  <a:pt x="14722" y="12483"/>
                </a:lnTo>
                <a:lnTo>
                  <a:pt x="14698" y="12532"/>
                </a:lnTo>
                <a:lnTo>
                  <a:pt x="14698" y="12605"/>
                </a:lnTo>
                <a:lnTo>
                  <a:pt x="14722" y="12653"/>
                </a:lnTo>
                <a:lnTo>
                  <a:pt x="14746" y="12678"/>
                </a:lnTo>
                <a:lnTo>
                  <a:pt x="14868" y="12726"/>
                </a:lnTo>
                <a:lnTo>
                  <a:pt x="14990" y="12726"/>
                </a:lnTo>
                <a:lnTo>
                  <a:pt x="15111" y="12702"/>
                </a:lnTo>
                <a:lnTo>
                  <a:pt x="15209" y="12629"/>
                </a:lnTo>
                <a:lnTo>
                  <a:pt x="15330" y="12556"/>
                </a:lnTo>
                <a:lnTo>
                  <a:pt x="15428" y="12483"/>
                </a:lnTo>
                <a:lnTo>
                  <a:pt x="15501" y="12386"/>
                </a:lnTo>
                <a:lnTo>
                  <a:pt x="15574" y="12288"/>
                </a:lnTo>
                <a:lnTo>
                  <a:pt x="15598" y="12215"/>
                </a:lnTo>
                <a:lnTo>
                  <a:pt x="15598" y="12142"/>
                </a:lnTo>
                <a:lnTo>
                  <a:pt x="15574" y="12094"/>
                </a:lnTo>
                <a:lnTo>
                  <a:pt x="15525" y="12045"/>
                </a:lnTo>
                <a:lnTo>
                  <a:pt x="15452" y="11996"/>
                </a:lnTo>
                <a:close/>
                <a:moveTo>
                  <a:pt x="14114" y="12605"/>
                </a:moveTo>
                <a:lnTo>
                  <a:pt x="14041" y="12629"/>
                </a:lnTo>
                <a:lnTo>
                  <a:pt x="13968" y="12678"/>
                </a:lnTo>
                <a:lnTo>
                  <a:pt x="13895" y="12726"/>
                </a:lnTo>
                <a:lnTo>
                  <a:pt x="13797" y="12751"/>
                </a:lnTo>
                <a:lnTo>
                  <a:pt x="13700" y="12751"/>
                </a:lnTo>
                <a:lnTo>
                  <a:pt x="13578" y="12775"/>
                </a:lnTo>
                <a:lnTo>
                  <a:pt x="13481" y="12848"/>
                </a:lnTo>
                <a:lnTo>
                  <a:pt x="13432" y="12872"/>
                </a:lnTo>
                <a:lnTo>
                  <a:pt x="13408" y="12921"/>
                </a:lnTo>
                <a:lnTo>
                  <a:pt x="13408" y="12970"/>
                </a:lnTo>
                <a:lnTo>
                  <a:pt x="13432" y="13018"/>
                </a:lnTo>
                <a:lnTo>
                  <a:pt x="13457" y="13091"/>
                </a:lnTo>
                <a:lnTo>
                  <a:pt x="13505" y="13116"/>
                </a:lnTo>
                <a:lnTo>
                  <a:pt x="13603" y="13164"/>
                </a:lnTo>
                <a:lnTo>
                  <a:pt x="13724" y="13189"/>
                </a:lnTo>
                <a:lnTo>
                  <a:pt x="13870" y="13189"/>
                </a:lnTo>
                <a:lnTo>
                  <a:pt x="14016" y="13164"/>
                </a:lnTo>
                <a:lnTo>
                  <a:pt x="14162" y="13091"/>
                </a:lnTo>
                <a:lnTo>
                  <a:pt x="14284" y="12994"/>
                </a:lnTo>
                <a:lnTo>
                  <a:pt x="14333" y="12945"/>
                </a:lnTo>
                <a:lnTo>
                  <a:pt x="14357" y="12872"/>
                </a:lnTo>
                <a:lnTo>
                  <a:pt x="14357" y="12799"/>
                </a:lnTo>
                <a:lnTo>
                  <a:pt x="14357" y="12726"/>
                </a:lnTo>
                <a:lnTo>
                  <a:pt x="14333" y="12678"/>
                </a:lnTo>
                <a:lnTo>
                  <a:pt x="14284" y="12653"/>
                </a:lnTo>
                <a:lnTo>
                  <a:pt x="14235" y="12605"/>
                </a:lnTo>
                <a:close/>
                <a:moveTo>
                  <a:pt x="6668" y="512"/>
                </a:moveTo>
                <a:lnTo>
                  <a:pt x="6887" y="755"/>
                </a:lnTo>
                <a:lnTo>
                  <a:pt x="7130" y="950"/>
                </a:lnTo>
                <a:lnTo>
                  <a:pt x="7398" y="1120"/>
                </a:lnTo>
                <a:lnTo>
                  <a:pt x="7666" y="1290"/>
                </a:lnTo>
                <a:lnTo>
                  <a:pt x="8250" y="1558"/>
                </a:lnTo>
                <a:lnTo>
                  <a:pt x="8834" y="1801"/>
                </a:lnTo>
                <a:lnTo>
                  <a:pt x="9320" y="2020"/>
                </a:lnTo>
                <a:lnTo>
                  <a:pt x="9807" y="2215"/>
                </a:lnTo>
                <a:lnTo>
                  <a:pt x="10780" y="2604"/>
                </a:lnTo>
                <a:lnTo>
                  <a:pt x="11194" y="2799"/>
                </a:lnTo>
                <a:lnTo>
                  <a:pt x="11559" y="3018"/>
                </a:lnTo>
                <a:lnTo>
                  <a:pt x="11729" y="3115"/>
                </a:lnTo>
                <a:lnTo>
                  <a:pt x="11924" y="3188"/>
                </a:lnTo>
                <a:lnTo>
                  <a:pt x="12094" y="3261"/>
                </a:lnTo>
                <a:lnTo>
                  <a:pt x="12240" y="3358"/>
                </a:lnTo>
                <a:lnTo>
                  <a:pt x="12264" y="3407"/>
                </a:lnTo>
                <a:lnTo>
                  <a:pt x="12313" y="3456"/>
                </a:lnTo>
                <a:lnTo>
                  <a:pt x="12410" y="3480"/>
                </a:lnTo>
                <a:lnTo>
                  <a:pt x="12435" y="3942"/>
                </a:lnTo>
                <a:lnTo>
                  <a:pt x="11851" y="3650"/>
                </a:lnTo>
                <a:lnTo>
                  <a:pt x="11389" y="3407"/>
                </a:lnTo>
                <a:lnTo>
                  <a:pt x="11170" y="3310"/>
                </a:lnTo>
                <a:lnTo>
                  <a:pt x="10926" y="3237"/>
                </a:lnTo>
                <a:lnTo>
                  <a:pt x="10878" y="3237"/>
                </a:lnTo>
                <a:lnTo>
                  <a:pt x="10853" y="3261"/>
                </a:lnTo>
                <a:lnTo>
                  <a:pt x="10853" y="3285"/>
                </a:lnTo>
                <a:lnTo>
                  <a:pt x="10853" y="3310"/>
                </a:lnTo>
                <a:lnTo>
                  <a:pt x="11024" y="3480"/>
                </a:lnTo>
                <a:lnTo>
                  <a:pt x="11218" y="3626"/>
                </a:lnTo>
                <a:lnTo>
                  <a:pt x="11608" y="3869"/>
                </a:lnTo>
                <a:lnTo>
                  <a:pt x="12045" y="4113"/>
                </a:lnTo>
                <a:lnTo>
                  <a:pt x="12459" y="4307"/>
                </a:lnTo>
                <a:lnTo>
                  <a:pt x="12483" y="4818"/>
                </a:lnTo>
                <a:lnTo>
                  <a:pt x="12337" y="4770"/>
                </a:lnTo>
                <a:lnTo>
                  <a:pt x="12216" y="4721"/>
                </a:lnTo>
                <a:lnTo>
                  <a:pt x="12021" y="4672"/>
                </a:lnTo>
                <a:lnTo>
                  <a:pt x="11729" y="4526"/>
                </a:lnTo>
                <a:lnTo>
                  <a:pt x="11413" y="4380"/>
                </a:lnTo>
                <a:lnTo>
                  <a:pt x="11218" y="4259"/>
                </a:lnTo>
                <a:lnTo>
                  <a:pt x="11121" y="4234"/>
                </a:lnTo>
                <a:lnTo>
                  <a:pt x="11024" y="4210"/>
                </a:lnTo>
                <a:lnTo>
                  <a:pt x="10975" y="4210"/>
                </a:lnTo>
                <a:lnTo>
                  <a:pt x="10951" y="4259"/>
                </a:lnTo>
                <a:lnTo>
                  <a:pt x="10951" y="4283"/>
                </a:lnTo>
                <a:lnTo>
                  <a:pt x="10951" y="4332"/>
                </a:lnTo>
                <a:lnTo>
                  <a:pt x="11024" y="4429"/>
                </a:lnTo>
                <a:lnTo>
                  <a:pt x="11121" y="4526"/>
                </a:lnTo>
                <a:lnTo>
                  <a:pt x="11218" y="4599"/>
                </a:lnTo>
                <a:lnTo>
                  <a:pt x="11340" y="4672"/>
                </a:lnTo>
                <a:lnTo>
                  <a:pt x="11608" y="4818"/>
                </a:lnTo>
                <a:lnTo>
                  <a:pt x="11826" y="4916"/>
                </a:lnTo>
                <a:lnTo>
                  <a:pt x="12143" y="5037"/>
                </a:lnTo>
                <a:lnTo>
                  <a:pt x="12313" y="5086"/>
                </a:lnTo>
                <a:lnTo>
                  <a:pt x="12410" y="5086"/>
                </a:lnTo>
                <a:lnTo>
                  <a:pt x="12483" y="5062"/>
                </a:lnTo>
                <a:lnTo>
                  <a:pt x="12483" y="5743"/>
                </a:lnTo>
                <a:lnTo>
                  <a:pt x="12289" y="5621"/>
                </a:lnTo>
                <a:lnTo>
                  <a:pt x="12094" y="5475"/>
                </a:lnTo>
                <a:lnTo>
                  <a:pt x="11608" y="5256"/>
                </a:lnTo>
                <a:lnTo>
                  <a:pt x="11194" y="5110"/>
                </a:lnTo>
                <a:lnTo>
                  <a:pt x="11024" y="5062"/>
                </a:lnTo>
                <a:lnTo>
                  <a:pt x="10926" y="5062"/>
                </a:lnTo>
                <a:lnTo>
                  <a:pt x="10902" y="5086"/>
                </a:lnTo>
                <a:lnTo>
                  <a:pt x="10878" y="5110"/>
                </a:lnTo>
                <a:lnTo>
                  <a:pt x="10951" y="5232"/>
                </a:lnTo>
                <a:lnTo>
                  <a:pt x="11024" y="5305"/>
                </a:lnTo>
                <a:lnTo>
                  <a:pt x="11121" y="5378"/>
                </a:lnTo>
                <a:lnTo>
                  <a:pt x="11267" y="5451"/>
                </a:lnTo>
                <a:lnTo>
                  <a:pt x="11535" y="5548"/>
                </a:lnTo>
                <a:lnTo>
                  <a:pt x="11754" y="5646"/>
                </a:lnTo>
                <a:lnTo>
                  <a:pt x="12094" y="5792"/>
                </a:lnTo>
                <a:lnTo>
                  <a:pt x="12240" y="5889"/>
                </a:lnTo>
                <a:lnTo>
                  <a:pt x="12386" y="6011"/>
                </a:lnTo>
                <a:lnTo>
                  <a:pt x="12483" y="6108"/>
                </a:lnTo>
                <a:lnTo>
                  <a:pt x="12483" y="6254"/>
                </a:lnTo>
                <a:lnTo>
                  <a:pt x="12337" y="6157"/>
                </a:lnTo>
                <a:lnTo>
                  <a:pt x="12191" y="6084"/>
                </a:lnTo>
                <a:lnTo>
                  <a:pt x="11899" y="5938"/>
                </a:lnTo>
                <a:lnTo>
                  <a:pt x="11705" y="5816"/>
                </a:lnTo>
                <a:lnTo>
                  <a:pt x="11510" y="5743"/>
                </a:lnTo>
                <a:lnTo>
                  <a:pt x="11291" y="5670"/>
                </a:lnTo>
                <a:lnTo>
                  <a:pt x="11194" y="5670"/>
                </a:lnTo>
                <a:lnTo>
                  <a:pt x="11097" y="5694"/>
                </a:lnTo>
                <a:lnTo>
                  <a:pt x="11072" y="5694"/>
                </a:lnTo>
                <a:lnTo>
                  <a:pt x="11072" y="5719"/>
                </a:lnTo>
                <a:lnTo>
                  <a:pt x="11145" y="5816"/>
                </a:lnTo>
                <a:lnTo>
                  <a:pt x="11218" y="5889"/>
                </a:lnTo>
                <a:lnTo>
                  <a:pt x="11413" y="6035"/>
                </a:lnTo>
                <a:lnTo>
                  <a:pt x="11826" y="6254"/>
                </a:lnTo>
                <a:lnTo>
                  <a:pt x="12143" y="6449"/>
                </a:lnTo>
                <a:lnTo>
                  <a:pt x="12289" y="6522"/>
                </a:lnTo>
                <a:lnTo>
                  <a:pt x="12459" y="6570"/>
                </a:lnTo>
                <a:lnTo>
                  <a:pt x="12459" y="6838"/>
                </a:lnTo>
                <a:lnTo>
                  <a:pt x="12459" y="6862"/>
                </a:lnTo>
                <a:lnTo>
                  <a:pt x="12337" y="6765"/>
                </a:lnTo>
                <a:lnTo>
                  <a:pt x="12216" y="6668"/>
                </a:lnTo>
                <a:lnTo>
                  <a:pt x="12094" y="6619"/>
                </a:lnTo>
                <a:lnTo>
                  <a:pt x="11924" y="6546"/>
                </a:lnTo>
                <a:lnTo>
                  <a:pt x="11729" y="6473"/>
                </a:lnTo>
                <a:lnTo>
                  <a:pt x="11486" y="6424"/>
                </a:lnTo>
                <a:lnTo>
                  <a:pt x="11267" y="6376"/>
                </a:lnTo>
                <a:lnTo>
                  <a:pt x="11072" y="6303"/>
                </a:lnTo>
                <a:lnTo>
                  <a:pt x="11048" y="6303"/>
                </a:lnTo>
                <a:lnTo>
                  <a:pt x="11048" y="6327"/>
                </a:lnTo>
                <a:lnTo>
                  <a:pt x="11145" y="6449"/>
                </a:lnTo>
                <a:lnTo>
                  <a:pt x="11267" y="6546"/>
                </a:lnTo>
                <a:lnTo>
                  <a:pt x="11389" y="6619"/>
                </a:lnTo>
                <a:lnTo>
                  <a:pt x="11535" y="6692"/>
                </a:lnTo>
                <a:lnTo>
                  <a:pt x="11948" y="6862"/>
                </a:lnTo>
                <a:lnTo>
                  <a:pt x="12143" y="6960"/>
                </a:lnTo>
                <a:lnTo>
                  <a:pt x="12216" y="7033"/>
                </a:lnTo>
                <a:lnTo>
                  <a:pt x="12289" y="7106"/>
                </a:lnTo>
                <a:lnTo>
                  <a:pt x="12362" y="7179"/>
                </a:lnTo>
                <a:lnTo>
                  <a:pt x="12459" y="7179"/>
                </a:lnTo>
                <a:lnTo>
                  <a:pt x="12459" y="7592"/>
                </a:lnTo>
                <a:lnTo>
                  <a:pt x="12264" y="7495"/>
                </a:lnTo>
                <a:lnTo>
                  <a:pt x="12070" y="7422"/>
                </a:lnTo>
                <a:lnTo>
                  <a:pt x="11802" y="7349"/>
                </a:lnTo>
                <a:lnTo>
                  <a:pt x="11389" y="7106"/>
                </a:lnTo>
                <a:lnTo>
                  <a:pt x="11121" y="7008"/>
                </a:lnTo>
                <a:lnTo>
                  <a:pt x="11024" y="6984"/>
                </a:lnTo>
                <a:lnTo>
                  <a:pt x="10999" y="6984"/>
                </a:lnTo>
                <a:lnTo>
                  <a:pt x="10975" y="7008"/>
                </a:lnTo>
                <a:lnTo>
                  <a:pt x="10975" y="7057"/>
                </a:lnTo>
                <a:lnTo>
                  <a:pt x="10975" y="7106"/>
                </a:lnTo>
                <a:lnTo>
                  <a:pt x="10999" y="7227"/>
                </a:lnTo>
                <a:lnTo>
                  <a:pt x="11097" y="7325"/>
                </a:lnTo>
                <a:lnTo>
                  <a:pt x="11194" y="7398"/>
                </a:lnTo>
                <a:lnTo>
                  <a:pt x="11437" y="7544"/>
                </a:lnTo>
                <a:lnTo>
                  <a:pt x="11632" y="7641"/>
                </a:lnTo>
                <a:lnTo>
                  <a:pt x="11997" y="7836"/>
                </a:lnTo>
                <a:lnTo>
                  <a:pt x="12240" y="7909"/>
                </a:lnTo>
                <a:lnTo>
                  <a:pt x="12362" y="7933"/>
                </a:lnTo>
                <a:lnTo>
                  <a:pt x="12459" y="7957"/>
                </a:lnTo>
                <a:lnTo>
                  <a:pt x="12459" y="8298"/>
                </a:lnTo>
                <a:lnTo>
                  <a:pt x="12216" y="8176"/>
                </a:lnTo>
                <a:lnTo>
                  <a:pt x="11972" y="8055"/>
                </a:lnTo>
                <a:lnTo>
                  <a:pt x="11754" y="7909"/>
                </a:lnTo>
                <a:lnTo>
                  <a:pt x="11535" y="7738"/>
                </a:lnTo>
                <a:lnTo>
                  <a:pt x="11413" y="7665"/>
                </a:lnTo>
                <a:lnTo>
                  <a:pt x="11291" y="7617"/>
                </a:lnTo>
                <a:lnTo>
                  <a:pt x="11170" y="7592"/>
                </a:lnTo>
                <a:lnTo>
                  <a:pt x="11048" y="7568"/>
                </a:lnTo>
                <a:lnTo>
                  <a:pt x="11048" y="7592"/>
                </a:lnTo>
                <a:lnTo>
                  <a:pt x="11024" y="7617"/>
                </a:lnTo>
                <a:lnTo>
                  <a:pt x="11072" y="7714"/>
                </a:lnTo>
                <a:lnTo>
                  <a:pt x="11145" y="7836"/>
                </a:lnTo>
                <a:lnTo>
                  <a:pt x="11243" y="7933"/>
                </a:lnTo>
                <a:lnTo>
                  <a:pt x="11364" y="8006"/>
                </a:lnTo>
                <a:lnTo>
                  <a:pt x="11583" y="8176"/>
                </a:lnTo>
                <a:lnTo>
                  <a:pt x="11802" y="8322"/>
                </a:lnTo>
                <a:lnTo>
                  <a:pt x="12118" y="8493"/>
                </a:lnTo>
                <a:lnTo>
                  <a:pt x="12289" y="8590"/>
                </a:lnTo>
                <a:lnTo>
                  <a:pt x="12459" y="8663"/>
                </a:lnTo>
                <a:lnTo>
                  <a:pt x="12483" y="9101"/>
                </a:lnTo>
                <a:lnTo>
                  <a:pt x="12435" y="9028"/>
                </a:lnTo>
                <a:lnTo>
                  <a:pt x="12386" y="8979"/>
                </a:lnTo>
                <a:lnTo>
                  <a:pt x="12216" y="8882"/>
                </a:lnTo>
                <a:lnTo>
                  <a:pt x="11899" y="8736"/>
                </a:lnTo>
                <a:lnTo>
                  <a:pt x="11559" y="8517"/>
                </a:lnTo>
                <a:lnTo>
                  <a:pt x="11364" y="8420"/>
                </a:lnTo>
                <a:lnTo>
                  <a:pt x="11291" y="8395"/>
                </a:lnTo>
                <a:lnTo>
                  <a:pt x="11194" y="8371"/>
                </a:lnTo>
                <a:lnTo>
                  <a:pt x="11170" y="8371"/>
                </a:lnTo>
                <a:lnTo>
                  <a:pt x="11170" y="8395"/>
                </a:lnTo>
                <a:lnTo>
                  <a:pt x="11194" y="8493"/>
                </a:lnTo>
                <a:lnTo>
                  <a:pt x="11218" y="8566"/>
                </a:lnTo>
                <a:lnTo>
                  <a:pt x="11364" y="8712"/>
                </a:lnTo>
                <a:lnTo>
                  <a:pt x="11535" y="8858"/>
                </a:lnTo>
                <a:lnTo>
                  <a:pt x="11681" y="8955"/>
                </a:lnTo>
                <a:lnTo>
                  <a:pt x="11851" y="9052"/>
                </a:lnTo>
                <a:lnTo>
                  <a:pt x="12070" y="9174"/>
                </a:lnTo>
                <a:lnTo>
                  <a:pt x="12167" y="9223"/>
                </a:lnTo>
                <a:lnTo>
                  <a:pt x="12264" y="9247"/>
                </a:lnTo>
                <a:lnTo>
                  <a:pt x="12362" y="9247"/>
                </a:lnTo>
                <a:lnTo>
                  <a:pt x="12459" y="9223"/>
                </a:lnTo>
                <a:lnTo>
                  <a:pt x="12483" y="9198"/>
                </a:lnTo>
                <a:lnTo>
                  <a:pt x="12508" y="10025"/>
                </a:lnTo>
                <a:lnTo>
                  <a:pt x="12386" y="9879"/>
                </a:lnTo>
                <a:lnTo>
                  <a:pt x="12240" y="9758"/>
                </a:lnTo>
                <a:lnTo>
                  <a:pt x="11924" y="9515"/>
                </a:lnTo>
                <a:lnTo>
                  <a:pt x="11608" y="9296"/>
                </a:lnTo>
                <a:lnTo>
                  <a:pt x="11267" y="9101"/>
                </a:lnTo>
                <a:lnTo>
                  <a:pt x="11243" y="9077"/>
                </a:lnTo>
                <a:lnTo>
                  <a:pt x="11218" y="9101"/>
                </a:lnTo>
                <a:lnTo>
                  <a:pt x="11218" y="9125"/>
                </a:lnTo>
                <a:lnTo>
                  <a:pt x="11218" y="9150"/>
                </a:lnTo>
                <a:lnTo>
                  <a:pt x="11340" y="9296"/>
                </a:lnTo>
                <a:lnTo>
                  <a:pt x="11462" y="9466"/>
                </a:lnTo>
                <a:lnTo>
                  <a:pt x="11608" y="9612"/>
                </a:lnTo>
                <a:lnTo>
                  <a:pt x="11754" y="9733"/>
                </a:lnTo>
                <a:lnTo>
                  <a:pt x="11924" y="9855"/>
                </a:lnTo>
                <a:lnTo>
                  <a:pt x="12094" y="9952"/>
                </a:lnTo>
                <a:lnTo>
                  <a:pt x="12289" y="10050"/>
                </a:lnTo>
                <a:lnTo>
                  <a:pt x="12459" y="10098"/>
                </a:lnTo>
                <a:lnTo>
                  <a:pt x="12508" y="10098"/>
                </a:lnTo>
                <a:lnTo>
                  <a:pt x="12508" y="10488"/>
                </a:lnTo>
                <a:lnTo>
                  <a:pt x="12289" y="10317"/>
                </a:lnTo>
                <a:lnTo>
                  <a:pt x="11802" y="10001"/>
                </a:lnTo>
                <a:lnTo>
                  <a:pt x="11608" y="9855"/>
                </a:lnTo>
                <a:lnTo>
                  <a:pt x="11486" y="9782"/>
                </a:lnTo>
                <a:lnTo>
                  <a:pt x="11389" y="9733"/>
                </a:lnTo>
                <a:lnTo>
                  <a:pt x="11364" y="9758"/>
                </a:lnTo>
                <a:lnTo>
                  <a:pt x="11364" y="9855"/>
                </a:lnTo>
                <a:lnTo>
                  <a:pt x="11389" y="9952"/>
                </a:lnTo>
                <a:lnTo>
                  <a:pt x="11437" y="10050"/>
                </a:lnTo>
                <a:lnTo>
                  <a:pt x="11510" y="10147"/>
                </a:lnTo>
                <a:lnTo>
                  <a:pt x="11681" y="10317"/>
                </a:lnTo>
                <a:lnTo>
                  <a:pt x="11851" y="10439"/>
                </a:lnTo>
                <a:lnTo>
                  <a:pt x="12094" y="10585"/>
                </a:lnTo>
                <a:lnTo>
                  <a:pt x="12313" y="10780"/>
                </a:lnTo>
                <a:lnTo>
                  <a:pt x="12410" y="10877"/>
                </a:lnTo>
                <a:lnTo>
                  <a:pt x="12508" y="10999"/>
                </a:lnTo>
                <a:lnTo>
                  <a:pt x="12483" y="11291"/>
                </a:lnTo>
                <a:lnTo>
                  <a:pt x="11875" y="10901"/>
                </a:lnTo>
                <a:lnTo>
                  <a:pt x="11705" y="10780"/>
                </a:lnTo>
                <a:lnTo>
                  <a:pt x="11535" y="10658"/>
                </a:lnTo>
                <a:lnTo>
                  <a:pt x="11462" y="10609"/>
                </a:lnTo>
                <a:lnTo>
                  <a:pt x="11364" y="10585"/>
                </a:lnTo>
                <a:lnTo>
                  <a:pt x="11267" y="10561"/>
                </a:lnTo>
                <a:lnTo>
                  <a:pt x="11145" y="10585"/>
                </a:lnTo>
                <a:lnTo>
                  <a:pt x="11121" y="10609"/>
                </a:lnTo>
                <a:lnTo>
                  <a:pt x="11145" y="10634"/>
                </a:lnTo>
                <a:lnTo>
                  <a:pt x="11291" y="10780"/>
                </a:lnTo>
                <a:lnTo>
                  <a:pt x="11413" y="10926"/>
                </a:lnTo>
                <a:lnTo>
                  <a:pt x="11535" y="11072"/>
                </a:lnTo>
                <a:lnTo>
                  <a:pt x="11705" y="11218"/>
                </a:lnTo>
                <a:lnTo>
                  <a:pt x="12070" y="11485"/>
                </a:lnTo>
                <a:lnTo>
                  <a:pt x="12483" y="11729"/>
                </a:lnTo>
                <a:lnTo>
                  <a:pt x="12459" y="12094"/>
                </a:lnTo>
                <a:lnTo>
                  <a:pt x="12191" y="11923"/>
                </a:lnTo>
                <a:lnTo>
                  <a:pt x="11948" y="11777"/>
                </a:lnTo>
                <a:lnTo>
                  <a:pt x="11559" y="11558"/>
                </a:lnTo>
                <a:lnTo>
                  <a:pt x="11170" y="11388"/>
                </a:lnTo>
                <a:lnTo>
                  <a:pt x="11145" y="11388"/>
                </a:lnTo>
                <a:lnTo>
                  <a:pt x="11145" y="11485"/>
                </a:lnTo>
                <a:lnTo>
                  <a:pt x="11170" y="11558"/>
                </a:lnTo>
                <a:lnTo>
                  <a:pt x="11243" y="11704"/>
                </a:lnTo>
                <a:lnTo>
                  <a:pt x="11364" y="11850"/>
                </a:lnTo>
                <a:lnTo>
                  <a:pt x="11510" y="11948"/>
                </a:lnTo>
                <a:lnTo>
                  <a:pt x="11754" y="12118"/>
                </a:lnTo>
                <a:lnTo>
                  <a:pt x="12021" y="12288"/>
                </a:lnTo>
                <a:lnTo>
                  <a:pt x="12216" y="12434"/>
                </a:lnTo>
                <a:lnTo>
                  <a:pt x="12435" y="12556"/>
                </a:lnTo>
                <a:lnTo>
                  <a:pt x="12435" y="12799"/>
                </a:lnTo>
                <a:lnTo>
                  <a:pt x="12337" y="12824"/>
                </a:lnTo>
                <a:lnTo>
                  <a:pt x="12264" y="12848"/>
                </a:lnTo>
                <a:lnTo>
                  <a:pt x="12143" y="12775"/>
                </a:lnTo>
                <a:lnTo>
                  <a:pt x="11972" y="12629"/>
                </a:lnTo>
                <a:lnTo>
                  <a:pt x="11802" y="12507"/>
                </a:lnTo>
                <a:lnTo>
                  <a:pt x="11632" y="12361"/>
                </a:lnTo>
                <a:lnTo>
                  <a:pt x="11462" y="12240"/>
                </a:lnTo>
                <a:lnTo>
                  <a:pt x="11413" y="12240"/>
                </a:lnTo>
                <a:lnTo>
                  <a:pt x="11413" y="12288"/>
                </a:lnTo>
                <a:lnTo>
                  <a:pt x="11413" y="12361"/>
                </a:lnTo>
                <a:lnTo>
                  <a:pt x="11413" y="12434"/>
                </a:lnTo>
                <a:lnTo>
                  <a:pt x="11486" y="12605"/>
                </a:lnTo>
                <a:lnTo>
                  <a:pt x="11389" y="12605"/>
                </a:lnTo>
                <a:lnTo>
                  <a:pt x="11267" y="12653"/>
                </a:lnTo>
                <a:lnTo>
                  <a:pt x="11243" y="12678"/>
                </a:lnTo>
                <a:lnTo>
                  <a:pt x="11218" y="12726"/>
                </a:lnTo>
                <a:lnTo>
                  <a:pt x="11218" y="12775"/>
                </a:lnTo>
                <a:lnTo>
                  <a:pt x="11218" y="12848"/>
                </a:lnTo>
                <a:lnTo>
                  <a:pt x="11291" y="12921"/>
                </a:lnTo>
                <a:lnTo>
                  <a:pt x="11364" y="12994"/>
                </a:lnTo>
                <a:lnTo>
                  <a:pt x="11486" y="13043"/>
                </a:lnTo>
                <a:lnTo>
                  <a:pt x="11583" y="13091"/>
                </a:lnTo>
                <a:lnTo>
                  <a:pt x="11705" y="13140"/>
                </a:lnTo>
                <a:lnTo>
                  <a:pt x="11802" y="13140"/>
                </a:lnTo>
                <a:lnTo>
                  <a:pt x="11924" y="13116"/>
                </a:lnTo>
                <a:lnTo>
                  <a:pt x="12021" y="13067"/>
                </a:lnTo>
                <a:lnTo>
                  <a:pt x="12240" y="13189"/>
                </a:lnTo>
                <a:lnTo>
                  <a:pt x="12410" y="13335"/>
                </a:lnTo>
                <a:lnTo>
                  <a:pt x="12386" y="13602"/>
                </a:lnTo>
                <a:lnTo>
                  <a:pt x="11802" y="13286"/>
                </a:lnTo>
                <a:lnTo>
                  <a:pt x="11510" y="13140"/>
                </a:lnTo>
                <a:lnTo>
                  <a:pt x="11194" y="13018"/>
                </a:lnTo>
                <a:lnTo>
                  <a:pt x="11170" y="13018"/>
                </a:lnTo>
                <a:lnTo>
                  <a:pt x="11145" y="13116"/>
                </a:lnTo>
                <a:lnTo>
                  <a:pt x="11170" y="13213"/>
                </a:lnTo>
                <a:lnTo>
                  <a:pt x="11218" y="13286"/>
                </a:lnTo>
                <a:lnTo>
                  <a:pt x="11291" y="13359"/>
                </a:lnTo>
                <a:lnTo>
                  <a:pt x="11437" y="13456"/>
                </a:lnTo>
                <a:lnTo>
                  <a:pt x="11608" y="13529"/>
                </a:lnTo>
                <a:lnTo>
                  <a:pt x="11802" y="13651"/>
                </a:lnTo>
                <a:lnTo>
                  <a:pt x="11997" y="13773"/>
                </a:lnTo>
                <a:lnTo>
                  <a:pt x="12191" y="13894"/>
                </a:lnTo>
                <a:lnTo>
                  <a:pt x="12386" y="14016"/>
                </a:lnTo>
                <a:lnTo>
                  <a:pt x="12386" y="14332"/>
                </a:lnTo>
                <a:lnTo>
                  <a:pt x="11851" y="13943"/>
                </a:lnTo>
                <a:lnTo>
                  <a:pt x="11705" y="13846"/>
                </a:lnTo>
                <a:lnTo>
                  <a:pt x="11510" y="13724"/>
                </a:lnTo>
                <a:lnTo>
                  <a:pt x="11413" y="13700"/>
                </a:lnTo>
                <a:lnTo>
                  <a:pt x="11316" y="13675"/>
                </a:lnTo>
                <a:lnTo>
                  <a:pt x="11218" y="13675"/>
                </a:lnTo>
                <a:lnTo>
                  <a:pt x="11121" y="13700"/>
                </a:lnTo>
                <a:lnTo>
                  <a:pt x="11121" y="13724"/>
                </a:lnTo>
                <a:lnTo>
                  <a:pt x="11121" y="13748"/>
                </a:lnTo>
                <a:lnTo>
                  <a:pt x="11145" y="13821"/>
                </a:lnTo>
                <a:lnTo>
                  <a:pt x="11218" y="13919"/>
                </a:lnTo>
                <a:lnTo>
                  <a:pt x="11364" y="14040"/>
                </a:lnTo>
                <a:lnTo>
                  <a:pt x="11729" y="14284"/>
                </a:lnTo>
                <a:lnTo>
                  <a:pt x="12045" y="14551"/>
                </a:lnTo>
                <a:lnTo>
                  <a:pt x="12191" y="14673"/>
                </a:lnTo>
                <a:lnTo>
                  <a:pt x="12386" y="14795"/>
                </a:lnTo>
                <a:lnTo>
                  <a:pt x="12386" y="15281"/>
                </a:lnTo>
                <a:lnTo>
                  <a:pt x="12289" y="15184"/>
                </a:lnTo>
                <a:lnTo>
                  <a:pt x="12167" y="15087"/>
                </a:lnTo>
                <a:lnTo>
                  <a:pt x="12021" y="14916"/>
                </a:lnTo>
                <a:lnTo>
                  <a:pt x="11851" y="14746"/>
                </a:lnTo>
                <a:lnTo>
                  <a:pt x="11656" y="14600"/>
                </a:lnTo>
                <a:lnTo>
                  <a:pt x="11413" y="14503"/>
                </a:lnTo>
                <a:lnTo>
                  <a:pt x="11170" y="14430"/>
                </a:lnTo>
                <a:lnTo>
                  <a:pt x="10926" y="14430"/>
                </a:lnTo>
                <a:lnTo>
                  <a:pt x="10902" y="14454"/>
                </a:lnTo>
                <a:lnTo>
                  <a:pt x="10902" y="14478"/>
                </a:lnTo>
                <a:lnTo>
                  <a:pt x="10975" y="14551"/>
                </a:lnTo>
                <a:lnTo>
                  <a:pt x="11024" y="14600"/>
                </a:lnTo>
                <a:lnTo>
                  <a:pt x="11194" y="14697"/>
                </a:lnTo>
                <a:lnTo>
                  <a:pt x="11462" y="14892"/>
                </a:lnTo>
                <a:lnTo>
                  <a:pt x="11608" y="14989"/>
                </a:lnTo>
                <a:lnTo>
                  <a:pt x="11729" y="15111"/>
                </a:lnTo>
                <a:lnTo>
                  <a:pt x="11875" y="15281"/>
                </a:lnTo>
                <a:lnTo>
                  <a:pt x="12021" y="15452"/>
                </a:lnTo>
                <a:lnTo>
                  <a:pt x="12118" y="15525"/>
                </a:lnTo>
                <a:lnTo>
                  <a:pt x="12191" y="15573"/>
                </a:lnTo>
                <a:lnTo>
                  <a:pt x="12313" y="15622"/>
                </a:lnTo>
                <a:lnTo>
                  <a:pt x="12410" y="15646"/>
                </a:lnTo>
                <a:lnTo>
                  <a:pt x="12435" y="16133"/>
                </a:lnTo>
                <a:lnTo>
                  <a:pt x="12386" y="16133"/>
                </a:lnTo>
                <a:lnTo>
                  <a:pt x="12362" y="16084"/>
                </a:lnTo>
                <a:lnTo>
                  <a:pt x="12240" y="15963"/>
                </a:lnTo>
                <a:lnTo>
                  <a:pt x="12070" y="15841"/>
                </a:lnTo>
                <a:lnTo>
                  <a:pt x="11754" y="15622"/>
                </a:lnTo>
                <a:lnTo>
                  <a:pt x="11413" y="15354"/>
                </a:lnTo>
                <a:lnTo>
                  <a:pt x="11243" y="15233"/>
                </a:lnTo>
                <a:lnTo>
                  <a:pt x="11072" y="15160"/>
                </a:lnTo>
                <a:lnTo>
                  <a:pt x="11048" y="15160"/>
                </a:lnTo>
                <a:lnTo>
                  <a:pt x="11024" y="15184"/>
                </a:lnTo>
                <a:lnTo>
                  <a:pt x="11048" y="15281"/>
                </a:lnTo>
                <a:lnTo>
                  <a:pt x="11072" y="15354"/>
                </a:lnTo>
                <a:lnTo>
                  <a:pt x="11170" y="15500"/>
                </a:lnTo>
                <a:lnTo>
                  <a:pt x="11291" y="15622"/>
                </a:lnTo>
                <a:lnTo>
                  <a:pt x="11437" y="15744"/>
                </a:lnTo>
                <a:lnTo>
                  <a:pt x="11218" y="15646"/>
                </a:lnTo>
                <a:lnTo>
                  <a:pt x="9564" y="14916"/>
                </a:lnTo>
                <a:lnTo>
                  <a:pt x="8055" y="14259"/>
                </a:lnTo>
                <a:lnTo>
                  <a:pt x="7301" y="13894"/>
                </a:lnTo>
                <a:lnTo>
                  <a:pt x="7130" y="13797"/>
                </a:lnTo>
                <a:lnTo>
                  <a:pt x="6863" y="13675"/>
                </a:lnTo>
                <a:lnTo>
                  <a:pt x="6863" y="13602"/>
                </a:lnTo>
                <a:lnTo>
                  <a:pt x="6814" y="12775"/>
                </a:lnTo>
                <a:lnTo>
                  <a:pt x="6765" y="11972"/>
                </a:lnTo>
                <a:lnTo>
                  <a:pt x="6692" y="11145"/>
                </a:lnTo>
                <a:lnTo>
                  <a:pt x="6668" y="10317"/>
                </a:lnTo>
                <a:lnTo>
                  <a:pt x="6668" y="9393"/>
                </a:lnTo>
                <a:lnTo>
                  <a:pt x="6692" y="8493"/>
                </a:lnTo>
                <a:lnTo>
                  <a:pt x="6717" y="7568"/>
                </a:lnTo>
                <a:lnTo>
                  <a:pt x="6717" y="6643"/>
                </a:lnTo>
                <a:lnTo>
                  <a:pt x="6717" y="5889"/>
                </a:lnTo>
                <a:lnTo>
                  <a:pt x="6863" y="5913"/>
                </a:lnTo>
                <a:lnTo>
                  <a:pt x="6936" y="5938"/>
                </a:lnTo>
                <a:lnTo>
                  <a:pt x="7033" y="5962"/>
                </a:lnTo>
                <a:lnTo>
                  <a:pt x="7130" y="5938"/>
                </a:lnTo>
                <a:lnTo>
                  <a:pt x="7228" y="5865"/>
                </a:lnTo>
                <a:lnTo>
                  <a:pt x="7252" y="5816"/>
                </a:lnTo>
                <a:lnTo>
                  <a:pt x="7276" y="5767"/>
                </a:lnTo>
                <a:lnTo>
                  <a:pt x="7276" y="5670"/>
                </a:lnTo>
                <a:lnTo>
                  <a:pt x="7252" y="5573"/>
                </a:lnTo>
                <a:lnTo>
                  <a:pt x="7179" y="5500"/>
                </a:lnTo>
                <a:lnTo>
                  <a:pt x="7082" y="5451"/>
                </a:lnTo>
                <a:lnTo>
                  <a:pt x="7033" y="5427"/>
                </a:lnTo>
                <a:lnTo>
                  <a:pt x="6960" y="5402"/>
                </a:lnTo>
                <a:lnTo>
                  <a:pt x="6887" y="5427"/>
                </a:lnTo>
                <a:lnTo>
                  <a:pt x="6814" y="5451"/>
                </a:lnTo>
                <a:lnTo>
                  <a:pt x="6790" y="5451"/>
                </a:lnTo>
                <a:lnTo>
                  <a:pt x="6692" y="5500"/>
                </a:lnTo>
                <a:lnTo>
                  <a:pt x="6644" y="3018"/>
                </a:lnTo>
                <a:lnTo>
                  <a:pt x="6644" y="1752"/>
                </a:lnTo>
                <a:lnTo>
                  <a:pt x="6668" y="512"/>
                </a:lnTo>
                <a:close/>
                <a:moveTo>
                  <a:pt x="6206" y="585"/>
                </a:moveTo>
                <a:lnTo>
                  <a:pt x="6181" y="852"/>
                </a:lnTo>
                <a:lnTo>
                  <a:pt x="6181" y="1096"/>
                </a:lnTo>
                <a:lnTo>
                  <a:pt x="6181" y="1874"/>
                </a:lnTo>
                <a:lnTo>
                  <a:pt x="6181" y="2653"/>
                </a:lnTo>
                <a:lnTo>
                  <a:pt x="6181" y="3602"/>
                </a:lnTo>
                <a:lnTo>
                  <a:pt x="6181" y="4551"/>
                </a:lnTo>
                <a:lnTo>
                  <a:pt x="6230" y="6449"/>
                </a:lnTo>
                <a:lnTo>
                  <a:pt x="6230" y="7373"/>
                </a:lnTo>
                <a:lnTo>
                  <a:pt x="6206" y="8298"/>
                </a:lnTo>
                <a:lnTo>
                  <a:pt x="6181" y="9198"/>
                </a:lnTo>
                <a:lnTo>
                  <a:pt x="6133" y="10123"/>
                </a:lnTo>
                <a:lnTo>
                  <a:pt x="6157" y="10926"/>
                </a:lnTo>
                <a:lnTo>
                  <a:pt x="6206" y="11729"/>
                </a:lnTo>
                <a:lnTo>
                  <a:pt x="6254" y="12532"/>
                </a:lnTo>
                <a:lnTo>
                  <a:pt x="6279" y="13335"/>
                </a:lnTo>
                <a:lnTo>
                  <a:pt x="6206" y="13359"/>
                </a:lnTo>
                <a:lnTo>
                  <a:pt x="5451" y="13748"/>
                </a:lnTo>
                <a:lnTo>
                  <a:pt x="4721" y="14186"/>
                </a:lnTo>
                <a:lnTo>
                  <a:pt x="3262" y="15087"/>
                </a:lnTo>
                <a:lnTo>
                  <a:pt x="2897" y="15281"/>
                </a:lnTo>
                <a:lnTo>
                  <a:pt x="2532" y="15476"/>
                </a:lnTo>
                <a:lnTo>
                  <a:pt x="2142" y="15671"/>
                </a:lnTo>
                <a:lnTo>
                  <a:pt x="1753" y="15841"/>
                </a:lnTo>
                <a:lnTo>
                  <a:pt x="950" y="16133"/>
                </a:lnTo>
                <a:lnTo>
                  <a:pt x="634" y="16255"/>
                </a:lnTo>
                <a:lnTo>
                  <a:pt x="634" y="16279"/>
                </a:lnTo>
                <a:lnTo>
                  <a:pt x="585" y="15938"/>
                </a:lnTo>
                <a:lnTo>
                  <a:pt x="561" y="15573"/>
                </a:lnTo>
                <a:lnTo>
                  <a:pt x="536" y="15208"/>
                </a:lnTo>
                <a:lnTo>
                  <a:pt x="512" y="14868"/>
                </a:lnTo>
                <a:lnTo>
                  <a:pt x="439" y="14430"/>
                </a:lnTo>
                <a:lnTo>
                  <a:pt x="415" y="13992"/>
                </a:lnTo>
                <a:lnTo>
                  <a:pt x="415" y="13578"/>
                </a:lnTo>
                <a:lnTo>
                  <a:pt x="439" y="13140"/>
                </a:lnTo>
                <a:lnTo>
                  <a:pt x="512" y="11461"/>
                </a:lnTo>
                <a:lnTo>
                  <a:pt x="561" y="10634"/>
                </a:lnTo>
                <a:lnTo>
                  <a:pt x="585" y="9782"/>
                </a:lnTo>
                <a:lnTo>
                  <a:pt x="609" y="8225"/>
                </a:lnTo>
                <a:lnTo>
                  <a:pt x="609" y="6668"/>
                </a:lnTo>
                <a:lnTo>
                  <a:pt x="561" y="5110"/>
                </a:lnTo>
                <a:lnTo>
                  <a:pt x="536" y="4356"/>
                </a:lnTo>
                <a:lnTo>
                  <a:pt x="488" y="3577"/>
                </a:lnTo>
                <a:lnTo>
                  <a:pt x="609" y="3504"/>
                </a:lnTo>
                <a:lnTo>
                  <a:pt x="755" y="3407"/>
                </a:lnTo>
                <a:lnTo>
                  <a:pt x="1145" y="3164"/>
                </a:lnTo>
                <a:lnTo>
                  <a:pt x="1558" y="2920"/>
                </a:lnTo>
                <a:lnTo>
                  <a:pt x="2337" y="2507"/>
                </a:lnTo>
                <a:lnTo>
                  <a:pt x="3116" y="2093"/>
                </a:lnTo>
                <a:lnTo>
                  <a:pt x="3529" y="1850"/>
                </a:lnTo>
                <a:lnTo>
                  <a:pt x="3967" y="1655"/>
                </a:lnTo>
                <a:lnTo>
                  <a:pt x="4405" y="1461"/>
                </a:lnTo>
                <a:lnTo>
                  <a:pt x="4843" y="1290"/>
                </a:lnTo>
                <a:lnTo>
                  <a:pt x="5208" y="1144"/>
                </a:lnTo>
                <a:lnTo>
                  <a:pt x="5549" y="974"/>
                </a:lnTo>
                <a:lnTo>
                  <a:pt x="6206" y="585"/>
                </a:lnTo>
                <a:close/>
                <a:moveTo>
                  <a:pt x="18542" y="804"/>
                </a:moveTo>
                <a:lnTo>
                  <a:pt x="18518" y="1023"/>
                </a:lnTo>
                <a:lnTo>
                  <a:pt x="18518" y="1266"/>
                </a:lnTo>
                <a:lnTo>
                  <a:pt x="18518" y="1752"/>
                </a:lnTo>
                <a:lnTo>
                  <a:pt x="18567" y="2263"/>
                </a:lnTo>
                <a:lnTo>
                  <a:pt x="18567" y="2726"/>
                </a:lnTo>
                <a:lnTo>
                  <a:pt x="18542" y="4648"/>
                </a:lnTo>
                <a:lnTo>
                  <a:pt x="18494" y="6546"/>
                </a:lnTo>
                <a:lnTo>
                  <a:pt x="18469" y="8249"/>
                </a:lnTo>
                <a:lnTo>
                  <a:pt x="18494" y="9952"/>
                </a:lnTo>
                <a:lnTo>
                  <a:pt x="18567" y="13359"/>
                </a:lnTo>
                <a:lnTo>
                  <a:pt x="18542" y="13359"/>
                </a:lnTo>
                <a:lnTo>
                  <a:pt x="18396" y="13505"/>
                </a:lnTo>
                <a:lnTo>
                  <a:pt x="18226" y="13651"/>
                </a:lnTo>
                <a:lnTo>
                  <a:pt x="18031" y="13748"/>
                </a:lnTo>
                <a:lnTo>
                  <a:pt x="17837" y="13846"/>
                </a:lnTo>
                <a:lnTo>
                  <a:pt x="17423" y="14016"/>
                </a:lnTo>
                <a:lnTo>
                  <a:pt x="17009" y="14186"/>
                </a:lnTo>
                <a:lnTo>
                  <a:pt x="16474" y="14454"/>
                </a:lnTo>
                <a:lnTo>
                  <a:pt x="15963" y="14746"/>
                </a:lnTo>
                <a:lnTo>
                  <a:pt x="15452" y="15038"/>
                </a:lnTo>
                <a:lnTo>
                  <a:pt x="14941" y="15330"/>
                </a:lnTo>
                <a:lnTo>
                  <a:pt x="14479" y="15598"/>
                </a:lnTo>
                <a:lnTo>
                  <a:pt x="14016" y="15865"/>
                </a:lnTo>
                <a:lnTo>
                  <a:pt x="13773" y="15987"/>
                </a:lnTo>
                <a:lnTo>
                  <a:pt x="13530" y="16109"/>
                </a:lnTo>
                <a:lnTo>
                  <a:pt x="13286" y="16182"/>
                </a:lnTo>
                <a:lnTo>
                  <a:pt x="13043" y="16255"/>
                </a:lnTo>
                <a:lnTo>
                  <a:pt x="12921" y="16303"/>
                </a:lnTo>
                <a:lnTo>
                  <a:pt x="12921" y="15987"/>
                </a:lnTo>
                <a:lnTo>
                  <a:pt x="12897" y="15671"/>
                </a:lnTo>
                <a:lnTo>
                  <a:pt x="12873" y="15379"/>
                </a:lnTo>
                <a:lnTo>
                  <a:pt x="12848" y="15062"/>
                </a:lnTo>
                <a:lnTo>
                  <a:pt x="12824" y="14770"/>
                </a:lnTo>
                <a:lnTo>
                  <a:pt x="12824" y="14016"/>
                </a:lnTo>
                <a:lnTo>
                  <a:pt x="12848" y="13943"/>
                </a:lnTo>
                <a:lnTo>
                  <a:pt x="12848" y="13894"/>
                </a:lnTo>
                <a:lnTo>
                  <a:pt x="12848" y="13359"/>
                </a:lnTo>
                <a:lnTo>
                  <a:pt x="12946" y="13335"/>
                </a:lnTo>
                <a:lnTo>
                  <a:pt x="13019" y="13310"/>
                </a:lnTo>
                <a:lnTo>
                  <a:pt x="13092" y="13262"/>
                </a:lnTo>
                <a:lnTo>
                  <a:pt x="13140" y="13213"/>
                </a:lnTo>
                <a:lnTo>
                  <a:pt x="13165" y="13116"/>
                </a:lnTo>
                <a:lnTo>
                  <a:pt x="13165" y="13018"/>
                </a:lnTo>
                <a:lnTo>
                  <a:pt x="13116" y="12921"/>
                </a:lnTo>
                <a:lnTo>
                  <a:pt x="13043" y="12872"/>
                </a:lnTo>
                <a:lnTo>
                  <a:pt x="12970" y="12848"/>
                </a:lnTo>
                <a:lnTo>
                  <a:pt x="12873" y="12848"/>
                </a:lnTo>
                <a:lnTo>
                  <a:pt x="12921" y="11826"/>
                </a:lnTo>
                <a:lnTo>
                  <a:pt x="12970" y="10804"/>
                </a:lnTo>
                <a:lnTo>
                  <a:pt x="12970" y="9806"/>
                </a:lnTo>
                <a:lnTo>
                  <a:pt x="12946" y="8809"/>
                </a:lnTo>
                <a:lnTo>
                  <a:pt x="12897" y="7836"/>
                </a:lnTo>
                <a:lnTo>
                  <a:pt x="12897" y="6838"/>
                </a:lnTo>
                <a:lnTo>
                  <a:pt x="12946" y="5986"/>
                </a:lnTo>
                <a:lnTo>
                  <a:pt x="12970" y="5110"/>
                </a:lnTo>
                <a:lnTo>
                  <a:pt x="12970" y="4672"/>
                </a:lnTo>
                <a:lnTo>
                  <a:pt x="12946" y="4234"/>
                </a:lnTo>
                <a:lnTo>
                  <a:pt x="12897" y="3821"/>
                </a:lnTo>
                <a:lnTo>
                  <a:pt x="12800" y="3383"/>
                </a:lnTo>
                <a:lnTo>
                  <a:pt x="13067" y="3285"/>
                </a:lnTo>
                <a:lnTo>
                  <a:pt x="13335" y="3164"/>
                </a:lnTo>
                <a:lnTo>
                  <a:pt x="13603" y="3042"/>
                </a:lnTo>
                <a:lnTo>
                  <a:pt x="13870" y="2920"/>
                </a:lnTo>
                <a:lnTo>
                  <a:pt x="14235" y="2750"/>
                </a:lnTo>
                <a:lnTo>
                  <a:pt x="14600" y="2555"/>
                </a:lnTo>
                <a:lnTo>
                  <a:pt x="15306" y="2142"/>
                </a:lnTo>
                <a:lnTo>
                  <a:pt x="15963" y="1752"/>
                </a:lnTo>
                <a:lnTo>
                  <a:pt x="16304" y="1558"/>
                </a:lnTo>
                <a:lnTo>
                  <a:pt x="16644" y="1388"/>
                </a:lnTo>
                <a:lnTo>
                  <a:pt x="17009" y="1242"/>
                </a:lnTo>
                <a:lnTo>
                  <a:pt x="17350" y="1096"/>
                </a:lnTo>
                <a:lnTo>
                  <a:pt x="17715" y="974"/>
                </a:lnTo>
                <a:lnTo>
                  <a:pt x="18104" y="877"/>
                </a:lnTo>
                <a:lnTo>
                  <a:pt x="18153" y="877"/>
                </a:lnTo>
                <a:lnTo>
                  <a:pt x="18202" y="828"/>
                </a:lnTo>
                <a:lnTo>
                  <a:pt x="18372" y="828"/>
                </a:lnTo>
                <a:lnTo>
                  <a:pt x="18542" y="804"/>
                </a:lnTo>
                <a:close/>
                <a:moveTo>
                  <a:pt x="6279" y="1"/>
                </a:moveTo>
                <a:lnTo>
                  <a:pt x="6206" y="25"/>
                </a:lnTo>
                <a:lnTo>
                  <a:pt x="5403" y="487"/>
                </a:lnTo>
                <a:lnTo>
                  <a:pt x="4989" y="682"/>
                </a:lnTo>
                <a:lnTo>
                  <a:pt x="4551" y="852"/>
                </a:lnTo>
                <a:lnTo>
                  <a:pt x="4113" y="1023"/>
                </a:lnTo>
                <a:lnTo>
                  <a:pt x="3700" y="1217"/>
                </a:lnTo>
                <a:lnTo>
                  <a:pt x="3286" y="1436"/>
                </a:lnTo>
                <a:lnTo>
                  <a:pt x="2872" y="1679"/>
                </a:lnTo>
                <a:lnTo>
                  <a:pt x="2021" y="2117"/>
                </a:lnTo>
                <a:lnTo>
                  <a:pt x="1607" y="2361"/>
                </a:lnTo>
                <a:lnTo>
                  <a:pt x="1193" y="2604"/>
                </a:lnTo>
                <a:lnTo>
                  <a:pt x="974" y="2726"/>
                </a:lnTo>
                <a:lnTo>
                  <a:pt x="731" y="2896"/>
                </a:lnTo>
                <a:lnTo>
                  <a:pt x="488" y="3066"/>
                </a:lnTo>
                <a:lnTo>
                  <a:pt x="390" y="3188"/>
                </a:lnTo>
                <a:lnTo>
                  <a:pt x="317" y="3285"/>
                </a:lnTo>
                <a:lnTo>
                  <a:pt x="269" y="3310"/>
                </a:lnTo>
                <a:lnTo>
                  <a:pt x="220" y="3358"/>
                </a:lnTo>
                <a:lnTo>
                  <a:pt x="171" y="3480"/>
                </a:lnTo>
                <a:lnTo>
                  <a:pt x="123" y="3626"/>
                </a:lnTo>
                <a:lnTo>
                  <a:pt x="98" y="3894"/>
                </a:lnTo>
                <a:lnTo>
                  <a:pt x="98" y="4186"/>
                </a:lnTo>
                <a:lnTo>
                  <a:pt x="123" y="4453"/>
                </a:lnTo>
                <a:lnTo>
                  <a:pt x="147" y="5329"/>
                </a:lnTo>
                <a:lnTo>
                  <a:pt x="171" y="6205"/>
                </a:lnTo>
                <a:lnTo>
                  <a:pt x="171" y="8006"/>
                </a:lnTo>
                <a:lnTo>
                  <a:pt x="147" y="9782"/>
                </a:lnTo>
                <a:lnTo>
                  <a:pt x="123" y="10658"/>
                </a:lnTo>
                <a:lnTo>
                  <a:pt x="98" y="11558"/>
                </a:lnTo>
                <a:lnTo>
                  <a:pt x="1" y="13335"/>
                </a:lnTo>
                <a:lnTo>
                  <a:pt x="1" y="13700"/>
                </a:lnTo>
                <a:lnTo>
                  <a:pt x="1" y="14065"/>
                </a:lnTo>
                <a:lnTo>
                  <a:pt x="25" y="14454"/>
                </a:lnTo>
                <a:lnTo>
                  <a:pt x="50" y="14819"/>
                </a:lnTo>
                <a:lnTo>
                  <a:pt x="98" y="15233"/>
                </a:lnTo>
                <a:lnTo>
                  <a:pt x="123" y="15646"/>
                </a:lnTo>
                <a:lnTo>
                  <a:pt x="147" y="16060"/>
                </a:lnTo>
                <a:lnTo>
                  <a:pt x="171" y="16255"/>
                </a:lnTo>
                <a:lnTo>
                  <a:pt x="220" y="16474"/>
                </a:lnTo>
                <a:lnTo>
                  <a:pt x="244" y="16547"/>
                </a:lnTo>
                <a:lnTo>
                  <a:pt x="317" y="16595"/>
                </a:lnTo>
                <a:lnTo>
                  <a:pt x="390" y="16620"/>
                </a:lnTo>
                <a:lnTo>
                  <a:pt x="463" y="16620"/>
                </a:lnTo>
                <a:lnTo>
                  <a:pt x="536" y="16644"/>
                </a:lnTo>
                <a:lnTo>
                  <a:pt x="707" y="16620"/>
                </a:lnTo>
                <a:lnTo>
                  <a:pt x="877" y="16595"/>
                </a:lnTo>
                <a:lnTo>
                  <a:pt x="1218" y="16474"/>
                </a:lnTo>
                <a:lnTo>
                  <a:pt x="1850" y="16230"/>
                </a:lnTo>
                <a:lnTo>
                  <a:pt x="2240" y="16060"/>
                </a:lnTo>
                <a:lnTo>
                  <a:pt x="2605" y="15890"/>
                </a:lnTo>
                <a:lnTo>
                  <a:pt x="2970" y="15719"/>
                </a:lnTo>
                <a:lnTo>
                  <a:pt x="3310" y="15525"/>
                </a:lnTo>
                <a:lnTo>
                  <a:pt x="4064" y="15062"/>
                </a:lnTo>
                <a:lnTo>
                  <a:pt x="4819" y="14624"/>
                </a:lnTo>
                <a:lnTo>
                  <a:pt x="5549" y="14162"/>
                </a:lnTo>
                <a:lnTo>
                  <a:pt x="5938" y="13967"/>
                </a:lnTo>
                <a:lnTo>
                  <a:pt x="6327" y="13748"/>
                </a:lnTo>
                <a:lnTo>
                  <a:pt x="6400" y="13821"/>
                </a:lnTo>
                <a:lnTo>
                  <a:pt x="6473" y="13870"/>
                </a:lnTo>
                <a:lnTo>
                  <a:pt x="6546" y="13894"/>
                </a:lnTo>
                <a:lnTo>
                  <a:pt x="6644" y="13870"/>
                </a:lnTo>
                <a:lnTo>
                  <a:pt x="6741" y="13992"/>
                </a:lnTo>
                <a:lnTo>
                  <a:pt x="6863" y="14089"/>
                </a:lnTo>
                <a:lnTo>
                  <a:pt x="7130" y="14259"/>
                </a:lnTo>
                <a:lnTo>
                  <a:pt x="7422" y="14405"/>
                </a:lnTo>
                <a:lnTo>
                  <a:pt x="7690" y="14551"/>
                </a:lnTo>
                <a:lnTo>
                  <a:pt x="8517" y="14916"/>
                </a:lnTo>
                <a:lnTo>
                  <a:pt x="9345" y="15306"/>
                </a:lnTo>
                <a:lnTo>
                  <a:pt x="10878" y="16011"/>
                </a:lnTo>
                <a:lnTo>
                  <a:pt x="11656" y="16352"/>
                </a:lnTo>
                <a:lnTo>
                  <a:pt x="12435" y="16644"/>
                </a:lnTo>
                <a:lnTo>
                  <a:pt x="12459" y="16668"/>
                </a:lnTo>
                <a:lnTo>
                  <a:pt x="12508" y="16741"/>
                </a:lnTo>
                <a:lnTo>
                  <a:pt x="12581" y="16766"/>
                </a:lnTo>
                <a:lnTo>
                  <a:pt x="12678" y="16766"/>
                </a:lnTo>
                <a:lnTo>
                  <a:pt x="12751" y="16741"/>
                </a:lnTo>
                <a:lnTo>
                  <a:pt x="12800" y="16693"/>
                </a:lnTo>
                <a:lnTo>
                  <a:pt x="12897" y="16717"/>
                </a:lnTo>
                <a:lnTo>
                  <a:pt x="13019" y="16717"/>
                </a:lnTo>
                <a:lnTo>
                  <a:pt x="13286" y="16668"/>
                </a:lnTo>
                <a:lnTo>
                  <a:pt x="13530" y="16595"/>
                </a:lnTo>
                <a:lnTo>
                  <a:pt x="13724" y="16522"/>
                </a:lnTo>
                <a:lnTo>
                  <a:pt x="14211" y="16279"/>
                </a:lnTo>
                <a:lnTo>
                  <a:pt x="14698" y="16036"/>
                </a:lnTo>
                <a:lnTo>
                  <a:pt x="15647" y="15500"/>
                </a:lnTo>
                <a:lnTo>
                  <a:pt x="16596" y="14965"/>
                </a:lnTo>
                <a:lnTo>
                  <a:pt x="17058" y="14697"/>
                </a:lnTo>
                <a:lnTo>
                  <a:pt x="17545" y="14478"/>
                </a:lnTo>
                <a:lnTo>
                  <a:pt x="17885" y="14332"/>
                </a:lnTo>
                <a:lnTo>
                  <a:pt x="18226" y="14186"/>
                </a:lnTo>
                <a:lnTo>
                  <a:pt x="18542" y="14016"/>
                </a:lnTo>
                <a:lnTo>
                  <a:pt x="18688" y="13894"/>
                </a:lnTo>
                <a:lnTo>
                  <a:pt x="18834" y="13773"/>
                </a:lnTo>
                <a:lnTo>
                  <a:pt x="18883" y="13748"/>
                </a:lnTo>
                <a:lnTo>
                  <a:pt x="18932" y="13724"/>
                </a:lnTo>
                <a:lnTo>
                  <a:pt x="18980" y="13651"/>
                </a:lnTo>
                <a:lnTo>
                  <a:pt x="18980" y="13578"/>
                </a:lnTo>
                <a:lnTo>
                  <a:pt x="18980" y="12726"/>
                </a:lnTo>
                <a:lnTo>
                  <a:pt x="18956" y="11875"/>
                </a:lnTo>
                <a:lnTo>
                  <a:pt x="18883" y="10171"/>
                </a:lnTo>
                <a:lnTo>
                  <a:pt x="18859" y="9271"/>
                </a:lnTo>
                <a:lnTo>
                  <a:pt x="18859" y="8347"/>
                </a:lnTo>
                <a:lnTo>
                  <a:pt x="18883" y="6546"/>
                </a:lnTo>
                <a:lnTo>
                  <a:pt x="18932" y="4648"/>
                </a:lnTo>
                <a:lnTo>
                  <a:pt x="18956" y="2726"/>
                </a:lnTo>
                <a:lnTo>
                  <a:pt x="18980" y="2215"/>
                </a:lnTo>
                <a:lnTo>
                  <a:pt x="18980" y="1679"/>
                </a:lnTo>
                <a:lnTo>
                  <a:pt x="18932" y="1144"/>
                </a:lnTo>
                <a:lnTo>
                  <a:pt x="18883" y="901"/>
                </a:lnTo>
                <a:lnTo>
                  <a:pt x="18834" y="633"/>
                </a:lnTo>
                <a:lnTo>
                  <a:pt x="18883" y="585"/>
                </a:lnTo>
                <a:lnTo>
                  <a:pt x="18883" y="512"/>
                </a:lnTo>
                <a:lnTo>
                  <a:pt x="18883" y="439"/>
                </a:lnTo>
                <a:lnTo>
                  <a:pt x="18834" y="366"/>
                </a:lnTo>
                <a:lnTo>
                  <a:pt x="18761" y="293"/>
                </a:lnTo>
                <a:lnTo>
                  <a:pt x="18664" y="244"/>
                </a:lnTo>
                <a:lnTo>
                  <a:pt x="18421" y="244"/>
                </a:lnTo>
                <a:lnTo>
                  <a:pt x="18177" y="317"/>
                </a:lnTo>
                <a:lnTo>
                  <a:pt x="17958" y="414"/>
                </a:lnTo>
                <a:lnTo>
                  <a:pt x="17715" y="487"/>
                </a:lnTo>
                <a:lnTo>
                  <a:pt x="17374" y="585"/>
                </a:lnTo>
                <a:lnTo>
                  <a:pt x="17058" y="706"/>
                </a:lnTo>
                <a:lnTo>
                  <a:pt x="16742" y="828"/>
                </a:lnTo>
                <a:lnTo>
                  <a:pt x="16425" y="974"/>
                </a:lnTo>
                <a:lnTo>
                  <a:pt x="15817" y="1290"/>
                </a:lnTo>
                <a:lnTo>
                  <a:pt x="15209" y="1655"/>
                </a:lnTo>
                <a:lnTo>
                  <a:pt x="14479" y="2117"/>
                </a:lnTo>
                <a:lnTo>
                  <a:pt x="14089" y="2312"/>
                </a:lnTo>
                <a:lnTo>
                  <a:pt x="13700" y="2507"/>
                </a:lnTo>
                <a:lnTo>
                  <a:pt x="13432" y="2628"/>
                </a:lnTo>
                <a:lnTo>
                  <a:pt x="13165" y="2750"/>
                </a:lnTo>
                <a:lnTo>
                  <a:pt x="12897" y="2920"/>
                </a:lnTo>
                <a:lnTo>
                  <a:pt x="12654" y="3091"/>
                </a:lnTo>
                <a:lnTo>
                  <a:pt x="12532" y="2969"/>
                </a:lnTo>
                <a:lnTo>
                  <a:pt x="12386" y="2896"/>
                </a:lnTo>
                <a:lnTo>
                  <a:pt x="12070" y="2750"/>
                </a:lnTo>
                <a:lnTo>
                  <a:pt x="11875" y="2653"/>
                </a:lnTo>
                <a:lnTo>
                  <a:pt x="11705" y="2555"/>
                </a:lnTo>
                <a:lnTo>
                  <a:pt x="11316" y="2336"/>
                </a:lnTo>
                <a:lnTo>
                  <a:pt x="11072" y="2190"/>
                </a:lnTo>
                <a:lnTo>
                  <a:pt x="10805" y="2093"/>
                </a:lnTo>
                <a:lnTo>
                  <a:pt x="10294" y="1874"/>
                </a:lnTo>
                <a:lnTo>
                  <a:pt x="9758" y="1679"/>
                </a:lnTo>
                <a:lnTo>
                  <a:pt x="9223" y="1485"/>
                </a:lnTo>
                <a:lnTo>
                  <a:pt x="8298" y="1071"/>
                </a:lnTo>
                <a:lnTo>
                  <a:pt x="7836" y="852"/>
                </a:lnTo>
                <a:lnTo>
                  <a:pt x="7398" y="609"/>
                </a:lnTo>
                <a:lnTo>
                  <a:pt x="7325" y="536"/>
                </a:lnTo>
                <a:lnTo>
                  <a:pt x="7228" y="439"/>
                </a:lnTo>
                <a:lnTo>
                  <a:pt x="7057" y="244"/>
                </a:lnTo>
                <a:lnTo>
                  <a:pt x="6936" y="147"/>
                </a:lnTo>
                <a:lnTo>
                  <a:pt x="6838" y="74"/>
                </a:lnTo>
                <a:lnTo>
                  <a:pt x="6741" y="25"/>
                </a:lnTo>
                <a:lnTo>
                  <a:pt x="6619" y="25"/>
                </a:lnTo>
                <a:lnTo>
                  <a:pt x="6571" y="1"/>
                </a:lnTo>
                <a:lnTo>
                  <a:pt x="6498" y="1"/>
                </a:lnTo>
                <a:lnTo>
                  <a:pt x="6449" y="25"/>
                </a:lnTo>
                <a:lnTo>
                  <a:pt x="6400"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70588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653446"/>
            <a:ext cx="8229600" cy="519600"/>
          </a:xfrm>
        </p:spPr>
        <p:txBody>
          <a:bodyPr/>
          <a:lstStyle/>
          <a:p>
            <a:r>
              <a:rPr lang="en-US" sz="3200" dirty="0" smtClean="0">
                <a:solidFill>
                  <a:schemeClr val="accent1"/>
                </a:solidFill>
                <a:latin typeface="Shadows Into Light Two" panose="020B0604020202020204" charset="0"/>
              </a:rPr>
              <a:t>Resources</a:t>
            </a:r>
            <a:endParaRPr lang="en-US" sz="3200" dirty="0">
              <a:solidFill>
                <a:schemeClr val="accent1"/>
              </a:solidFill>
              <a:latin typeface="Shadows Into Light Two" panose="020B0604020202020204" charset="0"/>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50853">
            <a:off x="1285715" y="1173046"/>
            <a:ext cx="2286319" cy="2962688"/>
          </a:xfrm>
          <a:prstGeom prst="rect">
            <a:avLst/>
          </a:prstGeom>
          <a:effectLst>
            <a:outerShdw blurRad="50800" dist="38100" dir="2700000" algn="tl" rotWithShape="0">
              <a:prstClr val="black">
                <a:alpha val="40000"/>
              </a:prstClr>
            </a:outerShdw>
          </a:effectLst>
        </p:spPr>
      </p:pic>
      <p:pic>
        <p:nvPicPr>
          <p:cNvPr id="5" name="Picture 4">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816" y="1618546"/>
            <a:ext cx="3032273" cy="2071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91390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03"/>
        <p:cNvGrpSpPr/>
        <p:nvPr/>
      </p:nvGrpSpPr>
      <p:grpSpPr>
        <a:xfrm>
          <a:off x="0" y="0"/>
          <a:ext cx="0" cy="0"/>
          <a:chOff x="0" y="0"/>
          <a:chExt cx="0" cy="0"/>
        </a:xfrm>
      </p:grpSpPr>
      <p:sp>
        <p:nvSpPr>
          <p:cNvPr id="406" name="Google Shape;40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Chivo Light"/>
                <a:sym typeface="Chiv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300" b="0" i="0" u="none" strike="noStrike" kern="0" cap="none" spc="0" normalizeH="0" baseline="0" noProof="0">
              <a:ln>
                <a:noFill/>
              </a:ln>
              <a:solidFill>
                <a:srgbClr val="FFFFFF"/>
              </a:solidFill>
              <a:effectLst/>
              <a:uLnTx/>
              <a:uFillTx/>
              <a:latin typeface="Chivo Light"/>
              <a:sym typeface="Chivo Light"/>
            </a:endParaRPr>
          </a:p>
        </p:txBody>
      </p:sp>
      <p:sp>
        <p:nvSpPr>
          <p:cNvPr id="7" name="Google Shape;404;p23"/>
          <p:cNvSpPr txBox="1">
            <a:spLocks noGrp="1"/>
          </p:cNvSpPr>
          <p:nvPr>
            <p:ph type="title"/>
          </p:nvPr>
        </p:nvSpPr>
        <p:spPr>
          <a:xfrm>
            <a:off x="447040" y="114535"/>
            <a:ext cx="3599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u="sng" dirty="0" smtClean="0">
                <a:solidFill>
                  <a:schemeClr val="accent1"/>
                </a:solidFill>
              </a:rPr>
              <a:t>Questions? Contact Us! </a:t>
            </a:r>
            <a:endParaRPr u="sng" dirty="0">
              <a:solidFill>
                <a:schemeClr val="accent1"/>
              </a:solidFill>
            </a:endParaRPr>
          </a:p>
        </p:txBody>
      </p:sp>
      <p:sp>
        <p:nvSpPr>
          <p:cNvPr id="8" name="Google Shape;405;p23"/>
          <p:cNvSpPr txBox="1">
            <a:spLocks noGrp="1"/>
          </p:cNvSpPr>
          <p:nvPr>
            <p:ph type="body" idx="1"/>
          </p:nvPr>
        </p:nvSpPr>
        <p:spPr>
          <a:xfrm>
            <a:off x="447040" y="880110"/>
            <a:ext cx="3599700" cy="3170400"/>
          </a:xfrm>
          <a:prstGeom prst="rect">
            <a:avLst/>
          </a:prstGeom>
        </p:spPr>
        <p:txBody>
          <a:bodyPr spcFirstLastPara="1" wrap="square" lIns="91425" tIns="91425" rIns="91425" bIns="91425" anchor="t" anchorCtr="0">
            <a:noAutofit/>
          </a:bodyPr>
          <a:lstStyle/>
          <a:p>
            <a:pPr marL="457200" lvl="1" indent="0">
              <a:spcBef>
                <a:spcPts val="600"/>
              </a:spcBef>
              <a:buNone/>
            </a:pPr>
            <a:r>
              <a:rPr lang="en-US" sz="1800" dirty="0" err="1" smtClean="0">
                <a:solidFill>
                  <a:schemeClr val="tx1"/>
                </a:solidFill>
                <a:hlinkClick r:id="rId4"/>
              </a:rPr>
              <a:t>CACFP@VDH.Virginia.Gov</a:t>
            </a:r>
            <a:endParaRPr lang="en-US" sz="1800" dirty="0">
              <a:solidFill>
                <a:schemeClr val="tx1"/>
              </a:solidFill>
            </a:endParaRPr>
          </a:p>
          <a:p>
            <a:pPr marL="457200" lvl="1" indent="0">
              <a:spcBef>
                <a:spcPts val="600"/>
              </a:spcBef>
              <a:buNone/>
            </a:pPr>
            <a:endParaRPr lang="en-US" sz="1800" dirty="0" smtClean="0">
              <a:solidFill>
                <a:schemeClr val="tx1"/>
              </a:solidFill>
            </a:endParaRPr>
          </a:p>
          <a:p>
            <a:pPr marL="457200" lvl="1" indent="0">
              <a:spcBef>
                <a:spcPts val="600"/>
              </a:spcBef>
              <a:buNone/>
            </a:pPr>
            <a:r>
              <a:rPr lang="en-US" sz="1800" dirty="0" smtClean="0">
                <a:solidFill>
                  <a:schemeClr val="tx1"/>
                </a:solidFill>
              </a:rPr>
              <a:t>(877) 618- 7282</a:t>
            </a:r>
          </a:p>
          <a:p>
            <a:pPr marL="457200" lvl="1" indent="0">
              <a:spcBef>
                <a:spcPts val="600"/>
              </a:spcBef>
              <a:buNone/>
            </a:pPr>
            <a:endParaRPr lang="en-US" sz="1800" dirty="0" smtClean="0">
              <a:solidFill>
                <a:schemeClr val="tx1"/>
              </a:solidFill>
            </a:endParaRPr>
          </a:p>
          <a:p>
            <a:pPr marL="457200" lvl="1" indent="0">
              <a:spcBef>
                <a:spcPts val="600"/>
              </a:spcBef>
              <a:buNone/>
            </a:pPr>
            <a:r>
              <a:rPr lang="en-US" sz="1400" dirty="0" smtClean="0">
                <a:solidFill>
                  <a:schemeClr val="tx1"/>
                </a:solidFill>
              </a:rPr>
              <a:t>Virginia Department of Health</a:t>
            </a:r>
          </a:p>
          <a:p>
            <a:pPr marL="457200" lvl="1" indent="0">
              <a:spcBef>
                <a:spcPts val="600"/>
              </a:spcBef>
              <a:buNone/>
            </a:pPr>
            <a:r>
              <a:rPr lang="en-US" sz="1400" dirty="0" smtClean="0">
                <a:solidFill>
                  <a:schemeClr val="tx1"/>
                </a:solidFill>
              </a:rPr>
              <a:t>Division of Community Nutrition</a:t>
            </a:r>
          </a:p>
          <a:p>
            <a:pPr marL="457200" lvl="1" indent="0">
              <a:spcBef>
                <a:spcPts val="600"/>
              </a:spcBef>
              <a:buNone/>
            </a:pPr>
            <a:r>
              <a:rPr lang="en-US" sz="1400" dirty="0" smtClean="0">
                <a:solidFill>
                  <a:schemeClr val="tx1"/>
                </a:solidFill>
              </a:rPr>
              <a:t>Special Nutrition Programs</a:t>
            </a:r>
          </a:p>
          <a:p>
            <a:pPr marL="457200" lvl="1" indent="0">
              <a:spcBef>
                <a:spcPts val="600"/>
              </a:spcBef>
              <a:buNone/>
            </a:pPr>
            <a:r>
              <a:rPr lang="en-US" sz="1400" dirty="0" smtClean="0">
                <a:solidFill>
                  <a:schemeClr val="tx1"/>
                </a:solidFill>
              </a:rPr>
              <a:t>109 Governors Street, 8</a:t>
            </a:r>
            <a:r>
              <a:rPr lang="en-US" sz="1400" baseline="30000" dirty="0" smtClean="0">
                <a:solidFill>
                  <a:schemeClr val="tx1"/>
                </a:solidFill>
              </a:rPr>
              <a:t>th</a:t>
            </a:r>
            <a:r>
              <a:rPr lang="en-US" sz="1400" dirty="0" smtClean="0">
                <a:solidFill>
                  <a:schemeClr val="tx1"/>
                </a:solidFill>
              </a:rPr>
              <a:t> Floor</a:t>
            </a:r>
          </a:p>
          <a:p>
            <a:pPr marL="457200" lvl="1" indent="0">
              <a:spcBef>
                <a:spcPts val="600"/>
              </a:spcBef>
              <a:buNone/>
            </a:pPr>
            <a:r>
              <a:rPr lang="en-US" sz="1400" dirty="0" smtClean="0">
                <a:solidFill>
                  <a:schemeClr val="tx1"/>
                </a:solidFill>
              </a:rPr>
              <a:t>Richmond, Virginia 23219</a:t>
            </a:r>
            <a:endParaRPr sz="1400" dirty="0">
              <a:solidFill>
                <a:schemeClr val="tx1"/>
              </a:solidFill>
            </a:endParaRPr>
          </a:p>
        </p:txBody>
      </p:sp>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1224844" y="4114444"/>
            <a:ext cx="1784267" cy="571473"/>
          </a:xfrm>
          <a:prstGeom prst="rect">
            <a:avLst/>
          </a:prstGeom>
        </p:spPr>
      </p:pic>
      <p:sp>
        <p:nvSpPr>
          <p:cNvPr id="10" name="Google Shape;365;p18"/>
          <p:cNvSpPr txBox="1">
            <a:spLocks/>
          </p:cNvSpPr>
          <p:nvPr/>
        </p:nvSpPr>
        <p:spPr>
          <a:xfrm>
            <a:off x="157853" y="4816085"/>
            <a:ext cx="4178073" cy="3632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1pPr>
            <a:lvl2pPr marL="914400" marR="0" lvl="1"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2pPr>
            <a:lvl3pPr marL="1371600" marR="0" lvl="2"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3pPr>
            <a:lvl4pPr marL="1828800" marR="0" lvl="3"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4pPr>
            <a:lvl5pPr marL="2286000" marR="0" lvl="4"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5pPr>
            <a:lvl6pPr marL="2743200" marR="0" lvl="5"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6pPr>
            <a:lvl7pPr marL="3200400" marR="0" lvl="6"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7pPr>
            <a:lvl8pPr marL="3657600" marR="0" lvl="7"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8pPr>
            <a:lvl9pPr marL="4114800" marR="0" lvl="8"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9pPr>
          </a:lstStyle>
          <a:p>
            <a:pPr marL="0" indent="0" algn="ctr"/>
            <a:r>
              <a:rPr lang="en-US" sz="1100" dirty="0" smtClean="0">
                <a:solidFill>
                  <a:schemeClr val="bg2"/>
                </a:solidFill>
              </a:rPr>
              <a:t>This institution is an equal opportunity provider.</a:t>
            </a:r>
            <a:endParaRPr lang="en-US" sz="1100" dirty="0">
              <a:solidFill>
                <a:schemeClr val="bg2"/>
              </a:solidFill>
            </a:endParaRPr>
          </a:p>
        </p:txBody>
      </p:sp>
      <p:sp>
        <p:nvSpPr>
          <p:cNvPr id="11" name="Google Shape;616;p40"/>
          <p:cNvSpPr/>
          <p:nvPr/>
        </p:nvSpPr>
        <p:spPr>
          <a:xfrm>
            <a:off x="521751" y="971935"/>
            <a:ext cx="372142" cy="338595"/>
          </a:xfrm>
          <a:custGeom>
            <a:avLst/>
            <a:gdLst/>
            <a:ahLst/>
            <a:cxnLst/>
            <a:rect l="l" t="t" r="r" b="b"/>
            <a:pathLst>
              <a:path w="19126" h="18518" extrusionOk="0">
                <a:moveTo>
                  <a:pt x="10098" y="2409"/>
                </a:moveTo>
                <a:lnTo>
                  <a:pt x="10512" y="2701"/>
                </a:lnTo>
                <a:lnTo>
                  <a:pt x="10074" y="2969"/>
                </a:lnTo>
                <a:lnTo>
                  <a:pt x="9636" y="3285"/>
                </a:lnTo>
                <a:lnTo>
                  <a:pt x="9198" y="3602"/>
                </a:lnTo>
                <a:lnTo>
                  <a:pt x="8760" y="3918"/>
                </a:lnTo>
                <a:lnTo>
                  <a:pt x="8517" y="4040"/>
                </a:lnTo>
                <a:lnTo>
                  <a:pt x="8249" y="4234"/>
                </a:lnTo>
                <a:lnTo>
                  <a:pt x="7981" y="4429"/>
                </a:lnTo>
                <a:lnTo>
                  <a:pt x="7884" y="4551"/>
                </a:lnTo>
                <a:lnTo>
                  <a:pt x="7811" y="4672"/>
                </a:lnTo>
                <a:lnTo>
                  <a:pt x="7349" y="4672"/>
                </a:lnTo>
                <a:lnTo>
                  <a:pt x="6814" y="4697"/>
                </a:lnTo>
                <a:lnTo>
                  <a:pt x="7081" y="4526"/>
                </a:lnTo>
                <a:lnTo>
                  <a:pt x="7641" y="4161"/>
                </a:lnTo>
                <a:lnTo>
                  <a:pt x="8200" y="3796"/>
                </a:lnTo>
                <a:lnTo>
                  <a:pt x="8784" y="3480"/>
                </a:lnTo>
                <a:lnTo>
                  <a:pt x="9320" y="3115"/>
                </a:lnTo>
                <a:lnTo>
                  <a:pt x="9539" y="2969"/>
                </a:lnTo>
                <a:lnTo>
                  <a:pt x="9758" y="2823"/>
                </a:lnTo>
                <a:lnTo>
                  <a:pt x="9952" y="2628"/>
                </a:lnTo>
                <a:lnTo>
                  <a:pt x="10025" y="2531"/>
                </a:lnTo>
                <a:lnTo>
                  <a:pt x="10074" y="2409"/>
                </a:lnTo>
                <a:close/>
                <a:moveTo>
                  <a:pt x="10804" y="2847"/>
                </a:moveTo>
                <a:lnTo>
                  <a:pt x="11193" y="3115"/>
                </a:lnTo>
                <a:lnTo>
                  <a:pt x="10974" y="3237"/>
                </a:lnTo>
                <a:lnTo>
                  <a:pt x="10755" y="3407"/>
                </a:lnTo>
                <a:lnTo>
                  <a:pt x="10561" y="3577"/>
                </a:lnTo>
                <a:lnTo>
                  <a:pt x="10366" y="3723"/>
                </a:lnTo>
                <a:lnTo>
                  <a:pt x="9709" y="4161"/>
                </a:lnTo>
                <a:lnTo>
                  <a:pt x="9368" y="4429"/>
                </a:lnTo>
                <a:lnTo>
                  <a:pt x="9222" y="4551"/>
                </a:lnTo>
                <a:lnTo>
                  <a:pt x="9101" y="4721"/>
                </a:lnTo>
                <a:lnTo>
                  <a:pt x="8176" y="4672"/>
                </a:lnTo>
                <a:lnTo>
                  <a:pt x="8322" y="4551"/>
                </a:lnTo>
                <a:lnTo>
                  <a:pt x="8663" y="4332"/>
                </a:lnTo>
                <a:lnTo>
                  <a:pt x="9028" y="4113"/>
                </a:lnTo>
                <a:lnTo>
                  <a:pt x="9466" y="3821"/>
                </a:lnTo>
                <a:lnTo>
                  <a:pt x="9879" y="3529"/>
                </a:lnTo>
                <a:lnTo>
                  <a:pt x="10317" y="3212"/>
                </a:lnTo>
                <a:lnTo>
                  <a:pt x="10731" y="2920"/>
                </a:lnTo>
                <a:lnTo>
                  <a:pt x="10804" y="2847"/>
                </a:lnTo>
                <a:close/>
                <a:moveTo>
                  <a:pt x="9490" y="1850"/>
                </a:moveTo>
                <a:lnTo>
                  <a:pt x="9685" y="2069"/>
                </a:lnTo>
                <a:lnTo>
                  <a:pt x="9904" y="2263"/>
                </a:lnTo>
                <a:lnTo>
                  <a:pt x="9709" y="2385"/>
                </a:lnTo>
                <a:lnTo>
                  <a:pt x="9514" y="2507"/>
                </a:lnTo>
                <a:lnTo>
                  <a:pt x="9149" y="2799"/>
                </a:lnTo>
                <a:lnTo>
                  <a:pt x="8590" y="3164"/>
                </a:lnTo>
                <a:lnTo>
                  <a:pt x="8006" y="3480"/>
                </a:lnTo>
                <a:lnTo>
                  <a:pt x="7519" y="3796"/>
                </a:lnTo>
                <a:lnTo>
                  <a:pt x="7033" y="4113"/>
                </a:lnTo>
                <a:lnTo>
                  <a:pt x="6595" y="4405"/>
                </a:lnTo>
                <a:lnTo>
                  <a:pt x="6400" y="4551"/>
                </a:lnTo>
                <a:lnTo>
                  <a:pt x="6205" y="4745"/>
                </a:lnTo>
                <a:lnTo>
                  <a:pt x="5792" y="4770"/>
                </a:lnTo>
                <a:lnTo>
                  <a:pt x="6059" y="4551"/>
                </a:lnTo>
                <a:lnTo>
                  <a:pt x="6327" y="4307"/>
                </a:lnTo>
                <a:lnTo>
                  <a:pt x="6838" y="3845"/>
                </a:lnTo>
                <a:lnTo>
                  <a:pt x="7495" y="3334"/>
                </a:lnTo>
                <a:lnTo>
                  <a:pt x="7811" y="3091"/>
                </a:lnTo>
                <a:lnTo>
                  <a:pt x="8152" y="2847"/>
                </a:lnTo>
                <a:lnTo>
                  <a:pt x="8492" y="2604"/>
                </a:lnTo>
                <a:lnTo>
                  <a:pt x="8809" y="2336"/>
                </a:lnTo>
                <a:lnTo>
                  <a:pt x="9149" y="2069"/>
                </a:lnTo>
                <a:lnTo>
                  <a:pt x="9490" y="1850"/>
                </a:lnTo>
                <a:close/>
                <a:moveTo>
                  <a:pt x="12775" y="4307"/>
                </a:moveTo>
                <a:lnTo>
                  <a:pt x="13359" y="4697"/>
                </a:lnTo>
                <a:lnTo>
                  <a:pt x="13116" y="4697"/>
                </a:lnTo>
                <a:lnTo>
                  <a:pt x="12045" y="4794"/>
                </a:lnTo>
                <a:lnTo>
                  <a:pt x="12410" y="4551"/>
                </a:lnTo>
                <a:lnTo>
                  <a:pt x="12580" y="4429"/>
                </a:lnTo>
                <a:lnTo>
                  <a:pt x="12775" y="4307"/>
                </a:lnTo>
                <a:close/>
                <a:moveTo>
                  <a:pt x="11510" y="3358"/>
                </a:moveTo>
                <a:lnTo>
                  <a:pt x="11923" y="3699"/>
                </a:lnTo>
                <a:lnTo>
                  <a:pt x="11826" y="3699"/>
                </a:lnTo>
                <a:lnTo>
                  <a:pt x="11729" y="3723"/>
                </a:lnTo>
                <a:lnTo>
                  <a:pt x="11558" y="3845"/>
                </a:lnTo>
                <a:lnTo>
                  <a:pt x="11388" y="3967"/>
                </a:lnTo>
                <a:lnTo>
                  <a:pt x="11242" y="4113"/>
                </a:lnTo>
                <a:lnTo>
                  <a:pt x="10877" y="4453"/>
                </a:lnTo>
                <a:lnTo>
                  <a:pt x="10682" y="4624"/>
                </a:lnTo>
                <a:lnTo>
                  <a:pt x="10536" y="4818"/>
                </a:lnTo>
                <a:lnTo>
                  <a:pt x="9587" y="4745"/>
                </a:lnTo>
                <a:lnTo>
                  <a:pt x="9831" y="4575"/>
                </a:lnTo>
                <a:lnTo>
                  <a:pt x="10074" y="4380"/>
                </a:lnTo>
                <a:lnTo>
                  <a:pt x="10317" y="4210"/>
                </a:lnTo>
                <a:lnTo>
                  <a:pt x="10561" y="4040"/>
                </a:lnTo>
                <a:lnTo>
                  <a:pt x="11047" y="3723"/>
                </a:lnTo>
                <a:lnTo>
                  <a:pt x="11510" y="3358"/>
                </a:lnTo>
                <a:close/>
                <a:moveTo>
                  <a:pt x="12021" y="3772"/>
                </a:moveTo>
                <a:lnTo>
                  <a:pt x="12532" y="4137"/>
                </a:lnTo>
                <a:lnTo>
                  <a:pt x="12313" y="4307"/>
                </a:lnTo>
                <a:lnTo>
                  <a:pt x="12021" y="4551"/>
                </a:lnTo>
                <a:lnTo>
                  <a:pt x="11899" y="4672"/>
                </a:lnTo>
                <a:lnTo>
                  <a:pt x="11777" y="4818"/>
                </a:lnTo>
                <a:lnTo>
                  <a:pt x="11412" y="4843"/>
                </a:lnTo>
                <a:lnTo>
                  <a:pt x="11072" y="4843"/>
                </a:lnTo>
                <a:lnTo>
                  <a:pt x="10828" y="4818"/>
                </a:lnTo>
                <a:lnTo>
                  <a:pt x="11072" y="4648"/>
                </a:lnTo>
                <a:lnTo>
                  <a:pt x="11315" y="4453"/>
                </a:lnTo>
                <a:lnTo>
                  <a:pt x="11534" y="4259"/>
                </a:lnTo>
                <a:lnTo>
                  <a:pt x="11777" y="4064"/>
                </a:lnTo>
                <a:lnTo>
                  <a:pt x="11923" y="3967"/>
                </a:lnTo>
                <a:lnTo>
                  <a:pt x="11996" y="3894"/>
                </a:lnTo>
                <a:lnTo>
                  <a:pt x="12021" y="3821"/>
                </a:lnTo>
                <a:lnTo>
                  <a:pt x="12021" y="3772"/>
                </a:lnTo>
                <a:close/>
                <a:moveTo>
                  <a:pt x="15038" y="6156"/>
                </a:moveTo>
                <a:lnTo>
                  <a:pt x="15281" y="6327"/>
                </a:lnTo>
                <a:lnTo>
                  <a:pt x="15525" y="6473"/>
                </a:lnTo>
                <a:lnTo>
                  <a:pt x="15354" y="6594"/>
                </a:lnTo>
                <a:lnTo>
                  <a:pt x="15184" y="6740"/>
                </a:lnTo>
                <a:lnTo>
                  <a:pt x="15062" y="6862"/>
                </a:lnTo>
                <a:lnTo>
                  <a:pt x="15038" y="6156"/>
                </a:lnTo>
                <a:close/>
                <a:moveTo>
                  <a:pt x="9782" y="511"/>
                </a:moveTo>
                <a:lnTo>
                  <a:pt x="10244" y="925"/>
                </a:lnTo>
                <a:lnTo>
                  <a:pt x="10512" y="1144"/>
                </a:lnTo>
                <a:lnTo>
                  <a:pt x="10804" y="1363"/>
                </a:lnTo>
                <a:lnTo>
                  <a:pt x="11364" y="1777"/>
                </a:lnTo>
                <a:lnTo>
                  <a:pt x="12021" y="2239"/>
                </a:lnTo>
                <a:lnTo>
                  <a:pt x="12629" y="2726"/>
                </a:lnTo>
                <a:lnTo>
                  <a:pt x="13237" y="3237"/>
                </a:lnTo>
                <a:lnTo>
                  <a:pt x="13846" y="3723"/>
                </a:lnTo>
                <a:lnTo>
                  <a:pt x="15111" y="4672"/>
                </a:lnTo>
                <a:lnTo>
                  <a:pt x="15744" y="5135"/>
                </a:lnTo>
                <a:lnTo>
                  <a:pt x="16352" y="5621"/>
                </a:lnTo>
                <a:lnTo>
                  <a:pt x="16838" y="5986"/>
                </a:lnTo>
                <a:lnTo>
                  <a:pt x="17325" y="6302"/>
                </a:lnTo>
                <a:lnTo>
                  <a:pt x="17836" y="6619"/>
                </a:lnTo>
                <a:lnTo>
                  <a:pt x="18347" y="6886"/>
                </a:lnTo>
                <a:lnTo>
                  <a:pt x="18274" y="6959"/>
                </a:lnTo>
                <a:lnTo>
                  <a:pt x="18104" y="7105"/>
                </a:lnTo>
                <a:lnTo>
                  <a:pt x="17909" y="7203"/>
                </a:lnTo>
                <a:lnTo>
                  <a:pt x="17617" y="7373"/>
                </a:lnTo>
                <a:lnTo>
                  <a:pt x="17568" y="7300"/>
                </a:lnTo>
                <a:lnTo>
                  <a:pt x="17520" y="7276"/>
                </a:lnTo>
                <a:lnTo>
                  <a:pt x="17471" y="7251"/>
                </a:lnTo>
                <a:lnTo>
                  <a:pt x="17276" y="7178"/>
                </a:lnTo>
                <a:lnTo>
                  <a:pt x="17106" y="7081"/>
                </a:lnTo>
                <a:lnTo>
                  <a:pt x="16936" y="6959"/>
                </a:lnTo>
                <a:lnTo>
                  <a:pt x="16790" y="6838"/>
                </a:lnTo>
                <a:lnTo>
                  <a:pt x="16473" y="6570"/>
                </a:lnTo>
                <a:lnTo>
                  <a:pt x="16303" y="6473"/>
                </a:lnTo>
                <a:lnTo>
                  <a:pt x="16133" y="6375"/>
                </a:lnTo>
                <a:lnTo>
                  <a:pt x="15865" y="6229"/>
                </a:lnTo>
                <a:lnTo>
                  <a:pt x="15598" y="6059"/>
                </a:lnTo>
                <a:lnTo>
                  <a:pt x="15306" y="5889"/>
                </a:lnTo>
                <a:lnTo>
                  <a:pt x="15160" y="5816"/>
                </a:lnTo>
                <a:lnTo>
                  <a:pt x="15038" y="5767"/>
                </a:lnTo>
                <a:lnTo>
                  <a:pt x="15014" y="5426"/>
                </a:lnTo>
                <a:lnTo>
                  <a:pt x="14989" y="5256"/>
                </a:lnTo>
                <a:lnTo>
                  <a:pt x="14916" y="5110"/>
                </a:lnTo>
                <a:lnTo>
                  <a:pt x="14916" y="5037"/>
                </a:lnTo>
                <a:lnTo>
                  <a:pt x="14892" y="4964"/>
                </a:lnTo>
                <a:lnTo>
                  <a:pt x="14868" y="4916"/>
                </a:lnTo>
                <a:lnTo>
                  <a:pt x="14795" y="4867"/>
                </a:lnTo>
                <a:lnTo>
                  <a:pt x="14624" y="4770"/>
                </a:lnTo>
                <a:lnTo>
                  <a:pt x="14430" y="4721"/>
                </a:lnTo>
                <a:lnTo>
                  <a:pt x="14235" y="4697"/>
                </a:lnTo>
                <a:lnTo>
                  <a:pt x="14040" y="4672"/>
                </a:lnTo>
                <a:lnTo>
                  <a:pt x="12751" y="3796"/>
                </a:lnTo>
                <a:lnTo>
                  <a:pt x="12118" y="3334"/>
                </a:lnTo>
                <a:lnTo>
                  <a:pt x="11485" y="2872"/>
                </a:lnTo>
                <a:lnTo>
                  <a:pt x="11242" y="2701"/>
                </a:lnTo>
                <a:lnTo>
                  <a:pt x="10974" y="2531"/>
                </a:lnTo>
                <a:lnTo>
                  <a:pt x="10463" y="2239"/>
                </a:lnTo>
                <a:lnTo>
                  <a:pt x="10269" y="2093"/>
                </a:lnTo>
                <a:lnTo>
                  <a:pt x="10098" y="1947"/>
                </a:lnTo>
                <a:lnTo>
                  <a:pt x="9928" y="1801"/>
                </a:lnTo>
                <a:lnTo>
                  <a:pt x="9758" y="1655"/>
                </a:lnTo>
                <a:lnTo>
                  <a:pt x="9733" y="1558"/>
                </a:lnTo>
                <a:lnTo>
                  <a:pt x="9685" y="1485"/>
                </a:lnTo>
                <a:lnTo>
                  <a:pt x="9587" y="1436"/>
                </a:lnTo>
                <a:lnTo>
                  <a:pt x="9539" y="1436"/>
                </a:lnTo>
                <a:lnTo>
                  <a:pt x="9466" y="1460"/>
                </a:lnTo>
                <a:lnTo>
                  <a:pt x="9271" y="1558"/>
                </a:lnTo>
                <a:lnTo>
                  <a:pt x="9101" y="1655"/>
                </a:lnTo>
                <a:lnTo>
                  <a:pt x="8784" y="1923"/>
                </a:lnTo>
                <a:lnTo>
                  <a:pt x="8444" y="2190"/>
                </a:lnTo>
                <a:lnTo>
                  <a:pt x="8127" y="2434"/>
                </a:lnTo>
                <a:lnTo>
                  <a:pt x="7738" y="2677"/>
                </a:lnTo>
                <a:lnTo>
                  <a:pt x="7373" y="2969"/>
                </a:lnTo>
                <a:lnTo>
                  <a:pt x="6668" y="3529"/>
                </a:lnTo>
                <a:lnTo>
                  <a:pt x="5913" y="4137"/>
                </a:lnTo>
                <a:lnTo>
                  <a:pt x="5524" y="4453"/>
                </a:lnTo>
                <a:lnTo>
                  <a:pt x="5183" y="4794"/>
                </a:lnTo>
                <a:lnTo>
                  <a:pt x="5183" y="4818"/>
                </a:lnTo>
                <a:lnTo>
                  <a:pt x="4624" y="4867"/>
                </a:lnTo>
                <a:lnTo>
                  <a:pt x="4234" y="4891"/>
                </a:lnTo>
                <a:lnTo>
                  <a:pt x="4015" y="4940"/>
                </a:lnTo>
                <a:lnTo>
                  <a:pt x="3942" y="4989"/>
                </a:lnTo>
                <a:lnTo>
                  <a:pt x="3869" y="5062"/>
                </a:lnTo>
                <a:lnTo>
                  <a:pt x="3796" y="5037"/>
                </a:lnTo>
                <a:lnTo>
                  <a:pt x="3723" y="5062"/>
                </a:lnTo>
                <a:lnTo>
                  <a:pt x="3675" y="5110"/>
                </a:lnTo>
                <a:lnTo>
                  <a:pt x="3650" y="5183"/>
                </a:lnTo>
                <a:lnTo>
                  <a:pt x="3602" y="5402"/>
                </a:lnTo>
                <a:lnTo>
                  <a:pt x="3602" y="5621"/>
                </a:lnTo>
                <a:lnTo>
                  <a:pt x="3480" y="5645"/>
                </a:lnTo>
                <a:lnTo>
                  <a:pt x="3358" y="5694"/>
                </a:lnTo>
                <a:lnTo>
                  <a:pt x="3237" y="5767"/>
                </a:lnTo>
                <a:lnTo>
                  <a:pt x="3115" y="5864"/>
                </a:lnTo>
                <a:lnTo>
                  <a:pt x="2920" y="6035"/>
                </a:lnTo>
                <a:lnTo>
                  <a:pt x="2726" y="6229"/>
                </a:lnTo>
                <a:lnTo>
                  <a:pt x="2166" y="6765"/>
                </a:lnTo>
                <a:lnTo>
                  <a:pt x="1874" y="7008"/>
                </a:lnTo>
                <a:lnTo>
                  <a:pt x="1582" y="7227"/>
                </a:lnTo>
                <a:lnTo>
                  <a:pt x="1509" y="7300"/>
                </a:lnTo>
                <a:lnTo>
                  <a:pt x="1241" y="7203"/>
                </a:lnTo>
                <a:lnTo>
                  <a:pt x="998" y="7130"/>
                </a:lnTo>
                <a:lnTo>
                  <a:pt x="779" y="7008"/>
                </a:lnTo>
                <a:lnTo>
                  <a:pt x="584" y="6838"/>
                </a:lnTo>
                <a:lnTo>
                  <a:pt x="901" y="6667"/>
                </a:lnTo>
                <a:lnTo>
                  <a:pt x="1217" y="6473"/>
                </a:lnTo>
                <a:lnTo>
                  <a:pt x="1825" y="6035"/>
                </a:lnTo>
                <a:lnTo>
                  <a:pt x="3018" y="5135"/>
                </a:lnTo>
                <a:lnTo>
                  <a:pt x="4307" y="4161"/>
                </a:lnTo>
                <a:lnTo>
                  <a:pt x="5646" y="3164"/>
                </a:lnTo>
                <a:lnTo>
                  <a:pt x="6814" y="2361"/>
                </a:lnTo>
                <a:lnTo>
                  <a:pt x="7981" y="1558"/>
                </a:lnTo>
                <a:lnTo>
                  <a:pt x="8395" y="1266"/>
                </a:lnTo>
                <a:lnTo>
                  <a:pt x="8833" y="949"/>
                </a:lnTo>
                <a:lnTo>
                  <a:pt x="9076" y="828"/>
                </a:lnTo>
                <a:lnTo>
                  <a:pt x="9295" y="706"/>
                </a:lnTo>
                <a:lnTo>
                  <a:pt x="9539" y="584"/>
                </a:lnTo>
                <a:lnTo>
                  <a:pt x="9782" y="511"/>
                </a:lnTo>
                <a:close/>
                <a:moveTo>
                  <a:pt x="3577" y="6132"/>
                </a:moveTo>
                <a:lnTo>
                  <a:pt x="3577" y="6497"/>
                </a:lnTo>
                <a:lnTo>
                  <a:pt x="3383" y="6643"/>
                </a:lnTo>
                <a:lnTo>
                  <a:pt x="3188" y="6813"/>
                </a:lnTo>
                <a:lnTo>
                  <a:pt x="2847" y="7130"/>
                </a:lnTo>
                <a:lnTo>
                  <a:pt x="2531" y="7397"/>
                </a:lnTo>
                <a:lnTo>
                  <a:pt x="2385" y="7543"/>
                </a:lnTo>
                <a:lnTo>
                  <a:pt x="2263" y="7714"/>
                </a:lnTo>
                <a:lnTo>
                  <a:pt x="1971" y="7519"/>
                </a:lnTo>
                <a:lnTo>
                  <a:pt x="2190" y="7373"/>
                </a:lnTo>
                <a:lnTo>
                  <a:pt x="2409" y="7178"/>
                </a:lnTo>
                <a:lnTo>
                  <a:pt x="2823" y="6813"/>
                </a:lnTo>
                <a:lnTo>
                  <a:pt x="3334" y="6327"/>
                </a:lnTo>
                <a:lnTo>
                  <a:pt x="3456" y="6229"/>
                </a:lnTo>
                <a:lnTo>
                  <a:pt x="3577" y="6132"/>
                </a:lnTo>
                <a:close/>
                <a:moveTo>
                  <a:pt x="7738" y="7008"/>
                </a:moveTo>
                <a:lnTo>
                  <a:pt x="7690" y="7032"/>
                </a:lnTo>
                <a:lnTo>
                  <a:pt x="7641" y="7057"/>
                </a:lnTo>
                <a:lnTo>
                  <a:pt x="7422" y="7251"/>
                </a:lnTo>
                <a:lnTo>
                  <a:pt x="7203" y="7397"/>
                </a:lnTo>
                <a:lnTo>
                  <a:pt x="7081" y="7446"/>
                </a:lnTo>
                <a:lnTo>
                  <a:pt x="6935" y="7495"/>
                </a:lnTo>
                <a:lnTo>
                  <a:pt x="6814" y="7519"/>
                </a:lnTo>
                <a:lnTo>
                  <a:pt x="6668" y="7519"/>
                </a:lnTo>
                <a:lnTo>
                  <a:pt x="6765" y="7130"/>
                </a:lnTo>
                <a:lnTo>
                  <a:pt x="6765" y="7105"/>
                </a:lnTo>
                <a:lnTo>
                  <a:pt x="6716" y="7105"/>
                </a:lnTo>
                <a:lnTo>
                  <a:pt x="6595" y="7178"/>
                </a:lnTo>
                <a:lnTo>
                  <a:pt x="6522" y="7300"/>
                </a:lnTo>
                <a:lnTo>
                  <a:pt x="6449" y="7422"/>
                </a:lnTo>
                <a:lnTo>
                  <a:pt x="6376" y="7543"/>
                </a:lnTo>
                <a:lnTo>
                  <a:pt x="6351" y="7616"/>
                </a:lnTo>
                <a:lnTo>
                  <a:pt x="6376" y="7665"/>
                </a:lnTo>
                <a:lnTo>
                  <a:pt x="6400" y="7714"/>
                </a:lnTo>
                <a:lnTo>
                  <a:pt x="6449" y="7738"/>
                </a:lnTo>
                <a:lnTo>
                  <a:pt x="6619" y="7787"/>
                </a:lnTo>
                <a:lnTo>
                  <a:pt x="6765" y="7811"/>
                </a:lnTo>
                <a:lnTo>
                  <a:pt x="6935" y="7811"/>
                </a:lnTo>
                <a:lnTo>
                  <a:pt x="7081" y="7762"/>
                </a:lnTo>
                <a:lnTo>
                  <a:pt x="7227" y="7714"/>
                </a:lnTo>
                <a:lnTo>
                  <a:pt x="7373" y="7641"/>
                </a:lnTo>
                <a:lnTo>
                  <a:pt x="7641" y="7495"/>
                </a:lnTo>
                <a:lnTo>
                  <a:pt x="7690" y="7568"/>
                </a:lnTo>
                <a:lnTo>
                  <a:pt x="7738" y="7641"/>
                </a:lnTo>
                <a:lnTo>
                  <a:pt x="7811" y="7714"/>
                </a:lnTo>
                <a:lnTo>
                  <a:pt x="7908" y="7738"/>
                </a:lnTo>
                <a:lnTo>
                  <a:pt x="8006" y="7787"/>
                </a:lnTo>
                <a:lnTo>
                  <a:pt x="8371" y="7787"/>
                </a:lnTo>
                <a:lnTo>
                  <a:pt x="8517" y="7762"/>
                </a:lnTo>
                <a:lnTo>
                  <a:pt x="8687" y="7714"/>
                </a:lnTo>
                <a:lnTo>
                  <a:pt x="8760" y="7689"/>
                </a:lnTo>
                <a:lnTo>
                  <a:pt x="8809" y="7689"/>
                </a:lnTo>
                <a:lnTo>
                  <a:pt x="8979" y="7714"/>
                </a:lnTo>
                <a:lnTo>
                  <a:pt x="9125" y="7714"/>
                </a:lnTo>
                <a:lnTo>
                  <a:pt x="9247" y="7665"/>
                </a:lnTo>
                <a:lnTo>
                  <a:pt x="9393" y="7592"/>
                </a:lnTo>
                <a:lnTo>
                  <a:pt x="9514" y="7495"/>
                </a:lnTo>
                <a:lnTo>
                  <a:pt x="9563" y="7568"/>
                </a:lnTo>
                <a:lnTo>
                  <a:pt x="9612" y="7616"/>
                </a:lnTo>
                <a:lnTo>
                  <a:pt x="9709" y="7665"/>
                </a:lnTo>
                <a:lnTo>
                  <a:pt x="9782" y="7689"/>
                </a:lnTo>
                <a:lnTo>
                  <a:pt x="9879" y="7689"/>
                </a:lnTo>
                <a:lnTo>
                  <a:pt x="9977" y="7665"/>
                </a:lnTo>
                <a:lnTo>
                  <a:pt x="10171" y="7592"/>
                </a:lnTo>
                <a:lnTo>
                  <a:pt x="10317" y="7592"/>
                </a:lnTo>
                <a:lnTo>
                  <a:pt x="10512" y="7665"/>
                </a:lnTo>
                <a:lnTo>
                  <a:pt x="10755" y="7714"/>
                </a:lnTo>
                <a:lnTo>
                  <a:pt x="11023" y="7738"/>
                </a:lnTo>
                <a:lnTo>
                  <a:pt x="11315" y="7762"/>
                </a:lnTo>
                <a:lnTo>
                  <a:pt x="11875" y="7762"/>
                </a:lnTo>
                <a:lnTo>
                  <a:pt x="12167" y="7714"/>
                </a:lnTo>
                <a:lnTo>
                  <a:pt x="12434" y="7665"/>
                </a:lnTo>
                <a:lnTo>
                  <a:pt x="12678" y="7592"/>
                </a:lnTo>
                <a:lnTo>
                  <a:pt x="12751" y="7543"/>
                </a:lnTo>
                <a:lnTo>
                  <a:pt x="12775" y="7495"/>
                </a:lnTo>
                <a:lnTo>
                  <a:pt x="12799" y="7446"/>
                </a:lnTo>
                <a:lnTo>
                  <a:pt x="12799" y="7373"/>
                </a:lnTo>
                <a:lnTo>
                  <a:pt x="12751" y="7324"/>
                </a:lnTo>
                <a:lnTo>
                  <a:pt x="12726" y="7276"/>
                </a:lnTo>
                <a:lnTo>
                  <a:pt x="12653" y="7251"/>
                </a:lnTo>
                <a:lnTo>
                  <a:pt x="12580" y="7251"/>
                </a:lnTo>
                <a:lnTo>
                  <a:pt x="12021" y="7373"/>
                </a:lnTo>
                <a:lnTo>
                  <a:pt x="11729" y="7397"/>
                </a:lnTo>
                <a:lnTo>
                  <a:pt x="11412" y="7446"/>
                </a:lnTo>
                <a:lnTo>
                  <a:pt x="11120" y="7446"/>
                </a:lnTo>
                <a:lnTo>
                  <a:pt x="10828" y="7422"/>
                </a:lnTo>
                <a:lnTo>
                  <a:pt x="10536" y="7349"/>
                </a:lnTo>
                <a:lnTo>
                  <a:pt x="10415" y="7300"/>
                </a:lnTo>
                <a:lnTo>
                  <a:pt x="10269" y="7227"/>
                </a:lnTo>
                <a:lnTo>
                  <a:pt x="10196" y="7203"/>
                </a:lnTo>
                <a:lnTo>
                  <a:pt x="10123" y="7227"/>
                </a:lnTo>
                <a:lnTo>
                  <a:pt x="10025" y="7300"/>
                </a:lnTo>
                <a:lnTo>
                  <a:pt x="9977" y="7324"/>
                </a:lnTo>
                <a:lnTo>
                  <a:pt x="9928" y="7300"/>
                </a:lnTo>
                <a:lnTo>
                  <a:pt x="9831" y="7251"/>
                </a:lnTo>
                <a:lnTo>
                  <a:pt x="9733" y="7130"/>
                </a:lnTo>
                <a:lnTo>
                  <a:pt x="9685" y="7057"/>
                </a:lnTo>
                <a:lnTo>
                  <a:pt x="9612" y="7008"/>
                </a:lnTo>
                <a:lnTo>
                  <a:pt x="9514" y="7008"/>
                </a:lnTo>
                <a:lnTo>
                  <a:pt x="9490" y="7032"/>
                </a:lnTo>
                <a:lnTo>
                  <a:pt x="9441" y="7057"/>
                </a:lnTo>
                <a:lnTo>
                  <a:pt x="9344" y="7203"/>
                </a:lnTo>
                <a:lnTo>
                  <a:pt x="9198" y="7324"/>
                </a:lnTo>
                <a:lnTo>
                  <a:pt x="9125" y="7349"/>
                </a:lnTo>
                <a:lnTo>
                  <a:pt x="9052" y="7373"/>
                </a:lnTo>
                <a:lnTo>
                  <a:pt x="8955" y="7373"/>
                </a:lnTo>
                <a:lnTo>
                  <a:pt x="8857" y="7324"/>
                </a:lnTo>
                <a:lnTo>
                  <a:pt x="8784" y="7300"/>
                </a:lnTo>
                <a:lnTo>
                  <a:pt x="8711" y="7324"/>
                </a:lnTo>
                <a:lnTo>
                  <a:pt x="8517" y="7422"/>
                </a:lnTo>
                <a:lnTo>
                  <a:pt x="8371" y="7446"/>
                </a:lnTo>
                <a:lnTo>
                  <a:pt x="8225" y="7470"/>
                </a:lnTo>
                <a:lnTo>
                  <a:pt x="8103" y="7470"/>
                </a:lnTo>
                <a:lnTo>
                  <a:pt x="8006" y="7446"/>
                </a:lnTo>
                <a:lnTo>
                  <a:pt x="7957" y="7397"/>
                </a:lnTo>
                <a:lnTo>
                  <a:pt x="7933" y="7349"/>
                </a:lnTo>
                <a:lnTo>
                  <a:pt x="7908" y="7300"/>
                </a:lnTo>
                <a:lnTo>
                  <a:pt x="7908" y="7227"/>
                </a:lnTo>
                <a:lnTo>
                  <a:pt x="7933" y="7154"/>
                </a:lnTo>
                <a:lnTo>
                  <a:pt x="7908" y="7105"/>
                </a:lnTo>
                <a:lnTo>
                  <a:pt x="7884" y="7081"/>
                </a:lnTo>
                <a:lnTo>
                  <a:pt x="7835" y="7032"/>
                </a:lnTo>
                <a:lnTo>
                  <a:pt x="7787" y="7032"/>
                </a:lnTo>
                <a:lnTo>
                  <a:pt x="7738" y="7008"/>
                </a:lnTo>
                <a:close/>
                <a:moveTo>
                  <a:pt x="15841" y="6667"/>
                </a:moveTo>
                <a:lnTo>
                  <a:pt x="16108" y="6765"/>
                </a:lnTo>
                <a:lnTo>
                  <a:pt x="16206" y="6813"/>
                </a:lnTo>
                <a:lnTo>
                  <a:pt x="16279" y="6886"/>
                </a:lnTo>
                <a:lnTo>
                  <a:pt x="15914" y="7178"/>
                </a:lnTo>
                <a:lnTo>
                  <a:pt x="15549" y="7495"/>
                </a:lnTo>
                <a:lnTo>
                  <a:pt x="15306" y="7714"/>
                </a:lnTo>
                <a:lnTo>
                  <a:pt x="15184" y="7860"/>
                </a:lnTo>
                <a:lnTo>
                  <a:pt x="15087" y="8006"/>
                </a:lnTo>
                <a:lnTo>
                  <a:pt x="15087" y="7227"/>
                </a:lnTo>
                <a:lnTo>
                  <a:pt x="15208" y="7154"/>
                </a:lnTo>
                <a:lnTo>
                  <a:pt x="15306" y="7057"/>
                </a:lnTo>
                <a:lnTo>
                  <a:pt x="15525" y="6862"/>
                </a:lnTo>
                <a:lnTo>
                  <a:pt x="15646" y="6789"/>
                </a:lnTo>
                <a:lnTo>
                  <a:pt x="15792" y="6716"/>
                </a:lnTo>
                <a:lnTo>
                  <a:pt x="15841" y="6667"/>
                </a:lnTo>
                <a:close/>
                <a:moveTo>
                  <a:pt x="3577" y="6959"/>
                </a:moveTo>
                <a:lnTo>
                  <a:pt x="3577" y="7349"/>
                </a:lnTo>
                <a:lnTo>
                  <a:pt x="3456" y="7397"/>
                </a:lnTo>
                <a:lnTo>
                  <a:pt x="3358" y="7495"/>
                </a:lnTo>
                <a:lnTo>
                  <a:pt x="3188" y="7689"/>
                </a:lnTo>
                <a:lnTo>
                  <a:pt x="2993" y="7908"/>
                </a:lnTo>
                <a:lnTo>
                  <a:pt x="2799" y="8127"/>
                </a:lnTo>
                <a:lnTo>
                  <a:pt x="2507" y="7884"/>
                </a:lnTo>
                <a:lnTo>
                  <a:pt x="2458" y="7860"/>
                </a:lnTo>
                <a:lnTo>
                  <a:pt x="2726" y="7641"/>
                </a:lnTo>
                <a:lnTo>
                  <a:pt x="2969" y="7446"/>
                </a:lnTo>
                <a:lnTo>
                  <a:pt x="3577" y="6959"/>
                </a:lnTo>
                <a:close/>
                <a:moveTo>
                  <a:pt x="3577" y="7762"/>
                </a:moveTo>
                <a:lnTo>
                  <a:pt x="3577" y="8176"/>
                </a:lnTo>
                <a:lnTo>
                  <a:pt x="3626" y="8590"/>
                </a:lnTo>
                <a:lnTo>
                  <a:pt x="3650" y="8930"/>
                </a:lnTo>
                <a:lnTo>
                  <a:pt x="2969" y="8273"/>
                </a:lnTo>
                <a:lnTo>
                  <a:pt x="3164" y="8127"/>
                </a:lnTo>
                <a:lnTo>
                  <a:pt x="3358" y="7957"/>
                </a:lnTo>
                <a:lnTo>
                  <a:pt x="3577" y="7762"/>
                </a:lnTo>
                <a:close/>
                <a:moveTo>
                  <a:pt x="16522" y="7154"/>
                </a:moveTo>
                <a:lnTo>
                  <a:pt x="16595" y="7203"/>
                </a:lnTo>
                <a:lnTo>
                  <a:pt x="16717" y="7324"/>
                </a:lnTo>
                <a:lnTo>
                  <a:pt x="16863" y="7446"/>
                </a:lnTo>
                <a:lnTo>
                  <a:pt x="17033" y="7543"/>
                </a:lnTo>
                <a:lnTo>
                  <a:pt x="17203" y="7616"/>
                </a:lnTo>
                <a:lnTo>
                  <a:pt x="17057" y="7689"/>
                </a:lnTo>
                <a:lnTo>
                  <a:pt x="16546" y="8030"/>
                </a:lnTo>
                <a:lnTo>
                  <a:pt x="16035" y="8395"/>
                </a:lnTo>
                <a:lnTo>
                  <a:pt x="15573" y="8784"/>
                </a:lnTo>
                <a:lnTo>
                  <a:pt x="15111" y="9198"/>
                </a:lnTo>
                <a:lnTo>
                  <a:pt x="15087" y="8127"/>
                </a:lnTo>
                <a:lnTo>
                  <a:pt x="15257" y="8079"/>
                </a:lnTo>
                <a:lnTo>
                  <a:pt x="15427" y="8006"/>
                </a:lnTo>
                <a:lnTo>
                  <a:pt x="15573" y="7908"/>
                </a:lnTo>
                <a:lnTo>
                  <a:pt x="15719" y="7787"/>
                </a:lnTo>
                <a:lnTo>
                  <a:pt x="16522" y="7154"/>
                </a:lnTo>
                <a:close/>
                <a:moveTo>
                  <a:pt x="6862" y="8395"/>
                </a:moveTo>
                <a:lnTo>
                  <a:pt x="6765" y="8492"/>
                </a:lnTo>
                <a:lnTo>
                  <a:pt x="6668" y="8590"/>
                </a:lnTo>
                <a:lnTo>
                  <a:pt x="6619" y="8736"/>
                </a:lnTo>
                <a:lnTo>
                  <a:pt x="6595" y="8857"/>
                </a:lnTo>
                <a:lnTo>
                  <a:pt x="6595" y="9003"/>
                </a:lnTo>
                <a:lnTo>
                  <a:pt x="6643" y="9125"/>
                </a:lnTo>
                <a:lnTo>
                  <a:pt x="6741" y="9222"/>
                </a:lnTo>
                <a:lnTo>
                  <a:pt x="6862" y="9295"/>
                </a:lnTo>
                <a:lnTo>
                  <a:pt x="7008" y="9320"/>
                </a:lnTo>
                <a:lnTo>
                  <a:pt x="7154" y="9344"/>
                </a:lnTo>
                <a:lnTo>
                  <a:pt x="7300" y="9295"/>
                </a:lnTo>
                <a:lnTo>
                  <a:pt x="7446" y="9247"/>
                </a:lnTo>
                <a:lnTo>
                  <a:pt x="7568" y="9174"/>
                </a:lnTo>
                <a:lnTo>
                  <a:pt x="7714" y="9101"/>
                </a:lnTo>
                <a:lnTo>
                  <a:pt x="7957" y="8906"/>
                </a:lnTo>
                <a:lnTo>
                  <a:pt x="8103" y="9028"/>
                </a:lnTo>
                <a:lnTo>
                  <a:pt x="8273" y="9101"/>
                </a:lnTo>
                <a:lnTo>
                  <a:pt x="8468" y="9149"/>
                </a:lnTo>
                <a:lnTo>
                  <a:pt x="8687" y="9174"/>
                </a:lnTo>
                <a:lnTo>
                  <a:pt x="8906" y="9174"/>
                </a:lnTo>
                <a:lnTo>
                  <a:pt x="9125" y="9125"/>
                </a:lnTo>
                <a:lnTo>
                  <a:pt x="9344" y="9076"/>
                </a:lnTo>
                <a:lnTo>
                  <a:pt x="9539" y="9003"/>
                </a:lnTo>
                <a:lnTo>
                  <a:pt x="9539" y="9076"/>
                </a:lnTo>
                <a:lnTo>
                  <a:pt x="9587" y="9149"/>
                </a:lnTo>
                <a:lnTo>
                  <a:pt x="9636" y="9198"/>
                </a:lnTo>
                <a:lnTo>
                  <a:pt x="9709" y="9198"/>
                </a:lnTo>
                <a:lnTo>
                  <a:pt x="9879" y="9174"/>
                </a:lnTo>
                <a:lnTo>
                  <a:pt x="10050" y="9125"/>
                </a:lnTo>
                <a:lnTo>
                  <a:pt x="10196" y="9052"/>
                </a:lnTo>
                <a:lnTo>
                  <a:pt x="10342" y="8979"/>
                </a:lnTo>
                <a:lnTo>
                  <a:pt x="10415" y="9052"/>
                </a:lnTo>
                <a:lnTo>
                  <a:pt x="10488" y="9125"/>
                </a:lnTo>
                <a:lnTo>
                  <a:pt x="10585" y="9174"/>
                </a:lnTo>
                <a:lnTo>
                  <a:pt x="10780" y="9174"/>
                </a:lnTo>
                <a:lnTo>
                  <a:pt x="10877" y="9149"/>
                </a:lnTo>
                <a:lnTo>
                  <a:pt x="10999" y="9125"/>
                </a:lnTo>
                <a:lnTo>
                  <a:pt x="11096" y="9052"/>
                </a:lnTo>
                <a:lnTo>
                  <a:pt x="11120" y="9125"/>
                </a:lnTo>
                <a:lnTo>
                  <a:pt x="11193" y="9174"/>
                </a:lnTo>
                <a:lnTo>
                  <a:pt x="11266" y="9198"/>
                </a:lnTo>
                <a:lnTo>
                  <a:pt x="11364" y="9174"/>
                </a:lnTo>
                <a:lnTo>
                  <a:pt x="11534" y="9101"/>
                </a:lnTo>
                <a:lnTo>
                  <a:pt x="11704" y="9076"/>
                </a:lnTo>
                <a:lnTo>
                  <a:pt x="11899" y="9076"/>
                </a:lnTo>
                <a:lnTo>
                  <a:pt x="12069" y="9101"/>
                </a:lnTo>
                <a:lnTo>
                  <a:pt x="12459" y="9101"/>
                </a:lnTo>
                <a:lnTo>
                  <a:pt x="12629" y="9052"/>
                </a:lnTo>
                <a:lnTo>
                  <a:pt x="12824" y="8979"/>
                </a:lnTo>
                <a:lnTo>
                  <a:pt x="12872" y="8930"/>
                </a:lnTo>
                <a:lnTo>
                  <a:pt x="12897" y="8882"/>
                </a:lnTo>
                <a:lnTo>
                  <a:pt x="12897" y="8809"/>
                </a:lnTo>
                <a:lnTo>
                  <a:pt x="12872" y="8760"/>
                </a:lnTo>
                <a:lnTo>
                  <a:pt x="12824" y="8711"/>
                </a:lnTo>
                <a:lnTo>
                  <a:pt x="12775" y="8687"/>
                </a:lnTo>
                <a:lnTo>
                  <a:pt x="12702" y="8663"/>
                </a:lnTo>
                <a:lnTo>
                  <a:pt x="12629" y="8687"/>
                </a:lnTo>
                <a:lnTo>
                  <a:pt x="12483" y="8736"/>
                </a:lnTo>
                <a:lnTo>
                  <a:pt x="12337" y="8760"/>
                </a:lnTo>
                <a:lnTo>
                  <a:pt x="11583" y="8760"/>
                </a:lnTo>
                <a:lnTo>
                  <a:pt x="11437" y="8784"/>
                </a:lnTo>
                <a:lnTo>
                  <a:pt x="11437" y="8687"/>
                </a:lnTo>
                <a:lnTo>
                  <a:pt x="11437" y="8638"/>
                </a:lnTo>
                <a:lnTo>
                  <a:pt x="11412" y="8590"/>
                </a:lnTo>
                <a:lnTo>
                  <a:pt x="11339" y="8517"/>
                </a:lnTo>
                <a:lnTo>
                  <a:pt x="11242" y="8517"/>
                </a:lnTo>
                <a:lnTo>
                  <a:pt x="11193" y="8541"/>
                </a:lnTo>
                <a:lnTo>
                  <a:pt x="11145" y="8565"/>
                </a:lnTo>
                <a:lnTo>
                  <a:pt x="11023" y="8711"/>
                </a:lnTo>
                <a:lnTo>
                  <a:pt x="10926" y="8784"/>
                </a:lnTo>
                <a:lnTo>
                  <a:pt x="10853" y="8833"/>
                </a:lnTo>
                <a:lnTo>
                  <a:pt x="10755" y="8857"/>
                </a:lnTo>
                <a:lnTo>
                  <a:pt x="10682" y="8857"/>
                </a:lnTo>
                <a:lnTo>
                  <a:pt x="10609" y="8784"/>
                </a:lnTo>
                <a:lnTo>
                  <a:pt x="10561" y="8638"/>
                </a:lnTo>
                <a:lnTo>
                  <a:pt x="10512" y="8565"/>
                </a:lnTo>
                <a:lnTo>
                  <a:pt x="10439" y="8517"/>
                </a:lnTo>
                <a:lnTo>
                  <a:pt x="10342" y="8517"/>
                </a:lnTo>
                <a:lnTo>
                  <a:pt x="10317" y="8541"/>
                </a:lnTo>
                <a:lnTo>
                  <a:pt x="10269" y="8565"/>
                </a:lnTo>
                <a:lnTo>
                  <a:pt x="10123" y="8711"/>
                </a:lnTo>
                <a:lnTo>
                  <a:pt x="10025" y="8760"/>
                </a:lnTo>
                <a:lnTo>
                  <a:pt x="9928" y="8809"/>
                </a:lnTo>
                <a:lnTo>
                  <a:pt x="9977" y="8638"/>
                </a:lnTo>
                <a:lnTo>
                  <a:pt x="9977" y="8565"/>
                </a:lnTo>
                <a:lnTo>
                  <a:pt x="9952" y="8517"/>
                </a:lnTo>
                <a:lnTo>
                  <a:pt x="9928" y="8468"/>
                </a:lnTo>
                <a:lnTo>
                  <a:pt x="9879" y="8444"/>
                </a:lnTo>
                <a:lnTo>
                  <a:pt x="9806" y="8419"/>
                </a:lnTo>
                <a:lnTo>
                  <a:pt x="9758" y="8419"/>
                </a:lnTo>
                <a:lnTo>
                  <a:pt x="9709" y="8444"/>
                </a:lnTo>
                <a:lnTo>
                  <a:pt x="9660" y="8492"/>
                </a:lnTo>
                <a:lnTo>
                  <a:pt x="9612" y="8565"/>
                </a:lnTo>
                <a:lnTo>
                  <a:pt x="9563" y="8614"/>
                </a:lnTo>
                <a:lnTo>
                  <a:pt x="9368" y="8687"/>
                </a:lnTo>
                <a:lnTo>
                  <a:pt x="9149" y="8760"/>
                </a:lnTo>
                <a:lnTo>
                  <a:pt x="8906" y="8809"/>
                </a:lnTo>
                <a:lnTo>
                  <a:pt x="8638" y="8809"/>
                </a:lnTo>
                <a:lnTo>
                  <a:pt x="8419" y="8784"/>
                </a:lnTo>
                <a:lnTo>
                  <a:pt x="8346" y="8760"/>
                </a:lnTo>
                <a:lnTo>
                  <a:pt x="8273" y="8711"/>
                </a:lnTo>
                <a:lnTo>
                  <a:pt x="8200" y="8663"/>
                </a:lnTo>
                <a:lnTo>
                  <a:pt x="8176" y="8590"/>
                </a:lnTo>
                <a:lnTo>
                  <a:pt x="8152" y="8541"/>
                </a:lnTo>
                <a:lnTo>
                  <a:pt x="8127" y="8517"/>
                </a:lnTo>
                <a:lnTo>
                  <a:pt x="8054" y="8468"/>
                </a:lnTo>
                <a:lnTo>
                  <a:pt x="7957" y="8468"/>
                </a:lnTo>
                <a:lnTo>
                  <a:pt x="7884" y="8517"/>
                </a:lnTo>
                <a:lnTo>
                  <a:pt x="7665" y="8687"/>
                </a:lnTo>
                <a:lnTo>
                  <a:pt x="7446" y="8833"/>
                </a:lnTo>
                <a:lnTo>
                  <a:pt x="7203" y="8955"/>
                </a:lnTo>
                <a:lnTo>
                  <a:pt x="7106" y="8979"/>
                </a:lnTo>
                <a:lnTo>
                  <a:pt x="7033" y="8955"/>
                </a:lnTo>
                <a:lnTo>
                  <a:pt x="6984" y="8906"/>
                </a:lnTo>
                <a:lnTo>
                  <a:pt x="6935" y="8833"/>
                </a:lnTo>
                <a:lnTo>
                  <a:pt x="6911" y="8736"/>
                </a:lnTo>
                <a:lnTo>
                  <a:pt x="6911" y="8638"/>
                </a:lnTo>
                <a:lnTo>
                  <a:pt x="6911" y="8541"/>
                </a:lnTo>
                <a:lnTo>
                  <a:pt x="6935" y="8444"/>
                </a:lnTo>
                <a:lnTo>
                  <a:pt x="6935" y="8419"/>
                </a:lnTo>
                <a:lnTo>
                  <a:pt x="6911" y="8419"/>
                </a:lnTo>
                <a:lnTo>
                  <a:pt x="6887" y="8395"/>
                </a:lnTo>
                <a:close/>
                <a:moveTo>
                  <a:pt x="7811" y="9709"/>
                </a:moveTo>
                <a:lnTo>
                  <a:pt x="7763" y="9733"/>
                </a:lnTo>
                <a:lnTo>
                  <a:pt x="7690" y="9758"/>
                </a:lnTo>
                <a:lnTo>
                  <a:pt x="7641" y="9806"/>
                </a:lnTo>
                <a:lnTo>
                  <a:pt x="7592" y="9904"/>
                </a:lnTo>
                <a:lnTo>
                  <a:pt x="7495" y="9977"/>
                </a:lnTo>
                <a:lnTo>
                  <a:pt x="7398" y="10074"/>
                </a:lnTo>
                <a:lnTo>
                  <a:pt x="7276" y="10171"/>
                </a:lnTo>
                <a:lnTo>
                  <a:pt x="7154" y="10220"/>
                </a:lnTo>
                <a:lnTo>
                  <a:pt x="7057" y="10220"/>
                </a:lnTo>
                <a:lnTo>
                  <a:pt x="7008" y="10196"/>
                </a:lnTo>
                <a:lnTo>
                  <a:pt x="6984" y="10171"/>
                </a:lnTo>
                <a:lnTo>
                  <a:pt x="6960" y="10098"/>
                </a:lnTo>
                <a:lnTo>
                  <a:pt x="6960" y="10025"/>
                </a:lnTo>
                <a:lnTo>
                  <a:pt x="6935" y="9952"/>
                </a:lnTo>
                <a:lnTo>
                  <a:pt x="6887" y="9928"/>
                </a:lnTo>
                <a:lnTo>
                  <a:pt x="6814" y="9904"/>
                </a:lnTo>
                <a:lnTo>
                  <a:pt x="6741" y="9952"/>
                </a:lnTo>
                <a:lnTo>
                  <a:pt x="6668" y="10025"/>
                </a:lnTo>
                <a:lnTo>
                  <a:pt x="6619" y="10098"/>
                </a:lnTo>
                <a:lnTo>
                  <a:pt x="6619" y="10196"/>
                </a:lnTo>
                <a:lnTo>
                  <a:pt x="6643" y="10269"/>
                </a:lnTo>
                <a:lnTo>
                  <a:pt x="6668" y="10366"/>
                </a:lnTo>
                <a:lnTo>
                  <a:pt x="6741" y="10439"/>
                </a:lnTo>
                <a:lnTo>
                  <a:pt x="6814" y="10488"/>
                </a:lnTo>
                <a:lnTo>
                  <a:pt x="6911" y="10536"/>
                </a:lnTo>
                <a:lnTo>
                  <a:pt x="7008" y="10561"/>
                </a:lnTo>
                <a:lnTo>
                  <a:pt x="7227" y="10561"/>
                </a:lnTo>
                <a:lnTo>
                  <a:pt x="7325" y="10536"/>
                </a:lnTo>
                <a:lnTo>
                  <a:pt x="7519" y="10439"/>
                </a:lnTo>
                <a:lnTo>
                  <a:pt x="7714" y="10317"/>
                </a:lnTo>
                <a:lnTo>
                  <a:pt x="7787" y="10390"/>
                </a:lnTo>
                <a:lnTo>
                  <a:pt x="7908" y="10439"/>
                </a:lnTo>
                <a:lnTo>
                  <a:pt x="8030" y="10463"/>
                </a:lnTo>
                <a:lnTo>
                  <a:pt x="8152" y="10463"/>
                </a:lnTo>
                <a:lnTo>
                  <a:pt x="8298" y="10439"/>
                </a:lnTo>
                <a:lnTo>
                  <a:pt x="8444" y="10390"/>
                </a:lnTo>
                <a:lnTo>
                  <a:pt x="8565" y="10342"/>
                </a:lnTo>
                <a:lnTo>
                  <a:pt x="8711" y="10269"/>
                </a:lnTo>
                <a:lnTo>
                  <a:pt x="8809" y="10390"/>
                </a:lnTo>
                <a:lnTo>
                  <a:pt x="8906" y="10463"/>
                </a:lnTo>
                <a:lnTo>
                  <a:pt x="9003" y="10512"/>
                </a:lnTo>
                <a:lnTo>
                  <a:pt x="9125" y="10536"/>
                </a:lnTo>
                <a:lnTo>
                  <a:pt x="9247" y="10536"/>
                </a:lnTo>
                <a:lnTo>
                  <a:pt x="9368" y="10488"/>
                </a:lnTo>
                <a:lnTo>
                  <a:pt x="9490" y="10439"/>
                </a:lnTo>
                <a:lnTo>
                  <a:pt x="9612" y="10366"/>
                </a:lnTo>
                <a:lnTo>
                  <a:pt x="9733" y="10439"/>
                </a:lnTo>
                <a:lnTo>
                  <a:pt x="9855" y="10488"/>
                </a:lnTo>
                <a:lnTo>
                  <a:pt x="9977" y="10512"/>
                </a:lnTo>
                <a:lnTo>
                  <a:pt x="10123" y="10536"/>
                </a:lnTo>
                <a:lnTo>
                  <a:pt x="10390" y="10512"/>
                </a:lnTo>
                <a:lnTo>
                  <a:pt x="10682" y="10463"/>
                </a:lnTo>
                <a:lnTo>
                  <a:pt x="10755" y="10439"/>
                </a:lnTo>
                <a:lnTo>
                  <a:pt x="10804" y="10390"/>
                </a:lnTo>
                <a:lnTo>
                  <a:pt x="10804" y="10317"/>
                </a:lnTo>
                <a:lnTo>
                  <a:pt x="10804" y="10244"/>
                </a:lnTo>
                <a:lnTo>
                  <a:pt x="10780" y="10196"/>
                </a:lnTo>
                <a:lnTo>
                  <a:pt x="10731" y="10147"/>
                </a:lnTo>
                <a:lnTo>
                  <a:pt x="10658" y="10123"/>
                </a:lnTo>
                <a:lnTo>
                  <a:pt x="10585" y="10123"/>
                </a:lnTo>
                <a:lnTo>
                  <a:pt x="10366" y="10171"/>
                </a:lnTo>
                <a:lnTo>
                  <a:pt x="10147" y="10196"/>
                </a:lnTo>
                <a:lnTo>
                  <a:pt x="10050" y="10171"/>
                </a:lnTo>
                <a:lnTo>
                  <a:pt x="9952" y="10147"/>
                </a:lnTo>
                <a:lnTo>
                  <a:pt x="9855" y="10098"/>
                </a:lnTo>
                <a:lnTo>
                  <a:pt x="9758" y="10001"/>
                </a:lnTo>
                <a:lnTo>
                  <a:pt x="9685" y="9952"/>
                </a:lnTo>
                <a:lnTo>
                  <a:pt x="9612" y="9928"/>
                </a:lnTo>
                <a:lnTo>
                  <a:pt x="9539" y="9952"/>
                </a:lnTo>
                <a:lnTo>
                  <a:pt x="9466" y="10001"/>
                </a:lnTo>
                <a:lnTo>
                  <a:pt x="9393" y="10098"/>
                </a:lnTo>
                <a:lnTo>
                  <a:pt x="9320" y="10147"/>
                </a:lnTo>
                <a:lnTo>
                  <a:pt x="9271" y="10171"/>
                </a:lnTo>
                <a:lnTo>
                  <a:pt x="9198" y="10196"/>
                </a:lnTo>
                <a:lnTo>
                  <a:pt x="9149" y="10171"/>
                </a:lnTo>
                <a:lnTo>
                  <a:pt x="9076" y="10123"/>
                </a:lnTo>
                <a:lnTo>
                  <a:pt x="9028" y="10050"/>
                </a:lnTo>
                <a:lnTo>
                  <a:pt x="8955" y="9952"/>
                </a:lnTo>
                <a:lnTo>
                  <a:pt x="8906" y="9879"/>
                </a:lnTo>
                <a:lnTo>
                  <a:pt x="8833" y="9831"/>
                </a:lnTo>
                <a:lnTo>
                  <a:pt x="8736" y="9831"/>
                </a:lnTo>
                <a:lnTo>
                  <a:pt x="8663" y="9879"/>
                </a:lnTo>
                <a:lnTo>
                  <a:pt x="8517" y="9977"/>
                </a:lnTo>
                <a:lnTo>
                  <a:pt x="8273" y="10074"/>
                </a:lnTo>
                <a:lnTo>
                  <a:pt x="8152" y="10098"/>
                </a:lnTo>
                <a:lnTo>
                  <a:pt x="8030" y="10098"/>
                </a:lnTo>
                <a:lnTo>
                  <a:pt x="8006" y="10050"/>
                </a:lnTo>
                <a:lnTo>
                  <a:pt x="7981" y="10025"/>
                </a:lnTo>
                <a:lnTo>
                  <a:pt x="7981" y="9952"/>
                </a:lnTo>
                <a:lnTo>
                  <a:pt x="7981" y="9879"/>
                </a:lnTo>
                <a:lnTo>
                  <a:pt x="7957" y="9831"/>
                </a:lnTo>
                <a:lnTo>
                  <a:pt x="7933" y="9782"/>
                </a:lnTo>
                <a:lnTo>
                  <a:pt x="7884" y="9733"/>
                </a:lnTo>
                <a:lnTo>
                  <a:pt x="7811" y="9709"/>
                </a:lnTo>
                <a:close/>
                <a:moveTo>
                  <a:pt x="13967" y="5135"/>
                </a:moveTo>
                <a:lnTo>
                  <a:pt x="14186" y="5159"/>
                </a:lnTo>
                <a:lnTo>
                  <a:pt x="14381" y="5207"/>
                </a:lnTo>
                <a:lnTo>
                  <a:pt x="14430" y="5256"/>
                </a:lnTo>
                <a:lnTo>
                  <a:pt x="14527" y="5305"/>
                </a:lnTo>
                <a:lnTo>
                  <a:pt x="14576" y="5305"/>
                </a:lnTo>
                <a:lnTo>
                  <a:pt x="14576" y="5548"/>
                </a:lnTo>
                <a:lnTo>
                  <a:pt x="14600" y="5791"/>
                </a:lnTo>
                <a:lnTo>
                  <a:pt x="14624" y="7081"/>
                </a:lnTo>
                <a:lnTo>
                  <a:pt x="14624" y="9587"/>
                </a:lnTo>
                <a:lnTo>
                  <a:pt x="13481" y="10561"/>
                </a:lnTo>
                <a:lnTo>
                  <a:pt x="12288" y="11510"/>
                </a:lnTo>
                <a:lnTo>
                  <a:pt x="10926" y="12507"/>
                </a:lnTo>
                <a:lnTo>
                  <a:pt x="10269" y="12945"/>
                </a:lnTo>
                <a:lnTo>
                  <a:pt x="9952" y="13164"/>
                </a:lnTo>
                <a:lnTo>
                  <a:pt x="9660" y="13432"/>
                </a:lnTo>
                <a:lnTo>
                  <a:pt x="9636" y="13407"/>
                </a:lnTo>
                <a:lnTo>
                  <a:pt x="9320" y="13261"/>
                </a:lnTo>
                <a:lnTo>
                  <a:pt x="9028" y="13091"/>
                </a:lnTo>
                <a:lnTo>
                  <a:pt x="8760" y="12897"/>
                </a:lnTo>
                <a:lnTo>
                  <a:pt x="8492" y="12702"/>
                </a:lnTo>
                <a:lnTo>
                  <a:pt x="7957" y="12264"/>
                </a:lnTo>
                <a:lnTo>
                  <a:pt x="7422" y="11826"/>
                </a:lnTo>
                <a:lnTo>
                  <a:pt x="6108" y="10853"/>
                </a:lnTo>
                <a:lnTo>
                  <a:pt x="4770" y="9879"/>
                </a:lnTo>
                <a:lnTo>
                  <a:pt x="4405" y="9587"/>
                </a:lnTo>
                <a:lnTo>
                  <a:pt x="4040" y="9295"/>
                </a:lnTo>
                <a:lnTo>
                  <a:pt x="4137" y="9222"/>
                </a:lnTo>
                <a:lnTo>
                  <a:pt x="4161" y="9198"/>
                </a:lnTo>
                <a:lnTo>
                  <a:pt x="4186" y="9125"/>
                </a:lnTo>
                <a:lnTo>
                  <a:pt x="4186" y="8979"/>
                </a:lnTo>
                <a:lnTo>
                  <a:pt x="4161" y="8784"/>
                </a:lnTo>
                <a:lnTo>
                  <a:pt x="4137" y="8614"/>
                </a:lnTo>
                <a:lnTo>
                  <a:pt x="4088" y="8444"/>
                </a:lnTo>
                <a:lnTo>
                  <a:pt x="4064" y="7835"/>
                </a:lnTo>
                <a:lnTo>
                  <a:pt x="4040" y="7251"/>
                </a:lnTo>
                <a:lnTo>
                  <a:pt x="4040" y="6010"/>
                </a:lnTo>
                <a:lnTo>
                  <a:pt x="4040" y="5524"/>
                </a:lnTo>
                <a:lnTo>
                  <a:pt x="4015" y="5329"/>
                </a:lnTo>
                <a:lnTo>
                  <a:pt x="4015" y="5280"/>
                </a:lnTo>
                <a:lnTo>
                  <a:pt x="4137" y="5305"/>
                </a:lnTo>
                <a:lnTo>
                  <a:pt x="4599" y="5305"/>
                </a:lnTo>
                <a:lnTo>
                  <a:pt x="5086" y="5256"/>
                </a:lnTo>
                <a:lnTo>
                  <a:pt x="6278" y="5207"/>
                </a:lnTo>
                <a:lnTo>
                  <a:pt x="7495" y="5135"/>
                </a:lnTo>
                <a:lnTo>
                  <a:pt x="8346" y="5135"/>
                </a:lnTo>
                <a:lnTo>
                  <a:pt x="9198" y="5183"/>
                </a:lnTo>
                <a:lnTo>
                  <a:pt x="10901" y="5305"/>
                </a:lnTo>
                <a:lnTo>
                  <a:pt x="11339" y="5329"/>
                </a:lnTo>
                <a:lnTo>
                  <a:pt x="11777" y="5305"/>
                </a:lnTo>
                <a:lnTo>
                  <a:pt x="12653" y="5232"/>
                </a:lnTo>
                <a:lnTo>
                  <a:pt x="13067" y="5183"/>
                </a:lnTo>
                <a:lnTo>
                  <a:pt x="13505" y="5135"/>
                </a:lnTo>
                <a:close/>
                <a:moveTo>
                  <a:pt x="365" y="7227"/>
                </a:moveTo>
                <a:lnTo>
                  <a:pt x="511" y="7373"/>
                </a:lnTo>
                <a:lnTo>
                  <a:pt x="682" y="7495"/>
                </a:lnTo>
                <a:lnTo>
                  <a:pt x="876" y="7592"/>
                </a:lnTo>
                <a:lnTo>
                  <a:pt x="1095" y="7689"/>
                </a:lnTo>
                <a:lnTo>
                  <a:pt x="1509" y="7835"/>
                </a:lnTo>
                <a:lnTo>
                  <a:pt x="1679" y="7933"/>
                </a:lnTo>
                <a:lnTo>
                  <a:pt x="1850" y="8006"/>
                </a:lnTo>
                <a:lnTo>
                  <a:pt x="2166" y="8225"/>
                </a:lnTo>
                <a:lnTo>
                  <a:pt x="2482" y="8492"/>
                </a:lnTo>
                <a:lnTo>
                  <a:pt x="2774" y="8760"/>
                </a:lnTo>
                <a:lnTo>
                  <a:pt x="3042" y="9052"/>
                </a:lnTo>
                <a:lnTo>
                  <a:pt x="3626" y="9612"/>
                </a:lnTo>
                <a:lnTo>
                  <a:pt x="3918" y="9879"/>
                </a:lnTo>
                <a:lnTo>
                  <a:pt x="4234" y="10123"/>
                </a:lnTo>
                <a:lnTo>
                  <a:pt x="4940" y="10634"/>
                </a:lnTo>
                <a:lnTo>
                  <a:pt x="5646" y="11169"/>
                </a:lnTo>
                <a:lnTo>
                  <a:pt x="6351" y="11680"/>
                </a:lnTo>
                <a:lnTo>
                  <a:pt x="7057" y="12191"/>
                </a:lnTo>
                <a:lnTo>
                  <a:pt x="7373" y="12410"/>
                </a:lnTo>
                <a:lnTo>
                  <a:pt x="7665" y="12629"/>
                </a:lnTo>
                <a:lnTo>
                  <a:pt x="8249" y="13116"/>
                </a:lnTo>
                <a:lnTo>
                  <a:pt x="8541" y="13334"/>
                </a:lnTo>
                <a:lnTo>
                  <a:pt x="8833" y="13553"/>
                </a:lnTo>
                <a:lnTo>
                  <a:pt x="9149" y="13724"/>
                </a:lnTo>
                <a:lnTo>
                  <a:pt x="9490" y="13894"/>
                </a:lnTo>
                <a:lnTo>
                  <a:pt x="9563" y="13918"/>
                </a:lnTo>
                <a:lnTo>
                  <a:pt x="9612" y="13918"/>
                </a:lnTo>
                <a:lnTo>
                  <a:pt x="9709" y="13870"/>
                </a:lnTo>
                <a:lnTo>
                  <a:pt x="9758" y="13797"/>
                </a:lnTo>
                <a:lnTo>
                  <a:pt x="9806" y="13675"/>
                </a:lnTo>
                <a:lnTo>
                  <a:pt x="9977" y="13626"/>
                </a:lnTo>
                <a:lnTo>
                  <a:pt x="10171" y="13529"/>
                </a:lnTo>
                <a:lnTo>
                  <a:pt x="10512" y="13334"/>
                </a:lnTo>
                <a:lnTo>
                  <a:pt x="11169" y="12897"/>
                </a:lnTo>
                <a:lnTo>
                  <a:pt x="11923" y="12361"/>
                </a:lnTo>
                <a:lnTo>
                  <a:pt x="12678" y="11802"/>
                </a:lnTo>
                <a:lnTo>
                  <a:pt x="13408" y="11218"/>
                </a:lnTo>
                <a:lnTo>
                  <a:pt x="14138" y="10634"/>
                </a:lnTo>
                <a:lnTo>
                  <a:pt x="14843" y="10050"/>
                </a:lnTo>
                <a:lnTo>
                  <a:pt x="15549" y="9441"/>
                </a:lnTo>
                <a:lnTo>
                  <a:pt x="16060" y="9003"/>
                </a:lnTo>
                <a:lnTo>
                  <a:pt x="16571" y="8614"/>
                </a:lnTo>
                <a:lnTo>
                  <a:pt x="17106" y="8249"/>
                </a:lnTo>
                <a:lnTo>
                  <a:pt x="17690" y="7908"/>
                </a:lnTo>
                <a:lnTo>
                  <a:pt x="18152" y="7665"/>
                </a:lnTo>
                <a:lnTo>
                  <a:pt x="18420" y="7495"/>
                </a:lnTo>
                <a:lnTo>
                  <a:pt x="18542" y="7397"/>
                </a:lnTo>
                <a:lnTo>
                  <a:pt x="18663" y="7300"/>
                </a:lnTo>
                <a:lnTo>
                  <a:pt x="18639" y="7592"/>
                </a:lnTo>
                <a:lnTo>
                  <a:pt x="18639" y="7860"/>
                </a:lnTo>
                <a:lnTo>
                  <a:pt x="18639" y="8371"/>
                </a:lnTo>
                <a:lnTo>
                  <a:pt x="18615" y="9222"/>
                </a:lnTo>
                <a:lnTo>
                  <a:pt x="18566" y="10074"/>
                </a:lnTo>
                <a:lnTo>
                  <a:pt x="18542" y="10926"/>
                </a:lnTo>
                <a:lnTo>
                  <a:pt x="18542" y="11339"/>
                </a:lnTo>
                <a:lnTo>
                  <a:pt x="18542" y="11777"/>
                </a:lnTo>
                <a:lnTo>
                  <a:pt x="18590" y="12629"/>
                </a:lnTo>
                <a:lnTo>
                  <a:pt x="18615" y="13505"/>
                </a:lnTo>
                <a:lnTo>
                  <a:pt x="18615" y="14356"/>
                </a:lnTo>
                <a:lnTo>
                  <a:pt x="18590" y="15232"/>
                </a:lnTo>
                <a:lnTo>
                  <a:pt x="18517" y="16157"/>
                </a:lnTo>
                <a:lnTo>
                  <a:pt x="18444" y="17082"/>
                </a:lnTo>
                <a:lnTo>
                  <a:pt x="18420" y="17276"/>
                </a:lnTo>
                <a:lnTo>
                  <a:pt x="18104" y="17082"/>
                </a:lnTo>
                <a:lnTo>
                  <a:pt x="17812" y="16887"/>
                </a:lnTo>
                <a:lnTo>
                  <a:pt x="17203" y="16376"/>
                </a:lnTo>
                <a:lnTo>
                  <a:pt x="16595" y="15816"/>
                </a:lnTo>
                <a:lnTo>
                  <a:pt x="16279" y="15524"/>
                </a:lnTo>
                <a:lnTo>
                  <a:pt x="15962" y="15232"/>
                </a:lnTo>
                <a:lnTo>
                  <a:pt x="15622" y="14965"/>
                </a:lnTo>
                <a:lnTo>
                  <a:pt x="15257" y="14721"/>
                </a:lnTo>
                <a:lnTo>
                  <a:pt x="14843" y="14502"/>
                </a:lnTo>
                <a:lnTo>
                  <a:pt x="14430" y="14308"/>
                </a:lnTo>
                <a:lnTo>
                  <a:pt x="14040" y="14113"/>
                </a:lnTo>
                <a:lnTo>
                  <a:pt x="13846" y="14040"/>
                </a:lnTo>
                <a:lnTo>
                  <a:pt x="13602" y="14040"/>
                </a:lnTo>
                <a:lnTo>
                  <a:pt x="13578" y="14064"/>
                </a:lnTo>
                <a:lnTo>
                  <a:pt x="13554" y="14113"/>
                </a:lnTo>
                <a:lnTo>
                  <a:pt x="13554" y="14162"/>
                </a:lnTo>
                <a:lnTo>
                  <a:pt x="13627" y="14332"/>
                </a:lnTo>
                <a:lnTo>
                  <a:pt x="13748" y="14454"/>
                </a:lnTo>
                <a:lnTo>
                  <a:pt x="13894" y="14575"/>
                </a:lnTo>
                <a:lnTo>
                  <a:pt x="14040" y="14673"/>
                </a:lnTo>
                <a:lnTo>
                  <a:pt x="14405" y="14867"/>
                </a:lnTo>
                <a:lnTo>
                  <a:pt x="14722" y="15038"/>
                </a:lnTo>
                <a:lnTo>
                  <a:pt x="15160" y="15305"/>
                </a:lnTo>
                <a:lnTo>
                  <a:pt x="15573" y="15622"/>
                </a:lnTo>
                <a:lnTo>
                  <a:pt x="15962" y="15962"/>
                </a:lnTo>
                <a:lnTo>
                  <a:pt x="16327" y="16303"/>
                </a:lnTo>
                <a:lnTo>
                  <a:pt x="16644" y="16595"/>
                </a:lnTo>
                <a:lnTo>
                  <a:pt x="16984" y="16887"/>
                </a:lnTo>
                <a:lnTo>
                  <a:pt x="17641" y="17422"/>
                </a:lnTo>
                <a:lnTo>
                  <a:pt x="17933" y="17666"/>
                </a:lnTo>
                <a:lnTo>
                  <a:pt x="17933" y="17666"/>
                </a:lnTo>
                <a:lnTo>
                  <a:pt x="17155" y="17641"/>
                </a:lnTo>
                <a:lnTo>
                  <a:pt x="16376" y="17690"/>
                </a:lnTo>
                <a:lnTo>
                  <a:pt x="14795" y="17787"/>
                </a:lnTo>
                <a:lnTo>
                  <a:pt x="14211" y="17812"/>
                </a:lnTo>
                <a:lnTo>
                  <a:pt x="13602" y="17836"/>
                </a:lnTo>
                <a:lnTo>
                  <a:pt x="12410" y="17836"/>
                </a:lnTo>
                <a:lnTo>
                  <a:pt x="10001" y="17787"/>
                </a:lnTo>
                <a:lnTo>
                  <a:pt x="9393" y="17787"/>
                </a:lnTo>
                <a:lnTo>
                  <a:pt x="8760" y="17812"/>
                </a:lnTo>
                <a:lnTo>
                  <a:pt x="7495" y="17885"/>
                </a:lnTo>
                <a:lnTo>
                  <a:pt x="6254" y="17933"/>
                </a:lnTo>
                <a:lnTo>
                  <a:pt x="5621" y="17958"/>
                </a:lnTo>
                <a:lnTo>
                  <a:pt x="3796" y="17958"/>
                </a:lnTo>
                <a:lnTo>
                  <a:pt x="2604" y="17933"/>
                </a:lnTo>
                <a:lnTo>
                  <a:pt x="1947" y="17958"/>
                </a:lnTo>
                <a:lnTo>
                  <a:pt x="1314" y="18006"/>
                </a:lnTo>
                <a:lnTo>
                  <a:pt x="779" y="18104"/>
                </a:lnTo>
                <a:lnTo>
                  <a:pt x="974" y="17982"/>
                </a:lnTo>
                <a:lnTo>
                  <a:pt x="1144" y="17860"/>
                </a:lnTo>
                <a:lnTo>
                  <a:pt x="1436" y="17593"/>
                </a:lnTo>
                <a:lnTo>
                  <a:pt x="2263" y="16960"/>
                </a:lnTo>
                <a:lnTo>
                  <a:pt x="3042" y="16327"/>
                </a:lnTo>
                <a:lnTo>
                  <a:pt x="4648" y="14989"/>
                </a:lnTo>
                <a:lnTo>
                  <a:pt x="5208" y="14551"/>
                </a:lnTo>
                <a:lnTo>
                  <a:pt x="5378" y="14429"/>
                </a:lnTo>
                <a:lnTo>
                  <a:pt x="5475" y="14332"/>
                </a:lnTo>
                <a:lnTo>
                  <a:pt x="5524" y="14259"/>
                </a:lnTo>
                <a:lnTo>
                  <a:pt x="5524" y="14186"/>
                </a:lnTo>
                <a:lnTo>
                  <a:pt x="5524" y="14113"/>
                </a:lnTo>
                <a:lnTo>
                  <a:pt x="5475" y="14040"/>
                </a:lnTo>
                <a:lnTo>
                  <a:pt x="5427" y="13991"/>
                </a:lnTo>
                <a:lnTo>
                  <a:pt x="5378" y="13967"/>
                </a:lnTo>
                <a:lnTo>
                  <a:pt x="5256" y="13967"/>
                </a:lnTo>
                <a:lnTo>
                  <a:pt x="5159" y="13991"/>
                </a:lnTo>
                <a:lnTo>
                  <a:pt x="5037" y="14064"/>
                </a:lnTo>
                <a:lnTo>
                  <a:pt x="4818" y="14235"/>
                </a:lnTo>
                <a:lnTo>
                  <a:pt x="4648" y="14381"/>
                </a:lnTo>
                <a:lnTo>
                  <a:pt x="3869" y="15013"/>
                </a:lnTo>
                <a:lnTo>
                  <a:pt x="3115" y="15646"/>
                </a:lnTo>
                <a:lnTo>
                  <a:pt x="1387" y="17106"/>
                </a:lnTo>
                <a:lnTo>
                  <a:pt x="1168" y="17276"/>
                </a:lnTo>
                <a:lnTo>
                  <a:pt x="925" y="17471"/>
                </a:lnTo>
                <a:lnTo>
                  <a:pt x="706" y="17641"/>
                </a:lnTo>
                <a:lnTo>
                  <a:pt x="487" y="17860"/>
                </a:lnTo>
                <a:lnTo>
                  <a:pt x="463" y="17252"/>
                </a:lnTo>
                <a:lnTo>
                  <a:pt x="438" y="16668"/>
                </a:lnTo>
                <a:lnTo>
                  <a:pt x="487" y="15476"/>
                </a:lnTo>
                <a:lnTo>
                  <a:pt x="487" y="14673"/>
                </a:lnTo>
                <a:lnTo>
                  <a:pt x="463" y="13894"/>
                </a:lnTo>
                <a:lnTo>
                  <a:pt x="463" y="13116"/>
                </a:lnTo>
                <a:lnTo>
                  <a:pt x="463" y="12337"/>
                </a:lnTo>
                <a:lnTo>
                  <a:pt x="487" y="10755"/>
                </a:lnTo>
                <a:lnTo>
                  <a:pt x="487" y="9977"/>
                </a:lnTo>
                <a:lnTo>
                  <a:pt x="463" y="9198"/>
                </a:lnTo>
                <a:lnTo>
                  <a:pt x="438" y="8711"/>
                </a:lnTo>
                <a:lnTo>
                  <a:pt x="390" y="8225"/>
                </a:lnTo>
                <a:lnTo>
                  <a:pt x="341" y="7714"/>
                </a:lnTo>
                <a:lnTo>
                  <a:pt x="341" y="7470"/>
                </a:lnTo>
                <a:lnTo>
                  <a:pt x="365" y="7227"/>
                </a:lnTo>
                <a:close/>
                <a:moveTo>
                  <a:pt x="9587" y="0"/>
                </a:moveTo>
                <a:lnTo>
                  <a:pt x="9490" y="25"/>
                </a:lnTo>
                <a:lnTo>
                  <a:pt x="9393" y="98"/>
                </a:lnTo>
                <a:lnTo>
                  <a:pt x="9393" y="146"/>
                </a:lnTo>
                <a:lnTo>
                  <a:pt x="9198" y="219"/>
                </a:lnTo>
                <a:lnTo>
                  <a:pt x="9028" y="292"/>
                </a:lnTo>
                <a:lnTo>
                  <a:pt x="8687" y="511"/>
                </a:lnTo>
                <a:lnTo>
                  <a:pt x="8054" y="974"/>
                </a:lnTo>
                <a:lnTo>
                  <a:pt x="6887" y="1777"/>
                </a:lnTo>
                <a:lnTo>
                  <a:pt x="5719" y="2580"/>
                </a:lnTo>
                <a:lnTo>
                  <a:pt x="5013" y="3091"/>
                </a:lnTo>
                <a:lnTo>
                  <a:pt x="4332" y="3626"/>
                </a:lnTo>
                <a:lnTo>
                  <a:pt x="2945" y="4697"/>
                </a:lnTo>
                <a:lnTo>
                  <a:pt x="2239" y="5207"/>
                </a:lnTo>
                <a:lnTo>
                  <a:pt x="1509" y="5718"/>
                </a:lnTo>
                <a:lnTo>
                  <a:pt x="803" y="6229"/>
                </a:lnTo>
                <a:lnTo>
                  <a:pt x="463" y="6521"/>
                </a:lnTo>
                <a:lnTo>
                  <a:pt x="122" y="6789"/>
                </a:lnTo>
                <a:lnTo>
                  <a:pt x="98" y="6838"/>
                </a:lnTo>
                <a:lnTo>
                  <a:pt x="98" y="6886"/>
                </a:lnTo>
                <a:lnTo>
                  <a:pt x="98" y="6935"/>
                </a:lnTo>
                <a:lnTo>
                  <a:pt x="122" y="6959"/>
                </a:lnTo>
                <a:lnTo>
                  <a:pt x="49" y="7178"/>
                </a:lnTo>
                <a:lnTo>
                  <a:pt x="25" y="7397"/>
                </a:lnTo>
                <a:lnTo>
                  <a:pt x="0" y="7641"/>
                </a:lnTo>
                <a:lnTo>
                  <a:pt x="25" y="7884"/>
                </a:lnTo>
                <a:lnTo>
                  <a:pt x="49" y="8371"/>
                </a:lnTo>
                <a:lnTo>
                  <a:pt x="98" y="8833"/>
                </a:lnTo>
                <a:lnTo>
                  <a:pt x="98" y="10488"/>
                </a:lnTo>
                <a:lnTo>
                  <a:pt x="73" y="11315"/>
                </a:lnTo>
                <a:lnTo>
                  <a:pt x="49" y="12142"/>
                </a:lnTo>
                <a:lnTo>
                  <a:pt x="25" y="12970"/>
                </a:lnTo>
                <a:lnTo>
                  <a:pt x="49" y="13797"/>
                </a:lnTo>
                <a:lnTo>
                  <a:pt x="49" y="14624"/>
                </a:lnTo>
                <a:lnTo>
                  <a:pt x="49" y="15476"/>
                </a:lnTo>
                <a:lnTo>
                  <a:pt x="0" y="16911"/>
                </a:lnTo>
                <a:lnTo>
                  <a:pt x="0" y="17617"/>
                </a:lnTo>
                <a:lnTo>
                  <a:pt x="49" y="17982"/>
                </a:lnTo>
                <a:lnTo>
                  <a:pt x="98" y="18347"/>
                </a:lnTo>
                <a:lnTo>
                  <a:pt x="98" y="18396"/>
                </a:lnTo>
                <a:lnTo>
                  <a:pt x="146" y="18444"/>
                </a:lnTo>
                <a:lnTo>
                  <a:pt x="219" y="18493"/>
                </a:lnTo>
                <a:lnTo>
                  <a:pt x="341" y="18517"/>
                </a:lnTo>
                <a:lnTo>
                  <a:pt x="438" y="18469"/>
                </a:lnTo>
                <a:lnTo>
                  <a:pt x="1022" y="18469"/>
                </a:lnTo>
                <a:lnTo>
                  <a:pt x="1606" y="18420"/>
                </a:lnTo>
                <a:lnTo>
                  <a:pt x="2190" y="18396"/>
                </a:lnTo>
                <a:lnTo>
                  <a:pt x="3967" y="18396"/>
                </a:lnTo>
                <a:lnTo>
                  <a:pt x="5183" y="18420"/>
                </a:lnTo>
                <a:lnTo>
                  <a:pt x="6376" y="18396"/>
                </a:lnTo>
                <a:lnTo>
                  <a:pt x="7592" y="18347"/>
                </a:lnTo>
                <a:lnTo>
                  <a:pt x="8809" y="18274"/>
                </a:lnTo>
                <a:lnTo>
                  <a:pt x="10001" y="18274"/>
                </a:lnTo>
                <a:lnTo>
                  <a:pt x="12337" y="18298"/>
                </a:lnTo>
                <a:lnTo>
                  <a:pt x="13481" y="18298"/>
                </a:lnTo>
                <a:lnTo>
                  <a:pt x="14649" y="18274"/>
                </a:lnTo>
                <a:lnTo>
                  <a:pt x="15646" y="18201"/>
                </a:lnTo>
                <a:lnTo>
                  <a:pt x="16668" y="18128"/>
                </a:lnTo>
                <a:lnTo>
                  <a:pt x="17690" y="18128"/>
                </a:lnTo>
                <a:lnTo>
                  <a:pt x="18201" y="18152"/>
                </a:lnTo>
                <a:lnTo>
                  <a:pt x="18688" y="18201"/>
                </a:lnTo>
                <a:lnTo>
                  <a:pt x="18785" y="18201"/>
                </a:lnTo>
                <a:lnTo>
                  <a:pt x="18882" y="18177"/>
                </a:lnTo>
                <a:lnTo>
                  <a:pt x="18931" y="18128"/>
                </a:lnTo>
                <a:lnTo>
                  <a:pt x="18980" y="18055"/>
                </a:lnTo>
                <a:lnTo>
                  <a:pt x="19004" y="17958"/>
                </a:lnTo>
                <a:lnTo>
                  <a:pt x="18980" y="17885"/>
                </a:lnTo>
                <a:lnTo>
                  <a:pt x="18955" y="17812"/>
                </a:lnTo>
                <a:lnTo>
                  <a:pt x="18882" y="17763"/>
                </a:lnTo>
                <a:lnTo>
                  <a:pt x="18907" y="17690"/>
                </a:lnTo>
                <a:lnTo>
                  <a:pt x="19028" y="16327"/>
                </a:lnTo>
                <a:lnTo>
                  <a:pt x="19077" y="15427"/>
                </a:lnTo>
                <a:lnTo>
                  <a:pt x="19101" y="14502"/>
                </a:lnTo>
                <a:lnTo>
                  <a:pt x="19101" y="13602"/>
                </a:lnTo>
                <a:lnTo>
                  <a:pt x="19077" y="12678"/>
                </a:lnTo>
                <a:lnTo>
                  <a:pt x="19028" y="10999"/>
                </a:lnTo>
                <a:lnTo>
                  <a:pt x="19028" y="10147"/>
                </a:lnTo>
                <a:lnTo>
                  <a:pt x="19053" y="9295"/>
                </a:lnTo>
                <a:lnTo>
                  <a:pt x="19077" y="8541"/>
                </a:lnTo>
                <a:lnTo>
                  <a:pt x="19077" y="7787"/>
                </a:lnTo>
                <a:lnTo>
                  <a:pt x="19053" y="7251"/>
                </a:lnTo>
                <a:lnTo>
                  <a:pt x="19077" y="6984"/>
                </a:lnTo>
                <a:lnTo>
                  <a:pt x="19126" y="6716"/>
                </a:lnTo>
                <a:lnTo>
                  <a:pt x="19126" y="6692"/>
                </a:lnTo>
                <a:lnTo>
                  <a:pt x="19126" y="6643"/>
                </a:lnTo>
                <a:lnTo>
                  <a:pt x="19077" y="6594"/>
                </a:lnTo>
                <a:lnTo>
                  <a:pt x="19004" y="6570"/>
                </a:lnTo>
                <a:lnTo>
                  <a:pt x="18955" y="6570"/>
                </a:lnTo>
                <a:lnTo>
                  <a:pt x="18931" y="6594"/>
                </a:lnTo>
                <a:lnTo>
                  <a:pt x="18882" y="6570"/>
                </a:lnTo>
                <a:lnTo>
                  <a:pt x="18250" y="6254"/>
                </a:lnTo>
                <a:lnTo>
                  <a:pt x="17617" y="5889"/>
                </a:lnTo>
                <a:lnTo>
                  <a:pt x="17033" y="5499"/>
                </a:lnTo>
                <a:lnTo>
                  <a:pt x="16473" y="5062"/>
                </a:lnTo>
                <a:lnTo>
                  <a:pt x="15816" y="4575"/>
                </a:lnTo>
                <a:lnTo>
                  <a:pt x="15160" y="4088"/>
                </a:lnTo>
                <a:lnTo>
                  <a:pt x="14503" y="3602"/>
                </a:lnTo>
                <a:lnTo>
                  <a:pt x="13870" y="3115"/>
                </a:lnTo>
                <a:lnTo>
                  <a:pt x="12605" y="2117"/>
                </a:lnTo>
                <a:lnTo>
                  <a:pt x="11972" y="1631"/>
                </a:lnTo>
                <a:lnTo>
                  <a:pt x="11339" y="1168"/>
                </a:lnTo>
                <a:lnTo>
                  <a:pt x="10682" y="706"/>
                </a:lnTo>
                <a:lnTo>
                  <a:pt x="10050" y="219"/>
                </a:lnTo>
                <a:lnTo>
                  <a:pt x="10001" y="171"/>
                </a:lnTo>
                <a:lnTo>
                  <a:pt x="9928" y="73"/>
                </a:lnTo>
                <a:lnTo>
                  <a:pt x="9879" y="49"/>
                </a:lnTo>
                <a:lnTo>
                  <a:pt x="9806" y="49"/>
                </a:lnTo>
                <a:lnTo>
                  <a:pt x="9709" y="25"/>
                </a:lnTo>
                <a:lnTo>
                  <a:pt x="9587"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36;p40"/>
          <p:cNvSpPr/>
          <p:nvPr/>
        </p:nvSpPr>
        <p:spPr>
          <a:xfrm>
            <a:off x="596463" y="1701649"/>
            <a:ext cx="222719" cy="374456"/>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99;p40"/>
          <p:cNvSpPr/>
          <p:nvPr/>
        </p:nvSpPr>
        <p:spPr>
          <a:xfrm>
            <a:off x="596463" y="2467224"/>
            <a:ext cx="268576" cy="357373"/>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95059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28"/>
          <p:cNvSpPr txBox="1">
            <a:spLocks noGrp="1"/>
          </p:cNvSpPr>
          <p:nvPr>
            <p:ph type="ctrTitle" idx="4294967295"/>
          </p:nvPr>
        </p:nvSpPr>
        <p:spPr>
          <a:xfrm>
            <a:off x="804604" y="1228362"/>
            <a:ext cx="50292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9600" dirty="0" smtClean="0">
                <a:solidFill>
                  <a:schemeClr val="accent1"/>
                </a:solidFill>
              </a:rPr>
              <a:t>No</a:t>
            </a:r>
            <a:r>
              <a:rPr lang="en" sz="9600" dirty="0" smtClean="0">
                <a:solidFill>
                  <a:srgbClr val="FF7B59"/>
                </a:solidFill>
              </a:rPr>
              <a:t> </a:t>
            </a:r>
            <a:endParaRPr sz="9600" dirty="0">
              <a:solidFill>
                <a:srgbClr val="FF7B59"/>
              </a:solidFill>
            </a:endParaRPr>
          </a:p>
        </p:txBody>
      </p:sp>
      <p:sp>
        <p:nvSpPr>
          <p:cNvPr id="461" name="Google Shape;461;p28"/>
          <p:cNvSpPr txBox="1">
            <a:spLocks noGrp="1"/>
          </p:cNvSpPr>
          <p:nvPr>
            <p:ph type="subTitle" idx="4294967295"/>
          </p:nvPr>
        </p:nvSpPr>
        <p:spPr>
          <a:xfrm>
            <a:off x="1323459" y="2224654"/>
            <a:ext cx="3991491"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smtClean="0">
                <a:solidFill>
                  <a:schemeClr val="tx1"/>
                </a:solidFill>
              </a:rPr>
              <a:t>This is a civil rights issue. To withold the program from any eligible age group is age discrimination.</a:t>
            </a:r>
            <a:endParaRPr dirty="0">
              <a:solidFill>
                <a:schemeClr val="tx1"/>
              </a:solidFill>
            </a:endParaRPr>
          </a:p>
        </p:txBody>
      </p:sp>
      <p:sp>
        <p:nvSpPr>
          <p:cNvPr id="462" name="Google Shape;462;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5" name="Picture 42" descr="Image result for and justice for all 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280" y="1221400"/>
            <a:ext cx="1839357" cy="2840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23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60"/>
                                        </p:tgtEl>
                                        <p:attrNameLst>
                                          <p:attrName>style.visibility</p:attrName>
                                        </p:attrNameLst>
                                      </p:cBhvr>
                                      <p:to>
                                        <p:strVal val="visible"/>
                                      </p:to>
                                    </p:set>
                                    <p:anim calcmode="lin" valueType="num">
                                      <p:cBhvr additive="base">
                                        <p:cTn id="11" dur="500" fill="hold"/>
                                        <p:tgtEl>
                                          <p:spTgt spid="460"/>
                                        </p:tgtEl>
                                        <p:attrNameLst>
                                          <p:attrName>ppt_x</p:attrName>
                                        </p:attrNameLst>
                                      </p:cBhvr>
                                      <p:tavLst>
                                        <p:tav tm="0">
                                          <p:val>
                                            <p:strVal val="0-#ppt_w/2"/>
                                          </p:val>
                                        </p:tav>
                                        <p:tav tm="100000">
                                          <p:val>
                                            <p:strVal val="#ppt_x"/>
                                          </p:val>
                                        </p:tav>
                                      </p:tavLst>
                                    </p:anim>
                                    <p:anim calcmode="lin" valueType="num">
                                      <p:cBhvr additive="base">
                                        <p:cTn id="12" dur="500" fill="hold"/>
                                        <p:tgtEl>
                                          <p:spTgt spid="46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61">
                                            <p:txEl>
                                              <p:pRg st="0" end="0"/>
                                            </p:txEl>
                                          </p:spTgt>
                                        </p:tgtEl>
                                        <p:attrNameLst>
                                          <p:attrName>style.visibility</p:attrName>
                                        </p:attrNameLst>
                                      </p:cBhvr>
                                      <p:to>
                                        <p:strVal val="visible"/>
                                      </p:to>
                                    </p:set>
                                    <p:anim calcmode="lin" valueType="num">
                                      <p:cBhvr additive="base">
                                        <p:cTn id="15" dur="500" fill="hold"/>
                                        <p:tgtEl>
                                          <p:spTgt spid="461">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6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 grpId="0"/>
      <p:bldP spid="46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6"/>
          <p:cNvSpPr txBox="1">
            <a:spLocks noGrp="1"/>
          </p:cNvSpPr>
          <p:nvPr>
            <p:ph type="title"/>
          </p:nvPr>
        </p:nvSpPr>
        <p:spPr>
          <a:xfrm>
            <a:off x="457200" y="434575"/>
            <a:ext cx="5984700" cy="857400"/>
          </a:xfrm>
          <a:prstGeom prst="rect">
            <a:avLst/>
          </a:prstGeom>
        </p:spPr>
        <p:txBody>
          <a:bodyPr spcFirstLastPara="1" wrap="square" lIns="91425" tIns="91425" rIns="91425" bIns="91425" anchor="b" anchorCtr="0">
            <a:noAutofit/>
          </a:bodyPr>
          <a:lstStyle/>
          <a:p>
            <a:pPr lvl="0"/>
            <a:r>
              <a:rPr lang="en" sz="3200" dirty="0" smtClean="0">
                <a:solidFill>
                  <a:schemeClr val="accent1"/>
                </a:solidFill>
                <a:latin typeface="Shadows Into Light Two" panose="020B0604020202020204" charset="0"/>
                <a:cs typeface="Times New Roman" panose="02020603050405020304" pitchFamily="18" charset="0"/>
              </a:rPr>
              <a:t>Infant Age Groups</a:t>
            </a:r>
            <a:endParaRPr dirty="0">
              <a:solidFill>
                <a:schemeClr val="accent1"/>
              </a:solidFill>
              <a:latin typeface="Shadows Into Light Two" panose="020B0604020202020204" charset="0"/>
            </a:endParaRPr>
          </a:p>
        </p:txBody>
      </p:sp>
      <p:sp>
        <p:nvSpPr>
          <p:cNvPr id="350" name="Google Shape;350;p16"/>
          <p:cNvSpPr txBox="1">
            <a:spLocks noGrp="1"/>
          </p:cNvSpPr>
          <p:nvPr>
            <p:ph type="body" idx="1"/>
          </p:nvPr>
        </p:nvSpPr>
        <p:spPr>
          <a:xfrm>
            <a:off x="457200" y="1428750"/>
            <a:ext cx="5984700" cy="3170400"/>
          </a:xfrm>
          <a:prstGeom prst="rect">
            <a:avLst/>
          </a:prstGeom>
        </p:spPr>
        <p:txBody>
          <a:bodyPr spcFirstLastPara="1" wrap="square" lIns="91425" tIns="91425" rIns="91425" bIns="91425" anchor="t" anchorCtr="0">
            <a:noAutofit/>
          </a:bodyPr>
          <a:lstStyle/>
          <a:p>
            <a:pPr marL="457200" lvl="0" indent="-393700" algn="l" rtl="0">
              <a:spcBef>
                <a:spcPts val="600"/>
              </a:spcBef>
              <a:spcAft>
                <a:spcPts val="0"/>
              </a:spcAft>
              <a:buSzPts val="2600"/>
              <a:buChar char="༝"/>
            </a:pPr>
            <a:r>
              <a:rPr lang="en-US" dirty="0" smtClean="0">
                <a:solidFill>
                  <a:schemeClr val="tx1"/>
                </a:solidFill>
                <a:latin typeface="Chivo Light" panose="020B0604020202020204" charset="0"/>
                <a:cs typeface="Times New Roman" panose="02020603050405020304" pitchFamily="18" charset="0"/>
              </a:rPr>
              <a:t>Birth-5 months</a:t>
            </a:r>
          </a:p>
          <a:p>
            <a:pPr marL="63500" lvl="0" indent="0" algn="l" rtl="0">
              <a:spcBef>
                <a:spcPts val="600"/>
              </a:spcBef>
              <a:spcAft>
                <a:spcPts val="0"/>
              </a:spcAft>
              <a:buSzPts val="2600"/>
              <a:buNone/>
            </a:pPr>
            <a:endParaRPr lang="en-US" dirty="0" smtClean="0">
              <a:solidFill>
                <a:schemeClr val="tx1"/>
              </a:solidFill>
              <a:latin typeface="Chivo Light" panose="020B0604020202020204" charset="0"/>
              <a:cs typeface="Times New Roman" panose="02020603050405020304" pitchFamily="18" charset="0"/>
            </a:endParaRPr>
          </a:p>
          <a:p>
            <a:pPr marL="457200" lvl="0" indent="-393700" algn="l" rtl="0">
              <a:spcBef>
                <a:spcPts val="600"/>
              </a:spcBef>
              <a:spcAft>
                <a:spcPts val="0"/>
              </a:spcAft>
              <a:buSzPts val="2600"/>
              <a:buChar char="༝"/>
            </a:pPr>
            <a:r>
              <a:rPr lang="en-US" dirty="0" smtClean="0">
                <a:solidFill>
                  <a:schemeClr val="tx1"/>
                </a:solidFill>
                <a:latin typeface="Chivo Light" panose="020B0604020202020204" charset="0"/>
                <a:cs typeface="Times New Roman" panose="02020603050405020304" pitchFamily="18" charset="0"/>
              </a:rPr>
              <a:t>6-11 months</a:t>
            </a:r>
            <a:endParaRPr dirty="0">
              <a:solidFill>
                <a:schemeClr val="tx1"/>
              </a:solidFill>
              <a:latin typeface="Chivo Light" panose="020B0604020202020204" charset="0"/>
              <a:cs typeface="Times New Roman" panose="02020603050405020304" pitchFamily="18" charset="0"/>
            </a:endParaRPr>
          </a:p>
          <a:p>
            <a:pPr marL="0" lvl="0" indent="0" algn="l" rtl="0">
              <a:spcBef>
                <a:spcPts val="600"/>
              </a:spcBef>
              <a:spcAft>
                <a:spcPts val="0"/>
              </a:spcAft>
              <a:buNone/>
            </a:pPr>
            <a:endParaRPr dirty="0">
              <a:solidFill>
                <a:schemeClr val="tx1"/>
              </a:solidFill>
              <a:latin typeface="Times New Roman" panose="02020603050405020304" pitchFamily="18" charset="0"/>
              <a:cs typeface="Times New Roman" panose="02020603050405020304" pitchFamily="18" charset="0"/>
            </a:endParaRPr>
          </a:p>
        </p:txBody>
      </p:sp>
      <p:sp>
        <p:nvSpPr>
          <p:cNvPr id="351" name="Google Shape;351;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683" t="52117" r="36684" b="8852"/>
          <a:stretch/>
        </p:blipFill>
        <p:spPr>
          <a:xfrm>
            <a:off x="29532" y="3615453"/>
            <a:ext cx="6840036" cy="1527998"/>
          </a:xfrm>
          <a:prstGeom prst="rect">
            <a:avLst/>
          </a:prstGeom>
        </p:spPr>
      </p:pic>
    </p:spTree>
    <p:extLst>
      <p:ext uri="{BB962C8B-B14F-4D97-AF65-F5344CB8AC3E}">
        <p14:creationId xmlns:p14="http://schemas.microsoft.com/office/powerpoint/2010/main" val="16121277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75"/>
        <p:cNvGrpSpPr/>
        <p:nvPr/>
      </p:nvGrpSpPr>
      <p:grpSpPr>
        <a:xfrm>
          <a:off x="0" y="0"/>
          <a:ext cx="0" cy="0"/>
          <a:chOff x="0" y="0"/>
          <a:chExt cx="0" cy="0"/>
        </a:xfrm>
      </p:grpSpPr>
      <p:sp>
        <p:nvSpPr>
          <p:cNvPr id="381" name="Google Shape;381;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6</a:t>
            </a:fld>
            <a:endParaRPr>
              <a:solidFill>
                <a:srgbClr val="FFFFFF"/>
              </a:solidFill>
            </a:endParaRPr>
          </a:p>
        </p:txBody>
      </p:sp>
      <p:pic>
        <p:nvPicPr>
          <p:cNvPr id="3"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691" y="215280"/>
            <a:ext cx="7042252" cy="4731371"/>
          </a:xfrm>
          <a:prstGeom prst="rect">
            <a:avLst/>
          </a:prstGeom>
        </p:spPr>
      </p:pic>
      <p:sp>
        <p:nvSpPr>
          <p:cNvPr id="4" name="Google Shape;575;p39"/>
          <p:cNvSpPr/>
          <p:nvPr/>
        </p:nvSpPr>
        <p:spPr>
          <a:xfrm rot="3141362">
            <a:off x="3497482" y="2637038"/>
            <a:ext cx="615491" cy="96394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76;p39"/>
          <p:cNvSpPr/>
          <p:nvPr/>
        </p:nvSpPr>
        <p:spPr>
          <a:xfrm>
            <a:off x="1745868" y="3757914"/>
            <a:ext cx="785048" cy="706291"/>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81;p39"/>
          <p:cNvSpPr/>
          <p:nvPr/>
        </p:nvSpPr>
        <p:spPr>
          <a:xfrm>
            <a:off x="7411909" y="1127724"/>
            <a:ext cx="502014" cy="771710"/>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87;p39"/>
          <p:cNvSpPr/>
          <p:nvPr/>
        </p:nvSpPr>
        <p:spPr>
          <a:xfrm rot="19615940">
            <a:off x="1919424" y="1360737"/>
            <a:ext cx="611492" cy="959946"/>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41169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75"/>
        <p:cNvGrpSpPr/>
        <p:nvPr/>
      </p:nvGrpSpPr>
      <p:grpSpPr>
        <a:xfrm>
          <a:off x="0" y="0"/>
          <a:ext cx="0" cy="0"/>
          <a:chOff x="0" y="0"/>
          <a:chExt cx="0" cy="0"/>
        </a:xfrm>
      </p:grpSpPr>
      <p:sp>
        <p:nvSpPr>
          <p:cNvPr id="381" name="Google Shape;381;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7</a:t>
            </a:fld>
            <a:endParaRPr>
              <a:solidFill>
                <a:srgbClr val="FFFFFF"/>
              </a:solidFill>
            </a:endParaRPr>
          </a:p>
        </p:txBody>
      </p:sp>
      <p:pic>
        <p:nvPicPr>
          <p:cNvPr id="4" name="Content Placeholder 4"/>
          <p:cNvPicPr>
            <a:picLocks noChangeAspect="1"/>
          </p:cNvPicPr>
          <p:nvPr/>
        </p:nvPicPr>
        <p:blipFill rotWithShape="1">
          <a:blip r:embed="rId3">
            <a:extLst>
              <a:ext uri="{28A0092B-C50C-407E-A947-70E740481C1C}">
                <a14:useLocalDpi xmlns:a14="http://schemas.microsoft.com/office/drawing/2010/main" val="0"/>
              </a:ext>
            </a:extLst>
          </a:blip>
          <a:srcRect r="12271"/>
          <a:stretch/>
        </p:blipFill>
        <p:spPr>
          <a:xfrm>
            <a:off x="798286" y="335016"/>
            <a:ext cx="7581425" cy="4414835"/>
          </a:xfrm>
          <a:prstGeom prst="rect">
            <a:avLst/>
          </a:prstGeom>
        </p:spPr>
      </p:pic>
      <p:sp>
        <p:nvSpPr>
          <p:cNvPr id="5" name="Google Shape;575;p39"/>
          <p:cNvSpPr/>
          <p:nvPr/>
        </p:nvSpPr>
        <p:spPr>
          <a:xfrm rot="20366052">
            <a:off x="3823812" y="2480984"/>
            <a:ext cx="615491" cy="96394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80;p39"/>
          <p:cNvSpPr/>
          <p:nvPr/>
        </p:nvSpPr>
        <p:spPr>
          <a:xfrm>
            <a:off x="7530245" y="1062294"/>
            <a:ext cx="287056" cy="735671"/>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81;p39"/>
          <p:cNvSpPr/>
          <p:nvPr/>
        </p:nvSpPr>
        <p:spPr>
          <a:xfrm rot="1319939">
            <a:off x="1451304" y="3227573"/>
            <a:ext cx="502014" cy="771710"/>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86;p39"/>
          <p:cNvSpPr/>
          <p:nvPr/>
        </p:nvSpPr>
        <p:spPr>
          <a:xfrm>
            <a:off x="8223095" y="50629"/>
            <a:ext cx="484654" cy="568773"/>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87;p39"/>
          <p:cNvSpPr/>
          <p:nvPr/>
        </p:nvSpPr>
        <p:spPr>
          <a:xfrm>
            <a:off x="2329108" y="1530082"/>
            <a:ext cx="547740" cy="873512"/>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1995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75"/>
        <p:cNvGrpSpPr/>
        <p:nvPr/>
      </p:nvGrpSpPr>
      <p:grpSpPr>
        <a:xfrm>
          <a:off x="0" y="0"/>
          <a:ext cx="0" cy="0"/>
          <a:chOff x="0" y="0"/>
          <a:chExt cx="0" cy="0"/>
        </a:xfrm>
      </p:grpSpPr>
      <p:sp>
        <p:nvSpPr>
          <p:cNvPr id="381" name="Google Shape;381;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8</a:t>
            </a:fld>
            <a:endParaRPr>
              <a:solidFill>
                <a:srgbClr val="FFFFFF"/>
              </a:solidFill>
            </a:endParaRPr>
          </a:p>
        </p:txBody>
      </p:sp>
      <p:pic>
        <p:nvPicPr>
          <p:cNvPr id="9" name="Content Placeholder 4"/>
          <p:cNvPicPr>
            <a:picLocks noChangeAspect="1"/>
          </p:cNvPicPr>
          <p:nvPr/>
        </p:nvPicPr>
        <p:blipFill>
          <a:blip r:embed="rId3"/>
          <a:stretch>
            <a:fillRect/>
          </a:stretch>
        </p:blipFill>
        <p:spPr>
          <a:xfrm>
            <a:off x="403513" y="909561"/>
            <a:ext cx="8427621" cy="3259119"/>
          </a:xfrm>
          <a:prstGeom prst="rect">
            <a:avLst/>
          </a:prstGeom>
        </p:spPr>
      </p:pic>
      <p:sp>
        <p:nvSpPr>
          <p:cNvPr id="10" name="Google Shape;575;p39"/>
          <p:cNvSpPr/>
          <p:nvPr/>
        </p:nvSpPr>
        <p:spPr>
          <a:xfrm rot="20103404">
            <a:off x="5979425" y="328390"/>
            <a:ext cx="615491" cy="96394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6;p39"/>
          <p:cNvSpPr/>
          <p:nvPr/>
        </p:nvSpPr>
        <p:spPr>
          <a:xfrm>
            <a:off x="670263" y="2025894"/>
            <a:ext cx="785048" cy="706291"/>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p39"/>
          <p:cNvSpPr/>
          <p:nvPr/>
        </p:nvSpPr>
        <p:spPr>
          <a:xfrm>
            <a:off x="8696198" y="2744078"/>
            <a:ext cx="269872" cy="669434"/>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81;p39"/>
          <p:cNvSpPr/>
          <p:nvPr/>
        </p:nvSpPr>
        <p:spPr>
          <a:xfrm rot="19629638">
            <a:off x="2673945" y="3585550"/>
            <a:ext cx="502014" cy="771710"/>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86;p39"/>
          <p:cNvSpPr/>
          <p:nvPr/>
        </p:nvSpPr>
        <p:spPr>
          <a:xfrm>
            <a:off x="8184296" y="1407739"/>
            <a:ext cx="484654" cy="568773"/>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7;p39"/>
          <p:cNvSpPr/>
          <p:nvPr/>
        </p:nvSpPr>
        <p:spPr>
          <a:xfrm rot="394395">
            <a:off x="3345091" y="2118849"/>
            <a:ext cx="611492" cy="959946"/>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02779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5"/>
          <p:cNvSpPr txBox="1">
            <a:spLocks noGrp="1"/>
          </p:cNvSpPr>
          <p:nvPr>
            <p:ph type="title"/>
          </p:nvPr>
        </p:nvSpPr>
        <p:spPr>
          <a:xfrm>
            <a:off x="457200" y="434575"/>
            <a:ext cx="6405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smtClean="0">
                <a:solidFill>
                  <a:schemeClr val="accent1"/>
                </a:solidFill>
              </a:rPr>
              <a:t>Birth - 5 months</a:t>
            </a:r>
            <a:endParaRPr sz="3200" dirty="0">
              <a:solidFill>
                <a:schemeClr val="accent1"/>
              </a:solidFill>
            </a:endParaRPr>
          </a:p>
        </p:txBody>
      </p:sp>
      <p:sp>
        <p:nvSpPr>
          <p:cNvPr id="344" name="Google Shape;344;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 name="Text Placeholder 1"/>
          <p:cNvSpPr>
            <a:spLocks noGrp="1"/>
          </p:cNvSpPr>
          <p:nvPr>
            <p:ph type="body" idx="1"/>
          </p:nvPr>
        </p:nvSpPr>
        <p:spPr/>
        <p:txBody>
          <a:bodyPr/>
          <a:lstStyle/>
          <a:p>
            <a:r>
              <a:rPr lang="en-US" dirty="0" smtClean="0">
                <a:solidFill>
                  <a:schemeClr val="tx1"/>
                </a:solidFill>
              </a:rPr>
              <a:t>Breastmilk or iron fortified infant formula is the only meal component required</a:t>
            </a:r>
          </a:p>
          <a:p>
            <a:r>
              <a:rPr lang="en-US" dirty="0" smtClean="0">
                <a:solidFill>
                  <a:schemeClr val="tx1"/>
                </a:solidFill>
              </a:rPr>
              <a:t>Serve a minimum of 4-6 fluid ounces</a:t>
            </a:r>
            <a:endParaRPr lang="en-US" dirty="0">
              <a:solidFill>
                <a:schemeClr val="tx1"/>
              </a:solidFill>
            </a:endParaRPr>
          </a:p>
        </p:txBody>
      </p:sp>
      <p:sp>
        <p:nvSpPr>
          <p:cNvPr id="3" name="Text Placeholder 2"/>
          <p:cNvSpPr>
            <a:spLocks noGrp="1"/>
          </p:cNvSpPr>
          <p:nvPr>
            <p:ph type="body" idx="2"/>
          </p:nvPr>
        </p:nvSpPr>
        <p:spPr>
          <a:xfrm>
            <a:off x="3660000" y="1430050"/>
            <a:ext cx="3412511" cy="3238800"/>
          </a:xfrm>
        </p:spPr>
        <p:txBody>
          <a:bodyPr/>
          <a:lstStyle/>
          <a:p>
            <a:r>
              <a:rPr lang="en-US" dirty="0" smtClean="0">
                <a:solidFill>
                  <a:schemeClr val="tx1"/>
                </a:solidFill>
              </a:rPr>
              <a:t>Benefits of breastmilk</a:t>
            </a:r>
          </a:p>
          <a:p>
            <a:pPr lvl="1"/>
            <a:r>
              <a:rPr lang="en-US" dirty="0" smtClean="0">
                <a:solidFill>
                  <a:schemeClr val="tx1"/>
                </a:solidFill>
              </a:rPr>
              <a:t>Generally the best source of nutrients</a:t>
            </a:r>
          </a:p>
          <a:p>
            <a:pPr lvl="1"/>
            <a:r>
              <a:rPr lang="en-US" dirty="0" smtClean="0">
                <a:solidFill>
                  <a:schemeClr val="tx1"/>
                </a:solidFill>
              </a:rPr>
              <a:t>Protects against illnesses and chronic diseases</a:t>
            </a:r>
            <a:endParaRPr lang="en-US" dirty="0">
              <a:solidFill>
                <a:schemeClr val="tx1"/>
              </a:solidFill>
            </a:endParaRPr>
          </a:p>
        </p:txBody>
      </p:sp>
    </p:spTree>
    <p:extLst>
      <p:ext uri="{BB962C8B-B14F-4D97-AF65-F5344CB8AC3E}">
        <p14:creationId xmlns:p14="http://schemas.microsoft.com/office/powerpoint/2010/main" val="2778448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Aumerl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3398</TotalTime>
  <Words>5380</Words>
  <Application>Microsoft Office PowerPoint</Application>
  <PresentationFormat>On-screen Show (16:9)</PresentationFormat>
  <Paragraphs>454</Paragraphs>
  <Slides>36</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Verdana</vt:lpstr>
      <vt:lpstr>Arial</vt:lpstr>
      <vt:lpstr>Times New Roman</vt:lpstr>
      <vt:lpstr>Calibri Light</vt:lpstr>
      <vt:lpstr>Calibri</vt:lpstr>
      <vt:lpstr>Shadows Into Light Two</vt:lpstr>
      <vt:lpstr>Chivo Light</vt:lpstr>
      <vt:lpstr>Aumerle template</vt:lpstr>
      <vt:lpstr>Infant Meal Service</vt:lpstr>
      <vt:lpstr>Today’s Topics</vt:lpstr>
      <vt:lpstr>Scenario</vt:lpstr>
      <vt:lpstr>No </vt:lpstr>
      <vt:lpstr>Infant Age Groups</vt:lpstr>
      <vt:lpstr>PowerPoint Presentation</vt:lpstr>
      <vt:lpstr>PowerPoint Presentation</vt:lpstr>
      <vt:lpstr>PowerPoint Presentation</vt:lpstr>
      <vt:lpstr>Birth - 5 months</vt:lpstr>
      <vt:lpstr>6 – 11 months</vt:lpstr>
      <vt:lpstr>Breastmilk</vt:lpstr>
      <vt:lpstr>Iron Fortified Infant Formula (IFIF)</vt:lpstr>
      <vt:lpstr>Supplying &amp; Serving Formula</vt:lpstr>
      <vt:lpstr>Developmental Readiness</vt:lpstr>
      <vt:lpstr>Introducing Solid Foods</vt:lpstr>
      <vt:lpstr>Vegetables &amp; Fruit</vt:lpstr>
      <vt:lpstr>Juice</vt:lpstr>
      <vt:lpstr>Meat/Meat Alternate</vt:lpstr>
      <vt:lpstr>Grains</vt:lpstr>
      <vt:lpstr>Best Practices</vt:lpstr>
      <vt:lpstr>PowerPoint Presentation</vt:lpstr>
      <vt:lpstr>Infant Parent Choice Form</vt:lpstr>
      <vt:lpstr>PowerPoint Presentation</vt:lpstr>
      <vt:lpstr>Disabilities + Medical Statements</vt:lpstr>
      <vt:lpstr>Point-of-Service Meal Counts</vt:lpstr>
      <vt:lpstr>Infant Menus</vt:lpstr>
      <vt:lpstr>Sample Infant Menu</vt:lpstr>
      <vt:lpstr>Sample Infant Menu Cont’d.</vt:lpstr>
      <vt:lpstr>Sample Individualized Infant Menu</vt:lpstr>
      <vt:lpstr>Sample Individualized Infant Menu</vt:lpstr>
      <vt:lpstr>Sample Activity Log</vt:lpstr>
      <vt:lpstr>Breastfeeding Friendly Child Care</vt:lpstr>
      <vt:lpstr>PowerPoint Presentation</vt:lpstr>
      <vt:lpstr>VA Breastfeeding Friendly Child Care Recgnition Program</vt:lpstr>
      <vt:lpstr>PowerPoint Presentation</vt:lpstr>
      <vt:lpstr>Questions? Contact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Yonaitis, Conchetta (VDH)</dc:creator>
  <cp:lastModifiedBy>Thorp, Brittany (VDH)</cp:lastModifiedBy>
  <cp:revision>52</cp:revision>
  <cp:lastPrinted>2019-06-06T18:58:30Z</cp:lastPrinted>
  <dcterms:modified xsi:type="dcterms:W3CDTF">2019-07-25T13:43:39Z</dcterms:modified>
</cp:coreProperties>
</file>