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9"/>
  </p:notesMasterIdLst>
  <p:sldIdLst>
    <p:sldId id="285" r:id="rId2"/>
    <p:sldId id="312" r:id="rId3"/>
    <p:sldId id="267" r:id="rId4"/>
    <p:sldId id="300" r:id="rId5"/>
    <p:sldId id="265" r:id="rId6"/>
    <p:sldId id="302" r:id="rId7"/>
    <p:sldId id="287" r:id="rId8"/>
    <p:sldId id="292" r:id="rId9"/>
    <p:sldId id="303" r:id="rId10"/>
    <p:sldId id="311" r:id="rId11"/>
    <p:sldId id="308" r:id="rId12"/>
    <p:sldId id="309" r:id="rId13"/>
    <p:sldId id="299" r:id="rId14"/>
    <p:sldId id="315" r:id="rId15"/>
    <p:sldId id="307" r:id="rId16"/>
    <p:sldId id="313" r:id="rId17"/>
    <p:sldId id="306" r:id="rId18"/>
  </p:sldIdLst>
  <p:sldSz cx="9144000" cy="5143500" type="screen16x9"/>
  <p:notesSz cx="6858000" cy="9144000"/>
  <p:embeddedFontLst>
    <p:embeddedFont>
      <p:font typeface="Shadows Into Light Two" panose="020B0604020202020204" charset="0"/>
      <p:regular r:id="rId20"/>
    </p:embeddedFont>
    <p:embeddedFont>
      <p:font typeface="Chivo Light"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A74"/>
    <a:srgbClr val="00CC99"/>
    <a:srgbClr val="9999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8802EA-EEBB-4A5F-8F3F-9894A2CEF0FA}">
  <a:tblStyle styleId="{E78802EA-EEBB-4A5F-8F3F-9894A2CEF0F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147" autoAdjust="0"/>
  </p:normalViewPr>
  <p:slideViewPr>
    <p:cSldViewPr snapToGrid="0">
      <p:cViewPr varScale="1">
        <p:scale>
          <a:sx n="55" d="100"/>
          <a:sy n="55" d="100"/>
        </p:scale>
        <p:origin x="2346"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Good morning everyone thanks so much for joining us for this</a:t>
            </a:r>
            <a:r>
              <a:rPr lang="en-US" baseline="0" dirty="0" smtClean="0"/>
              <a:t> Farm to CACFP webinar. Today we’re going to talk about how to link farm and food education with the Child and Adult Care Food Program.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My name is Bee Thorp and I am a Special Nutrition Programs Specialist with the Virginia Department of Health. In addition to providing CACFP applicants and participants with programmatic assistance, I also work on trainings to help participants navigate the CACFP requirements and improve their meal services at their centers.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I’d like to first poll the audience and see where you all are from and the programs you have. In the question box to the right of the screen, please type where you’re coming from. Are you with a child care? A family day care home provider? A Sponsor? A partner organization? Are you currently doing any Farm to CACFP work? Are you interested in starting?</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Okay it looks like we have a good mix of child care, providers, and even some outside partners. Thank you all for being here!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1" baseline="0" dirty="0" smtClean="0"/>
              <a:t>&gt;</a:t>
            </a:r>
            <a:r>
              <a:rPr lang="en-US" b="1" u="sng" baseline="0" dirty="0" smtClean="0"/>
              <a:t>Next slide</a:t>
            </a:r>
            <a:endParaRPr lang="en-US" b="1" u="sng" dirty="0" smtClean="0"/>
          </a:p>
          <a:p>
            <a:pPr marL="0" lvl="0" indent="0" algn="l" rtl="0">
              <a:spcBef>
                <a:spcPts val="0"/>
              </a:spcBef>
              <a:spcAft>
                <a:spcPts val="0"/>
              </a:spcAft>
              <a:buNone/>
            </a:pPr>
            <a:endParaRPr lang="en-US" dirty="0" smtClean="0"/>
          </a:p>
        </p:txBody>
      </p:sp>
    </p:spTree>
    <p:extLst>
      <p:ext uri="{BB962C8B-B14F-4D97-AF65-F5344CB8AC3E}">
        <p14:creationId xmlns:p14="http://schemas.microsoft.com/office/powerpoint/2010/main" val="380619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CACFP participants are already working towards improving</a:t>
            </a:r>
            <a:r>
              <a:rPr lang="en-US" baseline="0" dirty="0" smtClean="0"/>
              <a:t> the quality of their meals—that is essentially what the reimbursement is for! Incorporating these activities can improve your program even more. Luckily, USDA has provided guidance that allows CACFP participants to use their reimbursement on allowable costs—allowable costs include garden supplies and activities, and food and nutrition education. This doesn’t mean organizations will get </a:t>
            </a:r>
            <a:r>
              <a:rPr lang="en-US" i="1" baseline="0" dirty="0" smtClean="0"/>
              <a:t>more </a:t>
            </a:r>
            <a:r>
              <a:rPr lang="en-US" i="0" baseline="0" dirty="0" smtClean="0"/>
              <a:t>of a reimbursement, just that they can use the reimbursement they receive for eligible meals served on these types of activities.</a:t>
            </a:r>
          </a:p>
          <a:p>
            <a:pPr marL="0" lvl="0" indent="0" algn="l" rtl="0">
              <a:spcBef>
                <a:spcPts val="0"/>
              </a:spcBef>
              <a:spcAft>
                <a:spcPts val="0"/>
              </a:spcAft>
              <a:buNone/>
            </a:pPr>
            <a:endParaRPr lang="en-US" i="0" baseline="0" dirty="0" smtClean="0"/>
          </a:p>
          <a:p>
            <a:pPr marL="0" lvl="0" indent="0" algn="l" rtl="0">
              <a:spcBef>
                <a:spcPts val="0"/>
              </a:spcBef>
              <a:spcAft>
                <a:spcPts val="0"/>
              </a:spcAft>
              <a:buNone/>
            </a:pPr>
            <a:r>
              <a:rPr lang="en-US" i="0" baseline="0" dirty="0" smtClean="0"/>
              <a:t>We look at it as the reimbursement making local food and other Farm to CACFP activities more economical, while freeing up resources for other activities.</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37031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Here is a quick</a:t>
            </a:r>
            <a:r>
              <a:rPr lang="en-US" baseline="0" dirty="0" smtClean="0"/>
              <a:t> example of an easy activity to do inside the classroom. This lesson is pulled out of the Grow It, Try It, Like It workbook provided for free by the USDA for CACFP participants. </a:t>
            </a:r>
          </a:p>
          <a:p>
            <a:pPr marL="0" lvl="0" indent="0" algn="l" rtl="0">
              <a:spcBef>
                <a:spcPts val="0"/>
              </a:spcBef>
              <a:spcAft>
                <a:spcPts val="0"/>
              </a:spcAft>
              <a:buNone/>
            </a:pPr>
            <a:r>
              <a:rPr lang="en-US" baseline="0" dirty="0" smtClean="0"/>
              <a:t>Pass around a mystery bag—that might be more decorated and exciting than this boring paper bag we have here. Have the children feel what’s inside the bag and describe what they’re feeling—but keep their guesses a secret!</a:t>
            </a:r>
          </a:p>
          <a:p>
            <a:pPr marL="0" lvl="0" indent="0" algn="l" rtl="0">
              <a:spcBef>
                <a:spcPts val="0"/>
              </a:spcBef>
              <a:spcAft>
                <a:spcPts val="0"/>
              </a:spcAft>
              <a:buNone/>
            </a:pPr>
            <a:r>
              <a:rPr lang="en-US" dirty="0" smtClean="0"/>
              <a:t>So this item feels</a:t>
            </a:r>
            <a:r>
              <a:rPr lang="en-US" baseline="0" dirty="0" smtClean="0"/>
              <a:t> like </a:t>
            </a:r>
            <a:r>
              <a:rPr lang="en-US" dirty="0" smtClean="0"/>
              <a:t>smaller, flat</a:t>
            </a:r>
            <a:r>
              <a:rPr lang="en-US" baseline="0" dirty="0" smtClean="0"/>
              <a:t> leaves with small stems. The leaves feel strong, not weak and are round in shape. The leaves are smooth, but don’t feel shiny. They’re cold, and some break a little. What do you think it is?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--wait a second—</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1" baseline="0" dirty="0" smtClean="0"/>
              <a:t>&lt;click&gt; </a:t>
            </a:r>
            <a:r>
              <a:rPr lang="en-US" baseline="0" dirty="0" smtClean="0"/>
              <a:t>It’s spinach!</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&gt;</a:t>
            </a:r>
            <a:r>
              <a:rPr lang="en-US" b="1" u="sng" baseline="0" dirty="0" smtClean="0"/>
              <a:t>Next slide.</a:t>
            </a:r>
            <a:endParaRPr dirty="0"/>
          </a:p>
        </p:txBody>
      </p:sp>
    </p:spTree>
    <p:extLst>
      <p:ext uri="{BB962C8B-B14F-4D97-AF65-F5344CB8AC3E}">
        <p14:creationId xmlns:p14="http://schemas.microsoft.com/office/powerpoint/2010/main" val="2603223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So how does that activity align with the CACFP? A center might also want to serve spinach as part of their meal to help encourage the children to try the spinach. Spinach served for any meal or snack is reimbursable as a vegetable component under the CACFP meal pattern.</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Additionally, items purchased for food and nutrition education are a reimbursable expense. This means that you can use your CACFP reimbursement on food and nutrition activity expenses.</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lang="en-US" baseline="0" dirty="0" smtClean="0"/>
          </a:p>
        </p:txBody>
      </p:sp>
    </p:spTree>
    <p:extLst>
      <p:ext uri="{BB962C8B-B14F-4D97-AF65-F5344CB8AC3E}">
        <p14:creationId xmlns:p14="http://schemas.microsoft.com/office/powerpoint/2010/main" val="1652829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Now that we’ve learned about the three elements of Farm to CACFP and how they are aligned with the CACFP, let’s talk about how to get started.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First—look</a:t>
            </a:r>
            <a:r>
              <a:rPr lang="en-US" baseline="0" dirty="0" smtClean="0"/>
              <a:t> at where you are as a center or home, and where you would like to be. Are you interested in having a robust Farm to CACFP program? Or maybe you’re envisioning doing a few things here and there. Or, maybe, after learning more about Farm to CACFP, you’ve realized that you’re already doing great things related to local food and education!</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Next you’ll want to form a team. This could include other teachers, volunteers in the community, or even parents. Having invested people will help ensure the program is successful, and help distribute tasks and responsibilities. I spoke with one Farm to CACFP participant and they mentioned the importance of having an engaged teacher base—at least just a few to help keep the momentum going.</a:t>
            </a:r>
            <a:endParaRPr lang="en-US" dirty="0" smtClean="0"/>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Next, Start small. Pick just a few items you’d like to start with. This is the best way to ensure your program is sustainable. That might be providing one local food a month, maybe through a Harvest of the Month program. Or, revamping your menu for one meal a week. Or maybe its identifying a few activities related to food, gardens, or healthy eating. If you have a garden in mind, maybe start with one bed and build on from there.</a:t>
            </a:r>
          </a:p>
          <a:p>
            <a:pPr marL="0" lvl="0" indent="0" algn="l" rtl="0">
              <a:spcBef>
                <a:spcPts val="0"/>
              </a:spcBef>
              <a:spcAft>
                <a:spcPts val="0"/>
              </a:spcAft>
              <a:buNone/>
            </a:pPr>
            <a:r>
              <a:rPr lang="en-US" baseline="0" dirty="0" smtClean="0"/>
              <a:t>Nothing is too small—as long as you’ve started!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Just remember to promote your activities by highlighting menu items or including activities in your newsletters. Of course, the Virginia Department of Health would also love to hear about what you’re doing too! </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67604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So how does that activity align with the CACFP? A center might also want to serve spinach as part of their meal to help encourage the children to try the spinach. Spinach served for any meal or snack is reimbursable as a vegetable component under the CACFP meal pattern.</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Additionally, items purchased for food and nutrition education are a reimbursable expense. This means that you can use your CACFP reimbursement on food and nutrition activity expenses.</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lang="en-US" baseline="0" dirty="0" smtClean="0"/>
          </a:p>
        </p:txBody>
      </p:sp>
    </p:spTree>
    <p:extLst>
      <p:ext uri="{BB962C8B-B14F-4D97-AF65-F5344CB8AC3E}">
        <p14:creationId xmlns:p14="http://schemas.microsoft.com/office/powerpoint/2010/main" val="332846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We have a </a:t>
            </a:r>
            <a:r>
              <a:rPr lang="en-US" baseline="0" dirty="0" smtClean="0"/>
              <a:t>helpful resource guide that will help you get started. If you’d like us to send it to you, please contact me and I’m happy to share. There are really so many tools available.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USDA</a:t>
            </a:r>
            <a:r>
              <a:rPr lang="en-US" baseline="0" dirty="0" smtClean="0"/>
              <a:t> Food and Nutrition Service has a ton of resources available as well, including a fan favorite—the Grow It, Try It, Like It! Workbook. CACFP Participating organizations can order all of these resources on USDA’s website for FREE</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The National Farm to School Network has a whole section on Farm to Early Care and Education—archived webinars on specific topics, resources to help get you started, and insights into best practices.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 really love Harvest for Healthy </a:t>
            </a:r>
            <a:r>
              <a:rPr lang="en-US" dirty="0" err="1" smtClean="0"/>
              <a:t>Kids’s</a:t>
            </a:r>
            <a:r>
              <a:rPr lang="en-US" dirty="0" smtClean="0"/>
              <a:t> free resources, which are</a:t>
            </a:r>
            <a:r>
              <a:rPr lang="en-US" baseline="0" dirty="0" smtClean="0"/>
              <a:t> broken down by type of fruit or vegetable. Eat Kit has activity plans, picture cards, teacher bites newsletter, a family newsletter in three different languages, and recipes. All you have to do is create a free account.</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Virginia Ag in the Classroom’s goal is to provide educators and volunteers with resources to connect children to agriculture. What I like about their resources is that they are geared specifically towards Virginia.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Growing Minds has a great Farm to Preschool toolkit that includes lesson plans, activity guides, and even weekly newsletter examples. It also includes sourcing guidance, tips for cooking with young children, and more.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And then there is also a short video created by University of Massachusetts at Amherst regarding food safety in the farm to preschool setting.</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Additionally, to the right of your screen, you’ll find some resources attached to the webinar. Please be sure to download these—there is one Farm to CACFP resource, that includes what we discussed today as well as additional resources, there is a resource guide created by the Department of Education, and then I’ve also attached a few one-sheet informational guides to help get you started.</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Let’s just say there are a lot of resources out there to help you get started on your Farm to CACFP journey!</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11260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Thanks so much for joining us today and for your interest in Farm to CACFP. To recap—today we reviewed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Farm to CACFP—the different elements of the program—education, procurement, and gardening. We also reviewed how Farm to CACFP can help elevate your </a:t>
            </a:r>
            <a:r>
              <a:rPr lang="en-US" baseline="0" dirty="0" err="1" smtClean="0"/>
              <a:t>exisiting</a:t>
            </a:r>
            <a:r>
              <a:rPr lang="en-US" baseline="0" dirty="0" smtClean="0"/>
              <a:t> CACFP programs.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We went over some helpful tips to get started—with program sustainability in mind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We also reviewed some helpful (and free!) Farm to CACFP resources.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And also, when you exit the webinar, please </a:t>
            </a:r>
            <a:r>
              <a:rPr lang="en-US" b="0" u="none" baseline="0" dirty="0" smtClean="0"/>
              <a:t>take the quick survey to share with us what resources or tools you’d like from us, the Virginia Department of Health, in the future.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Our goal here at the Virginia Department of Health is to build the community of Farm to CACFP participants so that we can share best practices, and, ultimately, help you all build and improve your programs. We’ll be diving into more specific areas of interest in later webinars, but if you have any roadblocks you’d like us to help with please let us know! Also, as I mentioned earlier, we’d love to hear about the work you’re doing at your center.</a:t>
            </a: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b="0" u="none"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b="0" u="none"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u="none" baseline="0" dirty="0" smtClean="0"/>
              <a:t>It looks like we have time for a few questions. </a:t>
            </a:r>
            <a:r>
              <a:rPr lang="en-US" baseline="0" dirty="0" smtClean="0"/>
              <a:t>If you have any questions, please type them into the questions box on the right hand side of your screen.</a:t>
            </a: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b="0" u="none"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endParaRPr lang="en-US" b="1" u="sng"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b="1" u="sng" baseline="0" dirty="0" smtClean="0"/>
              <a:t>&gt;Change slide.</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baseline="0" dirty="0" smtClean="0"/>
          </a:p>
        </p:txBody>
      </p:sp>
    </p:spTree>
    <p:extLst>
      <p:ext uri="{BB962C8B-B14F-4D97-AF65-F5344CB8AC3E}">
        <p14:creationId xmlns:p14="http://schemas.microsoft.com/office/powerpoint/2010/main" val="186765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This session will now come to a close. </a:t>
            </a:r>
            <a:r>
              <a:rPr lang="en-US" baseline="0" dirty="0" smtClean="0"/>
              <a:t>Thank you for your time and attention during today’s webinar. If you have any additional questions or would like to share the work you’re doing, please reach out to me—my contact information is listed on the screen</a:t>
            </a:r>
            <a:endParaRPr lang="en-US" dirty="0" smtClean="0"/>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Thanks again for joining</a:t>
            </a:r>
            <a:r>
              <a:rPr lang="en-US" baseline="0" dirty="0" smtClean="0"/>
              <a:t> us today and please be on the lookout for more webinars from the Virginia Department of Health.</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1" u="sng" baseline="0" dirty="0" smtClean="0"/>
              <a:t>&gt;Change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2566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There are so many excellent resources on the internet for you to explore on nutritious meal preparation, recipes, menu plans, etc. Our goal in this webinar is to highlight a fraction of these tools, and really get a conversation started about where and how to utilize these resources for healthier meals in the CACFP. By the end of today’s webinar we’ll have gone over:</a:t>
            </a:r>
          </a:p>
          <a:p>
            <a:pPr marL="171450" lvl="0" indent="-171450" algn="l" rtl="0">
              <a:spcBef>
                <a:spcPts val="0"/>
              </a:spcBef>
              <a:spcAft>
                <a:spcPts val="0"/>
              </a:spcAft>
            </a:pPr>
            <a:endParaRPr lang="en-US" baseline="0" dirty="0" smtClean="0"/>
          </a:p>
          <a:p>
            <a:pPr marL="171450" lvl="0" indent="-171450" algn="l" rtl="0">
              <a:spcBef>
                <a:spcPts val="0"/>
              </a:spcBef>
              <a:spcAft>
                <a:spcPts val="0"/>
              </a:spcAft>
            </a:pPr>
            <a:r>
              <a:rPr lang="en-US" baseline="0" dirty="0" smtClean="0"/>
              <a:t>The elements of Farm to CACFP, and some real world examples of the program being put to use</a:t>
            </a:r>
          </a:p>
          <a:p>
            <a:pPr marL="171450" lvl="0" indent="-171450" algn="l" rtl="0">
              <a:spcBef>
                <a:spcPts val="0"/>
              </a:spcBef>
              <a:spcAft>
                <a:spcPts val="0"/>
              </a:spcAft>
            </a:pPr>
            <a:r>
              <a:rPr lang="en-US" baseline="0" dirty="0" smtClean="0"/>
              <a:t>Easy steps to get started with your Farm to CACFP program</a:t>
            </a:r>
          </a:p>
          <a:p>
            <a:pPr marL="171450" lvl="0" indent="-171450" algn="l" rtl="0">
              <a:spcBef>
                <a:spcPts val="0"/>
              </a:spcBef>
              <a:spcAft>
                <a:spcPts val="0"/>
              </a:spcAft>
            </a:pPr>
            <a:r>
              <a:rPr lang="en-US" baseline="0" dirty="0" smtClean="0"/>
              <a:t>And we’ll connect you to some free resources, which include lesson plans, activities, and recipe ideas</a:t>
            </a:r>
          </a:p>
          <a:p>
            <a:pPr marL="171450" lvl="0" indent="-171450" algn="l" rtl="0">
              <a:spcBef>
                <a:spcPts val="0"/>
              </a:spcBef>
              <a:spcAft>
                <a:spcPts val="0"/>
              </a:spcAft>
            </a:pPr>
            <a:endParaRPr lang="en-US" dirty="0" smtClean="0"/>
          </a:p>
          <a:p>
            <a:pPr marL="0" lvl="0" indent="0" algn="l" rtl="0">
              <a:spcBef>
                <a:spcPts val="0"/>
              </a:spcBef>
              <a:spcAft>
                <a:spcPts val="0"/>
              </a:spcAft>
              <a:buNone/>
            </a:pPr>
            <a:r>
              <a:rPr lang="en-US" dirty="0" smtClean="0"/>
              <a:t>(click) Also, before we kick things of</a:t>
            </a:r>
            <a:r>
              <a:rPr lang="en-US" baseline="0" dirty="0" smtClean="0"/>
              <a:t>f there’s just a few “rules of the road” to go over:</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baseline="0" dirty="0" smtClean="0"/>
              <a:t>If you need any of the hyperlinks from today’s presentation, don’t worry we’ve got you covered! Today’s webinar has a handout available with all of the hyperlinks and resources discussed. Additionally, a recording of this webinar will be viewable anytime on the VDH CACFP </a:t>
            </a:r>
            <a:r>
              <a:rPr lang="en-US" baseline="0" dirty="0" err="1" smtClean="0"/>
              <a:t>LiveWell</a:t>
            </a:r>
            <a:r>
              <a:rPr lang="en-US" baseline="0" dirty="0" smtClean="0"/>
              <a:t> website once we get it uploaded.</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baseline="0" dirty="0" smtClean="0"/>
              <a:t>Questions! If you have any as we go along or have any additional resources you’d like to share – You’re welcome to type them into the questions box to the right of the screen. We will answer them at the end of the presentation.</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baseline="0" dirty="0" smtClean="0"/>
              <a:t>Lastly, once we wrap up please fill out our very short and sweet survey so we can work to put together more resources and tools that will most benefit you. I promise it’s nothing too long! </a:t>
            </a:r>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b="1" u="sng" baseline="0" dirty="0" smtClean="0"/>
              <a:t>&gt;Change slide.</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baseline="0" dirty="0" smtClean="0"/>
          </a:p>
        </p:txBody>
      </p:sp>
    </p:spTree>
    <p:extLst>
      <p:ext uri="{BB962C8B-B14F-4D97-AF65-F5344CB8AC3E}">
        <p14:creationId xmlns:p14="http://schemas.microsoft.com/office/powerpoint/2010/main" val="98680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So before</a:t>
            </a:r>
            <a:r>
              <a:rPr lang="en-US" baseline="0" dirty="0" smtClean="0"/>
              <a:t> we get started, I’d love to hear the first thing that comes to your mind when you think of Farm to CACFP.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1" baseline="0" dirty="0" smtClean="0"/>
              <a:t>&gt;click </a:t>
            </a:r>
            <a:r>
              <a:rPr lang="en-US" baseline="0" dirty="0" smtClean="0"/>
              <a:t>There are a lot of phrases out there—Farm to School or Farm to Preschool, Farm to Early Care and Education, Farm to Head Start, and Farm to CACFP. So in the questions box to the right of your screen, please type in the first thing that comes to mind when you hear about these programs.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--Okay interesting—you’re thinking about _____</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u="sng"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u="sng"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endParaRPr lang="en-US"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Yes—so all of these programs are the same in that they have three major elements to them. </a:t>
            </a:r>
          </a:p>
          <a:p>
            <a:pPr marL="0" lvl="0" indent="0" algn="l" rtl="0">
              <a:spcBef>
                <a:spcPts val="0"/>
              </a:spcBef>
              <a:spcAft>
                <a:spcPts val="0"/>
              </a:spcAft>
              <a:buNone/>
            </a:pPr>
            <a:r>
              <a:rPr lang="en-US" dirty="0" smtClean="0"/>
              <a:t>&lt;click&gt;The education component—</a:t>
            </a:r>
            <a:r>
              <a:rPr lang="en-US" sz="1100" b="0" i="0" u="none" strike="noStrike" cap="none" dirty="0" smtClean="0">
                <a:solidFill>
                  <a:srgbClr val="000000"/>
                </a:solidFill>
                <a:effectLst/>
                <a:latin typeface="Arial"/>
                <a:ea typeface="Arial"/>
                <a:cs typeface="Arial"/>
                <a:sym typeface="Arial"/>
              </a:rPr>
              <a:t>Students participate in education activities related to agriculture, food, health or nutrition</a:t>
            </a:r>
          </a:p>
          <a:p>
            <a:pPr marL="0" lvl="0" indent="0" algn="l" rtl="0">
              <a:spcBef>
                <a:spcPts val="0"/>
              </a:spcBef>
              <a:spcAft>
                <a:spcPts val="0"/>
              </a:spcAft>
              <a:buNone/>
            </a:pPr>
            <a:r>
              <a:rPr lang="en-US" baseline="0" dirty="0" smtClean="0"/>
              <a:t>&lt;click&gt;the procurement piece—</a:t>
            </a:r>
            <a:r>
              <a:rPr lang="en-US" sz="1100" b="0" i="0" u="none" strike="noStrike" cap="none" dirty="0" smtClean="0">
                <a:solidFill>
                  <a:srgbClr val="000000"/>
                </a:solidFill>
                <a:effectLst/>
                <a:latin typeface="Arial"/>
                <a:ea typeface="Arial"/>
                <a:cs typeface="Arial"/>
                <a:sym typeface="Arial"/>
              </a:rPr>
              <a:t>Local foods are purchased, promoted and served during the meal service or as a snack or taste-test; </a:t>
            </a:r>
          </a:p>
          <a:p>
            <a:pPr marL="0" lvl="0" indent="0" algn="l" rtl="0">
              <a:spcBef>
                <a:spcPts val="0"/>
              </a:spcBef>
              <a:spcAft>
                <a:spcPts val="0"/>
              </a:spcAft>
              <a:buNone/>
            </a:pPr>
            <a:r>
              <a:rPr lang="en-US" baseline="0" dirty="0" smtClean="0"/>
              <a:t>&lt;click&gt; and then the gardens—</a:t>
            </a:r>
            <a:r>
              <a:rPr lang="en-US" sz="1100" b="0" i="0" u="none" strike="noStrike" cap="none" dirty="0" smtClean="0">
                <a:solidFill>
                  <a:srgbClr val="000000"/>
                </a:solidFill>
                <a:effectLst/>
                <a:latin typeface="Arial"/>
                <a:ea typeface="Arial"/>
                <a:cs typeface="Arial"/>
                <a:sym typeface="Arial"/>
              </a:rPr>
              <a:t>Students engage in hands-on learning through gardening. And this could be through</a:t>
            </a:r>
            <a:r>
              <a:rPr lang="en-US" sz="1100" b="0" i="0" u="none" strike="noStrike" cap="none" baseline="0" dirty="0" smtClean="0">
                <a:solidFill>
                  <a:srgbClr val="000000"/>
                </a:solidFill>
                <a:effectLst/>
                <a:latin typeface="Arial"/>
                <a:ea typeface="Arial"/>
                <a:cs typeface="Arial"/>
                <a:sym typeface="Arial"/>
              </a:rPr>
              <a:t> </a:t>
            </a:r>
            <a:r>
              <a:rPr lang="en-US" baseline="0" dirty="0" smtClean="0"/>
              <a:t>small or large gardens, container gardens, or even small growing spaces inside.</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So when we are talking about Farm to ECE, we are talking about brining all of these elements to your existing CACFP program.</a:t>
            </a:r>
          </a:p>
          <a:p>
            <a:pPr marL="0" lvl="0" indent="0" algn="l" rtl="0">
              <a:spcBef>
                <a:spcPts val="0"/>
              </a:spcBef>
              <a:spcAft>
                <a:spcPts val="0"/>
              </a:spcAft>
              <a:buNone/>
            </a:pPr>
            <a:r>
              <a:rPr lang="en-US" baseline="0" dirty="0" smtClean="0"/>
              <a:t>You’ll see that a lot of the resources available say Farm to ECE or Farm to School, but because these programs are so similar there are plenty of ways to tailor these initiatives to fit your center or day care home. And some of the resources, which we’ll talk about later, are geared specifically towards those younger age groups in early child care settings.</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baseline="0" dirty="0" smtClean="0"/>
              <a:t>And here in Virginia, of the 9 respondents to the National Farm to School Network survey regarding Farm to Early Care and Education—5 of them reported to have some sort of Farm to Early Care activities—whether that was gardening, education, or procurement of local foods. I think there are a lot more organizations out there , but this really means we have so much room to grow here in the Commonwealth.</a:t>
            </a:r>
            <a:endParaRPr lang="en-US" dirty="0" smtClean="0"/>
          </a:p>
          <a:p>
            <a:pPr marL="0" lvl="0" indent="0" algn="l" rtl="0">
              <a:spcBef>
                <a:spcPts val="0"/>
              </a:spcBef>
              <a:spcAft>
                <a:spcPts val="0"/>
              </a:spcAft>
              <a:buNone/>
            </a:pPr>
            <a:endParaRPr lang="en-US" baseline="0" dirty="0" smtClean="0"/>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9185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baseline="0" dirty="0" smtClean="0">
                <a:solidFill>
                  <a:srgbClr val="000000"/>
                </a:solidFill>
                <a:latin typeface="Arial"/>
                <a:ea typeface="Arial"/>
                <a:cs typeface="Arial"/>
                <a:sym typeface="Arial"/>
              </a:rPr>
              <a:t>Farm to CACFP  really offers benefits that support the goals and priorities of the early care and education community, and this includes an emphasis on experiential learning opportunities, parent and community engagement, and life-long health and wellness for children, families and caregivers. </a:t>
            </a:r>
          </a:p>
          <a:p>
            <a:endParaRPr lang="en-US" sz="1100" b="0" i="0" u="none" strike="noStrike" cap="none" baseline="0" dirty="0" smtClean="0">
              <a:solidFill>
                <a:srgbClr val="000000"/>
              </a:solidFill>
              <a:latin typeface="Arial"/>
              <a:ea typeface="Arial"/>
              <a:cs typeface="Arial"/>
              <a:sym typeface="Arial"/>
            </a:endParaRPr>
          </a:p>
          <a:p>
            <a:r>
              <a:rPr lang="en-US" sz="1100" b="0" i="0" u="none" strike="noStrike" cap="none" baseline="0" dirty="0" smtClean="0">
                <a:solidFill>
                  <a:srgbClr val="000000"/>
                </a:solidFill>
                <a:latin typeface="Arial"/>
                <a:ea typeface="Arial"/>
                <a:cs typeface="Arial"/>
                <a:sym typeface="Arial"/>
              </a:rPr>
              <a:t>In line with the CACFP, Farm to CACFP activities also expand healthy food access for children and families</a:t>
            </a:r>
          </a:p>
          <a:p>
            <a:endParaRPr lang="en-US" sz="1100" b="0" i="0" u="none" strike="noStrike" cap="none" baseline="0" dirty="0" smtClean="0">
              <a:solidFill>
                <a:srgbClr val="000000"/>
              </a:solidFill>
              <a:latin typeface="Arial"/>
              <a:ea typeface="Arial"/>
              <a:cs typeface="Arial"/>
              <a:sym typeface="Arial"/>
            </a:endParaRPr>
          </a:p>
          <a:p>
            <a:r>
              <a:rPr lang="en-US" sz="1100" b="0" i="0" u="none" strike="noStrike" cap="none" baseline="0" dirty="0" smtClean="0">
                <a:solidFill>
                  <a:srgbClr val="000000"/>
                </a:solidFill>
                <a:latin typeface="Arial"/>
                <a:ea typeface="Arial"/>
                <a:cs typeface="Arial"/>
                <a:sym typeface="Arial"/>
              </a:rPr>
              <a:t>We all know, especially you as educators, that when children are invested, they are more open to exploring, and this also applies to what’s on their plate. Engaging them with food, nutrition, and gardening activities, --providing those experiential learning opportunities--will help make them open to trying those items during meal times and develop those healthy eating habits.</a:t>
            </a:r>
          </a:p>
          <a:p>
            <a:endParaRPr lang="en-US" sz="1100" b="0" i="0" u="none" strike="noStrike" cap="none" baseline="0" dirty="0" smtClean="0">
              <a:solidFill>
                <a:srgbClr val="000000"/>
              </a:solidFill>
              <a:latin typeface="Arial"/>
              <a:ea typeface="Arial"/>
              <a:cs typeface="Arial"/>
              <a:sym typeface="Arial"/>
            </a:endParaRPr>
          </a:p>
          <a:p>
            <a:r>
              <a:rPr lang="en-US" sz="1100" b="0" i="0" u="none" strike="noStrike" cap="none" baseline="0" dirty="0" smtClean="0">
                <a:solidFill>
                  <a:srgbClr val="000000"/>
                </a:solidFill>
                <a:latin typeface="Arial"/>
                <a:ea typeface="Arial"/>
                <a:cs typeface="Arial"/>
                <a:sym typeface="Arial"/>
              </a:rPr>
              <a:t>From a business standpoint, a program such as Farm to CACFP could be a great marketing tool for your center to attract more participants, on the other side of the coin it that it is also a great thing for local farmers because it can provide additional market opportunities for farmers to support thriving communities.</a:t>
            </a:r>
          </a:p>
          <a:p>
            <a:endParaRPr lang="en-US" sz="1100" b="0" i="0" u="none" strike="noStrike" cap="none" baseline="0" dirty="0" smtClean="0">
              <a:solidFill>
                <a:srgbClr val="000000"/>
              </a:solidFill>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baseline="0" dirty="0" smtClean="0">
                <a:solidFill>
                  <a:srgbClr val="000000"/>
                </a:solidFill>
                <a:latin typeface="Arial"/>
                <a:cs typeface="Arial"/>
                <a:sym typeface="Arial"/>
              </a:rPr>
              <a:t>And lastly—it incorporates CACFP goals and objectives. At the end of the day, we are all here to increase the quality of care for our participants, and a major component of that is increasing the quality of meals served. </a:t>
            </a:r>
            <a:r>
              <a:rPr lang="en-US" sz="1100" b="0" i="0" u="none" strike="noStrike" cap="none" baseline="0" dirty="0" smtClean="0">
                <a:solidFill>
                  <a:srgbClr val="000000"/>
                </a:solidFill>
                <a:latin typeface="Arial"/>
                <a:ea typeface="Arial"/>
                <a:cs typeface="Arial"/>
                <a:sym typeface="Arial"/>
              </a:rPr>
              <a:t>We know you all are already doing so much to make your centers great for your students, and the resources we’ll discuss can help you add small things here and there to really elevate your program.</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u="none" strike="noStrike" cap="none" baseline="0" dirty="0" smtClean="0">
              <a:solidFill>
                <a:srgbClr val="000000"/>
              </a:solidFill>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baseline="0" dirty="0" smtClean="0">
                <a:solidFill>
                  <a:srgbClr val="000000"/>
                </a:solidFill>
                <a:latin typeface="Arial"/>
                <a:ea typeface="Arial"/>
                <a:cs typeface="Arial"/>
                <a:sym typeface="Arial"/>
              </a:rPr>
              <a:t>Farm to CACFP really is a win-win for everyone.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u="none" strike="noStrike" cap="none" baseline="0" dirty="0" smtClean="0">
              <a:solidFill>
                <a:srgbClr val="000000"/>
              </a:solidFill>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u="sng" baseline="0" dirty="0" smtClean="0"/>
              <a:t>&gt;Change slide.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u="none" strike="noStrike" cap="none" baseline="0" dirty="0" smtClean="0">
              <a:solidFill>
                <a:srgbClr val="000000"/>
              </a:solidFill>
              <a:latin typeface="Arial"/>
              <a:ea typeface="Arial"/>
              <a:cs typeface="Arial"/>
              <a:sym typeface="Arial"/>
            </a:endParaRP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Let’s take a look at some opportunities for each of these Farm to CACFP elements. You’ll notice</a:t>
            </a:r>
            <a:r>
              <a:rPr lang="en-US" baseline="0" dirty="0" smtClean="0"/>
              <a:t> that they are all very interconnected—as one activity might incorporate more than one element of the Farm to CACFP model.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We’ll start with Education</a:t>
            </a:r>
          </a:p>
          <a:p>
            <a:pPr marL="0" lvl="0" indent="0" algn="l" rtl="0">
              <a:spcBef>
                <a:spcPts val="0"/>
              </a:spcBef>
              <a:spcAft>
                <a:spcPts val="0"/>
              </a:spcAft>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7764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Monica Jackson at Jackson Child Care integrates Farm to CACFP activities</a:t>
            </a:r>
            <a:r>
              <a:rPr lang="en-US" baseline="0" dirty="0" smtClean="0"/>
              <a:t> into her family day care home curriculum. </a:t>
            </a:r>
          </a:p>
          <a:p>
            <a:pPr marL="0" lvl="0" indent="0" algn="l" rtl="0">
              <a:spcBef>
                <a:spcPts val="0"/>
              </a:spcBef>
              <a:spcAft>
                <a:spcPts val="0"/>
              </a:spcAft>
              <a:buNone/>
            </a:pPr>
            <a:r>
              <a:rPr lang="en-US" baseline="0" dirty="0" smtClean="0"/>
              <a:t>They have gone on field trips to grocery stores and farmers markets, where they learned about the farmers and food being sold—learning about new foods and how to buy them, while also improving their math skills.</a:t>
            </a:r>
          </a:p>
          <a:p>
            <a:pPr marL="0" lvl="0" indent="0" algn="l" rtl="0">
              <a:spcBef>
                <a:spcPts val="0"/>
              </a:spcBef>
              <a:spcAft>
                <a:spcPts val="0"/>
              </a:spcAft>
              <a:buNone/>
            </a:pPr>
            <a:r>
              <a:rPr lang="en-US" baseline="0" dirty="0" smtClean="0"/>
              <a:t>The top picture is where the students learned about seed germination and root formation. This lesson was taken out of the Grow It, Try It, Like It toolkit from USDA.</a:t>
            </a:r>
          </a:p>
          <a:p>
            <a:pPr marL="0" lvl="0" indent="0" algn="l" rtl="0">
              <a:spcBef>
                <a:spcPts val="0"/>
              </a:spcBef>
              <a:spcAft>
                <a:spcPts val="0"/>
              </a:spcAft>
              <a:buNone/>
            </a:pPr>
            <a:r>
              <a:rPr lang="en-US" baseline="0" dirty="0" smtClean="0"/>
              <a:t>They also incorporate books into their food education—where the children learn about the carrot seed, get to plant the carrot seeds and watch them grow, and then taste the carrots in their CACFP meals.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These are all examples of integrating that educational component of Farm to CACFP into your program.</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4525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next element of</a:t>
            </a:r>
            <a:r>
              <a:rPr lang="en-US" baseline="0" dirty="0" smtClean="0"/>
              <a:t> Farm to CACFP is that Procurement piece. When we talk about procurement we are talking about purchasing items, and this is where you can really beef up your meals or snacks.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Local foods span from produce to dairy, grains, meat, eggs, and even beans. We are lucky in that Virginia has quite a long growing season, making products available for longer stretches of time. And I should note here that there is no one concrete definition of local—it is all about what works for your organization. Some organizations define “Local” as being in Virginia, others define it as within a 100 mile radius, its all up to you.</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So with Procurement, the main example is purchasing food from a local supplier, like a farmer, and serving that to children. You can also purchase local food through food hubs, distributors, or a food service management company. If you already work with a food supplier, you can ask them what local produce they have available.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Often times fruit and vegetables are much cheaper when they are in season, and there are ways to cuts costs even further by creating relationships with farmers who might be trying to get rid of their “ugly” (but still delicious) produce. Creating relationships with farmers can be a key to success, and they might even be willing to come to your center for an educational meet-the-farmer activity, or even be willing to host a field trip.</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There are also other ways you can incorporate procuring local, seasonal items.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An example might be offering taste tests—maybe in the Fall purchasing different varieties of apples, and serving those different varieties while discussing the different colors, tastes, and textures of the varieties.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Another activity might be purchasing unique fruit or vegetable items that the children might not have access to at home.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Using an example from the previous slide, teaching the children about carrot seeds, and then purchasing whole carrots with the tops on for the children to explore, then providing carrots as a snack or as part of a meal.</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 picture on the right is of students at Four Seasons Daycare where they got to collect the elements of their own salads.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 different CACFP center in Richmond was celebrating St. </a:t>
            </a:r>
            <a:r>
              <a:rPr lang="en-US" baseline="0" dirty="0" err="1" smtClean="0"/>
              <a:t>Patricks</a:t>
            </a:r>
            <a:r>
              <a:rPr lang="en-US" baseline="0" dirty="0" smtClean="0"/>
              <a:t> day by having a traditional meal that included potatoes. They procured some potatoes for the meal and also for an education exercise. Because they don’t have space for a garden, they put some potatoes in a bin with some dirt and let even the littlest participants pick out the potatoes from the dirt. With the connection to the potatoes, the children were more excited to try the finished, cooked product during meal time. I like to share that story because it’s a perfect example of an inexpensive, fun way to incorporate food education into an already existing lesson plan.</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lang="en-US" baseline="0" dirty="0" smtClean="0"/>
          </a:p>
        </p:txBody>
      </p:sp>
    </p:spTree>
    <p:extLst>
      <p:ext uri="{BB962C8B-B14F-4D97-AF65-F5344CB8AC3E}">
        <p14:creationId xmlns:p14="http://schemas.microsoft.com/office/powerpoint/2010/main" val="8992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last element of Farm to CACFP is the garden.</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Back at Jackson Child Care, Monica Jackson incorporates the garden into all of her lessons. Students</a:t>
            </a:r>
            <a:r>
              <a:rPr lang="en-US" baseline="0" dirty="0" smtClean="0"/>
              <a:t> pick out the seed packets, sort and count them, plant them, and watch them grow. When the vegetables are ready, the students harvest them and learn different ways of eating and cooking the veggies. She got the pallets you see in the picture for free from her local hardware store. She also taps into other local businesses for donations and equipment to help supplement the cost. With that, along with her CACFP reimbursement, she is able to provide a robust program.</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Organizations with limited space can also participate in this element of Farm to CACFP by container gardening or even placing plants in windowsills in the classroom. Or, the center can choose to grow easy care-free herbs for use in the kitchen and also for education, such as sensory activities.</a:t>
            </a:r>
          </a:p>
          <a:p>
            <a:pPr marL="0" lvl="0" indent="0" algn="l"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sng" baseline="0" dirty="0" smtClean="0"/>
              <a:t>&gt;Change slide.</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p:txBody>
      </p:sp>
    </p:spTree>
    <p:extLst>
      <p:ext uri="{BB962C8B-B14F-4D97-AF65-F5344CB8AC3E}">
        <p14:creationId xmlns:p14="http://schemas.microsoft.com/office/powerpoint/2010/main" val="4661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8" name="Google Shape;218;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9"/>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p13"/>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32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8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Tree>
    <p:extLst>
      <p:ext uri="{BB962C8B-B14F-4D97-AF65-F5344CB8AC3E}">
        <p14:creationId xmlns:p14="http://schemas.microsoft.com/office/powerpoint/2010/main" val="1164855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61" r:id="rId4"/>
    <p:sldLayoutId id="2147483662" r:id="rId5"/>
    <p:sldLayoutId id="2147483663"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vdh.virginia.gov/child-and-adult-care-food-progra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growing-minds.org/farm-preschool-toolkit/" TargetMode="External"/><Relationship Id="rId3" Type="http://schemas.openxmlformats.org/officeDocument/2006/relationships/hyperlink" Target="http://www.farmtoschool.org/" TargetMode="External"/><Relationship Id="rId7" Type="http://schemas.openxmlformats.org/officeDocument/2006/relationships/hyperlink" Target="http://www.harvestforhealthykids.org/" TargetMode="External"/><Relationship Id="rId12" Type="http://schemas.openxmlformats.org/officeDocument/2006/relationships/image" Target="../media/image25.PNG"/><Relationship Id="rId2" Type="http://schemas.openxmlformats.org/officeDocument/2006/relationships/notesSlide" Target="../notesSlides/notesSlide15.xml"/><Relationship Id="rId16"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hyperlink" Target="https://agclassroom.org/va/" TargetMode="External"/><Relationship Id="rId5" Type="http://schemas.openxmlformats.org/officeDocument/2006/relationships/hyperlink" Target="https://www.fns.usda.gov/tn/team-nutrition-garden-resources" TargetMode="External"/><Relationship Id="rId15" Type="http://schemas.openxmlformats.org/officeDocument/2006/relationships/hyperlink" Target="http://www.feedva.org/"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umass.edu/safefoodfarm2kid/content/intro-video" TargetMode="External"/><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instagram.com/virginiawic/"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hyperlink" Target="https://www.facebook.com/VirginiaWIC/" TargetMode="External"/><Relationship Id="rId4" Type="http://schemas.openxmlformats.org/officeDocument/2006/relationships/hyperlink" Target="https://twitter.com/virginiawic?lang=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mailto:Brittany.thorp@VDH.Virginia.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vdh.virginia.gov/child-and-adult-care-food-progra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350812" y="1130741"/>
            <a:ext cx="5107576"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solidFill>
                  <a:schemeClr val="accent1"/>
                </a:solidFill>
              </a:rPr>
              <a:t>Farm to CACFP</a:t>
            </a:r>
            <a:endParaRPr dirty="0">
              <a:solidFill>
                <a:schemeClr val="accent1"/>
              </a:solidFill>
            </a:endParaRPr>
          </a:p>
        </p:txBody>
      </p:sp>
      <p:sp>
        <p:nvSpPr>
          <p:cNvPr id="365" name="Google Shape;365;p18"/>
          <p:cNvSpPr txBox="1">
            <a:spLocks noGrp="1"/>
          </p:cNvSpPr>
          <p:nvPr>
            <p:ph type="subTitle" idx="1"/>
          </p:nvPr>
        </p:nvSpPr>
        <p:spPr>
          <a:xfrm>
            <a:off x="685800" y="2465953"/>
            <a:ext cx="44376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chemeClr val="tx1"/>
                </a:solidFill>
              </a:rPr>
              <a:t>Linking farm and food education with the Child and Adult Care Food Program</a:t>
            </a:r>
          </a:p>
        </p:txBody>
      </p:sp>
      <p:pic>
        <p:nvPicPr>
          <p:cNvPr id="4" name="Picture 3">
            <a:hlinkClick r:id="rId3"/>
          </p:cNvPr>
          <p:cNvPicPr>
            <a:picLocks noChangeAspect="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869" t="-3624" r="-1" b="-5797"/>
          <a:stretch/>
        </p:blipFill>
        <p:spPr>
          <a:xfrm>
            <a:off x="1398551" y="3414288"/>
            <a:ext cx="2677348" cy="861821"/>
          </a:xfrm>
          <a:prstGeom prst="rect">
            <a:avLst/>
          </a:prstGeom>
          <a:solidFill>
            <a:schemeClr val="lt1"/>
          </a:solidFill>
        </p:spPr>
      </p:pic>
      <p:pic>
        <p:nvPicPr>
          <p:cNvPr id="5" name="Picture 2" descr="Image result for VDH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6122" y="4770206"/>
            <a:ext cx="1380552" cy="27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4036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7"/>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accent1"/>
                </a:solidFill>
              </a:rPr>
              <a:t>CACFP Benefits</a:t>
            </a:r>
            <a:endParaRPr dirty="0">
              <a:solidFill>
                <a:schemeClr val="accent1"/>
              </a:solidFill>
            </a:endParaRPr>
          </a:p>
        </p:txBody>
      </p:sp>
      <p:sp>
        <p:nvSpPr>
          <p:cNvPr id="559" name="Google Shape;559;p37"/>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600"/>
              </a:spcBef>
              <a:spcAft>
                <a:spcPts val="0"/>
              </a:spcAft>
              <a:buSzPts val="2400"/>
              <a:buChar char="༝"/>
            </a:pPr>
            <a:r>
              <a:rPr lang="en" sz="2400" dirty="0" smtClean="0">
                <a:solidFill>
                  <a:schemeClr val="tx1"/>
                </a:solidFill>
              </a:rPr>
              <a:t>Use CACFP reimbursement for gardens</a:t>
            </a:r>
          </a:p>
          <a:p>
            <a:pPr marL="457200" lvl="0" indent="-381000" algn="l" rtl="0">
              <a:lnSpc>
                <a:spcPct val="115000"/>
              </a:lnSpc>
              <a:spcBef>
                <a:spcPts val="600"/>
              </a:spcBef>
              <a:spcAft>
                <a:spcPts val="0"/>
              </a:spcAft>
              <a:buSzPts val="2400"/>
              <a:buChar char="༝"/>
            </a:pPr>
            <a:r>
              <a:rPr lang="en" sz="2400" dirty="0" smtClean="0">
                <a:solidFill>
                  <a:schemeClr val="tx1"/>
                </a:solidFill>
              </a:rPr>
              <a:t>Use CACFP reimbursement for food and nutrition education</a:t>
            </a:r>
          </a:p>
          <a:p>
            <a:pPr marL="457200" lvl="0" indent="-381000" algn="l" rtl="0">
              <a:lnSpc>
                <a:spcPct val="115000"/>
              </a:lnSpc>
              <a:spcBef>
                <a:spcPts val="600"/>
              </a:spcBef>
              <a:spcAft>
                <a:spcPts val="0"/>
              </a:spcAft>
              <a:buSzPts val="2400"/>
              <a:buChar char="༝"/>
            </a:pPr>
            <a:r>
              <a:rPr lang="en" sz="2400" dirty="0" smtClean="0">
                <a:solidFill>
                  <a:schemeClr val="tx1"/>
                </a:solidFill>
              </a:rPr>
              <a:t>Continue using CACFP reimbursement to improve the quality of meals</a:t>
            </a:r>
          </a:p>
        </p:txBody>
      </p:sp>
      <p:sp>
        <p:nvSpPr>
          <p:cNvPr id="560" name="Google Shape;560;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258238181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45"/>
        <p:cNvGrpSpPr/>
        <p:nvPr/>
      </p:nvGrpSpPr>
      <p:grpSpPr>
        <a:xfrm>
          <a:off x="0" y="0"/>
          <a:ext cx="0" cy="0"/>
          <a:chOff x="0" y="0"/>
          <a:chExt cx="0" cy="0"/>
        </a:xfrm>
      </p:grpSpPr>
      <p:sp>
        <p:nvSpPr>
          <p:cNvPr id="447" name="Google Shape;447;p27"/>
          <p:cNvSpPr txBox="1">
            <a:spLocks noGrp="1"/>
          </p:cNvSpPr>
          <p:nvPr>
            <p:ph type="title" idx="4294967295"/>
          </p:nvPr>
        </p:nvSpPr>
        <p:spPr>
          <a:xfrm>
            <a:off x="909318" y="523386"/>
            <a:ext cx="5984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dirty="0" smtClean="0">
                <a:solidFill>
                  <a:srgbClr val="FFFFFF"/>
                </a:solidFill>
              </a:rPr>
              <a:t>Activity</a:t>
            </a:r>
            <a:endParaRPr sz="4400" dirty="0">
              <a:solidFill>
                <a:srgbClr val="FFFFFF"/>
              </a:solidFill>
            </a:endParaRPr>
          </a:p>
        </p:txBody>
      </p:sp>
      <p:sp>
        <p:nvSpPr>
          <p:cNvPr id="449" name="Google Shape;44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11</a:t>
            </a:fld>
            <a:endParaRPr>
              <a:solidFill>
                <a:srgbClr val="FFFFFF"/>
              </a:solidFil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31" b="98625" l="9717" r="89879"/>
                    </a14:imgEffect>
                  </a14:imgLayer>
                </a14:imgProps>
              </a:ext>
              <a:ext uri="{28A0092B-C50C-407E-A947-70E740481C1C}">
                <a14:useLocalDpi xmlns:a14="http://schemas.microsoft.com/office/drawing/2010/main" val="0"/>
              </a:ext>
            </a:extLst>
          </a:blip>
          <a:stretch>
            <a:fillRect/>
          </a:stretch>
        </p:blipFill>
        <p:spPr>
          <a:xfrm>
            <a:off x="4945791" y="1238865"/>
            <a:ext cx="2473802" cy="2914480"/>
          </a:xfrm>
          <a:prstGeom prst="rect">
            <a:avLst/>
          </a:prstGeom>
          <a:effectLst>
            <a:softEdge rad="25400"/>
          </a:effectLst>
        </p:spPr>
      </p:pic>
      <p:sp>
        <p:nvSpPr>
          <p:cNvPr id="3" name="TextBox 2"/>
          <p:cNvSpPr txBox="1"/>
          <p:nvPr/>
        </p:nvSpPr>
        <p:spPr>
          <a:xfrm>
            <a:off x="944583" y="1867637"/>
            <a:ext cx="2757329" cy="523220"/>
          </a:xfrm>
          <a:prstGeom prst="rect">
            <a:avLst/>
          </a:prstGeom>
          <a:noFill/>
        </p:spPr>
        <p:txBody>
          <a:bodyPr wrap="square" rtlCol="0">
            <a:spAutoFit/>
          </a:bodyPr>
          <a:lstStyle/>
          <a:p>
            <a:r>
              <a:rPr lang="en-US" sz="2800" dirty="0" smtClean="0">
                <a:solidFill>
                  <a:schemeClr val="bg1"/>
                </a:solidFill>
                <a:latin typeface="Shadows Into Light Two" panose="020B0604020202020204" charset="0"/>
              </a:rPr>
              <a:t>Mystery Bag</a:t>
            </a:r>
            <a:endParaRPr lang="en-US" sz="2800" dirty="0">
              <a:solidFill>
                <a:schemeClr val="bg1"/>
              </a:solidFill>
              <a:latin typeface="Shadows Into Light Two" panose="020B0604020202020204" charset="0"/>
            </a:endParaRPr>
          </a:p>
        </p:txBody>
      </p:sp>
      <p:sp>
        <p:nvSpPr>
          <p:cNvPr id="14" name="TextBox 13"/>
          <p:cNvSpPr txBox="1"/>
          <p:nvPr/>
        </p:nvSpPr>
        <p:spPr>
          <a:xfrm>
            <a:off x="6103716" y="2079815"/>
            <a:ext cx="1580604" cy="1595786"/>
          </a:xfrm>
          <a:prstGeom prst="rect">
            <a:avLst/>
          </a:prstGeom>
          <a:noFill/>
        </p:spPr>
        <p:txBody>
          <a:bodyPr wrap="square" rtlCol="0">
            <a:spAutoFit/>
          </a:bodyPr>
          <a:lstStyle/>
          <a:p>
            <a:r>
              <a:rPr lang="en-US" sz="9600" dirty="0" smtClean="0">
                <a:solidFill>
                  <a:schemeClr val="bg1"/>
                </a:solidFill>
                <a:latin typeface="Shadows Into Light Two" panose="020B0604020202020204" charset="0"/>
              </a:rPr>
              <a:t>?</a:t>
            </a:r>
            <a:endParaRPr lang="en-US" sz="9600" dirty="0">
              <a:solidFill>
                <a:schemeClr val="bg1"/>
              </a:solidFill>
              <a:latin typeface="Shadows Into Light Two" panose="020B0604020202020204" charset="0"/>
            </a:endParaRPr>
          </a:p>
        </p:txBody>
      </p:sp>
      <p:sp>
        <p:nvSpPr>
          <p:cNvPr id="15" name="TextBox 14"/>
          <p:cNvSpPr txBox="1"/>
          <p:nvPr/>
        </p:nvSpPr>
        <p:spPr>
          <a:xfrm>
            <a:off x="754501" y="2877708"/>
            <a:ext cx="3486373" cy="1200329"/>
          </a:xfrm>
          <a:prstGeom prst="rect">
            <a:avLst/>
          </a:prstGeom>
          <a:noFill/>
        </p:spPr>
        <p:txBody>
          <a:bodyPr wrap="square" rtlCol="0">
            <a:spAutoFit/>
          </a:bodyPr>
          <a:lstStyle/>
          <a:p>
            <a:r>
              <a:rPr lang="en-US" sz="7200" b="1" dirty="0" smtClean="0">
                <a:solidFill>
                  <a:schemeClr val="accent3">
                    <a:lumMod val="40000"/>
                    <a:lumOff val="60000"/>
                  </a:schemeClr>
                </a:solidFill>
                <a:latin typeface="Shadows Into Light Two" panose="020B0604020202020204" charset="0"/>
              </a:rPr>
              <a:t>SPINACH</a:t>
            </a:r>
            <a:endParaRPr lang="en-US" sz="7200" b="1" dirty="0">
              <a:solidFill>
                <a:schemeClr val="accent3">
                  <a:lumMod val="40000"/>
                  <a:lumOff val="60000"/>
                </a:schemeClr>
              </a:solidFill>
              <a:latin typeface="Shadows Into Light Two" panose="020B0604020202020204" charset="0"/>
            </a:endParaRPr>
          </a:p>
        </p:txBody>
      </p:sp>
    </p:spTree>
    <p:extLst>
      <p:ext uri="{BB962C8B-B14F-4D97-AF65-F5344CB8AC3E}">
        <p14:creationId xmlns:p14="http://schemas.microsoft.com/office/powerpoint/2010/main" val="2160823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34" name="Google Shape;434;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0" name="Google Shape;447;p27"/>
          <p:cNvSpPr txBox="1">
            <a:spLocks noGrp="1"/>
          </p:cNvSpPr>
          <p:nvPr>
            <p:ph type="title" idx="4294967295"/>
          </p:nvPr>
        </p:nvSpPr>
        <p:spPr>
          <a:xfrm>
            <a:off x="104503" y="160655"/>
            <a:ext cx="5984875" cy="8572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smtClean="0">
                <a:solidFill>
                  <a:schemeClr val="accent1"/>
                </a:solidFill>
              </a:rPr>
              <a:t>Mystery Bag: CACFP Alignment</a:t>
            </a:r>
            <a:endParaRPr sz="3200" dirty="0">
              <a:solidFill>
                <a:schemeClr val="accent1"/>
              </a:solidFill>
            </a:endParaRPr>
          </a:p>
        </p:txBody>
      </p:sp>
      <p:sp>
        <p:nvSpPr>
          <p:cNvPr id="3" name="TextBox 2"/>
          <p:cNvSpPr txBox="1"/>
          <p:nvPr/>
        </p:nvSpPr>
        <p:spPr>
          <a:xfrm>
            <a:off x="124087" y="1016907"/>
            <a:ext cx="2955358" cy="3724096"/>
          </a:xfrm>
          <a:prstGeom prst="rect">
            <a:avLst/>
          </a:prstGeom>
          <a:solidFill>
            <a:schemeClr val="accent1">
              <a:lumMod val="20000"/>
              <a:lumOff val="80000"/>
            </a:schemeClr>
          </a:solidFill>
        </p:spPr>
        <p:txBody>
          <a:bodyPr wrap="square" rtlCol="0">
            <a:spAutoFit/>
          </a:bodyPr>
          <a:lstStyle/>
          <a:p>
            <a:endParaRPr lang="en-US" sz="1800" b="1" dirty="0" smtClean="0">
              <a:latin typeface="Chivo Light" panose="020B0604020202020204" charset="0"/>
            </a:endParaRPr>
          </a:p>
          <a:p>
            <a:endParaRPr lang="en-US" sz="1800" b="1" dirty="0">
              <a:latin typeface="Chivo Light" panose="020B0604020202020204" charset="0"/>
            </a:endParaRPr>
          </a:p>
          <a:p>
            <a:r>
              <a:rPr lang="en-US" sz="2000" b="1" dirty="0" smtClean="0">
                <a:solidFill>
                  <a:schemeClr val="accent1">
                    <a:lumMod val="75000"/>
                  </a:schemeClr>
                </a:solidFill>
                <a:latin typeface="Shadows Into Light Two" panose="020B0604020202020204" charset="0"/>
              </a:rPr>
              <a:t>Meal Pattern Requirements </a:t>
            </a:r>
          </a:p>
          <a:p>
            <a:r>
              <a:rPr lang="en-US" sz="1800" dirty="0" smtClean="0">
                <a:solidFill>
                  <a:schemeClr val="bg2"/>
                </a:solidFill>
                <a:latin typeface="Chivo Light" panose="020B0604020202020204" charset="0"/>
              </a:rPr>
              <a:t>Spinach served for any meal or snack is reimbursable as a vegetable component under the CACFP Meal Pattern.</a:t>
            </a:r>
          </a:p>
          <a:p>
            <a:endParaRPr lang="en-US" sz="1800" dirty="0">
              <a:latin typeface="Chivo Light" panose="020B0604020202020204" charset="0"/>
            </a:endParaRPr>
          </a:p>
          <a:p>
            <a:endParaRPr lang="en-US" sz="1800" dirty="0" smtClean="0">
              <a:latin typeface="Chivo Light" panose="020B0604020202020204" charset="0"/>
            </a:endParaRPr>
          </a:p>
          <a:p>
            <a:endParaRPr lang="en-US" sz="1800" dirty="0">
              <a:latin typeface="Chivo Light" panose="020B0604020202020204" charset="0"/>
            </a:endParaRPr>
          </a:p>
          <a:p>
            <a:endParaRPr lang="en-US" sz="1800" dirty="0" smtClean="0">
              <a:latin typeface="Chivo Light" panose="020B0604020202020204" charset="0"/>
            </a:endParaRPr>
          </a:p>
        </p:txBody>
      </p:sp>
      <p:sp>
        <p:nvSpPr>
          <p:cNvPr id="24" name="TextBox 23"/>
          <p:cNvSpPr txBox="1"/>
          <p:nvPr/>
        </p:nvSpPr>
        <p:spPr>
          <a:xfrm>
            <a:off x="3490953" y="1019834"/>
            <a:ext cx="2988224" cy="3724096"/>
          </a:xfrm>
          <a:prstGeom prst="rect">
            <a:avLst/>
          </a:prstGeom>
          <a:solidFill>
            <a:schemeClr val="accent1">
              <a:lumMod val="20000"/>
              <a:lumOff val="80000"/>
            </a:schemeClr>
          </a:solidFill>
        </p:spPr>
        <p:txBody>
          <a:bodyPr wrap="square" rtlCol="0">
            <a:spAutoFit/>
          </a:bodyPr>
          <a:lstStyle/>
          <a:p>
            <a:endParaRPr lang="en-US" sz="1800" b="1" dirty="0" smtClean="0">
              <a:latin typeface="Chivo Light" panose="020B0604020202020204" charset="0"/>
            </a:endParaRPr>
          </a:p>
          <a:p>
            <a:endParaRPr lang="en-US" sz="1800" b="1" dirty="0">
              <a:latin typeface="Chivo Light" panose="020B0604020202020204" charset="0"/>
            </a:endParaRPr>
          </a:p>
          <a:p>
            <a:r>
              <a:rPr lang="en-US" sz="2000" b="1" dirty="0" smtClean="0">
                <a:solidFill>
                  <a:schemeClr val="accent1">
                    <a:lumMod val="75000"/>
                  </a:schemeClr>
                </a:solidFill>
                <a:latin typeface="Shadows Into Light Two" panose="020B0604020202020204" charset="0"/>
              </a:rPr>
              <a:t>Reimbursable Expense </a:t>
            </a:r>
            <a:r>
              <a:rPr lang="en-US" sz="1800" dirty="0" smtClean="0">
                <a:solidFill>
                  <a:schemeClr val="bg2"/>
                </a:solidFill>
                <a:latin typeface="Chivo Light" panose="020B0604020202020204" charset="0"/>
              </a:rPr>
              <a:t>Items purchased for activities such as food and nutrition education are a reimbursable expense. (</a:t>
            </a:r>
            <a:r>
              <a:rPr lang="en-US" sz="1800" i="1" dirty="0" smtClean="0">
                <a:solidFill>
                  <a:schemeClr val="bg2"/>
                </a:solidFill>
                <a:latin typeface="Chivo Light" panose="020B0604020202020204" charset="0"/>
              </a:rPr>
              <a:t>Memo CACFP 11-2015</a:t>
            </a:r>
            <a:r>
              <a:rPr lang="en-US" sz="1800" dirty="0" smtClean="0">
                <a:solidFill>
                  <a:schemeClr val="bg2"/>
                </a:solidFill>
                <a:latin typeface="Chivo Light" panose="020B0604020202020204" charset="0"/>
              </a:rPr>
              <a:t>)</a:t>
            </a:r>
          </a:p>
          <a:p>
            <a:endParaRPr lang="en-US" sz="1800" dirty="0" smtClean="0">
              <a:latin typeface="Chivo Light" panose="020B0604020202020204" charset="0"/>
            </a:endParaRPr>
          </a:p>
          <a:p>
            <a:endParaRPr lang="en-US" sz="1800" dirty="0">
              <a:latin typeface="Chivo Light" panose="020B0604020202020204" charset="0"/>
            </a:endParaRPr>
          </a:p>
          <a:p>
            <a:endParaRPr lang="en-US" sz="1800" dirty="0" smtClean="0">
              <a:latin typeface="Chivo Light" panose="020B0604020202020204" charset="0"/>
            </a:endParaRPr>
          </a:p>
          <a:p>
            <a:endParaRPr lang="en-US" sz="1800" dirty="0">
              <a:latin typeface="Chivo Light" panose="020B0604020202020204" charset="0"/>
            </a:endParaRPr>
          </a:p>
        </p:txBody>
      </p:sp>
      <p:sp>
        <p:nvSpPr>
          <p:cNvPr id="8" name="Google Shape;649;p40"/>
          <p:cNvSpPr/>
          <p:nvPr/>
        </p:nvSpPr>
        <p:spPr>
          <a:xfrm>
            <a:off x="1220553" y="1171219"/>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7;p40"/>
          <p:cNvSpPr/>
          <p:nvPr/>
        </p:nvSpPr>
        <p:spPr>
          <a:xfrm>
            <a:off x="4695360" y="1171219"/>
            <a:ext cx="386615" cy="302080"/>
          </a:xfrm>
          <a:custGeom>
            <a:avLst/>
            <a:gdLst/>
            <a:ahLst/>
            <a:cxnLst/>
            <a:rect l="l" t="t" r="r" b="b"/>
            <a:pathLst>
              <a:path w="17690" h="13822" extrusionOk="0">
                <a:moveTo>
                  <a:pt x="4867" y="2166"/>
                </a:moveTo>
                <a:lnTo>
                  <a:pt x="5694" y="2215"/>
                </a:lnTo>
                <a:lnTo>
                  <a:pt x="6497" y="2263"/>
                </a:lnTo>
                <a:lnTo>
                  <a:pt x="7568" y="2288"/>
                </a:lnTo>
                <a:lnTo>
                  <a:pt x="8638" y="2312"/>
                </a:lnTo>
                <a:lnTo>
                  <a:pt x="10755" y="2312"/>
                </a:lnTo>
                <a:lnTo>
                  <a:pt x="11826" y="2361"/>
                </a:lnTo>
                <a:lnTo>
                  <a:pt x="12896" y="2434"/>
                </a:lnTo>
                <a:lnTo>
                  <a:pt x="13967" y="2507"/>
                </a:lnTo>
                <a:lnTo>
                  <a:pt x="15013" y="2555"/>
                </a:lnTo>
                <a:lnTo>
                  <a:pt x="15841" y="2531"/>
                </a:lnTo>
                <a:lnTo>
                  <a:pt x="16644" y="2531"/>
                </a:lnTo>
                <a:lnTo>
                  <a:pt x="16838" y="2555"/>
                </a:lnTo>
                <a:lnTo>
                  <a:pt x="17033" y="2604"/>
                </a:lnTo>
                <a:lnTo>
                  <a:pt x="17106" y="2628"/>
                </a:lnTo>
                <a:lnTo>
                  <a:pt x="17179" y="2701"/>
                </a:lnTo>
                <a:lnTo>
                  <a:pt x="17228" y="2774"/>
                </a:lnTo>
                <a:lnTo>
                  <a:pt x="17252" y="2872"/>
                </a:lnTo>
                <a:lnTo>
                  <a:pt x="17252" y="2872"/>
                </a:lnTo>
                <a:lnTo>
                  <a:pt x="16863" y="2799"/>
                </a:lnTo>
                <a:lnTo>
                  <a:pt x="16473" y="2774"/>
                </a:lnTo>
                <a:lnTo>
                  <a:pt x="16084" y="2750"/>
                </a:lnTo>
                <a:lnTo>
                  <a:pt x="15695" y="2726"/>
                </a:lnTo>
                <a:lnTo>
                  <a:pt x="14892" y="2726"/>
                </a:lnTo>
                <a:lnTo>
                  <a:pt x="14113" y="2750"/>
                </a:lnTo>
                <a:lnTo>
                  <a:pt x="12239" y="2750"/>
                </a:lnTo>
                <a:lnTo>
                  <a:pt x="10390" y="2726"/>
                </a:lnTo>
                <a:lnTo>
                  <a:pt x="9466" y="2677"/>
                </a:lnTo>
                <a:lnTo>
                  <a:pt x="8541" y="2653"/>
                </a:lnTo>
                <a:lnTo>
                  <a:pt x="7641" y="2604"/>
                </a:lnTo>
                <a:lnTo>
                  <a:pt x="6716" y="2580"/>
                </a:lnTo>
                <a:lnTo>
                  <a:pt x="5207" y="2555"/>
                </a:lnTo>
                <a:lnTo>
                  <a:pt x="5013" y="2555"/>
                </a:lnTo>
                <a:lnTo>
                  <a:pt x="4818" y="2580"/>
                </a:lnTo>
                <a:lnTo>
                  <a:pt x="4648" y="2628"/>
                </a:lnTo>
                <a:lnTo>
                  <a:pt x="4477" y="2701"/>
                </a:lnTo>
                <a:lnTo>
                  <a:pt x="4356" y="2239"/>
                </a:lnTo>
                <a:lnTo>
                  <a:pt x="4380" y="2215"/>
                </a:lnTo>
                <a:lnTo>
                  <a:pt x="4404" y="2215"/>
                </a:lnTo>
                <a:lnTo>
                  <a:pt x="4550" y="2166"/>
                </a:lnTo>
                <a:close/>
                <a:moveTo>
                  <a:pt x="15330" y="3163"/>
                </a:moveTo>
                <a:lnTo>
                  <a:pt x="16230" y="3188"/>
                </a:lnTo>
                <a:lnTo>
                  <a:pt x="16035" y="3577"/>
                </a:lnTo>
                <a:lnTo>
                  <a:pt x="15524" y="3577"/>
                </a:lnTo>
                <a:lnTo>
                  <a:pt x="15135" y="3601"/>
                </a:lnTo>
                <a:lnTo>
                  <a:pt x="15232" y="3334"/>
                </a:lnTo>
                <a:lnTo>
                  <a:pt x="15330" y="3163"/>
                </a:lnTo>
                <a:close/>
                <a:moveTo>
                  <a:pt x="16425" y="3212"/>
                </a:moveTo>
                <a:lnTo>
                  <a:pt x="17179" y="3261"/>
                </a:lnTo>
                <a:lnTo>
                  <a:pt x="17155" y="3285"/>
                </a:lnTo>
                <a:lnTo>
                  <a:pt x="17106" y="3382"/>
                </a:lnTo>
                <a:lnTo>
                  <a:pt x="16984" y="3577"/>
                </a:lnTo>
                <a:lnTo>
                  <a:pt x="16522" y="3601"/>
                </a:lnTo>
                <a:lnTo>
                  <a:pt x="16352" y="3577"/>
                </a:lnTo>
                <a:lnTo>
                  <a:pt x="16400" y="3382"/>
                </a:lnTo>
                <a:lnTo>
                  <a:pt x="16425" y="3212"/>
                </a:lnTo>
                <a:close/>
                <a:moveTo>
                  <a:pt x="15038" y="3139"/>
                </a:moveTo>
                <a:lnTo>
                  <a:pt x="14940" y="3334"/>
                </a:lnTo>
                <a:lnTo>
                  <a:pt x="14843" y="3504"/>
                </a:lnTo>
                <a:lnTo>
                  <a:pt x="14794" y="3601"/>
                </a:lnTo>
                <a:lnTo>
                  <a:pt x="13894" y="3650"/>
                </a:lnTo>
                <a:lnTo>
                  <a:pt x="13943" y="3407"/>
                </a:lnTo>
                <a:lnTo>
                  <a:pt x="13943" y="3139"/>
                </a:lnTo>
                <a:close/>
                <a:moveTo>
                  <a:pt x="14575" y="4064"/>
                </a:moveTo>
                <a:lnTo>
                  <a:pt x="14308" y="4623"/>
                </a:lnTo>
                <a:lnTo>
                  <a:pt x="13602" y="4623"/>
                </a:lnTo>
                <a:lnTo>
                  <a:pt x="13724" y="4356"/>
                </a:lnTo>
                <a:lnTo>
                  <a:pt x="13797" y="4064"/>
                </a:lnTo>
                <a:close/>
                <a:moveTo>
                  <a:pt x="15524" y="3991"/>
                </a:moveTo>
                <a:lnTo>
                  <a:pt x="15816" y="4015"/>
                </a:lnTo>
                <a:lnTo>
                  <a:pt x="15670" y="4283"/>
                </a:lnTo>
                <a:lnTo>
                  <a:pt x="15451" y="4648"/>
                </a:lnTo>
                <a:lnTo>
                  <a:pt x="14916" y="4648"/>
                </a:lnTo>
                <a:lnTo>
                  <a:pt x="14673" y="4623"/>
                </a:lnTo>
                <a:lnTo>
                  <a:pt x="14965" y="4039"/>
                </a:lnTo>
                <a:lnTo>
                  <a:pt x="15524" y="3991"/>
                </a:lnTo>
                <a:close/>
                <a:moveTo>
                  <a:pt x="16741" y="4039"/>
                </a:moveTo>
                <a:lnTo>
                  <a:pt x="16425" y="4648"/>
                </a:lnTo>
                <a:lnTo>
                  <a:pt x="15816" y="4648"/>
                </a:lnTo>
                <a:lnTo>
                  <a:pt x="16011" y="4307"/>
                </a:lnTo>
                <a:lnTo>
                  <a:pt x="16157" y="4039"/>
                </a:lnTo>
                <a:lnTo>
                  <a:pt x="16449" y="4064"/>
                </a:lnTo>
                <a:lnTo>
                  <a:pt x="16741" y="4039"/>
                </a:lnTo>
                <a:close/>
                <a:moveTo>
                  <a:pt x="14916" y="4988"/>
                </a:moveTo>
                <a:lnTo>
                  <a:pt x="15208" y="5013"/>
                </a:lnTo>
                <a:lnTo>
                  <a:pt x="14965" y="5426"/>
                </a:lnTo>
                <a:lnTo>
                  <a:pt x="14259" y="5426"/>
                </a:lnTo>
                <a:lnTo>
                  <a:pt x="14502" y="4988"/>
                </a:lnTo>
                <a:close/>
                <a:moveTo>
                  <a:pt x="13480" y="4964"/>
                </a:moveTo>
                <a:lnTo>
                  <a:pt x="14113" y="4988"/>
                </a:lnTo>
                <a:lnTo>
                  <a:pt x="13918" y="5378"/>
                </a:lnTo>
                <a:lnTo>
                  <a:pt x="13894" y="5426"/>
                </a:lnTo>
                <a:lnTo>
                  <a:pt x="13578" y="5426"/>
                </a:lnTo>
                <a:lnTo>
                  <a:pt x="13261" y="5451"/>
                </a:lnTo>
                <a:lnTo>
                  <a:pt x="13261" y="5451"/>
                </a:lnTo>
                <a:lnTo>
                  <a:pt x="13480" y="4964"/>
                </a:lnTo>
                <a:close/>
                <a:moveTo>
                  <a:pt x="16206" y="5037"/>
                </a:moveTo>
                <a:lnTo>
                  <a:pt x="15987" y="5451"/>
                </a:lnTo>
                <a:lnTo>
                  <a:pt x="15670" y="5402"/>
                </a:lnTo>
                <a:lnTo>
                  <a:pt x="15354" y="5402"/>
                </a:lnTo>
                <a:lnTo>
                  <a:pt x="15573" y="5037"/>
                </a:lnTo>
                <a:close/>
                <a:moveTo>
                  <a:pt x="15135" y="5816"/>
                </a:moveTo>
                <a:lnTo>
                  <a:pt x="15768" y="5840"/>
                </a:lnTo>
                <a:lnTo>
                  <a:pt x="15549" y="6278"/>
                </a:lnTo>
                <a:lnTo>
                  <a:pt x="15208" y="6278"/>
                </a:lnTo>
                <a:lnTo>
                  <a:pt x="14892" y="6327"/>
                </a:lnTo>
                <a:lnTo>
                  <a:pt x="15135" y="5816"/>
                </a:lnTo>
                <a:close/>
                <a:moveTo>
                  <a:pt x="14259" y="5791"/>
                </a:moveTo>
                <a:lnTo>
                  <a:pt x="14770" y="5816"/>
                </a:lnTo>
                <a:lnTo>
                  <a:pt x="14478" y="6351"/>
                </a:lnTo>
                <a:lnTo>
                  <a:pt x="13845" y="6351"/>
                </a:lnTo>
                <a:lnTo>
                  <a:pt x="13943" y="6083"/>
                </a:lnTo>
                <a:lnTo>
                  <a:pt x="14064" y="5840"/>
                </a:lnTo>
                <a:lnTo>
                  <a:pt x="14089" y="5791"/>
                </a:lnTo>
                <a:close/>
                <a:moveTo>
                  <a:pt x="13164" y="5694"/>
                </a:moveTo>
                <a:lnTo>
                  <a:pt x="13432" y="5743"/>
                </a:lnTo>
                <a:lnTo>
                  <a:pt x="13724" y="5767"/>
                </a:lnTo>
                <a:lnTo>
                  <a:pt x="13456" y="6327"/>
                </a:lnTo>
                <a:lnTo>
                  <a:pt x="13188" y="6351"/>
                </a:lnTo>
                <a:lnTo>
                  <a:pt x="12896" y="6400"/>
                </a:lnTo>
                <a:lnTo>
                  <a:pt x="13164" y="5694"/>
                </a:lnTo>
                <a:close/>
                <a:moveTo>
                  <a:pt x="15378" y="6594"/>
                </a:moveTo>
                <a:lnTo>
                  <a:pt x="15257" y="6838"/>
                </a:lnTo>
                <a:lnTo>
                  <a:pt x="15159" y="6862"/>
                </a:lnTo>
                <a:lnTo>
                  <a:pt x="14892" y="6911"/>
                </a:lnTo>
                <a:lnTo>
                  <a:pt x="14624" y="6935"/>
                </a:lnTo>
                <a:lnTo>
                  <a:pt x="14600" y="6935"/>
                </a:lnTo>
                <a:lnTo>
                  <a:pt x="14746" y="6643"/>
                </a:lnTo>
                <a:lnTo>
                  <a:pt x="15208" y="6594"/>
                </a:lnTo>
                <a:close/>
                <a:moveTo>
                  <a:pt x="15038" y="7349"/>
                </a:moveTo>
                <a:lnTo>
                  <a:pt x="14916" y="7592"/>
                </a:lnTo>
                <a:lnTo>
                  <a:pt x="14794" y="7811"/>
                </a:lnTo>
                <a:lnTo>
                  <a:pt x="14162" y="7811"/>
                </a:lnTo>
                <a:lnTo>
                  <a:pt x="14356" y="7397"/>
                </a:lnTo>
                <a:lnTo>
                  <a:pt x="14697" y="7397"/>
                </a:lnTo>
                <a:lnTo>
                  <a:pt x="15038" y="7349"/>
                </a:lnTo>
                <a:close/>
                <a:moveTo>
                  <a:pt x="14040" y="8030"/>
                </a:moveTo>
                <a:lnTo>
                  <a:pt x="14283" y="8079"/>
                </a:lnTo>
                <a:lnTo>
                  <a:pt x="14575" y="8103"/>
                </a:lnTo>
                <a:lnTo>
                  <a:pt x="14405" y="8273"/>
                </a:lnTo>
                <a:lnTo>
                  <a:pt x="14210" y="8395"/>
                </a:lnTo>
                <a:lnTo>
                  <a:pt x="14016" y="8492"/>
                </a:lnTo>
                <a:lnTo>
                  <a:pt x="13772" y="8565"/>
                </a:lnTo>
                <a:lnTo>
                  <a:pt x="14040" y="8030"/>
                </a:lnTo>
                <a:close/>
                <a:moveTo>
                  <a:pt x="13748" y="6619"/>
                </a:moveTo>
                <a:lnTo>
                  <a:pt x="14332" y="6643"/>
                </a:lnTo>
                <a:lnTo>
                  <a:pt x="14162" y="6935"/>
                </a:lnTo>
                <a:lnTo>
                  <a:pt x="13967" y="6935"/>
                </a:lnTo>
                <a:lnTo>
                  <a:pt x="13772" y="6959"/>
                </a:lnTo>
                <a:lnTo>
                  <a:pt x="13724" y="6984"/>
                </a:lnTo>
                <a:lnTo>
                  <a:pt x="13699" y="7008"/>
                </a:lnTo>
                <a:lnTo>
                  <a:pt x="13675" y="7057"/>
                </a:lnTo>
                <a:lnTo>
                  <a:pt x="13675" y="7130"/>
                </a:lnTo>
                <a:lnTo>
                  <a:pt x="13724" y="7203"/>
                </a:lnTo>
                <a:lnTo>
                  <a:pt x="13845" y="7276"/>
                </a:lnTo>
                <a:lnTo>
                  <a:pt x="13967" y="7324"/>
                </a:lnTo>
                <a:lnTo>
                  <a:pt x="13724" y="7811"/>
                </a:lnTo>
                <a:lnTo>
                  <a:pt x="13456" y="7811"/>
                </a:lnTo>
                <a:lnTo>
                  <a:pt x="13432" y="7835"/>
                </a:lnTo>
                <a:lnTo>
                  <a:pt x="13456" y="7860"/>
                </a:lnTo>
                <a:lnTo>
                  <a:pt x="13480" y="7884"/>
                </a:lnTo>
                <a:lnTo>
                  <a:pt x="13651" y="7933"/>
                </a:lnTo>
                <a:lnTo>
                  <a:pt x="13310" y="8614"/>
                </a:lnTo>
                <a:lnTo>
                  <a:pt x="12896" y="8638"/>
                </a:lnTo>
                <a:lnTo>
                  <a:pt x="12872" y="8638"/>
                </a:lnTo>
                <a:lnTo>
                  <a:pt x="13018" y="8419"/>
                </a:lnTo>
                <a:lnTo>
                  <a:pt x="13140" y="8176"/>
                </a:lnTo>
                <a:lnTo>
                  <a:pt x="13359" y="7665"/>
                </a:lnTo>
                <a:lnTo>
                  <a:pt x="13553" y="7130"/>
                </a:lnTo>
                <a:lnTo>
                  <a:pt x="13748" y="6619"/>
                </a:lnTo>
                <a:close/>
                <a:moveTo>
                  <a:pt x="12872" y="6473"/>
                </a:moveTo>
                <a:lnTo>
                  <a:pt x="13359" y="6570"/>
                </a:lnTo>
                <a:lnTo>
                  <a:pt x="12945" y="7616"/>
                </a:lnTo>
                <a:lnTo>
                  <a:pt x="12702" y="8152"/>
                </a:lnTo>
                <a:lnTo>
                  <a:pt x="12434" y="8638"/>
                </a:lnTo>
                <a:lnTo>
                  <a:pt x="12434" y="8687"/>
                </a:lnTo>
                <a:lnTo>
                  <a:pt x="12166" y="8687"/>
                </a:lnTo>
                <a:lnTo>
                  <a:pt x="12264" y="8395"/>
                </a:lnTo>
                <a:lnTo>
                  <a:pt x="12507" y="7641"/>
                </a:lnTo>
                <a:lnTo>
                  <a:pt x="12750" y="6886"/>
                </a:lnTo>
                <a:lnTo>
                  <a:pt x="12872" y="6473"/>
                </a:lnTo>
                <a:close/>
                <a:moveTo>
                  <a:pt x="13821" y="3115"/>
                </a:moveTo>
                <a:lnTo>
                  <a:pt x="13578" y="3674"/>
                </a:lnTo>
                <a:lnTo>
                  <a:pt x="12921" y="3650"/>
                </a:lnTo>
                <a:lnTo>
                  <a:pt x="12872" y="3674"/>
                </a:lnTo>
                <a:lnTo>
                  <a:pt x="12823" y="3723"/>
                </a:lnTo>
                <a:lnTo>
                  <a:pt x="12823" y="3796"/>
                </a:lnTo>
                <a:lnTo>
                  <a:pt x="12872" y="3820"/>
                </a:lnTo>
                <a:lnTo>
                  <a:pt x="13140" y="3942"/>
                </a:lnTo>
                <a:lnTo>
                  <a:pt x="13432" y="4015"/>
                </a:lnTo>
                <a:lnTo>
                  <a:pt x="13164" y="4672"/>
                </a:lnTo>
                <a:lnTo>
                  <a:pt x="12872" y="4696"/>
                </a:lnTo>
                <a:lnTo>
                  <a:pt x="12823" y="4745"/>
                </a:lnTo>
                <a:lnTo>
                  <a:pt x="12799" y="4794"/>
                </a:lnTo>
                <a:lnTo>
                  <a:pt x="12823" y="4842"/>
                </a:lnTo>
                <a:lnTo>
                  <a:pt x="12872" y="4867"/>
                </a:lnTo>
                <a:lnTo>
                  <a:pt x="13042" y="4891"/>
                </a:lnTo>
                <a:lnTo>
                  <a:pt x="12750" y="5670"/>
                </a:lnTo>
                <a:lnTo>
                  <a:pt x="12483" y="6448"/>
                </a:lnTo>
                <a:lnTo>
                  <a:pt x="12045" y="7860"/>
                </a:lnTo>
                <a:lnTo>
                  <a:pt x="11826" y="8444"/>
                </a:lnTo>
                <a:lnTo>
                  <a:pt x="11753" y="8638"/>
                </a:lnTo>
                <a:lnTo>
                  <a:pt x="11704" y="8711"/>
                </a:lnTo>
                <a:lnTo>
                  <a:pt x="11777" y="8663"/>
                </a:lnTo>
                <a:lnTo>
                  <a:pt x="11729" y="8736"/>
                </a:lnTo>
                <a:lnTo>
                  <a:pt x="10999" y="8784"/>
                </a:lnTo>
                <a:lnTo>
                  <a:pt x="11120" y="8517"/>
                </a:lnTo>
                <a:lnTo>
                  <a:pt x="11218" y="8225"/>
                </a:lnTo>
                <a:lnTo>
                  <a:pt x="11364" y="7689"/>
                </a:lnTo>
                <a:lnTo>
                  <a:pt x="11607" y="6789"/>
                </a:lnTo>
                <a:lnTo>
                  <a:pt x="11753" y="6351"/>
                </a:lnTo>
                <a:lnTo>
                  <a:pt x="11899" y="5889"/>
                </a:lnTo>
                <a:lnTo>
                  <a:pt x="12118" y="5207"/>
                </a:lnTo>
                <a:lnTo>
                  <a:pt x="12337" y="4502"/>
                </a:lnTo>
                <a:lnTo>
                  <a:pt x="12556" y="3820"/>
                </a:lnTo>
                <a:lnTo>
                  <a:pt x="12799" y="3115"/>
                </a:lnTo>
                <a:close/>
                <a:moveTo>
                  <a:pt x="12434" y="3115"/>
                </a:moveTo>
                <a:lnTo>
                  <a:pt x="12288" y="3382"/>
                </a:lnTo>
                <a:lnTo>
                  <a:pt x="12142" y="3674"/>
                </a:lnTo>
                <a:lnTo>
                  <a:pt x="12045" y="3991"/>
                </a:lnTo>
                <a:lnTo>
                  <a:pt x="11948" y="4307"/>
                </a:lnTo>
                <a:lnTo>
                  <a:pt x="11777" y="4964"/>
                </a:lnTo>
                <a:lnTo>
                  <a:pt x="11607" y="5572"/>
                </a:lnTo>
                <a:lnTo>
                  <a:pt x="10536" y="8809"/>
                </a:lnTo>
                <a:lnTo>
                  <a:pt x="10342" y="8833"/>
                </a:lnTo>
                <a:lnTo>
                  <a:pt x="10488" y="8249"/>
                </a:lnTo>
                <a:lnTo>
                  <a:pt x="10585" y="7665"/>
                </a:lnTo>
                <a:lnTo>
                  <a:pt x="10950" y="6132"/>
                </a:lnTo>
                <a:lnTo>
                  <a:pt x="11120" y="5402"/>
                </a:lnTo>
                <a:lnTo>
                  <a:pt x="11315" y="4648"/>
                </a:lnTo>
                <a:lnTo>
                  <a:pt x="11388" y="4258"/>
                </a:lnTo>
                <a:lnTo>
                  <a:pt x="11437" y="3869"/>
                </a:lnTo>
                <a:lnTo>
                  <a:pt x="11485" y="3480"/>
                </a:lnTo>
                <a:lnTo>
                  <a:pt x="11485" y="3115"/>
                </a:lnTo>
                <a:close/>
                <a:moveTo>
                  <a:pt x="11169" y="3090"/>
                </a:moveTo>
                <a:lnTo>
                  <a:pt x="11072" y="3455"/>
                </a:lnTo>
                <a:lnTo>
                  <a:pt x="10974" y="3820"/>
                </a:lnTo>
                <a:lnTo>
                  <a:pt x="10804" y="4550"/>
                </a:lnTo>
                <a:lnTo>
                  <a:pt x="10658" y="5305"/>
                </a:lnTo>
                <a:lnTo>
                  <a:pt x="10512" y="6035"/>
                </a:lnTo>
                <a:lnTo>
                  <a:pt x="10342" y="6716"/>
                </a:lnTo>
                <a:lnTo>
                  <a:pt x="10147" y="7422"/>
                </a:lnTo>
                <a:lnTo>
                  <a:pt x="9977" y="8152"/>
                </a:lnTo>
                <a:lnTo>
                  <a:pt x="9904" y="8517"/>
                </a:lnTo>
                <a:lnTo>
                  <a:pt x="9855" y="8857"/>
                </a:lnTo>
                <a:lnTo>
                  <a:pt x="9490" y="8906"/>
                </a:lnTo>
                <a:lnTo>
                  <a:pt x="9539" y="8687"/>
                </a:lnTo>
                <a:lnTo>
                  <a:pt x="9539" y="8468"/>
                </a:lnTo>
                <a:lnTo>
                  <a:pt x="9514" y="8054"/>
                </a:lnTo>
                <a:lnTo>
                  <a:pt x="9539" y="7616"/>
                </a:lnTo>
                <a:lnTo>
                  <a:pt x="9563" y="7178"/>
                </a:lnTo>
                <a:lnTo>
                  <a:pt x="9685" y="6327"/>
                </a:lnTo>
                <a:lnTo>
                  <a:pt x="9758" y="5816"/>
                </a:lnTo>
                <a:lnTo>
                  <a:pt x="9855" y="5353"/>
                </a:lnTo>
                <a:lnTo>
                  <a:pt x="9977" y="4867"/>
                </a:lnTo>
                <a:lnTo>
                  <a:pt x="10098" y="4380"/>
                </a:lnTo>
                <a:lnTo>
                  <a:pt x="10171" y="4088"/>
                </a:lnTo>
                <a:lnTo>
                  <a:pt x="10244" y="3747"/>
                </a:lnTo>
                <a:lnTo>
                  <a:pt x="10293" y="3407"/>
                </a:lnTo>
                <a:lnTo>
                  <a:pt x="10293" y="3236"/>
                </a:lnTo>
                <a:lnTo>
                  <a:pt x="10269" y="3090"/>
                </a:lnTo>
                <a:close/>
                <a:moveTo>
                  <a:pt x="9149" y="3042"/>
                </a:moveTo>
                <a:lnTo>
                  <a:pt x="9952" y="3066"/>
                </a:lnTo>
                <a:lnTo>
                  <a:pt x="9879" y="3382"/>
                </a:lnTo>
                <a:lnTo>
                  <a:pt x="9831" y="3674"/>
                </a:lnTo>
                <a:lnTo>
                  <a:pt x="9782" y="3991"/>
                </a:lnTo>
                <a:lnTo>
                  <a:pt x="9709" y="4283"/>
                </a:lnTo>
                <a:lnTo>
                  <a:pt x="9490" y="5110"/>
                </a:lnTo>
                <a:lnTo>
                  <a:pt x="9393" y="5548"/>
                </a:lnTo>
                <a:lnTo>
                  <a:pt x="9320" y="5962"/>
                </a:lnTo>
                <a:lnTo>
                  <a:pt x="9222" y="6789"/>
                </a:lnTo>
                <a:lnTo>
                  <a:pt x="9125" y="7592"/>
                </a:lnTo>
                <a:lnTo>
                  <a:pt x="9125" y="7738"/>
                </a:lnTo>
                <a:lnTo>
                  <a:pt x="9125" y="7908"/>
                </a:lnTo>
                <a:lnTo>
                  <a:pt x="9149" y="8273"/>
                </a:lnTo>
                <a:lnTo>
                  <a:pt x="9149" y="8614"/>
                </a:lnTo>
                <a:lnTo>
                  <a:pt x="9125" y="8784"/>
                </a:lnTo>
                <a:lnTo>
                  <a:pt x="9076" y="8930"/>
                </a:lnTo>
                <a:lnTo>
                  <a:pt x="9052" y="8955"/>
                </a:lnTo>
                <a:lnTo>
                  <a:pt x="8906" y="8955"/>
                </a:lnTo>
                <a:lnTo>
                  <a:pt x="8517" y="9003"/>
                </a:lnTo>
                <a:lnTo>
                  <a:pt x="8638" y="8273"/>
                </a:lnTo>
                <a:lnTo>
                  <a:pt x="8736" y="7519"/>
                </a:lnTo>
                <a:lnTo>
                  <a:pt x="8857" y="6035"/>
                </a:lnTo>
                <a:lnTo>
                  <a:pt x="8955" y="5280"/>
                </a:lnTo>
                <a:lnTo>
                  <a:pt x="9052" y="4550"/>
                </a:lnTo>
                <a:lnTo>
                  <a:pt x="9149" y="3796"/>
                </a:lnTo>
                <a:lnTo>
                  <a:pt x="9149" y="3407"/>
                </a:lnTo>
                <a:lnTo>
                  <a:pt x="9149" y="3042"/>
                </a:lnTo>
                <a:close/>
                <a:moveTo>
                  <a:pt x="8006" y="2993"/>
                </a:moveTo>
                <a:lnTo>
                  <a:pt x="8809" y="3017"/>
                </a:lnTo>
                <a:lnTo>
                  <a:pt x="8784" y="3139"/>
                </a:lnTo>
                <a:lnTo>
                  <a:pt x="8784" y="3261"/>
                </a:lnTo>
                <a:lnTo>
                  <a:pt x="8784" y="3504"/>
                </a:lnTo>
                <a:lnTo>
                  <a:pt x="8784" y="3747"/>
                </a:lnTo>
                <a:lnTo>
                  <a:pt x="8760" y="3991"/>
                </a:lnTo>
                <a:lnTo>
                  <a:pt x="8687" y="4502"/>
                </a:lnTo>
                <a:lnTo>
                  <a:pt x="8590" y="4988"/>
                </a:lnTo>
                <a:lnTo>
                  <a:pt x="8517" y="5475"/>
                </a:lnTo>
                <a:lnTo>
                  <a:pt x="8395" y="6375"/>
                </a:lnTo>
                <a:lnTo>
                  <a:pt x="8298" y="7251"/>
                </a:lnTo>
                <a:lnTo>
                  <a:pt x="8200" y="8152"/>
                </a:lnTo>
                <a:lnTo>
                  <a:pt x="8079" y="9028"/>
                </a:lnTo>
                <a:lnTo>
                  <a:pt x="7957" y="9028"/>
                </a:lnTo>
                <a:lnTo>
                  <a:pt x="7981" y="8273"/>
                </a:lnTo>
                <a:lnTo>
                  <a:pt x="8006" y="7495"/>
                </a:lnTo>
                <a:lnTo>
                  <a:pt x="8103" y="5962"/>
                </a:lnTo>
                <a:lnTo>
                  <a:pt x="8127" y="5572"/>
                </a:lnTo>
                <a:lnTo>
                  <a:pt x="8103" y="5159"/>
                </a:lnTo>
                <a:lnTo>
                  <a:pt x="8054" y="4380"/>
                </a:lnTo>
                <a:lnTo>
                  <a:pt x="8030" y="3674"/>
                </a:lnTo>
                <a:lnTo>
                  <a:pt x="8030" y="3334"/>
                </a:lnTo>
                <a:lnTo>
                  <a:pt x="8006" y="2993"/>
                </a:lnTo>
                <a:close/>
                <a:moveTo>
                  <a:pt x="6959" y="2945"/>
                </a:moveTo>
                <a:lnTo>
                  <a:pt x="7081" y="2969"/>
                </a:lnTo>
                <a:lnTo>
                  <a:pt x="7714" y="2969"/>
                </a:lnTo>
                <a:lnTo>
                  <a:pt x="7641" y="3285"/>
                </a:lnTo>
                <a:lnTo>
                  <a:pt x="7592" y="3626"/>
                </a:lnTo>
                <a:lnTo>
                  <a:pt x="7592" y="3966"/>
                </a:lnTo>
                <a:lnTo>
                  <a:pt x="7616" y="4307"/>
                </a:lnTo>
                <a:lnTo>
                  <a:pt x="7665" y="5013"/>
                </a:lnTo>
                <a:lnTo>
                  <a:pt x="7689" y="5329"/>
                </a:lnTo>
                <a:lnTo>
                  <a:pt x="7689" y="5670"/>
                </a:lnTo>
                <a:lnTo>
                  <a:pt x="7665" y="6497"/>
                </a:lnTo>
                <a:lnTo>
                  <a:pt x="7592" y="7349"/>
                </a:lnTo>
                <a:lnTo>
                  <a:pt x="7543" y="8200"/>
                </a:lnTo>
                <a:lnTo>
                  <a:pt x="7543" y="8638"/>
                </a:lnTo>
                <a:lnTo>
                  <a:pt x="7543" y="9052"/>
                </a:lnTo>
                <a:lnTo>
                  <a:pt x="7081" y="9052"/>
                </a:lnTo>
                <a:lnTo>
                  <a:pt x="7130" y="8614"/>
                </a:lnTo>
                <a:lnTo>
                  <a:pt x="7178" y="8152"/>
                </a:lnTo>
                <a:lnTo>
                  <a:pt x="7178" y="7689"/>
                </a:lnTo>
                <a:lnTo>
                  <a:pt x="7178" y="7227"/>
                </a:lnTo>
                <a:lnTo>
                  <a:pt x="7154" y="6302"/>
                </a:lnTo>
                <a:lnTo>
                  <a:pt x="7081" y="5402"/>
                </a:lnTo>
                <a:lnTo>
                  <a:pt x="7008" y="4648"/>
                </a:lnTo>
                <a:lnTo>
                  <a:pt x="6935" y="3893"/>
                </a:lnTo>
                <a:lnTo>
                  <a:pt x="6935" y="3674"/>
                </a:lnTo>
                <a:lnTo>
                  <a:pt x="6959" y="3431"/>
                </a:lnTo>
                <a:lnTo>
                  <a:pt x="6959" y="3188"/>
                </a:lnTo>
                <a:lnTo>
                  <a:pt x="6959" y="2945"/>
                </a:lnTo>
                <a:close/>
                <a:moveTo>
                  <a:pt x="6570" y="2945"/>
                </a:moveTo>
                <a:lnTo>
                  <a:pt x="6546" y="3163"/>
                </a:lnTo>
                <a:lnTo>
                  <a:pt x="6521" y="3382"/>
                </a:lnTo>
                <a:lnTo>
                  <a:pt x="6497" y="3796"/>
                </a:lnTo>
                <a:lnTo>
                  <a:pt x="6521" y="4210"/>
                </a:lnTo>
                <a:lnTo>
                  <a:pt x="6619" y="5061"/>
                </a:lnTo>
                <a:lnTo>
                  <a:pt x="6716" y="6059"/>
                </a:lnTo>
                <a:lnTo>
                  <a:pt x="6740" y="6546"/>
                </a:lnTo>
                <a:lnTo>
                  <a:pt x="6765" y="7057"/>
                </a:lnTo>
                <a:lnTo>
                  <a:pt x="6765" y="7568"/>
                </a:lnTo>
                <a:lnTo>
                  <a:pt x="6765" y="8079"/>
                </a:lnTo>
                <a:lnTo>
                  <a:pt x="6716" y="8590"/>
                </a:lnTo>
                <a:lnTo>
                  <a:pt x="6643" y="9076"/>
                </a:lnTo>
                <a:lnTo>
                  <a:pt x="6473" y="9076"/>
                </a:lnTo>
                <a:lnTo>
                  <a:pt x="6473" y="8979"/>
                </a:lnTo>
                <a:lnTo>
                  <a:pt x="6448" y="8882"/>
                </a:lnTo>
                <a:lnTo>
                  <a:pt x="6400" y="8711"/>
                </a:lnTo>
                <a:lnTo>
                  <a:pt x="6351" y="8298"/>
                </a:lnTo>
                <a:lnTo>
                  <a:pt x="6302" y="7884"/>
                </a:lnTo>
                <a:lnTo>
                  <a:pt x="6229" y="7081"/>
                </a:lnTo>
                <a:lnTo>
                  <a:pt x="6181" y="6424"/>
                </a:lnTo>
                <a:lnTo>
                  <a:pt x="6108" y="5767"/>
                </a:lnTo>
                <a:lnTo>
                  <a:pt x="5913" y="4137"/>
                </a:lnTo>
                <a:lnTo>
                  <a:pt x="5864" y="3820"/>
                </a:lnTo>
                <a:lnTo>
                  <a:pt x="5816" y="3528"/>
                </a:lnTo>
                <a:lnTo>
                  <a:pt x="5743" y="3212"/>
                </a:lnTo>
                <a:lnTo>
                  <a:pt x="5645" y="2945"/>
                </a:lnTo>
                <a:close/>
                <a:moveTo>
                  <a:pt x="5013" y="2920"/>
                </a:moveTo>
                <a:lnTo>
                  <a:pt x="5475" y="2945"/>
                </a:lnTo>
                <a:lnTo>
                  <a:pt x="5451" y="3236"/>
                </a:lnTo>
                <a:lnTo>
                  <a:pt x="5475" y="3528"/>
                </a:lnTo>
                <a:lnTo>
                  <a:pt x="5524" y="4137"/>
                </a:lnTo>
                <a:lnTo>
                  <a:pt x="5718" y="5767"/>
                </a:lnTo>
                <a:lnTo>
                  <a:pt x="5791" y="6424"/>
                </a:lnTo>
                <a:lnTo>
                  <a:pt x="5840" y="7081"/>
                </a:lnTo>
                <a:lnTo>
                  <a:pt x="5889" y="7860"/>
                </a:lnTo>
                <a:lnTo>
                  <a:pt x="5986" y="8663"/>
                </a:lnTo>
                <a:lnTo>
                  <a:pt x="6010" y="8857"/>
                </a:lnTo>
                <a:lnTo>
                  <a:pt x="6035" y="9003"/>
                </a:lnTo>
                <a:lnTo>
                  <a:pt x="6083" y="9125"/>
                </a:lnTo>
                <a:lnTo>
                  <a:pt x="5913" y="9149"/>
                </a:lnTo>
                <a:lnTo>
                  <a:pt x="5962" y="9052"/>
                </a:lnTo>
                <a:lnTo>
                  <a:pt x="5962" y="8906"/>
                </a:lnTo>
                <a:lnTo>
                  <a:pt x="5864" y="8395"/>
                </a:lnTo>
                <a:lnTo>
                  <a:pt x="5718" y="7860"/>
                </a:lnTo>
                <a:lnTo>
                  <a:pt x="5572" y="7349"/>
                </a:lnTo>
                <a:lnTo>
                  <a:pt x="5451" y="6838"/>
                </a:lnTo>
                <a:lnTo>
                  <a:pt x="5207" y="5670"/>
                </a:lnTo>
                <a:lnTo>
                  <a:pt x="5086" y="5110"/>
                </a:lnTo>
                <a:lnTo>
                  <a:pt x="4940" y="4550"/>
                </a:lnTo>
                <a:lnTo>
                  <a:pt x="4721" y="3723"/>
                </a:lnTo>
                <a:lnTo>
                  <a:pt x="4526" y="2920"/>
                </a:lnTo>
                <a:close/>
                <a:moveTo>
                  <a:pt x="5572" y="9612"/>
                </a:moveTo>
                <a:lnTo>
                  <a:pt x="5791" y="9660"/>
                </a:lnTo>
                <a:lnTo>
                  <a:pt x="5621" y="9904"/>
                </a:lnTo>
                <a:lnTo>
                  <a:pt x="5499" y="10147"/>
                </a:lnTo>
                <a:lnTo>
                  <a:pt x="5426" y="10293"/>
                </a:lnTo>
                <a:lnTo>
                  <a:pt x="5378" y="10439"/>
                </a:lnTo>
                <a:lnTo>
                  <a:pt x="5329" y="10609"/>
                </a:lnTo>
                <a:lnTo>
                  <a:pt x="5353" y="10755"/>
                </a:lnTo>
                <a:lnTo>
                  <a:pt x="5378" y="10804"/>
                </a:lnTo>
                <a:lnTo>
                  <a:pt x="5402" y="10853"/>
                </a:lnTo>
                <a:lnTo>
                  <a:pt x="5402" y="10926"/>
                </a:lnTo>
                <a:lnTo>
                  <a:pt x="5426" y="10999"/>
                </a:lnTo>
                <a:lnTo>
                  <a:pt x="5451" y="11120"/>
                </a:lnTo>
                <a:lnTo>
                  <a:pt x="5499" y="11217"/>
                </a:lnTo>
                <a:lnTo>
                  <a:pt x="5305" y="11242"/>
                </a:lnTo>
                <a:lnTo>
                  <a:pt x="5110" y="11290"/>
                </a:lnTo>
                <a:lnTo>
                  <a:pt x="4988" y="11193"/>
                </a:lnTo>
                <a:lnTo>
                  <a:pt x="4940" y="11144"/>
                </a:lnTo>
                <a:lnTo>
                  <a:pt x="4867" y="11071"/>
                </a:lnTo>
                <a:lnTo>
                  <a:pt x="5037" y="10853"/>
                </a:lnTo>
                <a:lnTo>
                  <a:pt x="5159" y="10585"/>
                </a:lnTo>
                <a:lnTo>
                  <a:pt x="5353" y="10074"/>
                </a:lnTo>
                <a:lnTo>
                  <a:pt x="5451" y="9831"/>
                </a:lnTo>
                <a:lnTo>
                  <a:pt x="5572" y="9612"/>
                </a:lnTo>
                <a:close/>
                <a:moveTo>
                  <a:pt x="14016" y="11193"/>
                </a:moveTo>
                <a:lnTo>
                  <a:pt x="14040" y="11290"/>
                </a:lnTo>
                <a:lnTo>
                  <a:pt x="13845" y="11290"/>
                </a:lnTo>
                <a:lnTo>
                  <a:pt x="13724" y="11315"/>
                </a:lnTo>
                <a:lnTo>
                  <a:pt x="13651" y="11217"/>
                </a:lnTo>
                <a:lnTo>
                  <a:pt x="13772" y="11217"/>
                </a:lnTo>
                <a:lnTo>
                  <a:pt x="14016" y="11193"/>
                </a:lnTo>
                <a:close/>
                <a:moveTo>
                  <a:pt x="5864" y="10950"/>
                </a:moveTo>
                <a:lnTo>
                  <a:pt x="6083" y="11023"/>
                </a:lnTo>
                <a:lnTo>
                  <a:pt x="6302" y="11047"/>
                </a:lnTo>
                <a:lnTo>
                  <a:pt x="6692" y="11071"/>
                </a:lnTo>
                <a:lnTo>
                  <a:pt x="7397" y="11096"/>
                </a:lnTo>
                <a:lnTo>
                  <a:pt x="8079" y="11120"/>
                </a:lnTo>
                <a:lnTo>
                  <a:pt x="9490" y="11120"/>
                </a:lnTo>
                <a:lnTo>
                  <a:pt x="10877" y="11169"/>
                </a:lnTo>
                <a:lnTo>
                  <a:pt x="12288" y="11217"/>
                </a:lnTo>
                <a:lnTo>
                  <a:pt x="13188" y="11217"/>
                </a:lnTo>
                <a:lnTo>
                  <a:pt x="13261" y="11315"/>
                </a:lnTo>
                <a:lnTo>
                  <a:pt x="13310" y="11388"/>
                </a:lnTo>
                <a:lnTo>
                  <a:pt x="12872" y="11339"/>
                </a:lnTo>
                <a:lnTo>
                  <a:pt x="12434" y="11315"/>
                </a:lnTo>
                <a:lnTo>
                  <a:pt x="11534" y="11315"/>
                </a:lnTo>
                <a:lnTo>
                  <a:pt x="10634" y="11363"/>
                </a:lnTo>
                <a:lnTo>
                  <a:pt x="9733" y="11363"/>
                </a:lnTo>
                <a:lnTo>
                  <a:pt x="9247" y="11339"/>
                </a:lnTo>
                <a:lnTo>
                  <a:pt x="8736" y="11290"/>
                </a:lnTo>
                <a:lnTo>
                  <a:pt x="8225" y="11242"/>
                </a:lnTo>
                <a:lnTo>
                  <a:pt x="7738" y="11193"/>
                </a:lnTo>
                <a:lnTo>
                  <a:pt x="6862" y="11120"/>
                </a:lnTo>
                <a:lnTo>
                  <a:pt x="6424" y="11120"/>
                </a:lnTo>
                <a:lnTo>
                  <a:pt x="6205" y="11144"/>
                </a:lnTo>
                <a:lnTo>
                  <a:pt x="6010" y="11193"/>
                </a:lnTo>
                <a:lnTo>
                  <a:pt x="5986" y="11169"/>
                </a:lnTo>
                <a:lnTo>
                  <a:pt x="5864" y="10950"/>
                </a:lnTo>
                <a:close/>
                <a:moveTo>
                  <a:pt x="5572" y="12191"/>
                </a:moveTo>
                <a:lnTo>
                  <a:pt x="5499" y="12215"/>
                </a:lnTo>
                <a:lnTo>
                  <a:pt x="5402" y="12264"/>
                </a:lnTo>
                <a:lnTo>
                  <a:pt x="5329" y="12312"/>
                </a:lnTo>
                <a:lnTo>
                  <a:pt x="5256" y="12361"/>
                </a:lnTo>
                <a:lnTo>
                  <a:pt x="5232" y="12434"/>
                </a:lnTo>
                <a:lnTo>
                  <a:pt x="5183" y="12507"/>
                </a:lnTo>
                <a:lnTo>
                  <a:pt x="5183" y="12580"/>
                </a:lnTo>
                <a:lnTo>
                  <a:pt x="5207" y="12629"/>
                </a:lnTo>
                <a:lnTo>
                  <a:pt x="5232" y="12726"/>
                </a:lnTo>
                <a:lnTo>
                  <a:pt x="5305" y="12799"/>
                </a:lnTo>
                <a:lnTo>
                  <a:pt x="5378" y="12823"/>
                </a:lnTo>
                <a:lnTo>
                  <a:pt x="5475" y="12848"/>
                </a:lnTo>
                <a:lnTo>
                  <a:pt x="5572" y="12823"/>
                </a:lnTo>
                <a:lnTo>
                  <a:pt x="5670" y="12799"/>
                </a:lnTo>
                <a:lnTo>
                  <a:pt x="5767" y="12750"/>
                </a:lnTo>
                <a:lnTo>
                  <a:pt x="5840" y="12653"/>
                </a:lnTo>
                <a:lnTo>
                  <a:pt x="5864" y="12580"/>
                </a:lnTo>
                <a:lnTo>
                  <a:pt x="5889" y="12483"/>
                </a:lnTo>
                <a:lnTo>
                  <a:pt x="5864" y="12410"/>
                </a:lnTo>
                <a:lnTo>
                  <a:pt x="5816" y="12312"/>
                </a:lnTo>
                <a:lnTo>
                  <a:pt x="5743" y="12264"/>
                </a:lnTo>
                <a:lnTo>
                  <a:pt x="5670" y="12215"/>
                </a:lnTo>
                <a:lnTo>
                  <a:pt x="5572" y="12191"/>
                </a:lnTo>
                <a:close/>
                <a:moveTo>
                  <a:pt x="14040" y="12239"/>
                </a:moveTo>
                <a:lnTo>
                  <a:pt x="13967" y="12264"/>
                </a:lnTo>
                <a:lnTo>
                  <a:pt x="13918" y="12288"/>
                </a:lnTo>
                <a:lnTo>
                  <a:pt x="13797" y="12361"/>
                </a:lnTo>
                <a:lnTo>
                  <a:pt x="13724" y="12458"/>
                </a:lnTo>
                <a:lnTo>
                  <a:pt x="13699" y="12531"/>
                </a:lnTo>
                <a:lnTo>
                  <a:pt x="13675" y="12604"/>
                </a:lnTo>
                <a:lnTo>
                  <a:pt x="13699" y="12677"/>
                </a:lnTo>
                <a:lnTo>
                  <a:pt x="13724" y="12750"/>
                </a:lnTo>
                <a:lnTo>
                  <a:pt x="13797" y="12872"/>
                </a:lnTo>
                <a:lnTo>
                  <a:pt x="13918" y="12945"/>
                </a:lnTo>
                <a:lnTo>
                  <a:pt x="13967" y="12969"/>
                </a:lnTo>
                <a:lnTo>
                  <a:pt x="14113" y="12969"/>
                </a:lnTo>
                <a:lnTo>
                  <a:pt x="14186" y="12945"/>
                </a:lnTo>
                <a:lnTo>
                  <a:pt x="14308" y="12872"/>
                </a:lnTo>
                <a:lnTo>
                  <a:pt x="14381" y="12750"/>
                </a:lnTo>
                <a:lnTo>
                  <a:pt x="14405" y="12677"/>
                </a:lnTo>
                <a:lnTo>
                  <a:pt x="14405" y="12604"/>
                </a:lnTo>
                <a:lnTo>
                  <a:pt x="14405" y="12531"/>
                </a:lnTo>
                <a:lnTo>
                  <a:pt x="14381" y="12458"/>
                </a:lnTo>
                <a:lnTo>
                  <a:pt x="14308" y="12361"/>
                </a:lnTo>
                <a:lnTo>
                  <a:pt x="14186" y="12288"/>
                </a:lnTo>
                <a:lnTo>
                  <a:pt x="14113" y="12264"/>
                </a:lnTo>
                <a:lnTo>
                  <a:pt x="14040" y="12239"/>
                </a:lnTo>
                <a:close/>
                <a:moveTo>
                  <a:pt x="14089" y="11753"/>
                </a:moveTo>
                <a:lnTo>
                  <a:pt x="14235" y="11777"/>
                </a:lnTo>
                <a:lnTo>
                  <a:pt x="14381" y="11801"/>
                </a:lnTo>
                <a:lnTo>
                  <a:pt x="14502" y="11874"/>
                </a:lnTo>
                <a:lnTo>
                  <a:pt x="14600" y="11972"/>
                </a:lnTo>
                <a:lnTo>
                  <a:pt x="14673" y="12093"/>
                </a:lnTo>
                <a:lnTo>
                  <a:pt x="14746" y="12215"/>
                </a:lnTo>
                <a:lnTo>
                  <a:pt x="14770" y="12385"/>
                </a:lnTo>
                <a:lnTo>
                  <a:pt x="14794" y="12580"/>
                </a:lnTo>
                <a:lnTo>
                  <a:pt x="14770" y="12750"/>
                </a:lnTo>
                <a:lnTo>
                  <a:pt x="14721" y="12896"/>
                </a:lnTo>
                <a:lnTo>
                  <a:pt x="14648" y="13042"/>
                </a:lnTo>
                <a:lnTo>
                  <a:pt x="14551" y="13164"/>
                </a:lnTo>
                <a:lnTo>
                  <a:pt x="14405" y="13261"/>
                </a:lnTo>
                <a:lnTo>
                  <a:pt x="14259" y="13334"/>
                </a:lnTo>
                <a:lnTo>
                  <a:pt x="14089" y="13383"/>
                </a:lnTo>
                <a:lnTo>
                  <a:pt x="13870" y="13383"/>
                </a:lnTo>
                <a:lnTo>
                  <a:pt x="13651" y="13334"/>
                </a:lnTo>
                <a:lnTo>
                  <a:pt x="13480" y="13261"/>
                </a:lnTo>
                <a:lnTo>
                  <a:pt x="13334" y="13164"/>
                </a:lnTo>
                <a:lnTo>
                  <a:pt x="13237" y="13018"/>
                </a:lnTo>
                <a:lnTo>
                  <a:pt x="13164" y="12848"/>
                </a:lnTo>
                <a:lnTo>
                  <a:pt x="13164" y="12653"/>
                </a:lnTo>
                <a:lnTo>
                  <a:pt x="13213" y="12434"/>
                </a:lnTo>
                <a:lnTo>
                  <a:pt x="13286" y="12264"/>
                </a:lnTo>
                <a:lnTo>
                  <a:pt x="13359" y="12118"/>
                </a:lnTo>
                <a:lnTo>
                  <a:pt x="13480" y="11972"/>
                </a:lnTo>
                <a:lnTo>
                  <a:pt x="13602" y="11850"/>
                </a:lnTo>
                <a:lnTo>
                  <a:pt x="13602" y="11826"/>
                </a:lnTo>
                <a:lnTo>
                  <a:pt x="13675" y="11850"/>
                </a:lnTo>
                <a:lnTo>
                  <a:pt x="13748" y="11850"/>
                </a:lnTo>
                <a:lnTo>
                  <a:pt x="13797" y="11826"/>
                </a:lnTo>
                <a:lnTo>
                  <a:pt x="13845" y="11777"/>
                </a:lnTo>
                <a:lnTo>
                  <a:pt x="13918" y="11777"/>
                </a:lnTo>
                <a:lnTo>
                  <a:pt x="14089" y="11753"/>
                </a:lnTo>
                <a:close/>
                <a:moveTo>
                  <a:pt x="5475" y="11631"/>
                </a:moveTo>
                <a:lnTo>
                  <a:pt x="5524" y="11704"/>
                </a:lnTo>
                <a:lnTo>
                  <a:pt x="5597" y="11728"/>
                </a:lnTo>
                <a:lnTo>
                  <a:pt x="5645" y="11753"/>
                </a:lnTo>
                <a:lnTo>
                  <a:pt x="5743" y="11753"/>
                </a:lnTo>
                <a:lnTo>
                  <a:pt x="5840" y="11728"/>
                </a:lnTo>
                <a:lnTo>
                  <a:pt x="5937" y="11753"/>
                </a:lnTo>
                <a:lnTo>
                  <a:pt x="6010" y="11801"/>
                </a:lnTo>
                <a:lnTo>
                  <a:pt x="6083" y="11874"/>
                </a:lnTo>
                <a:lnTo>
                  <a:pt x="6132" y="11972"/>
                </a:lnTo>
                <a:lnTo>
                  <a:pt x="6181" y="12093"/>
                </a:lnTo>
                <a:lnTo>
                  <a:pt x="6229" y="12361"/>
                </a:lnTo>
                <a:lnTo>
                  <a:pt x="6229" y="12653"/>
                </a:lnTo>
                <a:lnTo>
                  <a:pt x="6181" y="12945"/>
                </a:lnTo>
                <a:lnTo>
                  <a:pt x="6132" y="13067"/>
                </a:lnTo>
                <a:lnTo>
                  <a:pt x="6083" y="13164"/>
                </a:lnTo>
                <a:lnTo>
                  <a:pt x="6010" y="13261"/>
                </a:lnTo>
                <a:lnTo>
                  <a:pt x="5937" y="13310"/>
                </a:lnTo>
                <a:lnTo>
                  <a:pt x="5840" y="13359"/>
                </a:lnTo>
                <a:lnTo>
                  <a:pt x="5743" y="13383"/>
                </a:lnTo>
                <a:lnTo>
                  <a:pt x="5645" y="13407"/>
                </a:lnTo>
                <a:lnTo>
                  <a:pt x="5548" y="13407"/>
                </a:lnTo>
                <a:lnTo>
                  <a:pt x="5353" y="13359"/>
                </a:lnTo>
                <a:lnTo>
                  <a:pt x="5159" y="13286"/>
                </a:lnTo>
                <a:lnTo>
                  <a:pt x="5013" y="13140"/>
                </a:lnTo>
                <a:lnTo>
                  <a:pt x="4867" y="12994"/>
                </a:lnTo>
                <a:lnTo>
                  <a:pt x="4769" y="12823"/>
                </a:lnTo>
                <a:lnTo>
                  <a:pt x="4721" y="12629"/>
                </a:lnTo>
                <a:lnTo>
                  <a:pt x="4721" y="12434"/>
                </a:lnTo>
                <a:lnTo>
                  <a:pt x="4745" y="12264"/>
                </a:lnTo>
                <a:lnTo>
                  <a:pt x="4818" y="12118"/>
                </a:lnTo>
                <a:lnTo>
                  <a:pt x="4915" y="11972"/>
                </a:lnTo>
                <a:lnTo>
                  <a:pt x="5037" y="11850"/>
                </a:lnTo>
                <a:lnTo>
                  <a:pt x="5159" y="11753"/>
                </a:lnTo>
                <a:lnTo>
                  <a:pt x="5329" y="11680"/>
                </a:lnTo>
                <a:lnTo>
                  <a:pt x="5475" y="11631"/>
                </a:lnTo>
                <a:close/>
                <a:moveTo>
                  <a:pt x="706" y="0"/>
                </a:moveTo>
                <a:lnTo>
                  <a:pt x="511" y="25"/>
                </a:lnTo>
                <a:lnTo>
                  <a:pt x="317" y="49"/>
                </a:lnTo>
                <a:lnTo>
                  <a:pt x="146" y="122"/>
                </a:lnTo>
                <a:lnTo>
                  <a:pt x="73" y="171"/>
                </a:lnTo>
                <a:lnTo>
                  <a:pt x="25" y="268"/>
                </a:lnTo>
                <a:lnTo>
                  <a:pt x="0" y="341"/>
                </a:lnTo>
                <a:lnTo>
                  <a:pt x="25" y="438"/>
                </a:lnTo>
                <a:lnTo>
                  <a:pt x="49" y="536"/>
                </a:lnTo>
                <a:lnTo>
                  <a:pt x="122" y="609"/>
                </a:lnTo>
                <a:lnTo>
                  <a:pt x="195" y="633"/>
                </a:lnTo>
                <a:lnTo>
                  <a:pt x="292" y="657"/>
                </a:lnTo>
                <a:lnTo>
                  <a:pt x="657" y="657"/>
                </a:lnTo>
                <a:lnTo>
                  <a:pt x="1047" y="682"/>
                </a:lnTo>
                <a:lnTo>
                  <a:pt x="1412" y="730"/>
                </a:lnTo>
                <a:lnTo>
                  <a:pt x="1777" y="755"/>
                </a:lnTo>
                <a:lnTo>
                  <a:pt x="3188" y="828"/>
                </a:lnTo>
                <a:lnTo>
                  <a:pt x="3212" y="998"/>
                </a:lnTo>
                <a:lnTo>
                  <a:pt x="3237" y="1144"/>
                </a:lnTo>
                <a:lnTo>
                  <a:pt x="3358" y="1460"/>
                </a:lnTo>
                <a:lnTo>
                  <a:pt x="3480" y="1777"/>
                </a:lnTo>
                <a:lnTo>
                  <a:pt x="3602" y="2069"/>
                </a:lnTo>
                <a:lnTo>
                  <a:pt x="3772" y="2701"/>
                </a:lnTo>
                <a:lnTo>
                  <a:pt x="3918" y="3309"/>
                </a:lnTo>
                <a:lnTo>
                  <a:pt x="4210" y="4550"/>
                </a:lnTo>
                <a:lnTo>
                  <a:pt x="5329" y="9076"/>
                </a:lnTo>
                <a:lnTo>
                  <a:pt x="5329" y="9101"/>
                </a:lnTo>
                <a:lnTo>
                  <a:pt x="5159" y="9344"/>
                </a:lnTo>
                <a:lnTo>
                  <a:pt x="5037" y="9563"/>
                </a:lnTo>
                <a:lnTo>
                  <a:pt x="4842" y="9928"/>
                </a:lnTo>
                <a:lnTo>
                  <a:pt x="4696" y="10317"/>
                </a:lnTo>
                <a:lnTo>
                  <a:pt x="4526" y="10634"/>
                </a:lnTo>
                <a:lnTo>
                  <a:pt x="4453" y="10780"/>
                </a:lnTo>
                <a:lnTo>
                  <a:pt x="4380" y="10950"/>
                </a:lnTo>
                <a:lnTo>
                  <a:pt x="4356" y="10999"/>
                </a:lnTo>
                <a:lnTo>
                  <a:pt x="4380" y="11047"/>
                </a:lnTo>
                <a:lnTo>
                  <a:pt x="4404" y="11144"/>
                </a:lnTo>
                <a:lnTo>
                  <a:pt x="4429" y="11217"/>
                </a:lnTo>
                <a:lnTo>
                  <a:pt x="4453" y="11315"/>
                </a:lnTo>
                <a:lnTo>
                  <a:pt x="4526" y="11412"/>
                </a:lnTo>
                <a:lnTo>
                  <a:pt x="4672" y="11607"/>
                </a:lnTo>
                <a:lnTo>
                  <a:pt x="4502" y="11801"/>
                </a:lnTo>
                <a:lnTo>
                  <a:pt x="4380" y="12045"/>
                </a:lnTo>
                <a:lnTo>
                  <a:pt x="4307" y="12288"/>
                </a:lnTo>
                <a:lnTo>
                  <a:pt x="4283" y="12556"/>
                </a:lnTo>
                <a:lnTo>
                  <a:pt x="4283" y="12726"/>
                </a:lnTo>
                <a:lnTo>
                  <a:pt x="4307" y="12872"/>
                </a:lnTo>
                <a:lnTo>
                  <a:pt x="4356" y="13018"/>
                </a:lnTo>
                <a:lnTo>
                  <a:pt x="4429" y="13140"/>
                </a:lnTo>
                <a:lnTo>
                  <a:pt x="4502" y="13261"/>
                </a:lnTo>
                <a:lnTo>
                  <a:pt x="4575" y="13383"/>
                </a:lnTo>
                <a:lnTo>
                  <a:pt x="4696" y="13480"/>
                </a:lnTo>
                <a:lnTo>
                  <a:pt x="4818" y="13578"/>
                </a:lnTo>
                <a:lnTo>
                  <a:pt x="4940" y="13651"/>
                </a:lnTo>
                <a:lnTo>
                  <a:pt x="5061" y="13724"/>
                </a:lnTo>
                <a:lnTo>
                  <a:pt x="5207" y="13772"/>
                </a:lnTo>
                <a:lnTo>
                  <a:pt x="5353" y="13797"/>
                </a:lnTo>
                <a:lnTo>
                  <a:pt x="5499" y="13821"/>
                </a:lnTo>
                <a:lnTo>
                  <a:pt x="5791" y="13821"/>
                </a:lnTo>
                <a:lnTo>
                  <a:pt x="5937" y="13797"/>
                </a:lnTo>
                <a:lnTo>
                  <a:pt x="6108" y="13748"/>
                </a:lnTo>
                <a:lnTo>
                  <a:pt x="6254" y="13675"/>
                </a:lnTo>
                <a:lnTo>
                  <a:pt x="6375" y="13553"/>
                </a:lnTo>
                <a:lnTo>
                  <a:pt x="6473" y="13432"/>
                </a:lnTo>
                <a:lnTo>
                  <a:pt x="6570" y="13286"/>
                </a:lnTo>
                <a:lnTo>
                  <a:pt x="6619" y="13140"/>
                </a:lnTo>
                <a:lnTo>
                  <a:pt x="6667" y="12969"/>
                </a:lnTo>
                <a:lnTo>
                  <a:pt x="6692" y="12799"/>
                </a:lnTo>
                <a:lnTo>
                  <a:pt x="6692" y="12629"/>
                </a:lnTo>
                <a:lnTo>
                  <a:pt x="6692" y="12434"/>
                </a:lnTo>
                <a:lnTo>
                  <a:pt x="6667" y="12264"/>
                </a:lnTo>
                <a:lnTo>
                  <a:pt x="6619" y="12093"/>
                </a:lnTo>
                <a:lnTo>
                  <a:pt x="6570" y="11923"/>
                </a:lnTo>
                <a:lnTo>
                  <a:pt x="6497" y="11777"/>
                </a:lnTo>
                <a:lnTo>
                  <a:pt x="6424" y="11631"/>
                </a:lnTo>
                <a:lnTo>
                  <a:pt x="6327" y="11509"/>
                </a:lnTo>
                <a:lnTo>
                  <a:pt x="6862" y="11534"/>
                </a:lnTo>
                <a:lnTo>
                  <a:pt x="7373" y="11534"/>
                </a:lnTo>
                <a:lnTo>
                  <a:pt x="8371" y="11631"/>
                </a:lnTo>
                <a:lnTo>
                  <a:pt x="9368" y="11728"/>
                </a:lnTo>
                <a:lnTo>
                  <a:pt x="9831" y="11753"/>
                </a:lnTo>
                <a:lnTo>
                  <a:pt x="10293" y="11753"/>
                </a:lnTo>
                <a:lnTo>
                  <a:pt x="11218" y="11704"/>
                </a:lnTo>
                <a:lnTo>
                  <a:pt x="11704" y="11680"/>
                </a:lnTo>
                <a:lnTo>
                  <a:pt x="12166" y="11680"/>
                </a:lnTo>
                <a:lnTo>
                  <a:pt x="12629" y="11704"/>
                </a:lnTo>
                <a:lnTo>
                  <a:pt x="13091" y="11753"/>
                </a:lnTo>
                <a:lnTo>
                  <a:pt x="12921" y="11996"/>
                </a:lnTo>
                <a:lnTo>
                  <a:pt x="12799" y="12264"/>
                </a:lnTo>
                <a:lnTo>
                  <a:pt x="12750" y="12434"/>
                </a:lnTo>
                <a:lnTo>
                  <a:pt x="12702" y="12580"/>
                </a:lnTo>
                <a:lnTo>
                  <a:pt x="12702" y="12726"/>
                </a:lnTo>
                <a:lnTo>
                  <a:pt x="12702" y="12872"/>
                </a:lnTo>
                <a:lnTo>
                  <a:pt x="12750" y="13018"/>
                </a:lnTo>
                <a:lnTo>
                  <a:pt x="12799" y="13140"/>
                </a:lnTo>
                <a:lnTo>
                  <a:pt x="12848" y="13261"/>
                </a:lnTo>
                <a:lnTo>
                  <a:pt x="12945" y="13383"/>
                </a:lnTo>
                <a:lnTo>
                  <a:pt x="13042" y="13480"/>
                </a:lnTo>
                <a:lnTo>
                  <a:pt x="13140" y="13553"/>
                </a:lnTo>
                <a:lnTo>
                  <a:pt x="13261" y="13626"/>
                </a:lnTo>
                <a:lnTo>
                  <a:pt x="13407" y="13699"/>
                </a:lnTo>
                <a:lnTo>
                  <a:pt x="13553" y="13748"/>
                </a:lnTo>
                <a:lnTo>
                  <a:pt x="13699" y="13797"/>
                </a:lnTo>
                <a:lnTo>
                  <a:pt x="13845" y="13821"/>
                </a:lnTo>
                <a:lnTo>
                  <a:pt x="14016" y="13821"/>
                </a:lnTo>
                <a:lnTo>
                  <a:pt x="14283" y="13797"/>
                </a:lnTo>
                <a:lnTo>
                  <a:pt x="14502" y="13748"/>
                </a:lnTo>
                <a:lnTo>
                  <a:pt x="14697" y="13651"/>
                </a:lnTo>
                <a:lnTo>
                  <a:pt x="14867" y="13505"/>
                </a:lnTo>
                <a:lnTo>
                  <a:pt x="14989" y="13359"/>
                </a:lnTo>
                <a:lnTo>
                  <a:pt x="15086" y="13164"/>
                </a:lnTo>
                <a:lnTo>
                  <a:pt x="15159" y="12969"/>
                </a:lnTo>
                <a:lnTo>
                  <a:pt x="15208" y="12750"/>
                </a:lnTo>
                <a:lnTo>
                  <a:pt x="15208" y="12531"/>
                </a:lnTo>
                <a:lnTo>
                  <a:pt x="15184" y="12337"/>
                </a:lnTo>
                <a:lnTo>
                  <a:pt x="15159" y="12118"/>
                </a:lnTo>
                <a:lnTo>
                  <a:pt x="15086" y="11923"/>
                </a:lnTo>
                <a:lnTo>
                  <a:pt x="14989" y="11728"/>
                </a:lnTo>
                <a:lnTo>
                  <a:pt x="14867" y="11582"/>
                </a:lnTo>
                <a:lnTo>
                  <a:pt x="14721" y="11436"/>
                </a:lnTo>
                <a:lnTo>
                  <a:pt x="14551" y="11339"/>
                </a:lnTo>
                <a:lnTo>
                  <a:pt x="14405" y="11144"/>
                </a:lnTo>
                <a:lnTo>
                  <a:pt x="14648" y="11120"/>
                </a:lnTo>
                <a:lnTo>
                  <a:pt x="14989" y="11120"/>
                </a:lnTo>
                <a:lnTo>
                  <a:pt x="15062" y="11071"/>
                </a:lnTo>
                <a:lnTo>
                  <a:pt x="15086" y="10999"/>
                </a:lnTo>
                <a:lnTo>
                  <a:pt x="15111" y="10926"/>
                </a:lnTo>
                <a:lnTo>
                  <a:pt x="15086" y="10853"/>
                </a:lnTo>
                <a:lnTo>
                  <a:pt x="15062" y="10780"/>
                </a:lnTo>
                <a:lnTo>
                  <a:pt x="14989" y="10707"/>
                </a:lnTo>
                <a:lnTo>
                  <a:pt x="14892" y="10682"/>
                </a:lnTo>
                <a:lnTo>
                  <a:pt x="14648" y="10682"/>
                </a:lnTo>
                <a:lnTo>
                  <a:pt x="14429" y="10707"/>
                </a:lnTo>
                <a:lnTo>
                  <a:pt x="13967" y="10780"/>
                </a:lnTo>
                <a:lnTo>
                  <a:pt x="12653" y="10780"/>
                </a:lnTo>
                <a:lnTo>
                  <a:pt x="11339" y="10755"/>
                </a:lnTo>
                <a:lnTo>
                  <a:pt x="10050" y="10707"/>
                </a:lnTo>
                <a:lnTo>
                  <a:pt x="8760" y="10707"/>
                </a:lnTo>
                <a:lnTo>
                  <a:pt x="7495" y="10731"/>
                </a:lnTo>
                <a:lnTo>
                  <a:pt x="7081" y="10707"/>
                </a:lnTo>
                <a:lnTo>
                  <a:pt x="6643" y="10682"/>
                </a:lnTo>
                <a:lnTo>
                  <a:pt x="6229" y="10634"/>
                </a:lnTo>
                <a:lnTo>
                  <a:pt x="5816" y="10634"/>
                </a:lnTo>
                <a:lnTo>
                  <a:pt x="5864" y="10439"/>
                </a:lnTo>
                <a:lnTo>
                  <a:pt x="5913" y="10269"/>
                </a:lnTo>
                <a:lnTo>
                  <a:pt x="6035" y="9977"/>
                </a:lnTo>
                <a:lnTo>
                  <a:pt x="6059" y="9831"/>
                </a:lnTo>
                <a:lnTo>
                  <a:pt x="6083" y="9709"/>
                </a:lnTo>
                <a:lnTo>
                  <a:pt x="6400" y="9709"/>
                </a:lnTo>
                <a:lnTo>
                  <a:pt x="6716" y="9685"/>
                </a:lnTo>
                <a:lnTo>
                  <a:pt x="7300" y="9660"/>
                </a:lnTo>
                <a:lnTo>
                  <a:pt x="7860" y="9636"/>
                </a:lnTo>
                <a:lnTo>
                  <a:pt x="8395" y="9612"/>
                </a:lnTo>
                <a:lnTo>
                  <a:pt x="9466" y="9514"/>
                </a:lnTo>
                <a:lnTo>
                  <a:pt x="10512" y="9417"/>
                </a:lnTo>
                <a:lnTo>
                  <a:pt x="11558" y="9368"/>
                </a:lnTo>
                <a:lnTo>
                  <a:pt x="12604" y="9295"/>
                </a:lnTo>
                <a:lnTo>
                  <a:pt x="13140" y="9247"/>
                </a:lnTo>
                <a:lnTo>
                  <a:pt x="13651" y="9174"/>
                </a:lnTo>
                <a:lnTo>
                  <a:pt x="13991" y="9125"/>
                </a:lnTo>
                <a:lnTo>
                  <a:pt x="14332" y="9003"/>
                </a:lnTo>
                <a:lnTo>
                  <a:pt x="14624" y="8833"/>
                </a:lnTo>
                <a:lnTo>
                  <a:pt x="14916" y="8614"/>
                </a:lnTo>
                <a:lnTo>
                  <a:pt x="15062" y="8492"/>
                </a:lnTo>
                <a:lnTo>
                  <a:pt x="15159" y="8322"/>
                </a:lnTo>
                <a:lnTo>
                  <a:pt x="15257" y="8152"/>
                </a:lnTo>
                <a:lnTo>
                  <a:pt x="15354" y="7957"/>
                </a:lnTo>
                <a:lnTo>
                  <a:pt x="15500" y="7592"/>
                </a:lnTo>
                <a:lnTo>
                  <a:pt x="15646" y="7227"/>
                </a:lnTo>
                <a:lnTo>
                  <a:pt x="15914" y="6546"/>
                </a:lnTo>
                <a:lnTo>
                  <a:pt x="15987" y="6546"/>
                </a:lnTo>
                <a:lnTo>
                  <a:pt x="16011" y="6521"/>
                </a:lnTo>
                <a:lnTo>
                  <a:pt x="16035" y="6497"/>
                </a:lnTo>
                <a:lnTo>
                  <a:pt x="16035" y="6473"/>
                </a:lnTo>
                <a:lnTo>
                  <a:pt x="16011" y="6424"/>
                </a:lnTo>
                <a:lnTo>
                  <a:pt x="15987" y="6424"/>
                </a:lnTo>
                <a:lnTo>
                  <a:pt x="16303" y="5816"/>
                </a:lnTo>
                <a:lnTo>
                  <a:pt x="16327" y="5767"/>
                </a:lnTo>
                <a:lnTo>
                  <a:pt x="16352" y="5743"/>
                </a:lnTo>
                <a:lnTo>
                  <a:pt x="16376" y="5670"/>
                </a:lnTo>
                <a:lnTo>
                  <a:pt x="17009" y="4550"/>
                </a:lnTo>
                <a:lnTo>
                  <a:pt x="17325" y="3991"/>
                </a:lnTo>
                <a:lnTo>
                  <a:pt x="17641" y="3431"/>
                </a:lnTo>
                <a:lnTo>
                  <a:pt x="17666" y="3334"/>
                </a:lnTo>
                <a:lnTo>
                  <a:pt x="17641" y="3236"/>
                </a:lnTo>
                <a:lnTo>
                  <a:pt x="17690" y="2945"/>
                </a:lnTo>
                <a:lnTo>
                  <a:pt x="17690" y="2799"/>
                </a:lnTo>
                <a:lnTo>
                  <a:pt x="17690" y="2677"/>
                </a:lnTo>
                <a:lnTo>
                  <a:pt x="17641" y="2555"/>
                </a:lnTo>
                <a:lnTo>
                  <a:pt x="17568" y="2458"/>
                </a:lnTo>
                <a:lnTo>
                  <a:pt x="17495" y="2361"/>
                </a:lnTo>
                <a:lnTo>
                  <a:pt x="17398" y="2288"/>
                </a:lnTo>
                <a:lnTo>
                  <a:pt x="17301" y="2215"/>
                </a:lnTo>
                <a:lnTo>
                  <a:pt x="17155" y="2166"/>
                </a:lnTo>
                <a:lnTo>
                  <a:pt x="16984" y="2117"/>
                </a:lnTo>
                <a:lnTo>
                  <a:pt x="16790" y="2069"/>
                </a:lnTo>
                <a:lnTo>
                  <a:pt x="16376" y="2069"/>
                </a:lnTo>
                <a:lnTo>
                  <a:pt x="15597" y="2093"/>
                </a:lnTo>
                <a:lnTo>
                  <a:pt x="14283" y="2093"/>
                </a:lnTo>
                <a:lnTo>
                  <a:pt x="13651" y="2069"/>
                </a:lnTo>
                <a:lnTo>
                  <a:pt x="12994" y="2020"/>
                </a:lnTo>
                <a:lnTo>
                  <a:pt x="11753" y="1923"/>
                </a:lnTo>
                <a:lnTo>
                  <a:pt x="10488" y="1898"/>
                </a:lnTo>
                <a:lnTo>
                  <a:pt x="9222" y="1874"/>
                </a:lnTo>
                <a:lnTo>
                  <a:pt x="7981" y="1874"/>
                </a:lnTo>
                <a:lnTo>
                  <a:pt x="7032" y="1850"/>
                </a:lnTo>
                <a:lnTo>
                  <a:pt x="6083" y="1825"/>
                </a:lnTo>
                <a:lnTo>
                  <a:pt x="5159" y="1801"/>
                </a:lnTo>
                <a:lnTo>
                  <a:pt x="4210" y="1801"/>
                </a:lnTo>
                <a:lnTo>
                  <a:pt x="4112" y="1509"/>
                </a:lnTo>
                <a:lnTo>
                  <a:pt x="3991" y="1241"/>
                </a:lnTo>
                <a:lnTo>
                  <a:pt x="3942" y="998"/>
                </a:lnTo>
                <a:lnTo>
                  <a:pt x="3845" y="633"/>
                </a:lnTo>
                <a:lnTo>
                  <a:pt x="3796" y="463"/>
                </a:lnTo>
                <a:lnTo>
                  <a:pt x="3723" y="292"/>
                </a:lnTo>
                <a:lnTo>
                  <a:pt x="3650" y="195"/>
                </a:lnTo>
                <a:lnTo>
                  <a:pt x="3577" y="146"/>
                </a:lnTo>
                <a:lnTo>
                  <a:pt x="3529" y="146"/>
                </a:lnTo>
                <a:lnTo>
                  <a:pt x="2604" y="122"/>
                </a:lnTo>
                <a:lnTo>
                  <a:pt x="1655" y="73"/>
                </a:lnTo>
                <a:lnTo>
                  <a:pt x="901"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28837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6"/>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noAutofit/>
          </a:bodyPr>
          <a:lstStyle/>
          <a:p>
            <a:pPr lvl="0"/>
            <a:r>
              <a:rPr lang="en" sz="3200" dirty="0" smtClean="0">
                <a:solidFill>
                  <a:schemeClr val="accent1"/>
                </a:solidFill>
                <a:latin typeface="Shadows Into Light Two" panose="020B0604020202020204" charset="0"/>
                <a:cs typeface="Times New Roman" panose="02020603050405020304" pitchFamily="18" charset="0"/>
              </a:rPr>
              <a:t>Getting Started</a:t>
            </a:r>
            <a:endParaRPr dirty="0">
              <a:solidFill>
                <a:schemeClr val="accent1"/>
              </a:solidFill>
              <a:latin typeface="Shadows Into Light Two" panose="020B0604020202020204" charset="0"/>
            </a:endParaRPr>
          </a:p>
        </p:txBody>
      </p:sp>
      <p:sp>
        <p:nvSpPr>
          <p:cNvPr id="350" name="Google Shape;350;p16"/>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Assess where you are and where you’d like to be</a:t>
            </a:r>
          </a:p>
          <a:p>
            <a:pPr marL="457200" lvl="0" indent="-393700" algn="l" rtl="0">
              <a:spcBef>
                <a:spcPts val="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Form a team</a:t>
            </a:r>
            <a:endParaRPr dirty="0">
              <a:solidFill>
                <a:schemeClr val="tx1"/>
              </a:solidFill>
              <a:latin typeface="Chivo Light" panose="020B0604020202020204" charset="0"/>
              <a:cs typeface="Times New Roman" panose="02020603050405020304" pitchFamily="18" charset="0"/>
            </a:endParaRPr>
          </a:p>
          <a:p>
            <a:pPr lvl="0">
              <a:spcBef>
                <a:spcPts val="0"/>
              </a:spcBef>
            </a:pPr>
            <a:r>
              <a:rPr lang="en-US" dirty="0">
                <a:solidFill>
                  <a:schemeClr val="tx1"/>
                </a:solidFill>
                <a:latin typeface="Chivo Light" panose="020B0604020202020204" charset="0"/>
                <a:cs typeface="Times New Roman" panose="02020603050405020304" pitchFamily="18" charset="0"/>
              </a:rPr>
              <a:t>Start small! Establish one or two attainable </a:t>
            </a:r>
            <a:r>
              <a:rPr lang="en-US" dirty="0" smtClean="0">
                <a:solidFill>
                  <a:schemeClr val="tx1"/>
                </a:solidFill>
                <a:latin typeface="Chivo Light" panose="020B0604020202020204" charset="0"/>
                <a:cs typeface="Times New Roman" panose="02020603050405020304" pitchFamily="18" charset="0"/>
              </a:rPr>
              <a:t>goals</a:t>
            </a:r>
          </a:p>
          <a:p>
            <a:pPr lvl="0">
              <a:spcBef>
                <a:spcPts val="0"/>
              </a:spcBef>
            </a:pPr>
            <a:r>
              <a:rPr lang="en-US" dirty="0" smtClean="0">
                <a:solidFill>
                  <a:schemeClr val="tx1"/>
                </a:solidFill>
                <a:latin typeface="Chivo Light" panose="020B0604020202020204" charset="0"/>
                <a:cs typeface="Times New Roman" panose="02020603050405020304" pitchFamily="18" charset="0"/>
              </a:rPr>
              <a:t>Promote your program</a:t>
            </a:r>
            <a:endParaRPr dirty="0">
              <a:solidFill>
                <a:schemeClr val="tx1"/>
              </a:solidFill>
              <a:latin typeface="Chivo Light" panose="020B0604020202020204" charset="0"/>
              <a:cs typeface="Times New Roman" panose="02020603050405020304" pitchFamily="18" charset="0"/>
            </a:endParaRPr>
          </a:p>
        </p:txBody>
      </p:sp>
      <p:sp>
        <p:nvSpPr>
          <p:cNvPr id="351" name="Google Shape;35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209639399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34" name="Google Shape;434;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0" name="Google Shape;447;p27"/>
          <p:cNvSpPr txBox="1">
            <a:spLocks noGrp="1"/>
          </p:cNvSpPr>
          <p:nvPr>
            <p:ph type="title" idx="4294967295"/>
          </p:nvPr>
        </p:nvSpPr>
        <p:spPr>
          <a:xfrm>
            <a:off x="104503" y="160655"/>
            <a:ext cx="5984875" cy="8572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smtClean="0">
                <a:solidFill>
                  <a:schemeClr val="accent1"/>
                </a:solidFill>
              </a:rPr>
              <a:t>Save the Dates!</a:t>
            </a:r>
            <a:endParaRPr sz="3200" dirty="0">
              <a:solidFill>
                <a:schemeClr val="accent1"/>
              </a:solidFill>
            </a:endParaRPr>
          </a:p>
        </p:txBody>
      </p:sp>
      <p:sp>
        <p:nvSpPr>
          <p:cNvPr id="3" name="TextBox 2"/>
          <p:cNvSpPr txBox="1"/>
          <p:nvPr/>
        </p:nvSpPr>
        <p:spPr>
          <a:xfrm>
            <a:off x="124087" y="1016907"/>
            <a:ext cx="2955358" cy="3046988"/>
          </a:xfrm>
          <a:prstGeom prst="rect">
            <a:avLst/>
          </a:prstGeom>
          <a:solidFill>
            <a:schemeClr val="accent2">
              <a:lumMod val="40000"/>
              <a:lumOff val="60000"/>
            </a:schemeClr>
          </a:solidFill>
        </p:spPr>
        <p:txBody>
          <a:bodyPr wrap="square" rtlCol="0">
            <a:spAutoFit/>
          </a:bodyPr>
          <a:lstStyle/>
          <a:p>
            <a:endParaRPr lang="en-US" sz="1800" b="1" dirty="0" smtClean="0">
              <a:latin typeface="Chivo Light" panose="020B0604020202020204" charset="0"/>
            </a:endParaRPr>
          </a:p>
          <a:p>
            <a:endParaRPr lang="en-US" sz="1800" b="1" dirty="0">
              <a:latin typeface="Chivo Light" panose="020B0604020202020204" charset="0"/>
            </a:endParaRPr>
          </a:p>
          <a:p>
            <a:r>
              <a:rPr lang="en-US" sz="2400" b="1" dirty="0" smtClean="0">
                <a:solidFill>
                  <a:schemeClr val="accent1">
                    <a:lumMod val="75000"/>
                  </a:schemeClr>
                </a:solidFill>
                <a:latin typeface="Shadows Into Light Two" panose="020B0604020202020204" charset="0"/>
              </a:rPr>
              <a:t>Crunch Heard Round the Commonwealth</a:t>
            </a:r>
            <a:endParaRPr lang="en-US" sz="2400" b="1" dirty="0" smtClean="0">
              <a:solidFill>
                <a:schemeClr val="accent1">
                  <a:lumMod val="75000"/>
                </a:schemeClr>
              </a:solidFill>
              <a:latin typeface="Shadows Into Light Two" panose="020B0604020202020204" charset="0"/>
            </a:endParaRPr>
          </a:p>
          <a:p>
            <a:endParaRPr lang="en-US" sz="1800" dirty="0" smtClean="0">
              <a:latin typeface="Chivo Light" panose="020B0604020202020204" charset="0"/>
            </a:endParaRPr>
          </a:p>
          <a:p>
            <a:r>
              <a:rPr lang="en-US" sz="1800" dirty="0" smtClean="0">
                <a:latin typeface="Chivo Light" panose="020B0604020202020204" charset="0"/>
              </a:rPr>
              <a:t>First week in October—exact date TBD</a:t>
            </a:r>
            <a:endParaRPr lang="en-US" sz="1800" dirty="0">
              <a:latin typeface="Chivo Light" panose="020B0604020202020204" charset="0"/>
            </a:endParaRPr>
          </a:p>
          <a:p>
            <a:endParaRPr lang="en-US" sz="1800" dirty="0" smtClean="0">
              <a:latin typeface="Chivo Light" panose="020B0604020202020204" charset="0"/>
            </a:endParaRPr>
          </a:p>
          <a:p>
            <a:endParaRPr lang="en-US" sz="1800" dirty="0">
              <a:latin typeface="Chivo Light" panose="020B0604020202020204" charset="0"/>
            </a:endParaRPr>
          </a:p>
          <a:p>
            <a:endParaRPr lang="en-US" sz="1800" dirty="0" smtClean="0">
              <a:latin typeface="Chivo Light" panose="020B0604020202020204" charset="0"/>
            </a:endParaRPr>
          </a:p>
        </p:txBody>
      </p:sp>
      <p:sp>
        <p:nvSpPr>
          <p:cNvPr id="24" name="TextBox 23"/>
          <p:cNvSpPr txBox="1"/>
          <p:nvPr/>
        </p:nvSpPr>
        <p:spPr>
          <a:xfrm>
            <a:off x="3490952" y="1037419"/>
            <a:ext cx="3032939" cy="3046988"/>
          </a:xfrm>
          <a:prstGeom prst="rect">
            <a:avLst/>
          </a:prstGeom>
          <a:solidFill>
            <a:schemeClr val="accent3">
              <a:lumMod val="60000"/>
              <a:lumOff val="40000"/>
            </a:schemeClr>
          </a:solidFill>
        </p:spPr>
        <p:txBody>
          <a:bodyPr wrap="square" rtlCol="0">
            <a:spAutoFit/>
          </a:bodyPr>
          <a:lstStyle/>
          <a:p>
            <a:endParaRPr lang="en-US" sz="1800" b="1" dirty="0" smtClean="0">
              <a:latin typeface="Chivo Light" panose="020B0604020202020204" charset="0"/>
            </a:endParaRPr>
          </a:p>
          <a:p>
            <a:endParaRPr lang="en-US" sz="1800" b="1" dirty="0">
              <a:latin typeface="Chivo Light" panose="020B0604020202020204" charset="0"/>
            </a:endParaRPr>
          </a:p>
          <a:p>
            <a:r>
              <a:rPr lang="en-US" sz="2400" b="1" dirty="0" smtClean="0">
                <a:solidFill>
                  <a:schemeClr val="accent1">
                    <a:lumMod val="75000"/>
                  </a:schemeClr>
                </a:solidFill>
                <a:latin typeface="Shadows Into Light Two" panose="020B0604020202020204" charset="0"/>
              </a:rPr>
              <a:t>Farm to CACFP Week </a:t>
            </a:r>
            <a:endParaRPr lang="en-US" sz="2400" dirty="0" smtClean="0">
              <a:solidFill>
                <a:schemeClr val="bg2"/>
              </a:solidFill>
              <a:latin typeface="Chivo Light" panose="020B0604020202020204" charset="0"/>
            </a:endParaRPr>
          </a:p>
          <a:p>
            <a:endParaRPr lang="en-US" sz="1800" dirty="0">
              <a:solidFill>
                <a:schemeClr val="bg2"/>
              </a:solidFill>
              <a:latin typeface="Chivo Light" panose="020B0604020202020204" charset="0"/>
            </a:endParaRPr>
          </a:p>
          <a:p>
            <a:endParaRPr lang="en-US" sz="1800" dirty="0" smtClean="0">
              <a:solidFill>
                <a:schemeClr val="tx1"/>
              </a:solidFill>
              <a:latin typeface="Chivo Light" panose="020B0604020202020204" charset="0"/>
            </a:endParaRPr>
          </a:p>
          <a:p>
            <a:r>
              <a:rPr lang="en-US" sz="1800" dirty="0" smtClean="0">
                <a:solidFill>
                  <a:schemeClr val="tx1"/>
                </a:solidFill>
                <a:latin typeface="Chivo Light" panose="020B0604020202020204" charset="0"/>
              </a:rPr>
              <a:t>Third full week in October—October 21-25</a:t>
            </a:r>
          </a:p>
          <a:p>
            <a:endParaRPr lang="en-US" dirty="0" smtClean="0">
              <a:solidFill>
                <a:schemeClr val="tx1"/>
              </a:solidFill>
              <a:latin typeface="Chivo Light" panose="020B0604020202020204" charset="0"/>
            </a:endParaRPr>
          </a:p>
          <a:p>
            <a:endParaRPr lang="en-US" dirty="0">
              <a:latin typeface="Chivo Light" panose="020B0604020202020204" charset="0"/>
            </a:endParaRPr>
          </a:p>
          <a:p>
            <a:endParaRPr lang="en-US" dirty="0" smtClean="0">
              <a:latin typeface="Chivo Light" panose="020B0604020202020204" charset="0"/>
            </a:endParaRPr>
          </a:p>
          <a:p>
            <a:endParaRPr lang="en-US" sz="1800" dirty="0">
              <a:latin typeface="Chivo Light" panose="020B0604020202020204" charset="0"/>
            </a:endParaRPr>
          </a:p>
        </p:txBody>
      </p:sp>
    </p:spTree>
    <p:extLst>
      <p:ext uri="{BB962C8B-B14F-4D97-AF65-F5344CB8AC3E}">
        <p14:creationId xmlns:p14="http://schemas.microsoft.com/office/powerpoint/2010/main" val="127640715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45"/>
        <p:cNvGrpSpPr/>
        <p:nvPr/>
      </p:nvGrpSpPr>
      <p:grpSpPr>
        <a:xfrm>
          <a:off x="0" y="0"/>
          <a:ext cx="0" cy="0"/>
          <a:chOff x="0" y="0"/>
          <a:chExt cx="0" cy="0"/>
        </a:xfrm>
      </p:grpSpPr>
      <p:sp>
        <p:nvSpPr>
          <p:cNvPr id="449" name="Google Shape;449;p2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15</a:t>
            </a:fld>
            <a:endParaRPr>
              <a:solidFill>
                <a:srgbClr val="FFFFFF"/>
              </a:solidFill>
            </a:endParaRPr>
          </a:p>
        </p:txBody>
      </p:sp>
      <p:sp>
        <p:nvSpPr>
          <p:cNvPr id="447" name="Google Shape;447;p27"/>
          <p:cNvSpPr txBox="1">
            <a:spLocks noGrp="1"/>
          </p:cNvSpPr>
          <p:nvPr>
            <p:ph type="title" idx="4294967295"/>
          </p:nvPr>
        </p:nvSpPr>
        <p:spPr>
          <a:xfrm>
            <a:off x="0" y="434975"/>
            <a:ext cx="5984875" cy="8572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smtClean="0">
                <a:solidFill>
                  <a:srgbClr val="FFFFFF"/>
                </a:solidFill>
              </a:rPr>
              <a:t> Resources</a:t>
            </a:r>
            <a:endParaRPr sz="3200" dirty="0">
              <a:solidFill>
                <a:srgbClr val="FFFFFF"/>
              </a:solidFill>
            </a:endParaRPr>
          </a:p>
        </p:txBody>
      </p:sp>
      <p:sp>
        <p:nvSpPr>
          <p:cNvPr id="3" name="TextBox 2"/>
          <p:cNvSpPr txBox="1"/>
          <p:nvPr/>
        </p:nvSpPr>
        <p:spPr>
          <a:xfrm>
            <a:off x="457200" y="1793943"/>
            <a:ext cx="3848311" cy="1384995"/>
          </a:xfrm>
          <a:prstGeom prst="rect">
            <a:avLst/>
          </a:prstGeom>
          <a:noFill/>
        </p:spPr>
        <p:txBody>
          <a:bodyPr wrap="square" rtlCol="0">
            <a:spAutoFit/>
          </a:bodyPr>
          <a:lstStyle/>
          <a:p>
            <a:endParaRPr lang="en-US" sz="2800" dirty="0" smtClean="0">
              <a:solidFill>
                <a:schemeClr val="bg1"/>
              </a:solidFill>
              <a:latin typeface="Shadows Into Light Two" panose="020B0604020202020204" charset="0"/>
            </a:endParaRPr>
          </a:p>
          <a:p>
            <a:pPr marL="457200" indent="-457200">
              <a:buFont typeface="Arial" panose="020B0604020202020204" pitchFamily="34" charset="0"/>
              <a:buChar char="•"/>
            </a:pPr>
            <a:endParaRPr lang="en-US" sz="2800" dirty="0">
              <a:solidFill>
                <a:schemeClr val="bg1"/>
              </a:solidFill>
              <a:latin typeface="Shadows Into Light Two" panose="020B0604020202020204" charset="0"/>
            </a:endParaRPr>
          </a:p>
          <a:p>
            <a:endParaRPr lang="en-US" sz="2800" dirty="0">
              <a:solidFill>
                <a:schemeClr val="bg1"/>
              </a:solidFill>
              <a:latin typeface="Shadows Into Light Two" panose="020B0604020202020204" charset="0"/>
            </a:endParaRP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83" y="1554557"/>
            <a:ext cx="2324424" cy="1000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287" y="3301069"/>
            <a:ext cx="2033020" cy="1091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2417" y="338673"/>
            <a:ext cx="2106996" cy="1673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7211" y="4140457"/>
            <a:ext cx="2840486" cy="741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83905" y="2268314"/>
            <a:ext cx="2335172" cy="896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8523" y="682654"/>
            <a:ext cx="2467319" cy="924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32198" y="2639253"/>
            <a:ext cx="1527433" cy="120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669012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1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349" name="Google Shape;349;p16"/>
          <p:cNvSpPr txBox="1">
            <a:spLocks noGrp="1"/>
          </p:cNvSpPr>
          <p:nvPr>
            <p:ph type="title"/>
          </p:nvPr>
        </p:nvSpPr>
        <p:spPr>
          <a:xfrm>
            <a:off x="457200" y="603580"/>
            <a:ext cx="6846711" cy="857400"/>
          </a:xfrm>
          <a:prstGeom prst="rect">
            <a:avLst/>
          </a:prstGeom>
        </p:spPr>
        <p:txBody>
          <a:bodyPr spcFirstLastPara="1" wrap="square" lIns="91425" tIns="91425" rIns="91425" bIns="91425" anchor="b" anchorCtr="0">
            <a:noAutofit/>
          </a:bodyPr>
          <a:lstStyle/>
          <a:p>
            <a:pPr lvl="0"/>
            <a:r>
              <a:rPr lang="en" sz="4000" b="1" dirty="0" smtClean="0">
                <a:solidFill>
                  <a:schemeClr val="accent1"/>
                </a:solidFill>
              </a:rPr>
              <a:t>Recap</a:t>
            </a:r>
            <a:endParaRPr dirty="0">
              <a:solidFill>
                <a:schemeClr val="accent1"/>
              </a:solidFill>
            </a:endParaRPr>
          </a:p>
        </p:txBody>
      </p:sp>
      <p:sp>
        <p:nvSpPr>
          <p:cNvPr id="350" name="Google Shape;350;p16"/>
          <p:cNvSpPr txBox="1">
            <a:spLocks noGrp="1"/>
          </p:cNvSpPr>
          <p:nvPr>
            <p:ph type="body" idx="1"/>
          </p:nvPr>
        </p:nvSpPr>
        <p:spPr>
          <a:xfrm>
            <a:off x="457200" y="1460980"/>
            <a:ext cx="6314303" cy="2644016"/>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Farm to CACFP 101</a:t>
            </a:r>
          </a:p>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How to get started</a:t>
            </a:r>
          </a:p>
          <a:p>
            <a:pPr marL="457200" lvl="0" indent="-393700" algn="l" rtl="0">
              <a:spcBef>
                <a:spcPts val="0"/>
              </a:spcBef>
              <a:spcAft>
                <a:spcPts val="0"/>
              </a:spcAft>
              <a:buSzPts val="2600"/>
              <a:buChar char="༝"/>
            </a:pPr>
            <a:r>
              <a:rPr lang="en" dirty="0" smtClean="0">
                <a:solidFill>
                  <a:schemeClr val="tx1"/>
                </a:solidFill>
                <a:latin typeface="Chivo Light" panose="020B0604020202020204" charset="0"/>
                <a:cs typeface="Times New Roman" panose="02020603050405020304" pitchFamily="18" charset="0"/>
              </a:rPr>
              <a:t>Resources</a:t>
            </a:r>
          </a:p>
          <a:p>
            <a:pPr marL="457200" lvl="0" indent="-393700" algn="l" rtl="0">
              <a:spcBef>
                <a:spcPts val="0"/>
              </a:spcBef>
              <a:spcAft>
                <a:spcPts val="0"/>
              </a:spcAft>
              <a:buSzPts val="2600"/>
              <a:buChar char="༝"/>
            </a:pPr>
            <a:r>
              <a:rPr lang="en" dirty="0" smtClean="0">
                <a:solidFill>
                  <a:schemeClr val="tx1"/>
                </a:solidFill>
                <a:latin typeface="Chivo Light" panose="020B0604020202020204" charset="0"/>
                <a:cs typeface="Times New Roman" panose="02020603050405020304" pitchFamily="18" charset="0"/>
              </a:rPr>
              <a:t>Survey</a:t>
            </a:r>
            <a:endParaRPr dirty="0">
              <a:solidFill>
                <a:schemeClr val="tx1"/>
              </a:solidFill>
              <a:latin typeface="Chivo Light" panose="020B0604020202020204" charset="0"/>
              <a:cs typeface="Times New Roman" panose="02020603050405020304" pitchFamily="18" charset="0"/>
            </a:endParaRPr>
          </a:p>
        </p:txBody>
      </p:sp>
      <p:sp>
        <p:nvSpPr>
          <p:cNvPr id="8" name="Google Shape;596;p40">
            <a:hlinkClick r:id="rId3"/>
          </p:cNvPr>
          <p:cNvSpPr/>
          <p:nvPr/>
        </p:nvSpPr>
        <p:spPr>
          <a:xfrm>
            <a:off x="6251172" y="115359"/>
            <a:ext cx="614367" cy="507639"/>
          </a:xfrm>
          <a:custGeom>
            <a:avLst/>
            <a:gdLst/>
            <a:ahLst/>
            <a:cxnLst/>
            <a:rect l="l" t="t" r="r" b="b"/>
            <a:pathLst>
              <a:path w="18251" h="15452" extrusionOk="0">
                <a:moveTo>
                  <a:pt x="10634" y="2409"/>
                </a:moveTo>
                <a:lnTo>
                  <a:pt x="9953" y="2433"/>
                </a:lnTo>
                <a:lnTo>
                  <a:pt x="9296" y="2458"/>
                </a:lnTo>
                <a:lnTo>
                  <a:pt x="7592" y="2531"/>
                </a:lnTo>
                <a:lnTo>
                  <a:pt x="7228" y="2531"/>
                </a:lnTo>
                <a:lnTo>
                  <a:pt x="6814" y="2555"/>
                </a:lnTo>
                <a:lnTo>
                  <a:pt x="6619" y="2555"/>
                </a:lnTo>
                <a:lnTo>
                  <a:pt x="6425" y="2579"/>
                </a:lnTo>
                <a:lnTo>
                  <a:pt x="6230" y="2652"/>
                </a:lnTo>
                <a:lnTo>
                  <a:pt x="6060" y="2725"/>
                </a:lnTo>
                <a:lnTo>
                  <a:pt x="6035" y="2750"/>
                </a:lnTo>
                <a:lnTo>
                  <a:pt x="6011" y="2798"/>
                </a:lnTo>
                <a:lnTo>
                  <a:pt x="6035" y="2847"/>
                </a:lnTo>
                <a:lnTo>
                  <a:pt x="6060" y="2896"/>
                </a:lnTo>
                <a:lnTo>
                  <a:pt x="6230" y="2969"/>
                </a:lnTo>
                <a:lnTo>
                  <a:pt x="6376" y="3017"/>
                </a:lnTo>
                <a:lnTo>
                  <a:pt x="6546" y="3042"/>
                </a:lnTo>
                <a:lnTo>
                  <a:pt x="7422" y="3042"/>
                </a:lnTo>
                <a:lnTo>
                  <a:pt x="8298" y="3017"/>
                </a:lnTo>
                <a:lnTo>
                  <a:pt x="9150" y="2993"/>
                </a:lnTo>
                <a:lnTo>
                  <a:pt x="9831" y="2969"/>
                </a:lnTo>
                <a:lnTo>
                  <a:pt x="10488" y="2944"/>
                </a:lnTo>
                <a:lnTo>
                  <a:pt x="10829" y="2969"/>
                </a:lnTo>
                <a:lnTo>
                  <a:pt x="11169" y="2993"/>
                </a:lnTo>
                <a:lnTo>
                  <a:pt x="11486" y="3042"/>
                </a:lnTo>
                <a:lnTo>
                  <a:pt x="11826" y="3090"/>
                </a:lnTo>
                <a:lnTo>
                  <a:pt x="11948" y="3115"/>
                </a:lnTo>
                <a:lnTo>
                  <a:pt x="12045" y="3066"/>
                </a:lnTo>
                <a:lnTo>
                  <a:pt x="12094" y="2993"/>
                </a:lnTo>
                <a:lnTo>
                  <a:pt x="12143" y="2896"/>
                </a:lnTo>
                <a:lnTo>
                  <a:pt x="12167" y="2798"/>
                </a:lnTo>
                <a:lnTo>
                  <a:pt x="12143" y="2701"/>
                </a:lnTo>
                <a:lnTo>
                  <a:pt x="12070" y="2628"/>
                </a:lnTo>
                <a:lnTo>
                  <a:pt x="11972" y="2579"/>
                </a:lnTo>
                <a:lnTo>
                  <a:pt x="11632" y="2506"/>
                </a:lnTo>
                <a:lnTo>
                  <a:pt x="11315" y="2458"/>
                </a:lnTo>
                <a:lnTo>
                  <a:pt x="10975" y="2433"/>
                </a:lnTo>
                <a:lnTo>
                  <a:pt x="10634" y="2409"/>
                </a:lnTo>
                <a:close/>
                <a:moveTo>
                  <a:pt x="15573" y="4940"/>
                </a:moveTo>
                <a:lnTo>
                  <a:pt x="15890" y="4964"/>
                </a:lnTo>
                <a:lnTo>
                  <a:pt x="16157" y="5037"/>
                </a:lnTo>
                <a:lnTo>
                  <a:pt x="16182" y="5280"/>
                </a:lnTo>
                <a:lnTo>
                  <a:pt x="16206" y="5524"/>
                </a:lnTo>
                <a:lnTo>
                  <a:pt x="16206" y="5889"/>
                </a:lnTo>
                <a:lnTo>
                  <a:pt x="16206" y="6254"/>
                </a:lnTo>
                <a:lnTo>
                  <a:pt x="15671" y="6278"/>
                </a:lnTo>
                <a:lnTo>
                  <a:pt x="15136" y="6302"/>
                </a:lnTo>
                <a:lnTo>
                  <a:pt x="14625" y="6327"/>
                </a:lnTo>
                <a:lnTo>
                  <a:pt x="14333" y="6375"/>
                </a:lnTo>
                <a:lnTo>
                  <a:pt x="14308" y="6302"/>
                </a:lnTo>
                <a:lnTo>
                  <a:pt x="14284" y="6132"/>
                </a:lnTo>
                <a:lnTo>
                  <a:pt x="14284" y="5962"/>
                </a:lnTo>
                <a:lnTo>
                  <a:pt x="14284" y="5645"/>
                </a:lnTo>
                <a:lnTo>
                  <a:pt x="14284" y="5329"/>
                </a:lnTo>
                <a:lnTo>
                  <a:pt x="14284" y="5159"/>
                </a:lnTo>
                <a:lnTo>
                  <a:pt x="14235" y="5013"/>
                </a:lnTo>
                <a:lnTo>
                  <a:pt x="14430" y="5013"/>
                </a:lnTo>
                <a:lnTo>
                  <a:pt x="14625" y="4988"/>
                </a:lnTo>
                <a:lnTo>
                  <a:pt x="14990" y="4940"/>
                </a:lnTo>
                <a:close/>
                <a:moveTo>
                  <a:pt x="15330" y="4404"/>
                </a:moveTo>
                <a:lnTo>
                  <a:pt x="14990" y="4429"/>
                </a:lnTo>
                <a:lnTo>
                  <a:pt x="14771" y="4453"/>
                </a:lnTo>
                <a:lnTo>
                  <a:pt x="14503" y="4502"/>
                </a:lnTo>
                <a:lnTo>
                  <a:pt x="14357" y="4526"/>
                </a:lnTo>
                <a:lnTo>
                  <a:pt x="14260" y="4575"/>
                </a:lnTo>
                <a:lnTo>
                  <a:pt x="14138" y="4648"/>
                </a:lnTo>
                <a:lnTo>
                  <a:pt x="14065" y="4721"/>
                </a:lnTo>
                <a:lnTo>
                  <a:pt x="14016" y="4721"/>
                </a:lnTo>
                <a:lnTo>
                  <a:pt x="13968" y="4745"/>
                </a:lnTo>
                <a:lnTo>
                  <a:pt x="13943" y="4745"/>
                </a:lnTo>
                <a:lnTo>
                  <a:pt x="13919" y="4769"/>
                </a:lnTo>
                <a:lnTo>
                  <a:pt x="13895" y="4794"/>
                </a:lnTo>
                <a:lnTo>
                  <a:pt x="13870" y="4891"/>
                </a:lnTo>
                <a:lnTo>
                  <a:pt x="13773" y="5670"/>
                </a:lnTo>
                <a:lnTo>
                  <a:pt x="13773" y="6059"/>
                </a:lnTo>
                <a:lnTo>
                  <a:pt x="13773" y="6254"/>
                </a:lnTo>
                <a:lnTo>
                  <a:pt x="13822" y="6424"/>
                </a:lnTo>
                <a:lnTo>
                  <a:pt x="13846" y="6497"/>
                </a:lnTo>
                <a:lnTo>
                  <a:pt x="13870" y="6570"/>
                </a:lnTo>
                <a:lnTo>
                  <a:pt x="13870" y="6594"/>
                </a:lnTo>
                <a:lnTo>
                  <a:pt x="13895" y="6667"/>
                </a:lnTo>
                <a:lnTo>
                  <a:pt x="13919" y="6740"/>
                </a:lnTo>
                <a:lnTo>
                  <a:pt x="13968" y="6789"/>
                </a:lnTo>
                <a:lnTo>
                  <a:pt x="14041" y="6813"/>
                </a:lnTo>
                <a:lnTo>
                  <a:pt x="14308" y="6886"/>
                </a:lnTo>
                <a:lnTo>
                  <a:pt x="14600" y="6911"/>
                </a:lnTo>
                <a:lnTo>
                  <a:pt x="14892" y="6935"/>
                </a:lnTo>
                <a:lnTo>
                  <a:pt x="15184" y="6911"/>
                </a:lnTo>
                <a:lnTo>
                  <a:pt x="15768" y="6886"/>
                </a:lnTo>
                <a:lnTo>
                  <a:pt x="16328" y="6813"/>
                </a:lnTo>
                <a:lnTo>
                  <a:pt x="16449" y="6789"/>
                </a:lnTo>
                <a:lnTo>
                  <a:pt x="16522" y="6740"/>
                </a:lnTo>
                <a:lnTo>
                  <a:pt x="16595" y="6643"/>
                </a:lnTo>
                <a:lnTo>
                  <a:pt x="16620" y="6546"/>
                </a:lnTo>
                <a:lnTo>
                  <a:pt x="16668" y="6448"/>
                </a:lnTo>
                <a:lnTo>
                  <a:pt x="16717" y="6327"/>
                </a:lnTo>
                <a:lnTo>
                  <a:pt x="16741" y="6108"/>
                </a:lnTo>
                <a:lnTo>
                  <a:pt x="16741" y="5864"/>
                </a:lnTo>
                <a:lnTo>
                  <a:pt x="16717" y="5645"/>
                </a:lnTo>
                <a:lnTo>
                  <a:pt x="16644" y="5159"/>
                </a:lnTo>
                <a:lnTo>
                  <a:pt x="16620" y="4940"/>
                </a:lnTo>
                <a:lnTo>
                  <a:pt x="16547" y="4721"/>
                </a:lnTo>
                <a:lnTo>
                  <a:pt x="16498" y="4648"/>
                </a:lnTo>
                <a:lnTo>
                  <a:pt x="16449" y="4599"/>
                </a:lnTo>
                <a:lnTo>
                  <a:pt x="16401" y="4575"/>
                </a:lnTo>
                <a:lnTo>
                  <a:pt x="16328" y="4526"/>
                </a:lnTo>
                <a:lnTo>
                  <a:pt x="16011" y="4453"/>
                </a:lnTo>
                <a:lnTo>
                  <a:pt x="15671" y="4404"/>
                </a:lnTo>
                <a:close/>
                <a:moveTo>
                  <a:pt x="8176" y="7105"/>
                </a:moveTo>
                <a:lnTo>
                  <a:pt x="7884" y="7373"/>
                </a:lnTo>
                <a:lnTo>
                  <a:pt x="7641" y="7689"/>
                </a:lnTo>
                <a:lnTo>
                  <a:pt x="7422" y="8006"/>
                </a:lnTo>
                <a:lnTo>
                  <a:pt x="7252" y="8346"/>
                </a:lnTo>
                <a:lnTo>
                  <a:pt x="7082" y="8687"/>
                </a:lnTo>
                <a:lnTo>
                  <a:pt x="6936" y="9052"/>
                </a:lnTo>
                <a:lnTo>
                  <a:pt x="6790" y="9417"/>
                </a:lnTo>
                <a:lnTo>
                  <a:pt x="6692" y="9782"/>
                </a:lnTo>
                <a:lnTo>
                  <a:pt x="6619" y="9441"/>
                </a:lnTo>
                <a:lnTo>
                  <a:pt x="6619" y="9198"/>
                </a:lnTo>
                <a:lnTo>
                  <a:pt x="6619" y="8955"/>
                </a:lnTo>
                <a:lnTo>
                  <a:pt x="6644" y="8711"/>
                </a:lnTo>
                <a:lnTo>
                  <a:pt x="6717" y="8492"/>
                </a:lnTo>
                <a:lnTo>
                  <a:pt x="6790" y="8273"/>
                </a:lnTo>
                <a:lnTo>
                  <a:pt x="6911" y="8079"/>
                </a:lnTo>
                <a:lnTo>
                  <a:pt x="7033" y="7884"/>
                </a:lnTo>
                <a:lnTo>
                  <a:pt x="7203" y="7689"/>
                </a:lnTo>
                <a:lnTo>
                  <a:pt x="7398" y="7519"/>
                </a:lnTo>
                <a:lnTo>
                  <a:pt x="7617" y="7373"/>
                </a:lnTo>
                <a:lnTo>
                  <a:pt x="7836" y="7251"/>
                </a:lnTo>
                <a:lnTo>
                  <a:pt x="8079" y="7154"/>
                </a:lnTo>
                <a:lnTo>
                  <a:pt x="8176" y="7105"/>
                </a:lnTo>
                <a:close/>
                <a:moveTo>
                  <a:pt x="11413" y="8444"/>
                </a:moveTo>
                <a:lnTo>
                  <a:pt x="11486" y="8711"/>
                </a:lnTo>
                <a:lnTo>
                  <a:pt x="11534" y="8979"/>
                </a:lnTo>
                <a:lnTo>
                  <a:pt x="11559" y="9246"/>
                </a:lnTo>
                <a:lnTo>
                  <a:pt x="11534" y="9514"/>
                </a:lnTo>
                <a:lnTo>
                  <a:pt x="11461" y="9782"/>
                </a:lnTo>
                <a:lnTo>
                  <a:pt x="11388" y="10049"/>
                </a:lnTo>
                <a:lnTo>
                  <a:pt x="11267" y="10293"/>
                </a:lnTo>
                <a:lnTo>
                  <a:pt x="11145" y="10512"/>
                </a:lnTo>
                <a:lnTo>
                  <a:pt x="10975" y="10731"/>
                </a:lnTo>
                <a:lnTo>
                  <a:pt x="11048" y="10536"/>
                </a:lnTo>
                <a:lnTo>
                  <a:pt x="11121" y="10317"/>
                </a:lnTo>
                <a:lnTo>
                  <a:pt x="11194" y="9928"/>
                </a:lnTo>
                <a:lnTo>
                  <a:pt x="11267" y="9563"/>
                </a:lnTo>
                <a:lnTo>
                  <a:pt x="11315" y="9198"/>
                </a:lnTo>
                <a:lnTo>
                  <a:pt x="11413" y="8444"/>
                </a:lnTo>
                <a:close/>
                <a:moveTo>
                  <a:pt x="9028" y="6911"/>
                </a:moveTo>
                <a:lnTo>
                  <a:pt x="8858" y="7057"/>
                </a:lnTo>
                <a:lnTo>
                  <a:pt x="8736" y="7251"/>
                </a:lnTo>
                <a:lnTo>
                  <a:pt x="8614" y="7446"/>
                </a:lnTo>
                <a:lnTo>
                  <a:pt x="8517" y="7641"/>
                </a:lnTo>
                <a:lnTo>
                  <a:pt x="8322" y="8079"/>
                </a:lnTo>
                <a:lnTo>
                  <a:pt x="8176" y="8492"/>
                </a:lnTo>
                <a:lnTo>
                  <a:pt x="8030" y="8833"/>
                </a:lnTo>
                <a:lnTo>
                  <a:pt x="7884" y="9173"/>
                </a:lnTo>
                <a:lnTo>
                  <a:pt x="7568" y="9830"/>
                </a:lnTo>
                <a:lnTo>
                  <a:pt x="7325" y="10317"/>
                </a:lnTo>
                <a:lnTo>
                  <a:pt x="7228" y="10560"/>
                </a:lnTo>
                <a:lnTo>
                  <a:pt x="7130" y="10804"/>
                </a:lnTo>
                <a:lnTo>
                  <a:pt x="6936" y="10463"/>
                </a:lnTo>
                <a:lnTo>
                  <a:pt x="6790" y="10122"/>
                </a:lnTo>
                <a:lnTo>
                  <a:pt x="6838" y="10122"/>
                </a:lnTo>
                <a:lnTo>
                  <a:pt x="6911" y="10098"/>
                </a:lnTo>
                <a:lnTo>
                  <a:pt x="6960" y="10074"/>
                </a:lnTo>
                <a:lnTo>
                  <a:pt x="7009" y="10001"/>
                </a:lnTo>
                <a:lnTo>
                  <a:pt x="7276" y="9222"/>
                </a:lnTo>
                <a:lnTo>
                  <a:pt x="7592" y="8468"/>
                </a:lnTo>
                <a:lnTo>
                  <a:pt x="7787" y="8103"/>
                </a:lnTo>
                <a:lnTo>
                  <a:pt x="7982" y="7738"/>
                </a:lnTo>
                <a:lnTo>
                  <a:pt x="8176" y="7373"/>
                </a:lnTo>
                <a:lnTo>
                  <a:pt x="8395" y="7032"/>
                </a:lnTo>
                <a:lnTo>
                  <a:pt x="8493" y="7032"/>
                </a:lnTo>
                <a:lnTo>
                  <a:pt x="8760" y="6959"/>
                </a:lnTo>
                <a:lnTo>
                  <a:pt x="9028" y="6911"/>
                </a:lnTo>
                <a:close/>
                <a:moveTo>
                  <a:pt x="9344" y="6911"/>
                </a:moveTo>
                <a:lnTo>
                  <a:pt x="9588" y="6935"/>
                </a:lnTo>
                <a:lnTo>
                  <a:pt x="9831" y="7008"/>
                </a:lnTo>
                <a:lnTo>
                  <a:pt x="9734" y="7105"/>
                </a:lnTo>
                <a:lnTo>
                  <a:pt x="9636" y="7203"/>
                </a:lnTo>
                <a:lnTo>
                  <a:pt x="9490" y="7446"/>
                </a:lnTo>
                <a:lnTo>
                  <a:pt x="9393" y="7714"/>
                </a:lnTo>
                <a:lnTo>
                  <a:pt x="9271" y="7957"/>
                </a:lnTo>
                <a:lnTo>
                  <a:pt x="9150" y="8298"/>
                </a:lnTo>
                <a:lnTo>
                  <a:pt x="9004" y="8663"/>
                </a:lnTo>
                <a:lnTo>
                  <a:pt x="8760" y="9368"/>
                </a:lnTo>
                <a:lnTo>
                  <a:pt x="8468" y="10122"/>
                </a:lnTo>
                <a:lnTo>
                  <a:pt x="8128" y="10852"/>
                </a:lnTo>
                <a:lnTo>
                  <a:pt x="7957" y="11290"/>
                </a:lnTo>
                <a:lnTo>
                  <a:pt x="7909" y="11388"/>
                </a:lnTo>
                <a:lnTo>
                  <a:pt x="7884" y="11485"/>
                </a:lnTo>
                <a:lnTo>
                  <a:pt x="7884" y="11558"/>
                </a:lnTo>
                <a:lnTo>
                  <a:pt x="7665" y="11388"/>
                </a:lnTo>
                <a:lnTo>
                  <a:pt x="7446" y="11193"/>
                </a:lnTo>
                <a:lnTo>
                  <a:pt x="7568" y="10901"/>
                </a:lnTo>
                <a:lnTo>
                  <a:pt x="7690" y="10609"/>
                </a:lnTo>
                <a:lnTo>
                  <a:pt x="7811" y="10317"/>
                </a:lnTo>
                <a:lnTo>
                  <a:pt x="7933" y="10049"/>
                </a:lnTo>
                <a:lnTo>
                  <a:pt x="8201" y="9514"/>
                </a:lnTo>
                <a:lnTo>
                  <a:pt x="8444" y="8979"/>
                </a:lnTo>
                <a:lnTo>
                  <a:pt x="8882" y="7933"/>
                </a:lnTo>
                <a:lnTo>
                  <a:pt x="9101" y="7422"/>
                </a:lnTo>
                <a:lnTo>
                  <a:pt x="9344" y="6911"/>
                </a:lnTo>
                <a:close/>
                <a:moveTo>
                  <a:pt x="10610" y="7397"/>
                </a:moveTo>
                <a:lnTo>
                  <a:pt x="10829" y="7592"/>
                </a:lnTo>
                <a:lnTo>
                  <a:pt x="11023" y="7811"/>
                </a:lnTo>
                <a:lnTo>
                  <a:pt x="11194" y="8054"/>
                </a:lnTo>
                <a:lnTo>
                  <a:pt x="11340" y="8322"/>
                </a:lnTo>
                <a:lnTo>
                  <a:pt x="11340" y="8346"/>
                </a:lnTo>
                <a:lnTo>
                  <a:pt x="11169" y="8663"/>
                </a:lnTo>
                <a:lnTo>
                  <a:pt x="11023" y="8979"/>
                </a:lnTo>
                <a:lnTo>
                  <a:pt x="10926" y="9295"/>
                </a:lnTo>
                <a:lnTo>
                  <a:pt x="10829" y="9660"/>
                </a:lnTo>
                <a:lnTo>
                  <a:pt x="10731" y="10025"/>
                </a:lnTo>
                <a:lnTo>
                  <a:pt x="10610" y="10414"/>
                </a:lnTo>
                <a:lnTo>
                  <a:pt x="10512" y="10706"/>
                </a:lnTo>
                <a:lnTo>
                  <a:pt x="10464" y="10852"/>
                </a:lnTo>
                <a:lnTo>
                  <a:pt x="10439" y="11023"/>
                </a:lnTo>
                <a:lnTo>
                  <a:pt x="10464" y="11071"/>
                </a:lnTo>
                <a:lnTo>
                  <a:pt x="10488" y="11120"/>
                </a:lnTo>
                <a:lnTo>
                  <a:pt x="10537" y="11144"/>
                </a:lnTo>
                <a:lnTo>
                  <a:pt x="10585" y="11169"/>
                </a:lnTo>
                <a:lnTo>
                  <a:pt x="10318" y="11388"/>
                </a:lnTo>
                <a:lnTo>
                  <a:pt x="10001" y="11558"/>
                </a:lnTo>
                <a:lnTo>
                  <a:pt x="10001" y="11558"/>
                </a:lnTo>
                <a:lnTo>
                  <a:pt x="10099" y="11412"/>
                </a:lnTo>
                <a:lnTo>
                  <a:pt x="10147" y="11242"/>
                </a:lnTo>
                <a:lnTo>
                  <a:pt x="10269" y="10877"/>
                </a:lnTo>
                <a:lnTo>
                  <a:pt x="10439" y="10244"/>
                </a:lnTo>
                <a:lnTo>
                  <a:pt x="10585" y="9684"/>
                </a:lnTo>
                <a:lnTo>
                  <a:pt x="10780" y="9100"/>
                </a:lnTo>
                <a:lnTo>
                  <a:pt x="10950" y="8517"/>
                </a:lnTo>
                <a:lnTo>
                  <a:pt x="11072" y="7957"/>
                </a:lnTo>
                <a:lnTo>
                  <a:pt x="11072" y="7908"/>
                </a:lnTo>
                <a:lnTo>
                  <a:pt x="11048" y="7884"/>
                </a:lnTo>
                <a:lnTo>
                  <a:pt x="10975" y="7884"/>
                </a:lnTo>
                <a:lnTo>
                  <a:pt x="10804" y="8079"/>
                </a:lnTo>
                <a:lnTo>
                  <a:pt x="10683" y="8273"/>
                </a:lnTo>
                <a:lnTo>
                  <a:pt x="10561" y="8517"/>
                </a:lnTo>
                <a:lnTo>
                  <a:pt x="10464" y="8760"/>
                </a:lnTo>
                <a:lnTo>
                  <a:pt x="10318" y="9246"/>
                </a:lnTo>
                <a:lnTo>
                  <a:pt x="10196" y="9733"/>
                </a:lnTo>
                <a:lnTo>
                  <a:pt x="10050" y="10293"/>
                </a:lnTo>
                <a:lnTo>
                  <a:pt x="9880" y="10828"/>
                </a:lnTo>
                <a:lnTo>
                  <a:pt x="9782" y="11071"/>
                </a:lnTo>
                <a:lnTo>
                  <a:pt x="9685" y="11290"/>
                </a:lnTo>
                <a:lnTo>
                  <a:pt x="9563" y="11534"/>
                </a:lnTo>
                <a:lnTo>
                  <a:pt x="9539" y="11655"/>
                </a:lnTo>
                <a:lnTo>
                  <a:pt x="9515" y="11777"/>
                </a:lnTo>
                <a:lnTo>
                  <a:pt x="9320" y="11826"/>
                </a:lnTo>
                <a:lnTo>
                  <a:pt x="9247" y="11850"/>
                </a:lnTo>
                <a:lnTo>
                  <a:pt x="9247" y="11850"/>
                </a:lnTo>
                <a:lnTo>
                  <a:pt x="9369" y="11607"/>
                </a:lnTo>
                <a:lnTo>
                  <a:pt x="9442" y="11339"/>
                </a:lnTo>
                <a:lnTo>
                  <a:pt x="9612" y="10828"/>
                </a:lnTo>
                <a:lnTo>
                  <a:pt x="9758" y="10317"/>
                </a:lnTo>
                <a:lnTo>
                  <a:pt x="9928" y="9806"/>
                </a:lnTo>
                <a:lnTo>
                  <a:pt x="10147" y="9222"/>
                </a:lnTo>
                <a:lnTo>
                  <a:pt x="10342" y="8614"/>
                </a:lnTo>
                <a:lnTo>
                  <a:pt x="10488" y="8006"/>
                </a:lnTo>
                <a:lnTo>
                  <a:pt x="10561" y="7714"/>
                </a:lnTo>
                <a:lnTo>
                  <a:pt x="10610" y="7397"/>
                </a:lnTo>
                <a:close/>
                <a:moveTo>
                  <a:pt x="10026" y="7081"/>
                </a:moveTo>
                <a:lnTo>
                  <a:pt x="10220" y="7154"/>
                </a:lnTo>
                <a:lnTo>
                  <a:pt x="10391" y="7251"/>
                </a:lnTo>
                <a:lnTo>
                  <a:pt x="10172" y="7811"/>
                </a:lnTo>
                <a:lnTo>
                  <a:pt x="10001" y="8395"/>
                </a:lnTo>
                <a:lnTo>
                  <a:pt x="9831" y="8955"/>
                </a:lnTo>
                <a:lnTo>
                  <a:pt x="9636" y="9538"/>
                </a:lnTo>
                <a:lnTo>
                  <a:pt x="9442" y="10098"/>
                </a:lnTo>
                <a:lnTo>
                  <a:pt x="9271" y="10706"/>
                </a:lnTo>
                <a:lnTo>
                  <a:pt x="9101" y="11266"/>
                </a:lnTo>
                <a:lnTo>
                  <a:pt x="8979" y="11558"/>
                </a:lnTo>
                <a:lnTo>
                  <a:pt x="8833" y="11826"/>
                </a:lnTo>
                <a:lnTo>
                  <a:pt x="8833" y="11874"/>
                </a:lnTo>
                <a:lnTo>
                  <a:pt x="8639" y="11850"/>
                </a:lnTo>
                <a:lnTo>
                  <a:pt x="8468" y="11826"/>
                </a:lnTo>
                <a:lnTo>
                  <a:pt x="8298" y="11753"/>
                </a:lnTo>
                <a:lnTo>
                  <a:pt x="8128" y="11680"/>
                </a:lnTo>
                <a:lnTo>
                  <a:pt x="8176" y="11655"/>
                </a:lnTo>
                <a:lnTo>
                  <a:pt x="8201" y="11631"/>
                </a:lnTo>
                <a:lnTo>
                  <a:pt x="8274" y="11534"/>
                </a:lnTo>
                <a:lnTo>
                  <a:pt x="8371" y="11315"/>
                </a:lnTo>
                <a:lnTo>
                  <a:pt x="8639" y="10633"/>
                </a:lnTo>
                <a:lnTo>
                  <a:pt x="8931" y="9976"/>
                </a:lnTo>
                <a:lnTo>
                  <a:pt x="9077" y="9636"/>
                </a:lnTo>
                <a:lnTo>
                  <a:pt x="9223" y="9271"/>
                </a:lnTo>
                <a:lnTo>
                  <a:pt x="9466" y="8565"/>
                </a:lnTo>
                <a:lnTo>
                  <a:pt x="9612" y="8200"/>
                </a:lnTo>
                <a:lnTo>
                  <a:pt x="9758" y="7835"/>
                </a:lnTo>
                <a:lnTo>
                  <a:pt x="9928" y="7446"/>
                </a:lnTo>
                <a:lnTo>
                  <a:pt x="9977" y="7276"/>
                </a:lnTo>
                <a:lnTo>
                  <a:pt x="10026" y="7081"/>
                </a:lnTo>
                <a:close/>
                <a:moveTo>
                  <a:pt x="9247" y="6424"/>
                </a:moveTo>
                <a:lnTo>
                  <a:pt x="8931" y="6448"/>
                </a:lnTo>
                <a:lnTo>
                  <a:pt x="8639" y="6497"/>
                </a:lnTo>
                <a:lnTo>
                  <a:pt x="8347" y="6570"/>
                </a:lnTo>
                <a:lnTo>
                  <a:pt x="8274" y="6619"/>
                </a:lnTo>
                <a:lnTo>
                  <a:pt x="8225" y="6667"/>
                </a:lnTo>
                <a:lnTo>
                  <a:pt x="7836" y="6789"/>
                </a:lnTo>
                <a:lnTo>
                  <a:pt x="7568" y="6911"/>
                </a:lnTo>
                <a:lnTo>
                  <a:pt x="7325" y="7032"/>
                </a:lnTo>
                <a:lnTo>
                  <a:pt x="7106" y="7203"/>
                </a:lnTo>
                <a:lnTo>
                  <a:pt x="6887" y="7373"/>
                </a:lnTo>
                <a:lnTo>
                  <a:pt x="6668" y="7592"/>
                </a:lnTo>
                <a:lnTo>
                  <a:pt x="6498" y="7835"/>
                </a:lnTo>
                <a:lnTo>
                  <a:pt x="6352" y="8103"/>
                </a:lnTo>
                <a:lnTo>
                  <a:pt x="6254" y="8371"/>
                </a:lnTo>
                <a:lnTo>
                  <a:pt x="6206" y="8663"/>
                </a:lnTo>
                <a:lnTo>
                  <a:pt x="6157" y="8979"/>
                </a:lnTo>
                <a:lnTo>
                  <a:pt x="6157" y="9271"/>
                </a:lnTo>
                <a:lnTo>
                  <a:pt x="6181" y="9563"/>
                </a:lnTo>
                <a:lnTo>
                  <a:pt x="6206" y="9855"/>
                </a:lnTo>
                <a:lnTo>
                  <a:pt x="6279" y="10122"/>
                </a:lnTo>
                <a:lnTo>
                  <a:pt x="6376" y="10390"/>
                </a:lnTo>
                <a:lnTo>
                  <a:pt x="6498" y="10658"/>
                </a:lnTo>
                <a:lnTo>
                  <a:pt x="6644" y="10925"/>
                </a:lnTo>
                <a:lnTo>
                  <a:pt x="6814" y="11169"/>
                </a:lnTo>
                <a:lnTo>
                  <a:pt x="6984" y="11388"/>
                </a:lnTo>
                <a:lnTo>
                  <a:pt x="7203" y="11607"/>
                </a:lnTo>
                <a:lnTo>
                  <a:pt x="7422" y="11801"/>
                </a:lnTo>
                <a:lnTo>
                  <a:pt x="7665" y="11947"/>
                </a:lnTo>
                <a:lnTo>
                  <a:pt x="7909" y="12093"/>
                </a:lnTo>
                <a:lnTo>
                  <a:pt x="8176" y="12191"/>
                </a:lnTo>
                <a:lnTo>
                  <a:pt x="8444" y="12288"/>
                </a:lnTo>
                <a:lnTo>
                  <a:pt x="8736" y="12312"/>
                </a:lnTo>
                <a:lnTo>
                  <a:pt x="9028" y="12312"/>
                </a:lnTo>
                <a:lnTo>
                  <a:pt x="9320" y="12288"/>
                </a:lnTo>
                <a:lnTo>
                  <a:pt x="9588" y="12215"/>
                </a:lnTo>
                <a:lnTo>
                  <a:pt x="9880" y="12118"/>
                </a:lnTo>
                <a:lnTo>
                  <a:pt x="10147" y="11996"/>
                </a:lnTo>
                <a:lnTo>
                  <a:pt x="10415" y="11826"/>
                </a:lnTo>
                <a:lnTo>
                  <a:pt x="10658" y="11655"/>
                </a:lnTo>
                <a:lnTo>
                  <a:pt x="10877" y="11461"/>
                </a:lnTo>
                <a:lnTo>
                  <a:pt x="11096" y="11242"/>
                </a:lnTo>
                <a:lnTo>
                  <a:pt x="11291" y="10998"/>
                </a:lnTo>
                <a:lnTo>
                  <a:pt x="11461" y="10731"/>
                </a:lnTo>
                <a:lnTo>
                  <a:pt x="11632" y="10463"/>
                </a:lnTo>
                <a:lnTo>
                  <a:pt x="11753" y="10195"/>
                </a:lnTo>
                <a:lnTo>
                  <a:pt x="11851" y="9903"/>
                </a:lnTo>
                <a:lnTo>
                  <a:pt x="11924" y="9611"/>
                </a:lnTo>
                <a:lnTo>
                  <a:pt x="11948" y="9319"/>
                </a:lnTo>
                <a:lnTo>
                  <a:pt x="11972" y="9027"/>
                </a:lnTo>
                <a:lnTo>
                  <a:pt x="11924" y="8736"/>
                </a:lnTo>
                <a:lnTo>
                  <a:pt x="11851" y="8444"/>
                </a:lnTo>
                <a:lnTo>
                  <a:pt x="11753" y="8176"/>
                </a:lnTo>
                <a:lnTo>
                  <a:pt x="11632" y="7908"/>
                </a:lnTo>
                <a:lnTo>
                  <a:pt x="11461" y="7665"/>
                </a:lnTo>
                <a:lnTo>
                  <a:pt x="11291" y="7422"/>
                </a:lnTo>
                <a:lnTo>
                  <a:pt x="11096" y="7203"/>
                </a:lnTo>
                <a:lnTo>
                  <a:pt x="10853" y="7032"/>
                </a:lnTo>
                <a:lnTo>
                  <a:pt x="10610" y="6862"/>
                </a:lnTo>
                <a:lnTo>
                  <a:pt x="10366" y="6716"/>
                </a:lnTo>
                <a:lnTo>
                  <a:pt x="10099" y="6594"/>
                </a:lnTo>
                <a:lnTo>
                  <a:pt x="9807" y="6521"/>
                </a:lnTo>
                <a:lnTo>
                  <a:pt x="9515" y="6448"/>
                </a:lnTo>
                <a:lnTo>
                  <a:pt x="9247" y="6424"/>
                </a:lnTo>
                <a:close/>
                <a:moveTo>
                  <a:pt x="9417" y="5694"/>
                </a:moveTo>
                <a:lnTo>
                  <a:pt x="9782" y="5718"/>
                </a:lnTo>
                <a:lnTo>
                  <a:pt x="10172" y="5791"/>
                </a:lnTo>
                <a:lnTo>
                  <a:pt x="10537" y="5889"/>
                </a:lnTo>
                <a:lnTo>
                  <a:pt x="10877" y="6010"/>
                </a:lnTo>
                <a:lnTo>
                  <a:pt x="11218" y="6181"/>
                </a:lnTo>
                <a:lnTo>
                  <a:pt x="11534" y="6351"/>
                </a:lnTo>
                <a:lnTo>
                  <a:pt x="11729" y="6497"/>
                </a:lnTo>
                <a:lnTo>
                  <a:pt x="11899" y="6619"/>
                </a:lnTo>
                <a:lnTo>
                  <a:pt x="12045" y="6789"/>
                </a:lnTo>
                <a:lnTo>
                  <a:pt x="12191" y="6959"/>
                </a:lnTo>
                <a:lnTo>
                  <a:pt x="12313" y="7130"/>
                </a:lnTo>
                <a:lnTo>
                  <a:pt x="12435" y="7324"/>
                </a:lnTo>
                <a:lnTo>
                  <a:pt x="12532" y="7519"/>
                </a:lnTo>
                <a:lnTo>
                  <a:pt x="12629" y="7714"/>
                </a:lnTo>
                <a:lnTo>
                  <a:pt x="12775" y="8152"/>
                </a:lnTo>
                <a:lnTo>
                  <a:pt x="12873" y="8590"/>
                </a:lnTo>
                <a:lnTo>
                  <a:pt x="12921" y="9027"/>
                </a:lnTo>
                <a:lnTo>
                  <a:pt x="12921" y="9465"/>
                </a:lnTo>
                <a:lnTo>
                  <a:pt x="12897" y="9806"/>
                </a:lnTo>
                <a:lnTo>
                  <a:pt x="12848" y="10147"/>
                </a:lnTo>
                <a:lnTo>
                  <a:pt x="12751" y="10463"/>
                </a:lnTo>
                <a:lnTo>
                  <a:pt x="12654" y="10779"/>
                </a:lnTo>
                <a:lnTo>
                  <a:pt x="12508" y="11071"/>
                </a:lnTo>
                <a:lnTo>
                  <a:pt x="12362" y="11363"/>
                </a:lnTo>
                <a:lnTo>
                  <a:pt x="12167" y="11631"/>
                </a:lnTo>
                <a:lnTo>
                  <a:pt x="11972" y="11874"/>
                </a:lnTo>
                <a:lnTo>
                  <a:pt x="11753" y="12093"/>
                </a:lnTo>
                <a:lnTo>
                  <a:pt x="11510" y="12288"/>
                </a:lnTo>
                <a:lnTo>
                  <a:pt x="11242" y="12483"/>
                </a:lnTo>
                <a:lnTo>
                  <a:pt x="10975" y="12653"/>
                </a:lnTo>
                <a:lnTo>
                  <a:pt x="10683" y="12799"/>
                </a:lnTo>
                <a:lnTo>
                  <a:pt x="10366" y="12921"/>
                </a:lnTo>
                <a:lnTo>
                  <a:pt x="10050" y="13018"/>
                </a:lnTo>
                <a:lnTo>
                  <a:pt x="9709" y="13091"/>
                </a:lnTo>
                <a:lnTo>
                  <a:pt x="9369" y="13140"/>
                </a:lnTo>
                <a:lnTo>
                  <a:pt x="8736" y="13140"/>
                </a:lnTo>
                <a:lnTo>
                  <a:pt x="8420" y="13115"/>
                </a:lnTo>
                <a:lnTo>
                  <a:pt x="8128" y="13042"/>
                </a:lnTo>
                <a:lnTo>
                  <a:pt x="7836" y="12969"/>
                </a:lnTo>
                <a:lnTo>
                  <a:pt x="7568" y="12848"/>
                </a:lnTo>
                <a:lnTo>
                  <a:pt x="7276" y="12726"/>
                </a:lnTo>
                <a:lnTo>
                  <a:pt x="7033" y="12556"/>
                </a:lnTo>
                <a:lnTo>
                  <a:pt x="6790" y="12385"/>
                </a:lnTo>
                <a:lnTo>
                  <a:pt x="6546" y="12191"/>
                </a:lnTo>
                <a:lnTo>
                  <a:pt x="6352" y="11972"/>
                </a:lnTo>
                <a:lnTo>
                  <a:pt x="6157" y="11728"/>
                </a:lnTo>
                <a:lnTo>
                  <a:pt x="5962" y="11461"/>
                </a:lnTo>
                <a:lnTo>
                  <a:pt x="5816" y="11193"/>
                </a:lnTo>
                <a:lnTo>
                  <a:pt x="5670" y="10877"/>
                </a:lnTo>
                <a:lnTo>
                  <a:pt x="5597" y="10658"/>
                </a:lnTo>
                <a:lnTo>
                  <a:pt x="5524" y="10414"/>
                </a:lnTo>
                <a:lnTo>
                  <a:pt x="5476" y="10171"/>
                </a:lnTo>
                <a:lnTo>
                  <a:pt x="5427" y="9928"/>
                </a:lnTo>
                <a:lnTo>
                  <a:pt x="5403" y="9684"/>
                </a:lnTo>
                <a:lnTo>
                  <a:pt x="5403" y="9465"/>
                </a:lnTo>
                <a:lnTo>
                  <a:pt x="5403" y="9222"/>
                </a:lnTo>
                <a:lnTo>
                  <a:pt x="5427" y="8979"/>
                </a:lnTo>
                <a:lnTo>
                  <a:pt x="5451" y="8736"/>
                </a:lnTo>
                <a:lnTo>
                  <a:pt x="5500" y="8517"/>
                </a:lnTo>
                <a:lnTo>
                  <a:pt x="5573" y="8273"/>
                </a:lnTo>
                <a:lnTo>
                  <a:pt x="5646" y="8054"/>
                </a:lnTo>
                <a:lnTo>
                  <a:pt x="5743" y="7811"/>
                </a:lnTo>
                <a:lnTo>
                  <a:pt x="5865" y="7592"/>
                </a:lnTo>
                <a:lnTo>
                  <a:pt x="5987" y="7397"/>
                </a:lnTo>
                <a:lnTo>
                  <a:pt x="6133" y="7178"/>
                </a:lnTo>
                <a:lnTo>
                  <a:pt x="6376" y="6886"/>
                </a:lnTo>
                <a:lnTo>
                  <a:pt x="6644" y="6619"/>
                </a:lnTo>
                <a:lnTo>
                  <a:pt x="6911" y="6400"/>
                </a:lnTo>
                <a:lnTo>
                  <a:pt x="7228" y="6229"/>
                </a:lnTo>
                <a:lnTo>
                  <a:pt x="7544" y="6059"/>
                </a:lnTo>
                <a:lnTo>
                  <a:pt x="7884" y="5937"/>
                </a:lnTo>
                <a:lnTo>
                  <a:pt x="8225" y="5840"/>
                </a:lnTo>
                <a:lnTo>
                  <a:pt x="8590" y="5743"/>
                </a:lnTo>
                <a:lnTo>
                  <a:pt x="8687" y="5743"/>
                </a:lnTo>
                <a:lnTo>
                  <a:pt x="9052" y="5694"/>
                </a:lnTo>
                <a:close/>
                <a:moveTo>
                  <a:pt x="9150" y="5207"/>
                </a:moveTo>
                <a:lnTo>
                  <a:pt x="8760" y="5232"/>
                </a:lnTo>
                <a:lnTo>
                  <a:pt x="8420" y="5256"/>
                </a:lnTo>
                <a:lnTo>
                  <a:pt x="8055" y="5305"/>
                </a:lnTo>
                <a:lnTo>
                  <a:pt x="7714" y="5402"/>
                </a:lnTo>
                <a:lnTo>
                  <a:pt x="7373" y="5548"/>
                </a:lnTo>
                <a:lnTo>
                  <a:pt x="7057" y="5718"/>
                </a:lnTo>
                <a:lnTo>
                  <a:pt x="6741" y="5889"/>
                </a:lnTo>
                <a:lnTo>
                  <a:pt x="6473" y="6108"/>
                </a:lnTo>
                <a:lnTo>
                  <a:pt x="6181" y="6327"/>
                </a:lnTo>
                <a:lnTo>
                  <a:pt x="6035" y="6497"/>
                </a:lnTo>
                <a:lnTo>
                  <a:pt x="5865" y="6667"/>
                </a:lnTo>
                <a:lnTo>
                  <a:pt x="5597" y="7032"/>
                </a:lnTo>
                <a:lnTo>
                  <a:pt x="5354" y="7446"/>
                </a:lnTo>
                <a:lnTo>
                  <a:pt x="5159" y="7860"/>
                </a:lnTo>
                <a:lnTo>
                  <a:pt x="5013" y="8298"/>
                </a:lnTo>
                <a:lnTo>
                  <a:pt x="4916" y="8760"/>
                </a:lnTo>
                <a:lnTo>
                  <a:pt x="4867" y="9222"/>
                </a:lnTo>
                <a:lnTo>
                  <a:pt x="4867" y="9684"/>
                </a:lnTo>
                <a:lnTo>
                  <a:pt x="4916" y="10049"/>
                </a:lnTo>
                <a:lnTo>
                  <a:pt x="4965" y="10414"/>
                </a:lnTo>
                <a:lnTo>
                  <a:pt x="5062" y="10755"/>
                </a:lnTo>
                <a:lnTo>
                  <a:pt x="5184" y="11096"/>
                </a:lnTo>
                <a:lnTo>
                  <a:pt x="5330" y="11412"/>
                </a:lnTo>
                <a:lnTo>
                  <a:pt x="5500" y="11728"/>
                </a:lnTo>
                <a:lnTo>
                  <a:pt x="5695" y="12020"/>
                </a:lnTo>
                <a:lnTo>
                  <a:pt x="5914" y="12288"/>
                </a:lnTo>
                <a:lnTo>
                  <a:pt x="6157" y="12531"/>
                </a:lnTo>
                <a:lnTo>
                  <a:pt x="6425" y="12775"/>
                </a:lnTo>
                <a:lnTo>
                  <a:pt x="6717" y="12969"/>
                </a:lnTo>
                <a:lnTo>
                  <a:pt x="7009" y="13164"/>
                </a:lnTo>
                <a:lnTo>
                  <a:pt x="7325" y="13310"/>
                </a:lnTo>
                <a:lnTo>
                  <a:pt x="7665" y="13432"/>
                </a:lnTo>
                <a:lnTo>
                  <a:pt x="8006" y="13529"/>
                </a:lnTo>
                <a:lnTo>
                  <a:pt x="8371" y="13602"/>
                </a:lnTo>
                <a:lnTo>
                  <a:pt x="8687" y="13651"/>
                </a:lnTo>
                <a:lnTo>
                  <a:pt x="9296" y="13651"/>
                </a:lnTo>
                <a:lnTo>
                  <a:pt x="9612" y="13626"/>
                </a:lnTo>
                <a:lnTo>
                  <a:pt x="9928" y="13578"/>
                </a:lnTo>
                <a:lnTo>
                  <a:pt x="10220" y="13505"/>
                </a:lnTo>
                <a:lnTo>
                  <a:pt x="10512" y="13407"/>
                </a:lnTo>
                <a:lnTo>
                  <a:pt x="10804" y="13310"/>
                </a:lnTo>
                <a:lnTo>
                  <a:pt x="11072" y="13188"/>
                </a:lnTo>
                <a:lnTo>
                  <a:pt x="11340" y="13042"/>
                </a:lnTo>
                <a:lnTo>
                  <a:pt x="11607" y="12872"/>
                </a:lnTo>
                <a:lnTo>
                  <a:pt x="11851" y="12702"/>
                </a:lnTo>
                <a:lnTo>
                  <a:pt x="12094" y="12507"/>
                </a:lnTo>
                <a:lnTo>
                  <a:pt x="12313" y="12288"/>
                </a:lnTo>
                <a:lnTo>
                  <a:pt x="12508" y="12045"/>
                </a:lnTo>
                <a:lnTo>
                  <a:pt x="12702" y="11801"/>
                </a:lnTo>
                <a:lnTo>
                  <a:pt x="12897" y="11461"/>
                </a:lnTo>
                <a:lnTo>
                  <a:pt x="13092" y="11096"/>
                </a:lnTo>
                <a:lnTo>
                  <a:pt x="13213" y="10706"/>
                </a:lnTo>
                <a:lnTo>
                  <a:pt x="13335" y="10317"/>
                </a:lnTo>
                <a:lnTo>
                  <a:pt x="13384" y="9903"/>
                </a:lnTo>
                <a:lnTo>
                  <a:pt x="13432" y="9490"/>
                </a:lnTo>
                <a:lnTo>
                  <a:pt x="13432" y="9076"/>
                </a:lnTo>
                <a:lnTo>
                  <a:pt x="13384" y="8663"/>
                </a:lnTo>
                <a:lnTo>
                  <a:pt x="13311" y="8273"/>
                </a:lnTo>
                <a:lnTo>
                  <a:pt x="13189" y="7860"/>
                </a:lnTo>
                <a:lnTo>
                  <a:pt x="13043" y="7495"/>
                </a:lnTo>
                <a:lnTo>
                  <a:pt x="12873" y="7130"/>
                </a:lnTo>
                <a:lnTo>
                  <a:pt x="12654" y="6789"/>
                </a:lnTo>
                <a:lnTo>
                  <a:pt x="12386" y="6473"/>
                </a:lnTo>
                <a:lnTo>
                  <a:pt x="12094" y="6181"/>
                </a:lnTo>
                <a:lnTo>
                  <a:pt x="11778" y="5937"/>
                </a:lnTo>
                <a:lnTo>
                  <a:pt x="11461" y="5743"/>
                </a:lnTo>
                <a:lnTo>
                  <a:pt x="11096" y="5572"/>
                </a:lnTo>
                <a:lnTo>
                  <a:pt x="10731" y="5426"/>
                </a:lnTo>
                <a:lnTo>
                  <a:pt x="10342" y="5329"/>
                </a:lnTo>
                <a:lnTo>
                  <a:pt x="9953" y="5256"/>
                </a:lnTo>
                <a:lnTo>
                  <a:pt x="9539" y="5207"/>
                </a:lnTo>
                <a:close/>
                <a:moveTo>
                  <a:pt x="7714" y="511"/>
                </a:moveTo>
                <a:lnTo>
                  <a:pt x="8687" y="536"/>
                </a:lnTo>
                <a:lnTo>
                  <a:pt x="9685" y="560"/>
                </a:lnTo>
                <a:lnTo>
                  <a:pt x="10658" y="633"/>
                </a:lnTo>
                <a:lnTo>
                  <a:pt x="11340" y="633"/>
                </a:lnTo>
                <a:lnTo>
                  <a:pt x="11680" y="609"/>
                </a:lnTo>
                <a:lnTo>
                  <a:pt x="12021" y="609"/>
                </a:lnTo>
                <a:lnTo>
                  <a:pt x="12264" y="633"/>
                </a:lnTo>
                <a:lnTo>
                  <a:pt x="12483" y="706"/>
                </a:lnTo>
                <a:lnTo>
                  <a:pt x="12654" y="779"/>
                </a:lnTo>
                <a:lnTo>
                  <a:pt x="12800" y="876"/>
                </a:lnTo>
                <a:lnTo>
                  <a:pt x="12921" y="1022"/>
                </a:lnTo>
                <a:lnTo>
                  <a:pt x="13019" y="1168"/>
                </a:lnTo>
                <a:lnTo>
                  <a:pt x="13092" y="1314"/>
                </a:lnTo>
                <a:lnTo>
                  <a:pt x="13140" y="1484"/>
                </a:lnTo>
                <a:lnTo>
                  <a:pt x="13262" y="1874"/>
                </a:lnTo>
                <a:lnTo>
                  <a:pt x="13335" y="2263"/>
                </a:lnTo>
                <a:lnTo>
                  <a:pt x="13432" y="2652"/>
                </a:lnTo>
                <a:lnTo>
                  <a:pt x="13481" y="2847"/>
                </a:lnTo>
                <a:lnTo>
                  <a:pt x="13554" y="3017"/>
                </a:lnTo>
                <a:lnTo>
                  <a:pt x="13627" y="3115"/>
                </a:lnTo>
                <a:lnTo>
                  <a:pt x="13724" y="3139"/>
                </a:lnTo>
                <a:lnTo>
                  <a:pt x="13822" y="3139"/>
                </a:lnTo>
                <a:lnTo>
                  <a:pt x="13919" y="3090"/>
                </a:lnTo>
                <a:lnTo>
                  <a:pt x="14138" y="3066"/>
                </a:lnTo>
                <a:lnTo>
                  <a:pt x="14357" y="3066"/>
                </a:lnTo>
                <a:lnTo>
                  <a:pt x="14795" y="3090"/>
                </a:lnTo>
                <a:lnTo>
                  <a:pt x="15233" y="3139"/>
                </a:lnTo>
                <a:lnTo>
                  <a:pt x="15671" y="3163"/>
                </a:lnTo>
                <a:lnTo>
                  <a:pt x="16084" y="3188"/>
                </a:lnTo>
                <a:lnTo>
                  <a:pt x="16571" y="3212"/>
                </a:lnTo>
                <a:lnTo>
                  <a:pt x="16839" y="3212"/>
                </a:lnTo>
                <a:lnTo>
                  <a:pt x="17082" y="3188"/>
                </a:lnTo>
                <a:lnTo>
                  <a:pt x="17325" y="3163"/>
                </a:lnTo>
                <a:lnTo>
                  <a:pt x="17520" y="3066"/>
                </a:lnTo>
                <a:lnTo>
                  <a:pt x="17496" y="3261"/>
                </a:lnTo>
                <a:lnTo>
                  <a:pt x="17496" y="3480"/>
                </a:lnTo>
                <a:lnTo>
                  <a:pt x="17544" y="5086"/>
                </a:lnTo>
                <a:lnTo>
                  <a:pt x="17593" y="6789"/>
                </a:lnTo>
                <a:lnTo>
                  <a:pt x="17617" y="8517"/>
                </a:lnTo>
                <a:lnTo>
                  <a:pt x="17666" y="11753"/>
                </a:lnTo>
                <a:lnTo>
                  <a:pt x="17666" y="12483"/>
                </a:lnTo>
                <a:lnTo>
                  <a:pt x="17642" y="13213"/>
                </a:lnTo>
                <a:lnTo>
                  <a:pt x="17617" y="13943"/>
                </a:lnTo>
                <a:lnTo>
                  <a:pt x="17617" y="14673"/>
                </a:lnTo>
                <a:lnTo>
                  <a:pt x="17544" y="14673"/>
                </a:lnTo>
                <a:lnTo>
                  <a:pt x="16449" y="14746"/>
                </a:lnTo>
                <a:lnTo>
                  <a:pt x="15379" y="14794"/>
                </a:lnTo>
                <a:lnTo>
                  <a:pt x="14308" y="14794"/>
                </a:lnTo>
                <a:lnTo>
                  <a:pt x="13238" y="14770"/>
                </a:lnTo>
                <a:lnTo>
                  <a:pt x="11072" y="14721"/>
                </a:lnTo>
                <a:lnTo>
                  <a:pt x="10001" y="14697"/>
                </a:lnTo>
                <a:lnTo>
                  <a:pt x="8931" y="14673"/>
                </a:lnTo>
                <a:lnTo>
                  <a:pt x="7811" y="14673"/>
                </a:lnTo>
                <a:lnTo>
                  <a:pt x="6692" y="14721"/>
                </a:lnTo>
                <a:lnTo>
                  <a:pt x="4454" y="14819"/>
                </a:lnTo>
                <a:lnTo>
                  <a:pt x="2215" y="14892"/>
                </a:lnTo>
                <a:lnTo>
                  <a:pt x="1826" y="14892"/>
                </a:lnTo>
                <a:lnTo>
                  <a:pt x="1436" y="14867"/>
                </a:lnTo>
                <a:lnTo>
                  <a:pt x="828" y="14867"/>
                </a:lnTo>
                <a:lnTo>
                  <a:pt x="633" y="14916"/>
                </a:lnTo>
                <a:lnTo>
                  <a:pt x="658" y="14624"/>
                </a:lnTo>
                <a:lnTo>
                  <a:pt x="658" y="14308"/>
                </a:lnTo>
                <a:lnTo>
                  <a:pt x="658" y="13724"/>
                </a:lnTo>
                <a:lnTo>
                  <a:pt x="633" y="13115"/>
                </a:lnTo>
                <a:lnTo>
                  <a:pt x="633" y="12531"/>
                </a:lnTo>
                <a:lnTo>
                  <a:pt x="682" y="10804"/>
                </a:lnTo>
                <a:lnTo>
                  <a:pt x="706" y="9928"/>
                </a:lnTo>
                <a:lnTo>
                  <a:pt x="682" y="9076"/>
                </a:lnTo>
                <a:lnTo>
                  <a:pt x="585" y="7349"/>
                </a:lnTo>
                <a:lnTo>
                  <a:pt x="512" y="5597"/>
                </a:lnTo>
                <a:lnTo>
                  <a:pt x="463" y="4794"/>
                </a:lnTo>
                <a:lnTo>
                  <a:pt x="439" y="4380"/>
                </a:lnTo>
                <a:lnTo>
                  <a:pt x="439" y="3991"/>
                </a:lnTo>
                <a:lnTo>
                  <a:pt x="439" y="3601"/>
                </a:lnTo>
                <a:lnTo>
                  <a:pt x="390" y="3236"/>
                </a:lnTo>
                <a:lnTo>
                  <a:pt x="706" y="3285"/>
                </a:lnTo>
                <a:lnTo>
                  <a:pt x="1217" y="3285"/>
                </a:lnTo>
                <a:lnTo>
                  <a:pt x="1436" y="3261"/>
                </a:lnTo>
                <a:lnTo>
                  <a:pt x="1655" y="3212"/>
                </a:lnTo>
                <a:lnTo>
                  <a:pt x="1753" y="3163"/>
                </a:lnTo>
                <a:lnTo>
                  <a:pt x="1826" y="3115"/>
                </a:lnTo>
                <a:lnTo>
                  <a:pt x="1874" y="3042"/>
                </a:lnTo>
                <a:lnTo>
                  <a:pt x="1899" y="2969"/>
                </a:lnTo>
                <a:lnTo>
                  <a:pt x="1899" y="2896"/>
                </a:lnTo>
                <a:lnTo>
                  <a:pt x="1874" y="2823"/>
                </a:lnTo>
                <a:lnTo>
                  <a:pt x="1947" y="2725"/>
                </a:lnTo>
                <a:lnTo>
                  <a:pt x="2069" y="2652"/>
                </a:lnTo>
                <a:lnTo>
                  <a:pt x="2191" y="2579"/>
                </a:lnTo>
                <a:lnTo>
                  <a:pt x="2312" y="2555"/>
                </a:lnTo>
                <a:lnTo>
                  <a:pt x="2458" y="2531"/>
                </a:lnTo>
                <a:lnTo>
                  <a:pt x="2580" y="2531"/>
                </a:lnTo>
                <a:lnTo>
                  <a:pt x="2702" y="2555"/>
                </a:lnTo>
                <a:lnTo>
                  <a:pt x="2823" y="2579"/>
                </a:lnTo>
                <a:lnTo>
                  <a:pt x="2945" y="2628"/>
                </a:lnTo>
                <a:lnTo>
                  <a:pt x="3067" y="2677"/>
                </a:lnTo>
                <a:lnTo>
                  <a:pt x="3164" y="2774"/>
                </a:lnTo>
                <a:lnTo>
                  <a:pt x="3237" y="2847"/>
                </a:lnTo>
                <a:lnTo>
                  <a:pt x="3310" y="2944"/>
                </a:lnTo>
                <a:lnTo>
                  <a:pt x="3334" y="2993"/>
                </a:lnTo>
                <a:lnTo>
                  <a:pt x="3334" y="3017"/>
                </a:lnTo>
                <a:lnTo>
                  <a:pt x="3383" y="3115"/>
                </a:lnTo>
                <a:lnTo>
                  <a:pt x="3456" y="3163"/>
                </a:lnTo>
                <a:lnTo>
                  <a:pt x="3529" y="3188"/>
                </a:lnTo>
                <a:lnTo>
                  <a:pt x="3602" y="3163"/>
                </a:lnTo>
                <a:lnTo>
                  <a:pt x="3821" y="3188"/>
                </a:lnTo>
                <a:lnTo>
                  <a:pt x="4162" y="3212"/>
                </a:lnTo>
                <a:lnTo>
                  <a:pt x="4332" y="3188"/>
                </a:lnTo>
                <a:lnTo>
                  <a:pt x="4502" y="3139"/>
                </a:lnTo>
                <a:lnTo>
                  <a:pt x="4551" y="3090"/>
                </a:lnTo>
                <a:lnTo>
                  <a:pt x="4575" y="3042"/>
                </a:lnTo>
                <a:lnTo>
                  <a:pt x="4600" y="2993"/>
                </a:lnTo>
                <a:lnTo>
                  <a:pt x="4600" y="2920"/>
                </a:lnTo>
                <a:lnTo>
                  <a:pt x="4721" y="2725"/>
                </a:lnTo>
                <a:lnTo>
                  <a:pt x="4794" y="2506"/>
                </a:lnTo>
                <a:lnTo>
                  <a:pt x="4867" y="2263"/>
                </a:lnTo>
                <a:lnTo>
                  <a:pt x="4940" y="2020"/>
                </a:lnTo>
                <a:lnTo>
                  <a:pt x="5062" y="1533"/>
                </a:lnTo>
                <a:lnTo>
                  <a:pt x="5135" y="1290"/>
                </a:lnTo>
                <a:lnTo>
                  <a:pt x="5232" y="1095"/>
                </a:lnTo>
                <a:lnTo>
                  <a:pt x="5281" y="998"/>
                </a:lnTo>
                <a:lnTo>
                  <a:pt x="5354" y="925"/>
                </a:lnTo>
                <a:lnTo>
                  <a:pt x="5500" y="803"/>
                </a:lnTo>
                <a:lnTo>
                  <a:pt x="5695" y="706"/>
                </a:lnTo>
                <a:lnTo>
                  <a:pt x="5889" y="657"/>
                </a:lnTo>
                <a:lnTo>
                  <a:pt x="6108" y="609"/>
                </a:lnTo>
                <a:lnTo>
                  <a:pt x="6327" y="584"/>
                </a:lnTo>
                <a:lnTo>
                  <a:pt x="6717" y="560"/>
                </a:lnTo>
                <a:lnTo>
                  <a:pt x="7203" y="536"/>
                </a:lnTo>
                <a:lnTo>
                  <a:pt x="7714" y="511"/>
                </a:lnTo>
                <a:close/>
                <a:moveTo>
                  <a:pt x="7714" y="0"/>
                </a:moveTo>
                <a:lnTo>
                  <a:pt x="7130" y="25"/>
                </a:lnTo>
                <a:lnTo>
                  <a:pt x="6546" y="49"/>
                </a:lnTo>
                <a:lnTo>
                  <a:pt x="6157" y="98"/>
                </a:lnTo>
                <a:lnTo>
                  <a:pt x="5768" y="146"/>
                </a:lnTo>
                <a:lnTo>
                  <a:pt x="5573" y="195"/>
                </a:lnTo>
                <a:lnTo>
                  <a:pt x="5378" y="268"/>
                </a:lnTo>
                <a:lnTo>
                  <a:pt x="5208" y="365"/>
                </a:lnTo>
                <a:lnTo>
                  <a:pt x="5062" y="487"/>
                </a:lnTo>
                <a:lnTo>
                  <a:pt x="4940" y="584"/>
                </a:lnTo>
                <a:lnTo>
                  <a:pt x="4843" y="706"/>
                </a:lnTo>
                <a:lnTo>
                  <a:pt x="4697" y="949"/>
                </a:lnTo>
                <a:lnTo>
                  <a:pt x="4575" y="1241"/>
                </a:lnTo>
                <a:lnTo>
                  <a:pt x="4502" y="1533"/>
                </a:lnTo>
                <a:lnTo>
                  <a:pt x="4332" y="2141"/>
                </a:lnTo>
                <a:lnTo>
                  <a:pt x="4113" y="2750"/>
                </a:lnTo>
                <a:lnTo>
                  <a:pt x="3894" y="2774"/>
                </a:lnTo>
                <a:lnTo>
                  <a:pt x="3699" y="2774"/>
                </a:lnTo>
                <a:lnTo>
                  <a:pt x="3602" y="2628"/>
                </a:lnTo>
                <a:lnTo>
                  <a:pt x="3505" y="2482"/>
                </a:lnTo>
                <a:lnTo>
                  <a:pt x="3359" y="2385"/>
                </a:lnTo>
                <a:lnTo>
                  <a:pt x="3213" y="2287"/>
                </a:lnTo>
                <a:lnTo>
                  <a:pt x="3067" y="2214"/>
                </a:lnTo>
                <a:lnTo>
                  <a:pt x="2896" y="2166"/>
                </a:lnTo>
                <a:lnTo>
                  <a:pt x="2702" y="2117"/>
                </a:lnTo>
                <a:lnTo>
                  <a:pt x="2531" y="2093"/>
                </a:lnTo>
                <a:lnTo>
                  <a:pt x="2410" y="2117"/>
                </a:lnTo>
                <a:lnTo>
                  <a:pt x="2264" y="2141"/>
                </a:lnTo>
                <a:lnTo>
                  <a:pt x="2118" y="2166"/>
                </a:lnTo>
                <a:lnTo>
                  <a:pt x="1947" y="2239"/>
                </a:lnTo>
                <a:lnTo>
                  <a:pt x="1801" y="2312"/>
                </a:lnTo>
                <a:lnTo>
                  <a:pt x="1680" y="2409"/>
                </a:lnTo>
                <a:lnTo>
                  <a:pt x="1558" y="2506"/>
                </a:lnTo>
                <a:lnTo>
                  <a:pt x="1485" y="2628"/>
                </a:lnTo>
                <a:lnTo>
                  <a:pt x="1242" y="2652"/>
                </a:lnTo>
                <a:lnTo>
                  <a:pt x="1023" y="2677"/>
                </a:lnTo>
                <a:lnTo>
                  <a:pt x="220" y="2677"/>
                </a:lnTo>
                <a:lnTo>
                  <a:pt x="171" y="2701"/>
                </a:lnTo>
                <a:lnTo>
                  <a:pt x="122" y="2725"/>
                </a:lnTo>
                <a:lnTo>
                  <a:pt x="74" y="2774"/>
                </a:lnTo>
                <a:lnTo>
                  <a:pt x="25" y="2823"/>
                </a:lnTo>
                <a:lnTo>
                  <a:pt x="1" y="2896"/>
                </a:lnTo>
                <a:lnTo>
                  <a:pt x="25" y="4258"/>
                </a:lnTo>
                <a:lnTo>
                  <a:pt x="49" y="5597"/>
                </a:lnTo>
                <a:lnTo>
                  <a:pt x="98" y="7349"/>
                </a:lnTo>
                <a:lnTo>
                  <a:pt x="195" y="9076"/>
                </a:lnTo>
                <a:lnTo>
                  <a:pt x="195" y="9879"/>
                </a:lnTo>
                <a:lnTo>
                  <a:pt x="195" y="10706"/>
                </a:lnTo>
                <a:lnTo>
                  <a:pt x="171" y="11534"/>
                </a:lnTo>
                <a:lnTo>
                  <a:pt x="122" y="12337"/>
                </a:lnTo>
                <a:lnTo>
                  <a:pt x="98" y="12994"/>
                </a:lnTo>
                <a:lnTo>
                  <a:pt x="98" y="13626"/>
                </a:lnTo>
                <a:lnTo>
                  <a:pt x="122" y="14916"/>
                </a:lnTo>
                <a:lnTo>
                  <a:pt x="122" y="14965"/>
                </a:lnTo>
                <a:lnTo>
                  <a:pt x="147" y="15038"/>
                </a:lnTo>
                <a:lnTo>
                  <a:pt x="195" y="15086"/>
                </a:lnTo>
                <a:lnTo>
                  <a:pt x="244" y="15111"/>
                </a:lnTo>
                <a:lnTo>
                  <a:pt x="268" y="15184"/>
                </a:lnTo>
                <a:lnTo>
                  <a:pt x="317" y="15257"/>
                </a:lnTo>
                <a:lnTo>
                  <a:pt x="487" y="15354"/>
                </a:lnTo>
                <a:lnTo>
                  <a:pt x="706" y="15403"/>
                </a:lnTo>
                <a:lnTo>
                  <a:pt x="925" y="15427"/>
                </a:lnTo>
                <a:lnTo>
                  <a:pt x="1144" y="15451"/>
                </a:lnTo>
                <a:lnTo>
                  <a:pt x="1607" y="15451"/>
                </a:lnTo>
                <a:lnTo>
                  <a:pt x="2020" y="15427"/>
                </a:lnTo>
                <a:lnTo>
                  <a:pt x="3140" y="15403"/>
                </a:lnTo>
                <a:lnTo>
                  <a:pt x="4259" y="15378"/>
                </a:lnTo>
                <a:lnTo>
                  <a:pt x="5378" y="15330"/>
                </a:lnTo>
                <a:lnTo>
                  <a:pt x="6498" y="15281"/>
                </a:lnTo>
                <a:lnTo>
                  <a:pt x="7617" y="15232"/>
                </a:lnTo>
                <a:lnTo>
                  <a:pt x="8736" y="15208"/>
                </a:lnTo>
                <a:lnTo>
                  <a:pt x="9855" y="15232"/>
                </a:lnTo>
                <a:lnTo>
                  <a:pt x="10950" y="15257"/>
                </a:lnTo>
                <a:lnTo>
                  <a:pt x="13140" y="15305"/>
                </a:lnTo>
                <a:lnTo>
                  <a:pt x="14235" y="15330"/>
                </a:lnTo>
                <a:lnTo>
                  <a:pt x="15330" y="15330"/>
                </a:lnTo>
                <a:lnTo>
                  <a:pt x="16449" y="15305"/>
                </a:lnTo>
                <a:lnTo>
                  <a:pt x="17544" y="15208"/>
                </a:lnTo>
                <a:lnTo>
                  <a:pt x="17642" y="15184"/>
                </a:lnTo>
                <a:lnTo>
                  <a:pt x="17715" y="15135"/>
                </a:lnTo>
                <a:lnTo>
                  <a:pt x="17788" y="15184"/>
                </a:lnTo>
                <a:lnTo>
                  <a:pt x="17861" y="15208"/>
                </a:lnTo>
                <a:lnTo>
                  <a:pt x="17958" y="15232"/>
                </a:lnTo>
                <a:lnTo>
                  <a:pt x="18031" y="15208"/>
                </a:lnTo>
                <a:lnTo>
                  <a:pt x="18104" y="15184"/>
                </a:lnTo>
                <a:lnTo>
                  <a:pt x="18177" y="15111"/>
                </a:lnTo>
                <a:lnTo>
                  <a:pt x="18201" y="15038"/>
                </a:lnTo>
                <a:lnTo>
                  <a:pt x="18226" y="14940"/>
                </a:lnTo>
                <a:lnTo>
                  <a:pt x="18201" y="14186"/>
                </a:lnTo>
                <a:lnTo>
                  <a:pt x="18226" y="13432"/>
                </a:lnTo>
                <a:lnTo>
                  <a:pt x="18250" y="12677"/>
                </a:lnTo>
                <a:lnTo>
                  <a:pt x="18250" y="11923"/>
                </a:lnTo>
                <a:lnTo>
                  <a:pt x="18201" y="8711"/>
                </a:lnTo>
                <a:lnTo>
                  <a:pt x="18177" y="7081"/>
                </a:lnTo>
                <a:lnTo>
                  <a:pt x="18104" y="5475"/>
                </a:lnTo>
                <a:lnTo>
                  <a:pt x="18080" y="4794"/>
                </a:lnTo>
                <a:lnTo>
                  <a:pt x="18031" y="4137"/>
                </a:lnTo>
                <a:lnTo>
                  <a:pt x="17982" y="3480"/>
                </a:lnTo>
                <a:lnTo>
                  <a:pt x="17982" y="2798"/>
                </a:lnTo>
                <a:lnTo>
                  <a:pt x="17982" y="2750"/>
                </a:lnTo>
                <a:lnTo>
                  <a:pt x="17958" y="2701"/>
                </a:lnTo>
                <a:lnTo>
                  <a:pt x="17885" y="2652"/>
                </a:lnTo>
                <a:lnTo>
                  <a:pt x="17788" y="2628"/>
                </a:lnTo>
                <a:lnTo>
                  <a:pt x="17715" y="2628"/>
                </a:lnTo>
                <a:lnTo>
                  <a:pt x="17617" y="2579"/>
                </a:lnTo>
                <a:lnTo>
                  <a:pt x="17496" y="2555"/>
                </a:lnTo>
                <a:lnTo>
                  <a:pt x="17106" y="2555"/>
                </a:lnTo>
                <a:lnTo>
                  <a:pt x="16839" y="2604"/>
                </a:lnTo>
                <a:lnTo>
                  <a:pt x="16595" y="2628"/>
                </a:lnTo>
                <a:lnTo>
                  <a:pt x="15963" y="2652"/>
                </a:lnTo>
                <a:lnTo>
                  <a:pt x="15330" y="2628"/>
                </a:lnTo>
                <a:lnTo>
                  <a:pt x="14990" y="2604"/>
                </a:lnTo>
                <a:lnTo>
                  <a:pt x="14625" y="2555"/>
                </a:lnTo>
                <a:lnTo>
                  <a:pt x="14260" y="2555"/>
                </a:lnTo>
                <a:lnTo>
                  <a:pt x="14089" y="2579"/>
                </a:lnTo>
                <a:lnTo>
                  <a:pt x="13943" y="2628"/>
                </a:lnTo>
                <a:lnTo>
                  <a:pt x="13846" y="2263"/>
                </a:lnTo>
                <a:lnTo>
                  <a:pt x="13773" y="1874"/>
                </a:lnTo>
                <a:lnTo>
                  <a:pt x="13700" y="1509"/>
                </a:lnTo>
                <a:lnTo>
                  <a:pt x="13578" y="1168"/>
                </a:lnTo>
                <a:lnTo>
                  <a:pt x="13505" y="1022"/>
                </a:lnTo>
                <a:lnTo>
                  <a:pt x="13432" y="852"/>
                </a:lnTo>
                <a:lnTo>
                  <a:pt x="13335" y="706"/>
                </a:lnTo>
                <a:lnTo>
                  <a:pt x="13238" y="584"/>
                </a:lnTo>
                <a:lnTo>
                  <a:pt x="13092" y="463"/>
                </a:lnTo>
                <a:lnTo>
                  <a:pt x="12946" y="341"/>
                </a:lnTo>
                <a:lnTo>
                  <a:pt x="12775" y="268"/>
                </a:lnTo>
                <a:lnTo>
                  <a:pt x="12581" y="171"/>
                </a:lnTo>
                <a:lnTo>
                  <a:pt x="12386" y="146"/>
                </a:lnTo>
                <a:lnTo>
                  <a:pt x="12191" y="98"/>
                </a:lnTo>
                <a:lnTo>
                  <a:pt x="11802" y="98"/>
                </a:lnTo>
                <a:lnTo>
                  <a:pt x="11023" y="122"/>
                </a:lnTo>
                <a:lnTo>
                  <a:pt x="10488" y="122"/>
                </a:lnTo>
                <a:lnTo>
                  <a:pt x="9953" y="98"/>
                </a:lnTo>
                <a:lnTo>
                  <a:pt x="8882" y="25"/>
                </a:lnTo>
                <a:lnTo>
                  <a:pt x="8298" y="0"/>
                </a:lnTo>
                <a:close/>
              </a:path>
            </a:pathLst>
          </a:custGeom>
          <a:solidFill>
            <a:srgbClr val="65677F"/>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73;p40">
            <a:hlinkClick r:id="rId4"/>
          </p:cNvPr>
          <p:cNvSpPr/>
          <p:nvPr/>
        </p:nvSpPr>
        <p:spPr>
          <a:xfrm>
            <a:off x="6157333" y="745421"/>
            <a:ext cx="681075" cy="584595"/>
          </a:xfrm>
          <a:custGeom>
            <a:avLst/>
            <a:gdLst/>
            <a:ahLst/>
            <a:cxnLst/>
            <a:rect l="l" t="t" r="r" b="b"/>
            <a:pathLst>
              <a:path w="19735" h="11437" extrusionOk="0">
                <a:moveTo>
                  <a:pt x="17155" y="1363"/>
                </a:moveTo>
                <a:lnTo>
                  <a:pt x="17058" y="1387"/>
                </a:lnTo>
                <a:lnTo>
                  <a:pt x="16985" y="1460"/>
                </a:lnTo>
                <a:lnTo>
                  <a:pt x="16936" y="1533"/>
                </a:lnTo>
                <a:lnTo>
                  <a:pt x="16912" y="1777"/>
                </a:lnTo>
                <a:lnTo>
                  <a:pt x="16912" y="1825"/>
                </a:lnTo>
                <a:lnTo>
                  <a:pt x="16936" y="1874"/>
                </a:lnTo>
                <a:lnTo>
                  <a:pt x="16985" y="1971"/>
                </a:lnTo>
                <a:lnTo>
                  <a:pt x="17082" y="2044"/>
                </a:lnTo>
                <a:lnTo>
                  <a:pt x="17204" y="2069"/>
                </a:lnTo>
                <a:lnTo>
                  <a:pt x="17277" y="2069"/>
                </a:lnTo>
                <a:lnTo>
                  <a:pt x="17374" y="2093"/>
                </a:lnTo>
                <a:lnTo>
                  <a:pt x="17496" y="2069"/>
                </a:lnTo>
                <a:lnTo>
                  <a:pt x="17593" y="2020"/>
                </a:lnTo>
                <a:lnTo>
                  <a:pt x="17666" y="1947"/>
                </a:lnTo>
                <a:lnTo>
                  <a:pt x="17691" y="1874"/>
                </a:lnTo>
                <a:lnTo>
                  <a:pt x="17715" y="1801"/>
                </a:lnTo>
                <a:lnTo>
                  <a:pt x="17715" y="1655"/>
                </a:lnTo>
                <a:lnTo>
                  <a:pt x="17642" y="1533"/>
                </a:lnTo>
                <a:lnTo>
                  <a:pt x="17593" y="1485"/>
                </a:lnTo>
                <a:lnTo>
                  <a:pt x="17545" y="1436"/>
                </a:lnTo>
                <a:lnTo>
                  <a:pt x="17447" y="1387"/>
                </a:lnTo>
                <a:lnTo>
                  <a:pt x="17326" y="1387"/>
                </a:lnTo>
                <a:lnTo>
                  <a:pt x="17277" y="1363"/>
                </a:lnTo>
                <a:close/>
                <a:moveTo>
                  <a:pt x="16523" y="511"/>
                </a:moveTo>
                <a:lnTo>
                  <a:pt x="16888" y="560"/>
                </a:lnTo>
                <a:lnTo>
                  <a:pt x="17058" y="609"/>
                </a:lnTo>
                <a:lnTo>
                  <a:pt x="17228" y="657"/>
                </a:lnTo>
                <a:lnTo>
                  <a:pt x="17374" y="730"/>
                </a:lnTo>
                <a:lnTo>
                  <a:pt x="17520" y="828"/>
                </a:lnTo>
                <a:lnTo>
                  <a:pt x="17642" y="949"/>
                </a:lnTo>
                <a:lnTo>
                  <a:pt x="17764" y="1071"/>
                </a:lnTo>
                <a:lnTo>
                  <a:pt x="17861" y="1217"/>
                </a:lnTo>
                <a:lnTo>
                  <a:pt x="17934" y="1387"/>
                </a:lnTo>
                <a:lnTo>
                  <a:pt x="17983" y="1533"/>
                </a:lnTo>
                <a:lnTo>
                  <a:pt x="18031" y="1704"/>
                </a:lnTo>
                <a:lnTo>
                  <a:pt x="18056" y="2044"/>
                </a:lnTo>
                <a:lnTo>
                  <a:pt x="18031" y="2385"/>
                </a:lnTo>
                <a:lnTo>
                  <a:pt x="18031" y="2726"/>
                </a:lnTo>
                <a:lnTo>
                  <a:pt x="17958" y="3504"/>
                </a:lnTo>
                <a:lnTo>
                  <a:pt x="17885" y="4283"/>
                </a:lnTo>
                <a:lnTo>
                  <a:pt x="17861" y="4331"/>
                </a:lnTo>
                <a:lnTo>
                  <a:pt x="17739" y="4380"/>
                </a:lnTo>
                <a:lnTo>
                  <a:pt x="17593" y="4453"/>
                </a:lnTo>
                <a:lnTo>
                  <a:pt x="17520" y="4502"/>
                </a:lnTo>
                <a:lnTo>
                  <a:pt x="17472" y="4575"/>
                </a:lnTo>
                <a:lnTo>
                  <a:pt x="17472" y="4599"/>
                </a:lnTo>
                <a:lnTo>
                  <a:pt x="17496" y="4648"/>
                </a:lnTo>
                <a:lnTo>
                  <a:pt x="17569" y="4672"/>
                </a:lnTo>
                <a:lnTo>
                  <a:pt x="17618" y="4696"/>
                </a:lnTo>
                <a:lnTo>
                  <a:pt x="17764" y="4696"/>
                </a:lnTo>
                <a:lnTo>
                  <a:pt x="17812" y="4672"/>
                </a:lnTo>
                <a:lnTo>
                  <a:pt x="17764" y="4891"/>
                </a:lnTo>
                <a:lnTo>
                  <a:pt x="17715" y="4867"/>
                </a:lnTo>
                <a:lnTo>
                  <a:pt x="17569" y="4818"/>
                </a:lnTo>
                <a:lnTo>
                  <a:pt x="17423" y="4769"/>
                </a:lnTo>
                <a:lnTo>
                  <a:pt x="17350" y="4769"/>
                </a:lnTo>
                <a:lnTo>
                  <a:pt x="17326" y="4794"/>
                </a:lnTo>
                <a:lnTo>
                  <a:pt x="17301" y="4842"/>
                </a:lnTo>
                <a:lnTo>
                  <a:pt x="17301" y="4915"/>
                </a:lnTo>
                <a:lnTo>
                  <a:pt x="17374" y="4988"/>
                </a:lnTo>
                <a:lnTo>
                  <a:pt x="17472" y="5061"/>
                </a:lnTo>
                <a:lnTo>
                  <a:pt x="17593" y="5134"/>
                </a:lnTo>
                <a:lnTo>
                  <a:pt x="17691" y="5159"/>
                </a:lnTo>
                <a:lnTo>
                  <a:pt x="17642" y="5353"/>
                </a:lnTo>
                <a:lnTo>
                  <a:pt x="17569" y="5329"/>
                </a:lnTo>
                <a:lnTo>
                  <a:pt x="17374" y="5256"/>
                </a:lnTo>
                <a:lnTo>
                  <a:pt x="17277" y="5207"/>
                </a:lnTo>
                <a:lnTo>
                  <a:pt x="17155" y="5183"/>
                </a:lnTo>
                <a:lnTo>
                  <a:pt x="17131" y="5207"/>
                </a:lnTo>
                <a:lnTo>
                  <a:pt x="17107" y="5232"/>
                </a:lnTo>
                <a:lnTo>
                  <a:pt x="17082" y="5305"/>
                </a:lnTo>
                <a:lnTo>
                  <a:pt x="17107" y="5378"/>
                </a:lnTo>
                <a:lnTo>
                  <a:pt x="17131" y="5426"/>
                </a:lnTo>
                <a:lnTo>
                  <a:pt x="17228" y="5548"/>
                </a:lnTo>
                <a:lnTo>
                  <a:pt x="17374" y="5645"/>
                </a:lnTo>
                <a:lnTo>
                  <a:pt x="17545" y="5694"/>
                </a:lnTo>
                <a:lnTo>
                  <a:pt x="17399" y="6059"/>
                </a:lnTo>
                <a:lnTo>
                  <a:pt x="17253" y="6010"/>
                </a:lnTo>
                <a:lnTo>
                  <a:pt x="17107" y="5937"/>
                </a:lnTo>
                <a:lnTo>
                  <a:pt x="17034" y="5864"/>
                </a:lnTo>
                <a:lnTo>
                  <a:pt x="16961" y="5791"/>
                </a:lnTo>
                <a:lnTo>
                  <a:pt x="16888" y="5718"/>
                </a:lnTo>
                <a:lnTo>
                  <a:pt x="16790" y="5645"/>
                </a:lnTo>
                <a:lnTo>
                  <a:pt x="16742" y="5621"/>
                </a:lnTo>
                <a:lnTo>
                  <a:pt x="16693" y="5645"/>
                </a:lnTo>
                <a:lnTo>
                  <a:pt x="16644" y="5670"/>
                </a:lnTo>
                <a:lnTo>
                  <a:pt x="16620" y="5743"/>
                </a:lnTo>
                <a:lnTo>
                  <a:pt x="16644" y="5840"/>
                </a:lnTo>
                <a:lnTo>
                  <a:pt x="16669" y="5962"/>
                </a:lnTo>
                <a:lnTo>
                  <a:pt x="16742" y="6059"/>
                </a:lnTo>
                <a:lnTo>
                  <a:pt x="16815" y="6156"/>
                </a:lnTo>
                <a:lnTo>
                  <a:pt x="16912" y="6229"/>
                </a:lnTo>
                <a:lnTo>
                  <a:pt x="17034" y="6302"/>
                </a:lnTo>
                <a:lnTo>
                  <a:pt x="17131" y="6351"/>
                </a:lnTo>
                <a:lnTo>
                  <a:pt x="17253" y="6400"/>
                </a:lnTo>
                <a:lnTo>
                  <a:pt x="17082" y="6740"/>
                </a:lnTo>
                <a:lnTo>
                  <a:pt x="16985" y="6740"/>
                </a:lnTo>
                <a:lnTo>
                  <a:pt x="16790" y="6643"/>
                </a:lnTo>
                <a:lnTo>
                  <a:pt x="16596" y="6546"/>
                </a:lnTo>
                <a:lnTo>
                  <a:pt x="16401" y="6424"/>
                </a:lnTo>
                <a:lnTo>
                  <a:pt x="16231" y="6278"/>
                </a:lnTo>
                <a:lnTo>
                  <a:pt x="16158" y="6278"/>
                </a:lnTo>
                <a:lnTo>
                  <a:pt x="16133" y="6302"/>
                </a:lnTo>
                <a:lnTo>
                  <a:pt x="16133" y="6327"/>
                </a:lnTo>
                <a:lnTo>
                  <a:pt x="16182" y="6448"/>
                </a:lnTo>
                <a:lnTo>
                  <a:pt x="16255" y="6546"/>
                </a:lnTo>
                <a:lnTo>
                  <a:pt x="16401" y="6740"/>
                </a:lnTo>
                <a:lnTo>
                  <a:pt x="16571" y="6886"/>
                </a:lnTo>
                <a:lnTo>
                  <a:pt x="16790" y="7008"/>
                </a:lnTo>
                <a:lnTo>
                  <a:pt x="16888" y="7057"/>
                </a:lnTo>
                <a:lnTo>
                  <a:pt x="16669" y="7373"/>
                </a:lnTo>
                <a:lnTo>
                  <a:pt x="16401" y="7251"/>
                </a:lnTo>
                <a:lnTo>
                  <a:pt x="16158" y="7154"/>
                </a:lnTo>
                <a:lnTo>
                  <a:pt x="15987" y="7057"/>
                </a:lnTo>
                <a:lnTo>
                  <a:pt x="15817" y="6935"/>
                </a:lnTo>
                <a:lnTo>
                  <a:pt x="15647" y="6813"/>
                </a:lnTo>
                <a:lnTo>
                  <a:pt x="15476" y="6740"/>
                </a:lnTo>
                <a:lnTo>
                  <a:pt x="15428" y="6740"/>
                </a:lnTo>
                <a:lnTo>
                  <a:pt x="15403" y="6765"/>
                </a:lnTo>
                <a:lnTo>
                  <a:pt x="15379" y="6789"/>
                </a:lnTo>
                <a:lnTo>
                  <a:pt x="15379" y="6813"/>
                </a:lnTo>
                <a:lnTo>
                  <a:pt x="15403" y="6935"/>
                </a:lnTo>
                <a:lnTo>
                  <a:pt x="15452" y="7032"/>
                </a:lnTo>
                <a:lnTo>
                  <a:pt x="15525" y="7130"/>
                </a:lnTo>
                <a:lnTo>
                  <a:pt x="15598" y="7227"/>
                </a:lnTo>
                <a:lnTo>
                  <a:pt x="15768" y="7373"/>
                </a:lnTo>
                <a:lnTo>
                  <a:pt x="15963" y="7495"/>
                </a:lnTo>
                <a:lnTo>
                  <a:pt x="16133" y="7616"/>
                </a:lnTo>
                <a:lnTo>
                  <a:pt x="16352" y="7689"/>
                </a:lnTo>
                <a:lnTo>
                  <a:pt x="16036" y="7957"/>
                </a:lnTo>
                <a:lnTo>
                  <a:pt x="15866" y="7884"/>
                </a:lnTo>
                <a:lnTo>
                  <a:pt x="15671" y="7811"/>
                </a:lnTo>
                <a:lnTo>
                  <a:pt x="15501" y="7738"/>
                </a:lnTo>
                <a:lnTo>
                  <a:pt x="15330" y="7665"/>
                </a:lnTo>
                <a:lnTo>
                  <a:pt x="14892" y="7422"/>
                </a:lnTo>
                <a:lnTo>
                  <a:pt x="14649" y="7300"/>
                </a:lnTo>
                <a:lnTo>
                  <a:pt x="14430" y="7227"/>
                </a:lnTo>
                <a:lnTo>
                  <a:pt x="14406" y="7227"/>
                </a:lnTo>
                <a:lnTo>
                  <a:pt x="14406" y="7251"/>
                </a:lnTo>
                <a:lnTo>
                  <a:pt x="14454" y="7373"/>
                </a:lnTo>
                <a:lnTo>
                  <a:pt x="14503" y="7495"/>
                </a:lnTo>
                <a:lnTo>
                  <a:pt x="14600" y="7592"/>
                </a:lnTo>
                <a:lnTo>
                  <a:pt x="14698" y="7689"/>
                </a:lnTo>
                <a:lnTo>
                  <a:pt x="14892" y="7860"/>
                </a:lnTo>
                <a:lnTo>
                  <a:pt x="15111" y="8006"/>
                </a:lnTo>
                <a:lnTo>
                  <a:pt x="15355" y="8127"/>
                </a:lnTo>
                <a:lnTo>
                  <a:pt x="15622" y="8249"/>
                </a:lnTo>
                <a:lnTo>
                  <a:pt x="15379" y="8371"/>
                </a:lnTo>
                <a:lnTo>
                  <a:pt x="15111" y="8492"/>
                </a:lnTo>
                <a:lnTo>
                  <a:pt x="15038" y="8419"/>
                </a:lnTo>
                <a:lnTo>
                  <a:pt x="14917" y="8371"/>
                </a:lnTo>
                <a:lnTo>
                  <a:pt x="14698" y="8249"/>
                </a:lnTo>
                <a:lnTo>
                  <a:pt x="14454" y="8176"/>
                </a:lnTo>
                <a:lnTo>
                  <a:pt x="14235" y="8079"/>
                </a:lnTo>
                <a:lnTo>
                  <a:pt x="14016" y="7957"/>
                </a:lnTo>
                <a:lnTo>
                  <a:pt x="13797" y="7811"/>
                </a:lnTo>
                <a:lnTo>
                  <a:pt x="13578" y="7689"/>
                </a:lnTo>
                <a:lnTo>
                  <a:pt x="13359" y="7568"/>
                </a:lnTo>
                <a:lnTo>
                  <a:pt x="13335" y="7592"/>
                </a:lnTo>
                <a:lnTo>
                  <a:pt x="13311" y="7616"/>
                </a:lnTo>
                <a:lnTo>
                  <a:pt x="13384" y="7738"/>
                </a:lnTo>
                <a:lnTo>
                  <a:pt x="13432" y="7860"/>
                </a:lnTo>
                <a:lnTo>
                  <a:pt x="13627" y="8054"/>
                </a:lnTo>
                <a:lnTo>
                  <a:pt x="13822" y="8249"/>
                </a:lnTo>
                <a:lnTo>
                  <a:pt x="14041" y="8419"/>
                </a:lnTo>
                <a:lnTo>
                  <a:pt x="14284" y="8565"/>
                </a:lnTo>
                <a:lnTo>
                  <a:pt x="14552" y="8687"/>
                </a:lnTo>
                <a:lnTo>
                  <a:pt x="14211" y="8760"/>
                </a:lnTo>
                <a:lnTo>
                  <a:pt x="13870" y="8833"/>
                </a:lnTo>
                <a:lnTo>
                  <a:pt x="13724" y="8736"/>
                </a:lnTo>
                <a:lnTo>
                  <a:pt x="13578" y="8663"/>
                </a:lnTo>
                <a:lnTo>
                  <a:pt x="13286" y="8492"/>
                </a:lnTo>
                <a:lnTo>
                  <a:pt x="13092" y="8322"/>
                </a:lnTo>
                <a:lnTo>
                  <a:pt x="12897" y="8152"/>
                </a:lnTo>
                <a:lnTo>
                  <a:pt x="12678" y="7981"/>
                </a:lnTo>
                <a:lnTo>
                  <a:pt x="12483" y="7835"/>
                </a:lnTo>
                <a:lnTo>
                  <a:pt x="12435" y="7835"/>
                </a:lnTo>
                <a:lnTo>
                  <a:pt x="12410" y="7860"/>
                </a:lnTo>
                <a:lnTo>
                  <a:pt x="12386" y="7884"/>
                </a:lnTo>
                <a:lnTo>
                  <a:pt x="12386" y="7908"/>
                </a:lnTo>
                <a:lnTo>
                  <a:pt x="12435" y="8030"/>
                </a:lnTo>
                <a:lnTo>
                  <a:pt x="12508" y="8176"/>
                </a:lnTo>
                <a:lnTo>
                  <a:pt x="12654" y="8395"/>
                </a:lnTo>
                <a:lnTo>
                  <a:pt x="12848" y="8614"/>
                </a:lnTo>
                <a:lnTo>
                  <a:pt x="13043" y="8784"/>
                </a:lnTo>
                <a:lnTo>
                  <a:pt x="13189" y="8906"/>
                </a:lnTo>
                <a:lnTo>
                  <a:pt x="12727" y="8906"/>
                </a:lnTo>
                <a:lnTo>
                  <a:pt x="12556" y="8760"/>
                </a:lnTo>
                <a:lnTo>
                  <a:pt x="12410" y="8638"/>
                </a:lnTo>
                <a:lnTo>
                  <a:pt x="12094" y="8322"/>
                </a:lnTo>
                <a:lnTo>
                  <a:pt x="11729" y="8054"/>
                </a:lnTo>
                <a:lnTo>
                  <a:pt x="11680" y="8054"/>
                </a:lnTo>
                <a:lnTo>
                  <a:pt x="11656" y="8079"/>
                </a:lnTo>
                <a:lnTo>
                  <a:pt x="11632" y="8103"/>
                </a:lnTo>
                <a:lnTo>
                  <a:pt x="11632" y="8152"/>
                </a:lnTo>
                <a:lnTo>
                  <a:pt x="11899" y="8517"/>
                </a:lnTo>
                <a:lnTo>
                  <a:pt x="12167" y="8857"/>
                </a:lnTo>
                <a:lnTo>
                  <a:pt x="12191" y="8882"/>
                </a:lnTo>
                <a:lnTo>
                  <a:pt x="12118" y="8882"/>
                </a:lnTo>
                <a:lnTo>
                  <a:pt x="11753" y="8833"/>
                </a:lnTo>
                <a:lnTo>
                  <a:pt x="11632" y="8663"/>
                </a:lnTo>
                <a:lnTo>
                  <a:pt x="11486" y="8517"/>
                </a:lnTo>
                <a:lnTo>
                  <a:pt x="11218" y="8176"/>
                </a:lnTo>
                <a:lnTo>
                  <a:pt x="10926" y="7860"/>
                </a:lnTo>
                <a:lnTo>
                  <a:pt x="10878" y="7835"/>
                </a:lnTo>
                <a:lnTo>
                  <a:pt x="10853" y="7835"/>
                </a:lnTo>
                <a:lnTo>
                  <a:pt x="10780" y="7860"/>
                </a:lnTo>
                <a:lnTo>
                  <a:pt x="10732" y="7908"/>
                </a:lnTo>
                <a:lnTo>
                  <a:pt x="10732" y="7957"/>
                </a:lnTo>
                <a:lnTo>
                  <a:pt x="10756" y="8006"/>
                </a:lnTo>
                <a:lnTo>
                  <a:pt x="10926" y="8322"/>
                </a:lnTo>
                <a:lnTo>
                  <a:pt x="11145" y="8638"/>
                </a:lnTo>
                <a:lnTo>
                  <a:pt x="11242" y="8736"/>
                </a:lnTo>
                <a:lnTo>
                  <a:pt x="10659" y="8614"/>
                </a:lnTo>
                <a:lnTo>
                  <a:pt x="10513" y="8492"/>
                </a:lnTo>
                <a:lnTo>
                  <a:pt x="10391" y="8273"/>
                </a:lnTo>
                <a:lnTo>
                  <a:pt x="10269" y="8054"/>
                </a:lnTo>
                <a:lnTo>
                  <a:pt x="10221" y="8006"/>
                </a:lnTo>
                <a:lnTo>
                  <a:pt x="10172" y="8006"/>
                </a:lnTo>
                <a:lnTo>
                  <a:pt x="10123" y="8030"/>
                </a:lnTo>
                <a:lnTo>
                  <a:pt x="10075" y="8079"/>
                </a:lnTo>
                <a:lnTo>
                  <a:pt x="10075" y="8176"/>
                </a:lnTo>
                <a:lnTo>
                  <a:pt x="10075" y="8298"/>
                </a:lnTo>
                <a:lnTo>
                  <a:pt x="10099" y="8395"/>
                </a:lnTo>
                <a:lnTo>
                  <a:pt x="10123" y="8492"/>
                </a:lnTo>
                <a:lnTo>
                  <a:pt x="9856" y="8419"/>
                </a:lnTo>
                <a:lnTo>
                  <a:pt x="9807" y="8273"/>
                </a:lnTo>
                <a:lnTo>
                  <a:pt x="9734" y="8103"/>
                </a:lnTo>
                <a:lnTo>
                  <a:pt x="9685" y="8079"/>
                </a:lnTo>
                <a:lnTo>
                  <a:pt x="9661" y="8103"/>
                </a:lnTo>
                <a:lnTo>
                  <a:pt x="9612" y="8225"/>
                </a:lnTo>
                <a:lnTo>
                  <a:pt x="9637" y="8371"/>
                </a:lnTo>
                <a:lnTo>
                  <a:pt x="9637" y="8371"/>
                </a:lnTo>
                <a:lnTo>
                  <a:pt x="9199" y="8249"/>
                </a:lnTo>
                <a:lnTo>
                  <a:pt x="8566" y="8079"/>
                </a:lnTo>
                <a:lnTo>
                  <a:pt x="8250" y="7957"/>
                </a:lnTo>
                <a:lnTo>
                  <a:pt x="7933" y="7835"/>
                </a:lnTo>
                <a:lnTo>
                  <a:pt x="7641" y="7689"/>
                </a:lnTo>
                <a:lnTo>
                  <a:pt x="7374" y="7519"/>
                </a:lnTo>
                <a:lnTo>
                  <a:pt x="7106" y="7300"/>
                </a:lnTo>
                <a:lnTo>
                  <a:pt x="6863" y="7057"/>
                </a:lnTo>
                <a:lnTo>
                  <a:pt x="6814" y="7008"/>
                </a:lnTo>
                <a:lnTo>
                  <a:pt x="6741" y="6984"/>
                </a:lnTo>
                <a:lnTo>
                  <a:pt x="6692" y="6886"/>
                </a:lnTo>
                <a:lnTo>
                  <a:pt x="6571" y="6813"/>
                </a:lnTo>
                <a:lnTo>
                  <a:pt x="6473" y="6813"/>
                </a:lnTo>
                <a:lnTo>
                  <a:pt x="6400" y="6862"/>
                </a:lnTo>
                <a:lnTo>
                  <a:pt x="6352" y="6886"/>
                </a:lnTo>
                <a:lnTo>
                  <a:pt x="5865" y="7422"/>
                </a:lnTo>
                <a:lnTo>
                  <a:pt x="5354" y="7933"/>
                </a:lnTo>
                <a:lnTo>
                  <a:pt x="4794" y="8395"/>
                </a:lnTo>
                <a:lnTo>
                  <a:pt x="4235" y="8857"/>
                </a:lnTo>
                <a:lnTo>
                  <a:pt x="3699" y="9222"/>
                </a:lnTo>
                <a:lnTo>
                  <a:pt x="3140" y="9563"/>
                </a:lnTo>
                <a:lnTo>
                  <a:pt x="2580" y="9904"/>
                </a:lnTo>
                <a:lnTo>
                  <a:pt x="2288" y="10050"/>
                </a:lnTo>
                <a:lnTo>
                  <a:pt x="2045" y="10123"/>
                </a:lnTo>
                <a:lnTo>
                  <a:pt x="1923" y="10171"/>
                </a:lnTo>
                <a:lnTo>
                  <a:pt x="1777" y="10171"/>
                </a:lnTo>
                <a:lnTo>
                  <a:pt x="1729" y="10123"/>
                </a:lnTo>
                <a:lnTo>
                  <a:pt x="1680" y="10074"/>
                </a:lnTo>
                <a:lnTo>
                  <a:pt x="1656" y="10001"/>
                </a:lnTo>
                <a:lnTo>
                  <a:pt x="1631" y="9904"/>
                </a:lnTo>
                <a:lnTo>
                  <a:pt x="1631" y="9782"/>
                </a:lnTo>
                <a:lnTo>
                  <a:pt x="1704" y="9685"/>
                </a:lnTo>
                <a:lnTo>
                  <a:pt x="1875" y="9612"/>
                </a:lnTo>
                <a:lnTo>
                  <a:pt x="2045" y="9539"/>
                </a:lnTo>
                <a:lnTo>
                  <a:pt x="2361" y="9320"/>
                </a:lnTo>
                <a:lnTo>
                  <a:pt x="2994" y="8906"/>
                </a:lnTo>
                <a:lnTo>
                  <a:pt x="3918" y="8298"/>
                </a:lnTo>
                <a:lnTo>
                  <a:pt x="4356" y="8030"/>
                </a:lnTo>
                <a:lnTo>
                  <a:pt x="4527" y="7884"/>
                </a:lnTo>
                <a:lnTo>
                  <a:pt x="4697" y="7714"/>
                </a:lnTo>
                <a:lnTo>
                  <a:pt x="4721" y="7665"/>
                </a:lnTo>
                <a:lnTo>
                  <a:pt x="4697" y="7616"/>
                </a:lnTo>
                <a:lnTo>
                  <a:pt x="4648" y="7592"/>
                </a:lnTo>
                <a:lnTo>
                  <a:pt x="4624" y="7592"/>
                </a:lnTo>
                <a:lnTo>
                  <a:pt x="4381" y="7665"/>
                </a:lnTo>
                <a:lnTo>
                  <a:pt x="4186" y="7762"/>
                </a:lnTo>
                <a:lnTo>
                  <a:pt x="3772" y="8030"/>
                </a:lnTo>
                <a:lnTo>
                  <a:pt x="2824" y="8638"/>
                </a:lnTo>
                <a:lnTo>
                  <a:pt x="2215" y="8979"/>
                </a:lnTo>
                <a:lnTo>
                  <a:pt x="1899" y="9198"/>
                </a:lnTo>
                <a:lnTo>
                  <a:pt x="1607" y="9417"/>
                </a:lnTo>
                <a:lnTo>
                  <a:pt x="1534" y="9368"/>
                </a:lnTo>
                <a:lnTo>
                  <a:pt x="1437" y="9344"/>
                </a:lnTo>
                <a:lnTo>
                  <a:pt x="1339" y="9344"/>
                </a:lnTo>
                <a:lnTo>
                  <a:pt x="1242" y="9417"/>
                </a:lnTo>
                <a:lnTo>
                  <a:pt x="1169" y="9466"/>
                </a:lnTo>
                <a:lnTo>
                  <a:pt x="1096" y="9539"/>
                </a:lnTo>
                <a:lnTo>
                  <a:pt x="1023" y="9539"/>
                </a:lnTo>
                <a:lnTo>
                  <a:pt x="999" y="9490"/>
                </a:lnTo>
                <a:lnTo>
                  <a:pt x="974" y="9417"/>
                </a:lnTo>
                <a:lnTo>
                  <a:pt x="950" y="9344"/>
                </a:lnTo>
                <a:lnTo>
                  <a:pt x="974" y="9271"/>
                </a:lnTo>
                <a:lnTo>
                  <a:pt x="999" y="9222"/>
                </a:lnTo>
                <a:lnTo>
                  <a:pt x="1072" y="9174"/>
                </a:lnTo>
                <a:lnTo>
                  <a:pt x="1315" y="9174"/>
                </a:lnTo>
                <a:lnTo>
                  <a:pt x="1388" y="9125"/>
                </a:lnTo>
                <a:lnTo>
                  <a:pt x="1437" y="9028"/>
                </a:lnTo>
                <a:lnTo>
                  <a:pt x="1485" y="8955"/>
                </a:lnTo>
                <a:lnTo>
                  <a:pt x="1729" y="8857"/>
                </a:lnTo>
                <a:lnTo>
                  <a:pt x="1996" y="8736"/>
                </a:lnTo>
                <a:lnTo>
                  <a:pt x="2580" y="8468"/>
                </a:lnTo>
                <a:lnTo>
                  <a:pt x="3164" y="8200"/>
                </a:lnTo>
                <a:lnTo>
                  <a:pt x="3772" y="7860"/>
                </a:lnTo>
                <a:lnTo>
                  <a:pt x="4405" y="7495"/>
                </a:lnTo>
                <a:lnTo>
                  <a:pt x="4648" y="7373"/>
                </a:lnTo>
                <a:lnTo>
                  <a:pt x="4892" y="7227"/>
                </a:lnTo>
                <a:lnTo>
                  <a:pt x="5111" y="7032"/>
                </a:lnTo>
                <a:lnTo>
                  <a:pt x="5208" y="6935"/>
                </a:lnTo>
                <a:lnTo>
                  <a:pt x="5281" y="6838"/>
                </a:lnTo>
                <a:lnTo>
                  <a:pt x="5281" y="6789"/>
                </a:lnTo>
                <a:lnTo>
                  <a:pt x="5281" y="6765"/>
                </a:lnTo>
                <a:lnTo>
                  <a:pt x="5232" y="6740"/>
                </a:lnTo>
                <a:lnTo>
                  <a:pt x="5208" y="6740"/>
                </a:lnTo>
                <a:lnTo>
                  <a:pt x="5062" y="6765"/>
                </a:lnTo>
                <a:lnTo>
                  <a:pt x="4940" y="6813"/>
                </a:lnTo>
                <a:lnTo>
                  <a:pt x="4697" y="6935"/>
                </a:lnTo>
                <a:lnTo>
                  <a:pt x="4235" y="7227"/>
                </a:lnTo>
                <a:lnTo>
                  <a:pt x="3699" y="7543"/>
                </a:lnTo>
                <a:lnTo>
                  <a:pt x="3164" y="7835"/>
                </a:lnTo>
                <a:lnTo>
                  <a:pt x="2605" y="8127"/>
                </a:lnTo>
                <a:lnTo>
                  <a:pt x="2045" y="8395"/>
                </a:lnTo>
                <a:lnTo>
                  <a:pt x="1704" y="8541"/>
                </a:lnTo>
                <a:lnTo>
                  <a:pt x="1534" y="8590"/>
                </a:lnTo>
                <a:lnTo>
                  <a:pt x="1388" y="8687"/>
                </a:lnTo>
                <a:lnTo>
                  <a:pt x="1291" y="8638"/>
                </a:lnTo>
                <a:lnTo>
                  <a:pt x="1120" y="8614"/>
                </a:lnTo>
                <a:lnTo>
                  <a:pt x="974" y="8638"/>
                </a:lnTo>
                <a:lnTo>
                  <a:pt x="804" y="8614"/>
                </a:lnTo>
                <a:lnTo>
                  <a:pt x="682" y="8273"/>
                </a:lnTo>
                <a:lnTo>
                  <a:pt x="1047" y="8127"/>
                </a:lnTo>
                <a:lnTo>
                  <a:pt x="2142" y="7738"/>
                </a:lnTo>
                <a:lnTo>
                  <a:pt x="4332" y="6935"/>
                </a:lnTo>
                <a:lnTo>
                  <a:pt x="6327" y="6181"/>
                </a:lnTo>
                <a:lnTo>
                  <a:pt x="7422" y="5767"/>
                </a:lnTo>
                <a:lnTo>
                  <a:pt x="7690" y="5645"/>
                </a:lnTo>
                <a:lnTo>
                  <a:pt x="7787" y="5597"/>
                </a:lnTo>
                <a:lnTo>
                  <a:pt x="7909" y="5499"/>
                </a:lnTo>
                <a:lnTo>
                  <a:pt x="8079" y="5499"/>
                </a:lnTo>
                <a:lnTo>
                  <a:pt x="8055" y="5524"/>
                </a:lnTo>
                <a:lnTo>
                  <a:pt x="8055" y="5597"/>
                </a:lnTo>
                <a:lnTo>
                  <a:pt x="8079" y="5694"/>
                </a:lnTo>
                <a:lnTo>
                  <a:pt x="8128" y="5791"/>
                </a:lnTo>
                <a:lnTo>
                  <a:pt x="8201" y="5840"/>
                </a:lnTo>
                <a:lnTo>
                  <a:pt x="8639" y="6035"/>
                </a:lnTo>
                <a:lnTo>
                  <a:pt x="9101" y="6205"/>
                </a:lnTo>
                <a:lnTo>
                  <a:pt x="9564" y="6327"/>
                </a:lnTo>
                <a:lnTo>
                  <a:pt x="10050" y="6424"/>
                </a:lnTo>
                <a:lnTo>
                  <a:pt x="10537" y="6497"/>
                </a:lnTo>
                <a:lnTo>
                  <a:pt x="11023" y="6521"/>
                </a:lnTo>
                <a:lnTo>
                  <a:pt x="11510" y="6497"/>
                </a:lnTo>
                <a:lnTo>
                  <a:pt x="11997" y="6448"/>
                </a:lnTo>
                <a:lnTo>
                  <a:pt x="12459" y="6351"/>
                </a:lnTo>
                <a:lnTo>
                  <a:pt x="12921" y="6229"/>
                </a:lnTo>
                <a:lnTo>
                  <a:pt x="13384" y="6083"/>
                </a:lnTo>
                <a:lnTo>
                  <a:pt x="13870" y="5889"/>
                </a:lnTo>
                <a:lnTo>
                  <a:pt x="14308" y="5670"/>
                </a:lnTo>
                <a:lnTo>
                  <a:pt x="14722" y="5402"/>
                </a:lnTo>
                <a:lnTo>
                  <a:pt x="14917" y="5256"/>
                </a:lnTo>
                <a:lnTo>
                  <a:pt x="15111" y="5086"/>
                </a:lnTo>
                <a:lnTo>
                  <a:pt x="15257" y="4915"/>
                </a:lnTo>
                <a:lnTo>
                  <a:pt x="15403" y="4745"/>
                </a:lnTo>
                <a:lnTo>
                  <a:pt x="15452" y="4672"/>
                </a:lnTo>
                <a:lnTo>
                  <a:pt x="15452" y="4575"/>
                </a:lnTo>
                <a:lnTo>
                  <a:pt x="15428" y="4502"/>
                </a:lnTo>
                <a:lnTo>
                  <a:pt x="15379" y="4453"/>
                </a:lnTo>
                <a:lnTo>
                  <a:pt x="15306" y="4404"/>
                </a:lnTo>
                <a:lnTo>
                  <a:pt x="15233" y="4380"/>
                </a:lnTo>
                <a:lnTo>
                  <a:pt x="15160" y="4380"/>
                </a:lnTo>
                <a:lnTo>
                  <a:pt x="15063" y="4404"/>
                </a:lnTo>
                <a:lnTo>
                  <a:pt x="14746" y="4623"/>
                </a:lnTo>
                <a:lnTo>
                  <a:pt x="14406" y="4842"/>
                </a:lnTo>
                <a:lnTo>
                  <a:pt x="14089" y="5086"/>
                </a:lnTo>
                <a:lnTo>
                  <a:pt x="13749" y="5280"/>
                </a:lnTo>
                <a:lnTo>
                  <a:pt x="13359" y="5475"/>
                </a:lnTo>
                <a:lnTo>
                  <a:pt x="12970" y="5621"/>
                </a:lnTo>
                <a:lnTo>
                  <a:pt x="12581" y="5743"/>
                </a:lnTo>
                <a:lnTo>
                  <a:pt x="12167" y="5840"/>
                </a:lnTo>
                <a:lnTo>
                  <a:pt x="11729" y="5913"/>
                </a:lnTo>
                <a:lnTo>
                  <a:pt x="11291" y="5937"/>
                </a:lnTo>
                <a:lnTo>
                  <a:pt x="10853" y="5937"/>
                </a:lnTo>
                <a:lnTo>
                  <a:pt x="10415" y="5913"/>
                </a:lnTo>
                <a:lnTo>
                  <a:pt x="9977" y="5840"/>
                </a:lnTo>
                <a:lnTo>
                  <a:pt x="9539" y="5743"/>
                </a:lnTo>
                <a:lnTo>
                  <a:pt x="9126" y="5597"/>
                </a:lnTo>
                <a:lnTo>
                  <a:pt x="8712" y="5451"/>
                </a:lnTo>
                <a:lnTo>
                  <a:pt x="8785" y="5353"/>
                </a:lnTo>
                <a:lnTo>
                  <a:pt x="8858" y="5280"/>
                </a:lnTo>
                <a:lnTo>
                  <a:pt x="8907" y="5183"/>
                </a:lnTo>
                <a:lnTo>
                  <a:pt x="8931" y="5110"/>
                </a:lnTo>
                <a:lnTo>
                  <a:pt x="8931" y="5013"/>
                </a:lnTo>
                <a:lnTo>
                  <a:pt x="8882" y="4915"/>
                </a:lnTo>
                <a:lnTo>
                  <a:pt x="8834" y="4842"/>
                </a:lnTo>
                <a:lnTo>
                  <a:pt x="8761" y="4794"/>
                </a:lnTo>
                <a:lnTo>
                  <a:pt x="8688" y="4769"/>
                </a:lnTo>
                <a:lnTo>
                  <a:pt x="8566" y="4794"/>
                </a:lnTo>
                <a:lnTo>
                  <a:pt x="8323" y="4867"/>
                </a:lnTo>
                <a:lnTo>
                  <a:pt x="8201" y="4915"/>
                </a:lnTo>
                <a:lnTo>
                  <a:pt x="8055" y="4940"/>
                </a:lnTo>
                <a:lnTo>
                  <a:pt x="7933" y="4940"/>
                </a:lnTo>
                <a:lnTo>
                  <a:pt x="7812" y="4915"/>
                </a:lnTo>
                <a:lnTo>
                  <a:pt x="7714" y="4842"/>
                </a:lnTo>
                <a:lnTo>
                  <a:pt x="7617" y="4721"/>
                </a:lnTo>
                <a:lnTo>
                  <a:pt x="7617" y="4696"/>
                </a:lnTo>
                <a:lnTo>
                  <a:pt x="7641" y="4672"/>
                </a:lnTo>
                <a:lnTo>
                  <a:pt x="7714" y="4599"/>
                </a:lnTo>
                <a:lnTo>
                  <a:pt x="7812" y="4550"/>
                </a:lnTo>
                <a:lnTo>
                  <a:pt x="7958" y="4502"/>
                </a:lnTo>
                <a:lnTo>
                  <a:pt x="8250" y="4429"/>
                </a:lnTo>
                <a:lnTo>
                  <a:pt x="8420" y="4404"/>
                </a:lnTo>
                <a:lnTo>
                  <a:pt x="10269" y="3991"/>
                </a:lnTo>
                <a:lnTo>
                  <a:pt x="12118" y="3553"/>
                </a:lnTo>
                <a:lnTo>
                  <a:pt x="12970" y="3383"/>
                </a:lnTo>
                <a:lnTo>
                  <a:pt x="13189" y="3334"/>
                </a:lnTo>
                <a:lnTo>
                  <a:pt x="13408" y="3261"/>
                </a:lnTo>
                <a:lnTo>
                  <a:pt x="13603" y="3188"/>
                </a:lnTo>
                <a:lnTo>
                  <a:pt x="13773" y="3066"/>
                </a:lnTo>
                <a:lnTo>
                  <a:pt x="13846" y="2993"/>
                </a:lnTo>
                <a:lnTo>
                  <a:pt x="13846" y="2896"/>
                </a:lnTo>
                <a:lnTo>
                  <a:pt x="13895" y="2847"/>
                </a:lnTo>
                <a:lnTo>
                  <a:pt x="13895" y="2750"/>
                </a:lnTo>
                <a:lnTo>
                  <a:pt x="13895" y="2555"/>
                </a:lnTo>
                <a:lnTo>
                  <a:pt x="13919" y="2385"/>
                </a:lnTo>
                <a:lnTo>
                  <a:pt x="13943" y="2215"/>
                </a:lnTo>
                <a:lnTo>
                  <a:pt x="13992" y="2044"/>
                </a:lnTo>
                <a:lnTo>
                  <a:pt x="14065" y="1874"/>
                </a:lnTo>
                <a:lnTo>
                  <a:pt x="14138" y="1728"/>
                </a:lnTo>
                <a:lnTo>
                  <a:pt x="14211" y="1582"/>
                </a:lnTo>
                <a:lnTo>
                  <a:pt x="14333" y="1436"/>
                </a:lnTo>
                <a:lnTo>
                  <a:pt x="14552" y="1193"/>
                </a:lnTo>
                <a:lnTo>
                  <a:pt x="14844" y="974"/>
                </a:lnTo>
                <a:lnTo>
                  <a:pt x="15136" y="779"/>
                </a:lnTo>
                <a:lnTo>
                  <a:pt x="15476" y="657"/>
                </a:lnTo>
                <a:lnTo>
                  <a:pt x="15817" y="560"/>
                </a:lnTo>
                <a:lnTo>
                  <a:pt x="16158" y="511"/>
                </a:lnTo>
                <a:close/>
                <a:moveTo>
                  <a:pt x="16182" y="0"/>
                </a:moveTo>
                <a:lnTo>
                  <a:pt x="15817" y="49"/>
                </a:lnTo>
                <a:lnTo>
                  <a:pt x="15476" y="122"/>
                </a:lnTo>
                <a:lnTo>
                  <a:pt x="15136" y="268"/>
                </a:lnTo>
                <a:lnTo>
                  <a:pt x="14795" y="414"/>
                </a:lnTo>
                <a:lnTo>
                  <a:pt x="14503" y="633"/>
                </a:lnTo>
                <a:lnTo>
                  <a:pt x="14235" y="852"/>
                </a:lnTo>
                <a:lnTo>
                  <a:pt x="13992" y="1120"/>
                </a:lnTo>
                <a:lnTo>
                  <a:pt x="13797" y="1387"/>
                </a:lnTo>
                <a:lnTo>
                  <a:pt x="13651" y="1704"/>
                </a:lnTo>
                <a:lnTo>
                  <a:pt x="13530" y="2044"/>
                </a:lnTo>
                <a:lnTo>
                  <a:pt x="13505" y="2215"/>
                </a:lnTo>
                <a:lnTo>
                  <a:pt x="13481" y="2385"/>
                </a:lnTo>
                <a:lnTo>
                  <a:pt x="13481" y="2580"/>
                </a:lnTo>
                <a:lnTo>
                  <a:pt x="13481" y="2750"/>
                </a:lnTo>
                <a:lnTo>
                  <a:pt x="13481" y="2774"/>
                </a:lnTo>
                <a:lnTo>
                  <a:pt x="13238" y="2799"/>
                </a:lnTo>
                <a:lnTo>
                  <a:pt x="12994" y="2847"/>
                </a:lnTo>
                <a:lnTo>
                  <a:pt x="12532" y="2945"/>
                </a:lnTo>
                <a:lnTo>
                  <a:pt x="11802" y="3115"/>
                </a:lnTo>
                <a:lnTo>
                  <a:pt x="11048" y="3261"/>
                </a:lnTo>
                <a:lnTo>
                  <a:pt x="8104" y="3918"/>
                </a:lnTo>
                <a:lnTo>
                  <a:pt x="7885" y="3967"/>
                </a:lnTo>
                <a:lnTo>
                  <a:pt x="7666" y="4015"/>
                </a:lnTo>
                <a:lnTo>
                  <a:pt x="7447" y="4113"/>
                </a:lnTo>
                <a:lnTo>
                  <a:pt x="7276" y="4210"/>
                </a:lnTo>
                <a:lnTo>
                  <a:pt x="7203" y="4283"/>
                </a:lnTo>
                <a:lnTo>
                  <a:pt x="7130" y="4356"/>
                </a:lnTo>
                <a:lnTo>
                  <a:pt x="7082" y="4429"/>
                </a:lnTo>
                <a:lnTo>
                  <a:pt x="7057" y="4526"/>
                </a:lnTo>
                <a:lnTo>
                  <a:pt x="7033" y="4623"/>
                </a:lnTo>
                <a:lnTo>
                  <a:pt x="7033" y="4721"/>
                </a:lnTo>
                <a:lnTo>
                  <a:pt x="7057" y="4842"/>
                </a:lnTo>
                <a:lnTo>
                  <a:pt x="7106" y="4988"/>
                </a:lnTo>
                <a:lnTo>
                  <a:pt x="7155" y="5086"/>
                </a:lnTo>
                <a:lnTo>
                  <a:pt x="7228" y="5183"/>
                </a:lnTo>
                <a:lnTo>
                  <a:pt x="7301" y="5280"/>
                </a:lnTo>
                <a:lnTo>
                  <a:pt x="7374" y="5329"/>
                </a:lnTo>
                <a:lnTo>
                  <a:pt x="7057" y="5451"/>
                </a:lnTo>
                <a:lnTo>
                  <a:pt x="6765" y="5572"/>
                </a:lnTo>
                <a:lnTo>
                  <a:pt x="6035" y="5816"/>
                </a:lnTo>
                <a:lnTo>
                  <a:pt x="5305" y="6059"/>
                </a:lnTo>
                <a:lnTo>
                  <a:pt x="2191" y="7154"/>
                </a:lnTo>
                <a:lnTo>
                  <a:pt x="731" y="7689"/>
                </a:lnTo>
                <a:lnTo>
                  <a:pt x="512" y="7762"/>
                </a:lnTo>
                <a:lnTo>
                  <a:pt x="342" y="7860"/>
                </a:lnTo>
                <a:lnTo>
                  <a:pt x="196" y="8006"/>
                </a:lnTo>
                <a:lnTo>
                  <a:pt x="123" y="8079"/>
                </a:lnTo>
                <a:lnTo>
                  <a:pt x="74" y="8176"/>
                </a:lnTo>
                <a:lnTo>
                  <a:pt x="25" y="8322"/>
                </a:lnTo>
                <a:lnTo>
                  <a:pt x="1" y="8468"/>
                </a:lnTo>
                <a:lnTo>
                  <a:pt x="1" y="8565"/>
                </a:lnTo>
                <a:lnTo>
                  <a:pt x="50" y="8687"/>
                </a:lnTo>
                <a:lnTo>
                  <a:pt x="123" y="8784"/>
                </a:lnTo>
                <a:lnTo>
                  <a:pt x="196" y="8857"/>
                </a:lnTo>
                <a:lnTo>
                  <a:pt x="293" y="8930"/>
                </a:lnTo>
                <a:lnTo>
                  <a:pt x="415" y="9003"/>
                </a:lnTo>
                <a:lnTo>
                  <a:pt x="366" y="9125"/>
                </a:lnTo>
                <a:lnTo>
                  <a:pt x="317" y="9271"/>
                </a:lnTo>
                <a:lnTo>
                  <a:pt x="317" y="9417"/>
                </a:lnTo>
                <a:lnTo>
                  <a:pt x="317" y="9563"/>
                </a:lnTo>
                <a:lnTo>
                  <a:pt x="366" y="9685"/>
                </a:lnTo>
                <a:lnTo>
                  <a:pt x="415" y="9782"/>
                </a:lnTo>
                <a:lnTo>
                  <a:pt x="488" y="9879"/>
                </a:lnTo>
                <a:lnTo>
                  <a:pt x="561" y="9952"/>
                </a:lnTo>
                <a:lnTo>
                  <a:pt x="682" y="10001"/>
                </a:lnTo>
                <a:lnTo>
                  <a:pt x="780" y="10025"/>
                </a:lnTo>
                <a:lnTo>
                  <a:pt x="901" y="10050"/>
                </a:lnTo>
                <a:lnTo>
                  <a:pt x="1023" y="10050"/>
                </a:lnTo>
                <a:lnTo>
                  <a:pt x="1047" y="10196"/>
                </a:lnTo>
                <a:lnTo>
                  <a:pt x="1096" y="10317"/>
                </a:lnTo>
                <a:lnTo>
                  <a:pt x="1193" y="10415"/>
                </a:lnTo>
                <a:lnTo>
                  <a:pt x="1315" y="10512"/>
                </a:lnTo>
                <a:lnTo>
                  <a:pt x="1412" y="10561"/>
                </a:lnTo>
                <a:lnTo>
                  <a:pt x="1534" y="10609"/>
                </a:lnTo>
                <a:lnTo>
                  <a:pt x="1656" y="10658"/>
                </a:lnTo>
                <a:lnTo>
                  <a:pt x="1996" y="10658"/>
                </a:lnTo>
                <a:lnTo>
                  <a:pt x="2240" y="10609"/>
                </a:lnTo>
                <a:lnTo>
                  <a:pt x="2459" y="10536"/>
                </a:lnTo>
                <a:lnTo>
                  <a:pt x="2702" y="10415"/>
                </a:lnTo>
                <a:lnTo>
                  <a:pt x="3140" y="10196"/>
                </a:lnTo>
                <a:lnTo>
                  <a:pt x="3578" y="9928"/>
                </a:lnTo>
                <a:lnTo>
                  <a:pt x="4040" y="9636"/>
                </a:lnTo>
                <a:lnTo>
                  <a:pt x="4478" y="9320"/>
                </a:lnTo>
                <a:lnTo>
                  <a:pt x="4892" y="9003"/>
                </a:lnTo>
                <a:lnTo>
                  <a:pt x="5305" y="8663"/>
                </a:lnTo>
                <a:lnTo>
                  <a:pt x="5719" y="8298"/>
                </a:lnTo>
                <a:lnTo>
                  <a:pt x="6108" y="7933"/>
                </a:lnTo>
                <a:lnTo>
                  <a:pt x="6473" y="7543"/>
                </a:lnTo>
                <a:lnTo>
                  <a:pt x="6717" y="7787"/>
                </a:lnTo>
                <a:lnTo>
                  <a:pt x="7009" y="8030"/>
                </a:lnTo>
                <a:lnTo>
                  <a:pt x="7325" y="8200"/>
                </a:lnTo>
                <a:lnTo>
                  <a:pt x="7641" y="8371"/>
                </a:lnTo>
                <a:lnTo>
                  <a:pt x="7982" y="8517"/>
                </a:lnTo>
                <a:lnTo>
                  <a:pt x="8347" y="8614"/>
                </a:lnTo>
                <a:lnTo>
                  <a:pt x="9053" y="8809"/>
                </a:lnTo>
                <a:lnTo>
                  <a:pt x="10221" y="9101"/>
                </a:lnTo>
                <a:lnTo>
                  <a:pt x="10829" y="9198"/>
                </a:lnTo>
                <a:lnTo>
                  <a:pt x="11413" y="9295"/>
                </a:lnTo>
                <a:lnTo>
                  <a:pt x="11364" y="9368"/>
                </a:lnTo>
                <a:lnTo>
                  <a:pt x="11291" y="9758"/>
                </a:lnTo>
                <a:lnTo>
                  <a:pt x="11194" y="10147"/>
                </a:lnTo>
                <a:lnTo>
                  <a:pt x="11145" y="10536"/>
                </a:lnTo>
                <a:lnTo>
                  <a:pt x="11121" y="10926"/>
                </a:lnTo>
                <a:lnTo>
                  <a:pt x="11121" y="10999"/>
                </a:lnTo>
                <a:lnTo>
                  <a:pt x="11169" y="11072"/>
                </a:lnTo>
                <a:lnTo>
                  <a:pt x="11218" y="11096"/>
                </a:lnTo>
                <a:lnTo>
                  <a:pt x="11291" y="11096"/>
                </a:lnTo>
                <a:lnTo>
                  <a:pt x="11340" y="11169"/>
                </a:lnTo>
                <a:lnTo>
                  <a:pt x="11388" y="11218"/>
                </a:lnTo>
                <a:lnTo>
                  <a:pt x="11534" y="11291"/>
                </a:lnTo>
                <a:lnTo>
                  <a:pt x="11729" y="11388"/>
                </a:lnTo>
                <a:lnTo>
                  <a:pt x="11826" y="11437"/>
                </a:lnTo>
                <a:lnTo>
                  <a:pt x="11972" y="11437"/>
                </a:lnTo>
                <a:lnTo>
                  <a:pt x="12021" y="11412"/>
                </a:lnTo>
                <a:lnTo>
                  <a:pt x="12070" y="11364"/>
                </a:lnTo>
                <a:lnTo>
                  <a:pt x="12070" y="11339"/>
                </a:lnTo>
                <a:lnTo>
                  <a:pt x="12070" y="11218"/>
                </a:lnTo>
                <a:lnTo>
                  <a:pt x="12045" y="11193"/>
                </a:lnTo>
                <a:lnTo>
                  <a:pt x="11997" y="11145"/>
                </a:lnTo>
                <a:lnTo>
                  <a:pt x="11851" y="11072"/>
                </a:lnTo>
                <a:lnTo>
                  <a:pt x="11705" y="10999"/>
                </a:lnTo>
                <a:lnTo>
                  <a:pt x="11632" y="10974"/>
                </a:lnTo>
                <a:lnTo>
                  <a:pt x="11997" y="10877"/>
                </a:lnTo>
                <a:lnTo>
                  <a:pt x="12094" y="10828"/>
                </a:lnTo>
                <a:lnTo>
                  <a:pt x="12118" y="10780"/>
                </a:lnTo>
                <a:lnTo>
                  <a:pt x="12143" y="10707"/>
                </a:lnTo>
                <a:lnTo>
                  <a:pt x="12143" y="10634"/>
                </a:lnTo>
                <a:lnTo>
                  <a:pt x="12118" y="10561"/>
                </a:lnTo>
                <a:lnTo>
                  <a:pt x="12070" y="10512"/>
                </a:lnTo>
                <a:lnTo>
                  <a:pt x="11997" y="10488"/>
                </a:lnTo>
                <a:lnTo>
                  <a:pt x="11899" y="10488"/>
                </a:lnTo>
                <a:lnTo>
                  <a:pt x="11753" y="10512"/>
                </a:lnTo>
                <a:lnTo>
                  <a:pt x="11510" y="10585"/>
                </a:lnTo>
                <a:lnTo>
                  <a:pt x="11559" y="10366"/>
                </a:lnTo>
                <a:lnTo>
                  <a:pt x="11583" y="10147"/>
                </a:lnTo>
                <a:lnTo>
                  <a:pt x="11632" y="9952"/>
                </a:lnTo>
                <a:lnTo>
                  <a:pt x="11705" y="9758"/>
                </a:lnTo>
                <a:lnTo>
                  <a:pt x="11826" y="9393"/>
                </a:lnTo>
                <a:lnTo>
                  <a:pt x="11826" y="9368"/>
                </a:lnTo>
                <a:lnTo>
                  <a:pt x="11899" y="9368"/>
                </a:lnTo>
                <a:lnTo>
                  <a:pt x="11924" y="9539"/>
                </a:lnTo>
                <a:lnTo>
                  <a:pt x="11972" y="9733"/>
                </a:lnTo>
                <a:lnTo>
                  <a:pt x="12094" y="10074"/>
                </a:lnTo>
                <a:lnTo>
                  <a:pt x="12216" y="10415"/>
                </a:lnTo>
                <a:lnTo>
                  <a:pt x="12337" y="10731"/>
                </a:lnTo>
                <a:lnTo>
                  <a:pt x="12337" y="10780"/>
                </a:lnTo>
                <a:lnTo>
                  <a:pt x="12386" y="10853"/>
                </a:lnTo>
                <a:lnTo>
                  <a:pt x="12435" y="10926"/>
                </a:lnTo>
                <a:lnTo>
                  <a:pt x="12605" y="11047"/>
                </a:lnTo>
                <a:lnTo>
                  <a:pt x="12800" y="11193"/>
                </a:lnTo>
                <a:lnTo>
                  <a:pt x="13019" y="11291"/>
                </a:lnTo>
                <a:lnTo>
                  <a:pt x="13116" y="11315"/>
                </a:lnTo>
                <a:lnTo>
                  <a:pt x="13189" y="11315"/>
                </a:lnTo>
                <a:lnTo>
                  <a:pt x="13238" y="11266"/>
                </a:lnTo>
                <a:lnTo>
                  <a:pt x="13286" y="11218"/>
                </a:lnTo>
                <a:lnTo>
                  <a:pt x="13311" y="11169"/>
                </a:lnTo>
                <a:lnTo>
                  <a:pt x="13311" y="11096"/>
                </a:lnTo>
                <a:lnTo>
                  <a:pt x="13286" y="11023"/>
                </a:lnTo>
                <a:lnTo>
                  <a:pt x="13213" y="10950"/>
                </a:lnTo>
                <a:lnTo>
                  <a:pt x="13116" y="10901"/>
                </a:lnTo>
                <a:lnTo>
                  <a:pt x="13457" y="10901"/>
                </a:lnTo>
                <a:lnTo>
                  <a:pt x="13603" y="10877"/>
                </a:lnTo>
                <a:lnTo>
                  <a:pt x="13676" y="10853"/>
                </a:lnTo>
                <a:lnTo>
                  <a:pt x="13724" y="10804"/>
                </a:lnTo>
                <a:lnTo>
                  <a:pt x="13773" y="10731"/>
                </a:lnTo>
                <a:lnTo>
                  <a:pt x="13773" y="10658"/>
                </a:lnTo>
                <a:lnTo>
                  <a:pt x="13773" y="10609"/>
                </a:lnTo>
                <a:lnTo>
                  <a:pt x="13724" y="10536"/>
                </a:lnTo>
                <a:lnTo>
                  <a:pt x="13676" y="10488"/>
                </a:lnTo>
                <a:lnTo>
                  <a:pt x="13627" y="10463"/>
                </a:lnTo>
                <a:lnTo>
                  <a:pt x="13481" y="10439"/>
                </a:lnTo>
                <a:lnTo>
                  <a:pt x="13019" y="10439"/>
                </a:lnTo>
                <a:lnTo>
                  <a:pt x="12824" y="10463"/>
                </a:lnTo>
                <a:lnTo>
                  <a:pt x="12556" y="9831"/>
                </a:lnTo>
                <a:lnTo>
                  <a:pt x="12410" y="9417"/>
                </a:lnTo>
                <a:lnTo>
                  <a:pt x="12848" y="9441"/>
                </a:lnTo>
                <a:lnTo>
                  <a:pt x="13189" y="9417"/>
                </a:lnTo>
                <a:lnTo>
                  <a:pt x="13554" y="9417"/>
                </a:lnTo>
                <a:lnTo>
                  <a:pt x="13895" y="9368"/>
                </a:lnTo>
                <a:lnTo>
                  <a:pt x="14211" y="9295"/>
                </a:lnTo>
                <a:lnTo>
                  <a:pt x="14552" y="9222"/>
                </a:lnTo>
                <a:lnTo>
                  <a:pt x="14868" y="9125"/>
                </a:lnTo>
                <a:lnTo>
                  <a:pt x="15184" y="9003"/>
                </a:lnTo>
                <a:lnTo>
                  <a:pt x="15476" y="8882"/>
                </a:lnTo>
                <a:lnTo>
                  <a:pt x="15768" y="8736"/>
                </a:lnTo>
                <a:lnTo>
                  <a:pt x="16036" y="8565"/>
                </a:lnTo>
                <a:lnTo>
                  <a:pt x="16304" y="8371"/>
                </a:lnTo>
                <a:lnTo>
                  <a:pt x="16571" y="8152"/>
                </a:lnTo>
                <a:lnTo>
                  <a:pt x="16790" y="7933"/>
                </a:lnTo>
                <a:lnTo>
                  <a:pt x="17034" y="7689"/>
                </a:lnTo>
                <a:lnTo>
                  <a:pt x="17228" y="7422"/>
                </a:lnTo>
                <a:lnTo>
                  <a:pt x="17423" y="7154"/>
                </a:lnTo>
                <a:lnTo>
                  <a:pt x="17545" y="7105"/>
                </a:lnTo>
                <a:lnTo>
                  <a:pt x="17666" y="7057"/>
                </a:lnTo>
                <a:lnTo>
                  <a:pt x="17691" y="7008"/>
                </a:lnTo>
                <a:lnTo>
                  <a:pt x="17691" y="6959"/>
                </a:lnTo>
                <a:lnTo>
                  <a:pt x="17666" y="6911"/>
                </a:lnTo>
                <a:lnTo>
                  <a:pt x="17642" y="6862"/>
                </a:lnTo>
                <a:lnTo>
                  <a:pt x="17593" y="6862"/>
                </a:lnTo>
                <a:lnTo>
                  <a:pt x="17739" y="6619"/>
                </a:lnTo>
                <a:lnTo>
                  <a:pt x="17837" y="6351"/>
                </a:lnTo>
                <a:lnTo>
                  <a:pt x="18007" y="5937"/>
                </a:lnTo>
                <a:lnTo>
                  <a:pt x="18129" y="5524"/>
                </a:lnTo>
                <a:lnTo>
                  <a:pt x="18226" y="5086"/>
                </a:lnTo>
                <a:lnTo>
                  <a:pt x="18323" y="4672"/>
                </a:lnTo>
                <a:lnTo>
                  <a:pt x="18396" y="4234"/>
                </a:lnTo>
                <a:lnTo>
                  <a:pt x="18445" y="3796"/>
                </a:lnTo>
                <a:lnTo>
                  <a:pt x="18518" y="2920"/>
                </a:lnTo>
                <a:lnTo>
                  <a:pt x="18542" y="2653"/>
                </a:lnTo>
                <a:lnTo>
                  <a:pt x="18786" y="2774"/>
                </a:lnTo>
                <a:lnTo>
                  <a:pt x="19029" y="2872"/>
                </a:lnTo>
                <a:lnTo>
                  <a:pt x="19150" y="2896"/>
                </a:lnTo>
                <a:lnTo>
                  <a:pt x="19223" y="2872"/>
                </a:lnTo>
                <a:lnTo>
                  <a:pt x="19296" y="2799"/>
                </a:lnTo>
                <a:lnTo>
                  <a:pt x="19345" y="2726"/>
                </a:lnTo>
                <a:lnTo>
                  <a:pt x="19369" y="2628"/>
                </a:lnTo>
                <a:lnTo>
                  <a:pt x="19369" y="2531"/>
                </a:lnTo>
                <a:lnTo>
                  <a:pt x="19321" y="2434"/>
                </a:lnTo>
                <a:lnTo>
                  <a:pt x="19248" y="2361"/>
                </a:lnTo>
                <a:lnTo>
                  <a:pt x="19102" y="2288"/>
                </a:lnTo>
                <a:lnTo>
                  <a:pt x="18956" y="2215"/>
                </a:lnTo>
                <a:lnTo>
                  <a:pt x="18737" y="2117"/>
                </a:lnTo>
                <a:lnTo>
                  <a:pt x="18980" y="2020"/>
                </a:lnTo>
                <a:lnTo>
                  <a:pt x="19199" y="1947"/>
                </a:lnTo>
                <a:lnTo>
                  <a:pt x="19394" y="1874"/>
                </a:lnTo>
                <a:lnTo>
                  <a:pt x="19588" y="1801"/>
                </a:lnTo>
                <a:lnTo>
                  <a:pt x="19661" y="1728"/>
                </a:lnTo>
                <a:lnTo>
                  <a:pt x="19710" y="1655"/>
                </a:lnTo>
                <a:lnTo>
                  <a:pt x="19734" y="1582"/>
                </a:lnTo>
                <a:lnTo>
                  <a:pt x="19686" y="1460"/>
                </a:lnTo>
                <a:lnTo>
                  <a:pt x="19637" y="1387"/>
                </a:lnTo>
                <a:lnTo>
                  <a:pt x="19540" y="1339"/>
                </a:lnTo>
                <a:lnTo>
                  <a:pt x="19442" y="1314"/>
                </a:lnTo>
                <a:lnTo>
                  <a:pt x="19321" y="1314"/>
                </a:lnTo>
                <a:lnTo>
                  <a:pt x="19102" y="1363"/>
                </a:lnTo>
                <a:lnTo>
                  <a:pt x="18883" y="1436"/>
                </a:lnTo>
                <a:lnTo>
                  <a:pt x="18688" y="1509"/>
                </a:lnTo>
                <a:lnTo>
                  <a:pt x="18494" y="1606"/>
                </a:lnTo>
                <a:lnTo>
                  <a:pt x="18445" y="1412"/>
                </a:lnTo>
                <a:lnTo>
                  <a:pt x="18396" y="1217"/>
                </a:lnTo>
                <a:lnTo>
                  <a:pt x="18323" y="1022"/>
                </a:lnTo>
                <a:lnTo>
                  <a:pt x="18202" y="852"/>
                </a:lnTo>
                <a:lnTo>
                  <a:pt x="18080" y="682"/>
                </a:lnTo>
                <a:lnTo>
                  <a:pt x="17934" y="511"/>
                </a:lnTo>
                <a:lnTo>
                  <a:pt x="17764" y="390"/>
                </a:lnTo>
                <a:lnTo>
                  <a:pt x="17545" y="268"/>
                </a:lnTo>
                <a:lnTo>
                  <a:pt x="17228" y="122"/>
                </a:lnTo>
                <a:lnTo>
                  <a:pt x="16888" y="25"/>
                </a:lnTo>
                <a:lnTo>
                  <a:pt x="16523" y="0"/>
                </a:lnTo>
                <a:close/>
              </a:path>
            </a:pathLst>
          </a:custGeom>
          <a:solidFill>
            <a:srgbClr val="65677F"/>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3;p40">
            <a:hlinkClick r:id="rId5"/>
          </p:cNvPr>
          <p:cNvSpPr/>
          <p:nvPr/>
        </p:nvSpPr>
        <p:spPr>
          <a:xfrm>
            <a:off x="6151966" y="1440667"/>
            <a:ext cx="686442" cy="665169"/>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65677F"/>
          </a:solidFill>
          <a:ln>
            <a:solidFill>
              <a:srgbClr val="7030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rot="4782724">
            <a:off x="5979481" y="617645"/>
            <a:ext cx="543383" cy="537693"/>
          </a:xfrm>
          <a:prstGeom prst="rect">
            <a:avLst/>
          </a:prstGeom>
          <a:ln>
            <a:noFill/>
          </a:ln>
        </p:spPr>
      </p:pic>
    </p:spTree>
    <p:extLst>
      <p:ext uri="{BB962C8B-B14F-4D97-AF65-F5344CB8AC3E}">
        <p14:creationId xmlns:p14="http://schemas.microsoft.com/office/powerpoint/2010/main" val="241110100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t="-15000" b="-15000"/>
          </a:stretch>
        </a:blipFill>
        <a:effectLst/>
      </p:bgPr>
    </p:bg>
    <p:spTree>
      <p:nvGrpSpPr>
        <p:cNvPr id="1" name="Shape 403"/>
        <p:cNvGrpSpPr/>
        <p:nvPr/>
      </p:nvGrpSpPr>
      <p:grpSpPr>
        <a:xfrm>
          <a:off x="0" y="0"/>
          <a:ext cx="0" cy="0"/>
          <a:chOff x="0" y="0"/>
          <a:chExt cx="0" cy="0"/>
        </a:xfrm>
      </p:grpSpPr>
      <p:sp>
        <p:nvSpPr>
          <p:cNvPr id="405" name="Google Shape;405;p23"/>
          <p:cNvSpPr txBox="1">
            <a:spLocks noGrp="1"/>
          </p:cNvSpPr>
          <p:nvPr>
            <p:ph type="body" idx="1"/>
          </p:nvPr>
        </p:nvSpPr>
        <p:spPr>
          <a:xfrm>
            <a:off x="0" y="769746"/>
            <a:ext cx="4582160" cy="3459451"/>
          </a:xfrm>
          <a:prstGeom prst="rect">
            <a:avLst/>
          </a:prstGeom>
        </p:spPr>
        <p:txBody>
          <a:bodyPr spcFirstLastPara="1" wrap="square" lIns="91425" tIns="91425" rIns="91425" bIns="91425" anchor="t" anchorCtr="0">
            <a:noAutofit/>
          </a:bodyPr>
          <a:lstStyle/>
          <a:p>
            <a:pPr marL="457200" lvl="1" indent="0">
              <a:spcBef>
                <a:spcPts val="600"/>
              </a:spcBef>
              <a:buNone/>
            </a:pPr>
            <a:r>
              <a:rPr lang="en-US" sz="1800" dirty="0" smtClean="0">
                <a:solidFill>
                  <a:schemeClr val="tx1"/>
                </a:solidFill>
              </a:rPr>
              <a:t>Brittany “Bee” Thorp </a:t>
            </a:r>
            <a:endParaRPr lang="en-US" sz="1800" dirty="0">
              <a:solidFill>
                <a:schemeClr val="tx1"/>
              </a:solidFill>
            </a:endParaRPr>
          </a:p>
          <a:p>
            <a:pPr marL="457200" lvl="1" indent="0">
              <a:spcBef>
                <a:spcPts val="600"/>
              </a:spcBef>
              <a:buNone/>
            </a:pPr>
            <a:r>
              <a:rPr lang="en-US" sz="1800" dirty="0" err="1" smtClean="0">
                <a:hlinkClick r:id="rId4"/>
              </a:rPr>
              <a:t>Brittany.thorp@VDH.Virginia.Gov</a:t>
            </a:r>
            <a:endParaRPr lang="en-US" sz="1800" dirty="0"/>
          </a:p>
          <a:p>
            <a:pPr marL="457200" lvl="1" indent="0">
              <a:spcBef>
                <a:spcPts val="600"/>
              </a:spcBef>
              <a:buNone/>
            </a:pPr>
            <a:endParaRPr lang="en-US" sz="1400" dirty="0" smtClean="0"/>
          </a:p>
          <a:p>
            <a:pPr marL="457200" lvl="1" indent="0">
              <a:spcBef>
                <a:spcPts val="600"/>
              </a:spcBef>
              <a:buNone/>
            </a:pPr>
            <a:r>
              <a:rPr lang="en-US" sz="1800" dirty="0" smtClean="0">
                <a:solidFill>
                  <a:schemeClr val="tx1"/>
                </a:solidFill>
              </a:rPr>
              <a:t>(804) 864-7827</a:t>
            </a:r>
          </a:p>
          <a:p>
            <a:pPr marL="457200" lvl="1" indent="0">
              <a:spcBef>
                <a:spcPts val="600"/>
              </a:spcBef>
              <a:buNone/>
            </a:pPr>
            <a:endParaRPr lang="en-US" sz="1400" dirty="0" smtClean="0">
              <a:solidFill>
                <a:schemeClr val="tx1"/>
              </a:solidFill>
            </a:endParaRPr>
          </a:p>
          <a:p>
            <a:pPr marL="457200" lvl="1" indent="0">
              <a:spcBef>
                <a:spcPts val="600"/>
              </a:spcBef>
              <a:buNone/>
            </a:pPr>
            <a:r>
              <a:rPr lang="en-US" sz="1400" dirty="0" smtClean="0">
                <a:solidFill>
                  <a:schemeClr val="tx1"/>
                </a:solidFill>
              </a:rPr>
              <a:t>Virginia Department of Health</a:t>
            </a:r>
          </a:p>
          <a:p>
            <a:pPr marL="457200" lvl="1" indent="0">
              <a:spcBef>
                <a:spcPts val="600"/>
              </a:spcBef>
              <a:buNone/>
            </a:pPr>
            <a:r>
              <a:rPr lang="en-US" sz="1400" dirty="0" smtClean="0">
                <a:solidFill>
                  <a:schemeClr val="tx1"/>
                </a:solidFill>
              </a:rPr>
              <a:t>Division of Community Nutrition</a:t>
            </a:r>
          </a:p>
          <a:p>
            <a:pPr marL="457200" lvl="1" indent="0">
              <a:spcBef>
                <a:spcPts val="600"/>
              </a:spcBef>
              <a:buNone/>
            </a:pPr>
            <a:r>
              <a:rPr lang="en-US" sz="1400" dirty="0" smtClean="0">
                <a:solidFill>
                  <a:schemeClr val="tx1"/>
                </a:solidFill>
              </a:rPr>
              <a:t>Special Nutrition Programs</a:t>
            </a:r>
          </a:p>
          <a:p>
            <a:pPr marL="457200" lvl="1" indent="0">
              <a:spcBef>
                <a:spcPts val="600"/>
              </a:spcBef>
              <a:buNone/>
            </a:pPr>
            <a:r>
              <a:rPr lang="en-US" sz="1400" dirty="0" smtClean="0">
                <a:solidFill>
                  <a:schemeClr val="tx1"/>
                </a:solidFill>
              </a:rPr>
              <a:t>109 Governors Street, 8</a:t>
            </a:r>
            <a:r>
              <a:rPr lang="en-US" sz="1400" baseline="30000" dirty="0" smtClean="0">
                <a:solidFill>
                  <a:schemeClr val="tx1"/>
                </a:solidFill>
              </a:rPr>
              <a:t>th</a:t>
            </a:r>
            <a:r>
              <a:rPr lang="en-US" sz="1400" dirty="0" smtClean="0">
                <a:solidFill>
                  <a:schemeClr val="tx1"/>
                </a:solidFill>
              </a:rPr>
              <a:t> Floor</a:t>
            </a:r>
          </a:p>
          <a:p>
            <a:pPr marL="457200" lvl="1" indent="0">
              <a:spcBef>
                <a:spcPts val="600"/>
              </a:spcBef>
              <a:buNone/>
            </a:pPr>
            <a:r>
              <a:rPr lang="en-US" sz="1400" dirty="0" smtClean="0">
                <a:solidFill>
                  <a:schemeClr val="tx1"/>
                </a:solidFill>
              </a:rPr>
              <a:t>Richmond, Virginia 23219</a:t>
            </a:r>
            <a:endParaRPr sz="1400" dirty="0">
              <a:solidFill>
                <a:schemeClr val="tx1"/>
              </a:solidFill>
            </a:endParaRPr>
          </a:p>
        </p:txBody>
      </p:sp>
      <p:sp>
        <p:nvSpPr>
          <p:cNvPr id="406" name="Google Shape;406;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17</a:t>
            </a:fld>
            <a:endParaRPr>
              <a:solidFill>
                <a:srgbClr val="FFFFFF"/>
              </a:solidFill>
            </a:endParaRPr>
          </a:p>
        </p:txBody>
      </p:sp>
      <p:sp>
        <p:nvSpPr>
          <p:cNvPr id="404" name="Google Shape;404;p23"/>
          <p:cNvSpPr txBox="1">
            <a:spLocks noGrp="1"/>
          </p:cNvSpPr>
          <p:nvPr>
            <p:ph type="title"/>
          </p:nvPr>
        </p:nvSpPr>
        <p:spPr>
          <a:xfrm>
            <a:off x="378710" y="91032"/>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u="sng" dirty="0" smtClean="0">
                <a:solidFill>
                  <a:schemeClr val="accent1"/>
                </a:solidFill>
              </a:rPr>
              <a:t>Questions? Contact Us! </a:t>
            </a:r>
            <a:endParaRPr u="sng" dirty="0">
              <a:solidFill>
                <a:schemeClr val="accent1"/>
              </a:solidFill>
            </a:endParaRPr>
          </a:p>
        </p:txBody>
      </p:sp>
      <p:sp>
        <p:nvSpPr>
          <p:cNvPr id="6" name="Google Shape;616;p40"/>
          <p:cNvSpPr/>
          <p:nvPr/>
        </p:nvSpPr>
        <p:spPr>
          <a:xfrm>
            <a:off x="44424" y="1206228"/>
            <a:ext cx="417999" cy="404711"/>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6;p40"/>
          <p:cNvSpPr/>
          <p:nvPr/>
        </p:nvSpPr>
        <p:spPr>
          <a:xfrm>
            <a:off x="115944" y="1855242"/>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9;p40"/>
          <p:cNvSpPr/>
          <p:nvPr/>
        </p:nvSpPr>
        <p:spPr>
          <a:xfrm>
            <a:off x="122327" y="2560095"/>
            <a:ext cx="268576" cy="35737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727560" y="4050510"/>
            <a:ext cx="2676525" cy="857250"/>
          </a:xfrm>
          <a:prstGeom prst="rect">
            <a:avLst/>
          </a:prstGeom>
        </p:spPr>
      </p:pic>
      <p:sp>
        <p:nvSpPr>
          <p:cNvPr id="10" name="Google Shape;365;p18"/>
          <p:cNvSpPr txBox="1">
            <a:spLocks/>
          </p:cNvSpPr>
          <p:nvPr/>
        </p:nvSpPr>
        <p:spPr>
          <a:xfrm>
            <a:off x="4582160" y="4816085"/>
            <a:ext cx="3403600" cy="2719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indent="0" algn="ctr"/>
            <a:r>
              <a:rPr lang="en-US" sz="800" dirty="0" smtClean="0">
                <a:solidFill>
                  <a:schemeClr val="bg1"/>
                </a:solidFill>
              </a:rPr>
              <a:t>USDA is an equal opportunity provider</a:t>
            </a:r>
            <a:r>
              <a:rPr lang="en-US" sz="800" dirty="0">
                <a:solidFill>
                  <a:schemeClr val="bg1"/>
                </a:solidFill>
              </a:rPr>
              <a:t> </a:t>
            </a:r>
            <a:r>
              <a:rPr lang="en-US" sz="800" dirty="0" smtClean="0">
                <a:solidFill>
                  <a:schemeClr val="bg1"/>
                </a:solidFill>
              </a:rPr>
              <a:t>and employer.</a:t>
            </a:r>
            <a:endParaRPr lang="en-US" sz="800" dirty="0">
              <a:solidFill>
                <a:schemeClr val="bg1"/>
              </a:solidFill>
            </a:endParaRPr>
          </a:p>
        </p:txBody>
      </p:sp>
    </p:spTree>
    <p:extLst>
      <p:ext uri="{BB962C8B-B14F-4D97-AF65-F5344CB8AC3E}">
        <p14:creationId xmlns:p14="http://schemas.microsoft.com/office/powerpoint/2010/main" val="260893537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1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349" name="Google Shape;349;p16"/>
          <p:cNvSpPr txBox="1">
            <a:spLocks noGrp="1"/>
          </p:cNvSpPr>
          <p:nvPr>
            <p:ph type="title"/>
          </p:nvPr>
        </p:nvSpPr>
        <p:spPr>
          <a:xfrm>
            <a:off x="457200" y="129775"/>
            <a:ext cx="6846711" cy="857400"/>
          </a:xfrm>
          <a:prstGeom prst="rect">
            <a:avLst/>
          </a:prstGeom>
        </p:spPr>
        <p:txBody>
          <a:bodyPr spcFirstLastPara="1" wrap="square" lIns="91425" tIns="91425" rIns="91425" bIns="91425" anchor="b" anchorCtr="0">
            <a:noAutofit/>
          </a:bodyPr>
          <a:lstStyle/>
          <a:p>
            <a:pPr lvl="0"/>
            <a:r>
              <a:rPr lang="en" sz="3200" b="1" dirty="0" smtClean="0">
                <a:solidFill>
                  <a:schemeClr val="accent1"/>
                </a:solidFill>
              </a:rPr>
              <a:t>Webinar Objectives</a:t>
            </a:r>
            <a:endParaRPr dirty="0">
              <a:solidFill>
                <a:schemeClr val="accent1"/>
              </a:solidFill>
            </a:endParaRPr>
          </a:p>
        </p:txBody>
      </p:sp>
      <p:sp>
        <p:nvSpPr>
          <p:cNvPr id="350" name="Google Shape;350;p16"/>
          <p:cNvSpPr txBox="1">
            <a:spLocks noGrp="1"/>
          </p:cNvSpPr>
          <p:nvPr>
            <p:ph type="body" idx="1"/>
          </p:nvPr>
        </p:nvSpPr>
        <p:spPr>
          <a:xfrm>
            <a:off x="457200" y="987175"/>
            <a:ext cx="6314303" cy="1880716"/>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Farm to CACFP 101</a:t>
            </a:r>
            <a:endParaRPr dirty="0">
              <a:solidFill>
                <a:schemeClr val="tx1"/>
              </a:solidFill>
              <a:latin typeface="Chivo Light" panose="020B0604020202020204" charset="0"/>
              <a:cs typeface="Times New Roman" panose="02020603050405020304" pitchFamily="18" charset="0"/>
            </a:endParaRPr>
          </a:p>
          <a:p>
            <a:pPr marL="457200" lvl="0" indent="-393700" algn="l" rtl="0">
              <a:spcBef>
                <a:spcPts val="0"/>
              </a:spcBef>
              <a:spcAft>
                <a:spcPts val="0"/>
              </a:spcAft>
              <a:buSzPts val="2600"/>
              <a:buChar char="༝"/>
            </a:pPr>
            <a:r>
              <a:rPr lang="en-US" dirty="0" smtClean="0">
                <a:solidFill>
                  <a:schemeClr val="tx1"/>
                </a:solidFill>
                <a:latin typeface="Chivo Light" panose="020B0604020202020204" charset="0"/>
                <a:cs typeface="Times New Roman" panose="02020603050405020304" pitchFamily="18" charset="0"/>
              </a:rPr>
              <a:t>How to get started</a:t>
            </a:r>
          </a:p>
          <a:p>
            <a:pPr marL="457200" lvl="0" indent="-393700" algn="l" rtl="0">
              <a:spcBef>
                <a:spcPts val="0"/>
              </a:spcBef>
              <a:spcAft>
                <a:spcPts val="0"/>
              </a:spcAft>
              <a:buSzPts val="2600"/>
              <a:buChar char="༝"/>
            </a:pPr>
            <a:r>
              <a:rPr lang="en" dirty="0" smtClean="0">
                <a:solidFill>
                  <a:schemeClr val="tx1"/>
                </a:solidFill>
                <a:latin typeface="Chivo Light" panose="020B0604020202020204" charset="0"/>
                <a:cs typeface="Times New Roman" panose="02020603050405020304" pitchFamily="18" charset="0"/>
              </a:rPr>
              <a:t>Resources</a:t>
            </a:r>
            <a:endParaRPr dirty="0">
              <a:solidFill>
                <a:schemeClr val="tx1"/>
              </a:solidFill>
              <a:latin typeface="Chivo Light" panose="020B0604020202020204" charset="0"/>
              <a:cs typeface="Times New Roman" panose="02020603050405020304" pitchFamily="18" charset="0"/>
            </a:endParaRPr>
          </a:p>
        </p:txBody>
      </p:sp>
      <p:sp>
        <p:nvSpPr>
          <p:cNvPr id="5" name="Google Shape;349;p16"/>
          <p:cNvSpPr txBox="1">
            <a:spLocks/>
          </p:cNvSpPr>
          <p:nvPr/>
        </p:nvSpPr>
        <p:spPr>
          <a:xfrm>
            <a:off x="457200" y="2665157"/>
            <a:ext cx="6846711" cy="85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1pPr>
            <a:lvl2pPr marR="0" lvl="1"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2pPr>
            <a:lvl3pPr marR="0" lvl="2"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3pPr>
            <a:lvl4pPr marR="0" lvl="3"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4pPr>
            <a:lvl5pPr marR="0" lvl="4"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5pPr>
            <a:lvl6pPr marR="0" lvl="5"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6pPr>
            <a:lvl7pPr marR="0" lvl="6"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7pPr>
            <a:lvl8pPr marR="0" lvl="7"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8pPr>
            <a:lvl9pPr marR="0" lvl="8" algn="l" rtl="0" eaLnBrk="1" hangingPunct="1">
              <a:lnSpc>
                <a:spcPct val="100000"/>
              </a:lnSpc>
              <a:spcBef>
                <a:spcPts val="0"/>
              </a:spcBef>
              <a:spcAft>
                <a:spcPts val="0"/>
              </a:spcAft>
              <a:buClr>
                <a:srgbClr val="65677F"/>
              </a:buClr>
              <a:buSzPts val="3000"/>
              <a:buFont typeface="Shadows Into Light Two"/>
              <a:buNone/>
              <a:defRPr sz="3000" b="0" i="0" u="none" strike="noStrike" cap="none">
                <a:solidFill>
                  <a:srgbClr val="65677F"/>
                </a:solidFill>
                <a:latin typeface="Shadows Into Light Two"/>
                <a:ea typeface="Shadows Into Light Two"/>
                <a:cs typeface="Shadows Into Light Two"/>
                <a:sym typeface="Shadows Into Light Two"/>
              </a:defRPr>
            </a:lvl9pPr>
          </a:lstStyle>
          <a:p>
            <a:r>
              <a:rPr lang="en-US" sz="3200" b="1" dirty="0" smtClean="0">
                <a:solidFill>
                  <a:schemeClr val="accent1"/>
                </a:solidFill>
              </a:rPr>
              <a:t>Rules of the Road</a:t>
            </a:r>
            <a:endParaRPr lang="en-US" dirty="0">
              <a:solidFill>
                <a:schemeClr val="accent1"/>
              </a:solidFill>
            </a:endParaRPr>
          </a:p>
        </p:txBody>
      </p:sp>
      <p:sp>
        <p:nvSpPr>
          <p:cNvPr id="6" name="Google Shape;350;p16"/>
          <p:cNvSpPr txBox="1">
            <a:spLocks/>
          </p:cNvSpPr>
          <p:nvPr/>
        </p:nvSpPr>
        <p:spPr>
          <a:xfrm>
            <a:off x="457200" y="3319823"/>
            <a:ext cx="6314303" cy="18807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r>
              <a:rPr lang="en-US" dirty="0" smtClean="0">
                <a:solidFill>
                  <a:schemeClr val="tx1"/>
                </a:solidFill>
                <a:latin typeface="Chivo Light" panose="020B0604020202020204" charset="0"/>
                <a:cs typeface="Times New Roman" panose="02020603050405020304" pitchFamily="18" charset="0"/>
              </a:rPr>
              <a:t>Handout has links to all resources</a:t>
            </a:r>
          </a:p>
          <a:p>
            <a:r>
              <a:rPr lang="en-US" dirty="0" smtClean="0">
                <a:solidFill>
                  <a:schemeClr val="tx1"/>
                </a:solidFill>
                <a:latin typeface="Chivo Light" panose="020B0604020202020204" charset="0"/>
                <a:cs typeface="Times New Roman" panose="02020603050405020304" pitchFamily="18" charset="0"/>
              </a:rPr>
              <a:t>Questions </a:t>
            </a:r>
          </a:p>
        </p:txBody>
      </p:sp>
    </p:spTree>
    <p:extLst>
      <p:ext uri="{BB962C8B-B14F-4D97-AF65-F5344CB8AC3E}">
        <p14:creationId xmlns:p14="http://schemas.microsoft.com/office/powerpoint/2010/main" val="293826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grpSp>
        <p:nvGrpSpPr>
          <p:cNvPr id="417" name="Google Shape;417;p25"/>
          <p:cNvGrpSpPr/>
          <p:nvPr/>
        </p:nvGrpSpPr>
        <p:grpSpPr>
          <a:xfrm>
            <a:off x="524417" y="950603"/>
            <a:ext cx="4036590" cy="3941676"/>
            <a:chOff x="2256567" y="677103"/>
            <a:chExt cx="4036590" cy="3941676"/>
          </a:xfrm>
        </p:grpSpPr>
        <p:sp>
          <p:nvSpPr>
            <p:cNvPr id="418" name="Google Shape;418;p25"/>
            <p:cNvSpPr/>
            <p:nvPr/>
          </p:nvSpPr>
          <p:spPr>
            <a:xfrm rot="-6597333">
              <a:off x="4296826" y="3950027"/>
              <a:ext cx="586303" cy="586303"/>
            </a:xfrm>
            <a:prstGeom prst="ellipse">
              <a:avLst/>
            </a:pr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19" name="Google Shape;419;p25"/>
            <p:cNvSpPr/>
            <p:nvPr/>
          </p:nvSpPr>
          <p:spPr>
            <a:xfrm rot="-6599386">
              <a:off x="2318596" y="1407533"/>
              <a:ext cx="440541" cy="440541"/>
            </a:xfrm>
            <a:prstGeom prst="ellipse">
              <a:avLst/>
            </a:pr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20" name="Google Shape;420;p25"/>
            <p:cNvSpPr/>
            <p:nvPr/>
          </p:nvSpPr>
          <p:spPr>
            <a:xfrm rot="-6598839">
              <a:off x="2887641" y="2346984"/>
              <a:ext cx="1199287" cy="1199287"/>
            </a:xfrm>
            <a:prstGeom prst="ellipse">
              <a:avLst/>
            </a:pr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21" name="Google Shape;421;p25"/>
            <p:cNvSpPr/>
            <p:nvPr/>
          </p:nvSpPr>
          <p:spPr>
            <a:xfrm rot="-6598620">
              <a:off x="4374916" y="913763"/>
              <a:ext cx="1681581" cy="1681581"/>
            </a:xfrm>
            <a:prstGeom prst="ellipse">
              <a:avLst/>
            </a:pr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22" name="Google Shape;422;p25"/>
            <p:cNvSpPr/>
            <p:nvPr/>
          </p:nvSpPr>
          <p:spPr>
            <a:xfrm rot="-6597866">
              <a:off x="2661829" y="2208216"/>
              <a:ext cx="629106" cy="629106"/>
            </a:xfrm>
            <a:prstGeom prst="ellipse">
              <a:avLst/>
            </a:pr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23" name="Google Shape;423;p25"/>
            <p:cNvSpPr/>
            <p:nvPr/>
          </p:nvSpPr>
          <p:spPr>
            <a:xfrm rot="-6597701">
              <a:off x="3267625" y="1113818"/>
              <a:ext cx="274172" cy="274172"/>
            </a:xfrm>
            <a:prstGeom prst="ellipse">
              <a:avLst/>
            </a:pr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grpSp>
      <p:grpSp>
        <p:nvGrpSpPr>
          <p:cNvPr id="424" name="Google Shape;424;p25"/>
          <p:cNvGrpSpPr/>
          <p:nvPr/>
        </p:nvGrpSpPr>
        <p:grpSpPr>
          <a:xfrm>
            <a:off x="2711090" y="1887103"/>
            <a:ext cx="2972692" cy="2910463"/>
            <a:chOff x="4447194" y="1815766"/>
            <a:chExt cx="2440200" cy="2440200"/>
          </a:xfrm>
        </p:grpSpPr>
        <p:sp>
          <p:nvSpPr>
            <p:cNvPr id="425" name="Google Shape;425;p25"/>
            <p:cNvSpPr/>
            <p:nvPr/>
          </p:nvSpPr>
          <p:spPr>
            <a:xfrm>
              <a:off x="4447194" y="1815766"/>
              <a:ext cx="2440200" cy="2440200"/>
            </a:xfrm>
            <a:prstGeom prst="ellipse">
              <a:avLst/>
            </a:prstGeom>
            <a:solidFill>
              <a:srgbClr val="96B5F5"/>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26" name="Google Shape;426;p25"/>
            <p:cNvSpPr txBox="1"/>
            <p:nvPr/>
          </p:nvSpPr>
          <p:spPr>
            <a:xfrm>
              <a:off x="4835238" y="2444189"/>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accent1">
                      <a:lumMod val="50000"/>
                    </a:schemeClr>
                  </a:solidFill>
                  <a:latin typeface="Shadows Into Light Two" panose="020B0604020202020204" charset="0"/>
                  <a:ea typeface="Chivo Light"/>
                  <a:cs typeface="Chivo Light"/>
                  <a:sym typeface="Chivo Light"/>
                </a:rPr>
                <a:t>Farm to CACFP</a:t>
              </a:r>
              <a:endParaRPr sz="1800" dirty="0">
                <a:solidFill>
                  <a:schemeClr val="accent1">
                    <a:lumMod val="50000"/>
                  </a:schemeClr>
                </a:solidFill>
                <a:latin typeface="Shadows Into Light Two" panose="020B0604020202020204" charset="0"/>
                <a:ea typeface="Chivo Light"/>
                <a:cs typeface="Chivo Light"/>
                <a:sym typeface="Chivo Light"/>
              </a:endParaRPr>
            </a:p>
          </p:txBody>
        </p:sp>
      </p:grpSp>
      <p:grpSp>
        <p:nvGrpSpPr>
          <p:cNvPr id="427" name="Google Shape;427;p25"/>
          <p:cNvGrpSpPr/>
          <p:nvPr/>
        </p:nvGrpSpPr>
        <p:grpSpPr>
          <a:xfrm>
            <a:off x="1646911" y="1550291"/>
            <a:ext cx="1611676" cy="1521061"/>
            <a:chOff x="3490737" y="1374053"/>
            <a:chExt cx="1423800" cy="1423800"/>
          </a:xfrm>
        </p:grpSpPr>
        <p:sp>
          <p:nvSpPr>
            <p:cNvPr id="428" name="Google Shape;428;p25"/>
            <p:cNvSpPr/>
            <p:nvPr/>
          </p:nvSpPr>
          <p:spPr>
            <a:xfrm>
              <a:off x="3490737" y="1374053"/>
              <a:ext cx="1423800" cy="1423800"/>
            </a:xfrm>
            <a:prstGeom prst="ellipse">
              <a:avLst/>
            </a:prstGeom>
            <a:solidFill>
              <a:srgbClr val="AAED97"/>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29" name="Google Shape;429;p25"/>
            <p:cNvSpPr txBox="1"/>
            <p:nvPr/>
          </p:nvSpPr>
          <p:spPr>
            <a:xfrm>
              <a:off x="3581141" y="1617593"/>
              <a:ext cx="1143878"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smtClean="0">
                  <a:solidFill>
                    <a:schemeClr val="accent3">
                      <a:lumMod val="50000"/>
                    </a:schemeClr>
                  </a:solidFill>
                  <a:latin typeface="Shadows Into Light Two" panose="020B0604020202020204" charset="0"/>
                  <a:ea typeface="Chivo Light"/>
                  <a:cs typeface="Chivo Light"/>
                  <a:sym typeface="Chivo Light"/>
                </a:rPr>
                <a:t>Farm to Preschool</a:t>
              </a:r>
              <a:endParaRPr sz="1600" dirty="0">
                <a:solidFill>
                  <a:schemeClr val="accent3">
                    <a:lumMod val="50000"/>
                  </a:schemeClr>
                </a:solidFill>
                <a:latin typeface="Shadows Into Light Two" panose="020B0604020202020204" charset="0"/>
                <a:ea typeface="Chivo Light"/>
                <a:cs typeface="Chivo Light"/>
                <a:sym typeface="Chivo Light"/>
              </a:endParaRPr>
            </a:p>
          </p:txBody>
        </p:sp>
      </p:grpSp>
      <p:grpSp>
        <p:nvGrpSpPr>
          <p:cNvPr id="430" name="Google Shape;430;p25"/>
          <p:cNvGrpSpPr/>
          <p:nvPr/>
        </p:nvGrpSpPr>
        <p:grpSpPr>
          <a:xfrm>
            <a:off x="1210581" y="2839989"/>
            <a:ext cx="2053620" cy="2016035"/>
            <a:chOff x="644203" y="3718814"/>
            <a:chExt cx="1498800" cy="1498800"/>
          </a:xfrm>
        </p:grpSpPr>
        <p:sp>
          <p:nvSpPr>
            <p:cNvPr id="431" name="Google Shape;431;p25"/>
            <p:cNvSpPr/>
            <p:nvPr/>
          </p:nvSpPr>
          <p:spPr>
            <a:xfrm>
              <a:off x="644203" y="3718814"/>
              <a:ext cx="1498800" cy="1498800"/>
            </a:xfrm>
            <a:prstGeom prst="ellipse">
              <a:avLst/>
            </a:prstGeom>
            <a:solidFill>
              <a:srgbClr val="FFA105"/>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hivo Light"/>
                <a:ea typeface="Chivo Light"/>
                <a:cs typeface="Chivo Light"/>
                <a:sym typeface="Chivo Light"/>
              </a:endParaRPr>
            </a:p>
          </p:txBody>
        </p:sp>
        <p:sp>
          <p:nvSpPr>
            <p:cNvPr id="432" name="Google Shape;432;p25"/>
            <p:cNvSpPr txBox="1"/>
            <p:nvPr/>
          </p:nvSpPr>
          <p:spPr>
            <a:xfrm>
              <a:off x="832750" y="4067377"/>
              <a:ext cx="1149588"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smtClean="0">
                  <a:solidFill>
                    <a:schemeClr val="accent2">
                      <a:lumMod val="50000"/>
                    </a:schemeClr>
                  </a:solidFill>
                  <a:latin typeface="Shadows Into Light Two" panose="020B0604020202020204" charset="0"/>
                  <a:ea typeface="Chivo Light"/>
                  <a:cs typeface="Chivo Light"/>
                  <a:sym typeface="Chivo Light"/>
                </a:rPr>
                <a:t>Farm to Early Care and Education</a:t>
              </a:r>
              <a:endParaRPr sz="2400" dirty="0">
                <a:solidFill>
                  <a:schemeClr val="accent2">
                    <a:lumMod val="50000"/>
                  </a:schemeClr>
                </a:solidFill>
                <a:latin typeface="Shadows Into Light Two" panose="020B0604020202020204" charset="0"/>
                <a:ea typeface="Chivo Light"/>
                <a:cs typeface="Chivo Light"/>
                <a:sym typeface="Chivo Light"/>
              </a:endParaRPr>
            </a:p>
          </p:txBody>
        </p:sp>
      </p:grpSp>
      <p:sp>
        <p:nvSpPr>
          <p:cNvPr id="434" name="Google Shape;434;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21" name="Picture 20">
            <a:hlinkClick r:id="rId3"/>
          </p:cNvPr>
          <p:cNvPicPr>
            <a:picLocks noChangeAspect="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869" t="-3624" r="-1" b="-5797"/>
          <a:stretch/>
        </p:blipFill>
        <p:spPr>
          <a:xfrm>
            <a:off x="295516" y="334432"/>
            <a:ext cx="2677348" cy="861821"/>
          </a:xfrm>
          <a:prstGeom prst="rect">
            <a:avLst/>
          </a:prstGeom>
          <a:solidFill>
            <a:schemeClr val="lt1"/>
          </a:solid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24"/>
                                        </p:tgtEl>
                                        <p:attrNameLst>
                                          <p:attrName>r</p:attrName>
                                        </p:attrNameLst>
                                      </p:cBhvr>
                                    </p:animRot>
                                    <p:animRot by="-240000">
                                      <p:cBhvr>
                                        <p:cTn id="7" dur="200" fill="hold">
                                          <p:stCondLst>
                                            <p:cond delay="200"/>
                                          </p:stCondLst>
                                        </p:cTn>
                                        <p:tgtEl>
                                          <p:spTgt spid="424"/>
                                        </p:tgtEl>
                                        <p:attrNameLst>
                                          <p:attrName>r</p:attrName>
                                        </p:attrNameLst>
                                      </p:cBhvr>
                                    </p:animRot>
                                    <p:animRot by="240000">
                                      <p:cBhvr>
                                        <p:cTn id="8" dur="200" fill="hold">
                                          <p:stCondLst>
                                            <p:cond delay="400"/>
                                          </p:stCondLst>
                                        </p:cTn>
                                        <p:tgtEl>
                                          <p:spTgt spid="424"/>
                                        </p:tgtEl>
                                        <p:attrNameLst>
                                          <p:attrName>r</p:attrName>
                                        </p:attrNameLst>
                                      </p:cBhvr>
                                    </p:animRot>
                                    <p:animRot by="-240000">
                                      <p:cBhvr>
                                        <p:cTn id="9" dur="200" fill="hold">
                                          <p:stCondLst>
                                            <p:cond delay="600"/>
                                          </p:stCondLst>
                                        </p:cTn>
                                        <p:tgtEl>
                                          <p:spTgt spid="424"/>
                                        </p:tgtEl>
                                        <p:attrNameLst>
                                          <p:attrName>r</p:attrName>
                                        </p:attrNameLst>
                                      </p:cBhvr>
                                    </p:animRot>
                                    <p:animRot by="120000">
                                      <p:cBhvr>
                                        <p:cTn id="10" dur="200" fill="hold">
                                          <p:stCondLst>
                                            <p:cond delay="800"/>
                                          </p:stCondLst>
                                        </p:cTn>
                                        <p:tgtEl>
                                          <p:spTgt spid="42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27"/>
                                        </p:tgtEl>
                                        <p:attrNameLst>
                                          <p:attrName>r</p:attrName>
                                        </p:attrNameLst>
                                      </p:cBhvr>
                                    </p:animRot>
                                    <p:animRot by="-240000">
                                      <p:cBhvr>
                                        <p:cTn id="13" dur="200" fill="hold">
                                          <p:stCondLst>
                                            <p:cond delay="200"/>
                                          </p:stCondLst>
                                        </p:cTn>
                                        <p:tgtEl>
                                          <p:spTgt spid="427"/>
                                        </p:tgtEl>
                                        <p:attrNameLst>
                                          <p:attrName>r</p:attrName>
                                        </p:attrNameLst>
                                      </p:cBhvr>
                                    </p:animRot>
                                    <p:animRot by="240000">
                                      <p:cBhvr>
                                        <p:cTn id="14" dur="200" fill="hold">
                                          <p:stCondLst>
                                            <p:cond delay="400"/>
                                          </p:stCondLst>
                                        </p:cTn>
                                        <p:tgtEl>
                                          <p:spTgt spid="427"/>
                                        </p:tgtEl>
                                        <p:attrNameLst>
                                          <p:attrName>r</p:attrName>
                                        </p:attrNameLst>
                                      </p:cBhvr>
                                    </p:animRot>
                                    <p:animRot by="-240000">
                                      <p:cBhvr>
                                        <p:cTn id="15" dur="200" fill="hold">
                                          <p:stCondLst>
                                            <p:cond delay="600"/>
                                          </p:stCondLst>
                                        </p:cTn>
                                        <p:tgtEl>
                                          <p:spTgt spid="427"/>
                                        </p:tgtEl>
                                        <p:attrNameLst>
                                          <p:attrName>r</p:attrName>
                                        </p:attrNameLst>
                                      </p:cBhvr>
                                    </p:animRot>
                                    <p:animRot by="120000">
                                      <p:cBhvr>
                                        <p:cTn id="16" dur="200" fill="hold">
                                          <p:stCondLst>
                                            <p:cond delay="800"/>
                                          </p:stCondLst>
                                        </p:cTn>
                                        <p:tgtEl>
                                          <p:spTgt spid="42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30"/>
                                        </p:tgtEl>
                                        <p:attrNameLst>
                                          <p:attrName>r</p:attrName>
                                        </p:attrNameLst>
                                      </p:cBhvr>
                                    </p:animRot>
                                    <p:animRot by="-240000">
                                      <p:cBhvr>
                                        <p:cTn id="19" dur="200" fill="hold">
                                          <p:stCondLst>
                                            <p:cond delay="200"/>
                                          </p:stCondLst>
                                        </p:cTn>
                                        <p:tgtEl>
                                          <p:spTgt spid="430"/>
                                        </p:tgtEl>
                                        <p:attrNameLst>
                                          <p:attrName>r</p:attrName>
                                        </p:attrNameLst>
                                      </p:cBhvr>
                                    </p:animRot>
                                    <p:animRot by="240000">
                                      <p:cBhvr>
                                        <p:cTn id="20" dur="200" fill="hold">
                                          <p:stCondLst>
                                            <p:cond delay="400"/>
                                          </p:stCondLst>
                                        </p:cTn>
                                        <p:tgtEl>
                                          <p:spTgt spid="430"/>
                                        </p:tgtEl>
                                        <p:attrNameLst>
                                          <p:attrName>r</p:attrName>
                                        </p:attrNameLst>
                                      </p:cBhvr>
                                    </p:animRot>
                                    <p:animRot by="-240000">
                                      <p:cBhvr>
                                        <p:cTn id="21" dur="200" fill="hold">
                                          <p:stCondLst>
                                            <p:cond delay="600"/>
                                          </p:stCondLst>
                                        </p:cTn>
                                        <p:tgtEl>
                                          <p:spTgt spid="430"/>
                                        </p:tgtEl>
                                        <p:attrNameLst>
                                          <p:attrName>r</p:attrName>
                                        </p:attrNameLst>
                                      </p:cBhvr>
                                    </p:animRot>
                                    <p:animRot by="120000">
                                      <p:cBhvr>
                                        <p:cTn id="22" dur="200" fill="hold">
                                          <p:stCondLst>
                                            <p:cond delay="800"/>
                                          </p:stCondLst>
                                        </p:cTn>
                                        <p:tgtEl>
                                          <p:spTgt spid="4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Google Shape;513;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2" name="Text Placeholder 1"/>
          <p:cNvSpPr>
            <a:spLocks noGrp="1"/>
          </p:cNvSpPr>
          <p:nvPr>
            <p:ph type="body" idx="1"/>
          </p:nvPr>
        </p:nvSpPr>
        <p:spPr/>
        <p:txBody>
          <a:bodyPr/>
          <a:lstStyle/>
          <a:p>
            <a:endParaRPr lang="en-US" dirty="0"/>
          </a:p>
        </p:txBody>
      </p:sp>
      <p:sp>
        <p:nvSpPr>
          <p:cNvPr id="7" name="TextBox 6"/>
          <p:cNvSpPr txBox="1"/>
          <p:nvPr/>
        </p:nvSpPr>
        <p:spPr>
          <a:xfrm>
            <a:off x="4028740" y="3895959"/>
            <a:ext cx="570154" cy="487781"/>
          </a:xfrm>
          <a:prstGeom prst="rect">
            <a:avLst/>
          </a:prstGeom>
          <a:solidFill>
            <a:schemeClr val="bg1"/>
          </a:solidFill>
        </p:spPr>
        <p:txBody>
          <a:bodyPr wrap="square" rtlCol="0">
            <a:spAutoFit/>
          </a:bodyPr>
          <a:lstStyle/>
          <a:p>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928" y="4308746"/>
            <a:ext cx="2509483" cy="2404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09" y="719206"/>
            <a:ext cx="5623369" cy="33845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200" y="3500541"/>
            <a:ext cx="1462191" cy="24483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9200" y="1601902"/>
            <a:ext cx="1138137" cy="30064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9987" y="3377382"/>
            <a:ext cx="965313" cy="442986"/>
          </a:xfrm>
          <a:prstGeom prst="rect">
            <a:avLst/>
          </a:prstGeom>
        </p:spPr>
      </p:pic>
    </p:spTree>
    <p:extLst>
      <p:ext uri="{BB962C8B-B14F-4D97-AF65-F5344CB8AC3E}">
        <p14:creationId xmlns:p14="http://schemas.microsoft.com/office/powerpoint/2010/main" val="4273644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8000" t="-1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301924" y="318119"/>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b="1" dirty="0" smtClean="0">
                <a:solidFill>
                  <a:schemeClr val="accent1"/>
                </a:solidFill>
              </a:rPr>
              <a:t>Why?</a:t>
            </a:r>
            <a:endParaRPr sz="3200" b="1" dirty="0">
              <a:solidFill>
                <a:schemeClr val="accent1"/>
              </a:solidFill>
            </a:endParaRPr>
          </a:p>
        </p:txBody>
      </p:sp>
      <p:sp>
        <p:nvSpPr>
          <p:cNvPr id="405" name="Google Shape;405;p23"/>
          <p:cNvSpPr txBox="1">
            <a:spLocks noGrp="1"/>
          </p:cNvSpPr>
          <p:nvPr>
            <p:ph type="body" idx="1"/>
          </p:nvPr>
        </p:nvSpPr>
        <p:spPr>
          <a:xfrm>
            <a:off x="301924" y="1030915"/>
            <a:ext cx="3599700" cy="2953230"/>
          </a:xfrm>
          <a:prstGeom prst="rect">
            <a:avLst/>
          </a:prstGeom>
        </p:spPr>
        <p:txBody>
          <a:bodyPr spcFirstLastPara="1" wrap="square" lIns="91425" tIns="91425" rIns="91425" bIns="91425" anchor="t" anchorCtr="0">
            <a:noAutofit/>
          </a:bodyPr>
          <a:lstStyle/>
          <a:p>
            <a:pPr marL="342900" indent="-342900"/>
            <a:r>
              <a:rPr lang="en" sz="2000" dirty="0" smtClean="0">
                <a:solidFill>
                  <a:schemeClr val="tx1"/>
                </a:solidFill>
              </a:rPr>
              <a:t>Aligns with early care and education activities</a:t>
            </a:r>
          </a:p>
          <a:p>
            <a:pPr marL="342900" indent="-342900"/>
            <a:r>
              <a:rPr lang="en" sz="2000" dirty="0" smtClean="0">
                <a:solidFill>
                  <a:schemeClr val="tx1"/>
                </a:solidFill>
              </a:rPr>
              <a:t>Increases access to health foods &amp; improved early eating habits</a:t>
            </a:r>
          </a:p>
          <a:p>
            <a:pPr marL="342900" indent="-342900"/>
            <a:r>
              <a:rPr lang="en" sz="2000" dirty="0" smtClean="0">
                <a:solidFill>
                  <a:schemeClr val="tx1"/>
                </a:solidFill>
              </a:rPr>
              <a:t>Supports local businesses and communitites</a:t>
            </a:r>
          </a:p>
          <a:p>
            <a:pPr marL="342900" indent="-342900"/>
            <a:r>
              <a:rPr lang="en" sz="2000" dirty="0">
                <a:solidFill>
                  <a:schemeClr val="tx1"/>
                </a:solidFill>
              </a:rPr>
              <a:t>Incorporates CACFP goals and objectives</a:t>
            </a:r>
          </a:p>
          <a:p>
            <a:pPr marL="342900" indent="-342900"/>
            <a:endParaRPr lang="en" sz="2000" dirty="0" smtClean="0">
              <a:solidFill>
                <a:schemeClr val="tx1"/>
              </a:solidFill>
            </a:endParaRPr>
          </a:p>
          <a:p>
            <a:pPr marL="342900" indent="-342900"/>
            <a:endParaRPr sz="2800" dirty="0">
              <a:solidFill>
                <a:schemeClr val="tx1"/>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5</a:t>
            </a:fld>
            <a:endParaRPr>
              <a:solidFill>
                <a:srgbClr val="FFFFFF"/>
              </a:solidFill>
            </a:endParaRPr>
          </a:p>
        </p:txBody>
      </p:sp>
      <p:sp>
        <p:nvSpPr>
          <p:cNvPr id="5" name="Google Shape;575;p39"/>
          <p:cNvSpPr/>
          <p:nvPr/>
        </p:nvSpPr>
        <p:spPr>
          <a:xfrm rot="1558441">
            <a:off x="7859023" y="832918"/>
            <a:ext cx="615491" cy="96394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 name="Google Shape;581;p39"/>
          <p:cNvSpPr/>
          <p:nvPr/>
        </p:nvSpPr>
        <p:spPr>
          <a:xfrm rot="8155024">
            <a:off x="8305776" y="3146492"/>
            <a:ext cx="502014" cy="771710"/>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65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5"/>
                                        </p:tgtEl>
                                        <p:attrNameLst>
                                          <p:attrName>fillcolor</p:attrName>
                                        </p:attrNameLst>
                                      </p:cBhvr>
                                      <p:to>
                                        <a:srgbClr val="FFFFFF"/>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6"/>
                                        </p:tgtEl>
                                        <p:attrNameLst>
                                          <p:attrName>fillcolor</p:attrName>
                                        </p:attrNameLst>
                                      </p:cBhvr>
                                      <p:to>
                                        <a:srgbClr val="FFFFFF"/>
                                      </p:to>
                                    </p:animClr>
                                    <p:set>
                                      <p:cBhvr>
                                        <p:cTn id="11" dur="2000" fill="hold"/>
                                        <p:tgtEl>
                                          <p:spTgt spid="6"/>
                                        </p:tgtEl>
                                        <p:attrNameLst>
                                          <p:attrName>fill.type</p:attrName>
                                        </p:attrNameLst>
                                      </p:cBhvr>
                                      <p:to>
                                        <p:strVal val="solid"/>
                                      </p:to>
                                    </p:set>
                                    <p:set>
                                      <p:cBhvr>
                                        <p:cTn id="12"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Google Shape;513;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 name="Text Placeholder 1"/>
          <p:cNvSpPr>
            <a:spLocks noGrp="1"/>
          </p:cNvSpPr>
          <p:nvPr>
            <p:ph type="body" idx="1"/>
          </p:nvPr>
        </p:nvSpPr>
        <p:spPr/>
        <p:txBody>
          <a:bodyPr/>
          <a:lstStyle/>
          <a:p>
            <a:endParaRPr lang="en-US" dirty="0"/>
          </a:p>
        </p:txBody>
      </p:sp>
      <p:sp>
        <p:nvSpPr>
          <p:cNvPr id="7" name="TextBox 6"/>
          <p:cNvSpPr txBox="1"/>
          <p:nvPr/>
        </p:nvSpPr>
        <p:spPr>
          <a:xfrm>
            <a:off x="4028740" y="3895959"/>
            <a:ext cx="570154" cy="487781"/>
          </a:xfrm>
          <a:prstGeom prst="rect">
            <a:avLst/>
          </a:prstGeom>
          <a:solidFill>
            <a:schemeClr val="bg1"/>
          </a:solidFill>
        </p:spPr>
        <p:txBody>
          <a:bodyPr wrap="square" rtlCol="0">
            <a:spAutoFit/>
          </a:bodyPr>
          <a:lstStyle/>
          <a:p>
            <a:endParaRPr lang="en-US"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209" y="900511"/>
            <a:ext cx="5623369" cy="3384598"/>
          </a:xfrm>
          <a:prstGeom prst="rect">
            <a:avLst/>
          </a:prstGeom>
        </p:spPr>
      </p:pic>
    </p:spTree>
    <p:extLst>
      <p:ext uri="{BB962C8B-B14F-4D97-AF65-F5344CB8AC3E}">
        <p14:creationId xmlns:p14="http://schemas.microsoft.com/office/powerpoint/2010/main" val="412241154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445"/>
        <p:cNvGrpSpPr/>
        <p:nvPr/>
      </p:nvGrpSpPr>
      <p:grpSpPr>
        <a:xfrm>
          <a:off x="0" y="0"/>
          <a:ext cx="0" cy="0"/>
          <a:chOff x="0" y="0"/>
          <a:chExt cx="0" cy="0"/>
        </a:xfrm>
      </p:grpSpPr>
      <p:sp>
        <p:nvSpPr>
          <p:cNvPr id="449" name="Google Shape;44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7</a:t>
            </a:fld>
            <a:endParaRPr>
              <a:solidFill>
                <a:srgbClr val="FFFFFF"/>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80" y="391325"/>
            <a:ext cx="6245524" cy="1870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690" y="2425534"/>
            <a:ext cx="2505913" cy="2443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80" y="2425534"/>
            <a:ext cx="3408353" cy="2446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Google Shape;404;p23"/>
          <p:cNvSpPr txBox="1">
            <a:spLocks/>
          </p:cNvSpPr>
          <p:nvPr/>
        </p:nvSpPr>
        <p:spPr>
          <a:xfrm rot="5400000">
            <a:off x="5414143" y="2718101"/>
            <a:ext cx="3599700" cy="857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smtClean="0">
                <a:solidFill>
                  <a:schemeClr val="bg1"/>
                </a:solidFill>
                <a:latin typeface="Shadows Into Light Two" panose="020B0604020202020204" charset="0"/>
              </a:rPr>
              <a:t>Education</a:t>
            </a:r>
            <a:endParaRPr lang="en-US" sz="4000" dirty="0">
              <a:solidFill>
                <a:schemeClr val="bg1"/>
              </a:solidFill>
              <a:latin typeface="Shadows Into Light Two" panose="020B0604020202020204" charset="0"/>
            </a:endParaRPr>
          </a:p>
        </p:txBody>
      </p:sp>
    </p:spTree>
    <p:extLst>
      <p:ext uri="{BB962C8B-B14F-4D97-AF65-F5344CB8AC3E}">
        <p14:creationId xmlns:p14="http://schemas.microsoft.com/office/powerpoint/2010/main" val="222991714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445"/>
        <p:cNvGrpSpPr/>
        <p:nvPr/>
      </p:nvGrpSpPr>
      <p:grpSpPr>
        <a:xfrm>
          <a:off x="0" y="0"/>
          <a:ext cx="0" cy="0"/>
          <a:chOff x="0" y="0"/>
          <a:chExt cx="0" cy="0"/>
        </a:xfrm>
      </p:grpSpPr>
      <p:sp>
        <p:nvSpPr>
          <p:cNvPr id="449" name="Google Shape;44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8</a:t>
            </a:fld>
            <a:endParaRPr>
              <a:solidFill>
                <a:srgbClr val="FFFFFF"/>
              </a:solidFill>
            </a:endParaRPr>
          </a:p>
        </p:txBody>
      </p:sp>
      <p:pic>
        <p:nvPicPr>
          <p:cNvPr id="6" name="Picture 5">
            <a:extLst>
              <a:ext uri="{FF2B5EF4-FFF2-40B4-BE49-F238E27FC236}">
                <a16:creationId xmlns:a16="http://schemas.microsoft.com/office/drawing/2014/main" id="{3F95A343-9520-4991-8C0B-EC4080F4CEBC}"/>
              </a:ext>
            </a:extLst>
          </p:cNvPr>
          <p:cNvPicPr>
            <a:picLocks noChangeAspect="1"/>
          </p:cNvPicPr>
          <p:nvPr/>
        </p:nvPicPr>
        <p:blipFill>
          <a:blip r:embed="rId3"/>
          <a:stretch>
            <a:fillRect/>
          </a:stretch>
        </p:blipFill>
        <p:spPr>
          <a:xfrm rot="5400000">
            <a:off x="3977556" y="404261"/>
            <a:ext cx="3741909" cy="3502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404;p23"/>
          <p:cNvSpPr txBox="1">
            <a:spLocks/>
          </p:cNvSpPr>
          <p:nvPr/>
        </p:nvSpPr>
        <p:spPr>
          <a:xfrm>
            <a:off x="4957084" y="4231087"/>
            <a:ext cx="3599700" cy="857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smtClean="0">
                <a:solidFill>
                  <a:schemeClr val="bg1"/>
                </a:solidFill>
                <a:latin typeface="Shadows Into Light Two" panose="020B0604020202020204" charset="0"/>
              </a:rPr>
              <a:t>Procurement</a:t>
            </a:r>
            <a:endParaRPr lang="en-US" sz="4000" dirty="0">
              <a:solidFill>
                <a:schemeClr val="bg1"/>
              </a:solidFill>
              <a:latin typeface="Shadows Into Light Two" panose="020B060402020202020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20" y="284401"/>
            <a:ext cx="1853971" cy="2457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27" y="2846203"/>
            <a:ext cx="2881144" cy="210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799305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45"/>
        <p:cNvGrpSpPr/>
        <p:nvPr/>
      </p:nvGrpSpPr>
      <p:grpSpPr>
        <a:xfrm>
          <a:off x="0" y="0"/>
          <a:ext cx="0" cy="0"/>
          <a:chOff x="0" y="0"/>
          <a:chExt cx="0" cy="0"/>
        </a:xfrm>
      </p:grpSpPr>
      <p:sp>
        <p:nvSpPr>
          <p:cNvPr id="449" name="Google Shape;44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9</a:t>
            </a:fld>
            <a:endParaRPr>
              <a:solidFill>
                <a:srgbClr val="FFFFFF"/>
              </a:solidFill>
            </a:endParaRPr>
          </a:p>
        </p:txBody>
      </p:sp>
      <p:sp>
        <p:nvSpPr>
          <p:cNvPr id="13" name="Google Shape;404;p23"/>
          <p:cNvSpPr txBox="1">
            <a:spLocks/>
          </p:cNvSpPr>
          <p:nvPr/>
        </p:nvSpPr>
        <p:spPr>
          <a:xfrm rot="16200000">
            <a:off x="-1371150" y="2521301"/>
            <a:ext cx="3599700" cy="857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smtClean="0">
                <a:solidFill>
                  <a:schemeClr val="bg1"/>
                </a:solidFill>
                <a:latin typeface="Shadows Into Light Two" panose="020B0604020202020204" charset="0"/>
              </a:rPr>
              <a:t>Garden</a:t>
            </a:r>
            <a:endParaRPr lang="en-US" sz="4000" dirty="0">
              <a:solidFill>
                <a:schemeClr val="bg1"/>
              </a:solidFill>
              <a:latin typeface="Shadows Into Light Two" panose="020B060402020202020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43" y="350861"/>
            <a:ext cx="2915566" cy="2198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1526" y="2727016"/>
            <a:ext cx="3091294" cy="2219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1340" y="350861"/>
            <a:ext cx="2587791" cy="3080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5434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Aumer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3683</TotalTime>
  <Words>3568</Words>
  <Application>Microsoft Office PowerPoint</Application>
  <PresentationFormat>On-screen Show (16:9)</PresentationFormat>
  <Paragraphs>267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Shadows Into Light Two</vt:lpstr>
      <vt:lpstr>Times New Roman</vt:lpstr>
      <vt:lpstr>Arial</vt:lpstr>
      <vt:lpstr>Chivo Light</vt:lpstr>
      <vt:lpstr>Aumerle template</vt:lpstr>
      <vt:lpstr>Farm to CACFP</vt:lpstr>
      <vt:lpstr>Webinar Objectives</vt:lpstr>
      <vt:lpstr>PowerPoint Presentation</vt:lpstr>
      <vt:lpstr>PowerPoint Presentation</vt:lpstr>
      <vt:lpstr>Why?</vt:lpstr>
      <vt:lpstr>PowerPoint Presentation</vt:lpstr>
      <vt:lpstr>PowerPoint Presentation</vt:lpstr>
      <vt:lpstr>PowerPoint Presentation</vt:lpstr>
      <vt:lpstr>PowerPoint Presentation</vt:lpstr>
      <vt:lpstr>CACFP Benefits</vt:lpstr>
      <vt:lpstr>Activity</vt:lpstr>
      <vt:lpstr>Mystery Bag: CACFP Alignment</vt:lpstr>
      <vt:lpstr>Getting Started</vt:lpstr>
      <vt:lpstr>Save the Dates!</vt:lpstr>
      <vt:lpstr> Resources</vt:lpstr>
      <vt:lpstr>Recap</vt:lpstr>
      <vt:lpstr>Questions?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Yonaitis, Conchetta (VDH)</dc:creator>
  <cp:lastModifiedBy>Thorp, Brittany (VDH)</cp:lastModifiedBy>
  <cp:revision>103</cp:revision>
  <cp:lastPrinted>2019-03-21T13:24:10Z</cp:lastPrinted>
  <dcterms:modified xsi:type="dcterms:W3CDTF">2019-07-29T14:56:03Z</dcterms:modified>
</cp:coreProperties>
</file>